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3002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8624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3829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9347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9610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5645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4385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0993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3955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7287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1924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8135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636912"/>
            <a:ext cx="7772400" cy="1470025"/>
          </a:xfrm>
        </p:spPr>
        <p:txBody>
          <a:bodyPr>
            <a:noAutofit/>
          </a:bodyPr>
          <a:lstStyle/>
          <a:p>
            <a:r>
              <a:rPr lang="ru-RU" sz="5400" b="1" dirty="0" smtClean="0"/>
              <a:t/>
            </a:r>
            <a:br>
              <a:rPr lang="ru-RU" sz="5400" b="1" dirty="0" smtClean="0"/>
            </a:br>
            <a:r>
              <a:rPr lang="ru-RU" sz="5400" b="1" dirty="0" smtClean="0"/>
              <a:t> </a:t>
            </a:r>
            <a:r>
              <a:rPr lang="ru-RU" sz="5400" b="1" dirty="0" err="1" smtClean="0"/>
              <a:t>Теоретичн</a:t>
            </a:r>
            <a:r>
              <a:rPr lang="uk-UA" sz="5400" b="1" dirty="0" smtClean="0"/>
              <a:t>і положення науково-дослідної фотографії</a:t>
            </a:r>
            <a:endParaRPr lang="ru-RU" sz="5400" b="1" dirty="0"/>
          </a:p>
        </p:txBody>
      </p:sp>
    </p:spTree>
    <p:extLst>
      <p:ext uri="{BB962C8B-B14F-4D97-AF65-F5344CB8AC3E}">
        <p14:creationId xmlns:p14="http://schemas.microsoft.com/office/powerpoint/2010/main" val="291828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052736"/>
            <a:ext cx="8301608" cy="720080"/>
          </a:xfrm>
        </p:spPr>
        <p:txBody>
          <a:bodyPr>
            <a:normAutofit fontScale="90000"/>
          </a:bodyPr>
          <a:lstStyle/>
          <a:p>
            <a:r>
              <a:rPr lang="uk-UA" b="1" cap="all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b="1" cap="all" dirty="0">
                <a:latin typeface="Times New Roman" pitchFamily="18" charset="0"/>
                <a:cs typeface="Times New Roman" pitchFamily="18" charset="0"/>
              </a:rPr>
              <a:t>лан </a:t>
            </a:r>
            <a:r>
              <a:rPr lang="ru-RU" b="1" cap="all" dirty="0" err="1">
                <a:latin typeface="Times New Roman" pitchFamily="18" charset="0"/>
                <a:cs typeface="Times New Roman" pitchFamily="18" charset="0"/>
              </a:rPr>
              <a:t>лекці</a:t>
            </a:r>
            <a:r>
              <a:rPr lang="uk-UA" b="1" cap="all" dirty="0">
                <a:latin typeface="Times New Roman" pitchFamily="18" charset="0"/>
                <a:cs typeface="Times New Roman" pitchFamily="18" charset="0"/>
              </a:rPr>
              <a:t>Ї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412776"/>
            <a:ext cx="8964488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 smtClean="0"/>
              <a:t>  </a:t>
            </a:r>
            <a:endParaRPr lang="ru-RU" dirty="0"/>
          </a:p>
          <a:p>
            <a:r>
              <a:rPr lang="uk-UA" b="1" dirty="0">
                <a:latin typeface="Times New Roman" pitchFamily="18" charset="0"/>
                <a:cs typeface="Times New Roman" pitchFamily="18" charset="0"/>
              </a:rPr>
              <a:t>1. Історичні аспекти розвитку дослідницької криміналістичної фотографії.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b="1" dirty="0">
                <a:latin typeface="Times New Roman" pitchFamily="18" charset="0"/>
                <a:cs typeface="Times New Roman" pitchFamily="18" charset="0"/>
              </a:rPr>
              <a:t>2. Поняття та сутність процесу фотозйомки.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b="1" dirty="0">
                <a:latin typeface="Times New Roman" pitchFamily="18" charset="0"/>
                <a:cs typeface="Times New Roman" pitchFamily="18" charset="0"/>
              </a:rPr>
              <a:t>3. Поняття, система і значення дослідницької криміналістичної фотографії.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b="1" dirty="0">
                <a:latin typeface="Times New Roman" pitchFamily="18" charset="0"/>
                <a:cs typeface="Times New Roman" pitchFamily="18" charset="0"/>
              </a:rPr>
              <a:t>4. Дослідницькі методи криміналістичної фотографії.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6553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856984" cy="6552728"/>
          </a:xfrm>
        </p:spPr>
        <p:txBody>
          <a:bodyPr>
            <a:normAutofit lnSpcReduction="10000"/>
          </a:bodyPr>
          <a:lstStyle/>
          <a:p>
            <a:pPr marL="0" indent="530225">
              <a:buNone/>
            </a:pPr>
            <a:r>
              <a:rPr lang="uk-UA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Криміналістична </a:t>
            </a:r>
            <a:r>
              <a:rPr lang="uk-UA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фотографія</a:t>
            </a:r>
            <a:r>
              <a:rPr lang="uk-UA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– це галузь криміналістичної техніки, що являє собою систему наукових положень, технічних засобів і методів фотографічного виявлення, фіксації і дослідження джерел доказової інформації з метою правоохоронної діяльності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530225"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530225">
              <a:buNone/>
            </a:pPr>
            <a:r>
              <a:rPr lang="uk-UA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Судово-оперативна фотографія</a:t>
            </a:r>
            <a:r>
              <a:rPr lang="uk-UA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застосовується оперативним працівником, слідчим і судом для фіксації матеріальних слідів що на місці вчиненого злочину, ознак зовнішності злочинця, фіксації ходу слідчих дій, оперативних заходів і їхніх результатів.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0768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964488" cy="6741368"/>
          </a:xfrm>
        </p:spPr>
        <p:txBody>
          <a:bodyPr>
            <a:normAutofit fontScale="77500" lnSpcReduction="20000"/>
          </a:bodyPr>
          <a:lstStyle/>
          <a:p>
            <a:pPr marL="0" indent="530225">
              <a:buNone/>
            </a:pP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pPr marL="0" indent="530225">
              <a:lnSpc>
                <a:spcPct val="120000"/>
              </a:lnSpc>
              <a:buNone/>
            </a:pPr>
            <a:r>
              <a:rPr lang="uk-UA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Судово-дослідницька фотографія</a:t>
            </a:r>
            <a:r>
              <a:rPr lang="uk-UA" sz="3400" dirty="0">
                <a:latin typeface="Times New Roman" pitchFamily="18" charset="0"/>
                <a:cs typeface="Times New Roman" pitchFamily="18" charset="0"/>
              </a:rPr>
              <a:t> застосовується при проведенні судових експертиз за кримінальними та цивільними справами, при криміналістичному дослідженні за оперативними матеріалами.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pPr marL="0" indent="530225">
              <a:lnSpc>
                <a:spcPct val="120000"/>
              </a:lnSpc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0" indent="530225">
              <a:lnSpc>
                <a:spcPct val="120000"/>
              </a:lnSpc>
              <a:buNone/>
            </a:pPr>
            <a:r>
              <a:rPr lang="uk-UA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Об’єктами судово-дослідницької фотографії</a:t>
            </a:r>
            <a:r>
              <a:rPr lang="uk-UA" sz="3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400" dirty="0">
                <a:latin typeface="Times New Roman" pitchFamily="18" charset="0"/>
                <a:cs typeface="Times New Roman" pitchFamily="18" charset="0"/>
              </a:rPr>
              <a:t>є форма, розмір, ознаки і властивості речових доказів, що піддаються експертному дослідженню, наприклад, мікросліди на кулі, ознаки почерку, штрихи попередньої підготовки при дослідженні підробленого підпису, відбитків печатки; порошинки, волокна, витравлені і згаслі тексти в документах і т.п. Дослідницька фотозйомка, як правило, проводиться фотокамерою, з’єднаної зі спеціальним приладом: мікроскопом, спектрографом, фотометром, електронно-оптичним перетворювачем (ЕОП) тощо.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3431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4797152"/>
            <a:ext cx="7416824" cy="1584176"/>
          </a:xfrm>
        </p:spPr>
        <p:txBody>
          <a:bodyPr>
            <a:normAutofit fontScale="47500" lnSpcReduction="20000"/>
          </a:bodyPr>
          <a:lstStyle/>
          <a:p>
            <a:endParaRPr lang="ru-RU" dirty="0"/>
          </a:p>
          <a:p>
            <a:pPr marL="0" indent="0" algn="ctr">
              <a:buNone/>
            </a:pPr>
            <a:r>
              <a:rPr lang="uk-UA" sz="4500" b="1" dirty="0">
                <a:latin typeface="Times New Roman" pitchFamily="18" charset="0"/>
                <a:cs typeface="Times New Roman" pitchFamily="18" charset="0"/>
              </a:rPr>
              <a:t>Мал. 1. Порівняльний мікроскоп </a:t>
            </a:r>
            <a:r>
              <a:rPr lang="uk-UA" sz="4500" b="1" dirty="0" smtClean="0">
                <a:latin typeface="Times New Roman" pitchFamily="18" charset="0"/>
                <a:cs typeface="Times New Roman" pitchFamily="18" charset="0"/>
              </a:rPr>
              <a:t>МСК-1</a:t>
            </a:r>
            <a:endParaRPr lang="ru-RU" sz="45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uk-UA" sz="4500" dirty="0" smtClean="0">
                <a:latin typeface="Times New Roman" pitchFamily="18" charset="0"/>
                <a:cs typeface="Times New Roman" pitchFamily="18" charset="0"/>
              </a:rPr>
              <a:t>(мікроскоп </a:t>
            </a:r>
            <a:r>
              <a:rPr lang="uk-UA" sz="4500" dirty="0">
                <a:latin typeface="Times New Roman" pitchFamily="18" charset="0"/>
                <a:cs typeface="Times New Roman" pitchFamily="18" charset="0"/>
              </a:rPr>
              <a:t>порівняльний криміналістичний):</a:t>
            </a:r>
            <a:endParaRPr lang="ru-RU" sz="45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uk-UA" sz="4500" dirty="0">
                <a:latin typeface="Times New Roman" pitchFamily="18" charset="0"/>
                <a:cs typeface="Times New Roman" pitchFamily="18" charset="0"/>
              </a:rPr>
              <a:t>1 – фотокамера; 2 – окуляри для спостереження; 3 – об’єктиви;</a:t>
            </a:r>
            <a:endParaRPr lang="ru-RU" sz="45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uk-UA" sz="4500" dirty="0">
                <a:latin typeface="Times New Roman" pitchFamily="18" charset="0"/>
                <a:cs typeface="Times New Roman" pitchFamily="18" charset="0"/>
              </a:rPr>
              <a:t>4 – освітлювачі; 5 – предметні столики</a:t>
            </a:r>
            <a:endParaRPr lang="ru-RU" sz="45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77982"/>
            <a:ext cx="6919062" cy="46173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9288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56"/>
          <a:stretch/>
        </p:blipFill>
        <p:spPr bwMode="auto">
          <a:xfrm>
            <a:off x="1403648" y="390510"/>
            <a:ext cx="6624736" cy="462266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1403648" y="5115410"/>
            <a:ext cx="6624736" cy="984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Мал. 2. Схема спостереження ефекту кольороподілу при виявлені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залитого барвником тексту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6765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890713" y="49641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704975" y="35829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1" name="Объект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3808832"/>
              </p:ext>
            </p:extLst>
          </p:nvPr>
        </p:nvGraphicFramePr>
        <p:xfrm>
          <a:off x="683569" y="4725144"/>
          <a:ext cx="7776864" cy="14630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76864"/>
              </a:tblGrid>
              <a:tr h="1264859">
                <a:tc>
                  <a:txBody>
                    <a:bodyPr/>
                    <a:lstStyle/>
                    <a:p>
                      <a:pPr marR="9525"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Мал. 3. Види освітлення при </a:t>
                      </a:r>
                      <a:r>
                        <a:rPr lang="uk-UA" sz="24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контрастуючій</a:t>
                      </a:r>
                      <a:r>
                        <a:rPr lang="uk-UA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фотозйомці</a:t>
                      </a:r>
                      <a:r>
                        <a:rPr lang="uk-UA" sz="2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 </a:t>
                      </a:r>
                    </a:p>
                    <a:p>
                      <a:pPr marR="9525"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1—косонаправлене</a:t>
                      </a:r>
                      <a:r>
                        <a:rPr lang="uk-UA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; 2 – вертикальне; 3 – розсіяне; 4 – спрямоване для зйомки </a:t>
                      </a:r>
                      <a:r>
                        <a:rPr lang="uk-UA" sz="2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„напросвіт</a:t>
                      </a:r>
                      <a:r>
                        <a:rPr lang="uk-UA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”; </a:t>
                      </a:r>
                      <a:r>
                        <a:rPr lang="uk-UA" sz="2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– </a:t>
                      </a:r>
                      <a:r>
                        <a:rPr lang="uk-UA" sz="24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точечне</a:t>
                      </a:r>
                      <a:r>
                        <a:rPr lang="uk-UA" sz="2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2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4130" marR="2413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0" name="Рисунок 9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66"/>
          <a:stretch/>
        </p:blipFill>
        <p:spPr bwMode="auto">
          <a:xfrm>
            <a:off x="1259632" y="551709"/>
            <a:ext cx="6956097" cy="40324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1782763" y="50720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7000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31640" y="2708920"/>
            <a:ext cx="6567749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Дякую</a:t>
            </a:r>
            <a:r>
              <a:rPr lang="ru-RU" sz="6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60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увагу</a:t>
            </a:r>
            <a:r>
              <a:rPr lang="ru-RU" sz="6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!</a:t>
            </a:r>
            <a:endParaRPr lang="ru-RU" sz="6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779741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</TotalTime>
  <Words>175</Words>
  <Application>Microsoft Office PowerPoint</Application>
  <PresentationFormat>Экран (4:3)</PresentationFormat>
  <Paragraphs>27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  Теоретичні положення науково-дослідної фотографії</vt:lpstr>
      <vt:lpstr>План лекціЇ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Андрей</dc:creator>
  <cp:lastModifiedBy>Admin</cp:lastModifiedBy>
  <cp:revision>13</cp:revision>
  <dcterms:created xsi:type="dcterms:W3CDTF">2016-03-31T09:12:34Z</dcterms:created>
  <dcterms:modified xsi:type="dcterms:W3CDTF">2018-02-22T07:08:30Z</dcterms:modified>
</cp:coreProperties>
</file>