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3" r:id="rId6"/>
    <p:sldId id="265" r:id="rId7"/>
    <p:sldId id="266" r:id="rId8"/>
    <p:sldId id="267" r:id="rId9"/>
    <p:sldId id="269" r:id="rId10"/>
    <p:sldId id="268" r:id="rId11"/>
    <p:sldId id="270" r:id="rId12"/>
    <p:sldId id="271" r:id="rId13"/>
    <p:sldId id="272" r:id="rId14"/>
    <p:sldId id="273" r:id="rId15"/>
    <p:sldId id="274" r:id="rId16"/>
    <p:sldId id="275" r:id="rId17"/>
    <p:sldId id="283" r:id="rId18"/>
    <p:sldId id="276" r:id="rId19"/>
    <p:sldId id="277" r:id="rId20"/>
    <p:sldId id="278" r:id="rId21"/>
    <p:sldId id="279" r:id="rId22"/>
    <p:sldId id="280" r:id="rId23"/>
    <p:sldId id="281" r:id="rId24"/>
    <p:sldId id="282" r:id="rId25"/>
    <p:sldId id="286" r:id="rId26"/>
    <p:sldId id="287" r:id="rId27"/>
    <p:sldId id="288" r:id="rId28"/>
    <p:sldId id="289" r:id="rId29"/>
    <p:sldId id="290" r:id="rId30"/>
    <p:sldId id="291" r:id="rId31"/>
    <p:sldId id="292" r:id="rId32"/>
    <p:sldId id="293" r:id="rId33"/>
    <p:sldId id="284" r:id="rId34"/>
    <p:sldId id="285" r:id="rId35"/>
    <p:sldId id="294" r:id="rId36"/>
    <p:sldId id="295" r:id="rId37"/>
    <p:sldId id="296" r:id="rId38"/>
    <p:sldId id="297" r:id="rId39"/>
    <p:sldId id="298" r:id="rId4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660"/>
  </p:normalViewPr>
  <p:slideViewPr>
    <p:cSldViewPr>
      <p:cViewPr varScale="1">
        <p:scale>
          <a:sx n="74" d="100"/>
          <a:sy n="74" d="100"/>
        </p:scale>
        <p:origin x="-10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26.01.2018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26.01.2018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588"/>
            <a:ext cx="916305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685800" y="1124745"/>
            <a:ext cx="7774632" cy="4464496"/>
          </a:xfrm>
        </p:spPr>
        <p:txBody>
          <a:bodyPr>
            <a:normAutofit fontScale="90000"/>
          </a:bodyPr>
          <a:lstStyle/>
          <a:p>
            <a:r>
              <a:rPr lang="uk-UA" dirty="0">
                <a:solidFill>
                  <a:schemeClr val="bg1"/>
                </a:solidFill>
              </a:rPr>
              <a:t/>
            </a:r>
            <a:br>
              <a:rPr lang="uk-UA" dirty="0">
                <a:solidFill>
                  <a:schemeClr val="bg1"/>
                </a:solidFill>
              </a:rPr>
            </a:br>
            <a:r>
              <a:rPr lang="uk-UA" sz="6700" b="1" dirty="0" smtClean="0">
                <a:solidFill>
                  <a:schemeClr val="bg1"/>
                </a:solidFill>
              </a:rPr>
              <a:t>Мікрооб’єкти </a:t>
            </a:r>
            <a:r>
              <a:rPr lang="uk-UA" sz="6700" b="1" dirty="0">
                <a:solidFill>
                  <a:schemeClr val="bg1"/>
                </a:solidFill>
              </a:rPr>
              <a:t>як джерело криміналістичної </a:t>
            </a:r>
            <a:r>
              <a:rPr lang="uk-UA" sz="6700" b="1" dirty="0" smtClean="0">
                <a:solidFill>
                  <a:schemeClr val="bg1"/>
                </a:solidFill>
              </a:rPr>
              <a:t>інформації</a:t>
            </a:r>
            <a:r>
              <a:rPr lang="uk-UA" sz="6700" b="1" dirty="0" smtClean="0">
                <a:solidFill>
                  <a:schemeClr val="bg1"/>
                </a:solidFill>
              </a:rPr>
              <a:t/>
            </a:r>
            <a:br>
              <a:rPr lang="uk-UA" sz="6700" b="1" dirty="0" smtClean="0">
                <a:solidFill>
                  <a:schemeClr val="bg1"/>
                </a:solidFill>
              </a:rPr>
            </a:br>
            <a:r>
              <a:rPr lang="uk-UA" sz="6700" b="1" dirty="0">
                <a:solidFill>
                  <a:schemeClr val="bg1"/>
                </a:solidFill>
              </a:rPr>
              <a:t/>
            </a:r>
            <a:br>
              <a:rPr lang="uk-UA" sz="6700" b="1" dirty="0">
                <a:solidFill>
                  <a:schemeClr val="bg1"/>
                </a:solidFill>
              </a:rPr>
            </a:br>
            <a:r>
              <a:rPr lang="uk-UA" dirty="0"/>
              <a:t/>
            </a:r>
            <a:br>
              <a:rPr lang="uk-UA" dirty="0"/>
            </a:br>
            <a:endParaRPr lang="uk-UA" dirty="0"/>
          </a:p>
        </p:txBody>
      </p:sp>
    </p:spTree>
    <p:extLst>
      <p:ext uri="{BB962C8B-B14F-4D97-AF65-F5344CB8AC3E}">
        <p14:creationId xmlns:p14="http://schemas.microsoft.com/office/powerpoint/2010/main" val="44201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4" y="1588"/>
            <a:ext cx="8928992" cy="6856412"/>
          </a:xfrm>
        </p:spPr>
        <p:txBody>
          <a:bodyPr>
            <a:normAutofit fontScale="77500" lnSpcReduction="20000"/>
          </a:bodyPr>
          <a:lstStyle/>
          <a:p>
            <a:pPr algn="just"/>
            <a:endParaRPr lang="uk-UA" sz="3600" i="1" dirty="0" smtClean="0"/>
          </a:p>
          <a:p>
            <a:pPr marL="0" indent="0" algn="just">
              <a:buNone/>
            </a:pPr>
            <a:r>
              <a:rPr lang="ru-RU" sz="3600" i="1" dirty="0" err="1" smtClean="0">
                <a:solidFill>
                  <a:schemeClr val="bg1"/>
                </a:solidFill>
              </a:rPr>
              <a:t>Частки</a:t>
            </a:r>
            <a:r>
              <a:rPr lang="ru-RU" sz="3600" i="1" dirty="0">
                <a:solidFill>
                  <a:schemeClr val="bg1"/>
                </a:solidFill>
              </a:rPr>
              <a:t>, </a:t>
            </a:r>
            <a:r>
              <a:rPr lang="ru-RU" sz="3600" i="1" dirty="0" err="1">
                <a:solidFill>
                  <a:schemeClr val="bg1"/>
                </a:solidFill>
              </a:rPr>
              <a:t>що</a:t>
            </a:r>
            <a:r>
              <a:rPr lang="ru-RU" sz="3600" i="1" dirty="0">
                <a:solidFill>
                  <a:schemeClr val="bg1"/>
                </a:solidFill>
              </a:rPr>
              <a:t> </a:t>
            </a:r>
            <a:r>
              <a:rPr lang="ru-RU" sz="3600" i="1" dirty="0" err="1">
                <a:solidFill>
                  <a:schemeClr val="bg1"/>
                </a:solidFill>
              </a:rPr>
              <a:t>утворилися</a:t>
            </a:r>
            <a:r>
              <a:rPr lang="ru-RU" sz="3600" i="1" dirty="0">
                <a:solidFill>
                  <a:schemeClr val="bg1"/>
                </a:solidFill>
              </a:rPr>
              <a:t> </a:t>
            </a:r>
            <a:r>
              <a:rPr lang="ru-RU" sz="3600" i="1" dirty="0" err="1">
                <a:solidFill>
                  <a:schemeClr val="bg1"/>
                </a:solidFill>
              </a:rPr>
              <a:t>від</a:t>
            </a:r>
            <a:r>
              <a:rPr lang="ru-RU" sz="3600" i="1" dirty="0">
                <a:solidFill>
                  <a:schemeClr val="bg1"/>
                </a:solidFill>
              </a:rPr>
              <a:t> </a:t>
            </a:r>
            <a:r>
              <a:rPr lang="ru-RU" sz="3600" i="1" dirty="0" err="1">
                <a:solidFill>
                  <a:schemeClr val="bg1"/>
                </a:solidFill>
              </a:rPr>
              <a:t>об'єктів</a:t>
            </a:r>
            <a:r>
              <a:rPr lang="ru-RU" sz="3600" i="1" dirty="0">
                <a:solidFill>
                  <a:schemeClr val="bg1"/>
                </a:solidFill>
              </a:rPr>
              <a:t>, </a:t>
            </a:r>
            <a:r>
              <a:rPr lang="ru-RU" sz="3600" i="1" dirty="0" err="1">
                <a:solidFill>
                  <a:schemeClr val="bg1"/>
                </a:solidFill>
              </a:rPr>
              <a:t>значною</a:t>
            </a:r>
            <a:r>
              <a:rPr lang="ru-RU" sz="3600" i="1" dirty="0">
                <a:solidFill>
                  <a:schemeClr val="bg1"/>
                </a:solidFill>
              </a:rPr>
              <a:t> </a:t>
            </a:r>
            <a:r>
              <a:rPr lang="ru-RU" sz="3600" i="1" dirty="0" err="1">
                <a:solidFill>
                  <a:schemeClr val="bg1"/>
                </a:solidFill>
              </a:rPr>
              <a:t>мірою</a:t>
            </a:r>
            <a:r>
              <a:rPr lang="ru-RU" sz="3600" i="1" dirty="0">
                <a:solidFill>
                  <a:schemeClr val="bg1"/>
                </a:solidFill>
              </a:rPr>
              <a:t> </a:t>
            </a:r>
            <a:r>
              <a:rPr lang="ru-RU" sz="3600" i="1" dirty="0" err="1">
                <a:solidFill>
                  <a:schemeClr val="bg1"/>
                </a:solidFill>
              </a:rPr>
              <a:t>оброблених</a:t>
            </a:r>
            <a:r>
              <a:rPr lang="ru-RU" sz="3600" i="1" dirty="0">
                <a:solidFill>
                  <a:schemeClr val="bg1"/>
                </a:solidFill>
              </a:rPr>
              <a:t> </a:t>
            </a:r>
            <a:r>
              <a:rPr lang="ru-RU" sz="3600" i="1" dirty="0" err="1">
                <a:solidFill>
                  <a:schemeClr val="bg1"/>
                </a:solidFill>
              </a:rPr>
              <a:t>або</a:t>
            </a:r>
            <a:r>
              <a:rPr lang="ru-RU" sz="3600" i="1" dirty="0">
                <a:solidFill>
                  <a:schemeClr val="bg1"/>
                </a:solidFill>
              </a:rPr>
              <a:t> штучно </a:t>
            </a:r>
            <a:r>
              <a:rPr lang="ru-RU" sz="3600" i="1" dirty="0" err="1">
                <a:solidFill>
                  <a:schemeClr val="bg1"/>
                </a:solidFill>
              </a:rPr>
              <a:t>створених</a:t>
            </a:r>
            <a:r>
              <a:rPr lang="ru-RU" sz="3600" i="1" dirty="0">
                <a:solidFill>
                  <a:schemeClr val="bg1"/>
                </a:solidFill>
              </a:rPr>
              <a:t> </a:t>
            </a:r>
            <a:r>
              <a:rPr lang="ru-RU" sz="3600" i="1" dirty="0" err="1">
                <a:solidFill>
                  <a:schemeClr val="bg1"/>
                </a:solidFill>
              </a:rPr>
              <a:t>людиною</a:t>
            </a:r>
            <a:r>
              <a:rPr lang="ru-RU" sz="3600" i="1" dirty="0">
                <a:solidFill>
                  <a:schemeClr val="bg1"/>
                </a:solidFill>
              </a:rPr>
              <a:t>. </a:t>
            </a:r>
          </a:p>
          <a:p>
            <a:pPr algn="just"/>
            <a:endParaRPr lang="uk-UA" sz="3600" dirty="0">
              <a:solidFill>
                <a:schemeClr val="bg1"/>
              </a:solidFill>
            </a:endParaRPr>
          </a:p>
          <a:p>
            <a:pPr algn="just"/>
            <a:endParaRPr lang="uk-UA" sz="3600" dirty="0" smtClean="0">
              <a:solidFill>
                <a:schemeClr val="bg1"/>
              </a:solidFill>
            </a:endParaRPr>
          </a:p>
          <a:p>
            <a:pPr algn="just"/>
            <a:r>
              <a:rPr lang="uk-UA" sz="3600" dirty="0" smtClean="0">
                <a:solidFill>
                  <a:schemeClr val="bg1"/>
                </a:solidFill>
              </a:rPr>
              <a:t>- </a:t>
            </a:r>
            <a:r>
              <a:rPr lang="uk-UA" sz="3600" dirty="0">
                <a:solidFill>
                  <a:schemeClr val="bg1"/>
                </a:solidFill>
              </a:rPr>
              <a:t>Мікрочастинки неорганічного складу (осколки скла, кераміки, частки виробів з металів і сплавів, будівельні матеріали, хімічні речовини та </a:t>
            </a:r>
            <a:r>
              <a:rPr lang="uk-UA" sz="3600" dirty="0" err="1">
                <a:solidFill>
                  <a:schemeClr val="bg1"/>
                </a:solidFill>
              </a:rPr>
              <a:t>ін</a:t>
            </a:r>
            <a:r>
              <a:rPr lang="uk-UA" sz="3600" dirty="0">
                <a:solidFill>
                  <a:schemeClr val="bg1"/>
                </a:solidFill>
              </a:rPr>
              <a:t>); </a:t>
            </a:r>
          </a:p>
          <a:p>
            <a:pPr algn="just"/>
            <a:r>
              <a:rPr lang="uk-UA" sz="3600" dirty="0">
                <a:solidFill>
                  <a:schemeClr val="bg1"/>
                </a:solidFill>
              </a:rPr>
              <a:t>- Мікрочастинки, які мають органічну природу походження (волокна від вовняного, рослинної та іншої пряжі </a:t>
            </a:r>
            <a:r>
              <a:rPr lang="uk-UA" sz="3600" dirty="0" err="1">
                <a:solidFill>
                  <a:schemeClr val="bg1"/>
                </a:solidFill>
              </a:rPr>
              <a:t>каната</a:t>
            </a:r>
            <a:r>
              <a:rPr lang="uk-UA" sz="3600" dirty="0">
                <a:solidFill>
                  <a:schemeClr val="bg1"/>
                </a:solidFill>
              </a:rPr>
              <a:t>, </a:t>
            </a:r>
            <a:r>
              <a:rPr lang="uk-UA" sz="3600" dirty="0" smtClean="0">
                <a:solidFill>
                  <a:schemeClr val="bg1"/>
                </a:solidFill>
              </a:rPr>
              <a:t>мотузки, </a:t>
            </a:r>
            <a:r>
              <a:rPr lang="uk-UA" sz="3600" dirty="0">
                <a:solidFill>
                  <a:schemeClr val="bg1"/>
                </a:solidFill>
              </a:rPr>
              <a:t>шматочки дерев'яних виробів, паперу, частинки тютюну, мікросліди і мікрочастинки хімічних матеріалів на основі вуглецю та </a:t>
            </a:r>
            <a:r>
              <a:rPr lang="uk-UA" sz="3600" dirty="0" err="1">
                <a:solidFill>
                  <a:schemeClr val="bg1"/>
                </a:solidFill>
              </a:rPr>
              <a:t>ін</a:t>
            </a:r>
            <a:r>
              <a:rPr lang="uk-UA" sz="3600" dirty="0">
                <a:solidFill>
                  <a:schemeClr val="bg1"/>
                </a:solidFill>
              </a:rPr>
              <a:t>); </a:t>
            </a:r>
          </a:p>
          <a:p>
            <a:pPr algn="just"/>
            <a:r>
              <a:rPr lang="uk-UA" sz="3600" dirty="0">
                <a:solidFill>
                  <a:schemeClr val="bg1"/>
                </a:solidFill>
              </a:rPr>
              <a:t>- Мікрочастинки змішаного складу (волокна від комбінованих ниток, тканин</a:t>
            </a:r>
            <a:r>
              <a:rPr lang="uk-UA" sz="3600" dirty="0" smtClean="0">
                <a:solidFill>
                  <a:schemeClr val="bg1"/>
                </a:solidFill>
              </a:rPr>
              <a:t>, мотузок, </a:t>
            </a:r>
            <a:r>
              <a:rPr lang="uk-UA" sz="3600" dirty="0">
                <a:solidFill>
                  <a:schemeClr val="bg1"/>
                </a:solidFill>
              </a:rPr>
              <a:t>канатів, частинки лакофарбових </a:t>
            </a:r>
            <a:r>
              <a:rPr lang="uk-UA" sz="3600" dirty="0" smtClean="0">
                <a:solidFill>
                  <a:schemeClr val="bg1"/>
                </a:solidFill>
              </a:rPr>
              <a:t>матеріалів (</a:t>
            </a:r>
            <a:r>
              <a:rPr lang="uk-UA" sz="3600" dirty="0">
                <a:solidFill>
                  <a:schemeClr val="bg1"/>
                </a:solidFill>
              </a:rPr>
              <a:t>авто емалей) і т. д.).</a:t>
            </a:r>
          </a:p>
          <a:p>
            <a:endParaRPr lang="uk-UA" dirty="0"/>
          </a:p>
        </p:txBody>
      </p:sp>
    </p:spTree>
    <p:extLst>
      <p:ext uri="{BB962C8B-B14F-4D97-AF65-F5344CB8AC3E}">
        <p14:creationId xmlns:p14="http://schemas.microsoft.com/office/powerpoint/2010/main" val="885646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i="1" dirty="0">
                <a:solidFill>
                  <a:schemeClr val="bg1"/>
                </a:solidFill>
              </a:rPr>
              <a:t>Д) За </a:t>
            </a:r>
            <a:r>
              <a:rPr lang="uk-UA" i="1" dirty="0" smtClean="0">
                <a:solidFill>
                  <a:schemeClr val="bg1"/>
                </a:solidFill>
              </a:rPr>
              <a:t>видовою належністю. </a:t>
            </a:r>
            <a:endParaRPr lang="uk-UA" i="1" dirty="0">
              <a:solidFill>
                <a:schemeClr val="bg1"/>
              </a:solidFill>
            </a:endParaRPr>
          </a:p>
        </p:txBody>
      </p:sp>
      <p:sp>
        <p:nvSpPr>
          <p:cNvPr id="3" name="Объект 2"/>
          <p:cNvSpPr>
            <a:spLocks noGrp="1"/>
          </p:cNvSpPr>
          <p:nvPr>
            <p:ph idx="1"/>
          </p:nvPr>
        </p:nvSpPr>
        <p:spPr>
          <a:xfrm>
            <a:off x="323528" y="1412776"/>
            <a:ext cx="8568952" cy="4968552"/>
          </a:xfrm>
        </p:spPr>
        <p:txBody>
          <a:bodyPr>
            <a:normAutofit fontScale="77500" lnSpcReduction="20000"/>
          </a:bodyPr>
          <a:lstStyle/>
          <a:p>
            <a:pPr algn="just"/>
            <a:r>
              <a:rPr lang="uk-UA" dirty="0" smtClean="0">
                <a:solidFill>
                  <a:schemeClr val="bg1"/>
                </a:solidFill>
              </a:rPr>
              <a:t>Виділяють:</a:t>
            </a:r>
          </a:p>
          <a:p>
            <a:pPr algn="just"/>
            <a:r>
              <a:rPr lang="uk-UA" dirty="0" err="1" smtClean="0">
                <a:solidFill>
                  <a:schemeClr val="bg1"/>
                </a:solidFill>
              </a:rPr>
              <a:t>-Експертизу</a:t>
            </a:r>
            <a:r>
              <a:rPr lang="uk-UA" dirty="0" smtClean="0">
                <a:solidFill>
                  <a:schemeClr val="bg1"/>
                </a:solidFill>
              </a:rPr>
              <a:t> </a:t>
            </a:r>
            <a:r>
              <a:rPr lang="uk-UA" dirty="0">
                <a:solidFill>
                  <a:schemeClr val="bg1"/>
                </a:solidFill>
              </a:rPr>
              <a:t>об'єктів волокнистої природи; </a:t>
            </a:r>
          </a:p>
          <a:p>
            <a:pPr algn="just"/>
            <a:r>
              <a:rPr lang="uk-UA" dirty="0" err="1">
                <a:solidFill>
                  <a:schemeClr val="bg1"/>
                </a:solidFill>
              </a:rPr>
              <a:t>-Експертизу</a:t>
            </a:r>
            <a:r>
              <a:rPr lang="uk-UA" dirty="0">
                <a:solidFill>
                  <a:schemeClr val="bg1"/>
                </a:solidFill>
              </a:rPr>
              <a:t> лакофарбових матеріалів і покриттів; </a:t>
            </a:r>
          </a:p>
          <a:p>
            <a:pPr algn="just"/>
            <a:r>
              <a:rPr lang="uk-UA" dirty="0" err="1">
                <a:solidFill>
                  <a:schemeClr val="bg1"/>
                </a:solidFill>
              </a:rPr>
              <a:t>-Експертизу</a:t>
            </a:r>
            <a:r>
              <a:rPr lang="uk-UA" dirty="0">
                <a:solidFill>
                  <a:schemeClr val="bg1"/>
                </a:solidFill>
              </a:rPr>
              <a:t> нафтопродуктів і </a:t>
            </a:r>
            <a:r>
              <a:rPr lang="uk-UA" dirty="0" smtClean="0">
                <a:solidFill>
                  <a:schemeClr val="bg1"/>
                </a:solidFill>
              </a:rPr>
              <a:t>паливно-мастильних </a:t>
            </a:r>
            <a:r>
              <a:rPr lang="uk-UA" dirty="0">
                <a:solidFill>
                  <a:schemeClr val="bg1"/>
                </a:solidFill>
              </a:rPr>
              <a:t>матеріалів; </a:t>
            </a:r>
          </a:p>
          <a:p>
            <a:pPr algn="just"/>
            <a:r>
              <a:rPr lang="uk-UA" dirty="0">
                <a:solidFill>
                  <a:schemeClr val="bg1"/>
                </a:solidFill>
              </a:rPr>
              <a:t>- Експертизу скла; </a:t>
            </a:r>
          </a:p>
          <a:p>
            <a:pPr algn="just"/>
            <a:r>
              <a:rPr lang="uk-UA" dirty="0">
                <a:solidFill>
                  <a:schemeClr val="bg1"/>
                </a:solidFill>
              </a:rPr>
              <a:t>- Експертизу металів, сплавів і виробів з них (металознавча); </a:t>
            </a:r>
          </a:p>
          <a:p>
            <a:pPr algn="just"/>
            <a:r>
              <a:rPr lang="uk-UA" dirty="0">
                <a:solidFill>
                  <a:schemeClr val="bg1"/>
                </a:solidFill>
              </a:rPr>
              <a:t>- Експертизу полімерних матеріалів, пластмас, гум і виробів з них; </a:t>
            </a:r>
          </a:p>
          <a:p>
            <a:pPr algn="just"/>
            <a:r>
              <a:rPr lang="uk-UA" dirty="0">
                <a:solidFill>
                  <a:schemeClr val="bg1"/>
                </a:solidFill>
              </a:rPr>
              <a:t>- Експертизу наркотичних засобів і психотропних речовин; експертизу спиртовмісних рідин; </a:t>
            </a:r>
          </a:p>
          <a:p>
            <a:pPr algn="just"/>
            <a:r>
              <a:rPr lang="uk-UA" dirty="0">
                <a:solidFill>
                  <a:schemeClr val="bg1"/>
                </a:solidFill>
              </a:rPr>
              <a:t>- Експертизу парфумерних і косметичних засобів. </a:t>
            </a:r>
          </a:p>
        </p:txBody>
      </p:sp>
    </p:spTree>
    <p:extLst>
      <p:ext uri="{BB962C8B-B14F-4D97-AF65-F5344CB8AC3E}">
        <p14:creationId xmlns:p14="http://schemas.microsoft.com/office/powerpoint/2010/main" val="8272389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i="1" dirty="0">
                <a:solidFill>
                  <a:schemeClr val="bg1"/>
                </a:solidFill>
              </a:rPr>
              <a:t>Е) </a:t>
            </a:r>
            <a:r>
              <a:rPr lang="ru-RU" i="1" dirty="0" smtClean="0">
                <a:solidFill>
                  <a:schemeClr val="bg1"/>
                </a:solidFill>
              </a:rPr>
              <a:t>За видом </a:t>
            </a:r>
            <a:r>
              <a:rPr lang="ru-RU" i="1" dirty="0">
                <a:solidFill>
                  <a:schemeClr val="bg1"/>
                </a:solidFill>
              </a:rPr>
              <a:t>контактного </a:t>
            </a:r>
            <a:r>
              <a:rPr lang="ru-RU" i="1" dirty="0" err="1">
                <a:solidFill>
                  <a:schemeClr val="bg1"/>
                </a:solidFill>
              </a:rPr>
              <a:t>зв'язку</a:t>
            </a:r>
            <a:r>
              <a:rPr lang="ru-RU" i="1" dirty="0">
                <a:solidFill>
                  <a:schemeClr val="bg1"/>
                </a:solidFill>
              </a:rPr>
              <a:t> з </a:t>
            </a:r>
            <a:r>
              <a:rPr lang="ru-RU" i="1" dirty="0" err="1">
                <a:solidFill>
                  <a:schemeClr val="bg1"/>
                </a:solidFill>
              </a:rPr>
              <a:t>об'єктом-носієм</a:t>
            </a:r>
            <a:r>
              <a:rPr lang="ru-RU" i="1" dirty="0">
                <a:solidFill>
                  <a:schemeClr val="bg1"/>
                </a:solidFill>
              </a:rPr>
              <a:t>. </a:t>
            </a:r>
            <a:endParaRPr lang="uk-UA" i="1" dirty="0">
              <a:solidFill>
                <a:schemeClr val="bg1"/>
              </a:solidFill>
            </a:endParaRPr>
          </a:p>
        </p:txBody>
      </p:sp>
      <p:sp>
        <p:nvSpPr>
          <p:cNvPr id="3" name="Объект 2"/>
          <p:cNvSpPr>
            <a:spLocks noGrp="1"/>
          </p:cNvSpPr>
          <p:nvPr>
            <p:ph idx="1"/>
          </p:nvPr>
        </p:nvSpPr>
        <p:spPr>
          <a:xfrm>
            <a:off x="457200" y="2348880"/>
            <a:ext cx="8229600" cy="3777283"/>
          </a:xfrm>
        </p:spPr>
        <p:txBody>
          <a:bodyPr/>
          <a:lstStyle/>
          <a:p>
            <a:r>
              <a:rPr lang="uk-UA" dirty="0" smtClean="0">
                <a:solidFill>
                  <a:schemeClr val="bg1"/>
                </a:solidFill>
              </a:rPr>
              <a:t>Мікрооб'єкти-накладення;</a:t>
            </a:r>
          </a:p>
          <a:p>
            <a:r>
              <a:rPr lang="uk-UA" dirty="0" smtClean="0">
                <a:solidFill>
                  <a:schemeClr val="bg1"/>
                </a:solidFill>
              </a:rPr>
              <a:t>мікрооб'єкти-впровадження;</a:t>
            </a:r>
          </a:p>
          <a:p>
            <a:r>
              <a:rPr lang="uk-UA" dirty="0" smtClean="0">
                <a:solidFill>
                  <a:schemeClr val="bg1"/>
                </a:solidFill>
              </a:rPr>
              <a:t>мікрооб'єкти-включення</a:t>
            </a:r>
            <a:r>
              <a:rPr lang="uk-UA" dirty="0">
                <a:solidFill>
                  <a:schemeClr val="bg1"/>
                </a:solidFill>
              </a:rPr>
              <a:t>.</a:t>
            </a:r>
          </a:p>
        </p:txBody>
      </p:sp>
    </p:spTree>
    <p:extLst>
      <p:ext uri="{BB962C8B-B14F-4D97-AF65-F5344CB8AC3E}">
        <p14:creationId xmlns:p14="http://schemas.microsoft.com/office/powerpoint/2010/main" val="1039556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uk-UA" i="1" dirty="0">
                <a:solidFill>
                  <a:schemeClr val="bg1"/>
                </a:solidFill>
              </a:rPr>
              <a:t>Ж) За фізичними властивостями. </a:t>
            </a:r>
          </a:p>
        </p:txBody>
      </p:sp>
      <p:sp>
        <p:nvSpPr>
          <p:cNvPr id="3" name="Объект 2"/>
          <p:cNvSpPr>
            <a:spLocks noGrp="1"/>
          </p:cNvSpPr>
          <p:nvPr>
            <p:ph idx="1"/>
          </p:nvPr>
        </p:nvSpPr>
        <p:spPr>
          <a:xfrm>
            <a:off x="457200" y="1412776"/>
            <a:ext cx="8229600" cy="4713387"/>
          </a:xfrm>
        </p:spPr>
        <p:txBody>
          <a:bodyPr>
            <a:normAutofit lnSpcReduction="10000"/>
          </a:bodyPr>
          <a:lstStyle/>
          <a:p>
            <a:pPr algn="just"/>
            <a:r>
              <a:rPr lang="uk-UA" dirty="0" smtClean="0">
                <a:solidFill>
                  <a:schemeClr val="bg1"/>
                </a:solidFill>
              </a:rPr>
              <a:t>Мікрооб'єкти </a:t>
            </a:r>
            <a:r>
              <a:rPr lang="uk-UA" dirty="0">
                <a:solidFill>
                  <a:schemeClr val="bg1"/>
                </a:solidFill>
              </a:rPr>
              <a:t>можна розділити за їх </a:t>
            </a:r>
            <a:r>
              <a:rPr lang="uk-UA" dirty="0" smtClean="0">
                <a:solidFill>
                  <a:schemeClr val="bg1"/>
                </a:solidFill>
              </a:rPr>
              <a:t>здатністю </a:t>
            </a:r>
            <a:r>
              <a:rPr lang="uk-UA" dirty="0">
                <a:solidFill>
                  <a:schemeClr val="bg1"/>
                </a:solidFill>
              </a:rPr>
              <a:t>взаємодіяти з магнітним і електричним полем </a:t>
            </a:r>
            <a:r>
              <a:rPr lang="uk-UA" dirty="0" smtClean="0">
                <a:solidFill>
                  <a:schemeClr val="bg1"/>
                </a:solidFill>
              </a:rPr>
              <a:t>на: </a:t>
            </a:r>
            <a:r>
              <a:rPr lang="uk-UA" dirty="0">
                <a:solidFill>
                  <a:schemeClr val="bg1"/>
                </a:solidFill>
              </a:rPr>
              <a:t>феромагнітні та парамагнітні. </a:t>
            </a:r>
            <a:endParaRPr lang="uk-UA" dirty="0" smtClean="0">
              <a:solidFill>
                <a:schemeClr val="bg1"/>
              </a:solidFill>
            </a:endParaRPr>
          </a:p>
          <a:p>
            <a:pPr algn="just"/>
            <a:r>
              <a:rPr lang="uk-UA" dirty="0">
                <a:solidFill>
                  <a:schemeClr val="bg1"/>
                </a:solidFill>
              </a:rPr>
              <a:t>За агрегатним станом і ступеня дисперсності виділяють: рідкі, тверді і порошкоподібні речовини. </a:t>
            </a:r>
            <a:endParaRPr lang="uk-UA" dirty="0" smtClean="0">
              <a:solidFill>
                <a:schemeClr val="bg1"/>
              </a:solidFill>
            </a:endParaRPr>
          </a:p>
          <a:p>
            <a:pPr algn="just"/>
            <a:r>
              <a:rPr lang="ru-RU" dirty="0" err="1">
                <a:solidFill>
                  <a:schemeClr val="bg1"/>
                </a:solidFill>
              </a:rPr>
              <a:t>Залежно</a:t>
            </a:r>
            <a:r>
              <a:rPr lang="ru-RU" dirty="0">
                <a:solidFill>
                  <a:schemeClr val="bg1"/>
                </a:solidFill>
              </a:rPr>
              <a:t> </a:t>
            </a:r>
            <a:r>
              <a:rPr lang="ru-RU" dirty="0" err="1">
                <a:solidFill>
                  <a:schemeClr val="bg1"/>
                </a:solidFill>
              </a:rPr>
              <a:t>від</a:t>
            </a:r>
            <a:r>
              <a:rPr lang="ru-RU" dirty="0">
                <a:solidFill>
                  <a:schemeClr val="bg1"/>
                </a:solidFill>
              </a:rPr>
              <a:t> </a:t>
            </a:r>
            <a:r>
              <a:rPr lang="ru-RU" dirty="0" err="1">
                <a:solidFill>
                  <a:schemeClr val="bg1"/>
                </a:solidFill>
              </a:rPr>
              <a:t>здатності</a:t>
            </a:r>
            <a:r>
              <a:rPr lang="ru-RU" dirty="0">
                <a:solidFill>
                  <a:schemeClr val="bg1"/>
                </a:solidFill>
              </a:rPr>
              <a:t> </a:t>
            </a:r>
            <a:r>
              <a:rPr lang="ru-RU" dirty="0" err="1">
                <a:solidFill>
                  <a:schemeClr val="bg1"/>
                </a:solidFill>
              </a:rPr>
              <a:t>проводити</a:t>
            </a:r>
            <a:r>
              <a:rPr lang="ru-RU" dirty="0">
                <a:solidFill>
                  <a:schemeClr val="bg1"/>
                </a:solidFill>
              </a:rPr>
              <a:t> </a:t>
            </a:r>
            <a:r>
              <a:rPr lang="ru-RU" dirty="0" err="1">
                <a:solidFill>
                  <a:schemeClr val="bg1"/>
                </a:solidFill>
              </a:rPr>
              <a:t>електричний</a:t>
            </a:r>
            <a:r>
              <a:rPr lang="ru-RU" dirty="0">
                <a:solidFill>
                  <a:schemeClr val="bg1"/>
                </a:solidFill>
              </a:rPr>
              <a:t> струм </a:t>
            </a:r>
            <a:r>
              <a:rPr lang="ru-RU" dirty="0" err="1">
                <a:solidFill>
                  <a:schemeClr val="bg1"/>
                </a:solidFill>
              </a:rPr>
              <a:t>мікрооб'єкти</a:t>
            </a:r>
            <a:r>
              <a:rPr lang="ru-RU" dirty="0">
                <a:solidFill>
                  <a:schemeClr val="bg1"/>
                </a:solidFill>
              </a:rPr>
              <a:t> </a:t>
            </a:r>
            <a:r>
              <a:rPr lang="ru-RU" dirty="0" err="1">
                <a:solidFill>
                  <a:schemeClr val="bg1"/>
                </a:solidFill>
              </a:rPr>
              <a:t>поділяються</a:t>
            </a:r>
            <a:r>
              <a:rPr lang="ru-RU" dirty="0">
                <a:solidFill>
                  <a:schemeClr val="bg1"/>
                </a:solidFill>
              </a:rPr>
              <a:t> </a:t>
            </a:r>
            <a:r>
              <a:rPr lang="ru-RU" dirty="0" smtClean="0">
                <a:solidFill>
                  <a:schemeClr val="bg1"/>
                </a:solidFill>
              </a:rPr>
              <a:t>на: </a:t>
            </a:r>
            <a:r>
              <a:rPr lang="ru-RU" dirty="0" err="1">
                <a:solidFill>
                  <a:schemeClr val="bg1"/>
                </a:solidFill>
              </a:rPr>
              <a:t>провідники</a:t>
            </a:r>
            <a:r>
              <a:rPr lang="ru-RU" dirty="0">
                <a:solidFill>
                  <a:schemeClr val="bg1"/>
                </a:solidFill>
              </a:rPr>
              <a:t> та </a:t>
            </a:r>
            <a:r>
              <a:rPr lang="ru-RU" dirty="0" err="1">
                <a:solidFill>
                  <a:schemeClr val="bg1"/>
                </a:solidFill>
              </a:rPr>
              <a:t>діелектрики</a:t>
            </a:r>
            <a:r>
              <a:rPr lang="ru-RU" dirty="0">
                <a:solidFill>
                  <a:schemeClr val="bg1"/>
                </a:solidFill>
              </a:rPr>
              <a:t>. </a:t>
            </a:r>
            <a:endParaRPr lang="uk-UA" dirty="0">
              <a:solidFill>
                <a:schemeClr val="bg1"/>
              </a:solidFill>
            </a:endParaRPr>
          </a:p>
        </p:txBody>
      </p:sp>
    </p:spTree>
    <p:extLst>
      <p:ext uri="{BB962C8B-B14F-4D97-AF65-F5344CB8AC3E}">
        <p14:creationId xmlns:p14="http://schemas.microsoft.com/office/powerpoint/2010/main" val="13057585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i="1" dirty="0">
                <a:solidFill>
                  <a:schemeClr val="bg1"/>
                </a:solidFill>
              </a:rPr>
              <a:t>З) За інших підстав. </a:t>
            </a:r>
          </a:p>
        </p:txBody>
      </p:sp>
      <p:sp>
        <p:nvSpPr>
          <p:cNvPr id="3" name="Объект 2"/>
          <p:cNvSpPr>
            <a:spLocks noGrp="1"/>
          </p:cNvSpPr>
          <p:nvPr>
            <p:ph idx="1"/>
          </p:nvPr>
        </p:nvSpPr>
        <p:spPr/>
        <p:txBody>
          <a:bodyPr>
            <a:normAutofit lnSpcReduction="10000"/>
          </a:bodyPr>
          <a:lstStyle/>
          <a:p>
            <a:pPr algn="just"/>
            <a:r>
              <a:rPr lang="uk-UA" dirty="0">
                <a:solidFill>
                  <a:schemeClr val="bg1"/>
                </a:solidFill>
              </a:rPr>
              <a:t>- Класифікація, що полегшує виявлення та вилучення мікрооб'єктів (перший рівень); </a:t>
            </a:r>
          </a:p>
          <a:p>
            <a:pPr algn="just"/>
            <a:r>
              <a:rPr lang="uk-UA" dirty="0">
                <a:solidFill>
                  <a:schemeClr val="bg1"/>
                </a:solidFill>
              </a:rPr>
              <a:t>- Класифікація, попередньо розмежовувала мікрооб'єкти за їх видової приналежності і, відповідно, встановлює вид експертного дослідження (класифікація другого рівня); </a:t>
            </a:r>
          </a:p>
          <a:p>
            <a:pPr algn="just"/>
            <a:r>
              <a:rPr lang="uk-UA" dirty="0">
                <a:solidFill>
                  <a:schemeClr val="bg1"/>
                </a:solidFill>
              </a:rPr>
              <a:t>- Експертна класифікація, заснована на родової (групової) належності мікрооб'єктів (класифікація третього рівня). </a:t>
            </a:r>
          </a:p>
          <a:p>
            <a:endParaRPr lang="uk-UA" dirty="0"/>
          </a:p>
        </p:txBody>
      </p:sp>
    </p:spTree>
    <p:extLst>
      <p:ext uri="{BB962C8B-B14F-4D97-AF65-F5344CB8AC3E}">
        <p14:creationId xmlns:p14="http://schemas.microsoft.com/office/powerpoint/2010/main" val="3507126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uk-UA" dirty="0">
                <a:solidFill>
                  <a:schemeClr val="bg1"/>
                </a:solidFill>
              </a:rPr>
              <a:t>Виявлення, фіксація, вилучення та пакування мікрооб’єктів</a:t>
            </a:r>
          </a:p>
        </p:txBody>
      </p:sp>
      <p:sp>
        <p:nvSpPr>
          <p:cNvPr id="3" name="Объект 2"/>
          <p:cNvSpPr>
            <a:spLocks noGrp="1"/>
          </p:cNvSpPr>
          <p:nvPr>
            <p:ph idx="1"/>
          </p:nvPr>
        </p:nvSpPr>
        <p:spPr/>
        <p:txBody>
          <a:bodyPr>
            <a:normAutofit lnSpcReduction="10000"/>
          </a:bodyPr>
          <a:lstStyle/>
          <a:p>
            <a:pPr algn="just"/>
            <a:r>
              <a:rPr lang="uk-UA" dirty="0">
                <a:solidFill>
                  <a:schemeClr val="bg1"/>
                </a:solidFill>
              </a:rPr>
              <a:t>Мікрооб’єкти, які були зафіксовані у протоколі, пройшли експертизу та повернулись до слідчого, можуть виступати як речові докази. Але внаслідок того, що вони невидимі або слабо видимі неозброєним оком, їх виявлення та закріплення традиційними процесуальними способами ускладнює чи взагалі унеможливлює (зокрема, у разі відсутності показань понятих). </a:t>
            </a:r>
          </a:p>
        </p:txBody>
      </p:sp>
    </p:spTree>
    <p:extLst>
      <p:ext uri="{BB962C8B-B14F-4D97-AF65-F5344CB8AC3E}">
        <p14:creationId xmlns:p14="http://schemas.microsoft.com/office/powerpoint/2010/main" val="601241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354162"/>
          </a:xfrm>
        </p:spPr>
        <p:txBody>
          <a:bodyPr>
            <a:normAutofit fontScale="90000"/>
          </a:bodyPr>
          <a:lstStyle/>
          <a:p>
            <a:r>
              <a:rPr lang="ru-RU" dirty="0" err="1">
                <a:solidFill>
                  <a:schemeClr val="bg1"/>
                </a:solidFill>
              </a:rPr>
              <a:t>Вивчення</a:t>
            </a:r>
            <a:r>
              <a:rPr lang="ru-RU" dirty="0">
                <a:solidFill>
                  <a:schemeClr val="bg1"/>
                </a:solidFill>
              </a:rPr>
              <a:t> </a:t>
            </a:r>
            <a:r>
              <a:rPr lang="ru-RU" dirty="0" err="1">
                <a:solidFill>
                  <a:schemeClr val="bg1"/>
                </a:solidFill>
              </a:rPr>
              <a:t>ознак</a:t>
            </a:r>
            <a:r>
              <a:rPr lang="ru-RU" dirty="0">
                <a:solidFill>
                  <a:schemeClr val="bg1"/>
                </a:solidFill>
              </a:rPr>
              <a:t> та </a:t>
            </a:r>
            <a:r>
              <a:rPr lang="ru-RU" dirty="0" err="1">
                <a:solidFill>
                  <a:schemeClr val="bg1"/>
                </a:solidFill>
              </a:rPr>
              <a:t>властивостей</a:t>
            </a:r>
            <a:r>
              <a:rPr lang="ru-RU" dirty="0">
                <a:solidFill>
                  <a:schemeClr val="bg1"/>
                </a:solidFill>
              </a:rPr>
              <a:t> </a:t>
            </a:r>
            <a:r>
              <a:rPr lang="ru-RU" dirty="0" err="1">
                <a:solidFill>
                  <a:schemeClr val="bg1"/>
                </a:solidFill>
              </a:rPr>
              <a:t>мікрооб’єкта</a:t>
            </a:r>
            <a:r>
              <a:rPr lang="ru-RU" dirty="0">
                <a:solidFill>
                  <a:schemeClr val="bg1"/>
                </a:solidFill>
              </a:rPr>
              <a:t> </a:t>
            </a:r>
            <a:r>
              <a:rPr lang="ru-RU" dirty="0" err="1">
                <a:solidFill>
                  <a:schemeClr val="bg1"/>
                </a:solidFill>
              </a:rPr>
              <a:t>сприяє</a:t>
            </a:r>
            <a:r>
              <a:rPr lang="ru-RU" dirty="0">
                <a:solidFill>
                  <a:schemeClr val="bg1"/>
                </a:solidFill>
              </a:rPr>
              <a:t>:</a:t>
            </a:r>
            <a:r>
              <a:rPr lang="ru-RU" dirty="0"/>
              <a:t/>
            </a:r>
            <a:br>
              <a:rPr lang="ru-RU" dirty="0"/>
            </a:br>
            <a:endParaRPr lang="uk-UA" dirty="0"/>
          </a:p>
        </p:txBody>
      </p:sp>
      <p:sp>
        <p:nvSpPr>
          <p:cNvPr id="3" name="Объект 2"/>
          <p:cNvSpPr>
            <a:spLocks noGrp="1"/>
          </p:cNvSpPr>
          <p:nvPr>
            <p:ph idx="1"/>
          </p:nvPr>
        </p:nvSpPr>
        <p:spPr>
          <a:xfrm>
            <a:off x="0" y="1600200"/>
            <a:ext cx="9036496" cy="4997152"/>
          </a:xfrm>
        </p:spPr>
        <p:txBody>
          <a:bodyPr>
            <a:normAutofit fontScale="70000" lnSpcReduction="20000"/>
          </a:bodyPr>
          <a:lstStyle/>
          <a:p>
            <a:pPr algn="just"/>
            <a:r>
              <a:rPr lang="uk-UA" dirty="0" smtClean="0">
                <a:solidFill>
                  <a:schemeClr val="bg1"/>
                </a:solidFill>
              </a:rPr>
              <a:t>–</a:t>
            </a:r>
            <a:r>
              <a:rPr lang="uk-UA" dirty="0">
                <a:solidFill>
                  <a:schemeClr val="bg1"/>
                </a:solidFill>
              </a:rPr>
              <a:t>	встановленню ознак зовнішності суб’єктів злочину – злочинця та потерпілого (за волоссям, помадою, лаком для нігтів, волокнами одягу тощо);</a:t>
            </a:r>
          </a:p>
          <a:p>
            <a:pPr algn="just"/>
            <a:r>
              <a:rPr lang="uk-UA" dirty="0">
                <a:solidFill>
                  <a:schemeClr val="bg1"/>
                </a:solidFill>
              </a:rPr>
              <a:t>–	встановленню професійних ознак учасників події – звичок, роду занять (за ошурками, фарбою, мастилами, хімікатами, тютюном, будівельними матеріалами тощо);</a:t>
            </a:r>
          </a:p>
          <a:p>
            <a:pPr algn="just"/>
            <a:r>
              <a:rPr lang="uk-UA" dirty="0">
                <a:solidFill>
                  <a:schemeClr val="bg1"/>
                </a:solidFill>
              </a:rPr>
              <a:t>–	проведенню ідентифікації різних об’єктів, причетних до події; цю задачу можна вирішити або при встановленні факту походження мікрооб’єктів від об’єкта ідентифікації, або при наявності висновку про контактну взаємодію об’єктів;</a:t>
            </a:r>
          </a:p>
          <a:p>
            <a:pPr algn="just"/>
            <a:r>
              <a:rPr lang="uk-UA" dirty="0">
                <a:solidFill>
                  <a:schemeClr val="bg1"/>
                </a:solidFill>
              </a:rPr>
              <a:t>–	власне встановленню факту контактної взаємодії (ФКВ);</a:t>
            </a:r>
          </a:p>
          <a:p>
            <a:pPr algn="just"/>
            <a:r>
              <a:rPr lang="uk-UA" dirty="0">
                <a:solidFill>
                  <a:schemeClr val="bg1"/>
                </a:solidFill>
              </a:rPr>
              <a:t>–	встановленню місця вчинення злочину;</a:t>
            </a:r>
          </a:p>
          <a:p>
            <a:pPr algn="just"/>
            <a:r>
              <a:rPr lang="uk-UA" dirty="0">
                <a:solidFill>
                  <a:schemeClr val="bg1"/>
                </a:solidFill>
              </a:rPr>
              <a:t>–	встановленню факту інсценування (або неправдивих показань) у разі відсутності мікрооб’єктів там, де вони повинні бути виявлені (наприклад, замок перепиляний, а </a:t>
            </a:r>
            <a:r>
              <a:rPr lang="uk-UA" dirty="0" err="1">
                <a:solidFill>
                  <a:schemeClr val="bg1"/>
                </a:solidFill>
              </a:rPr>
              <a:t>ошурків</a:t>
            </a:r>
            <a:r>
              <a:rPr lang="uk-UA" dirty="0">
                <a:solidFill>
                  <a:schemeClr val="bg1"/>
                </a:solidFill>
              </a:rPr>
              <a:t> немає).</a:t>
            </a:r>
          </a:p>
          <a:p>
            <a:endParaRPr lang="uk-UA" dirty="0"/>
          </a:p>
        </p:txBody>
      </p:sp>
    </p:spTree>
    <p:extLst>
      <p:ext uri="{BB962C8B-B14F-4D97-AF65-F5344CB8AC3E}">
        <p14:creationId xmlns:p14="http://schemas.microsoft.com/office/powerpoint/2010/main" val="2714232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Autofit/>
          </a:bodyPr>
          <a:lstStyle/>
          <a:p>
            <a:r>
              <a:rPr lang="uk-UA" sz="3600" dirty="0" smtClean="0">
                <a:solidFill>
                  <a:schemeClr val="bg1"/>
                </a:solidFill>
              </a:rPr>
              <a:t>Недоліки </a:t>
            </a:r>
            <a:r>
              <a:rPr lang="uk-UA" sz="3600" dirty="0">
                <a:solidFill>
                  <a:schemeClr val="bg1"/>
                </a:solidFill>
              </a:rPr>
              <a:t>мікрооб’єктів, які ускладнюють криміналістичну оцінку притаманних їм ознак та властивостей:</a:t>
            </a:r>
          </a:p>
        </p:txBody>
      </p:sp>
      <p:sp>
        <p:nvSpPr>
          <p:cNvPr id="3" name="Объект 2"/>
          <p:cNvSpPr>
            <a:spLocks noGrp="1"/>
          </p:cNvSpPr>
          <p:nvPr>
            <p:ph idx="1"/>
          </p:nvPr>
        </p:nvSpPr>
        <p:spPr>
          <a:xfrm>
            <a:off x="457200" y="2204864"/>
            <a:ext cx="8229600" cy="4320480"/>
          </a:xfrm>
        </p:spPr>
        <p:txBody>
          <a:bodyPr>
            <a:normAutofit fontScale="85000" lnSpcReduction="10000"/>
          </a:bodyPr>
          <a:lstStyle/>
          <a:p>
            <a:pPr algn="just"/>
            <a:r>
              <a:rPr lang="uk-UA" dirty="0">
                <a:solidFill>
                  <a:schemeClr val="bg1"/>
                </a:solidFill>
              </a:rPr>
              <a:t>–	забрудненість чужорідними речовинами;</a:t>
            </a:r>
          </a:p>
          <a:p>
            <a:pPr algn="just"/>
            <a:r>
              <a:rPr lang="uk-UA" dirty="0">
                <a:solidFill>
                  <a:schemeClr val="bg1"/>
                </a:solidFill>
              </a:rPr>
              <a:t>–	схильність до зміни властивостей, причому тим більше, чим менше їх маса (об’єм) або товщина;</a:t>
            </a:r>
          </a:p>
          <a:p>
            <a:pPr algn="just"/>
            <a:r>
              <a:rPr lang="uk-UA" dirty="0">
                <a:solidFill>
                  <a:schemeClr val="bg1"/>
                </a:solidFill>
              </a:rPr>
              <a:t>–	летючість, тобто властивість піддаватись переносу, виносу, струшуванню, розлітатись на великі відстані  як під час відокремлення від об’єкта (наприклад, осколки скла), так і згодом (волокна тощо);      </a:t>
            </a:r>
          </a:p>
          <a:p>
            <a:pPr algn="just"/>
            <a:r>
              <a:rPr lang="uk-UA" dirty="0">
                <a:solidFill>
                  <a:schemeClr val="bg1"/>
                </a:solidFill>
              </a:rPr>
              <a:t>–	відмінність за кольором прозорих мікрооб’єктів від відповідного об’єкта-джерела (скло, пластмаси).</a:t>
            </a:r>
          </a:p>
          <a:p>
            <a:endParaRPr lang="uk-UA" dirty="0"/>
          </a:p>
        </p:txBody>
      </p:sp>
    </p:spTree>
    <p:extLst>
      <p:ext uri="{BB962C8B-B14F-4D97-AF65-F5344CB8AC3E}">
        <p14:creationId xmlns:p14="http://schemas.microsoft.com/office/powerpoint/2010/main" val="1187453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1124744"/>
            <a:ext cx="8229600" cy="5001419"/>
          </a:xfrm>
        </p:spPr>
        <p:txBody>
          <a:bodyPr>
            <a:normAutofit lnSpcReduction="10000"/>
          </a:bodyPr>
          <a:lstStyle/>
          <a:p>
            <a:pPr algn="just"/>
            <a:r>
              <a:rPr lang="uk-UA" dirty="0">
                <a:solidFill>
                  <a:schemeClr val="bg1"/>
                </a:solidFill>
              </a:rPr>
              <a:t>Особливості мікрооб’єктів зумовили створення спеціальних методик їх пошуку, виявлення, фіксації, вилучення та пакування, технічних засобів для роботи з ними при проведенні слідчих (розшукових) дій, методичних рекомендацій щодо експертного дослідження, використання при розслідуванні злочинів, що стало підставою для розробки нового напряму досліджень у криміналістиці – судової </a:t>
            </a:r>
            <a:r>
              <a:rPr lang="uk-UA" dirty="0" err="1">
                <a:solidFill>
                  <a:schemeClr val="bg1"/>
                </a:solidFill>
              </a:rPr>
              <a:t>мікрології</a:t>
            </a:r>
            <a:r>
              <a:rPr lang="uk-UA" dirty="0">
                <a:solidFill>
                  <a:schemeClr val="bg1"/>
                </a:solidFill>
              </a:rPr>
              <a:t>.</a:t>
            </a:r>
          </a:p>
        </p:txBody>
      </p:sp>
    </p:spTree>
    <p:extLst>
      <p:ext uri="{BB962C8B-B14F-4D97-AF65-F5344CB8AC3E}">
        <p14:creationId xmlns:p14="http://schemas.microsoft.com/office/powerpoint/2010/main" val="26422162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827584" y="188640"/>
            <a:ext cx="7200800" cy="2002234"/>
          </a:xfrm>
        </p:spPr>
        <p:txBody>
          <a:bodyPr>
            <a:normAutofit/>
          </a:bodyPr>
          <a:lstStyle/>
          <a:p>
            <a:pPr algn="just"/>
            <a:r>
              <a:rPr lang="ru-RU" sz="2800" dirty="0" err="1">
                <a:solidFill>
                  <a:schemeClr val="bg1"/>
                </a:solidFill>
              </a:rPr>
              <a:t>Пошук</a:t>
            </a:r>
            <a:r>
              <a:rPr lang="ru-RU" sz="2800" dirty="0">
                <a:solidFill>
                  <a:schemeClr val="bg1"/>
                </a:solidFill>
              </a:rPr>
              <a:t> </a:t>
            </a:r>
            <a:r>
              <a:rPr lang="ru-RU" sz="2800" dirty="0" err="1">
                <a:solidFill>
                  <a:schemeClr val="bg1"/>
                </a:solidFill>
              </a:rPr>
              <a:t>мікрооб’єктів</a:t>
            </a:r>
            <a:r>
              <a:rPr lang="ru-RU" sz="2800" dirty="0">
                <a:solidFill>
                  <a:schemeClr val="bg1"/>
                </a:solidFill>
              </a:rPr>
              <a:t> проводиться </a:t>
            </a:r>
            <a:r>
              <a:rPr lang="ru-RU" sz="2800" dirty="0" err="1">
                <a:solidFill>
                  <a:schemeClr val="bg1"/>
                </a:solidFill>
              </a:rPr>
              <a:t>із</a:t>
            </a:r>
            <a:r>
              <a:rPr lang="ru-RU" sz="2800" dirty="0">
                <a:solidFill>
                  <a:schemeClr val="bg1"/>
                </a:solidFill>
              </a:rPr>
              <a:t> </a:t>
            </a:r>
            <a:r>
              <a:rPr lang="ru-RU" sz="2800" dirty="0" err="1">
                <a:solidFill>
                  <a:schemeClr val="bg1"/>
                </a:solidFill>
              </a:rPr>
              <a:t>дотриманням</a:t>
            </a:r>
            <a:r>
              <a:rPr lang="ru-RU" sz="2800" dirty="0">
                <a:solidFill>
                  <a:schemeClr val="bg1"/>
                </a:solidFill>
              </a:rPr>
              <a:t> </a:t>
            </a:r>
            <a:r>
              <a:rPr lang="ru-RU" sz="2800" dirty="0" err="1">
                <a:solidFill>
                  <a:schemeClr val="bg1"/>
                </a:solidFill>
              </a:rPr>
              <a:t>методичних</a:t>
            </a:r>
            <a:r>
              <a:rPr lang="ru-RU" sz="2800" dirty="0">
                <a:solidFill>
                  <a:schemeClr val="bg1"/>
                </a:solidFill>
              </a:rPr>
              <a:t> </a:t>
            </a:r>
            <a:r>
              <a:rPr lang="ru-RU" sz="2800" dirty="0" err="1">
                <a:solidFill>
                  <a:schemeClr val="bg1"/>
                </a:solidFill>
              </a:rPr>
              <a:t>рекомендацій</a:t>
            </a:r>
            <a:r>
              <a:rPr lang="ru-RU" sz="2800" dirty="0">
                <a:solidFill>
                  <a:schemeClr val="bg1"/>
                </a:solidFill>
              </a:rPr>
              <a:t>, </a:t>
            </a:r>
            <a:r>
              <a:rPr lang="ru-RU" sz="2800" dirty="0" err="1">
                <a:solidFill>
                  <a:schemeClr val="bg1"/>
                </a:solidFill>
              </a:rPr>
              <a:t>розроблених</a:t>
            </a:r>
            <a:r>
              <a:rPr lang="ru-RU" sz="2800" dirty="0">
                <a:solidFill>
                  <a:schemeClr val="bg1"/>
                </a:solidFill>
              </a:rPr>
              <a:t> у </a:t>
            </a:r>
            <a:r>
              <a:rPr lang="ru-RU" sz="2800" dirty="0" err="1" smtClean="0">
                <a:solidFill>
                  <a:schemeClr val="bg1"/>
                </a:solidFill>
              </a:rPr>
              <a:t>криміналістичній</a:t>
            </a:r>
            <a:r>
              <a:rPr lang="ru-RU" sz="2800" dirty="0" smtClean="0">
                <a:solidFill>
                  <a:schemeClr val="bg1"/>
                </a:solidFill>
              </a:rPr>
              <a:t> </a:t>
            </a:r>
            <a:r>
              <a:rPr lang="ru-RU" sz="2800" dirty="0" err="1" smtClean="0">
                <a:solidFill>
                  <a:schemeClr val="bg1"/>
                </a:solidFill>
              </a:rPr>
              <a:t>техніці</a:t>
            </a:r>
            <a:r>
              <a:rPr lang="ru-RU" sz="2800" dirty="0">
                <a:solidFill>
                  <a:schemeClr val="bg1"/>
                </a:solidFill>
              </a:rPr>
              <a:t>:</a:t>
            </a:r>
            <a:r>
              <a:rPr lang="ru-RU" sz="3600" dirty="0"/>
              <a:t/>
            </a:r>
            <a:br>
              <a:rPr lang="ru-RU" sz="3600" dirty="0"/>
            </a:br>
            <a:endParaRPr lang="uk-UA" sz="3600" dirty="0"/>
          </a:p>
        </p:txBody>
      </p:sp>
      <p:sp>
        <p:nvSpPr>
          <p:cNvPr id="3" name="Объект 2"/>
          <p:cNvSpPr>
            <a:spLocks noGrp="1"/>
          </p:cNvSpPr>
          <p:nvPr>
            <p:ph idx="1"/>
          </p:nvPr>
        </p:nvSpPr>
        <p:spPr>
          <a:xfrm>
            <a:off x="0" y="1988840"/>
            <a:ext cx="9144000" cy="4752528"/>
          </a:xfrm>
        </p:spPr>
        <p:txBody>
          <a:bodyPr>
            <a:normAutofit fontScale="85000" lnSpcReduction="20000"/>
          </a:bodyPr>
          <a:lstStyle/>
          <a:p>
            <a:pPr algn="just"/>
            <a:r>
              <a:rPr lang="uk-UA" dirty="0" smtClean="0">
                <a:solidFill>
                  <a:schemeClr val="bg1"/>
                </a:solidFill>
              </a:rPr>
              <a:t>–</a:t>
            </a:r>
            <a:r>
              <a:rPr lang="uk-UA" dirty="0">
                <a:solidFill>
                  <a:schemeClr val="bg1"/>
                </a:solidFill>
              </a:rPr>
              <a:t>	максимальна оперативність, тобто наближення огляду до моменту одержання повідомлення про подію;</a:t>
            </a:r>
          </a:p>
          <a:p>
            <a:pPr algn="just"/>
            <a:r>
              <a:rPr lang="uk-UA" dirty="0">
                <a:solidFill>
                  <a:schemeClr val="bg1"/>
                </a:solidFill>
              </a:rPr>
              <a:t>–	дотримання заходів, які виключають внесення додаткових забруднень на об’єкти-носії, втрату мікрооб’єктів, порушення порядку їх розташування (зокрема, робота виконується у спеціальному одязі із </a:t>
            </a:r>
            <a:r>
              <a:rPr lang="uk-UA" dirty="0" err="1">
                <a:solidFill>
                  <a:schemeClr val="bg1"/>
                </a:solidFill>
              </a:rPr>
              <a:t>неворсистих</a:t>
            </a:r>
            <a:r>
              <a:rPr lang="uk-UA" dirty="0">
                <a:solidFill>
                  <a:schemeClr val="bg1"/>
                </a:solidFill>
              </a:rPr>
              <a:t> тканин, </a:t>
            </a:r>
            <a:r>
              <a:rPr lang="uk-UA" dirty="0" err="1">
                <a:solidFill>
                  <a:schemeClr val="bg1"/>
                </a:solidFill>
              </a:rPr>
              <a:t>бахілах</a:t>
            </a:r>
            <a:r>
              <a:rPr lang="uk-UA" dirty="0">
                <a:solidFill>
                  <a:schemeClr val="bg1"/>
                </a:solidFill>
              </a:rPr>
              <a:t>, шапочках, гумових рукавичках, огляд об’єктів-носіїв – на поліетиленових або (краще) на паперових скатерках);</a:t>
            </a:r>
          </a:p>
          <a:p>
            <a:pPr algn="just"/>
            <a:r>
              <a:rPr lang="uk-UA" dirty="0">
                <a:solidFill>
                  <a:schemeClr val="bg1"/>
                </a:solidFill>
              </a:rPr>
              <a:t>–	виконання огляду з використанням відповідних засобів криміналістичної техніки;</a:t>
            </a:r>
          </a:p>
          <a:p>
            <a:pPr algn="just"/>
            <a:r>
              <a:rPr lang="uk-UA" dirty="0">
                <a:solidFill>
                  <a:schemeClr val="bg1"/>
                </a:solidFill>
              </a:rPr>
              <a:t>–	неприпустимість експериментальних або випадкових контактів об’єктів, на яких є чи можуть бути мікрооб’єкти.</a:t>
            </a:r>
          </a:p>
          <a:p>
            <a:endParaRPr lang="uk-UA" dirty="0"/>
          </a:p>
        </p:txBody>
      </p:sp>
    </p:spTree>
    <p:extLst>
      <p:ext uri="{BB962C8B-B14F-4D97-AF65-F5344CB8AC3E}">
        <p14:creationId xmlns:p14="http://schemas.microsoft.com/office/powerpoint/2010/main" val="165934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25" y="1588"/>
            <a:ext cx="9163050"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a:bodyPr>
          <a:lstStyle/>
          <a:p>
            <a:r>
              <a:rPr lang="uk-UA" i="1" dirty="0">
                <a:solidFill>
                  <a:schemeClr val="bg1"/>
                </a:solidFill>
              </a:rPr>
              <a:t>ПЛАН </a:t>
            </a:r>
            <a:r>
              <a:rPr lang="uk-UA" i="1" dirty="0" smtClean="0">
                <a:solidFill>
                  <a:schemeClr val="bg1"/>
                </a:solidFill>
              </a:rPr>
              <a:t>ЛЕКЦІЇ</a:t>
            </a:r>
            <a:endParaRPr lang="uk-UA" dirty="0">
              <a:solidFill>
                <a:schemeClr val="bg1"/>
              </a:solidFill>
            </a:endParaRPr>
          </a:p>
        </p:txBody>
      </p:sp>
      <p:sp>
        <p:nvSpPr>
          <p:cNvPr id="3" name="Объект 2"/>
          <p:cNvSpPr>
            <a:spLocks noGrp="1"/>
          </p:cNvSpPr>
          <p:nvPr>
            <p:ph idx="1"/>
          </p:nvPr>
        </p:nvSpPr>
        <p:spPr>
          <a:xfrm>
            <a:off x="0" y="1988840"/>
            <a:ext cx="9144000" cy="4137323"/>
          </a:xfrm>
        </p:spPr>
        <p:txBody>
          <a:bodyPr/>
          <a:lstStyle/>
          <a:p>
            <a:pPr algn="just"/>
            <a:r>
              <a:rPr lang="uk-UA" dirty="0" smtClean="0">
                <a:solidFill>
                  <a:schemeClr val="bg1"/>
                </a:solidFill>
              </a:rPr>
              <a:t>1</a:t>
            </a:r>
            <a:r>
              <a:rPr lang="uk-UA" dirty="0">
                <a:solidFill>
                  <a:schemeClr val="bg1"/>
                </a:solidFill>
              </a:rPr>
              <a:t>.	Поняття та класифікація мікрооб’єктів.</a:t>
            </a:r>
          </a:p>
          <a:p>
            <a:pPr algn="just"/>
            <a:r>
              <a:rPr lang="uk-UA" dirty="0">
                <a:solidFill>
                  <a:schemeClr val="bg1"/>
                </a:solidFill>
              </a:rPr>
              <a:t>2.	Виявлення, фіксація, вилучення та пакування мікрооб’єктів.</a:t>
            </a:r>
          </a:p>
          <a:p>
            <a:pPr algn="just"/>
            <a:r>
              <a:rPr lang="uk-UA" dirty="0">
                <a:solidFill>
                  <a:schemeClr val="bg1"/>
                </a:solidFill>
              </a:rPr>
              <a:t>3.	Можливості криміналістичного дослідження мікрооб’єктів</a:t>
            </a:r>
          </a:p>
          <a:p>
            <a:endParaRPr lang="uk-UA" dirty="0"/>
          </a:p>
        </p:txBody>
      </p:sp>
    </p:spTree>
    <p:extLst>
      <p:ext uri="{BB962C8B-B14F-4D97-AF65-F5344CB8AC3E}">
        <p14:creationId xmlns:p14="http://schemas.microsoft.com/office/powerpoint/2010/main" val="2871478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354162"/>
          </a:xfrm>
        </p:spPr>
        <p:txBody>
          <a:bodyPr>
            <a:normAutofit fontScale="90000"/>
          </a:bodyPr>
          <a:lstStyle/>
          <a:p>
            <a:r>
              <a:rPr lang="ru-RU" i="1" dirty="0">
                <a:solidFill>
                  <a:schemeClr val="bg1"/>
                </a:solidFill>
              </a:rPr>
              <a:t>У </a:t>
            </a:r>
            <a:r>
              <a:rPr lang="ru-RU" i="1" dirty="0" err="1">
                <a:solidFill>
                  <a:schemeClr val="bg1"/>
                </a:solidFill>
              </a:rPr>
              <a:t>процесі</a:t>
            </a:r>
            <a:r>
              <a:rPr lang="ru-RU" i="1" dirty="0">
                <a:solidFill>
                  <a:schemeClr val="bg1"/>
                </a:solidFill>
              </a:rPr>
              <a:t> </a:t>
            </a:r>
            <a:r>
              <a:rPr lang="ru-RU" i="1" dirty="0" err="1">
                <a:solidFill>
                  <a:schemeClr val="bg1"/>
                </a:solidFill>
              </a:rPr>
              <a:t>пошуку</a:t>
            </a:r>
            <a:r>
              <a:rPr lang="ru-RU" i="1" dirty="0">
                <a:solidFill>
                  <a:schemeClr val="bg1"/>
                </a:solidFill>
              </a:rPr>
              <a:t> </a:t>
            </a:r>
            <a:r>
              <a:rPr lang="ru-RU" i="1" dirty="0" err="1">
                <a:solidFill>
                  <a:schemeClr val="bg1"/>
                </a:solidFill>
              </a:rPr>
              <a:t>мікрооб’єктів</a:t>
            </a:r>
            <a:r>
              <a:rPr lang="ru-RU" i="1" dirty="0">
                <a:solidFill>
                  <a:schemeClr val="bg1"/>
                </a:solidFill>
              </a:rPr>
              <a:t> </a:t>
            </a:r>
            <a:r>
              <a:rPr lang="ru-RU" i="1" dirty="0" err="1">
                <a:solidFill>
                  <a:schemeClr val="bg1"/>
                </a:solidFill>
              </a:rPr>
              <a:t>необхідно</a:t>
            </a:r>
            <a:r>
              <a:rPr lang="ru-RU" i="1" dirty="0">
                <a:solidFill>
                  <a:schemeClr val="bg1"/>
                </a:solidFill>
              </a:rPr>
              <a:t>:</a:t>
            </a:r>
            <a:r>
              <a:rPr lang="ru-RU" dirty="0"/>
              <a:t/>
            </a:r>
            <a:br>
              <a:rPr lang="ru-RU" dirty="0"/>
            </a:br>
            <a:endParaRPr lang="uk-UA" dirty="0"/>
          </a:p>
        </p:txBody>
      </p:sp>
      <p:sp>
        <p:nvSpPr>
          <p:cNvPr id="3" name="Объект 2"/>
          <p:cNvSpPr>
            <a:spLocks noGrp="1"/>
          </p:cNvSpPr>
          <p:nvPr>
            <p:ph idx="1"/>
          </p:nvPr>
        </p:nvSpPr>
        <p:spPr>
          <a:xfrm>
            <a:off x="0" y="1412776"/>
            <a:ext cx="9144000" cy="5442049"/>
          </a:xfrm>
        </p:spPr>
        <p:txBody>
          <a:bodyPr>
            <a:normAutofit fontScale="77500" lnSpcReduction="20000"/>
          </a:bodyPr>
          <a:lstStyle/>
          <a:p>
            <a:pPr algn="just"/>
            <a:r>
              <a:rPr lang="uk-UA" dirty="0" smtClean="0">
                <a:solidFill>
                  <a:schemeClr val="bg1"/>
                </a:solidFill>
              </a:rPr>
              <a:t>–</a:t>
            </a:r>
            <a:r>
              <a:rPr lang="uk-UA" dirty="0">
                <a:solidFill>
                  <a:schemeClr val="bg1"/>
                </a:solidFill>
              </a:rPr>
              <a:t>	застосовувати оптимальні умови освітлення. Світло повинно бути досить сильним, природним або штучним (люмінесцентні лампи, що імітують денне світло, ліхтарі, освітлювачі). Застосовують різні прийоми освітлення об’єктів-носіїв – змінне (“</a:t>
            </a:r>
            <a:r>
              <a:rPr lang="uk-UA" dirty="0" err="1">
                <a:solidFill>
                  <a:schemeClr val="bg1"/>
                </a:solidFill>
              </a:rPr>
              <a:t>ковзаюче</a:t>
            </a:r>
            <a:r>
              <a:rPr lang="uk-UA" dirty="0">
                <a:solidFill>
                  <a:schemeClr val="bg1"/>
                </a:solidFill>
              </a:rPr>
              <a:t>”), рефлексне, вертикальне безтіньове. Для зміни напрямку використовують дзеркало, екрани, які відбивають промені, – аркуш білого паперу тощо</a:t>
            </a:r>
            <a:r>
              <a:rPr lang="uk-UA" dirty="0" smtClean="0">
                <a:solidFill>
                  <a:schemeClr val="bg1"/>
                </a:solidFill>
              </a:rPr>
              <a:t>;</a:t>
            </a:r>
          </a:p>
          <a:p>
            <a:pPr marL="0" indent="0" algn="just">
              <a:buNone/>
            </a:pPr>
            <a:endParaRPr lang="uk-UA" dirty="0">
              <a:solidFill>
                <a:schemeClr val="bg1"/>
              </a:solidFill>
            </a:endParaRPr>
          </a:p>
          <a:p>
            <a:pPr algn="just"/>
            <a:r>
              <a:rPr lang="uk-UA" dirty="0">
                <a:solidFill>
                  <a:schemeClr val="bg1"/>
                </a:solidFill>
              </a:rPr>
              <a:t>–	проводити огляд у різних зонах спектра: ультрафіолетовій, видимій та інфрачервоній. Для спостереження видимої люмінесценції деяких мікрооб’єктів (волокон, ЛФП, ПММ, слини та ін.) використовують стаціонарні і пересувні джерела ультрафіолетових променів (УФП), а для виявлення темних мікрооб’єктів на темному фоні (протекторна гума, кам’яне вугілля, сажа, порох, метали) – джерела інфрачервоних променів (ІЧП) і огляд проводять за допомогою електронно-оптичного перетворювача (ЕОП);</a:t>
            </a:r>
          </a:p>
          <a:p>
            <a:endParaRPr lang="uk-UA" dirty="0"/>
          </a:p>
        </p:txBody>
      </p:sp>
    </p:spTree>
    <p:extLst>
      <p:ext uri="{BB962C8B-B14F-4D97-AF65-F5344CB8AC3E}">
        <p14:creationId xmlns:p14="http://schemas.microsoft.com/office/powerpoint/2010/main" val="9055102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4" y="1600200"/>
            <a:ext cx="9036496" cy="4525963"/>
          </a:xfrm>
        </p:spPr>
        <p:txBody>
          <a:bodyPr/>
          <a:lstStyle/>
          <a:p>
            <a:pPr algn="just"/>
            <a:r>
              <a:rPr lang="uk-UA" dirty="0">
                <a:solidFill>
                  <a:schemeClr val="bg1"/>
                </a:solidFill>
              </a:rPr>
              <a:t>–	користуватись методами оптичного збільшення (чотирьохкратна текстильна або </a:t>
            </a:r>
            <a:r>
              <a:rPr lang="uk-UA" dirty="0" smtClean="0">
                <a:solidFill>
                  <a:schemeClr val="bg1"/>
                </a:solidFill>
              </a:rPr>
              <a:t>10-20 кратна </a:t>
            </a:r>
            <a:r>
              <a:rPr lang="uk-UA" dirty="0">
                <a:solidFill>
                  <a:schemeClr val="bg1"/>
                </a:solidFill>
              </a:rPr>
              <a:t>лупа, бінокулярна та телескопічна лупа з </a:t>
            </a:r>
            <a:r>
              <a:rPr lang="uk-UA" dirty="0" err="1">
                <a:solidFill>
                  <a:schemeClr val="bg1"/>
                </a:solidFill>
              </a:rPr>
              <a:t>підсвіткою</a:t>
            </a:r>
            <a:r>
              <a:rPr lang="uk-UA" dirty="0">
                <a:solidFill>
                  <a:schemeClr val="bg1"/>
                </a:solidFill>
              </a:rPr>
              <a:t>, мікроскопи</a:t>
            </a:r>
            <a:r>
              <a:rPr lang="uk-UA" dirty="0" smtClean="0">
                <a:solidFill>
                  <a:schemeClr val="bg1"/>
                </a:solidFill>
              </a:rPr>
              <a:t>).</a:t>
            </a:r>
          </a:p>
          <a:p>
            <a:pPr marL="0" indent="0" algn="just">
              <a:buNone/>
            </a:pPr>
            <a:endParaRPr lang="uk-UA" dirty="0">
              <a:solidFill>
                <a:schemeClr val="bg1"/>
              </a:solidFill>
            </a:endParaRPr>
          </a:p>
          <a:p>
            <a:pPr marL="0" indent="0" algn="just">
              <a:buNone/>
            </a:pPr>
            <a:r>
              <a:rPr lang="uk-UA" dirty="0">
                <a:solidFill>
                  <a:schemeClr val="bg1"/>
                </a:solidFill>
              </a:rPr>
              <a:t>Виявлені мікрооб’єкти необхідно зафіксувати.</a:t>
            </a:r>
          </a:p>
          <a:p>
            <a:endParaRPr lang="uk-UA" dirty="0"/>
          </a:p>
        </p:txBody>
      </p:sp>
    </p:spTree>
    <p:extLst>
      <p:ext uri="{BB962C8B-B14F-4D97-AF65-F5344CB8AC3E}">
        <p14:creationId xmlns:p14="http://schemas.microsoft.com/office/powerpoint/2010/main" val="3876398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07504" y="188640"/>
            <a:ext cx="8928992" cy="6480720"/>
          </a:xfrm>
        </p:spPr>
        <p:txBody>
          <a:bodyPr>
            <a:normAutofit fontScale="77500" lnSpcReduction="20000"/>
          </a:bodyPr>
          <a:lstStyle/>
          <a:p>
            <a:pPr marL="0" indent="0" algn="just">
              <a:buNone/>
            </a:pPr>
            <a:r>
              <a:rPr lang="uk-UA" dirty="0">
                <a:solidFill>
                  <a:schemeClr val="bg1"/>
                </a:solidFill>
              </a:rPr>
              <a:t>	Для фіксації виявлених мікрооб’єктів існують протокольна форма та технічні методи</a:t>
            </a:r>
            <a:r>
              <a:rPr lang="uk-UA" dirty="0" smtClean="0">
                <a:solidFill>
                  <a:schemeClr val="bg1"/>
                </a:solidFill>
              </a:rPr>
              <a:t>.</a:t>
            </a:r>
          </a:p>
          <a:p>
            <a:pPr marL="0" indent="0" algn="just">
              <a:buNone/>
            </a:pPr>
            <a:endParaRPr lang="uk-UA" dirty="0">
              <a:solidFill>
                <a:schemeClr val="bg1"/>
              </a:solidFill>
            </a:endParaRPr>
          </a:p>
          <a:p>
            <a:pPr marL="0" indent="0" algn="just">
              <a:buNone/>
            </a:pPr>
            <a:r>
              <a:rPr lang="uk-UA" dirty="0">
                <a:solidFill>
                  <a:schemeClr val="bg1"/>
                </a:solidFill>
              </a:rPr>
              <a:t> </a:t>
            </a:r>
            <a:r>
              <a:rPr lang="uk-UA" dirty="0" smtClean="0">
                <a:solidFill>
                  <a:schemeClr val="bg1"/>
                </a:solidFill>
              </a:rPr>
              <a:t>               Протокольна </a:t>
            </a:r>
            <a:r>
              <a:rPr lang="uk-UA" dirty="0">
                <a:solidFill>
                  <a:schemeClr val="bg1"/>
                </a:solidFill>
              </a:rPr>
              <a:t>форма фіксації об’єктів процесуально оформлює фактичні дані і в подальшому виступає засобом доказування (ст.91 КПК України). У протоколі слідчої (розшукової) дії необхідно зазначити</a:t>
            </a:r>
            <a:r>
              <a:rPr lang="uk-UA" dirty="0" smtClean="0">
                <a:solidFill>
                  <a:schemeClr val="bg1"/>
                </a:solidFill>
              </a:rPr>
              <a:t>:</a:t>
            </a:r>
            <a:endParaRPr lang="uk-UA" dirty="0">
              <a:solidFill>
                <a:schemeClr val="bg1"/>
              </a:solidFill>
            </a:endParaRPr>
          </a:p>
          <a:p>
            <a:pPr algn="just"/>
            <a:r>
              <a:rPr lang="uk-UA" dirty="0">
                <a:solidFill>
                  <a:schemeClr val="bg1"/>
                </a:solidFill>
              </a:rPr>
              <a:t>–	об’єкт, на якому знаходяться чужорідні мікрооб’єкти, його координати стосовно стійких орієнтирів;</a:t>
            </a:r>
          </a:p>
          <a:p>
            <a:pPr algn="just"/>
            <a:r>
              <a:rPr lang="uk-UA" dirty="0">
                <a:solidFill>
                  <a:schemeClr val="bg1"/>
                </a:solidFill>
              </a:rPr>
              <a:t>–	локалізацію мікрооб’єктів на об’єкті-носії;</a:t>
            </a:r>
          </a:p>
          <a:p>
            <a:pPr algn="just"/>
            <a:r>
              <a:rPr lang="uk-UA" dirty="0">
                <a:solidFill>
                  <a:schemeClr val="bg1"/>
                </a:solidFill>
              </a:rPr>
              <a:t>–	характер закріплення мікрооб’єктів на об’єкті-носії (мають міцне зчеплення, вільно розташовані на поверхні, увібрані матеріалом об’єкта-носія);</a:t>
            </a:r>
          </a:p>
          <a:p>
            <a:pPr algn="just"/>
            <a:r>
              <a:rPr lang="uk-UA" dirty="0">
                <a:solidFill>
                  <a:schemeClr val="bg1"/>
                </a:solidFill>
              </a:rPr>
              <a:t>–	імовірну природу мікрооб’єкта (на що схожий об’єкт за зовнішнім виглядом – формою, запахом), його точну або приблизну кількість, стан;</a:t>
            </a:r>
          </a:p>
          <a:p>
            <a:pPr algn="just"/>
            <a:r>
              <a:rPr lang="uk-UA" dirty="0">
                <a:solidFill>
                  <a:schemeClr val="bg1"/>
                </a:solidFill>
              </a:rPr>
              <a:t>–	форму та приблизні розміри нашарування або окремих часток.</a:t>
            </a:r>
          </a:p>
          <a:p>
            <a:endParaRPr lang="uk-UA" dirty="0"/>
          </a:p>
        </p:txBody>
      </p:sp>
    </p:spTree>
    <p:extLst>
      <p:ext uri="{BB962C8B-B14F-4D97-AF65-F5344CB8AC3E}">
        <p14:creationId xmlns:p14="http://schemas.microsoft.com/office/powerpoint/2010/main" val="31690394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476672"/>
            <a:ext cx="8784976" cy="5649491"/>
          </a:xfrm>
        </p:spPr>
        <p:txBody>
          <a:bodyPr>
            <a:normAutofit fontScale="92500" lnSpcReduction="10000"/>
          </a:bodyPr>
          <a:lstStyle/>
          <a:p>
            <a:pPr algn="just"/>
            <a:r>
              <a:rPr lang="uk-UA" dirty="0">
                <a:solidFill>
                  <a:schemeClr val="bg1"/>
                </a:solidFill>
              </a:rPr>
              <a:t>До технічних методів фіксації відносять </a:t>
            </a:r>
            <a:r>
              <a:rPr lang="uk-UA" dirty="0" err="1">
                <a:solidFill>
                  <a:schemeClr val="bg1"/>
                </a:solidFill>
              </a:rPr>
              <a:t>фото-</a:t>
            </a:r>
            <a:r>
              <a:rPr lang="uk-UA" dirty="0">
                <a:solidFill>
                  <a:schemeClr val="bg1"/>
                </a:solidFill>
              </a:rPr>
              <a:t> та </a:t>
            </a:r>
            <a:r>
              <a:rPr lang="uk-UA" dirty="0" err="1">
                <a:solidFill>
                  <a:schemeClr val="bg1"/>
                </a:solidFill>
              </a:rPr>
              <a:t>відеозйомку</a:t>
            </a:r>
            <a:r>
              <a:rPr lang="uk-UA" dirty="0">
                <a:solidFill>
                  <a:schemeClr val="bg1"/>
                </a:solidFill>
              </a:rPr>
              <a:t>, виготовлення схем, малюнків та механічне закріплення мікрооб’єктів на </a:t>
            </a:r>
            <a:r>
              <a:rPr lang="uk-UA" dirty="0" smtClean="0">
                <a:solidFill>
                  <a:schemeClr val="bg1"/>
                </a:solidFill>
              </a:rPr>
              <a:t>об’єкті-носії.</a:t>
            </a:r>
          </a:p>
          <a:p>
            <a:pPr algn="just"/>
            <a:r>
              <a:rPr lang="uk-UA" dirty="0">
                <a:solidFill>
                  <a:schemeClr val="bg1"/>
                </a:solidFill>
              </a:rPr>
              <a:t>Можливості фотографічної фіксації виявлених мікрооб’єктів украй обмежені. Зазвичай фотографують лише об’єкти-носії, а також локалізацію значної кількості мікрооб’єктів. </a:t>
            </a:r>
            <a:endParaRPr lang="uk-UA" dirty="0" smtClean="0">
              <a:solidFill>
                <a:schemeClr val="bg1"/>
              </a:solidFill>
            </a:endParaRPr>
          </a:p>
          <a:p>
            <a:pPr algn="just"/>
            <a:r>
              <a:rPr lang="uk-UA" dirty="0">
                <a:solidFill>
                  <a:schemeClr val="bg1"/>
                </a:solidFill>
              </a:rPr>
              <a:t>Для фіксації характеру розташування мікрооб’єктів на предметах обстановки місця події доцільно використовувати схеми. Виявлені за допомогою лупи мікрооб’єкти можна намалювати.</a:t>
            </a:r>
          </a:p>
        </p:txBody>
      </p:sp>
    </p:spTree>
    <p:extLst>
      <p:ext uri="{BB962C8B-B14F-4D97-AF65-F5344CB8AC3E}">
        <p14:creationId xmlns:p14="http://schemas.microsoft.com/office/powerpoint/2010/main" val="42724393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435280" cy="1143000"/>
          </a:xfrm>
        </p:spPr>
        <p:txBody>
          <a:bodyPr/>
          <a:lstStyle/>
          <a:p>
            <a:r>
              <a:rPr lang="ru-RU" dirty="0" err="1" smtClean="0">
                <a:solidFill>
                  <a:schemeClr val="bg1"/>
                </a:solidFill>
              </a:rPr>
              <a:t>Методи</a:t>
            </a:r>
            <a:r>
              <a:rPr lang="ru-RU" dirty="0" smtClean="0">
                <a:solidFill>
                  <a:schemeClr val="bg1"/>
                </a:solidFill>
              </a:rPr>
              <a:t> </a:t>
            </a:r>
            <a:r>
              <a:rPr lang="ru-RU" dirty="0" err="1" smtClean="0">
                <a:solidFill>
                  <a:schemeClr val="bg1"/>
                </a:solidFill>
              </a:rPr>
              <a:t>вилучення</a:t>
            </a:r>
            <a:r>
              <a:rPr lang="ru-RU" dirty="0">
                <a:solidFill>
                  <a:schemeClr val="bg1"/>
                </a:solidFill>
              </a:rPr>
              <a:t> </a:t>
            </a:r>
            <a:r>
              <a:rPr lang="ru-RU" dirty="0" err="1">
                <a:solidFill>
                  <a:schemeClr val="bg1"/>
                </a:solidFill>
              </a:rPr>
              <a:t>мікрооб’єктів</a:t>
            </a:r>
            <a:endParaRPr lang="uk-UA" dirty="0">
              <a:solidFill>
                <a:schemeClr val="bg1"/>
              </a:solidFill>
            </a:endParaRPr>
          </a:p>
        </p:txBody>
      </p:sp>
      <p:sp>
        <p:nvSpPr>
          <p:cNvPr id="3" name="Объект 2"/>
          <p:cNvSpPr>
            <a:spLocks noGrp="1"/>
          </p:cNvSpPr>
          <p:nvPr>
            <p:ph idx="1"/>
          </p:nvPr>
        </p:nvSpPr>
        <p:spPr/>
        <p:txBody>
          <a:bodyPr>
            <a:normAutofit fontScale="92500" lnSpcReduction="20000"/>
          </a:bodyPr>
          <a:lstStyle/>
          <a:p>
            <a:pPr marL="0" indent="0" algn="ctr">
              <a:buNone/>
            </a:pPr>
            <a:r>
              <a:rPr lang="uk-UA" dirty="0">
                <a:solidFill>
                  <a:schemeClr val="bg1"/>
                </a:solidFill>
              </a:rPr>
              <a:t>Для вилучення мікрооб’єктів застосовують такі методи:</a:t>
            </a:r>
          </a:p>
          <a:p>
            <a:r>
              <a:rPr lang="uk-UA" dirty="0">
                <a:solidFill>
                  <a:schemeClr val="bg1"/>
                </a:solidFill>
              </a:rPr>
              <a:t>–	механічний;</a:t>
            </a:r>
          </a:p>
          <a:p>
            <a:r>
              <a:rPr lang="uk-UA" dirty="0">
                <a:solidFill>
                  <a:schemeClr val="bg1"/>
                </a:solidFill>
              </a:rPr>
              <a:t>–	</a:t>
            </a:r>
            <a:r>
              <a:rPr lang="uk-UA" dirty="0" err="1">
                <a:solidFill>
                  <a:schemeClr val="bg1"/>
                </a:solidFill>
              </a:rPr>
              <a:t>адгезійний</a:t>
            </a:r>
            <a:r>
              <a:rPr lang="uk-UA" dirty="0">
                <a:solidFill>
                  <a:schemeClr val="bg1"/>
                </a:solidFill>
              </a:rPr>
              <a:t>;</a:t>
            </a:r>
          </a:p>
          <a:p>
            <a:r>
              <a:rPr lang="uk-UA" dirty="0">
                <a:solidFill>
                  <a:schemeClr val="bg1"/>
                </a:solidFill>
              </a:rPr>
              <a:t>–	пневматичний;</a:t>
            </a:r>
          </a:p>
          <a:p>
            <a:r>
              <a:rPr lang="uk-UA" dirty="0">
                <a:solidFill>
                  <a:schemeClr val="bg1"/>
                </a:solidFill>
              </a:rPr>
              <a:t>–	електростатичний;</a:t>
            </a:r>
          </a:p>
          <a:p>
            <a:r>
              <a:rPr lang="uk-UA" dirty="0">
                <a:solidFill>
                  <a:schemeClr val="bg1"/>
                </a:solidFill>
              </a:rPr>
              <a:t>–	магнітний;</a:t>
            </a:r>
          </a:p>
          <a:p>
            <a:r>
              <a:rPr lang="uk-UA" dirty="0">
                <a:solidFill>
                  <a:schemeClr val="bg1"/>
                </a:solidFill>
              </a:rPr>
              <a:t>–	капілярний;</a:t>
            </a:r>
          </a:p>
          <a:p>
            <a:r>
              <a:rPr lang="uk-UA" dirty="0">
                <a:solidFill>
                  <a:schemeClr val="bg1"/>
                </a:solidFill>
              </a:rPr>
              <a:t>–	вакуумний;</a:t>
            </a:r>
          </a:p>
          <a:p>
            <a:r>
              <a:rPr lang="uk-UA" dirty="0">
                <a:solidFill>
                  <a:schemeClr val="bg1"/>
                </a:solidFill>
              </a:rPr>
              <a:t>–	адсорбційний.</a:t>
            </a:r>
          </a:p>
          <a:p>
            <a:endParaRPr lang="uk-UA" dirty="0"/>
          </a:p>
        </p:txBody>
      </p:sp>
    </p:spTree>
    <p:extLst>
      <p:ext uri="{BB962C8B-B14F-4D97-AF65-F5344CB8AC3E}">
        <p14:creationId xmlns:p14="http://schemas.microsoft.com/office/powerpoint/2010/main" val="3523528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95536" y="1268760"/>
            <a:ext cx="8291264" cy="4857403"/>
          </a:xfrm>
        </p:spPr>
        <p:txBody>
          <a:bodyPr>
            <a:normAutofit fontScale="92500" lnSpcReduction="20000"/>
          </a:bodyPr>
          <a:lstStyle/>
          <a:p>
            <a:pPr algn="just"/>
            <a:r>
              <a:rPr lang="uk-UA" dirty="0">
                <a:solidFill>
                  <a:schemeClr val="bg1"/>
                </a:solidFill>
              </a:rPr>
              <a:t>Механічний метод є </a:t>
            </a:r>
            <a:r>
              <a:rPr lang="uk-UA" dirty="0" err="1">
                <a:solidFill>
                  <a:schemeClr val="bg1"/>
                </a:solidFill>
              </a:rPr>
              <a:t>найуніверсальнішим</a:t>
            </a:r>
            <a:r>
              <a:rPr lang="uk-UA" dirty="0">
                <a:solidFill>
                  <a:schemeClr val="bg1"/>
                </a:solidFill>
              </a:rPr>
              <a:t> в разі необхідності вилучення поодиноких мікрооб’єктів. Використовують пінцети, скальпелі, спеціальні ножі (хірургічні), леза безпечної бритви, препарувальні голки, щіточки, сухі ватні тампони, марлеві серветки. Мікрооб’єкти слід відокремлювати від об’єкта-носія з максимальним зберіганням їх морфології. Для пом’якшення контакту металевого пінцета з крихким мікрооб’єктом (скло, часточка ЛФП) на його кінці напинають, наприклад, полімерну ізоляцію електричного дроту. </a:t>
            </a:r>
          </a:p>
        </p:txBody>
      </p:sp>
    </p:spTree>
    <p:extLst>
      <p:ext uri="{BB962C8B-B14F-4D97-AF65-F5344CB8AC3E}">
        <p14:creationId xmlns:p14="http://schemas.microsoft.com/office/powerpoint/2010/main" val="30388343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1520" y="1600200"/>
            <a:ext cx="8640960" cy="4525963"/>
          </a:xfrm>
        </p:spPr>
        <p:txBody>
          <a:bodyPr>
            <a:normAutofit fontScale="92500" lnSpcReduction="20000"/>
          </a:bodyPr>
          <a:lstStyle/>
          <a:p>
            <a:pPr algn="just"/>
            <a:r>
              <a:rPr lang="uk-UA" dirty="0" err="1">
                <a:solidFill>
                  <a:schemeClr val="bg1"/>
                </a:solidFill>
              </a:rPr>
              <a:t>Адгезійний</a:t>
            </a:r>
            <a:r>
              <a:rPr lang="uk-UA" dirty="0">
                <a:solidFill>
                  <a:schemeClr val="bg1"/>
                </a:solidFill>
              </a:rPr>
              <a:t> метод (адгезія – прилипання) базується на прилипанні мікрооб’єктів до зволоженої або покритої спеціальними речовинами поверхні. Використовують зволожені  поролонову губку, серветки, ватні тампони. Білу мікропористу поролонову губку розміром 5х10 см зберігають трохи зволоженою водою у чистому поліетиленовому пакеті. Мікрооб’єкти вилучають, протираючи губкою поверхню об’єкта-носія. Складають губку робочою поверхнею усередину та повертають до пакету. </a:t>
            </a:r>
          </a:p>
        </p:txBody>
      </p:sp>
    </p:spTree>
    <p:extLst>
      <p:ext uri="{BB962C8B-B14F-4D97-AF65-F5344CB8AC3E}">
        <p14:creationId xmlns:p14="http://schemas.microsoft.com/office/powerpoint/2010/main" val="27063394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179512" y="908720"/>
            <a:ext cx="8856984" cy="5217443"/>
          </a:xfrm>
        </p:spPr>
        <p:txBody>
          <a:bodyPr>
            <a:normAutofit fontScale="85000" lnSpcReduction="20000"/>
          </a:bodyPr>
          <a:lstStyle/>
          <a:p>
            <a:pPr algn="just"/>
            <a:r>
              <a:rPr lang="uk-UA" dirty="0">
                <a:solidFill>
                  <a:schemeClr val="bg1"/>
                </a:solidFill>
              </a:rPr>
              <a:t>Пневматичний метод базується на використанні потоку стиснутого повітря для вилучення мікрооб’єктів із великих поверхонь (підлога, сходи), з одягу потерпілого, важкодоступних ділянок (щілині підлоги, тріщини стін, отвори дверей) тощо. Застосовують аспіратори із спеціальною камерою чи касетою для збирання мікрооб’єктів або різні пилососи, зокрема </a:t>
            </a:r>
            <a:r>
              <a:rPr lang="uk-UA" dirty="0" err="1">
                <a:solidFill>
                  <a:schemeClr val="bg1"/>
                </a:solidFill>
              </a:rPr>
              <a:t>мікропилососи</a:t>
            </a:r>
            <a:r>
              <a:rPr lang="uk-UA" dirty="0">
                <a:solidFill>
                  <a:schemeClr val="bg1"/>
                </a:solidFill>
              </a:rPr>
              <a:t> на базі ручного фену, споряджені фільтром із синтетичної тканини розміром 10х10 см, який закріплюють на </a:t>
            </a:r>
            <a:r>
              <a:rPr lang="uk-UA" dirty="0" err="1">
                <a:solidFill>
                  <a:schemeClr val="bg1"/>
                </a:solidFill>
              </a:rPr>
              <a:t>всмоктуючому</a:t>
            </a:r>
            <a:r>
              <a:rPr lang="uk-UA" dirty="0">
                <a:solidFill>
                  <a:schemeClr val="bg1"/>
                </a:solidFill>
              </a:rPr>
              <a:t> патрубку шланга, а після закінчення роботи знімають, обережно згортають та запаковують. Основним недоліком зазначеного методу є порушення порядку розташування мікрооб’єктів.</a:t>
            </a:r>
          </a:p>
        </p:txBody>
      </p:sp>
    </p:spTree>
    <p:extLst>
      <p:ext uri="{BB962C8B-B14F-4D97-AF65-F5344CB8AC3E}">
        <p14:creationId xmlns:p14="http://schemas.microsoft.com/office/powerpoint/2010/main" val="23263377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51520" y="1052736"/>
            <a:ext cx="8712968" cy="5073427"/>
          </a:xfrm>
        </p:spPr>
        <p:txBody>
          <a:bodyPr>
            <a:normAutofit fontScale="85000" lnSpcReduction="20000"/>
          </a:bodyPr>
          <a:lstStyle/>
          <a:p>
            <a:pPr algn="just"/>
            <a:r>
              <a:rPr lang="uk-UA" dirty="0">
                <a:solidFill>
                  <a:schemeClr val="bg1"/>
                </a:solidFill>
              </a:rPr>
              <a:t>Електростатичний метод базується на властивості поверхні, що несе заряд статичної електрики, притягувати здатні електризуватися легкі мікрооб’єкти, (волокна, волосся, полімерні матеріали, часточки ЛФП тощо). Засобом вилучення є палички з діелектричними властивостями – із каучуку, органічного скла, ебоніту. Перед вилученням мікрооб’єктів паличку натирають шматком тканини (фланелевої, вовняної), а потім проводять нею вздовж поверхні об’єкта-носія. Вилучені часточки обережно знімають пінцетом, зчищають тупим боком скальпеля або переносять на липку плівку. Слід пам’ятати, що </a:t>
            </a:r>
            <a:r>
              <a:rPr lang="uk-UA" dirty="0" err="1">
                <a:solidFill>
                  <a:schemeClr val="bg1"/>
                </a:solidFill>
              </a:rPr>
              <a:t>мікроб’єкти</a:t>
            </a:r>
            <a:r>
              <a:rPr lang="uk-UA" dirty="0">
                <a:solidFill>
                  <a:schemeClr val="bg1"/>
                </a:solidFill>
              </a:rPr>
              <a:t>, заряджені однойменними із паличкою зарядами, будуть відштовхуватись від неї.</a:t>
            </a:r>
          </a:p>
        </p:txBody>
      </p:sp>
    </p:spTree>
    <p:extLst>
      <p:ext uri="{BB962C8B-B14F-4D97-AF65-F5344CB8AC3E}">
        <p14:creationId xmlns:p14="http://schemas.microsoft.com/office/powerpoint/2010/main" val="39661661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95536" y="1052736"/>
            <a:ext cx="8424936" cy="5073427"/>
          </a:xfrm>
        </p:spPr>
        <p:txBody>
          <a:bodyPr>
            <a:normAutofit/>
          </a:bodyPr>
          <a:lstStyle/>
          <a:p>
            <a:pPr algn="just"/>
            <a:r>
              <a:rPr lang="uk-UA" dirty="0">
                <a:solidFill>
                  <a:schemeClr val="bg1"/>
                </a:solidFill>
              </a:rPr>
              <a:t>Магнітний метод використовується для вилучення металевих мікрооб’єктів, яким притаманні феромагнітні властивості (сталеві ошурки, стружка, осколки вибухових пристроїв тощо). З цією метою застосовують постійний або електромагніт. Металеві мікрооб’єкти зручно збирати магнітною щіточкою (пензликом) через аркуш тонкого паперу (кальки), який потім використовують для їх пакування. </a:t>
            </a:r>
          </a:p>
        </p:txBody>
      </p:sp>
    </p:spTree>
    <p:extLst>
      <p:ext uri="{BB962C8B-B14F-4D97-AF65-F5344CB8AC3E}">
        <p14:creationId xmlns:p14="http://schemas.microsoft.com/office/powerpoint/2010/main" val="96322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498178"/>
          </a:xfrm>
        </p:spPr>
        <p:txBody>
          <a:bodyPr>
            <a:normAutofit fontScale="90000"/>
          </a:bodyPr>
          <a:lstStyle/>
          <a:p>
            <a:r>
              <a:rPr lang="uk-UA" dirty="0">
                <a:solidFill>
                  <a:schemeClr val="bg1"/>
                </a:solidFill>
              </a:rPr>
              <a:t>1.	</a:t>
            </a:r>
            <a:r>
              <a:rPr lang="uk-UA" sz="4900" dirty="0">
                <a:solidFill>
                  <a:schemeClr val="bg1"/>
                </a:solidFill>
              </a:rPr>
              <a:t>Поняття та класифікація мікрооб’єктів</a:t>
            </a:r>
          </a:p>
        </p:txBody>
      </p:sp>
      <p:sp>
        <p:nvSpPr>
          <p:cNvPr id="3" name="Объект 2"/>
          <p:cNvSpPr>
            <a:spLocks noGrp="1"/>
          </p:cNvSpPr>
          <p:nvPr>
            <p:ph idx="1"/>
          </p:nvPr>
        </p:nvSpPr>
        <p:spPr>
          <a:xfrm>
            <a:off x="0" y="2348880"/>
            <a:ext cx="9144000" cy="3777283"/>
          </a:xfrm>
        </p:spPr>
        <p:txBody>
          <a:bodyPr>
            <a:noAutofit/>
          </a:bodyPr>
          <a:lstStyle/>
          <a:p>
            <a:pPr algn="just"/>
            <a:r>
              <a:rPr lang="uk-UA" sz="3600" dirty="0">
                <a:solidFill>
                  <a:schemeClr val="bg1"/>
                </a:solidFill>
              </a:rPr>
              <a:t>Під </a:t>
            </a:r>
            <a:r>
              <a:rPr lang="uk-UA" sz="3600" b="1" i="1" dirty="0">
                <a:solidFill>
                  <a:schemeClr val="bg1"/>
                </a:solidFill>
              </a:rPr>
              <a:t>мікрооб'єктами </a:t>
            </a:r>
            <a:r>
              <a:rPr lang="uk-UA" sz="3600" dirty="0">
                <a:solidFill>
                  <a:schemeClr val="bg1"/>
                </a:solidFill>
              </a:rPr>
              <a:t>звичайно розуміють дрібні, пов'язані з подією злочину матеріальні об'єкти, виявлення, вилучення і дослідження яких через малі розміри і </a:t>
            </a:r>
            <a:r>
              <a:rPr lang="uk-UA" sz="3600">
                <a:solidFill>
                  <a:schemeClr val="bg1"/>
                </a:solidFill>
              </a:rPr>
              <a:t>маси </a:t>
            </a:r>
            <a:r>
              <a:rPr lang="uk-UA" sz="3600" smtClean="0">
                <a:solidFill>
                  <a:schemeClr val="bg1"/>
                </a:solidFill>
              </a:rPr>
              <a:t>здійснити </a:t>
            </a:r>
            <a:r>
              <a:rPr lang="uk-UA" sz="3600" dirty="0" smtClean="0">
                <a:solidFill>
                  <a:schemeClr val="bg1"/>
                </a:solidFill>
              </a:rPr>
              <a:t>важко або </a:t>
            </a:r>
            <a:r>
              <a:rPr lang="uk-UA" sz="3600" dirty="0">
                <a:solidFill>
                  <a:schemeClr val="bg1"/>
                </a:solidFill>
              </a:rPr>
              <a:t>неможливо без спеціальних засобів та апаратури. </a:t>
            </a:r>
          </a:p>
        </p:txBody>
      </p:sp>
    </p:spTree>
    <p:extLst>
      <p:ext uri="{BB962C8B-B14F-4D97-AF65-F5344CB8AC3E}">
        <p14:creationId xmlns:p14="http://schemas.microsoft.com/office/powerpoint/2010/main" val="2194486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23528" y="836712"/>
            <a:ext cx="8363272" cy="5289451"/>
          </a:xfrm>
        </p:spPr>
        <p:txBody>
          <a:bodyPr>
            <a:normAutofit fontScale="85000" lnSpcReduction="10000"/>
          </a:bodyPr>
          <a:lstStyle/>
          <a:p>
            <a:pPr algn="just"/>
            <a:r>
              <a:rPr lang="uk-UA" dirty="0">
                <a:solidFill>
                  <a:schemeClr val="bg1"/>
                </a:solidFill>
              </a:rPr>
              <a:t>Капілярний та вакуумний методи використовують для роботи з рідкими мікрооб’єктами. Капіляри та </a:t>
            </a:r>
            <a:r>
              <a:rPr lang="uk-UA" dirty="0" err="1">
                <a:solidFill>
                  <a:schemeClr val="bg1"/>
                </a:solidFill>
              </a:rPr>
              <a:t>мікропіпетки</a:t>
            </a:r>
            <a:r>
              <a:rPr lang="uk-UA" dirty="0">
                <a:solidFill>
                  <a:schemeClr val="bg1"/>
                </a:solidFill>
              </a:rPr>
              <a:t> зберігають рідину у її первинному стані на відміну від вати, марлі, фільтрувального паперу. До капіляра рідина надходить за рахунок капілярних сил (самопливом). Після занурення одного кінця у краплю рідини та наповнення, капіляр розміщують у пробірці, флаконі, фіксуючи у вертикальному положенні корком. У </a:t>
            </a:r>
            <a:r>
              <a:rPr lang="uk-UA" dirty="0" err="1">
                <a:solidFill>
                  <a:schemeClr val="bg1"/>
                </a:solidFill>
              </a:rPr>
              <a:t>мікропіпетку</a:t>
            </a:r>
            <a:r>
              <a:rPr lang="uk-UA" dirty="0">
                <a:solidFill>
                  <a:schemeClr val="bg1"/>
                </a:solidFill>
              </a:rPr>
              <a:t> рідину втягують за допомогою гумової груші, а потім переносять до пробірки малих розмірів, яка звужується до дна, та герметично закривають. Перевага піпеток перед капілярами полягає у можливості відбору останніми в’язких рідин.</a:t>
            </a:r>
          </a:p>
        </p:txBody>
      </p:sp>
    </p:spTree>
    <p:extLst>
      <p:ext uri="{BB962C8B-B14F-4D97-AF65-F5344CB8AC3E}">
        <p14:creationId xmlns:p14="http://schemas.microsoft.com/office/powerpoint/2010/main" val="26983982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p:txBody>
          <a:bodyPr/>
          <a:lstStyle/>
          <a:p>
            <a:pPr algn="just"/>
            <a:r>
              <a:rPr lang="uk-UA" dirty="0">
                <a:solidFill>
                  <a:schemeClr val="bg1"/>
                </a:solidFill>
              </a:rPr>
              <a:t>Адсорбційний метод (сорбція – поглинання) використовується для вилучення слідів запаху людини за допомогою адсорбенту – шматка використаної бавовняної тканини, яка і поглинає сліди запаху із ймовірного об’єкта-носія.</a:t>
            </a:r>
          </a:p>
        </p:txBody>
      </p:sp>
    </p:spTree>
    <p:extLst>
      <p:ext uri="{BB962C8B-B14F-4D97-AF65-F5344CB8AC3E}">
        <p14:creationId xmlns:p14="http://schemas.microsoft.com/office/powerpoint/2010/main" val="30183578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714202"/>
          </a:xfrm>
        </p:spPr>
        <p:txBody>
          <a:bodyPr>
            <a:normAutofit fontScale="90000"/>
          </a:bodyPr>
          <a:lstStyle/>
          <a:p>
            <a:r>
              <a:rPr lang="ru-RU" dirty="0" err="1">
                <a:solidFill>
                  <a:schemeClr val="bg1"/>
                </a:solidFill>
              </a:rPr>
              <a:t>Мікрооб’єкти</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вилучаються</a:t>
            </a:r>
            <a:r>
              <a:rPr lang="ru-RU" dirty="0">
                <a:solidFill>
                  <a:schemeClr val="bg1"/>
                </a:solidFill>
              </a:rPr>
              <a:t>, а </a:t>
            </a:r>
            <a:r>
              <a:rPr lang="ru-RU" dirty="0" err="1">
                <a:solidFill>
                  <a:schemeClr val="bg1"/>
                </a:solidFill>
              </a:rPr>
              <a:t>також</a:t>
            </a:r>
            <a:r>
              <a:rPr lang="ru-RU" dirty="0">
                <a:solidFill>
                  <a:schemeClr val="bg1"/>
                </a:solidFill>
              </a:rPr>
              <a:t> </a:t>
            </a:r>
            <a:r>
              <a:rPr lang="ru-RU" dirty="0" err="1">
                <a:solidFill>
                  <a:schemeClr val="bg1"/>
                </a:solidFill>
              </a:rPr>
              <a:t>предмети-носії</a:t>
            </a:r>
            <a:r>
              <a:rPr lang="ru-RU" dirty="0">
                <a:solidFill>
                  <a:schemeClr val="bg1"/>
                </a:solidFill>
              </a:rPr>
              <a:t> </a:t>
            </a:r>
            <a:r>
              <a:rPr lang="ru-RU" dirty="0" err="1">
                <a:solidFill>
                  <a:schemeClr val="bg1"/>
                </a:solidFill>
              </a:rPr>
              <a:t>повинні</a:t>
            </a:r>
            <a:r>
              <a:rPr lang="ru-RU" dirty="0">
                <a:solidFill>
                  <a:schemeClr val="bg1"/>
                </a:solidFill>
              </a:rPr>
              <a:t> бути </a:t>
            </a:r>
            <a:r>
              <a:rPr lang="ru-RU" dirty="0" err="1">
                <a:solidFill>
                  <a:schemeClr val="bg1"/>
                </a:solidFill>
              </a:rPr>
              <a:t>упаковані</a:t>
            </a:r>
            <a:r>
              <a:rPr lang="ru-RU" dirty="0">
                <a:solidFill>
                  <a:schemeClr val="bg1"/>
                </a:solidFill>
              </a:rPr>
              <a:t> з </a:t>
            </a:r>
            <a:r>
              <a:rPr lang="ru-RU" dirty="0" err="1">
                <a:solidFill>
                  <a:schemeClr val="bg1"/>
                </a:solidFill>
              </a:rPr>
              <a:t>урахуванням</a:t>
            </a:r>
            <a:r>
              <a:rPr lang="ru-RU" dirty="0">
                <a:solidFill>
                  <a:schemeClr val="bg1"/>
                </a:solidFill>
              </a:rPr>
              <a:t> таких </a:t>
            </a:r>
            <a:r>
              <a:rPr lang="ru-RU" dirty="0" err="1">
                <a:solidFill>
                  <a:schemeClr val="bg1"/>
                </a:solidFill>
              </a:rPr>
              <a:t>вимог</a:t>
            </a:r>
            <a:r>
              <a:rPr lang="ru-RU" dirty="0">
                <a:solidFill>
                  <a:schemeClr val="bg1"/>
                </a:solidFill>
              </a:rPr>
              <a:t>: </a:t>
            </a:r>
            <a:endParaRPr lang="uk-UA" dirty="0">
              <a:solidFill>
                <a:schemeClr val="bg1"/>
              </a:solidFill>
            </a:endParaRPr>
          </a:p>
        </p:txBody>
      </p:sp>
      <p:sp>
        <p:nvSpPr>
          <p:cNvPr id="3" name="Объект 2"/>
          <p:cNvSpPr>
            <a:spLocks noGrp="1"/>
          </p:cNvSpPr>
          <p:nvPr>
            <p:ph idx="1"/>
          </p:nvPr>
        </p:nvSpPr>
        <p:spPr>
          <a:xfrm>
            <a:off x="0" y="2492896"/>
            <a:ext cx="9144000" cy="4608512"/>
          </a:xfrm>
        </p:spPr>
        <p:txBody>
          <a:bodyPr>
            <a:normAutofit fontScale="92500" lnSpcReduction="20000"/>
          </a:bodyPr>
          <a:lstStyle/>
          <a:p>
            <a:pPr algn="just"/>
            <a:r>
              <a:rPr lang="uk-UA" dirty="0" smtClean="0">
                <a:solidFill>
                  <a:schemeClr val="bg1"/>
                </a:solidFill>
              </a:rPr>
              <a:t>–</a:t>
            </a:r>
            <a:r>
              <a:rPr lang="uk-UA" dirty="0">
                <a:solidFill>
                  <a:schemeClr val="bg1"/>
                </a:solidFill>
              </a:rPr>
              <a:t>	упаковка повинна гарантувати збереження вилучених об’єктів, тобто виключати ризик втрати та пошкодження, навмисну або випадкову підміну розташованих в ній об’єктів, захищати їх від можливих забруднень, зовнішніх подразнень, бути міцною та легкою</a:t>
            </a:r>
            <a:r>
              <a:rPr lang="uk-UA" dirty="0" smtClean="0">
                <a:solidFill>
                  <a:schemeClr val="bg1"/>
                </a:solidFill>
              </a:rPr>
              <a:t>;</a:t>
            </a:r>
          </a:p>
          <a:p>
            <a:pPr marL="0" indent="0" algn="just">
              <a:buNone/>
            </a:pPr>
            <a:endParaRPr lang="uk-UA" dirty="0">
              <a:solidFill>
                <a:schemeClr val="bg1"/>
              </a:solidFill>
            </a:endParaRPr>
          </a:p>
          <a:p>
            <a:pPr algn="just"/>
            <a:r>
              <a:rPr lang="uk-UA" dirty="0">
                <a:solidFill>
                  <a:schemeClr val="bg1"/>
                </a:solidFill>
              </a:rPr>
              <a:t>–	упаковка не повинна доторкатись до ділянок об’єктів-носіїв, на яких розташовані мікрооб’єкти, щоб уникнути порушення локалізації та часткової їх втрати.</a:t>
            </a:r>
          </a:p>
          <a:p>
            <a:endParaRPr lang="uk-UA" dirty="0"/>
          </a:p>
        </p:txBody>
      </p:sp>
    </p:spTree>
    <p:extLst>
      <p:ext uri="{BB962C8B-B14F-4D97-AF65-F5344CB8AC3E}">
        <p14:creationId xmlns:p14="http://schemas.microsoft.com/office/powerpoint/2010/main" val="35217830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uk-UA" dirty="0">
                <a:solidFill>
                  <a:schemeClr val="bg1"/>
                </a:solidFill>
              </a:rPr>
              <a:t>Мікрооб’єкти відокремлюють від об’єкта-носія в таких випадках:</a:t>
            </a:r>
            <a:r>
              <a:rPr lang="uk-UA" dirty="0"/>
              <a:t/>
            </a:r>
            <a:br>
              <a:rPr lang="uk-UA" dirty="0"/>
            </a:br>
            <a:endParaRPr lang="uk-UA" dirty="0"/>
          </a:p>
        </p:txBody>
      </p:sp>
      <p:sp>
        <p:nvSpPr>
          <p:cNvPr id="3" name="Объект 2"/>
          <p:cNvSpPr>
            <a:spLocks noGrp="1"/>
          </p:cNvSpPr>
          <p:nvPr>
            <p:ph idx="1"/>
          </p:nvPr>
        </p:nvSpPr>
        <p:spPr>
          <a:xfrm>
            <a:off x="107504" y="1340768"/>
            <a:ext cx="9036496" cy="5517232"/>
          </a:xfrm>
        </p:spPr>
        <p:txBody>
          <a:bodyPr>
            <a:normAutofit fontScale="85000" lnSpcReduction="20000"/>
          </a:bodyPr>
          <a:lstStyle/>
          <a:p>
            <a:pPr algn="just"/>
            <a:r>
              <a:rPr lang="uk-UA" dirty="0" smtClean="0">
                <a:solidFill>
                  <a:schemeClr val="bg1"/>
                </a:solidFill>
              </a:rPr>
              <a:t>–</a:t>
            </a:r>
            <a:r>
              <a:rPr lang="uk-UA" dirty="0">
                <a:solidFill>
                  <a:schemeClr val="bg1"/>
                </a:solidFill>
              </a:rPr>
              <a:t>	мікрооб’єкти знаходяться на поверхні великої площі (на підлозі, килимі, дорожньому полотні);</a:t>
            </a:r>
          </a:p>
          <a:p>
            <a:pPr algn="just"/>
            <a:r>
              <a:rPr lang="uk-UA" dirty="0">
                <a:solidFill>
                  <a:schemeClr val="bg1"/>
                </a:solidFill>
              </a:rPr>
              <a:t>–	мікрооб’єкти погано закріплені (ґрунтові нашарування);</a:t>
            </a:r>
          </a:p>
          <a:p>
            <a:pPr algn="just"/>
            <a:r>
              <a:rPr lang="uk-UA" dirty="0">
                <a:solidFill>
                  <a:schemeClr val="bg1"/>
                </a:solidFill>
              </a:rPr>
              <a:t>–	об’єкт-носій має великі розміри або велику цінність для його власника (автомобіль);</a:t>
            </a:r>
          </a:p>
          <a:p>
            <a:pPr algn="just"/>
            <a:r>
              <a:rPr lang="uk-UA" dirty="0">
                <a:solidFill>
                  <a:schemeClr val="bg1"/>
                </a:solidFill>
              </a:rPr>
              <a:t>–	об’єкт-носій зразу після огляду вилучити неможливо, а на час вилучення мікрооб’єкти, що знаходяться на ньому, можуть бути втрачені (одяг потерпілого, якого відправляють до лікарні);</a:t>
            </a:r>
          </a:p>
          <a:p>
            <a:pPr algn="just"/>
            <a:r>
              <a:rPr lang="uk-UA" dirty="0">
                <a:solidFill>
                  <a:schemeClr val="bg1"/>
                </a:solidFill>
              </a:rPr>
              <a:t>–	мікрооб’єкти знаходяться у важкодоступних місцях (щілинах);</a:t>
            </a:r>
          </a:p>
          <a:p>
            <a:pPr algn="just"/>
            <a:r>
              <a:rPr lang="uk-UA" dirty="0">
                <a:solidFill>
                  <a:schemeClr val="bg1"/>
                </a:solidFill>
              </a:rPr>
              <a:t>–	якщо внаслідок притаманних мікрооб’єктам властивостей можлива їх втрата, якій запобігає герметизація (газоподібні речовини, летючі рідини).</a:t>
            </a:r>
          </a:p>
          <a:p>
            <a:endParaRPr lang="uk-UA" dirty="0"/>
          </a:p>
        </p:txBody>
      </p:sp>
    </p:spTree>
    <p:extLst>
      <p:ext uri="{BB962C8B-B14F-4D97-AF65-F5344CB8AC3E}">
        <p14:creationId xmlns:p14="http://schemas.microsoft.com/office/powerpoint/2010/main" val="18745174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uk-UA" dirty="0" smtClean="0">
                <a:solidFill>
                  <a:schemeClr val="bg1"/>
                </a:solidFill>
              </a:rPr>
              <a:t>3.</a:t>
            </a:r>
            <a:r>
              <a:rPr lang="uk-UA" dirty="0">
                <a:solidFill>
                  <a:schemeClr val="bg1"/>
                </a:solidFill>
              </a:rPr>
              <a:t>	Можливості криміналістичного дослідження мікрооб’єктів</a:t>
            </a:r>
          </a:p>
        </p:txBody>
      </p:sp>
      <p:sp>
        <p:nvSpPr>
          <p:cNvPr id="3" name="Объект 2"/>
          <p:cNvSpPr>
            <a:spLocks noGrp="1"/>
          </p:cNvSpPr>
          <p:nvPr>
            <p:ph idx="1"/>
          </p:nvPr>
        </p:nvSpPr>
        <p:spPr>
          <a:xfrm>
            <a:off x="107504" y="1600200"/>
            <a:ext cx="9036496" cy="5069160"/>
          </a:xfrm>
        </p:spPr>
        <p:txBody>
          <a:bodyPr>
            <a:normAutofit/>
          </a:bodyPr>
          <a:lstStyle/>
          <a:p>
            <a:pPr marL="0" indent="0" algn="ctr">
              <a:buNone/>
            </a:pPr>
            <a:r>
              <a:rPr lang="uk-UA" dirty="0" smtClean="0">
                <a:solidFill>
                  <a:schemeClr val="bg1"/>
                </a:solidFill>
              </a:rPr>
              <a:t> </a:t>
            </a:r>
            <a:r>
              <a:rPr lang="uk-UA" i="1" dirty="0" smtClean="0">
                <a:solidFill>
                  <a:schemeClr val="bg1"/>
                </a:solidFill>
              </a:rPr>
              <a:t>Задачі </a:t>
            </a:r>
            <a:r>
              <a:rPr lang="uk-UA" i="1" dirty="0">
                <a:solidFill>
                  <a:schemeClr val="bg1"/>
                </a:solidFill>
              </a:rPr>
              <a:t>попереднього дослідження мікрооб’єктів</a:t>
            </a:r>
            <a:r>
              <a:rPr lang="uk-UA" i="1" dirty="0" smtClean="0">
                <a:solidFill>
                  <a:schemeClr val="bg1"/>
                </a:solidFill>
              </a:rPr>
              <a:t>:</a:t>
            </a:r>
          </a:p>
          <a:p>
            <a:pPr marL="0" indent="0" algn="ctr">
              <a:buNone/>
            </a:pPr>
            <a:endParaRPr lang="uk-UA" i="1" dirty="0">
              <a:solidFill>
                <a:schemeClr val="bg1"/>
              </a:solidFill>
            </a:endParaRPr>
          </a:p>
          <a:p>
            <a:pPr algn="just"/>
            <a:r>
              <a:rPr lang="uk-UA" dirty="0">
                <a:solidFill>
                  <a:schemeClr val="bg1"/>
                </a:solidFill>
              </a:rPr>
              <a:t>–	виявлення на об’єкті-носії;</a:t>
            </a:r>
          </a:p>
          <a:p>
            <a:pPr algn="just"/>
            <a:r>
              <a:rPr lang="uk-UA" dirty="0">
                <a:solidFill>
                  <a:schemeClr val="bg1"/>
                </a:solidFill>
              </a:rPr>
              <a:t>–	орієнтовне визначення природи (для пошуку порівняльних зразків);</a:t>
            </a:r>
          </a:p>
          <a:p>
            <a:pPr algn="just"/>
            <a:r>
              <a:rPr lang="uk-UA" dirty="0">
                <a:solidFill>
                  <a:schemeClr val="bg1"/>
                </a:solidFill>
              </a:rPr>
              <a:t>–	з’ясування механізму утворення;</a:t>
            </a:r>
          </a:p>
          <a:p>
            <a:pPr algn="just"/>
            <a:r>
              <a:rPr lang="uk-UA" dirty="0">
                <a:solidFill>
                  <a:schemeClr val="bg1"/>
                </a:solidFill>
              </a:rPr>
              <a:t>–	порівняння з матеріалом конкретних предметів (доцільність надання на подальше дослідження).</a:t>
            </a:r>
          </a:p>
          <a:p>
            <a:endParaRPr lang="uk-UA" dirty="0"/>
          </a:p>
        </p:txBody>
      </p:sp>
    </p:spTree>
    <p:extLst>
      <p:ext uri="{BB962C8B-B14F-4D97-AF65-F5344CB8AC3E}">
        <p14:creationId xmlns:p14="http://schemas.microsoft.com/office/powerpoint/2010/main" val="34358356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354162"/>
          </a:xfrm>
        </p:spPr>
        <p:txBody>
          <a:bodyPr>
            <a:normAutofit fontScale="90000"/>
          </a:bodyPr>
          <a:lstStyle/>
          <a:p>
            <a:r>
              <a:rPr lang="uk-UA" dirty="0">
                <a:solidFill>
                  <a:schemeClr val="bg1"/>
                </a:solidFill>
              </a:rPr>
              <a:t>Попереднє дослідження мікрооб’єктів допомагає:</a:t>
            </a:r>
            <a:r>
              <a:rPr lang="uk-UA" dirty="0"/>
              <a:t/>
            </a:r>
            <a:br>
              <a:rPr lang="uk-UA" dirty="0"/>
            </a:br>
            <a:endParaRPr lang="uk-UA" dirty="0"/>
          </a:p>
        </p:txBody>
      </p:sp>
      <p:sp>
        <p:nvSpPr>
          <p:cNvPr id="3" name="Объект 2"/>
          <p:cNvSpPr>
            <a:spLocks noGrp="1"/>
          </p:cNvSpPr>
          <p:nvPr>
            <p:ph idx="1"/>
          </p:nvPr>
        </p:nvSpPr>
        <p:spPr>
          <a:xfrm>
            <a:off x="107504" y="1916832"/>
            <a:ext cx="9036496" cy="4209331"/>
          </a:xfrm>
        </p:spPr>
        <p:txBody>
          <a:bodyPr>
            <a:normAutofit/>
          </a:bodyPr>
          <a:lstStyle/>
          <a:p>
            <a:pPr algn="just"/>
            <a:r>
              <a:rPr lang="uk-UA" dirty="0" smtClean="0">
                <a:solidFill>
                  <a:schemeClr val="bg1"/>
                </a:solidFill>
              </a:rPr>
              <a:t>–</a:t>
            </a:r>
            <a:r>
              <a:rPr lang="uk-UA" dirty="0">
                <a:solidFill>
                  <a:schemeClr val="bg1"/>
                </a:solidFill>
              </a:rPr>
              <a:t>	вирішити питання про початок досудового розслідування;</a:t>
            </a:r>
          </a:p>
          <a:p>
            <a:pPr algn="just"/>
            <a:r>
              <a:rPr lang="uk-UA" dirty="0">
                <a:solidFill>
                  <a:schemeClr val="bg1"/>
                </a:solidFill>
              </a:rPr>
              <a:t>–	побудувати версії;</a:t>
            </a:r>
          </a:p>
          <a:p>
            <a:pPr algn="just"/>
            <a:r>
              <a:rPr lang="uk-UA" dirty="0">
                <a:solidFill>
                  <a:schemeClr val="bg1"/>
                </a:solidFill>
              </a:rPr>
              <a:t>–	розробити оперативно-пошукові заходи, тактику окремих дій;</a:t>
            </a:r>
          </a:p>
          <a:p>
            <a:pPr algn="just"/>
            <a:r>
              <a:rPr lang="uk-UA" dirty="0">
                <a:solidFill>
                  <a:schemeClr val="bg1"/>
                </a:solidFill>
              </a:rPr>
              <a:t>–	призначити експертизу і сформулювати відповідні питання.</a:t>
            </a:r>
          </a:p>
          <a:p>
            <a:endParaRPr lang="uk-UA" dirty="0"/>
          </a:p>
        </p:txBody>
      </p:sp>
    </p:spTree>
    <p:extLst>
      <p:ext uri="{BB962C8B-B14F-4D97-AF65-F5344CB8AC3E}">
        <p14:creationId xmlns:p14="http://schemas.microsoft.com/office/powerpoint/2010/main" val="15046835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786210"/>
          </a:xfrm>
        </p:spPr>
        <p:txBody>
          <a:bodyPr>
            <a:normAutofit fontScale="90000"/>
          </a:bodyPr>
          <a:lstStyle/>
          <a:p>
            <a:r>
              <a:rPr lang="ru-RU" dirty="0">
                <a:solidFill>
                  <a:schemeClr val="bg1"/>
                </a:solidFill>
              </a:rPr>
              <a:t>Для </a:t>
            </a:r>
            <a:r>
              <a:rPr lang="ru-RU" dirty="0" err="1">
                <a:solidFill>
                  <a:schemeClr val="bg1"/>
                </a:solidFill>
              </a:rPr>
              <a:t>проведення</a:t>
            </a:r>
            <a:r>
              <a:rPr lang="ru-RU" dirty="0">
                <a:solidFill>
                  <a:schemeClr val="bg1"/>
                </a:solidFill>
              </a:rPr>
              <a:t> </a:t>
            </a:r>
            <a:r>
              <a:rPr lang="ru-RU" dirty="0" err="1">
                <a:solidFill>
                  <a:schemeClr val="bg1"/>
                </a:solidFill>
              </a:rPr>
              <a:t>експертних</a:t>
            </a:r>
            <a:r>
              <a:rPr lang="ru-RU" dirty="0">
                <a:solidFill>
                  <a:schemeClr val="bg1"/>
                </a:solidFill>
              </a:rPr>
              <a:t> </a:t>
            </a:r>
            <a:r>
              <a:rPr lang="ru-RU" dirty="0" err="1">
                <a:solidFill>
                  <a:schemeClr val="bg1"/>
                </a:solidFill>
              </a:rPr>
              <a:t>досліджень</a:t>
            </a:r>
            <a:r>
              <a:rPr lang="ru-RU" dirty="0">
                <a:solidFill>
                  <a:schemeClr val="bg1"/>
                </a:solidFill>
              </a:rPr>
              <a:t> </a:t>
            </a:r>
            <a:r>
              <a:rPr lang="ru-RU" dirty="0" err="1">
                <a:solidFill>
                  <a:schemeClr val="bg1"/>
                </a:solidFill>
              </a:rPr>
              <a:t>необхідно</a:t>
            </a:r>
            <a:r>
              <a:rPr lang="ru-RU" dirty="0">
                <a:solidFill>
                  <a:schemeClr val="bg1"/>
                </a:solidFill>
              </a:rPr>
              <a:t> правильно </a:t>
            </a:r>
            <a:r>
              <a:rPr lang="ru-RU" dirty="0" err="1">
                <a:solidFill>
                  <a:schemeClr val="bg1"/>
                </a:solidFill>
              </a:rPr>
              <a:t>підготувати</a:t>
            </a:r>
            <a:r>
              <a:rPr lang="ru-RU" dirty="0">
                <a:solidFill>
                  <a:schemeClr val="bg1"/>
                </a:solidFill>
              </a:rPr>
              <a:t> </a:t>
            </a:r>
            <a:r>
              <a:rPr lang="ru-RU" dirty="0" err="1">
                <a:solidFill>
                  <a:schemeClr val="bg1"/>
                </a:solidFill>
              </a:rPr>
              <a:t>відповідні</a:t>
            </a:r>
            <a:r>
              <a:rPr lang="ru-RU" dirty="0">
                <a:solidFill>
                  <a:schemeClr val="bg1"/>
                </a:solidFill>
              </a:rPr>
              <a:t> </a:t>
            </a:r>
            <a:r>
              <a:rPr lang="ru-RU" dirty="0" err="1">
                <a:solidFill>
                  <a:schemeClr val="bg1"/>
                </a:solidFill>
              </a:rPr>
              <a:t>матеріали</a:t>
            </a:r>
            <a:r>
              <a:rPr lang="ru-RU" dirty="0">
                <a:solidFill>
                  <a:schemeClr val="bg1"/>
                </a:solidFill>
              </a:rPr>
              <a:t>:</a:t>
            </a:r>
            <a:r>
              <a:rPr lang="ru-RU" dirty="0"/>
              <a:t/>
            </a:r>
            <a:br>
              <a:rPr lang="ru-RU" dirty="0"/>
            </a:br>
            <a:endParaRPr lang="uk-UA" dirty="0"/>
          </a:p>
        </p:txBody>
      </p:sp>
      <p:sp>
        <p:nvSpPr>
          <p:cNvPr id="3" name="Объект 2"/>
          <p:cNvSpPr>
            <a:spLocks noGrp="1"/>
          </p:cNvSpPr>
          <p:nvPr>
            <p:ph idx="1"/>
          </p:nvPr>
        </p:nvSpPr>
        <p:spPr>
          <a:xfrm>
            <a:off x="107504" y="2132856"/>
            <a:ext cx="9036496" cy="4725144"/>
          </a:xfrm>
        </p:spPr>
        <p:txBody>
          <a:bodyPr>
            <a:normAutofit fontScale="92500" lnSpcReduction="10000"/>
          </a:bodyPr>
          <a:lstStyle/>
          <a:p>
            <a:pPr algn="just"/>
            <a:r>
              <a:rPr lang="uk-UA" dirty="0" smtClean="0">
                <a:solidFill>
                  <a:schemeClr val="bg1"/>
                </a:solidFill>
              </a:rPr>
              <a:t>–</a:t>
            </a:r>
            <a:r>
              <a:rPr lang="uk-UA" dirty="0">
                <a:solidFill>
                  <a:schemeClr val="bg1"/>
                </a:solidFill>
              </a:rPr>
              <a:t>	відповідним чином надати порівняльні зразки (краще – весь </a:t>
            </a:r>
            <a:r>
              <a:rPr lang="uk-UA" dirty="0" err="1">
                <a:solidFill>
                  <a:schemeClr val="bg1"/>
                </a:solidFill>
              </a:rPr>
              <a:t>об’єкт-</a:t>
            </a:r>
            <a:r>
              <a:rPr lang="uk-UA" dirty="0">
                <a:solidFill>
                  <a:schemeClr val="bg1"/>
                </a:solidFill>
              </a:rPr>
              <a:t> джерело);</a:t>
            </a:r>
          </a:p>
          <a:p>
            <a:pPr algn="just"/>
            <a:r>
              <a:rPr lang="uk-UA" dirty="0">
                <a:solidFill>
                  <a:schemeClr val="bg1"/>
                </a:solidFill>
              </a:rPr>
              <a:t>–	надати додаткові вихідні дані: особливості експлуатації, походження, умови відокремлення, відомості про зміни в ідентифікаційний період;</a:t>
            </a:r>
          </a:p>
          <a:p>
            <a:pPr algn="just"/>
            <a:r>
              <a:rPr lang="uk-UA" dirty="0">
                <a:solidFill>
                  <a:schemeClr val="bg1"/>
                </a:solidFill>
              </a:rPr>
              <a:t>–	у постанові зазначити: які об’єкти, де, коли, як вилучались; контакти; дії до та після вилучення; умови експлуатації та зберігання після злочину;</a:t>
            </a:r>
          </a:p>
          <a:p>
            <a:pPr algn="just"/>
            <a:r>
              <a:rPr lang="uk-UA" dirty="0">
                <a:solidFill>
                  <a:schemeClr val="bg1"/>
                </a:solidFill>
              </a:rPr>
              <a:t>–	у постанові правильно визначити завдання, напрям та обсяг досліджень.</a:t>
            </a:r>
          </a:p>
          <a:p>
            <a:endParaRPr lang="uk-UA" dirty="0"/>
          </a:p>
        </p:txBody>
      </p:sp>
    </p:spTree>
    <p:extLst>
      <p:ext uri="{BB962C8B-B14F-4D97-AF65-F5344CB8AC3E}">
        <p14:creationId xmlns:p14="http://schemas.microsoft.com/office/powerpoint/2010/main" val="1292731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7200" y="404664"/>
            <a:ext cx="8229600" cy="5721499"/>
          </a:xfrm>
        </p:spPr>
        <p:txBody>
          <a:bodyPr>
            <a:normAutofit fontScale="92500" lnSpcReduction="10000"/>
          </a:bodyPr>
          <a:lstStyle/>
          <a:p>
            <a:pPr algn="just"/>
            <a:r>
              <a:rPr lang="uk-UA" dirty="0">
                <a:solidFill>
                  <a:schemeClr val="bg1"/>
                </a:solidFill>
              </a:rPr>
              <a:t>Важливо правильно визначити вид експертного дослідження </a:t>
            </a:r>
            <a:r>
              <a:rPr lang="uk-UA" dirty="0" err="1">
                <a:solidFill>
                  <a:schemeClr val="bg1"/>
                </a:solidFill>
              </a:rPr>
              <a:t>мікроб’єктів</a:t>
            </a:r>
            <a:r>
              <a:rPr lang="uk-UA" dirty="0">
                <a:solidFill>
                  <a:schemeClr val="bg1"/>
                </a:solidFill>
              </a:rPr>
              <a:t>, провідну експертну установу</a:t>
            </a:r>
            <a:r>
              <a:rPr lang="uk-UA" dirty="0" smtClean="0">
                <a:solidFill>
                  <a:schemeClr val="bg1"/>
                </a:solidFill>
              </a:rPr>
              <a:t>.</a:t>
            </a:r>
          </a:p>
          <a:p>
            <a:pPr marL="0" indent="0" algn="just">
              <a:buNone/>
            </a:pPr>
            <a:endParaRPr lang="uk-UA" dirty="0">
              <a:solidFill>
                <a:schemeClr val="bg1"/>
              </a:solidFill>
            </a:endParaRPr>
          </a:p>
          <a:p>
            <a:pPr algn="just"/>
            <a:r>
              <a:rPr lang="uk-UA" dirty="0">
                <a:solidFill>
                  <a:schemeClr val="bg1"/>
                </a:solidFill>
              </a:rPr>
              <a:t>Слід пам’ятати, що ідентифікація за допомогою мікрооб’єктів можлива при встановленні факту їх походження від об’єкта ідентифікації або при наявності висновку про факт контактної взаємодії. Шляхом встановлення зв’язку об’єктів ідентифікації зі злочинцем або потерпілим проводиться опосередкована ідентифікація цих осіб.</a:t>
            </a:r>
          </a:p>
          <a:p>
            <a:endParaRPr lang="uk-UA" dirty="0"/>
          </a:p>
        </p:txBody>
      </p:sp>
    </p:spTree>
    <p:extLst>
      <p:ext uri="{BB962C8B-B14F-4D97-AF65-F5344CB8AC3E}">
        <p14:creationId xmlns:p14="http://schemas.microsoft.com/office/powerpoint/2010/main" val="27215028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dirty="0" smtClean="0">
                <a:solidFill>
                  <a:schemeClr val="bg1"/>
                </a:solidFill>
              </a:rPr>
              <a:t>ВИСНОВКИ</a:t>
            </a:r>
            <a:endParaRPr lang="uk-UA" dirty="0">
              <a:solidFill>
                <a:schemeClr val="bg1"/>
              </a:solidFill>
            </a:endParaRPr>
          </a:p>
        </p:txBody>
      </p:sp>
      <p:sp>
        <p:nvSpPr>
          <p:cNvPr id="3" name="Объект 2"/>
          <p:cNvSpPr>
            <a:spLocks noGrp="1"/>
          </p:cNvSpPr>
          <p:nvPr>
            <p:ph idx="1"/>
          </p:nvPr>
        </p:nvSpPr>
        <p:spPr/>
        <p:txBody>
          <a:bodyPr>
            <a:normAutofit lnSpcReduction="10000"/>
          </a:bodyPr>
          <a:lstStyle/>
          <a:p>
            <a:pPr algn="just"/>
            <a:r>
              <a:rPr lang="uk-UA" dirty="0">
                <a:solidFill>
                  <a:schemeClr val="bg1"/>
                </a:solidFill>
              </a:rPr>
              <a:t>Одним із найперспективніших напрямів підвищення ефективності діяльності правоохоронних органів є широке використання мікрооб’єктів, які незалежно від волі злочинця практично завжди залишаються на місці події і містять в собі важливу </a:t>
            </a:r>
            <a:r>
              <a:rPr lang="uk-UA" dirty="0" err="1">
                <a:solidFill>
                  <a:schemeClr val="bg1"/>
                </a:solidFill>
              </a:rPr>
              <a:t>криміналістично</a:t>
            </a:r>
            <a:r>
              <a:rPr lang="uk-UA" dirty="0">
                <a:solidFill>
                  <a:schemeClr val="bg1"/>
                </a:solidFill>
              </a:rPr>
              <a:t> значущу інформацію, яку отримують при їх попередньому дослідженні на місці події та після всебічного експертного дослідження.</a:t>
            </a:r>
          </a:p>
        </p:txBody>
      </p:sp>
    </p:spTree>
    <p:extLst>
      <p:ext uri="{BB962C8B-B14F-4D97-AF65-F5344CB8AC3E}">
        <p14:creationId xmlns:p14="http://schemas.microsoft.com/office/powerpoint/2010/main" val="1474410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395536" y="620688"/>
            <a:ext cx="8291264" cy="5505475"/>
          </a:xfrm>
        </p:spPr>
        <p:txBody>
          <a:bodyPr>
            <a:normAutofit fontScale="92500" lnSpcReduction="20000"/>
          </a:bodyPr>
          <a:lstStyle/>
          <a:p>
            <a:pPr algn="just"/>
            <a:r>
              <a:rPr lang="uk-UA" dirty="0">
                <a:solidFill>
                  <a:schemeClr val="bg1"/>
                </a:solidFill>
              </a:rPr>
              <a:t>Зустрічаючись з поняттям “мікрооб’єкти”, слід добре уявляти, що це, як правило, ті ж матеріали та речовини, з якими працює традиційна криміналістика, але у мізерній кількості. Остання обставина обумовлює виникнення у мікрооб’єктів особливостей, які відрізняють їх від аналогічних макрооб’єктів. Це визначає специфіку роботи з мікрооб’єктами, тому необхідно знати  основні методи, засоби і прийоми їх виявлення, фіксації, вилучення та пакування. Крім того, слід враховувати значення мікрооб’єктів для розслідування злочинів та можливості їх попереднього і експертного дослідження.</a:t>
            </a:r>
          </a:p>
        </p:txBody>
      </p:sp>
    </p:spTree>
    <p:extLst>
      <p:ext uri="{BB962C8B-B14F-4D97-AF65-F5344CB8AC3E}">
        <p14:creationId xmlns:p14="http://schemas.microsoft.com/office/powerpoint/2010/main" val="1494352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274638"/>
            <a:ext cx="8229600" cy="1426170"/>
          </a:xfrm>
        </p:spPr>
        <p:txBody>
          <a:bodyPr>
            <a:normAutofit fontScale="90000"/>
          </a:bodyPr>
          <a:lstStyle/>
          <a:p>
            <a:r>
              <a:rPr lang="ru-RU" i="1" dirty="0" err="1">
                <a:solidFill>
                  <a:schemeClr val="bg1"/>
                </a:solidFill>
              </a:rPr>
              <a:t>Класифікація</a:t>
            </a:r>
            <a:r>
              <a:rPr lang="ru-RU" i="1" dirty="0">
                <a:solidFill>
                  <a:schemeClr val="bg1"/>
                </a:solidFill>
              </a:rPr>
              <a:t> </a:t>
            </a:r>
            <a:r>
              <a:rPr lang="ru-RU" i="1" dirty="0" err="1">
                <a:solidFill>
                  <a:schemeClr val="bg1"/>
                </a:solidFill>
              </a:rPr>
              <a:t>мікрооб'єктів</a:t>
            </a:r>
            <a:r>
              <a:rPr lang="ru-RU" i="1" dirty="0">
                <a:solidFill>
                  <a:schemeClr val="bg1"/>
                </a:solidFill>
              </a:rPr>
              <a:t> проводиться з таких </a:t>
            </a:r>
            <a:r>
              <a:rPr lang="ru-RU" i="1" dirty="0" err="1">
                <a:solidFill>
                  <a:schemeClr val="bg1"/>
                </a:solidFill>
              </a:rPr>
              <a:t>підстав</a:t>
            </a:r>
            <a:r>
              <a:rPr lang="ru-RU" i="1" dirty="0">
                <a:solidFill>
                  <a:schemeClr val="bg1"/>
                </a:solidFill>
              </a:rPr>
              <a:t>: </a:t>
            </a:r>
            <a:r>
              <a:rPr lang="ru-RU" dirty="0"/>
              <a:t/>
            </a:r>
            <a:br>
              <a:rPr lang="ru-RU" dirty="0"/>
            </a:br>
            <a:endParaRPr lang="uk-UA" dirty="0"/>
          </a:p>
        </p:txBody>
      </p:sp>
      <p:sp>
        <p:nvSpPr>
          <p:cNvPr id="3" name="Объект 2"/>
          <p:cNvSpPr>
            <a:spLocks noGrp="1"/>
          </p:cNvSpPr>
          <p:nvPr>
            <p:ph idx="1"/>
          </p:nvPr>
        </p:nvSpPr>
        <p:spPr>
          <a:xfrm>
            <a:off x="0" y="1700808"/>
            <a:ext cx="9144000" cy="5157192"/>
          </a:xfrm>
        </p:spPr>
        <p:txBody>
          <a:bodyPr>
            <a:normAutofit lnSpcReduction="10000"/>
          </a:bodyPr>
          <a:lstStyle/>
          <a:p>
            <a:pPr algn="just"/>
            <a:r>
              <a:rPr lang="ru-RU" dirty="0" smtClean="0">
                <a:solidFill>
                  <a:schemeClr val="bg1"/>
                </a:solidFill>
              </a:rPr>
              <a:t>1</a:t>
            </a:r>
            <a:r>
              <a:rPr lang="ru-RU" dirty="0">
                <a:solidFill>
                  <a:schemeClr val="bg1"/>
                </a:solidFill>
              </a:rPr>
              <a:t>. За формою </a:t>
            </a:r>
            <a:r>
              <a:rPr lang="ru-RU" dirty="0" err="1">
                <a:solidFill>
                  <a:schemeClr val="bg1"/>
                </a:solidFill>
              </a:rPr>
              <a:t>їх</a:t>
            </a:r>
            <a:r>
              <a:rPr lang="ru-RU" dirty="0">
                <a:solidFill>
                  <a:schemeClr val="bg1"/>
                </a:solidFill>
              </a:rPr>
              <a:t> </a:t>
            </a:r>
            <a:r>
              <a:rPr lang="ru-RU" dirty="0" err="1">
                <a:solidFill>
                  <a:schemeClr val="bg1"/>
                </a:solidFill>
              </a:rPr>
              <a:t>матеріального</a:t>
            </a:r>
            <a:r>
              <a:rPr lang="ru-RU" dirty="0">
                <a:solidFill>
                  <a:schemeClr val="bg1"/>
                </a:solidFill>
              </a:rPr>
              <a:t> </a:t>
            </a:r>
            <a:r>
              <a:rPr lang="ru-RU" dirty="0" err="1">
                <a:solidFill>
                  <a:schemeClr val="bg1"/>
                </a:solidFill>
              </a:rPr>
              <a:t>існування</a:t>
            </a:r>
            <a:r>
              <a:rPr lang="ru-RU" dirty="0">
                <a:solidFill>
                  <a:schemeClr val="bg1"/>
                </a:solidFill>
              </a:rPr>
              <a:t>. </a:t>
            </a:r>
          </a:p>
          <a:p>
            <a:pPr algn="just"/>
            <a:r>
              <a:rPr lang="ru-RU" dirty="0">
                <a:solidFill>
                  <a:schemeClr val="bg1"/>
                </a:solidFill>
              </a:rPr>
              <a:t>2. За </a:t>
            </a:r>
            <a:r>
              <a:rPr lang="ru-RU" dirty="0" err="1">
                <a:solidFill>
                  <a:schemeClr val="bg1"/>
                </a:solidFill>
              </a:rPr>
              <a:t>ступенем</a:t>
            </a:r>
            <a:r>
              <a:rPr lang="ru-RU" dirty="0">
                <a:solidFill>
                  <a:schemeClr val="bg1"/>
                </a:solidFill>
              </a:rPr>
              <a:t> </a:t>
            </a:r>
            <a:r>
              <a:rPr lang="ru-RU" dirty="0" err="1">
                <a:solidFill>
                  <a:schemeClr val="bg1"/>
                </a:solidFill>
              </a:rPr>
              <a:t>видимості</a:t>
            </a:r>
            <a:r>
              <a:rPr lang="ru-RU" dirty="0">
                <a:solidFill>
                  <a:schemeClr val="bg1"/>
                </a:solidFill>
              </a:rPr>
              <a:t>. </a:t>
            </a:r>
          </a:p>
          <a:p>
            <a:pPr algn="just"/>
            <a:r>
              <a:rPr lang="ru-RU" dirty="0">
                <a:solidFill>
                  <a:schemeClr val="bg1"/>
                </a:solidFill>
              </a:rPr>
              <a:t>З. За </a:t>
            </a:r>
            <a:r>
              <a:rPr lang="ru-RU" dirty="0" err="1" smtClean="0">
                <a:solidFill>
                  <a:schemeClr val="bg1"/>
                </a:solidFill>
              </a:rPr>
              <a:t>наявн</a:t>
            </a:r>
            <a:r>
              <a:rPr lang="uk-UA" dirty="0" err="1" smtClean="0">
                <a:solidFill>
                  <a:schemeClr val="bg1"/>
                </a:solidFill>
              </a:rPr>
              <a:t>істю</a:t>
            </a:r>
            <a:r>
              <a:rPr lang="ru-RU" dirty="0" smtClean="0">
                <a:solidFill>
                  <a:schemeClr val="bg1"/>
                </a:solidFill>
              </a:rPr>
              <a:t> </a:t>
            </a:r>
            <a:r>
              <a:rPr lang="ru-RU" dirty="0" err="1">
                <a:solidFill>
                  <a:schemeClr val="bg1"/>
                </a:solidFill>
              </a:rPr>
              <a:t>стійкої</a:t>
            </a:r>
            <a:r>
              <a:rPr lang="ru-RU" dirty="0">
                <a:solidFill>
                  <a:schemeClr val="bg1"/>
                </a:solidFill>
              </a:rPr>
              <a:t> </a:t>
            </a:r>
            <a:r>
              <a:rPr lang="ru-RU" dirty="0" err="1">
                <a:solidFill>
                  <a:schemeClr val="bg1"/>
                </a:solidFill>
              </a:rPr>
              <a:t>форми</a:t>
            </a:r>
            <a:r>
              <a:rPr lang="ru-RU" dirty="0">
                <a:solidFill>
                  <a:schemeClr val="bg1"/>
                </a:solidFill>
              </a:rPr>
              <a:t>. </a:t>
            </a:r>
          </a:p>
          <a:p>
            <a:pPr algn="just"/>
            <a:r>
              <a:rPr lang="ru-RU" dirty="0">
                <a:solidFill>
                  <a:schemeClr val="bg1"/>
                </a:solidFill>
              </a:rPr>
              <a:t>4. За </a:t>
            </a:r>
            <a:r>
              <a:rPr lang="ru-RU" dirty="0" err="1">
                <a:solidFill>
                  <a:schemeClr val="bg1"/>
                </a:solidFill>
              </a:rPr>
              <a:t>джерелом</a:t>
            </a:r>
            <a:r>
              <a:rPr lang="ru-RU" dirty="0">
                <a:solidFill>
                  <a:schemeClr val="bg1"/>
                </a:solidFill>
              </a:rPr>
              <a:t> </a:t>
            </a:r>
            <a:r>
              <a:rPr lang="ru-RU" dirty="0" err="1">
                <a:solidFill>
                  <a:schemeClr val="bg1"/>
                </a:solidFill>
              </a:rPr>
              <a:t>походження</a:t>
            </a:r>
            <a:r>
              <a:rPr lang="ru-RU" dirty="0">
                <a:solidFill>
                  <a:schemeClr val="bg1"/>
                </a:solidFill>
              </a:rPr>
              <a:t>. </a:t>
            </a:r>
          </a:p>
          <a:p>
            <a:pPr algn="just"/>
            <a:r>
              <a:rPr lang="ru-RU" dirty="0">
                <a:solidFill>
                  <a:schemeClr val="bg1"/>
                </a:solidFill>
              </a:rPr>
              <a:t>5. За видовою </a:t>
            </a:r>
            <a:r>
              <a:rPr lang="ru-RU" dirty="0" err="1">
                <a:solidFill>
                  <a:schemeClr val="bg1"/>
                </a:solidFill>
              </a:rPr>
              <a:t>приналежністю</a:t>
            </a:r>
            <a:r>
              <a:rPr lang="ru-RU" dirty="0">
                <a:solidFill>
                  <a:schemeClr val="bg1"/>
                </a:solidFill>
              </a:rPr>
              <a:t>. </a:t>
            </a:r>
          </a:p>
          <a:p>
            <a:pPr algn="just"/>
            <a:r>
              <a:rPr lang="ru-RU" dirty="0">
                <a:solidFill>
                  <a:schemeClr val="bg1"/>
                </a:solidFill>
              </a:rPr>
              <a:t>6. </a:t>
            </a:r>
            <a:r>
              <a:rPr lang="ru-RU" dirty="0" smtClean="0">
                <a:solidFill>
                  <a:schemeClr val="bg1"/>
                </a:solidFill>
              </a:rPr>
              <a:t>За видом </a:t>
            </a:r>
            <a:r>
              <a:rPr lang="ru-RU" dirty="0">
                <a:solidFill>
                  <a:schemeClr val="bg1"/>
                </a:solidFill>
              </a:rPr>
              <a:t>контактного </a:t>
            </a:r>
            <a:r>
              <a:rPr lang="ru-RU" dirty="0" err="1">
                <a:solidFill>
                  <a:schemeClr val="bg1"/>
                </a:solidFill>
              </a:rPr>
              <a:t>зв'язку</a:t>
            </a:r>
            <a:r>
              <a:rPr lang="ru-RU" dirty="0">
                <a:solidFill>
                  <a:schemeClr val="bg1"/>
                </a:solidFill>
              </a:rPr>
              <a:t> з </a:t>
            </a:r>
            <a:r>
              <a:rPr lang="ru-RU" dirty="0" err="1">
                <a:solidFill>
                  <a:schemeClr val="bg1"/>
                </a:solidFill>
              </a:rPr>
              <a:t>об'єктом-носієм</a:t>
            </a:r>
            <a:r>
              <a:rPr lang="ru-RU" dirty="0">
                <a:solidFill>
                  <a:schemeClr val="bg1"/>
                </a:solidFill>
              </a:rPr>
              <a:t>. </a:t>
            </a:r>
          </a:p>
          <a:p>
            <a:pPr algn="just"/>
            <a:r>
              <a:rPr lang="ru-RU" dirty="0">
                <a:solidFill>
                  <a:schemeClr val="bg1"/>
                </a:solidFill>
              </a:rPr>
              <a:t>7. За </a:t>
            </a:r>
            <a:r>
              <a:rPr lang="ru-RU" dirty="0" err="1">
                <a:solidFill>
                  <a:schemeClr val="bg1"/>
                </a:solidFill>
              </a:rPr>
              <a:t>фізичними</a:t>
            </a:r>
            <a:r>
              <a:rPr lang="ru-RU" dirty="0">
                <a:solidFill>
                  <a:schemeClr val="bg1"/>
                </a:solidFill>
              </a:rPr>
              <a:t> </a:t>
            </a:r>
            <a:r>
              <a:rPr lang="ru-RU" dirty="0" err="1">
                <a:solidFill>
                  <a:schemeClr val="bg1"/>
                </a:solidFill>
              </a:rPr>
              <a:t>властивостями</a:t>
            </a:r>
            <a:r>
              <a:rPr lang="ru-RU" dirty="0">
                <a:solidFill>
                  <a:schemeClr val="bg1"/>
                </a:solidFill>
              </a:rPr>
              <a:t>. </a:t>
            </a:r>
          </a:p>
          <a:p>
            <a:pPr algn="just"/>
            <a:r>
              <a:rPr lang="ru-RU" dirty="0">
                <a:solidFill>
                  <a:schemeClr val="bg1"/>
                </a:solidFill>
              </a:rPr>
              <a:t>8. З </a:t>
            </a:r>
            <a:r>
              <a:rPr lang="ru-RU" dirty="0" err="1">
                <a:solidFill>
                  <a:schemeClr val="bg1"/>
                </a:solidFill>
              </a:rPr>
              <a:t>інших</a:t>
            </a:r>
            <a:r>
              <a:rPr lang="ru-RU" dirty="0">
                <a:solidFill>
                  <a:schemeClr val="bg1"/>
                </a:solidFill>
              </a:rPr>
              <a:t> </a:t>
            </a:r>
            <a:r>
              <a:rPr lang="ru-RU" dirty="0" err="1">
                <a:solidFill>
                  <a:schemeClr val="bg1"/>
                </a:solidFill>
              </a:rPr>
              <a:t>підстав</a:t>
            </a:r>
            <a:r>
              <a:rPr lang="ru-RU" dirty="0">
                <a:solidFill>
                  <a:schemeClr val="bg1"/>
                </a:solidFill>
              </a:rPr>
              <a:t>. </a:t>
            </a:r>
          </a:p>
          <a:p>
            <a:endParaRPr lang="uk-UA" dirty="0"/>
          </a:p>
        </p:txBody>
      </p:sp>
    </p:spTree>
    <p:extLst>
      <p:ext uri="{BB962C8B-B14F-4D97-AF65-F5344CB8AC3E}">
        <p14:creationId xmlns:p14="http://schemas.microsoft.com/office/powerpoint/2010/main" val="540892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i="1" dirty="0">
                <a:solidFill>
                  <a:schemeClr val="bg1"/>
                </a:solidFill>
              </a:rPr>
              <a:t>А) За формою </a:t>
            </a:r>
            <a:r>
              <a:rPr lang="ru-RU" i="1" dirty="0" err="1">
                <a:solidFill>
                  <a:schemeClr val="bg1"/>
                </a:solidFill>
              </a:rPr>
              <a:t>матеріального</a:t>
            </a:r>
            <a:r>
              <a:rPr lang="ru-RU" i="1" dirty="0">
                <a:solidFill>
                  <a:schemeClr val="bg1"/>
                </a:solidFill>
              </a:rPr>
              <a:t> </a:t>
            </a:r>
            <a:r>
              <a:rPr lang="ru-RU" i="1" dirty="0" err="1">
                <a:solidFill>
                  <a:schemeClr val="bg1"/>
                </a:solidFill>
              </a:rPr>
              <a:t>існування</a:t>
            </a:r>
            <a:r>
              <a:rPr lang="ru-RU" i="1" dirty="0">
                <a:solidFill>
                  <a:schemeClr val="bg1"/>
                </a:solidFill>
              </a:rPr>
              <a:t>. </a:t>
            </a:r>
            <a:r>
              <a:rPr lang="ru-RU" dirty="0"/>
              <a:t/>
            </a:r>
            <a:br>
              <a:rPr lang="ru-RU" dirty="0"/>
            </a:br>
            <a:endParaRPr lang="uk-UA" dirty="0"/>
          </a:p>
        </p:txBody>
      </p:sp>
      <p:sp>
        <p:nvSpPr>
          <p:cNvPr id="3" name="Объект 2"/>
          <p:cNvSpPr>
            <a:spLocks noGrp="1"/>
          </p:cNvSpPr>
          <p:nvPr>
            <p:ph idx="1"/>
          </p:nvPr>
        </p:nvSpPr>
        <p:spPr>
          <a:xfrm>
            <a:off x="0" y="1412776"/>
            <a:ext cx="9144000" cy="5445224"/>
          </a:xfrm>
        </p:spPr>
        <p:txBody>
          <a:bodyPr>
            <a:normAutofit fontScale="92500" lnSpcReduction="10000"/>
          </a:bodyPr>
          <a:lstStyle/>
          <a:p>
            <a:pPr algn="just"/>
            <a:r>
              <a:rPr lang="uk-UA" b="1" i="1" dirty="0" smtClean="0">
                <a:solidFill>
                  <a:schemeClr val="bg1"/>
                </a:solidFill>
              </a:rPr>
              <a:t>- </a:t>
            </a:r>
            <a:r>
              <a:rPr lang="uk-UA" b="1" i="1" dirty="0">
                <a:solidFill>
                  <a:schemeClr val="bg1"/>
                </a:solidFill>
              </a:rPr>
              <a:t>Мікрочастинки </a:t>
            </a:r>
            <a:r>
              <a:rPr lang="uk-UA" dirty="0">
                <a:solidFill>
                  <a:schemeClr val="bg1"/>
                </a:solidFill>
              </a:rPr>
              <a:t>- це невеликі матеріальні об'єкти (тіла), просторові межі та ознаки зовнішньої будови яких фіксовані, але чітко не розрізняються неозброєним оком; </a:t>
            </a:r>
            <a:endParaRPr lang="uk-UA" dirty="0" smtClean="0">
              <a:solidFill>
                <a:schemeClr val="bg1"/>
              </a:solidFill>
            </a:endParaRPr>
          </a:p>
          <a:p>
            <a:pPr marL="0" indent="0" algn="just">
              <a:buNone/>
            </a:pPr>
            <a:endParaRPr lang="uk-UA" dirty="0">
              <a:solidFill>
                <a:schemeClr val="bg1"/>
              </a:solidFill>
            </a:endParaRPr>
          </a:p>
          <a:p>
            <a:pPr algn="just"/>
            <a:r>
              <a:rPr lang="uk-UA" dirty="0">
                <a:solidFill>
                  <a:schemeClr val="bg1"/>
                </a:solidFill>
              </a:rPr>
              <a:t>-</a:t>
            </a:r>
            <a:r>
              <a:rPr lang="uk-UA" b="1" dirty="0">
                <a:solidFill>
                  <a:schemeClr val="bg1"/>
                </a:solidFill>
              </a:rPr>
              <a:t> </a:t>
            </a:r>
            <a:r>
              <a:rPr lang="uk-UA" b="1" i="1" dirty="0">
                <a:solidFill>
                  <a:schemeClr val="bg1"/>
                </a:solidFill>
              </a:rPr>
              <a:t>Мікросліди</a:t>
            </a:r>
            <a:r>
              <a:rPr lang="uk-UA" b="1" dirty="0">
                <a:solidFill>
                  <a:schemeClr val="bg1"/>
                </a:solidFill>
              </a:rPr>
              <a:t> </a:t>
            </a:r>
            <a:r>
              <a:rPr lang="uk-UA" dirty="0">
                <a:solidFill>
                  <a:schemeClr val="bg1"/>
                </a:solidFill>
              </a:rPr>
              <a:t>- це невеликі матеріально-фіксовані відображення фрагментів рельєфу </a:t>
            </a:r>
            <a:r>
              <a:rPr lang="uk-UA" dirty="0" err="1">
                <a:solidFill>
                  <a:schemeClr val="bg1"/>
                </a:solidFill>
              </a:rPr>
              <a:t>слідоутвоюючих</a:t>
            </a:r>
            <a:r>
              <a:rPr lang="uk-UA" dirty="0">
                <a:solidFill>
                  <a:schemeClr val="bg1"/>
                </a:solidFill>
              </a:rPr>
              <a:t> об'єктів, в яких форма, розміри та ознаки їх </a:t>
            </a:r>
            <a:r>
              <a:rPr lang="uk-UA" dirty="0" smtClean="0">
                <a:solidFill>
                  <a:schemeClr val="bg1"/>
                </a:solidFill>
              </a:rPr>
              <a:t>зовнішньої будови </a:t>
            </a:r>
            <a:r>
              <a:rPr lang="uk-UA" dirty="0">
                <a:solidFill>
                  <a:schemeClr val="bg1"/>
                </a:solidFill>
              </a:rPr>
              <a:t>чітко не </a:t>
            </a:r>
            <a:r>
              <a:rPr lang="uk-UA" dirty="0" smtClean="0">
                <a:solidFill>
                  <a:schemeClr val="bg1"/>
                </a:solidFill>
              </a:rPr>
              <a:t>розмежовуються </a:t>
            </a:r>
            <a:r>
              <a:rPr lang="uk-UA" dirty="0">
                <a:solidFill>
                  <a:schemeClr val="bg1"/>
                </a:solidFill>
              </a:rPr>
              <a:t>неозброєним оком. Тут </a:t>
            </a:r>
            <a:r>
              <a:rPr lang="uk-UA" dirty="0" err="1">
                <a:solidFill>
                  <a:schemeClr val="bg1"/>
                </a:solidFill>
              </a:rPr>
              <a:t>слідоутвоюючий</a:t>
            </a:r>
            <a:r>
              <a:rPr lang="uk-UA" dirty="0">
                <a:solidFill>
                  <a:schemeClr val="bg1"/>
                </a:solidFill>
              </a:rPr>
              <a:t> об'єкт - </a:t>
            </a:r>
            <a:r>
              <a:rPr lang="uk-UA" dirty="0" err="1">
                <a:solidFill>
                  <a:schemeClr val="bg1"/>
                </a:solidFill>
              </a:rPr>
              <a:t>мікротіло</a:t>
            </a:r>
            <a:r>
              <a:rPr lang="uk-UA" dirty="0">
                <a:solidFill>
                  <a:schemeClr val="bg1"/>
                </a:solidFill>
              </a:rPr>
              <a:t>, </a:t>
            </a:r>
            <a:r>
              <a:rPr lang="uk-UA" dirty="0" err="1">
                <a:solidFill>
                  <a:schemeClr val="bg1"/>
                </a:solidFill>
              </a:rPr>
              <a:t>слідоспримаючий</a:t>
            </a:r>
            <a:r>
              <a:rPr lang="uk-UA" dirty="0">
                <a:solidFill>
                  <a:schemeClr val="bg1"/>
                </a:solidFill>
              </a:rPr>
              <a:t> об'єкт (</a:t>
            </a:r>
            <a:r>
              <a:rPr lang="uk-UA" dirty="0" err="1">
                <a:solidFill>
                  <a:schemeClr val="bg1"/>
                </a:solidFill>
              </a:rPr>
              <a:t>слідоносій</a:t>
            </a:r>
            <a:r>
              <a:rPr lang="uk-UA" dirty="0">
                <a:solidFill>
                  <a:schemeClr val="bg1"/>
                </a:solidFill>
              </a:rPr>
              <a:t>) - </a:t>
            </a:r>
            <a:r>
              <a:rPr lang="uk-UA" dirty="0" err="1">
                <a:solidFill>
                  <a:schemeClr val="bg1"/>
                </a:solidFill>
              </a:rPr>
              <a:t>макротіла</a:t>
            </a:r>
            <a:r>
              <a:rPr lang="uk-UA" dirty="0">
                <a:solidFill>
                  <a:schemeClr val="bg1"/>
                </a:solidFill>
              </a:rPr>
              <a:t>. </a:t>
            </a:r>
          </a:p>
          <a:p>
            <a:endParaRPr lang="uk-UA" dirty="0"/>
          </a:p>
        </p:txBody>
      </p:sp>
    </p:spTree>
    <p:extLst>
      <p:ext uri="{BB962C8B-B14F-4D97-AF65-F5344CB8AC3E}">
        <p14:creationId xmlns:p14="http://schemas.microsoft.com/office/powerpoint/2010/main" val="751773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0" y="1600200"/>
            <a:ext cx="9144000" cy="4853136"/>
          </a:xfrm>
        </p:spPr>
        <p:txBody>
          <a:bodyPr>
            <a:normAutofit/>
          </a:bodyPr>
          <a:lstStyle/>
          <a:p>
            <a:pPr algn="just"/>
            <a:r>
              <a:rPr lang="uk-UA" sz="3600" dirty="0">
                <a:solidFill>
                  <a:schemeClr val="bg1"/>
                </a:solidFill>
              </a:rPr>
              <a:t>- </a:t>
            </a:r>
            <a:r>
              <a:rPr lang="uk-UA" sz="3600" b="1" i="1" dirty="0" err="1">
                <a:solidFill>
                  <a:schemeClr val="bg1"/>
                </a:solidFill>
              </a:rPr>
              <a:t>Мікрокількість</a:t>
            </a:r>
            <a:r>
              <a:rPr lang="uk-UA" sz="3600" dirty="0">
                <a:solidFill>
                  <a:schemeClr val="bg1"/>
                </a:solidFill>
              </a:rPr>
              <a:t> речовини - це невеликі маси речовини з нестійкими просторовими межами, визначення властивостей і природи якої неможливо без залучення спеціальних високочутливих методів дослідження. Це рідкі, сипучі і газоподібні речовини.</a:t>
            </a:r>
          </a:p>
        </p:txBody>
      </p:sp>
    </p:spTree>
    <p:extLst>
      <p:ext uri="{BB962C8B-B14F-4D97-AF65-F5344CB8AC3E}">
        <p14:creationId xmlns:p14="http://schemas.microsoft.com/office/powerpoint/2010/main" val="3626059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525"/>
            <a:ext cx="9144000" cy="685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0"/>
            <a:ext cx="8229600" cy="836712"/>
          </a:xfrm>
        </p:spPr>
        <p:txBody>
          <a:bodyPr/>
          <a:lstStyle/>
          <a:p>
            <a:r>
              <a:rPr lang="ru-RU" i="1" dirty="0" smtClean="0">
                <a:solidFill>
                  <a:schemeClr val="bg1"/>
                </a:solidFill>
              </a:rPr>
              <a:t>Б) За р</a:t>
            </a:r>
            <a:r>
              <a:rPr lang="uk-UA" i="1" dirty="0" err="1" smtClean="0">
                <a:solidFill>
                  <a:schemeClr val="bg1"/>
                </a:solidFill>
              </a:rPr>
              <a:t>івнем</a:t>
            </a:r>
            <a:r>
              <a:rPr lang="uk-UA" i="1" dirty="0" smtClean="0">
                <a:solidFill>
                  <a:schemeClr val="bg1"/>
                </a:solidFill>
              </a:rPr>
              <a:t> видимості</a:t>
            </a:r>
            <a:endParaRPr lang="uk-UA" i="1" dirty="0">
              <a:solidFill>
                <a:schemeClr val="bg1"/>
              </a:solidFill>
            </a:endParaRPr>
          </a:p>
        </p:txBody>
      </p:sp>
      <p:sp>
        <p:nvSpPr>
          <p:cNvPr id="3" name="Объект 2"/>
          <p:cNvSpPr>
            <a:spLocks noGrp="1"/>
          </p:cNvSpPr>
          <p:nvPr>
            <p:ph idx="1"/>
          </p:nvPr>
        </p:nvSpPr>
        <p:spPr>
          <a:xfrm>
            <a:off x="0" y="908720"/>
            <a:ext cx="9144000" cy="5949280"/>
          </a:xfrm>
        </p:spPr>
        <p:txBody>
          <a:bodyPr>
            <a:normAutofit fontScale="92500" lnSpcReduction="10000"/>
          </a:bodyPr>
          <a:lstStyle/>
          <a:p>
            <a:pPr algn="just"/>
            <a:r>
              <a:rPr lang="ru-RU" b="1" i="1" dirty="0" err="1" smtClean="0">
                <a:solidFill>
                  <a:schemeClr val="bg1"/>
                </a:solidFill>
              </a:rPr>
              <a:t>Невидимими</a:t>
            </a:r>
            <a:r>
              <a:rPr lang="ru-RU" dirty="0" smtClean="0">
                <a:solidFill>
                  <a:schemeClr val="bg1"/>
                </a:solidFill>
              </a:rPr>
              <a:t> </a:t>
            </a:r>
            <a:r>
              <a:rPr lang="ru-RU" dirty="0">
                <a:solidFill>
                  <a:schemeClr val="bg1"/>
                </a:solidFill>
              </a:rPr>
              <a:t>є </a:t>
            </a:r>
            <a:r>
              <a:rPr lang="ru-RU" dirty="0" err="1">
                <a:solidFill>
                  <a:schemeClr val="bg1"/>
                </a:solidFill>
              </a:rPr>
              <a:t>мікрооб'єкти</a:t>
            </a:r>
            <a:r>
              <a:rPr lang="ru-RU" dirty="0">
                <a:solidFill>
                  <a:schemeClr val="bg1"/>
                </a:solidFill>
              </a:rPr>
              <a:t>, </a:t>
            </a:r>
            <a:r>
              <a:rPr lang="ru-RU" dirty="0" err="1">
                <a:solidFill>
                  <a:schemeClr val="bg1"/>
                </a:solidFill>
              </a:rPr>
              <a:t>які</a:t>
            </a:r>
            <a:r>
              <a:rPr lang="ru-RU" dirty="0">
                <a:solidFill>
                  <a:schemeClr val="bg1"/>
                </a:solidFill>
              </a:rPr>
              <a:t> за </a:t>
            </a:r>
            <a:r>
              <a:rPr lang="ru-RU" dirty="0" err="1">
                <a:solidFill>
                  <a:schemeClr val="bg1"/>
                </a:solidFill>
              </a:rPr>
              <a:t>нормальних</a:t>
            </a:r>
            <a:r>
              <a:rPr lang="ru-RU" dirty="0">
                <a:solidFill>
                  <a:schemeClr val="bg1"/>
                </a:solidFill>
              </a:rPr>
              <a:t> умов (</a:t>
            </a:r>
            <a:r>
              <a:rPr lang="ru-RU" dirty="0" err="1">
                <a:solidFill>
                  <a:schemeClr val="bg1"/>
                </a:solidFill>
              </a:rPr>
              <a:t>звичайне</a:t>
            </a:r>
            <a:r>
              <a:rPr lang="ru-RU" dirty="0">
                <a:solidFill>
                  <a:schemeClr val="bg1"/>
                </a:solidFill>
              </a:rPr>
              <a:t> </a:t>
            </a:r>
            <a:r>
              <a:rPr lang="ru-RU" dirty="0" err="1">
                <a:solidFill>
                  <a:schemeClr val="bg1"/>
                </a:solidFill>
              </a:rPr>
              <a:t>освітлення</a:t>
            </a:r>
            <a:r>
              <a:rPr lang="ru-RU" dirty="0">
                <a:solidFill>
                  <a:schemeClr val="bg1"/>
                </a:solidFill>
              </a:rPr>
              <a:t>, </a:t>
            </a:r>
            <a:r>
              <a:rPr lang="ru-RU" dirty="0" err="1">
                <a:solidFill>
                  <a:schemeClr val="bg1"/>
                </a:solidFill>
              </a:rPr>
              <a:t>нормальні</a:t>
            </a:r>
            <a:r>
              <a:rPr lang="ru-RU" dirty="0">
                <a:solidFill>
                  <a:schemeClr val="bg1"/>
                </a:solidFill>
              </a:rPr>
              <a:t> </a:t>
            </a:r>
            <a:r>
              <a:rPr lang="ru-RU" dirty="0" err="1">
                <a:solidFill>
                  <a:schemeClr val="bg1"/>
                </a:solidFill>
              </a:rPr>
              <a:t>суб'єктивні</a:t>
            </a:r>
            <a:r>
              <a:rPr lang="ru-RU" dirty="0">
                <a:solidFill>
                  <a:schemeClr val="bg1"/>
                </a:solidFill>
              </a:rPr>
              <a:t> </a:t>
            </a:r>
            <a:r>
              <a:rPr lang="ru-RU" dirty="0" err="1">
                <a:solidFill>
                  <a:schemeClr val="bg1"/>
                </a:solidFill>
              </a:rPr>
              <a:t>дані</a:t>
            </a:r>
            <a:r>
              <a:rPr lang="ru-RU" dirty="0">
                <a:solidFill>
                  <a:schemeClr val="bg1"/>
                </a:solidFill>
              </a:rPr>
              <a:t> </a:t>
            </a:r>
            <a:r>
              <a:rPr lang="ru-RU" dirty="0" err="1">
                <a:solidFill>
                  <a:schemeClr val="bg1"/>
                </a:solidFill>
              </a:rPr>
              <a:t>спостерігача</a:t>
            </a:r>
            <a:r>
              <a:rPr lang="ru-RU" dirty="0">
                <a:solidFill>
                  <a:schemeClr val="bg1"/>
                </a:solidFill>
              </a:rPr>
              <a:t>) </a:t>
            </a:r>
            <a:r>
              <a:rPr lang="ru-RU" dirty="0" err="1">
                <a:solidFill>
                  <a:schemeClr val="bg1"/>
                </a:solidFill>
              </a:rPr>
              <a:t>візуально</a:t>
            </a:r>
            <a:r>
              <a:rPr lang="ru-RU" dirty="0">
                <a:solidFill>
                  <a:schemeClr val="bg1"/>
                </a:solidFill>
              </a:rPr>
              <a:t> не </a:t>
            </a:r>
            <a:r>
              <a:rPr lang="ru-RU" dirty="0" err="1">
                <a:solidFill>
                  <a:schemeClr val="bg1"/>
                </a:solidFill>
              </a:rPr>
              <a:t>сприймаються</a:t>
            </a:r>
            <a:r>
              <a:rPr lang="ru-RU" dirty="0">
                <a:solidFill>
                  <a:schemeClr val="bg1"/>
                </a:solidFill>
              </a:rPr>
              <a:t>. </a:t>
            </a:r>
            <a:endParaRPr lang="ru-RU" dirty="0" smtClean="0">
              <a:solidFill>
                <a:schemeClr val="bg1"/>
              </a:solidFill>
            </a:endParaRPr>
          </a:p>
          <a:p>
            <a:pPr marL="0" indent="0" algn="just">
              <a:buNone/>
            </a:pPr>
            <a:endParaRPr lang="ru-RU" dirty="0" smtClean="0">
              <a:solidFill>
                <a:schemeClr val="bg1"/>
              </a:solidFill>
            </a:endParaRPr>
          </a:p>
          <a:p>
            <a:pPr algn="just"/>
            <a:r>
              <a:rPr lang="ru-RU" b="1" i="1" dirty="0" err="1">
                <a:solidFill>
                  <a:schemeClr val="bg1"/>
                </a:solidFill>
              </a:rPr>
              <a:t>Слабовидимими</a:t>
            </a:r>
            <a:r>
              <a:rPr lang="ru-RU" dirty="0">
                <a:solidFill>
                  <a:schemeClr val="bg1"/>
                </a:solidFill>
              </a:rPr>
              <a:t> </a:t>
            </a:r>
            <a:r>
              <a:rPr lang="ru-RU" dirty="0" err="1">
                <a:solidFill>
                  <a:schemeClr val="bg1"/>
                </a:solidFill>
              </a:rPr>
              <a:t>визнаються</a:t>
            </a:r>
            <a:r>
              <a:rPr lang="ru-RU" dirty="0">
                <a:solidFill>
                  <a:schemeClr val="bg1"/>
                </a:solidFill>
              </a:rPr>
              <a:t> </a:t>
            </a:r>
            <a:r>
              <a:rPr lang="ru-RU" dirty="0" err="1">
                <a:solidFill>
                  <a:schemeClr val="bg1"/>
                </a:solidFill>
              </a:rPr>
              <a:t>мікрооб'єкти</a:t>
            </a:r>
            <a:r>
              <a:rPr lang="ru-RU" dirty="0">
                <a:solidFill>
                  <a:schemeClr val="bg1"/>
                </a:solidFill>
              </a:rPr>
              <a:t>, факт </a:t>
            </a:r>
            <a:r>
              <a:rPr lang="ru-RU" dirty="0" err="1">
                <a:solidFill>
                  <a:schemeClr val="bg1"/>
                </a:solidFill>
              </a:rPr>
              <a:t>наявності</a:t>
            </a:r>
            <a:r>
              <a:rPr lang="ru-RU" dirty="0">
                <a:solidFill>
                  <a:schemeClr val="bg1"/>
                </a:solidFill>
              </a:rPr>
              <a:t> </a:t>
            </a:r>
            <a:r>
              <a:rPr lang="ru-RU" dirty="0" err="1">
                <a:solidFill>
                  <a:schemeClr val="bg1"/>
                </a:solidFill>
              </a:rPr>
              <a:t>яких</a:t>
            </a:r>
            <a:r>
              <a:rPr lang="ru-RU" dirty="0">
                <a:solidFill>
                  <a:schemeClr val="bg1"/>
                </a:solidFill>
              </a:rPr>
              <a:t> при </a:t>
            </a:r>
            <a:r>
              <a:rPr lang="ru-RU" dirty="0" err="1">
                <a:solidFill>
                  <a:schemeClr val="bg1"/>
                </a:solidFill>
              </a:rPr>
              <a:t>звичайних</a:t>
            </a:r>
            <a:r>
              <a:rPr lang="ru-RU" dirty="0">
                <a:solidFill>
                  <a:schemeClr val="bg1"/>
                </a:solidFill>
              </a:rPr>
              <a:t> </a:t>
            </a:r>
            <a:r>
              <a:rPr lang="ru-RU" dirty="0" err="1">
                <a:solidFill>
                  <a:schemeClr val="bg1"/>
                </a:solidFill>
              </a:rPr>
              <a:t>умовах</a:t>
            </a:r>
            <a:r>
              <a:rPr lang="ru-RU" dirty="0">
                <a:solidFill>
                  <a:schemeClr val="bg1"/>
                </a:solidFill>
              </a:rPr>
              <a:t> </a:t>
            </a:r>
            <a:r>
              <a:rPr lang="ru-RU" dirty="0" err="1">
                <a:solidFill>
                  <a:schemeClr val="bg1"/>
                </a:solidFill>
              </a:rPr>
              <a:t>візуально</a:t>
            </a:r>
            <a:r>
              <a:rPr lang="ru-RU" dirty="0">
                <a:solidFill>
                  <a:schemeClr val="bg1"/>
                </a:solidFill>
              </a:rPr>
              <a:t> </a:t>
            </a:r>
            <a:r>
              <a:rPr lang="ru-RU" dirty="0" err="1">
                <a:solidFill>
                  <a:schemeClr val="bg1"/>
                </a:solidFill>
              </a:rPr>
              <a:t>може</a:t>
            </a:r>
            <a:r>
              <a:rPr lang="ru-RU" dirty="0">
                <a:solidFill>
                  <a:schemeClr val="bg1"/>
                </a:solidFill>
              </a:rPr>
              <a:t> бути </a:t>
            </a:r>
            <a:r>
              <a:rPr lang="ru-RU" dirty="0" err="1">
                <a:solidFill>
                  <a:schemeClr val="bg1"/>
                </a:solidFill>
              </a:rPr>
              <a:t>лише</a:t>
            </a:r>
            <a:r>
              <a:rPr lang="ru-RU" dirty="0">
                <a:solidFill>
                  <a:schemeClr val="bg1"/>
                </a:solidFill>
              </a:rPr>
              <a:t> </a:t>
            </a:r>
            <a:r>
              <a:rPr lang="ru-RU" dirty="0" err="1">
                <a:solidFill>
                  <a:schemeClr val="bg1"/>
                </a:solidFill>
              </a:rPr>
              <a:t>встановлений</a:t>
            </a:r>
            <a:r>
              <a:rPr lang="ru-RU" dirty="0">
                <a:solidFill>
                  <a:schemeClr val="bg1"/>
                </a:solidFill>
              </a:rPr>
              <a:t>, але </a:t>
            </a:r>
            <a:r>
              <a:rPr lang="ru-RU" dirty="0" err="1">
                <a:solidFill>
                  <a:schemeClr val="bg1"/>
                </a:solidFill>
              </a:rPr>
              <a:t>вивчення</a:t>
            </a:r>
            <a:r>
              <a:rPr lang="ru-RU" dirty="0">
                <a:solidFill>
                  <a:schemeClr val="bg1"/>
                </a:solidFill>
              </a:rPr>
              <a:t> </a:t>
            </a:r>
            <a:r>
              <a:rPr lang="ru-RU" dirty="0" err="1">
                <a:solidFill>
                  <a:schemeClr val="bg1"/>
                </a:solidFill>
              </a:rPr>
              <a:t>ознак</a:t>
            </a:r>
            <a:r>
              <a:rPr lang="ru-RU" dirty="0">
                <a:solidFill>
                  <a:schemeClr val="bg1"/>
                </a:solidFill>
              </a:rPr>
              <a:t> і </a:t>
            </a:r>
            <a:r>
              <a:rPr lang="ru-RU" dirty="0" err="1">
                <a:solidFill>
                  <a:schemeClr val="bg1"/>
                </a:solidFill>
              </a:rPr>
              <a:t>властивостей</a:t>
            </a:r>
            <a:r>
              <a:rPr lang="ru-RU" dirty="0">
                <a:solidFill>
                  <a:schemeClr val="bg1"/>
                </a:solidFill>
              </a:rPr>
              <a:t> </a:t>
            </a:r>
            <a:r>
              <a:rPr lang="ru-RU" dirty="0" err="1">
                <a:solidFill>
                  <a:schemeClr val="bg1"/>
                </a:solidFill>
              </a:rPr>
              <a:t>цих</a:t>
            </a:r>
            <a:r>
              <a:rPr lang="ru-RU" dirty="0">
                <a:solidFill>
                  <a:schemeClr val="bg1"/>
                </a:solidFill>
              </a:rPr>
              <a:t> </a:t>
            </a:r>
            <a:r>
              <a:rPr lang="ru-RU" dirty="0" err="1">
                <a:solidFill>
                  <a:schemeClr val="bg1"/>
                </a:solidFill>
              </a:rPr>
              <a:t>об'єктів</a:t>
            </a:r>
            <a:r>
              <a:rPr lang="ru-RU" dirty="0">
                <a:solidFill>
                  <a:schemeClr val="bg1"/>
                </a:solidFill>
              </a:rPr>
              <a:t> без </a:t>
            </a:r>
            <a:r>
              <a:rPr lang="ru-RU" dirty="0" err="1">
                <a:solidFill>
                  <a:schemeClr val="bg1"/>
                </a:solidFill>
              </a:rPr>
              <a:t>спеціальних</a:t>
            </a:r>
            <a:r>
              <a:rPr lang="ru-RU" dirty="0">
                <a:solidFill>
                  <a:schemeClr val="bg1"/>
                </a:solidFill>
              </a:rPr>
              <a:t> </a:t>
            </a:r>
            <a:r>
              <a:rPr lang="ru-RU" dirty="0" err="1">
                <a:solidFill>
                  <a:schemeClr val="bg1"/>
                </a:solidFill>
              </a:rPr>
              <a:t>технічних</a:t>
            </a:r>
            <a:r>
              <a:rPr lang="ru-RU" dirty="0">
                <a:solidFill>
                  <a:schemeClr val="bg1"/>
                </a:solidFill>
              </a:rPr>
              <a:t> </a:t>
            </a:r>
            <a:r>
              <a:rPr lang="ru-RU" dirty="0" err="1">
                <a:solidFill>
                  <a:schemeClr val="bg1"/>
                </a:solidFill>
              </a:rPr>
              <a:t>засобів</a:t>
            </a:r>
            <a:r>
              <a:rPr lang="ru-RU" dirty="0">
                <a:solidFill>
                  <a:schemeClr val="bg1"/>
                </a:solidFill>
              </a:rPr>
              <a:t> і </a:t>
            </a:r>
            <a:r>
              <a:rPr lang="ru-RU" dirty="0" err="1">
                <a:solidFill>
                  <a:schemeClr val="bg1"/>
                </a:solidFill>
              </a:rPr>
              <a:t>методів</a:t>
            </a:r>
            <a:r>
              <a:rPr lang="ru-RU" dirty="0">
                <a:solidFill>
                  <a:schemeClr val="bg1"/>
                </a:solidFill>
              </a:rPr>
              <a:t> </a:t>
            </a:r>
            <a:r>
              <a:rPr lang="ru-RU" dirty="0" err="1">
                <a:solidFill>
                  <a:schemeClr val="bg1"/>
                </a:solidFill>
              </a:rPr>
              <a:t>неможливо</a:t>
            </a:r>
            <a:r>
              <a:rPr lang="ru-RU" dirty="0" smtClean="0">
                <a:solidFill>
                  <a:schemeClr val="bg1"/>
                </a:solidFill>
              </a:rPr>
              <a:t>.</a:t>
            </a:r>
          </a:p>
          <a:p>
            <a:pPr marL="0" indent="0" algn="just">
              <a:buNone/>
            </a:pPr>
            <a:endParaRPr lang="ru-RU" dirty="0" smtClean="0">
              <a:solidFill>
                <a:schemeClr val="bg1"/>
              </a:solidFill>
            </a:endParaRPr>
          </a:p>
          <a:p>
            <a:pPr algn="just"/>
            <a:r>
              <a:rPr lang="ru-RU" b="1" i="1" dirty="0" err="1">
                <a:solidFill>
                  <a:schemeClr val="bg1"/>
                </a:solidFill>
              </a:rPr>
              <a:t>Видимими</a:t>
            </a:r>
            <a:r>
              <a:rPr lang="ru-RU" dirty="0">
                <a:solidFill>
                  <a:schemeClr val="bg1"/>
                </a:solidFill>
              </a:rPr>
              <a:t> є </a:t>
            </a:r>
            <a:r>
              <a:rPr lang="ru-RU" dirty="0" err="1">
                <a:solidFill>
                  <a:schemeClr val="bg1"/>
                </a:solidFill>
              </a:rPr>
              <a:t>мікрооб'єкти</a:t>
            </a:r>
            <a:r>
              <a:rPr lang="ru-RU" dirty="0">
                <a:solidFill>
                  <a:schemeClr val="bg1"/>
                </a:solidFill>
              </a:rPr>
              <a:t>, з </a:t>
            </a:r>
            <a:r>
              <a:rPr lang="ru-RU" dirty="0" err="1">
                <a:solidFill>
                  <a:schemeClr val="bg1"/>
                </a:solidFill>
              </a:rPr>
              <a:t>якими</a:t>
            </a:r>
            <a:r>
              <a:rPr lang="ru-RU" dirty="0">
                <a:solidFill>
                  <a:schemeClr val="bg1"/>
                </a:solidFill>
              </a:rPr>
              <a:t> </a:t>
            </a:r>
            <a:r>
              <a:rPr lang="ru-RU" dirty="0" err="1">
                <a:solidFill>
                  <a:schemeClr val="bg1"/>
                </a:solidFill>
              </a:rPr>
              <a:t>можна</a:t>
            </a:r>
            <a:r>
              <a:rPr lang="ru-RU" dirty="0">
                <a:solidFill>
                  <a:schemeClr val="bg1"/>
                </a:solidFill>
              </a:rPr>
              <a:t> </a:t>
            </a:r>
            <a:r>
              <a:rPr lang="ru-RU" dirty="0" err="1">
                <a:solidFill>
                  <a:schemeClr val="bg1"/>
                </a:solidFill>
              </a:rPr>
              <a:t>працювати</a:t>
            </a:r>
            <a:r>
              <a:rPr lang="ru-RU" dirty="0">
                <a:solidFill>
                  <a:schemeClr val="bg1"/>
                </a:solidFill>
              </a:rPr>
              <a:t> в </a:t>
            </a:r>
            <a:r>
              <a:rPr lang="ru-RU" dirty="0" err="1">
                <a:solidFill>
                  <a:schemeClr val="bg1"/>
                </a:solidFill>
              </a:rPr>
              <a:t>умовах</a:t>
            </a:r>
            <a:r>
              <a:rPr lang="ru-RU" dirty="0">
                <a:solidFill>
                  <a:schemeClr val="bg1"/>
                </a:solidFill>
              </a:rPr>
              <a:t> нормального </a:t>
            </a:r>
            <a:r>
              <a:rPr lang="ru-RU" dirty="0" err="1">
                <a:solidFill>
                  <a:schemeClr val="bg1"/>
                </a:solidFill>
              </a:rPr>
              <a:t>освітлення</a:t>
            </a:r>
            <a:r>
              <a:rPr lang="ru-RU" dirty="0">
                <a:solidFill>
                  <a:schemeClr val="bg1"/>
                </a:solidFill>
              </a:rPr>
              <a:t> і </a:t>
            </a:r>
            <a:r>
              <a:rPr lang="ru-RU" dirty="0" err="1">
                <a:solidFill>
                  <a:schemeClr val="bg1"/>
                </a:solidFill>
              </a:rPr>
              <a:t>зорового</a:t>
            </a:r>
            <a:r>
              <a:rPr lang="ru-RU" dirty="0">
                <a:solidFill>
                  <a:schemeClr val="bg1"/>
                </a:solidFill>
              </a:rPr>
              <a:t> </a:t>
            </a:r>
            <a:r>
              <a:rPr lang="ru-RU" dirty="0" err="1">
                <a:solidFill>
                  <a:schemeClr val="bg1"/>
                </a:solidFill>
              </a:rPr>
              <a:t>сприйняття</a:t>
            </a:r>
            <a:r>
              <a:rPr lang="ru-RU" dirty="0">
                <a:solidFill>
                  <a:schemeClr val="bg1"/>
                </a:solidFill>
              </a:rPr>
              <a:t>. </a:t>
            </a:r>
            <a:endParaRPr lang="uk-UA" dirty="0">
              <a:solidFill>
                <a:schemeClr val="bg1"/>
              </a:solidFill>
            </a:endParaRPr>
          </a:p>
        </p:txBody>
      </p:sp>
    </p:spTree>
    <p:extLst>
      <p:ext uri="{BB962C8B-B14F-4D97-AF65-F5344CB8AC3E}">
        <p14:creationId xmlns:p14="http://schemas.microsoft.com/office/powerpoint/2010/main" val="15384715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uk-UA" i="1" dirty="0">
                <a:solidFill>
                  <a:schemeClr val="bg1"/>
                </a:solidFill>
              </a:rPr>
              <a:t>В) Наявність стійкої форми. </a:t>
            </a:r>
          </a:p>
        </p:txBody>
      </p:sp>
      <p:sp>
        <p:nvSpPr>
          <p:cNvPr id="3" name="Объект 2"/>
          <p:cNvSpPr>
            <a:spLocks noGrp="1"/>
          </p:cNvSpPr>
          <p:nvPr>
            <p:ph idx="1"/>
          </p:nvPr>
        </p:nvSpPr>
        <p:spPr>
          <a:xfrm>
            <a:off x="251520" y="2132856"/>
            <a:ext cx="8640960" cy="3993307"/>
          </a:xfrm>
        </p:spPr>
        <p:txBody>
          <a:bodyPr/>
          <a:lstStyle/>
          <a:p>
            <a:pPr algn="just"/>
            <a:r>
              <a:rPr lang="uk-UA" dirty="0">
                <a:solidFill>
                  <a:schemeClr val="bg1"/>
                </a:solidFill>
              </a:rPr>
              <a:t>У цій підставі мікрооб'єкти ділять на одиничні матеріальні освіти - окремі фізичні тіла, які мають </a:t>
            </a:r>
            <a:r>
              <a:rPr lang="uk-UA" dirty="0" smtClean="0">
                <a:solidFill>
                  <a:schemeClr val="bg1"/>
                </a:solidFill>
              </a:rPr>
              <a:t>стійку форму, </a:t>
            </a:r>
            <a:r>
              <a:rPr lang="uk-UA" dirty="0">
                <a:solidFill>
                  <a:schemeClr val="bg1"/>
                </a:solidFill>
              </a:rPr>
              <a:t>і речовини, що не мають форми одиничного тіла (рідини, порошкоподібні компоненти речовин і матеріалів).</a:t>
            </a:r>
          </a:p>
        </p:txBody>
      </p:sp>
    </p:spTree>
    <p:extLst>
      <p:ext uri="{BB962C8B-B14F-4D97-AF65-F5344CB8AC3E}">
        <p14:creationId xmlns:p14="http://schemas.microsoft.com/office/powerpoint/2010/main" val="3987922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88"/>
            <a:ext cx="9144000" cy="685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7200" y="1588"/>
            <a:ext cx="8229600" cy="835124"/>
          </a:xfrm>
        </p:spPr>
        <p:txBody>
          <a:bodyPr/>
          <a:lstStyle/>
          <a:p>
            <a:r>
              <a:rPr lang="uk-UA" i="1" dirty="0">
                <a:solidFill>
                  <a:schemeClr val="bg1"/>
                </a:solidFill>
              </a:rPr>
              <a:t>Г) За джерелом походження. </a:t>
            </a:r>
          </a:p>
        </p:txBody>
      </p:sp>
      <p:sp>
        <p:nvSpPr>
          <p:cNvPr id="3" name="Объект 2"/>
          <p:cNvSpPr>
            <a:spLocks noGrp="1"/>
          </p:cNvSpPr>
          <p:nvPr>
            <p:ph idx="1"/>
          </p:nvPr>
        </p:nvSpPr>
        <p:spPr>
          <a:xfrm>
            <a:off x="107504" y="980728"/>
            <a:ext cx="9036496" cy="5760640"/>
          </a:xfrm>
        </p:spPr>
        <p:txBody>
          <a:bodyPr>
            <a:normAutofit fontScale="92500" lnSpcReduction="20000"/>
          </a:bodyPr>
          <a:lstStyle/>
          <a:p>
            <a:pPr marL="0" indent="0" algn="ctr">
              <a:buNone/>
            </a:pPr>
            <a:r>
              <a:rPr lang="ru-RU" i="1" dirty="0" err="1" smtClean="0">
                <a:solidFill>
                  <a:schemeClr val="bg1"/>
                </a:solidFill>
              </a:rPr>
              <a:t>Частки</a:t>
            </a:r>
            <a:r>
              <a:rPr lang="ru-RU" i="1" dirty="0" smtClean="0">
                <a:solidFill>
                  <a:schemeClr val="bg1"/>
                </a:solidFill>
              </a:rPr>
              <a:t> </a:t>
            </a:r>
            <a:r>
              <a:rPr lang="ru-RU" i="1" dirty="0">
                <a:solidFill>
                  <a:schemeClr val="bg1"/>
                </a:solidFill>
              </a:rPr>
              <a:t>природного </a:t>
            </a:r>
            <a:r>
              <a:rPr lang="ru-RU" i="1" dirty="0" err="1">
                <a:solidFill>
                  <a:schemeClr val="bg1"/>
                </a:solidFill>
              </a:rPr>
              <a:t>походження</a:t>
            </a:r>
            <a:r>
              <a:rPr lang="ru-RU" i="1" dirty="0">
                <a:solidFill>
                  <a:schemeClr val="bg1"/>
                </a:solidFill>
              </a:rPr>
              <a:t> (</a:t>
            </a:r>
            <a:r>
              <a:rPr lang="ru-RU" i="1" dirty="0" err="1">
                <a:solidFill>
                  <a:schemeClr val="bg1"/>
                </a:solidFill>
              </a:rPr>
              <a:t>від</a:t>
            </a:r>
            <a:r>
              <a:rPr lang="ru-RU" i="1" dirty="0">
                <a:solidFill>
                  <a:schemeClr val="bg1"/>
                </a:solidFill>
              </a:rPr>
              <a:t> </a:t>
            </a:r>
            <a:r>
              <a:rPr lang="ru-RU" i="1" dirty="0" err="1">
                <a:solidFill>
                  <a:schemeClr val="bg1"/>
                </a:solidFill>
              </a:rPr>
              <a:t>природних</a:t>
            </a:r>
            <a:r>
              <a:rPr lang="ru-RU" i="1" dirty="0">
                <a:solidFill>
                  <a:schemeClr val="bg1"/>
                </a:solidFill>
              </a:rPr>
              <a:t> </a:t>
            </a:r>
            <a:r>
              <a:rPr lang="ru-RU" i="1" dirty="0" err="1">
                <a:solidFill>
                  <a:schemeClr val="bg1"/>
                </a:solidFill>
              </a:rPr>
              <a:t>об'єктів</a:t>
            </a:r>
            <a:r>
              <a:rPr lang="ru-RU" i="1" dirty="0" smtClean="0">
                <a:solidFill>
                  <a:schemeClr val="bg1"/>
                </a:solidFill>
              </a:rPr>
              <a:t>)</a:t>
            </a:r>
          </a:p>
          <a:p>
            <a:pPr marL="0" indent="0" algn="just">
              <a:buNone/>
            </a:pPr>
            <a:endParaRPr lang="ru-RU" i="1" dirty="0" smtClean="0">
              <a:solidFill>
                <a:schemeClr val="bg1"/>
              </a:solidFill>
            </a:endParaRPr>
          </a:p>
          <a:p>
            <a:pPr marL="0" indent="0" algn="just">
              <a:buNone/>
            </a:pPr>
            <a:r>
              <a:rPr lang="ru-RU" dirty="0">
                <a:solidFill>
                  <a:schemeClr val="bg1"/>
                </a:solidFill>
              </a:rPr>
              <a:t>- </a:t>
            </a:r>
            <a:r>
              <a:rPr lang="ru-RU" dirty="0" err="1">
                <a:solidFill>
                  <a:schemeClr val="bg1"/>
                </a:solidFill>
              </a:rPr>
              <a:t>Частки</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походять</a:t>
            </a:r>
            <a:r>
              <a:rPr lang="ru-RU" dirty="0">
                <a:solidFill>
                  <a:schemeClr val="bg1"/>
                </a:solidFill>
              </a:rPr>
              <a:t> </a:t>
            </a:r>
            <a:r>
              <a:rPr lang="ru-RU" dirty="0" err="1">
                <a:solidFill>
                  <a:schemeClr val="bg1"/>
                </a:solidFill>
              </a:rPr>
              <a:t>від</a:t>
            </a:r>
            <a:r>
              <a:rPr lang="ru-RU" dirty="0">
                <a:solidFill>
                  <a:schemeClr val="bg1"/>
                </a:solidFill>
              </a:rPr>
              <a:t> </a:t>
            </a:r>
            <a:r>
              <a:rPr lang="ru-RU" dirty="0" err="1">
                <a:solidFill>
                  <a:schemeClr val="bg1"/>
                </a:solidFill>
              </a:rPr>
              <a:t>людського</a:t>
            </a:r>
            <a:r>
              <a:rPr lang="ru-RU" dirty="0">
                <a:solidFill>
                  <a:schemeClr val="bg1"/>
                </a:solidFill>
              </a:rPr>
              <a:t> </a:t>
            </a:r>
            <a:r>
              <a:rPr lang="ru-RU" dirty="0" err="1">
                <a:solidFill>
                  <a:schemeClr val="bg1"/>
                </a:solidFill>
              </a:rPr>
              <a:t>організму</a:t>
            </a:r>
            <a:r>
              <a:rPr lang="ru-RU" dirty="0">
                <a:solidFill>
                  <a:schemeClr val="bg1"/>
                </a:solidFill>
              </a:rPr>
              <a:t> (</a:t>
            </a:r>
            <a:r>
              <a:rPr lang="ru-RU" dirty="0" err="1">
                <a:solidFill>
                  <a:schemeClr val="bg1"/>
                </a:solidFill>
              </a:rPr>
              <a:t>обривки</a:t>
            </a:r>
            <a:r>
              <a:rPr lang="ru-RU" dirty="0">
                <a:solidFill>
                  <a:schemeClr val="bg1"/>
                </a:solidFill>
              </a:rPr>
              <a:t> </a:t>
            </a:r>
            <a:r>
              <a:rPr lang="ru-RU" dirty="0" err="1">
                <a:solidFill>
                  <a:schemeClr val="bg1"/>
                </a:solidFill>
              </a:rPr>
              <a:t>волосся</a:t>
            </a:r>
            <a:r>
              <a:rPr lang="ru-RU" dirty="0">
                <a:solidFill>
                  <a:schemeClr val="bg1"/>
                </a:solidFill>
              </a:rPr>
              <a:t>, </a:t>
            </a:r>
            <a:r>
              <a:rPr lang="ru-RU" dirty="0" err="1">
                <a:solidFill>
                  <a:schemeClr val="bg1"/>
                </a:solidFill>
              </a:rPr>
              <a:t>частинки</a:t>
            </a:r>
            <a:r>
              <a:rPr lang="ru-RU" dirty="0">
                <a:solidFill>
                  <a:schemeClr val="bg1"/>
                </a:solidFill>
              </a:rPr>
              <a:t> </a:t>
            </a:r>
            <a:r>
              <a:rPr lang="ru-RU" dirty="0" err="1">
                <a:solidFill>
                  <a:schemeClr val="bg1"/>
                </a:solidFill>
              </a:rPr>
              <a:t>шкіри</a:t>
            </a:r>
            <a:r>
              <a:rPr lang="ru-RU" dirty="0">
                <a:solidFill>
                  <a:schemeClr val="bg1"/>
                </a:solidFill>
              </a:rPr>
              <a:t>, </a:t>
            </a:r>
            <a:r>
              <a:rPr lang="ru-RU" dirty="0" err="1">
                <a:solidFill>
                  <a:schemeClr val="bg1"/>
                </a:solidFill>
              </a:rPr>
              <a:t>уламки</a:t>
            </a:r>
            <a:r>
              <a:rPr lang="ru-RU" dirty="0">
                <a:solidFill>
                  <a:schemeClr val="bg1"/>
                </a:solidFill>
              </a:rPr>
              <a:t> </a:t>
            </a:r>
            <a:r>
              <a:rPr lang="ru-RU" dirty="0" err="1">
                <a:solidFill>
                  <a:schemeClr val="bg1"/>
                </a:solidFill>
              </a:rPr>
              <a:t>нігтів</a:t>
            </a:r>
            <a:r>
              <a:rPr lang="ru-RU" dirty="0">
                <a:solidFill>
                  <a:schemeClr val="bg1"/>
                </a:solidFill>
              </a:rPr>
              <a:t>, </a:t>
            </a:r>
            <a:r>
              <a:rPr lang="ru-RU" dirty="0" err="1">
                <a:solidFill>
                  <a:schemeClr val="bg1"/>
                </a:solidFill>
              </a:rPr>
              <a:t>тощо</a:t>
            </a:r>
            <a:r>
              <a:rPr lang="ru-RU" dirty="0">
                <a:solidFill>
                  <a:schemeClr val="bg1"/>
                </a:solidFill>
              </a:rPr>
              <a:t>.); </a:t>
            </a:r>
          </a:p>
          <a:p>
            <a:pPr marL="0" indent="0" algn="just">
              <a:buNone/>
            </a:pPr>
            <a:r>
              <a:rPr lang="ru-RU" dirty="0">
                <a:solidFill>
                  <a:schemeClr val="bg1"/>
                </a:solidFill>
              </a:rPr>
              <a:t>- </a:t>
            </a:r>
            <a:r>
              <a:rPr lang="ru-RU" dirty="0" err="1">
                <a:solidFill>
                  <a:schemeClr val="bg1"/>
                </a:solidFill>
              </a:rPr>
              <a:t>Мікрочастинки</a:t>
            </a:r>
            <a:r>
              <a:rPr lang="ru-RU" dirty="0">
                <a:solidFill>
                  <a:schemeClr val="bg1"/>
                </a:solidFill>
              </a:rPr>
              <a:t>, </a:t>
            </a:r>
            <a:r>
              <a:rPr lang="ru-RU" dirty="0" err="1">
                <a:solidFill>
                  <a:schemeClr val="bg1"/>
                </a:solidFill>
              </a:rPr>
              <a:t>які</a:t>
            </a:r>
            <a:r>
              <a:rPr lang="ru-RU" dirty="0">
                <a:solidFill>
                  <a:schemeClr val="bg1"/>
                </a:solidFill>
              </a:rPr>
              <a:t> </a:t>
            </a:r>
            <a:r>
              <a:rPr lang="ru-RU" dirty="0" err="1">
                <a:solidFill>
                  <a:schemeClr val="bg1"/>
                </a:solidFill>
              </a:rPr>
              <a:t>мають</a:t>
            </a:r>
            <a:r>
              <a:rPr lang="ru-RU" dirty="0">
                <a:solidFill>
                  <a:schemeClr val="bg1"/>
                </a:solidFill>
              </a:rPr>
              <a:t> </a:t>
            </a:r>
            <a:r>
              <a:rPr lang="ru-RU" dirty="0" err="1">
                <a:solidFill>
                  <a:schemeClr val="bg1"/>
                </a:solidFill>
              </a:rPr>
              <a:t>своє</a:t>
            </a:r>
            <a:r>
              <a:rPr lang="ru-RU" dirty="0">
                <a:solidFill>
                  <a:schemeClr val="bg1"/>
                </a:solidFill>
              </a:rPr>
              <a:t> </a:t>
            </a:r>
            <a:r>
              <a:rPr lang="ru-RU" dirty="0" err="1">
                <a:solidFill>
                  <a:schemeClr val="bg1"/>
                </a:solidFill>
              </a:rPr>
              <a:t>походження</a:t>
            </a:r>
            <a:r>
              <a:rPr lang="ru-RU" dirty="0">
                <a:solidFill>
                  <a:schemeClr val="bg1"/>
                </a:solidFill>
              </a:rPr>
              <a:t> </a:t>
            </a:r>
            <a:r>
              <a:rPr lang="ru-RU" dirty="0" err="1">
                <a:solidFill>
                  <a:schemeClr val="bg1"/>
                </a:solidFill>
              </a:rPr>
              <a:t>від</a:t>
            </a:r>
            <a:r>
              <a:rPr lang="ru-RU" dirty="0">
                <a:solidFill>
                  <a:schemeClr val="bg1"/>
                </a:solidFill>
              </a:rPr>
              <a:t> </a:t>
            </a:r>
            <a:r>
              <a:rPr lang="ru-RU" dirty="0" err="1">
                <a:solidFill>
                  <a:schemeClr val="bg1"/>
                </a:solidFill>
              </a:rPr>
              <a:t>тварин</a:t>
            </a:r>
            <a:r>
              <a:rPr lang="ru-RU" dirty="0">
                <a:solidFill>
                  <a:schemeClr val="bg1"/>
                </a:solidFill>
              </a:rPr>
              <a:t> (волоски </a:t>
            </a:r>
            <a:r>
              <a:rPr lang="ru-RU" dirty="0" err="1">
                <a:solidFill>
                  <a:schemeClr val="bg1"/>
                </a:solidFill>
              </a:rPr>
              <a:t>шерсті</a:t>
            </a:r>
            <a:r>
              <a:rPr lang="ru-RU" dirty="0">
                <a:solidFill>
                  <a:schemeClr val="bg1"/>
                </a:solidFill>
              </a:rPr>
              <a:t>, пух, </a:t>
            </a:r>
            <a:r>
              <a:rPr lang="ru-RU" dirty="0" err="1">
                <a:solidFill>
                  <a:schemeClr val="bg1"/>
                </a:solidFill>
              </a:rPr>
              <a:t>частки</a:t>
            </a:r>
            <a:r>
              <a:rPr lang="ru-RU" dirty="0">
                <a:solidFill>
                  <a:schemeClr val="bg1"/>
                </a:solidFill>
              </a:rPr>
              <a:t> тканин і т. д.);</a:t>
            </a:r>
          </a:p>
          <a:p>
            <a:pPr marL="0" indent="0" algn="just">
              <a:buNone/>
            </a:pPr>
            <a:r>
              <a:rPr lang="ru-RU" dirty="0">
                <a:solidFill>
                  <a:schemeClr val="bg1"/>
                </a:solidFill>
              </a:rPr>
              <a:t> - </a:t>
            </a:r>
            <a:r>
              <a:rPr lang="ru-RU" dirty="0" err="1">
                <a:solidFill>
                  <a:schemeClr val="bg1"/>
                </a:solidFill>
              </a:rPr>
              <a:t>Мікрочастинки</a:t>
            </a:r>
            <a:r>
              <a:rPr lang="ru-RU" dirty="0">
                <a:solidFill>
                  <a:schemeClr val="bg1"/>
                </a:solidFill>
              </a:rPr>
              <a:t> </a:t>
            </a:r>
            <a:r>
              <a:rPr lang="ru-RU" dirty="0" err="1">
                <a:solidFill>
                  <a:schemeClr val="bg1"/>
                </a:solidFill>
              </a:rPr>
              <a:t>від</a:t>
            </a:r>
            <a:r>
              <a:rPr lang="ru-RU" dirty="0">
                <a:solidFill>
                  <a:schemeClr val="bg1"/>
                </a:solidFill>
              </a:rPr>
              <a:t> </a:t>
            </a:r>
            <a:r>
              <a:rPr lang="ru-RU" dirty="0" err="1">
                <a:solidFill>
                  <a:schemeClr val="bg1"/>
                </a:solidFill>
              </a:rPr>
              <a:t>рослин</a:t>
            </a:r>
            <a:r>
              <a:rPr lang="ru-RU" dirty="0">
                <a:solidFill>
                  <a:schemeClr val="bg1"/>
                </a:solidFill>
              </a:rPr>
              <a:t> (</a:t>
            </a:r>
            <a:r>
              <a:rPr lang="ru-RU" dirty="0" err="1">
                <a:solidFill>
                  <a:schemeClr val="bg1"/>
                </a:solidFill>
              </a:rPr>
              <a:t>насіння</a:t>
            </a:r>
            <a:r>
              <a:rPr lang="ru-RU" dirty="0">
                <a:solidFill>
                  <a:schemeClr val="bg1"/>
                </a:solidFill>
              </a:rPr>
              <a:t>, </a:t>
            </a:r>
            <a:r>
              <a:rPr lang="ru-RU" dirty="0" err="1">
                <a:solidFill>
                  <a:schemeClr val="bg1"/>
                </a:solidFill>
              </a:rPr>
              <a:t>частки</a:t>
            </a:r>
            <a:r>
              <a:rPr lang="ru-RU" dirty="0">
                <a:solidFill>
                  <a:schemeClr val="bg1"/>
                </a:solidFill>
              </a:rPr>
              <a:t> трав, </a:t>
            </a:r>
            <a:r>
              <a:rPr lang="ru-RU" dirty="0" err="1">
                <a:solidFill>
                  <a:schemeClr val="bg1"/>
                </a:solidFill>
              </a:rPr>
              <a:t>коренів</a:t>
            </a:r>
            <a:r>
              <a:rPr lang="ru-RU" dirty="0">
                <a:solidFill>
                  <a:schemeClr val="bg1"/>
                </a:solidFill>
              </a:rPr>
              <a:t>, пилок, спори і т. д.); </a:t>
            </a:r>
          </a:p>
          <a:p>
            <a:pPr marL="0" indent="0" algn="just">
              <a:buNone/>
            </a:pPr>
            <a:r>
              <a:rPr lang="ru-RU" dirty="0">
                <a:solidFill>
                  <a:schemeClr val="bg1"/>
                </a:solidFill>
              </a:rPr>
              <a:t>- </a:t>
            </a:r>
            <a:r>
              <a:rPr lang="ru-RU" dirty="0" err="1">
                <a:solidFill>
                  <a:schemeClr val="bg1"/>
                </a:solidFill>
              </a:rPr>
              <a:t>Частки</a:t>
            </a:r>
            <a:r>
              <a:rPr lang="ru-RU" dirty="0">
                <a:solidFill>
                  <a:schemeClr val="bg1"/>
                </a:solidFill>
              </a:rPr>
              <a:t> </a:t>
            </a:r>
            <a:r>
              <a:rPr lang="ru-RU" dirty="0" err="1">
                <a:solidFill>
                  <a:schemeClr val="bg1"/>
                </a:solidFill>
              </a:rPr>
              <a:t>мінерального</a:t>
            </a:r>
            <a:r>
              <a:rPr lang="ru-RU" dirty="0">
                <a:solidFill>
                  <a:schemeClr val="bg1"/>
                </a:solidFill>
              </a:rPr>
              <a:t> </a:t>
            </a:r>
            <a:r>
              <a:rPr lang="ru-RU" dirty="0" err="1">
                <a:solidFill>
                  <a:schemeClr val="bg1"/>
                </a:solidFill>
              </a:rPr>
              <a:t>походження</a:t>
            </a:r>
            <a:r>
              <a:rPr lang="ru-RU" dirty="0">
                <a:solidFill>
                  <a:schemeClr val="bg1"/>
                </a:solidFill>
              </a:rPr>
              <a:t> (</a:t>
            </a:r>
            <a:r>
              <a:rPr lang="ru-RU" dirty="0" err="1">
                <a:solidFill>
                  <a:schemeClr val="bg1"/>
                </a:solidFill>
              </a:rPr>
              <a:t>частинки</a:t>
            </a:r>
            <a:r>
              <a:rPr lang="ru-RU" dirty="0">
                <a:solidFill>
                  <a:schemeClr val="bg1"/>
                </a:solidFill>
              </a:rPr>
              <a:t> </a:t>
            </a:r>
            <a:r>
              <a:rPr lang="ru-RU" dirty="0" err="1">
                <a:solidFill>
                  <a:schemeClr val="bg1"/>
                </a:solidFill>
              </a:rPr>
              <a:t>твердих</a:t>
            </a:r>
            <a:r>
              <a:rPr lang="ru-RU" dirty="0">
                <a:solidFill>
                  <a:schemeClr val="bg1"/>
                </a:solidFill>
              </a:rPr>
              <a:t> </a:t>
            </a:r>
            <a:r>
              <a:rPr lang="ru-RU" dirty="0" err="1">
                <a:solidFill>
                  <a:schemeClr val="bg1"/>
                </a:solidFill>
              </a:rPr>
              <a:t>копалин</a:t>
            </a:r>
            <a:r>
              <a:rPr lang="ru-RU" dirty="0">
                <a:solidFill>
                  <a:schemeClr val="bg1"/>
                </a:solidFill>
              </a:rPr>
              <a:t>, </a:t>
            </a:r>
            <a:r>
              <a:rPr lang="ru-RU" dirty="0" err="1">
                <a:solidFill>
                  <a:schemeClr val="bg1"/>
                </a:solidFill>
              </a:rPr>
              <a:t>благородних</a:t>
            </a:r>
            <a:r>
              <a:rPr lang="ru-RU" dirty="0">
                <a:solidFill>
                  <a:schemeClr val="bg1"/>
                </a:solidFill>
              </a:rPr>
              <a:t> </a:t>
            </a:r>
            <a:r>
              <a:rPr lang="ru-RU" dirty="0" err="1">
                <a:solidFill>
                  <a:schemeClr val="bg1"/>
                </a:solidFill>
              </a:rPr>
              <a:t>металів</a:t>
            </a:r>
            <a:r>
              <a:rPr lang="ru-RU" dirty="0">
                <a:solidFill>
                  <a:schemeClr val="bg1"/>
                </a:solidFill>
              </a:rPr>
              <a:t>, </a:t>
            </a:r>
            <a:r>
              <a:rPr lang="ru-RU" dirty="0" err="1">
                <a:solidFill>
                  <a:schemeClr val="bg1"/>
                </a:solidFill>
              </a:rPr>
              <a:t>мікросліди</a:t>
            </a:r>
            <a:r>
              <a:rPr lang="ru-RU" dirty="0">
                <a:solidFill>
                  <a:schemeClr val="bg1"/>
                </a:solidFill>
              </a:rPr>
              <a:t> </a:t>
            </a:r>
            <a:r>
              <a:rPr lang="ru-RU" dirty="0" err="1">
                <a:solidFill>
                  <a:schemeClr val="bg1"/>
                </a:solidFill>
              </a:rPr>
              <a:t>природної</a:t>
            </a:r>
            <a:r>
              <a:rPr lang="ru-RU" dirty="0">
                <a:solidFill>
                  <a:schemeClr val="bg1"/>
                </a:solidFill>
              </a:rPr>
              <a:t> </a:t>
            </a:r>
            <a:r>
              <a:rPr lang="ru-RU" dirty="0" err="1">
                <a:solidFill>
                  <a:schemeClr val="bg1"/>
                </a:solidFill>
              </a:rPr>
              <a:t>нафти</a:t>
            </a:r>
            <a:r>
              <a:rPr lang="ru-RU" dirty="0">
                <a:solidFill>
                  <a:schemeClr val="bg1"/>
                </a:solidFill>
              </a:rPr>
              <a:t>) </a:t>
            </a:r>
            <a:r>
              <a:rPr lang="ru-RU" dirty="0" smtClean="0">
                <a:solidFill>
                  <a:schemeClr val="bg1"/>
                </a:solidFill>
              </a:rPr>
              <a:t>.</a:t>
            </a:r>
            <a:endParaRPr lang="ru-RU" dirty="0">
              <a:solidFill>
                <a:schemeClr val="bg1"/>
              </a:solidFill>
            </a:endParaRPr>
          </a:p>
          <a:p>
            <a:pPr algn="just"/>
            <a:endParaRPr lang="ru-RU" dirty="0">
              <a:solidFill>
                <a:schemeClr val="bg1"/>
              </a:solidFill>
            </a:endParaRPr>
          </a:p>
          <a:p>
            <a:pPr marL="0" indent="0" algn="just">
              <a:buNone/>
            </a:pPr>
            <a:endParaRPr lang="ru-RU" dirty="0" smtClean="0">
              <a:solidFill>
                <a:schemeClr val="bg1"/>
              </a:solidFill>
            </a:endParaRPr>
          </a:p>
        </p:txBody>
      </p:sp>
    </p:spTree>
    <p:extLst>
      <p:ext uri="{BB962C8B-B14F-4D97-AF65-F5344CB8AC3E}">
        <p14:creationId xmlns:p14="http://schemas.microsoft.com/office/powerpoint/2010/main" val="17089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1734</Words>
  <Application>Microsoft Office PowerPoint</Application>
  <PresentationFormat>Экран (4:3)</PresentationFormat>
  <Paragraphs>154</Paragraphs>
  <Slides>39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 Мікрооб’єкти як джерело криміналістичної інформації   </vt:lpstr>
      <vt:lpstr>ПЛАН ЛЕКЦІЇ</vt:lpstr>
      <vt:lpstr>1. Поняття та класифікація мікрооб’єктів</vt:lpstr>
      <vt:lpstr>Класифікація мікрооб'єктів проводиться з таких підстав:  </vt:lpstr>
      <vt:lpstr>А) За формою матеріального існування.  </vt:lpstr>
      <vt:lpstr>Презентация PowerPoint</vt:lpstr>
      <vt:lpstr>Б) За рівнем видимості</vt:lpstr>
      <vt:lpstr>В) Наявність стійкої форми. </vt:lpstr>
      <vt:lpstr>Г) За джерелом походження. </vt:lpstr>
      <vt:lpstr>Презентация PowerPoint</vt:lpstr>
      <vt:lpstr>Д) За видовою належністю. </vt:lpstr>
      <vt:lpstr>Е) За видом контактного зв'язку з об'єктом-носієм. </vt:lpstr>
      <vt:lpstr>Ж) За фізичними властивостями. </vt:lpstr>
      <vt:lpstr>З) За інших підстав. </vt:lpstr>
      <vt:lpstr>Виявлення, фіксація, вилучення та пакування мікрооб’єктів</vt:lpstr>
      <vt:lpstr>Вивчення ознак та властивостей мікрооб’єкта сприяє: </vt:lpstr>
      <vt:lpstr>Недоліки мікрооб’єктів, які ускладнюють криміналістичну оцінку притаманних їм ознак та властивостей:</vt:lpstr>
      <vt:lpstr>Презентация PowerPoint</vt:lpstr>
      <vt:lpstr>Пошук мікрооб’єктів проводиться із дотриманням методичних рекомендацій, розроблених у криміналістичній техніці: </vt:lpstr>
      <vt:lpstr>У процесі пошуку мікрооб’єктів необхідно: </vt:lpstr>
      <vt:lpstr>Презентация PowerPoint</vt:lpstr>
      <vt:lpstr>Презентация PowerPoint</vt:lpstr>
      <vt:lpstr>Презентация PowerPoint</vt:lpstr>
      <vt:lpstr>Методи вилучення мікрооб’єктів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Мікрооб’єкти, які вилучаються, а також предмети-носії повинні бути упаковані з урахуванням таких вимог: </vt:lpstr>
      <vt:lpstr>Мікрооб’єкти відокремлюють від об’єкта-носія в таких випадках: </vt:lpstr>
      <vt:lpstr>3. Можливості криміналістичного дослідження мікрооб’єктів</vt:lpstr>
      <vt:lpstr>Попереднє дослідження мікрооб’єктів допомагає: </vt:lpstr>
      <vt:lpstr>Для проведення експертних досліджень необхідно правильно підготувати відповідні матеріали: </vt:lpstr>
      <vt:lpstr>Презентация PowerPoint</vt:lpstr>
      <vt:lpstr>ВИСНОВКИ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Лима</dc:creator>
  <cp:lastModifiedBy>Admin</cp:lastModifiedBy>
  <cp:revision>21</cp:revision>
  <dcterms:created xsi:type="dcterms:W3CDTF">2016-09-21T09:35:56Z</dcterms:created>
  <dcterms:modified xsi:type="dcterms:W3CDTF">2018-01-26T19:54:58Z</dcterms:modified>
</cp:coreProperties>
</file>