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84" r:id="rId2"/>
    <p:sldId id="257" r:id="rId3"/>
    <p:sldId id="258" r:id="rId4"/>
    <p:sldId id="259" r:id="rId5"/>
    <p:sldId id="260" r:id="rId6"/>
    <p:sldId id="261" r:id="rId7"/>
    <p:sldId id="262" r:id="rId8"/>
    <p:sldId id="263" r:id="rId9"/>
    <p:sldId id="28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14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26.01.2018</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26.01.2018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908720"/>
            <a:ext cx="7851648" cy="1363022"/>
          </a:xfrm>
        </p:spPr>
        <p:txBody>
          <a:bodyPr>
            <a:noAutofit/>
          </a:bodyPr>
          <a:lstStyle/>
          <a:p>
            <a:pPr algn="ctr"/>
            <a:r>
              <a:rPr lang="uk-UA" sz="6000" dirty="0" smtClean="0">
                <a:latin typeface="Times New Roman" pitchFamily="18" charset="0"/>
                <a:cs typeface="Times New Roman" pitchFamily="18" charset="0"/>
              </a:rPr>
              <a:t/>
            </a:r>
            <a:br>
              <a:rPr lang="uk-UA" sz="6000" dirty="0" smtClean="0">
                <a:latin typeface="Times New Roman" pitchFamily="18" charset="0"/>
                <a:cs typeface="Times New Roman" pitchFamily="18" charset="0"/>
              </a:rPr>
            </a:br>
            <a:r>
              <a:rPr lang="uk-UA" sz="6000" dirty="0" smtClean="0">
                <a:solidFill>
                  <a:schemeClr val="tx1"/>
                </a:solidFill>
                <a:latin typeface="Times New Roman" pitchFamily="18" charset="0"/>
                <a:cs typeface="Times New Roman" pitchFamily="18" charset="0"/>
              </a:rPr>
              <a:t>Сліди </a:t>
            </a:r>
            <a:r>
              <a:rPr lang="uk-UA" sz="6000" dirty="0" smtClean="0">
                <a:solidFill>
                  <a:schemeClr val="tx1"/>
                </a:solidFill>
                <a:latin typeface="Times New Roman" pitchFamily="18" charset="0"/>
                <a:cs typeface="Times New Roman" pitchFamily="18" charset="0"/>
              </a:rPr>
              <a:t>біологічного </a:t>
            </a:r>
            <a:r>
              <a:rPr lang="uk-UA" sz="6000" dirty="0" smtClean="0">
                <a:solidFill>
                  <a:schemeClr val="tx1"/>
                </a:solidFill>
                <a:latin typeface="Times New Roman" pitchFamily="18" charset="0"/>
                <a:cs typeface="Times New Roman" pitchFamily="18" charset="0"/>
              </a:rPr>
              <a:t>походження</a:t>
            </a:r>
            <a:r>
              <a:rPr lang="uk-UA" sz="6000" dirty="0" smtClean="0">
                <a:solidFill>
                  <a:schemeClr val="tx1"/>
                </a:solidFill>
                <a:latin typeface="Times New Roman" pitchFamily="18" charset="0"/>
                <a:cs typeface="Times New Roman" pitchFamily="18" charset="0"/>
              </a:rPr>
              <a:t/>
            </a:r>
            <a:br>
              <a:rPr lang="uk-UA" sz="6000" dirty="0" smtClean="0">
                <a:solidFill>
                  <a:schemeClr val="tx1"/>
                </a:solidFill>
                <a:latin typeface="Times New Roman" pitchFamily="18" charset="0"/>
                <a:cs typeface="Times New Roman" pitchFamily="18" charset="0"/>
              </a:rPr>
            </a:br>
            <a:r>
              <a:rPr lang="uk-UA" sz="6000" dirty="0" smtClean="0"/>
              <a:t/>
            </a:r>
            <a:br>
              <a:rPr lang="uk-UA" sz="6000" dirty="0" smtClean="0"/>
            </a:br>
            <a:endParaRPr lang="ru-RU"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uk-UA" dirty="0" smtClean="0"/>
              <a:t>При огляді місця події головне завдання слідчого та спеціаліста — знайти і правильно оцінити сліди крові, які для подальшого розслідування і, головним чином, при реконструкції злочину відіграють вирішальну роль.</a:t>
            </a:r>
          </a:p>
          <a:p>
            <a:r>
              <a:rPr lang="uk-UA" dirty="0" smtClean="0"/>
              <a:t>Виявлення кров’яних плям і оцінка їх значення — справа спеціаліста-біолога, перш за все тому, що він на основі своїх знань і досвіду зуміє зрозуміти важливість і значення кров’яних слідів, виходячи з їх форми, об'єму і розміщення, зуміє також розпізнати різні речовини і предмети, які можуть примішуватися до плями (наприклад, частини тканин головного мозку) і може щонайкраще встановити сліди крові там, де їх колір з різних причин змінився, що робить їх невпізнанними для спеціалістів</a:t>
            </a:r>
            <a:endParaRPr lang="uk-UA"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404664"/>
            <a:ext cx="8136904" cy="6048672"/>
          </a:xfrm>
        </p:spPr>
        <p:txBody>
          <a:bodyPr>
            <a:normAutofit fontScale="77500" lnSpcReduction="20000"/>
          </a:bodyPr>
          <a:lstStyle/>
          <a:p>
            <a:pPr algn="just"/>
            <a:r>
              <a:rPr lang="ru-RU" dirty="0" smtClean="0"/>
              <a:t>ЗМІНА КОЛЬОРУ СЛІДІВ КРОВІ</a:t>
            </a:r>
          </a:p>
          <a:p>
            <a:pPr algn="just"/>
            <a:r>
              <a:rPr lang="uk-UA" dirty="0" smtClean="0"/>
              <a:t>Перші хвилини утворення слідів – кров’яна пляма має червоний колір.</a:t>
            </a:r>
          </a:p>
          <a:p>
            <a:pPr algn="just"/>
            <a:r>
              <a:rPr lang="uk-UA" dirty="0" smtClean="0"/>
              <a:t>Через декілька годин після утворення слідів – червоний колір поступово губиться, пляма стає темно-червоною, а потім бурою.</a:t>
            </a:r>
          </a:p>
          <a:p>
            <a:pPr algn="just"/>
            <a:r>
              <a:rPr lang="uk-UA" dirty="0" smtClean="0"/>
              <a:t>Через 2–3 дні після утворення слідів – пляма набуває червонувато-бурого забарвлення.</a:t>
            </a:r>
          </a:p>
          <a:p>
            <a:pPr algn="just"/>
            <a:r>
              <a:rPr lang="uk-UA" dirty="0" smtClean="0"/>
              <a:t>На 9–10 день утворення </a:t>
            </a:r>
            <a:r>
              <a:rPr lang="uk-UA" dirty="0" err="1" smtClean="0"/>
              <a:t>слідів–</a:t>
            </a:r>
            <a:r>
              <a:rPr lang="uk-UA" dirty="0" smtClean="0"/>
              <a:t> червонуваті відтінки стають слабо помітними, все чіткіше починають виявлятися бурі відтінки.</a:t>
            </a:r>
          </a:p>
          <a:p>
            <a:pPr algn="just"/>
            <a:r>
              <a:rPr lang="uk-UA" dirty="0" smtClean="0"/>
              <a:t>Через 3 тижні після утворення – плями стають зовсім бурими.</a:t>
            </a:r>
          </a:p>
          <a:p>
            <a:pPr algn="just"/>
            <a:r>
              <a:rPr lang="uk-UA" dirty="0" smtClean="0"/>
              <a:t>Через 2 місяці – набувають бруднувато-сірувато-бурого кольору.</a:t>
            </a:r>
          </a:p>
          <a:p>
            <a:pPr algn="just"/>
            <a:r>
              <a:rPr lang="uk-UA" dirty="0" smtClean="0"/>
              <a:t>Через 6 місяців – мають колір буро-сірий чи сіро-бурий.</a:t>
            </a:r>
          </a:p>
          <a:p>
            <a:pPr algn="just"/>
            <a:r>
              <a:rPr lang="uk-UA" dirty="0" smtClean="0"/>
              <a:t>При гнитті – кров’яні плями стають зеленуватими і навіть зеленими.</a:t>
            </a:r>
            <a:endParaRPr lang="uk-UA"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9" name="Picture 3" descr="C:\Users\калиманджаро\Desktop\Безымянный.png"/>
          <p:cNvPicPr>
            <a:picLocks noChangeAspect="1" noChangeArrowheads="1"/>
          </p:cNvPicPr>
          <p:nvPr/>
        </p:nvPicPr>
        <p:blipFill>
          <a:blip r:embed="rId2"/>
          <a:srcRect/>
          <a:stretch>
            <a:fillRect/>
          </a:stretch>
        </p:blipFill>
        <p:spPr bwMode="auto">
          <a:xfrm>
            <a:off x="1571604" y="1071546"/>
            <a:ext cx="6051550" cy="5459413"/>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калиманджаро\Downloads\383672616.jpg"/>
          <p:cNvPicPr>
            <a:picLocks noChangeAspect="1" noChangeArrowheads="1"/>
          </p:cNvPicPr>
          <p:nvPr/>
        </p:nvPicPr>
        <p:blipFill>
          <a:blip r:embed="rId2"/>
          <a:srcRect/>
          <a:stretch>
            <a:fillRect/>
          </a:stretch>
        </p:blipFill>
        <p:spPr bwMode="auto">
          <a:xfrm>
            <a:off x="0" y="4000504"/>
            <a:ext cx="4392683" cy="2662232"/>
          </a:xfrm>
          <a:prstGeom prst="rect">
            <a:avLst/>
          </a:prstGeom>
          <a:noFill/>
        </p:spPr>
      </p:pic>
      <p:pic>
        <p:nvPicPr>
          <p:cNvPr id="1026" name="Picture 2" descr="C:\Users\калиманджаро\Downloads\50737-2u.JPG"/>
          <p:cNvPicPr>
            <a:picLocks noChangeAspect="1" noChangeArrowheads="1"/>
          </p:cNvPicPr>
          <p:nvPr/>
        </p:nvPicPr>
        <p:blipFill>
          <a:blip r:embed="rId3"/>
          <a:srcRect/>
          <a:stretch>
            <a:fillRect/>
          </a:stretch>
        </p:blipFill>
        <p:spPr bwMode="auto">
          <a:xfrm>
            <a:off x="3857620" y="0"/>
            <a:ext cx="5067301" cy="3800476"/>
          </a:xfrm>
          <a:prstGeom prst="rect">
            <a:avLst/>
          </a:prstGeom>
          <a:noFill/>
        </p:spPr>
      </p:pic>
      <p:sp>
        <p:nvSpPr>
          <p:cNvPr id="3" name="Содержимое 2"/>
          <p:cNvSpPr>
            <a:spLocks noGrp="1"/>
          </p:cNvSpPr>
          <p:nvPr>
            <p:ph idx="1"/>
          </p:nvPr>
        </p:nvSpPr>
        <p:spPr/>
        <p:txBody>
          <a:bodyPr>
            <a:normAutofit fontScale="92500" lnSpcReduction="20000"/>
          </a:bodyPr>
          <a:lstStyle/>
          <a:p>
            <a:r>
              <a:rPr lang="uk-UA" dirty="0" err="1" smtClean="0"/>
              <a:t>‘Визначення</a:t>
            </a:r>
            <a:r>
              <a:rPr lang="uk-UA" dirty="0" smtClean="0"/>
              <a:t> давності утворення плям крові допомагає встановити чи виключити зв’язок кров’яних слідів із конкретною подією. Сьогодні для вирішення питання про давність утворення плям крові немає науково обґрунтованих методів.</a:t>
            </a:r>
          </a:p>
          <a:p>
            <a:r>
              <a:rPr lang="uk-UA" dirty="0" smtClean="0"/>
              <a:t>Використовуються з цією метою:</a:t>
            </a:r>
          </a:p>
          <a:p>
            <a:r>
              <a:rPr lang="uk-UA" dirty="0" smtClean="0"/>
              <a:t>– </a:t>
            </a:r>
            <a:r>
              <a:rPr lang="uk-UA" dirty="0" err="1" smtClean="0"/>
              <a:t>гемоглобіновий</a:t>
            </a:r>
            <a:r>
              <a:rPr lang="uk-UA" dirty="0" smtClean="0"/>
              <a:t> метод, заснований на зміні властивостей гемоглобіну при старінні плям крові;</a:t>
            </a:r>
          </a:p>
          <a:p>
            <a:r>
              <a:rPr lang="uk-UA" dirty="0" smtClean="0"/>
              <a:t>– ферментний метод, заснований на зниженні активності ряду ферментів.</a:t>
            </a:r>
            <a:endParaRPr lang="uk-UA"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алиманджаро\Downloads\krio_452_310.jpg"/>
          <p:cNvPicPr>
            <a:picLocks noChangeAspect="1" noChangeArrowheads="1"/>
          </p:cNvPicPr>
          <p:nvPr/>
        </p:nvPicPr>
        <p:blipFill>
          <a:blip r:embed="rId2"/>
          <a:srcRect/>
          <a:stretch>
            <a:fillRect/>
          </a:stretch>
        </p:blipFill>
        <p:spPr bwMode="auto">
          <a:xfrm>
            <a:off x="1071538" y="0"/>
            <a:ext cx="3519482" cy="2413804"/>
          </a:xfrm>
          <a:prstGeom prst="rect">
            <a:avLst/>
          </a:prstGeom>
          <a:noFill/>
        </p:spPr>
      </p:pic>
      <p:pic>
        <p:nvPicPr>
          <p:cNvPr id="2050" name="Picture 2" descr="C:\Users\калиманджаро\Downloads\images (1).jpg"/>
          <p:cNvPicPr>
            <a:picLocks noChangeAspect="1" noChangeArrowheads="1"/>
          </p:cNvPicPr>
          <p:nvPr/>
        </p:nvPicPr>
        <p:blipFill>
          <a:blip r:embed="rId3"/>
          <a:srcRect/>
          <a:stretch>
            <a:fillRect/>
          </a:stretch>
        </p:blipFill>
        <p:spPr bwMode="auto">
          <a:xfrm>
            <a:off x="6573368" y="285728"/>
            <a:ext cx="2384335" cy="1785950"/>
          </a:xfrm>
          <a:prstGeom prst="rect">
            <a:avLst/>
          </a:prstGeom>
          <a:noFill/>
        </p:spPr>
      </p:pic>
      <p:sp>
        <p:nvSpPr>
          <p:cNvPr id="3" name="Содержимое 2"/>
          <p:cNvSpPr>
            <a:spLocks noGrp="1"/>
          </p:cNvSpPr>
          <p:nvPr>
            <p:ph idx="1"/>
          </p:nvPr>
        </p:nvSpPr>
        <p:spPr>
          <a:xfrm>
            <a:off x="699499" y="2780928"/>
            <a:ext cx="8258204" cy="3768432"/>
          </a:xfrm>
        </p:spPr>
        <p:txBody>
          <a:bodyPr>
            <a:normAutofit fontScale="70000" lnSpcReduction="20000"/>
          </a:bodyPr>
          <a:lstStyle/>
          <a:p>
            <a:pPr algn="just"/>
            <a:r>
              <a:rPr lang="ru-RU" dirty="0" err="1" smtClean="0"/>
              <a:t>Судово-медична</a:t>
            </a:r>
            <a:r>
              <a:rPr lang="ru-RU" dirty="0" smtClean="0"/>
              <a:t> </a:t>
            </a:r>
            <a:r>
              <a:rPr lang="ru-RU" dirty="0" err="1" smtClean="0"/>
              <a:t>експертиза</a:t>
            </a:r>
            <a:r>
              <a:rPr lang="ru-RU" dirty="0" smtClean="0"/>
              <a:t> </a:t>
            </a:r>
            <a:r>
              <a:rPr lang="ru-RU" dirty="0" err="1" smtClean="0"/>
              <a:t>володіє</a:t>
            </a:r>
            <a:r>
              <a:rPr lang="ru-RU" dirty="0" smtClean="0"/>
              <a:t> методами, </a:t>
            </a:r>
            <a:r>
              <a:rPr lang="ru-RU" dirty="0" err="1" smtClean="0"/>
              <a:t>які</a:t>
            </a:r>
            <a:r>
              <a:rPr lang="ru-RU" dirty="0" smtClean="0"/>
              <a:t> </a:t>
            </a:r>
            <a:r>
              <a:rPr lang="ru-RU" dirty="0" err="1" smtClean="0"/>
              <a:t>дозволяють</a:t>
            </a:r>
            <a:r>
              <a:rPr lang="ru-RU" dirty="0" smtClean="0"/>
              <a:t> </a:t>
            </a:r>
            <a:r>
              <a:rPr lang="ru-RU" dirty="0" err="1" smtClean="0"/>
              <a:t>лише</a:t>
            </a:r>
            <a:r>
              <a:rPr lang="ru-RU" dirty="0" smtClean="0"/>
              <a:t> </a:t>
            </a:r>
            <a:r>
              <a:rPr lang="ru-RU" dirty="0" err="1" smtClean="0"/>
              <a:t>орієнтовно</a:t>
            </a:r>
            <a:r>
              <a:rPr lang="ru-RU" dirty="0" smtClean="0"/>
              <a:t> </a:t>
            </a:r>
            <a:r>
              <a:rPr lang="ru-RU" dirty="0" err="1" smtClean="0"/>
              <a:t>визначити</a:t>
            </a:r>
            <a:r>
              <a:rPr lang="ru-RU" dirty="0" smtClean="0"/>
              <a:t> </a:t>
            </a:r>
            <a:r>
              <a:rPr lang="ru-RU" dirty="0" err="1" smtClean="0"/>
              <a:t>кількість</a:t>
            </a:r>
            <a:r>
              <a:rPr lang="ru-RU" dirty="0" smtClean="0"/>
              <a:t> </a:t>
            </a:r>
            <a:r>
              <a:rPr lang="ru-RU" dirty="0" err="1" smtClean="0"/>
              <a:t>крові</a:t>
            </a:r>
            <a:r>
              <a:rPr lang="ru-RU" dirty="0" smtClean="0"/>
              <a:t>, яка </a:t>
            </a:r>
            <a:r>
              <a:rPr lang="ru-RU" dirty="0" err="1" smtClean="0"/>
              <a:t>утворила</a:t>
            </a:r>
            <a:r>
              <a:rPr lang="ru-RU" dirty="0" smtClean="0"/>
              <a:t> </a:t>
            </a:r>
            <a:r>
              <a:rPr lang="ru-RU" dirty="0" err="1" smtClean="0"/>
              <a:t>пляму</a:t>
            </a:r>
            <a:r>
              <a:rPr lang="ru-RU" dirty="0" smtClean="0"/>
              <a:t>. </a:t>
            </a:r>
            <a:r>
              <a:rPr lang="ru-RU" dirty="0" err="1" smtClean="0"/>
              <a:t>Це</a:t>
            </a:r>
            <a:r>
              <a:rPr lang="ru-RU" dirty="0" smtClean="0"/>
              <a:t> </a:t>
            </a:r>
            <a:r>
              <a:rPr lang="ru-RU" dirty="0" err="1" smtClean="0"/>
              <a:t>пов’язано</a:t>
            </a:r>
            <a:r>
              <a:rPr lang="ru-RU" dirty="0" smtClean="0"/>
              <a:t> </a:t>
            </a:r>
            <a:r>
              <a:rPr lang="ru-RU" dirty="0" err="1" smtClean="0"/>
              <a:t>з</a:t>
            </a:r>
            <a:r>
              <a:rPr lang="ru-RU" dirty="0" smtClean="0"/>
              <a:t> </a:t>
            </a:r>
            <a:r>
              <a:rPr lang="ru-RU" dirty="0" err="1" smtClean="0"/>
              <a:t>тим</a:t>
            </a:r>
            <a:r>
              <a:rPr lang="ru-RU" dirty="0" smtClean="0"/>
              <a:t>, </a:t>
            </a:r>
            <a:r>
              <a:rPr lang="ru-RU" dirty="0" err="1" smtClean="0"/>
              <a:t>що</a:t>
            </a:r>
            <a:r>
              <a:rPr lang="ru-RU" dirty="0" smtClean="0"/>
              <a:t> на </a:t>
            </a:r>
            <a:r>
              <a:rPr lang="ru-RU" dirty="0" err="1" smtClean="0"/>
              <a:t>результати</a:t>
            </a:r>
            <a:r>
              <a:rPr lang="ru-RU" dirty="0" smtClean="0"/>
              <a:t> </a:t>
            </a:r>
            <a:r>
              <a:rPr lang="ru-RU" dirty="0" err="1" smtClean="0"/>
              <a:t>впливають</a:t>
            </a:r>
            <a:r>
              <a:rPr lang="ru-RU" dirty="0" smtClean="0"/>
              <a:t> </a:t>
            </a:r>
            <a:r>
              <a:rPr lang="ru-RU" dirty="0" err="1" smtClean="0"/>
              <a:t>такі</a:t>
            </a:r>
            <a:r>
              <a:rPr lang="ru-RU" dirty="0" smtClean="0"/>
              <a:t> </a:t>
            </a:r>
            <a:r>
              <a:rPr lang="ru-RU" dirty="0" err="1" smtClean="0"/>
              <a:t>чинники</a:t>
            </a:r>
            <a:r>
              <a:rPr lang="ru-RU" dirty="0" smtClean="0"/>
              <a:t>, як характер </a:t>
            </a:r>
            <a:r>
              <a:rPr lang="ru-RU" dirty="0" err="1" smtClean="0"/>
              <a:t>і</a:t>
            </a:r>
            <a:r>
              <a:rPr lang="ru-RU" dirty="0" smtClean="0"/>
              <a:t> структура </a:t>
            </a:r>
            <a:r>
              <a:rPr lang="ru-RU" dirty="0" err="1" smtClean="0"/>
              <a:t>матеріалу</a:t>
            </a:r>
            <a:r>
              <a:rPr lang="ru-RU" dirty="0" smtClean="0"/>
              <a:t>, на </a:t>
            </a:r>
            <a:r>
              <a:rPr lang="ru-RU" dirty="0" err="1" smtClean="0"/>
              <a:t>якому</a:t>
            </a:r>
            <a:r>
              <a:rPr lang="ru-RU" dirty="0" smtClean="0"/>
              <a:t> </a:t>
            </a:r>
            <a:r>
              <a:rPr lang="ru-RU" dirty="0" err="1" smtClean="0"/>
              <a:t>утворилися</a:t>
            </a:r>
            <a:r>
              <a:rPr lang="ru-RU" dirty="0" smtClean="0"/>
              <a:t> </a:t>
            </a:r>
            <a:r>
              <a:rPr lang="ru-RU" dirty="0" err="1" smtClean="0"/>
              <a:t>плями</a:t>
            </a:r>
            <a:r>
              <a:rPr lang="ru-RU" dirty="0" smtClean="0"/>
              <a:t> </a:t>
            </a:r>
            <a:r>
              <a:rPr lang="ru-RU" dirty="0" err="1" smtClean="0"/>
              <a:t>крові</a:t>
            </a:r>
            <a:r>
              <a:rPr lang="ru-RU" dirty="0" smtClean="0"/>
              <a:t>, </a:t>
            </a:r>
            <a:r>
              <a:rPr lang="ru-RU" dirty="0" err="1" smtClean="0"/>
              <a:t>ступінь</a:t>
            </a:r>
            <a:r>
              <a:rPr lang="ru-RU" dirty="0" smtClean="0"/>
              <a:t> </a:t>
            </a:r>
            <a:r>
              <a:rPr lang="ru-RU" dirty="0" err="1" smtClean="0"/>
              <a:t>його</a:t>
            </a:r>
            <a:r>
              <a:rPr lang="ru-RU" dirty="0" smtClean="0"/>
              <a:t> </a:t>
            </a:r>
            <a:r>
              <a:rPr lang="ru-RU" dirty="0" err="1" smtClean="0"/>
              <a:t>просочування</a:t>
            </a:r>
            <a:r>
              <a:rPr lang="ru-RU" dirty="0" smtClean="0"/>
              <a:t> та ряд </a:t>
            </a:r>
            <a:r>
              <a:rPr lang="ru-RU" dirty="0" err="1" smtClean="0"/>
              <a:t>інших</a:t>
            </a:r>
            <a:r>
              <a:rPr lang="ru-RU" dirty="0" smtClean="0"/>
              <a:t> </a:t>
            </a:r>
            <a:r>
              <a:rPr lang="ru-RU" dirty="0" err="1" smtClean="0"/>
              <a:t>моментів</a:t>
            </a:r>
            <a:r>
              <a:rPr lang="ru-RU" dirty="0" smtClean="0"/>
              <a:t>.</a:t>
            </a:r>
          </a:p>
          <a:p>
            <a:pPr algn="just"/>
            <a:r>
              <a:rPr lang="ru-RU" dirty="0" err="1" smtClean="0"/>
              <a:t>Визначення</a:t>
            </a:r>
            <a:r>
              <a:rPr lang="ru-RU" dirty="0" smtClean="0"/>
              <a:t> </a:t>
            </a:r>
            <a:r>
              <a:rPr lang="ru-RU" dirty="0" err="1" smtClean="0"/>
              <a:t>кількості</a:t>
            </a:r>
            <a:r>
              <a:rPr lang="ru-RU" dirty="0" smtClean="0"/>
              <a:t> </a:t>
            </a:r>
            <a:r>
              <a:rPr lang="ru-RU" dirty="0" err="1" smtClean="0"/>
              <a:t>крові</a:t>
            </a:r>
            <a:r>
              <a:rPr lang="ru-RU" dirty="0" smtClean="0"/>
              <a:t>, яка </a:t>
            </a:r>
            <a:r>
              <a:rPr lang="ru-RU" dirty="0" err="1" smtClean="0"/>
              <a:t>вилилася</a:t>
            </a:r>
            <a:r>
              <a:rPr lang="ru-RU" dirty="0" smtClean="0"/>
              <a:t>, за </a:t>
            </a:r>
            <a:r>
              <a:rPr lang="ru-RU" dirty="0" err="1" smtClean="0"/>
              <a:t>утвореними</a:t>
            </a:r>
            <a:r>
              <a:rPr lang="ru-RU" dirty="0" smtClean="0"/>
              <a:t> нею </a:t>
            </a:r>
            <a:r>
              <a:rPr lang="ru-RU" dirty="0" err="1" smtClean="0"/>
              <a:t>слідами</a:t>
            </a:r>
            <a:r>
              <a:rPr lang="ru-RU" dirty="0" smtClean="0"/>
              <a:t> проводиться за сухим </a:t>
            </a:r>
            <a:r>
              <a:rPr lang="ru-RU" dirty="0" err="1" smtClean="0"/>
              <a:t>залишком</a:t>
            </a:r>
            <a:r>
              <a:rPr lang="ru-RU" dirty="0" smtClean="0"/>
              <a:t> </a:t>
            </a:r>
            <a:r>
              <a:rPr lang="ru-RU" dirty="0" err="1" smtClean="0"/>
              <a:t>крові</a:t>
            </a:r>
            <a:r>
              <a:rPr lang="ru-RU" dirty="0" smtClean="0"/>
              <a:t> </a:t>
            </a:r>
            <a:r>
              <a:rPr lang="ru-RU" dirty="0" err="1" smtClean="0"/>
              <a:t>з</a:t>
            </a:r>
            <a:r>
              <a:rPr lang="ru-RU" dirty="0" smtClean="0"/>
              <a:t> </a:t>
            </a:r>
            <a:r>
              <a:rPr lang="ru-RU" dirty="0" err="1" smtClean="0"/>
              <a:t>наступним</a:t>
            </a:r>
            <a:r>
              <a:rPr lang="ru-RU" dirty="0" smtClean="0"/>
              <a:t> </a:t>
            </a:r>
            <a:r>
              <a:rPr lang="ru-RU" dirty="0" err="1" smtClean="0"/>
              <a:t>перерахунком</a:t>
            </a:r>
            <a:r>
              <a:rPr lang="ru-RU" dirty="0" smtClean="0"/>
              <a:t> </a:t>
            </a:r>
            <a:r>
              <a:rPr lang="ru-RU" dirty="0" err="1" smtClean="0"/>
              <a:t>його</a:t>
            </a:r>
            <a:r>
              <a:rPr lang="ru-RU" dirty="0" smtClean="0"/>
              <a:t> у </a:t>
            </a:r>
            <a:r>
              <a:rPr lang="ru-RU" dirty="0" err="1" smtClean="0"/>
              <a:t>рідку</a:t>
            </a:r>
            <a:r>
              <a:rPr lang="ru-RU" dirty="0" smtClean="0"/>
              <a:t> кров.</a:t>
            </a:r>
          </a:p>
          <a:p>
            <a:pPr algn="just"/>
            <a:r>
              <a:rPr lang="ru-RU" dirty="0" err="1" smtClean="0"/>
              <a:t>Такий</a:t>
            </a:r>
            <a:r>
              <a:rPr lang="ru-RU" dirty="0" smtClean="0"/>
              <a:t> </a:t>
            </a:r>
            <a:r>
              <a:rPr lang="ru-RU" dirty="0" err="1" smtClean="0"/>
              <a:t>залишок</a:t>
            </a:r>
            <a:r>
              <a:rPr lang="ru-RU" dirty="0" smtClean="0"/>
              <a:t> </a:t>
            </a:r>
            <a:r>
              <a:rPr lang="ru-RU" dirty="0" err="1" smtClean="0"/>
              <a:t>визначають</a:t>
            </a:r>
            <a:r>
              <a:rPr lang="ru-RU" dirty="0" smtClean="0"/>
              <a:t> шляхом </a:t>
            </a:r>
            <a:r>
              <a:rPr lang="ru-RU" dirty="0" err="1" smtClean="0"/>
              <a:t>порівняння</a:t>
            </a:r>
            <a:r>
              <a:rPr lang="ru-RU" dirty="0" smtClean="0"/>
              <a:t> ваги </a:t>
            </a:r>
            <a:r>
              <a:rPr lang="ru-RU" dirty="0" err="1" smtClean="0"/>
              <a:t>однакових</a:t>
            </a:r>
            <a:r>
              <a:rPr lang="ru-RU" dirty="0" smtClean="0"/>
              <a:t> за </a:t>
            </a:r>
            <a:r>
              <a:rPr lang="ru-RU" dirty="0" err="1" smtClean="0"/>
              <a:t>площею</a:t>
            </a:r>
            <a:r>
              <a:rPr lang="ru-RU" dirty="0" smtClean="0"/>
              <a:t> </a:t>
            </a:r>
            <a:r>
              <a:rPr lang="ru-RU" dirty="0" err="1" smtClean="0"/>
              <a:t>ділянок</a:t>
            </a:r>
            <a:r>
              <a:rPr lang="ru-RU" dirty="0" smtClean="0"/>
              <a:t> предмета </a:t>
            </a:r>
            <a:r>
              <a:rPr lang="ru-RU" dirty="0" err="1" smtClean="0"/>
              <a:t>із</a:t>
            </a:r>
            <a:r>
              <a:rPr lang="ru-RU" dirty="0" smtClean="0"/>
              <a:t> </a:t>
            </a:r>
            <a:r>
              <a:rPr lang="ru-RU" dirty="0" err="1" smtClean="0"/>
              <a:t>слідами</a:t>
            </a:r>
            <a:r>
              <a:rPr lang="ru-RU" dirty="0" smtClean="0"/>
              <a:t> </a:t>
            </a:r>
            <a:r>
              <a:rPr lang="ru-RU" dirty="0" err="1" smtClean="0"/>
              <a:t>крові</a:t>
            </a:r>
            <a:r>
              <a:rPr lang="ru-RU" dirty="0" smtClean="0"/>
              <a:t> </a:t>
            </a:r>
            <a:r>
              <a:rPr lang="ru-RU" dirty="0" err="1" smtClean="0"/>
              <a:t>з</a:t>
            </a:r>
            <a:r>
              <a:rPr lang="ru-RU" dirty="0" smtClean="0"/>
              <a:t> </a:t>
            </a:r>
            <a:r>
              <a:rPr lang="ru-RU" dirty="0" err="1" smtClean="0"/>
              <a:t>однакової</a:t>
            </a:r>
            <a:r>
              <a:rPr lang="ru-RU" dirty="0" smtClean="0"/>
              <a:t> за </a:t>
            </a:r>
            <a:r>
              <a:rPr lang="ru-RU" dirty="0" err="1" smtClean="0"/>
              <a:t>площею</a:t>
            </a:r>
            <a:r>
              <a:rPr lang="ru-RU" dirty="0" smtClean="0"/>
              <a:t> </a:t>
            </a:r>
            <a:r>
              <a:rPr lang="ru-RU" dirty="0" err="1" smtClean="0"/>
              <a:t>ділянкою</a:t>
            </a:r>
            <a:r>
              <a:rPr lang="ru-RU" dirty="0" smtClean="0"/>
              <a:t> предмета без </a:t>
            </a:r>
            <a:r>
              <a:rPr lang="ru-RU" dirty="0" err="1" smtClean="0"/>
              <a:t>слідів</a:t>
            </a:r>
            <a:r>
              <a:rPr lang="ru-RU" dirty="0" smtClean="0"/>
              <a:t> </a:t>
            </a:r>
            <a:r>
              <a:rPr lang="ru-RU" dirty="0" err="1" smtClean="0"/>
              <a:t>крові</a:t>
            </a:r>
            <a:r>
              <a:rPr lang="ru-RU" dirty="0" smtClean="0"/>
              <a:t>. </a:t>
            </a:r>
            <a:r>
              <a:rPr lang="ru-RU" dirty="0" err="1" smtClean="0"/>
              <a:t>Потім</a:t>
            </a:r>
            <a:r>
              <a:rPr lang="ru-RU" dirty="0" smtClean="0"/>
              <a:t> </a:t>
            </a:r>
            <a:r>
              <a:rPr lang="ru-RU" dirty="0" err="1" smtClean="0"/>
              <a:t>робиться</a:t>
            </a:r>
            <a:r>
              <a:rPr lang="ru-RU" dirty="0" smtClean="0"/>
              <a:t> </a:t>
            </a:r>
            <a:r>
              <a:rPr lang="ru-RU" dirty="0" err="1" smtClean="0"/>
              <a:t>перерахунок</a:t>
            </a:r>
            <a:r>
              <a:rPr lang="ru-RU" dirty="0" smtClean="0"/>
              <a:t> на всю </a:t>
            </a:r>
            <a:r>
              <a:rPr lang="ru-RU" dirty="0" err="1" smtClean="0"/>
              <a:t>площу</a:t>
            </a:r>
            <a:r>
              <a:rPr lang="ru-RU" dirty="0" smtClean="0"/>
              <a:t> </a:t>
            </a:r>
            <a:r>
              <a:rPr lang="ru-RU" dirty="0" err="1" smtClean="0"/>
              <a:t>плями</a:t>
            </a:r>
            <a:r>
              <a:rPr lang="ru-RU" dirty="0" smtClean="0"/>
              <a:t>, </a:t>
            </a:r>
            <a:r>
              <a:rPr lang="ru-RU" dirty="0" err="1" smtClean="0"/>
              <a:t>виходячи</a:t>
            </a:r>
            <a:r>
              <a:rPr lang="ru-RU" dirty="0" smtClean="0"/>
              <a:t> </a:t>
            </a:r>
            <a:r>
              <a:rPr lang="ru-RU" dirty="0" err="1" smtClean="0"/>
              <a:t>з</a:t>
            </a:r>
            <a:r>
              <a:rPr lang="ru-RU" dirty="0" smtClean="0"/>
              <a:t> того, </a:t>
            </a:r>
            <a:r>
              <a:rPr lang="ru-RU" dirty="0" err="1" smtClean="0"/>
              <a:t>що</a:t>
            </a:r>
            <a:r>
              <a:rPr lang="ru-RU" dirty="0" smtClean="0"/>
              <a:t> 1 л </a:t>
            </a:r>
            <a:r>
              <a:rPr lang="ru-RU" dirty="0" err="1" smtClean="0"/>
              <a:t>рідкої</a:t>
            </a:r>
            <a:r>
              <a:rPr lang="ru-RU" dirty="0" smtClean="0"/>
              <a:t> </a:t>
            </a:r>
            <a:r>
              <a:rPr lang="ru-RU" dirty="0" err="1" smtClean="0"/>
              <a:t>крові</a:t>
            </a:r>
            <a:r>
              <a:rPr lang="ru-RU" dirty="0" smtClean="0"/>
              <a:t> </a:t>
            </a:r>
            <a:r>
              <a:rPr lang="ru-RU" dirty="0" err="1" smtClean="0"/>
              <a:t>після</a:t>
            </a:r>
            <a:r>
              <a:rPr lang="ru-RU" dirty="0" smtClean="0"/>
              <a:t> </a:t>
            </a:r>
            <a:r>
              <a:rPr lang="ru-RU" dirty="0" err="1" smtClean="0"/>
              <a:t>висихання</a:t>
            </a:r>
            <a:r>
              <a:rPr lang="ru-RU" dirty="0" smtClean="0"/>
              <a:t> </a:t>
            </a:r>
            <a:r>
              <a:rPr lang="ru-RU" dirty="0" err="1" smtClean="0"/>
              <a:t>залишає</a:t>
            </a:r>
            <a:r>
              <a:rPr lang="ru-RU" dirty="0" smtClean="0"/>
              <a:t> 211 г сухого </a:t>
            </a:r>
            <a:r>
              <a:rPr lang="ru-RU" dirty="0" err="1" smtClean="0"/>
              <a:t>залишку</a:t>
            </a:r>
            <a:r>
              <a:rPr lang="ru-RU" dirty="0" smtClean="0"/>
              <a:t>.</a:t>
            </a:r>
            <a:endParaRPr lang="ru-RU"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Autofit/>
          </a:bodyPr>
          <a:lstStyle/>
          <a:p>
            <a:r>
              <a:rPr lang="ru-RU" sz="2800" b="1" dirty="0" err="1" smtClean="0"/>
              <a:t>Приладдя</a:t>
            </a:r>
            <a:r>
              <a:rPr lang="ru-RU" sz="2800" b="1" dirty="0" smtClean="0"/>
              <a:t> для </a:t>
            </a:r>
            <a:r>
              <a:rPr lang="ru-RU" sz="2800" b="1" dirty="0" err="1" smtClean="0"/>
              <a:t>вилучення</a:t>
            </a:r>
            <a:r>
              <a:rPr lang="ru-RU" sz="2800" b="1" dirty="0" smtClean="0"/>
              <a:t> </a:t>
            </a:r>
            <a:r>
              <a:rPr lang="ru-RU" sz="2800" b="1" dirty="0" err="1" smtClean="0"/>
              <a:t>слідів</a:t>
            </a:r>
            <a:r>
              <a:rPr lang="ru-RU" sz="2800" b="1" dirty="0" smtClean="0"/>
              <a:t> </a:t>
            </a:r>
            <a:r>
              <a:rPr lang="ru-RU" sz="2800" b="1" dirty="0" err="1" smtClean="0"/>
              <a:t>біологічного</a:t>
            </a:r>
            <a:r>
              <a:rPr lang="ru-RU" sz="2800" b="1" dirty="0" smtClean="0"/>
              <a:t> </a:t>
            </a:r>
            <a:r>
              <a:rPr lang="ru-RU" sz="2800" b="1" dirty="0" err="1" smtClean="0"/>
              <a:t>походження</a:t>
            </a:r>
            <a:r>
              <a:rPr lang="ru-RU" sz="2800" b="1" dirty="0" smtClean="0"/>
              <a:t>.</a:t>
            </a:r>
            <a:br>
              <a:rPr lang="ru-RU" sz="2800" b="1" dirty="0" smtClean="0"/>
            </a:br>
            <a:r>
              <a:rPr lang="ru-RU" sz="2800" b="1" dirty="0" err="1" smtClean="0"/>
              <a:t>Комплектація</a:t>
            </a:r>
            <a:r>
              <a:rPr lang="ru-RU" sz="2800" b="1" dirty="0" smtClean="0"/>
              <a:t> </a:t>
            </a:r>
            <a:r>
              <a:rPr lang="ru-RU" sz="2800" b="1" dirty="0" err="1" smtClean="0"/>
              <a:t>пересувної</a:t>
            </a:r>
            <a:r>
              <a:rPr lang="ru-RU" sz="2800" b="1" dirty="0" smtClean="0"/>
              <a:t> </a:t>
            </a:r>
            <a:r>
              <a:rPr lang="ru-RU" sz="2800" b="1" dirty="0" err="1" smtClean="0"/>
              <a:t>криміналістичної</a:t>
            </a:r>
            <a:r>
              <a:rPr lang="ru-RU" sz="2800" b="1" dirty="0" smtClean="0"/>
              <a:t> </a:t>
            </a:r>
            <a:r>
              <a:rPr lang="ru-RU" sz="2800" b="1" dirty="0" err="1" smtClean="0"/>
              <a:t>лабораторії</a:t>
            </a:r>
            <a:endParaRPr lang="ru-RU" sz="2800" dirty="0"/>
          </a:p>
        </p:txBody>
      </p:sp>
      <p:pic>
        <p:nvPicPr>
          <p:cNvPr id="5122" name="Picture 2"/>
          <p:cNvPicPr>
            <a:picLocks noGrp="1" noChangeAspect="1" noChangeArrowheads="1"/>
          </p:cNvPicPr>
          <p:nvPr>
            <p:ph idx="1"/>
          </p:nvPr>
        </p:nvPicPr>
        <p:blipFill>
          <a:blip r:embed="rId2"/>
          <a:stretch>
            <a:fillRect/>
          </a:stretch>
        </p:blipFill>
        <p:spPr bwMode="auto">
          <a:xfrm>
            <a:off x="2267744" y="2060848"/>
            <a:ext cx="6101729" cy="4572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324492"/>
          </a:xfrm>
        </p:spPr>
        <p:txBody>
          <a:bodyPr>
            <a:normAutofit fontScale="70000" lnSpcReduction="20000"/>
          </a:bodyPr>
          <a:lstStyle/>
          <a:p>
            <a:pPr algn="just"/>
            <a:r>
              <a:rPr lang="uk-UA" dirty="0" smtClean="0"/>
              <a:t>Основний спосіб вилучення слідів крові.</a:t>
            </a:r>
          </a:p>
          <a:p>
            <a:pPr algn="just"/>
            <a:r>
              <a:rPr lang="uk-UA" dirty="0" smtClean="0"/>
              <a:t>Об’єкти зі слідами, подібними на сліди крові, вилучаються цілком. Якщо це зробити не можна, то вилучають частину предмета. При такому способі вилучення не змінюється форма сліду, в лабораторії можна виявити сліди, непомітні раніше; маючи предмет цілком, легше вирішити питання про механізм виникнення слідів.</a:t>
            </a:r>
            <a:r>
              <a:rPr lang="en-US" dirty="0" smtClean="0"/>
              <a:t> </a:t>
            </a:r>
            <a:r>
              <a:rPr lang="uk-UA" dirty="0" smtClean="0"/>
              <a:t>Так зазвичай вилучаються знаряддя злочину, одяг, постільна білизна, невеликі предмети та </a:t>
            </a:r>
            <a:r>
              <a:rPr lang="uk-UA" dirty="0" err="1" smtClean="0"/>
              <a:t>ін.При</a:t>
            </a:r>
            <a:r>
              <a:rPr lang="uk-UA" dirty="0" smtClean="0"/>
              <a:t> відділенні частини предмета зі слідами крові обов’язково повинні вилучатися й сусідні частини, вільні від слідів — для контрольних досліджень.</a:t>
            </a:r>
          </a:p>
          <a:p>
            <a:pPr algn="just"/>
            <a:r>
              <a:rPr lang="uk-UA" dirty="0" smtClean="0"/>
              <a:t>Перед упакуванням Вогкі предмети перед упакуванням обов’язково треба висушити при кімнатній температурі без впливу сонячного світла та нагрівальних приладів. Якщо цього не зробити, сліди крові знищуються шляхом </a:t>
            </a:r>
            <a:r>
              <a:rPr lang="uk-UA" dirty="0" err="1" smtClean="0"/>
              <a:t>гниття.Упакування</a:t>
            </a:r>
            <a:r>
              <a:rPr lang="uk-UA" dirty="0" smtClean="0"/>
              <a:t> предметів зі слідами крові інформації повинно здійснюватися в паперові пакети, конверти, коробки; використання полімерного матеріалу неприпустимо в зв’язку зі знищенням слідів унаслідок гниття та пліснявіння.</a:t>
            </a:r>
            <a:endParaRPr lang="uk-UA"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401080" cy="867524"/>
          </a:xfrm>
        </p:spPr>
        <p:txBody>
          <a:bodyPr>
            <a:noAutofit/>
          </a:bodyPr>
          <a:lstStyle/>
          <a:p>
            <a:r>
              <a:rPr lang="ru-RU" sz="3200" b="1" dirty="0" err="1" smtClean="0"/>
              <a:t>Виявлення,попереднє</a:t>
            </a:r>
            <a:r>
              <a:rPr lang="ru-RU" sz="3200" b="1" dirty="0" smtClean="0"/>
              <a:t> </a:t>
            </a:r>
            <a:r>
              <a:rPr lang="ru-RU" sz="3200" b="1" dirty="0" err="1" smtClean="0"/>
              <a:t>дослідження,вилучення</a:t>
            </a:r>
            <a:r>
              <a:rPr lang="ru-RU" sz="3200" b="1" dirty="0" smtClean="0"/>
              <a:t> та </a:t>
            </a:r>
            <a:r>
              <a:rPr lang="ru-RU" sz="3200" b="1" dirty="0" err="1" smtClean="0"/>
              <a:t>упакування</a:t>
            </a:r>
            <a:r>
              <a:rPr lang="ru-RU" sz="3200" b="1" dirty="0" smtClean="0"/>
              <a:t> </a:t>
            </a:r>
            <a:r>
              <a:rPr lang="ru-RU" sz="3200" b="1" dirty="0" err="1" smtClean="0"/>
              <a:t>слідів</a:t>
            </a:r>
            <a:r>
              <a:rPr lang="ru-RU" sz="3200" b="1" dirty="0" smtClean="0"/>
              <a:t> </a:t>
            </a:r>
            <a:r>
              <a:rPr lang="ru-RU" sz="3200" b="1" dirty="0" err="1" smtClean="0"/>
              <a:t>сперми</a:t>
            </a:r>
            <a:endParaRPr lang="ru-RU" sz="3200" dirty="0"/>
          </a:p>
        </p:txBody>
      </p:sp>
      <p:pic>
        <p:nvPicPr>
          <p:cNvPr id="6146" name="Picture 2"/>
          <p:cNvPicPr>
            <a:picLocks noGrp="1" noChangeAspect="1" noChangeArrowheads="1"/>
          </p:cNvPicPr>
          <p:nvPr>
            <p:ph idx="1"/>
          </p:nvPr>
        </p:nvPicPr>
        <p:blipFill>
          <a:blip r:embed="rId2"/>
          <a:stretch>
            <a:fillRect/>
          </a:stretch>
        </p:blipFill>
        <p:spPr bwMode="auto">
          <a:xfrm>
            <a:off x="1739232" y="1784350"/>
            <a:ext cx="6122736" cy="4572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5614998" cy="5538806"/>
          </a:xfrm>
        </p:spPr>
        <p:txBody>
          <a:bodyPr>
            <a:normAutofit fontScale="92500" lnSpcReduction="10000"/>
          </a:bodyPr>
          <a:lstStyle/>
          <a:p>
            <a:pPr algn="just"/>
            <a:r>
              <a:rPr lang="ru-RU" i="1" dirty="0" smtClean="0"/>
              <a:t>Сперма — </a:t>
            </a:r>
            <a:r>
              <a:rPr lang="ru-RU" i="1" dirty="0" err="1" smtClean="0"/>
              <a:t>суміш</a:t>
            </a:r>
            <a:r>
              <a:rPr lang="ru-RU" i="1" dirty="0" smtClean="0"/>
              <a:t> </a:t>
            </a:r>
            <a:r>
              <a:rPr lang="ru-RU" i="1" dirty="0" err="1" smtClean="0"/>
              <a:t>секретів</a:t>
            </a:r>
            <a:r>
              <a:rPr lang="ru-RU" i="1" dirty="0" smtClean="0"/>
              <a:t> </a:t>
            </a:r>
            <a:r>
              <a:rPr lang="ru-RU" i="1" dirty="0" err="1" smtClean="0"/>
              <a:t>яєчок</a:t>
            </a:r>
            <a:r>
              <a:rPr lang="ru-RU" i="1" dirty="0" smtClean="0"/>
              <a:t> та </a:t>
            </a:r>
            <a:r>
              <a:rPr lang="ru-RU" i="1" dirty="0" err="1" smtClean="0"/>
              <a:t>їхніх</a:t>
            </a:r>
            <a:r>
              <a:rPr lang="ru-RU" i="1" dirty="0" smtClean="0"/>
              <a:t> </a:t>
            </a:r>
            <a:r>
              <a:rPr lang="ru-RU" i="1" dirty="0" err="1" smtClean="0"/>
              <a:t>придатків</a:t>
            </a:r>
            <a:r>
              <a:rPr lang="ru-RU" i="1" dirty="0" smtClean="0"/>
              <a:t>, а </a:t>
            </a:r>
            <a:r>
              <a:rPr lang="ru-RU" i="1" dirty="0" err="1" smtClean="0"/>
              <a:t>також</a:t>
            </a:r>
            <a:r>
              <a:rPr lang="ru-RU" i="1" dirty="0" smtClean="0"/>
              <a:t> </a:t>
            </a:r>
            <a:r>
              <a:rPr lang="ru-RU" i="1" dirty="0" err="1" smtClean="0"/>
              <a:t>залозистих</a:t>
            </a:r>
            <a:r>
              <a:rPr lang="ru-RU" i="1" dirty="0" smtClean="0"/>
              <a:t> </a:t>
            </a:r>
            <a:r>
              <a:rPr lang="ru-RU" dirty="0" err="1" smtClean="0"/>
              <a:t>утворень</a:t>
            </a:r>
            <a:r>
              <a:rPr lang="ru-RU" dirty="0" smtClean="0"/>
              <a:t> </a:t>
            </a:r>
            <a:r>
              <a:rPr lang="ru-RU" dirty="0" err="1" smtClean="0"/>
              <a:t>статевого</a:t>
            </a:r>
            <a:r>
              <a:rPr lang="ru-RU" dirty="0" smtClean="0"/>
              <a:t> тракту. Мутна </a:t>
            </a:r>
            <a:r>
              <a:rPr lang="ru-RU" dirty="0" err="1" smtClean="0"/>
              <a:t>рідко-драглиста</a:t>
            </a:r>
            <a:r>
              <a:rPr lang="ru-RU" dirty="0" smtClean="0"/>
              <a:t> </a:t>
            </a:r>
            <a:r>
              <a:rPr lang="ru-RU" dirty="0" err="1" smtClean="0"/>
              <a:t>маса</a:t>
            </a:r>
            <a:r>
              <a:rPr lang="ru-RU" dirty="0" smtClean="0"/>
              <a:t> </a:t>
            </a:r>
            <a:r>
              <a:rPr lang="ru-RU" dirty="0" err="1" smtClean="0"/>
              <a:t>грузлої</a:t>
            </a:r>
            <a:r>
              <a:rPr lang="ru-RU" dirty="0" smtClean="0"/>
              <a:t> </a:t>
            </a:r>
            <a:r>
              <a:rPr lang="ru-RU" dirty="0" err="1" smtClean="0"/>
              <a:t>консистенції</a:t>
            </a:r>
            <a:r>
              <a:rPr lang="ru-RU" dirty="0" smtClean="0"/>
              <a:t>, </a:t>
            </a:r>
            <a:r>
              <a:rPr lang="ru-RU" dirty="0" err="1" smtClean="0"/>
              <a:t>має</a:t>
            </a:r>
            <a:r>
              <a:rPr lang="ru-RU" dirty="0" smtClean="0"/>
              <a:t> </a:t>
            </a:r>
            <a:r>
              <a:rPr lang="ru-RU" dirty="0" err="1" smtClean="0"/>
              <a:t>своєрідний</a:t>
            </a:r>
            <a:r>
              <a:rPr lang="ru-RU" dirty="0" smtClean="0"/>
              <a:t> запах. </a:t>
            </a:r>
            <a:r>
              <a:rPr lang="ru-RU" dirty="0" err="1" smtClean="0"/>
              <a:t>Висохлі</a:t>
            </a:r>
            <a:r>
              <a:rPr lang="ru-RU" dirty="0" smtClean="0"/>
              <a:t> </a:t>
            </a:r>
            <a:r>
              <a:rPr lang="ru-RU" dirty="0" err="1" smtClean="0"/>
              <a:t>сліди</a:t>
            </a:r>
            <a:r>
              <a:rPr lang="ru-RU" dirty="0" smtClean="0"/>
              <a:t> </a:t>
            </a:r>
            <a:r>
              <a:rPr lang="ru-RU" dirty="0" err="1" smtClean="0"/>
              <a:t>її</a:t>
            </a:r>
            <a:r>
              <a:rPr lang="ru-RU" dirty="0" smtClean="0"/>
              <a:t> </a:t>
            </a:r>
            <a:r>
              <a:rPr lang="ru-RU" dirty="0" err="1" smtClean="0"/>
              <a:t>мають</a:t>
            </a:r>
            <a:r>
              <a:rPr lang="ru-RU" dirty="0" smtClean="0"/>
              <a:t> запах паленого рогу, а </a:t>
            </a:r>
            <a:r>
              <a:rPr lang="ru-RU" dirty="0" err="1" smtClean="0"/>
              <a:t>білуватого</a:t>
            </a:r>
            <a:r>
              <a:rPr lang="ru-RU" dirty="0" smtClean="0"/>
              <a:t> </a:t>
            </a:r>
            <a:r>
              <a:rPr lang="ru-RU" dirty="0" err="1" smtClean="0"/>
              <a:t>кольору</a:t>
            </a:r>
            <a:r>
              <a:rPr lang="ru-RU" dirty="0" smtClean="0"/>
              <a:t> (вареного </a:t>
            </a:r>
            <a:r>
              <a:rPr lang="ru-RU" dirty="0" err="1" smtClean="0"/>
              <a:t>крохмалю</a:t>
            </a:r>
            <a:r>
              <a:rPr lang="ru-RU" dirty="0" smtClean="0"/>
              <a:t>) </a:t>
            </a:r>
            <a:r>
              <a:rPr lang="ru-RU" dirty="0" err="1" smtClean="0"/>
              <a:t>надають</a:t>
            </a:r>
            <a:r>
              <a:rPr lang="ru-RU" dirty="0" smtClean="0"/>
              <a:t> </a:t>
            </a:r>
            <a:r>
              <a:rPr lang="ru-RU" dirty="0" err="1" smtClean="0"/>
              <a:t>наявні</a:t>
            </a:r>
            <a:r>
              <a:rPr lang="ru-RU" dirty="0" smtClean="0"/>
              <a:t> у </a:t>
            </a:r>
            <a:r>
              <a:rPr lang="ru-RU" dirty="0" err="1" smtClean="0"/>
              <a:t>насінній</a:t>
            </a:r>
            <a:r>
              <a:rPr lang="ru-RU" dirty="0" smtClean="0"/>
              <a:t> </a:t>
            </a:r>
            <a:r>
              <a:rPr lang="ru-RU" dirty="0" err="1" smtClean="0"/>
              <a:t>рідині</a:t>
            </a:r>
            <a:r>
              <a:rPr lang="ru-RU" dirty="0" smtClean="0"/>
              <a:t> </a:t>
            </a:r>
            <a:r>
              <a:rPr lang="ru-RU" dirty="0" err="1" smtClean="0"/>
              <a:t>сперматозоїди</a:t>
            </a:r>
            <a:r>
              <a:rPr lang="ru-RU" dirty="0" smtClean="0"/>
              <a:t> </a:t>
            </a:r>
            <a:r>
              <a:rPr lang="ru-RU" dirty="0" err="1" smtClean="0"/>
              <a:t>і</a:t>
            </a:r>
            <a:r>
              <a:rPr lang="ru-RU" dirty="0" smtClean="0"/>
              <a:t> </a:t>
            </a:r>
            <a:r>
              <a:rPr lang="ru-RU" dirty="0" err="1" smtClean="0"/>
              <a:t>лицитинові</a:t>
            </a:r>
            <a:r>
              <a:rPr lang="ru-RU" dirty="0" smtClean="0"/>
              <a:t> </a:t>
            </a:r>
            <a:r>
              <a:rPr lang="ru-RU" dirty="0" err="1" smtClean="0"/>
              <a:t>зернятки</a:t>
            </a:r>
            <a:r>
              <a:rPr lang="ru-RU" dirty="0" smtClean="0"/>
              <a:t> </a:t>
            </a:r>
            <a:r>
              <a:rPr lang="ru-RU" dirty="0" err="1" smtClean="0"/>
              <a:t>простатичного</a:t>
            </a:r>
            <a:r>
              <a:rPr lang="ru-RU" dirty="0" smtClean="0"/>
              <a:t> соку. </a:t>
            </a:r>
            <a:r>
              <a:rPr lang="ru-RU" dirty="0" err="1" smtClean="0"/>
              <a:t>Головним</a:t>
            </a:r>
            <a:r>
              <a:rPr lang="ru-RU" dirty="0" smtClean="0"/>
              <a:t> </a:t>
            </a:r>
            <a:r>
              <a:rPr lang="ru-RU" dirty="0" err="1" smtClean="0"/>
              <a:t>складником</a:t>
            </a:r>
            <a:r>
              <a:rPr lang="ru-RU" dirty="0" smtClean="0"/>
              <a:t> </a:t>
            </a:r>
            <a:r>
              <a:rPr lang="ru-RU" dirty="0" err="1" smtClean="0"/>
              <a:t>є</a:t>
            </a:r>
            <a:r>
              <a:rPr lang="ru-RU" dirty="0" smtClean="0"/>
              <a:t> </a:t>
            </a:r>
            <a:r>
              <a:rPr lang="ru-RU" dirty="0" err="1" smtClean="0"/>
              <a:t>сперматозоїди</a:t>
            </a:r>
            <a:r>
              <a:rPr lang="ru-RU" dirty="0" smtClean="0"/>
              <a:t>.</a:t>
            </a:r>
            <a:endParaRPr lang="ru-RU" dirty="0"/>
          </a:p>
        </p:txBody>
      </p:sp>
      <p:pic>
        <p:nvPicPr>
          <p:cNvPr id="7170" name="Picture 2" descr="C:\Users\калиманджаро\Downloads\images (4).jpg"/>
          <p:cNvPicPr>
            <a:picLocks noChangeAspect="1" noChangeArrowheads="1"/>
          </p:cNvPicPr>
          <p:nvPr/>
        </p:nvPicPr>
        <p:blipFill>
          <a:blip r:embed="rId2"/>
          <a:srcRect/>
          <a:stretch>
            <a:fillRect/>
          </a:stretch>
        </p:blipFill>
        <p:spPr bwMode="auto">
          <a:xfrm>
            <a:off x="5857884" y="1071546"/>
            <a:ext cx="3078539" cy="3833828"/>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калиманджаро\Desktop\Безымянный.png"/>
          <p:cNvPicPr>
            <a:picLocks noChangeAspect="1" noChangeArrowheads="1"/>
          </p:cNvPicPr>
          <p:nvPr/>
        </p:nvPicPr>
        <p:blipFill>
          <a:blip r:embed="rId2"/>
          <a:srcRect/>
          <a:stretch>
            <a:fillRect/>
          </a:stretch>
        </p:blipFill>
        <p:spPr bwMode="auto">
          <a:xfrm>
            <a:off x="467544" y="857232"/>
            <a:ext cx="8368608" cy="5000660"/>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Сліди біологічного походження</a:t>
            </a:r>
            <a:endParaRPr lang="ru-RU" dirty="0"/>
          </a:p>
        </p:txBody>
      </p:sp>
      <p:pic>
        <p:nvPicPr>
          <p:cNvPr id="1026" name="Picture 2"/>
          <p:cNvPicPr>
            <a:picLocks noGrp="1" noChangeAspect="1" noChangeArrowheads="1"/>
          </p:cNvPicPr>
          <p:nvPr>
            <p:ph idx="1"/>
          </p:nvPr>
        </p:nvPicPr>
        <p:blipFill>
          <a:blip r:embed="rId2"/>
          <a:stretch>
            <a:fillRect/>
          </a:stretch>
        </p:blipFill>
        <p:spPr bwMode="auto">
          <a:xfrm>
            <a:off x="1767339" y="1784350"/>
            <a:ext cx="6066522" cy="4572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algn="just"/>
            <a:r>
              <a:rPr lang="uk-UA" dirty="0" smtClean="0"/>
              <a:t>Об’єкти зі слідами, подібними на сліди сперми, вилучаються цілком. Якщо це зробити неможна, то вилучають частину предмета. При такому способі вилучення не змінюється форма сліду, в лабораторії можна виявити сліди, непомітні раніше; маючи предмет цілком, легше вирішити питання про механізм виникнення </a:t>
            </a:r>
            <a:r>
              <a:rPr lang="uk-UA" dirty="0" err="1" smtClean="0"/>
              <a:t>слідів.Так</a:t>
            </a:r>
            <a:r>
              <a:rPr lang="uk-UA" dirty="0" smtClean="0"/>
              <a:t> зазвичай вилучаються одяг, постільна білизна, невеликі предмети та </a:t>
            </a:r>
            <a:r>
              <a:rPr lang="uk-UA" dirty="0" err="1" smtClean="0"/>
              <a:t>ін.При</a:t>
            </a:r>
            <a:r>
              <a:rPr lang="uk-UA" dirty="0" smtClean="0"/>
              <a:t> відділенні частини предмета зі слідами сперми обов’язково повинні вилучатися й сусідні частини, вільні від слідів — для контрольних досліджень. Упакування предметів зі слідами сперми повинно проводитись у паперові пакети, конверти, коробки.</a:t>
            </a:r>
            <a:endParaRPr lang="uk-UA"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Вилучення та</a:t>
            </a:r>
            <a:br>
              <a:rPr lang="uk-UA" b="1" dirty="0" smtClean="0"/>
            </a:br>
            <a:r>
              <a:rPr lang="uk-UA" b="1" dirty="0" smtClean="0"/>
              <a:t>упакування слідів слини</a:t>
            </a:r>
            <a:endParaRPr lang="uk-UA" dirty="0"/>
          </a:p>
        </p:txBody>
      </p:sp>
      <p:pic>
        <p:nvPicPr>
          <p:cNvPr id="9218" name="Picture 2"/>
          <p:cNvPicPr>
            <a:picLocks noGrp="1" noChangeAspect="1" noChangeArrowheads="1"/>
          </p:cNvPicPr>
          <p:nvPr>
            <p:ph idx="1"/>
          </p:nvPr>
        </p:nvPicPr>
        <p:blipFill>
          <a:blip r:embed="rId2"/>
          <a:stretch>
            <a:fillRect/>
          </a:stretch>
        </p:blipFill>
        <p:spPr bwMode="auto">
          <a:xfrm>
            <a:off x="1762917" y="1784350"/>
            <a:ext cx="6075365" cy="4572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4043362" cy="5967434"/>
          </a:xfrm>
        </p:spPr>
        <p:txBody>
          <a:bodyPr>
            <a:normAutofit fontScale="62500" lnSpcReduction="20000"/>
          </a:bodyPr>
          <a:lstStyle/>
          <a:p>
            <a:r>
              <a:rPr lang="uk-UA" i="1" dirty="0" smtClean="0"/>
              <a:t>Слина — секрет слинних залоз людини, що виділяється в стільникову порож</a:t>
            </a:r>
            <a:r>
              <a:rPr lang="uk-UA" dirty="0" smtClean="0"/>
              <a:t>нину і бере участь у травленні, є мутнуватою грузлою рідиною через наявність клітинних елементів. Її висохлі сліди на темних предметах мають злегка білуватий колір. Вона містить генетично зумовлені маркери, за якими можна виявити ідентифікуючі ознаки людини, що залишила сліди. Слину і виділення з носа як речові докази найчастіше виявляють на недопалках сигарет і цигарок, носовиках, поштових марках, клапанах конвертів, а також столовому посуді, горлечку пляшок, на недоїдках харчових продуктів (яблуко, хліб,ковбаса тощо).</a:t>
            </a:r>
            <a:endParaRPr lang="uk-UA" dirty="0"/>
          </a:p>
        </p:txBody>
      </p:sp>
      <p:pic>
        <p:nvPicPr>
          <p:cNvPr id="10242" name="Picture 2" descr="C:\Users\калиманджаро\Downloads\94162546424.jpg"/>
          <p:cNvPicPr>
            <a:picLocks noChangeAspect="1" noChangeArrowheads="1"/>
          </p:cNvPicPr>
          <p:nvPr/>
        </p:nvPicPr>
        <p:blipFill>
          <a:blip r:embed="rId2"/>
          <a:srcRect/>
          <a:stretch>
            <a:fillRect/>
          </a:stretch>
        </p:blipFill>
        <p:spPr bwMode="auto">
          <a:xfrm>
            <a:off x="6072198" y="642918"/>
            <a:ext cx="2500330" cy="2500330"/>
          </a:xfrm>
          <a:prstGeom prst="rect">
            <a:avLst/>
          </a:prstGeom>
          <a:noFill/>
        </p:spPr>
      </p:pic>
      <p:pic>
        <p:nvPicPr>
          <p:cNvPr id="10243" name="Picture 3" descr="C:\Users\калиманджаро\Downloads\speichel.jpg"/>
          <p:cNvPicPr>
            <a:picLocks noChangeAspect="1" noChangeArrowheads="1"/>
          </p:cNvPicPr>
          <p:nvPr/>
        </p:nvPicPr>
        <p:blipFill>
          <a:blip r:embed="rId3"/>
          <a:srcRect/>
          <a:stretch>
            <a:fillRect/>
          </a:stretch>
        </p:blipFill>
        <p:spPr bwMode="auto">
          <a:xfrm>
            <a:off x="5103150" y="3429000"/>
            <a:ext cx="3517367" cy="2143140"/>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lgn="just"/>
            <a:r>
              <a:rPr lang="uk-UA" dirty="0" smtClean="0"/>
              <a:t>Основний спосіб вилучення слідів слини та їх упакування.</a:t>
            </a:r>
          </a:p>
          <a:p>
            <a:pPr algn="just"/>
            <a:r>
              <a:rPr lang="uk-UA" dirty="0" smtClean="0"/>
              <a:t>Недопалки потрібно збирати тільки чистим пінцетом, тому що на них може потрапити стороння біологічна інформація. Якщо недопалки вогкі, їх потрібно висушити при кімнатній температурі. Упаковуються недопалки цигарок зі слідами слини окремо в паперові конверти.</a:t>
            </a:r>
          </a:p>
          <a:p>
            <a:pPr algn="just"/>
            <a:r>
              <a:rPr lang="uk-UA" dirty="0" smtClean="0"/>
              <a:t>Вилучення зразків слини.</a:t>
            </a:r>
          </a:p>
          <a:p>
            <a:pPr algn="just">
              <a:buNone/>
            </a:pPr>
            <a:r>
              <a:rPr lang="uk-UA" dirty="0" smtClean="0"/>
              <a:t> </a:t>
            </a:r>
            <a:r>
              <a:rPr lang="en-US" dirty="0" smtClean="0"/>
              <a:t>   </a:t>
            </a:r>
            <a:r>
              <a:rPr lang="uk-UA" dirty="0" smtClean="0"/>
              <a:t>Слина після полоскання рота збирається в пробірку в кількості 2–3 </a:t>
            </a:r>
            <a:r>
              <a:rPr lang="uk-UA" dirty="0" err="1" smtClean="0"/>
              <a:t>мл</a:t>
            </a:r>
            <a:r>
              <a:rPr lang="uk-UA" dirty="0" smtClean="0"/>
              <a:t>, </a:t>
            </a:r>
            <a:r>
              <a:rPr lang="uk-UA" dirty="0" err="1" smtClean="0"/>
              <a:t>центрифугується</a:t>
            </a:r>
            <a:r>
              <a:rPr lang="uk-UA" dirty="0" smtClean="0"/>
              <a:t>, </a:t>
            </a:r>
            <a:r>
              <a:rPr lang="uk-UA" dirty="0" err="1" smtClean="0"/>
              <a:t>надосадкова</a:t>
            </a:r>
            <a:r>
              <a:rPr lang="uk-UA" dirty="0" smtClean="0"/>
              <a:t> рідина виливається на марлю і висушується при кімнатній температурі. Зберігати рідку слину навіть у холодильнику не можна, оскільки це призводить до руйнування групових антигенів. Найкраще брати зразки слини безпосередньо в судово-медичній лабораторії</a:t>
            </a:r>
            <a:endParaRPr lang="uk-UA"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b="1" dirty="0" err="1" smtClean="0"/>
              <a:t>Вилучення</a:t>
            </a:r>
            <a:r>
              <a:rPr lang="ru-RU" sz="4400" b="1" dirty="0" smtClean="0"/>
              <a:t> та </a:t>
            </a:r>
            <a:r>
              <a:rPr lang="ru-RU" sz="4400" b="1" dirty="0" err="1" smtClean="0"/>
              <a:t>упакування</a:t>
            </a:r>
            <a:r>
              <a:rPr lang="ru-RU" sz="4400" b="1" dirty="0" smtClean="0"/>
              <a:t> </a:t>
            </a:r>
            <a:r>
              <a:rPr lang="ru-RU" sz="4400" b="1" dirty="0" err="1" smtClean="0"/>
              <a:t>слідів</a:t>
            </a:r>
            <a:r>
              <a:rPr lang="ru-RU" sz="4400" b="1" dirty="0" smtClean="0"/>
              <a:t> поту та жиропоту</a:t>
            </a:r>
            <a:endParaRPr lang="ru-RU" sz="4400" dirty="0"/>
          </a:p>
        </p:txBody>
      </p:sp>
      <p:pic>
        <p:nvPicPr>
          <p:cNvPr id="11266" name="Picture 2"/>
          <p:cNvPicPr>
            <a:picLocks noGrp="1" noChangeAspect="1" noChangeArrowheads="1"/>
          </p:cNvPicPr>
          <p:nvPr>
            <p:ph idx="1"/>
          </p:nvPr>
        </p:nvPicPr>
        <p:blipFill>
          <a:blip r:embed="rId2"/>
          <a:stretch>
            <a:fillRect/>
          </a:stretch>
        </p:blipFill>
        <p:spPr bwMode="auto">
          <a:xfrm>
            <a:off x="1743688" y="1784350"/>
            <a:ext cx="6113824" cy="4572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4829180" cy="6786610"/>
          </a:xfrm>
        </p:spPr>
        <p:txBody>
          <a:bodyPr>
            <a:normAutofit fontScale="70000" lnSpcReduction="20000"/>
          </a:bodyPr>
          <a:lstStyle/>
          <a:p>
            <a:r>
              <a:rPr lang="uk-UA" i="1" dirty="0" smtClean="0"/>
              <a:t>Піт — продукт потових шкірних залоз, які разом із сальними є похідними </a:t>
            </a:r>
            <a:r>
              <a:rPr lang="uk-UA" dirty="0" smtClean="0"/>
              <a:t>шкірного епідермісу і являють собою залозистий апарат шкіри. Це безбарвна водяниста рідина, що містить значну кількість сечовини і солей. До її складу входить сечова кислота, креатини, летучі жирні кислоти і мінеральні солі. Сальні залози виробляють шкірне сало (</a:t>
            </a:r>
            <a:r>
              <a:rPr lang="uk-UA" dirty="0" err="1" smtClean="0"/>
              <a:t>севіт</a:t>
            </a:r>
            <a:r>
              <a:rPr lang="uk-UA" dirty="0" smtClean="0"/>
              <a:t>), що виділяється на поверхню шкіри. До нього домішуються зерна </a:t>
            </a:r>
            <a:r>
              <a:rPr lang="uk-UA" dirty="0" err="1" smtClean="0"/>
              <a:t>кератогіалину</a:t>
            </a:r>
            <a:r>
              <a:rPr lang="uk-UA" dirty="0" smtClean="0"/>
              <a:t>, креатину і продукти розпаду епітеліальних клітин.</a:t>
            </a:r>
          </a:p>
          <a:p>
            <a:r>
              <a:rPr lang="uk-UA" i="1" dirty="0" smtClean="0"/>
              <a:t>Жиропіт — основна частина сліду, залишеного на гладкій поверхні пальцями рук </a:t>
            </a:r>
            <a:r>
              <a:rPr lang="uk-UA" dirty="0" smtClean="0"/>
              <a:t>і долонь. Жиропіт, залишений у вигляді слідів пальців і долонь, є найпоширенішим об’єктом експертизи в криміналістиці. Однак метод дослідження цих слідів (установлення групової належності) ще мало використовується на практиці.</a:t>
            </a:r>
            <a:endParaRPr lang="uk-UA" dirty="0"/>
          </a:p>
        </p:txBody>
      </p:sp>
      <p:pic>
        <p:nvPicPr>
          <p:cNvPr id="12290" name="Picture 2" descr="C:\Users\калиманджаро\Downloads\215779.jpg"/>
          <p:cNvPicPr>
            <a:picLocks noChangeAspect="1" noChangeArrowheads="1"/>
          </p:cNvPicPr>
          <p:nvPr/>
        </p:nvPicPr>
        <p:blipFill>
          <a:blip r:embed="rId2"/>
          <a:srcRect/>
          <a:stretch>
            <a:fillRect/>
          </a:stretch>
        </p:blipFill>
        <p:spPr bwMode="auto">
          <a:xfrm>
            <a:off x="5524480" y="285728"/>
            <a:ext cx="3429025" cy="2571768"/>
          </a:xfrm>
          <a:prstGeom prst="rect">
            <a:avLst/>
          </a:prstGeom>
          <a:noFill/>
        </p:spPr>
      </p:pic>
      <p:pic>
        <p:nvPicPr>
          <p:cNvPr id="12291" name="Picture 3" descr="C:\Users\калиманджаро\Downloads\001_pot.gif"/>
          <p:cNvPicPr>
            <a:picLocks noChangeAspect="1" noChangeArrowheads="1"/>
          </p:cNvPicPr>
          <p:nvPr/>
        </p:nvPicPr>
        <p:blipFill>
          <a:blip r:embed="rId3"/>
          <a:srcRect/>
          <a:stretch>
            <a:fillRect/>
          </a:stretch>
        </p:blipFill>
        <p:spPr bwMode="auto">
          <a:xfrm>
            <a:off x="5357798" y="3357562"/>
            <a:ext cx="3143272" cy="2357454"/>
          </a:xfrm>
          <a:prstGeom prst="rect">
            <a:avLst/>
          </a:prstGeom>
          <a:noFill/>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lstStyle/>
          <a:p>
            <a:pPr>
              <a:buNone/>
            </a:pPr>
            <a:r>
              <a:rPr lang="ru-RU" b="1" dirty="0" smtClean="0"/>
              <a:t>	СЛІДИ ПОТУ ТА ЖИРОПОТУ, ЯКІ ВИЯВЛЯЮТЬСЯ НА МІСЦІ ПОДІЇ,</a:t>
            </a:r>
          </a:p>
          <a:p>
            <a:pPr>
              <a:buNone/>
            </a:pPr>
            <a:r>
              <a:rPr lang="ru-RU" b="1" dirty="0" smtClean="0"/>
              <a:t>	ПОДІЛЯЮТЬСЯ НА ДВІ ГРУПИ:</a:t>
            </a:r>
          </a:p>
          <a:p>
            <a:r>
              <a:rPr lang="uk-UA" dirty="0" smtClean="0"/>
              <a:t>– об’єкти, які достовірно належать злочинцю.</a:t>
            </a:r>
          </a:p>
          <a:p>
            <a:r>
              <a:rPr lang="uk-UA" dirty="0" smtClean="0"/>
              <a:t>– сліди, які виникають внаслідок контакту </a:t>
            </a:r>
            <a:r>
              <a:rPr lang="uk-UA" dirty="0" err="1" smtClean="0"/>
              <a:t>відкри</a:t>
            </a:r>
            <a:r>
              <a:rPr lang="uk-UA" dirty="0" smtClean="0"/>
              <a:t> тих частин тіла злочинця (сліди рук, губ, лоба та ін.).</a:t>
            </a:r>
            <a:endParaRPr lang="uk-UA"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uk-UA" dirty="0" smtClean="0"/>
              <a:t>Наявність жиропоту на предметах, вилучених з місця події, можна встановити й у слідах рук, які не є придатними для дактилоскопічного виду дослідження(</a:t>
            </a:r>
            <a:r>
              <a:rPr lang="uk-UA" dirty="0" err="1" smtClean="0"/>
              <a:t>невідкопійованих</a:t>
            </a:r>
            <a:r>
              <a:rPr lang="uk-UA" dirty="0" smtClean="0"/>
              <a:t> на </a:t>
            </a:r>
            <a:r>
              <a:rPr lang="uk-UA" dirty="0" err="1" smtClean="0"/>
              <a:t>дактоплівку</a:t>
            </a:r>
            <a:r>
              <a:rPr lang="uk-UA" dirty="0" smtClean="0"/>
              <a:t>)</a:t>
            </a:r>
            <a:r>
              <a:rPr lang="uk-UA" dirty="0" err="1" smtClean="0"/>
              <a:t>.Виявлення</a:t>
            </a:r>
            <a:r>
              <a:rPr lang="uk-UA" dirty="0" smtClean="0"/>
              <a:t> слідів рук хімічними методами (розчином </a:t>
            </a:r>
            <a:r>
              <a:rPr lang="uk-UA" dirty="0" err="1" smtClean="0"/>
              <a:t>нінгідрину</a:t>
            </a:r>
            <a:r>
              <a:rPr lang="uk-UA" dirty="0" smtClean="0"/>
              <a:t>, обробка парами </a:t>
            </a:r>
            <a:r>
              <a:rPr lang="uk-UA" dirty="0" err="1" smtClean="0"/>
              <a:t>ціаноакрилу</a:t>
            </a:r>
            <a:r>
              <a:rPr lang="uk-UA" dirty="0" smtClean="0"/>
              <a:t>) робить неможливим дослідження слідів біологічного походження.</a:t>
            </a:r>
          </a:p>
          <a:p>
            <a:r>
              <a:rPr lang="uk-UA" b="1" dirty="0" smtClean="0"/>
              <a:t>Вилучення та упакування слідів поту та жиропоту.</a:t>
            </a:r>
            <a:endParaRPr lang="uk-UA" dirty="0" smtClean="0"/>
          </a:p>
          <a:p>
            <a:pPr>
              <a:buNone/>
            </a:pPr>
            <a:r>
              <a:rPr lang="uk-UA" dirty="0" smtClean="0"/>
              <a:t>	Об’єкти зі слідами поту та жиропоту вилучають разом з об’єктом. Усі операції з вилученням сліду потрібно проводити в гумових </a:t>
            </a:r>
            <a:r>
              <a:rPr lang="uk-UA" dirty="0" err="1" smtClean="0"/>
              <a:t>рукавичках.Якщо</a:t>
            </a:r>
            <a:r>
              <a:rPr lang="uk-UA" dirty="0" smtClean="0"/>
              <a:t> об’єкт зі слідами поту або його частину вилучити неможливо або недоцільно, використовують змив за аналогією зі змивом сліду крові. Сліди поту і жиропоту також мають </a:t>
            </a:r>
            <a:r>
              <a:rPr lang="uk-UA" dirty="0" err="1" smtClean="0"/>
              <a:t>одорологічну</a:t>
            </a:r>
            <a:r>
              <a:rPr lang="uk-UA" dirty="0" smtClean="0"/>
              <a:t> інформацію</a:t>
            </a:r>
            <a:endParaRPr lang="uk-UA"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r>
              <a:rPr lang="uk-UA" sz="5400" dirty="0" smtClean="0"/>
              <a:t>Дякую за увагу!</a:t>
            </a:r>
            <a:endParaRPr lang="ru-RU" sz="54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err="1" smtClean="0"/>
              <a:t>Сліди</a:t>
            </a:r>
            <a:r>
              <a:rPr lang="ru-RU" dirty="0" smtClean="0"/>
              <a:t> </a:t>
            </a:r>
            <a:r>
              <a:rPr lang="ru-RU" dirty="0" err="1" smtClean="0"/>
              <a:t>біологічного</a:t>
            </a:r>
            <a:r>
              <a:rPr lang="ru-RU" dirty="0" smtClean="0"/>
              <a:t> </a:t>
            </a:r>
            <a:r>
              <a:rPr lang="ru-RU" dirty="0" err="1" smtClean="0"/>
              <a:t>походження</a:t>
            </a:r>
            <a:r>
              <a:rPr lang="ru-RU" dirty="0" smtClean="0"/>
              <a:t> </a:t>
            </a:r>
            <a:r>
              <a:rPr lang="ru-RU" dirty="0" err="1" smtClean="0"/>
              <a:t>є</a:t>
            </a:r>
            <a:r>
              <a:rPr lang="ru-RU" dirty="0" smtClean="0"/>
              <a:t> </a:t>
            </a:r>
            <a:r>
              <a:rPr lang="ru-RU" dirty="0" err="1" smtClean="0"/>
              <a:t>вагомими</a:t>
            </a:r>
            <a:r>
              <a:rPr lang="ru-RU" dirty="0" smtClean="0"/>
              <a:t> </a:t>
            </a:r>
            <a:r>
              <a:rPr lang="ru-RU" dirty="0" err="1" smtClean="0"/>
              <a:t>речовими</a:t>
            </a:r>
            <a:r>
              <a:rPr lang="ru-RU" dirty="0" smtClean="0"/>
              <a:t> </a:t>
            </a:r>
            <a:r>
              <a:rPr lang="ru-RU" dirty="0" err="1" smtClean="0"/>
              <a:t>доказами</a:t>
            </a:r>
            <a:r>
              <a:rPr lang="ru-RU" dirty="0" smtClean="0"/>
              <a:t> не </a:t>
            </a:r>
            <a:r>
              <a:rPr lang="ru-RU" dirty="0" err="1" smtClean="0"/>
              <a:t>тільки</a:t>
            </a:r>
            <a:r>
              <a:rPr lang="ru-RU" dirty="0" smtClean="0"/>
              <a:t> за справами про </a:t>
            </a:r>
            <a:r>
              <a:rPr lang="ru-RU" dirty="0" err="1" smtClean="0"/>
              <a:t>вбивства</a:t>
            </a:r>
            <a:r>
              <a:rPr lang="ru-RU" dirty="0" smtClean="0"/>
              <a:t>, </a:t>
            </a:r>
            <a:r>
              <a:rPr lang="ru-RU" dirty="0" err="1" smtClean="0"/>
              <a:t>нанесення</a:t>
            </a:r>
            <a:r>
              <a:rPr lang="ru-RU" dirty="0" smtClean="0"/>
              <a:t> тяжких </a:t>
            </a:r>
            <a:r>
              <a:rPr lang="ru-RU" dirty="0" err="1" smtClean="0"/>
              <a:t>тілесних</a:t>
            </a:r>
            <a:r>
              <a:rPr lang="ru-RU" dirty="0" smtClean="0"/>
              <a:t> </a:t>
            </a:r>
            <a:r>
              <a:rPr lang="ru-RU" dirty="0" err="1" smtClean="0"/>
              <a:t>ушкоджень</a:t>
            </a:r>
            <a:r>
              <a:rPr lang="ru-RU" dirty="0" smtClean="0"/>
              <a:t>, </a:t>
            </a:r>
            <a:r>
              <a:rPr lang="ru-RU" dirty="0" err="1" smtClean="0"/>
              <a:t>розбійні</a:t>
            </a:r>
            <a:r>
              <a:rPr lang="ru-RU" dirty="0" smtClean="0"/>
              <a:t> напади, </a:t>
            </a:r>
            <a:r>
              <a:rPr lang="ru-RU" dirty="0" err="1" smtClean="0"/>
              <a:t>зґвалтування</a:t>
            </a:r>
            <a:r>
              <a:rPr lang="ru-RU" dirty="0" smtClean="0"/>
              <a:t>, </a:t>
            </a:r>
            <a:r>
              <a:rPr lang="ru-RU" dirty="0" err="1" smtClean="0"/>
              <a:t>але</a:t>
            </a:r>
            <a:r>
              <a:rPr lang="ru-RU" dirty="0" smtClean="0"/>
              <a:t> </a:t>
            </a:r>
            <a:r>
              <a:rPr lang="ru-RU" dirty="0" err="1" smtClean="0"/>
              <a:t>й</a:t>
            </a:r>
            <a:r>
              <a:rPr lang="ru-RU" dirty="0" smtClean="0"/>
              <a:t> за грабежами та </a:t>
            </a:r>
            <a:r>
              <a:rPr lang="ru-RU" dirty="0" err="1" smtClean="0"/>
              <a:t>іншими</a:t>
            </a:r>
            <a:r>
              <a:rPr lang="ru-RU" dirty="0" smtClean="0"/>
              <a:t> </a:t>
            </a:r>
            <a:r>
              <a:rPr lang="ru-RU" dirty="0" err="1" smtClean="0"/>
              <a:t>злочинами</a:t>
            </a:r>
            <a:r>
              <a:rPr lang="ru-RU" dirty="0" smtClean="0"/>
              <a:t>, </a:t>
            </a:r>
            <a:r>
              <a:rPr lang="ru-RU" dirty="0" err="1" smtClean="0"/>
              <a:t>які</a:t>
            </a:r>
            <a:r>
              <a:rPr lang="ru-RU" dirty="0" smtClean="0"/>
              <a:t> </a:t>
            </a:r>
            <a:r>
              <a:rPr lang="ru-RU" dirty="0" err="1" smtClean="0"/>
              <a:t>пов’язані</a:t>
            </a:r>
            <a:r>
              <a:rPr lang="ru-RU" dirty="0" smtClean="0"/>
              <a:t> </a:t>
            </a:r>
            <a:r>
              <a:rPr lang="ru-RU" dirty="0" err="1" smtClean="0"/>
              <a:t>з</a:t>
            </a:r>
            <a:r>
              <a:rPr lang="ru-RU" dirty="0" smtClean="0"/>
              <a:t> </a:t>
            </a:r>
            <a:r>
              <a:rPr lang="ru-RU" dirty="0" err="1" smtClean="0"/>
              <a:t>участю</a:t>
            </a:r>
            <a:r>
              <a:rPr lang="ru-RU" dirty="0" smtClean="0"/>
              <a:t> в них </a:t>
            </a:r>
            <a:r>
              <a:rPr lang="ru-RU" dirty="0" err="1" smtClean="0"/>
              <a:t>людини</a:t>
            </a:r>
            <a:r>
              <a:rPr lang="ru-RU" dirty="0" smtClean="0"/>
              <a:t>.</a:t>
            </a:r>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До </a:t>
            </a:r>
            <a:r>
              <a:rPr lang="ru-RU" b="1" dirty="0" err="1" smtClean="0"/>
              <a:t>слідів</a:t>
            </a:r>
            <a:r>
              <a:rPr lang="ru-RU" b="1" dirty="0" smtClean="0"/>
              <a:t> </a:t>
            </a:r>
            <a:r>
              <a:rPr lang="ru-RU" b="1" dirty="0" err="1" smtClean="0"/>
              <a:t>біологічного</a:t>
            </a:r>
            <a:r>
              <a:rPr lang="ru-RU" b="1" dirty="0" smtClean="0"/>
              <a:t> </a:t>
            </a:r>
            <a:r>
              <a:rPr lang="ru-RU" b="1" dirty="0" err="1" smtClean="0"/>
              <a:t>походження</a:t>
            </a:r>
            <a:r>
              <a:rPr lang="ru-RU" b="1" dirty="0" smtClean="0"/>
              <a:t> </a:t>
            </a:r>
            <a:r>
              <a:rPr lang="ru-RU" b="1" dirty="0" err="1" smtClean="0"/>
              <a:t>відносяться</a:t>
            </a:r>
            <a:r>
              <a:rPr lang="ru-RU" b="1" dirty="0" smtClean="0"/>
              <a:t>:</a:t>
            </a:r>
            <a:endParaRPr lang="ru-RU" dirty="0"/>
          </a:p>
        </p:txBody>
      </p:sp>
      <p:sp>
        <p:nvSpPr>
          <p:cNvPr id="3" name="Содержимое 2"/>
          <p:cNvSpPr>
            <a:spLocks noGrp="1"/>
          </p:cNvSpPr>
          <p:nvPr>
            <p:ph idx="1"/>
          </p:nvPr>
        </p:nvSpPr>
        <p:spPr/>
        <p:txBody>
          <a:bodyPr/>
          <a:lstStyle/>
          <a:p>
            <a:r>
              <a:rPr lang="ru-RU" dirty="0" smtClean="0"/>
              <a:t>Кров</a:t>
            </a:r>
          </a:p>
          <a:p>
            <a:r>
              <a:rPr lang="ru-RU" dirty="0" smtClean="0"/>
              <a:t>Сперма</a:t>
            </a:r>
          </a:p>
          <a:p>
            <a:r>
              <a:rPr lang="ru-RU" dirty="0" err="1" smtClean="0"/>
              <a:t>Слина</a:t>
            </a:r>
            <a:endParaRPr lang="ru-RU" dirty="0" smtClean="0"/>
          </a:p>
          <a:p>
            <a:r>
              <a:rPr lang="ru-RU" dirty="0" err="1" smtClean="0"/>
              <a:t>Піт</a:t>
            </a:r>
            <a:r>
              <a:rPr lang="ru-RU" dirty="0" smtClean="0"/>
              <a:t> та </a:t>
            </a:r>
            <a:r>
              <a:rPr lang="ru-RU" dirty="0" err="1" smtClean="0"/>
              <a:t>жиропіт</a:t>
            </a:r>
            <a:endParaRPr lang="ru-RU" dirty="0" smtClean="0"/>
          </a:p>
        </p:txBody>
      </p:sp>
      <p:pic>
        <p:nvPicPr>
          <p:cNvPr id="13314" name="Picture 2" descr="C:\Users\калиманджаро\Downloads\images (2).jpg"/>
          <p:cNvPicPr>
            <a:picLocks noChangeAspect="1" noChangeArrowheads="1"/>
          </p:cNvPicPr>
          <p:nvPr/>
        </p:nvPicPr>
        <p:blipFill>
          <a:blip r:embed="rId2"/>
          <a:srcRect/>
          <a:stretch>
            <a:fillRect/>
          </a:stretch>
        </p:blipFill>
        <p:spPr bwMode="auto">
          <a:xfrm>
            <a:off x="357158" y="4214818"/>
            <a:ext cx="2857500" cy="1600200"/>
          </a:xfrm>
          <a:prstGeom prst="rect">
            <a:avLst/>
          </a:prstGeom>
          <a:noFill/>
        </p:spPr>
      </p:pic>
      <p:pic>
        <p:nvPicPr>
          <p:cNvPr id="13315" name="Picture 3" descr="C:\Users\калиманджаро\Downloads\images (3).jpg"/>
          <p:cNvPicPr>
            <a:picLocks noChangeAspect="1" noChangeArrowheads="1"/>
          </p:cNvPicPr>
          <p:nvPr/>
        </p:nvPicPr>
        <p:blipFill>
          <a:blip r:embed="rId3"/>
          <a:srcRect/>
          <a:stretch>
            <a:fillRect/>
          </a:stretch>
        </p:blipFill>
        <p:spPr bwMode="auto">
          <a:xfrm>
            <a:off x="3786182" y="2071678"/>
            <a:ext cx="2466975" cy="1847850"/>
          </a:xfrm>
          <a:prstGeom prst="rect">
            <a:avLst/>
          </a:prstGeom>
          <a:noFill/>
        </p:spPr>
      </p:pic>
      <p:pic>
        <p:nvPicPr>
          <p:cNvPr id="13316" name="Picture 4" descr="C:\Users\калиманджаро\Downloads\по слюне можно_shutterstock_62451184.jpg"/>
          <p:cNvPicPr>
            <a:picLocks noChangeAspect="1" noChangeArrowheads="1"/>
          </p:cNvPicPr>
          <p:nvPr/>
        </p:nvPicPr>
        <p:blipFill>
          <a:blip r:embed="rId4" cstate="print"/>
          <a:srcRect/>
          <a:stretch>
            <a:fillRect/>
          </a:stretch>
        </p:blipFill>
        <p:spPr bwMode="auto">
          <a:xfrm>
            <a:off x="4000496" y="4429132"/>
            <a:ext cx="3048001" cy="2033587"/>
          </a:xfrm>
          <a:prstGeom prst="rect">
            <a:avLst/>
          </a:prstGeom>
          <a:noFill/>
        </p:spPr>
      </p:pic>
      <p:pic>
        <p:nvPicPr>
          <p:cNvPr id="13317" name="Picture 5" descr="C:\Users\калиманджаро\Downloads\94162546424.jpg"/>
          <p:cNvPicPr>
            <a:picLocks noChangeAspect="1" noChangeArrowheads="1"/>
          </p:cNvPicPr>
          <p:nvPr/>
        </p:nvPicPr>
        <p:blipFill>
          <a:blip r:embed="rId5"/>
          <a:srcRect/>
          <a:stretch>
            <a:fillRect/>
          </a:stretch>
        </p:blipFill>
        <p:spPr bwMode="auto">
          <a:xfrm>
            <a:off x="6500826" y="1857364"/>
            <a:ext cx="2381250" cy="238125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324492"/>
          </a:xfrm>
        </p:spPr>
        <p:txBody>
          <a:bodyPr>
            <a:normAutofit fontScale="92500" lnSpcReduction="20000"/>
          </a:bodyPr>
          <a:lstStyle/>
          <a:p>
            <a:pPr algn="just"/>
            <a:r>
              <a:rPr lang="uk-UA" dirty="0" smtClean="0"/>
              <a:t>Важливе значення для встановлення всіх обставин має вивчення механізму виникнення слідів біологічного походження, найчастіше слідів крові. Це дозволяє за слідами, виявленими на місці злочину, одягом потерпілого та підозрюваного встановити місце скоєння злочину, місце розміщення і положення потерпілого та злочинця в час нанесення пошкоджень, траєкторію пересування пораненого або переміщення трупа, швидкість цих дій та напрямок руху, особливості особи злочинця та ін. Особливості слідів крові є ще й у характері та формі поверхні предмета, на який вони попали (рівна, нерівна, вбираюча чи ні), від положення та кута нахилу поверхні.</a:t>
            </a:r>
            <a:endParaRPr lang="uk-UA"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калиманджаро\Downloads\krov.jpg"/>
          <p:cNvPicPr>
            <a:picLocks noChangeAspect="1" noChangeArrowheads="1"/>
          </p:cNvPicPr>
          <p:nvPr/>
        </p:nvPicPr>
        <p:blipFill>
          <a:blip r:embed="rId2"/>
          <a:srcRect/>
          <a:stretch>
            <a:fillRect/>
          </a:stretch>
        </p:blipFill>
        <p:spPr bwMode="auto">
          <a:xfrm rot="3331747">
            <a:off x="376506" y="376509"/>
            <a:ext cx="1928826" cy="1928825"/>
          </a:xfrm>
          <a:prstGeom prst="rect">
            <a:avLst/>
          </a:prstGeom>
          <a:noFill/>
        </p:spPr>
      </p:pic>
      <p:sp>
        <p:nvSpPr>
          <p:cNvPr id="3" name="Содержимое 2"/>
          <p:cNvSpPr>
            <a:spLocks noGrp="1"/>
          </p:cNvSpPr>
          <p:nvPr>
            <p:ph idx="1"/>
          </p:nvPr>
        </p:nvSpPr>
        <p:spPr/>
        <p:txBody>
          <a:bodyPr>
            <a:normAutofit fontScale="92500"/>
          </a:bodyPr>
          <a:lstStyle/>
          <a:p>
            <a:pPr algn="just">
              <a:buNone/>
            </a:pPr>
            <a:r>
              <a:rPr lang="en-US" dirty="0" smtClean="0"/>
              <a:t>   </a:t>
            </a:r>
            <a:r>
              <a:rPr lang="uk-UA" dirty="0" smtClean="0"/>
              <a:t>При огляді місця події головною умовою пошуку слідів біологічного </a:t>
            </a:r>
            <a:r>
              <a:rPr lang="uk-UA" dirty="0" smtClean="0"/>
              <a:t>походження </a:t>
            </a:r>
            <a:r>
              <a:rPr lang="uk-UA" dirty="0" smtClean="0"/>
              <a:t>є невідкладність проведення слідчих дій, це пов’язано зі схильністю об’єктів до швидкого руйнування. Крім того, сліди біологічного походження малопомітні, з часом змінюють свій вигляд (наприклад, колір плям крові), тому для їх пошуку, як правило, необхідна участь відповідного спеціаліста та використання низки технічних засобів.</a:t>
            </a:r>
            <a:endParaRPr lang="uk-UA" dirty="0"/>
          </a:p>
        </p:txBody>
      </p:sp>
      <p:pic>
        <p:nvPicPr>
          <p:cNvPr id="2050" name="Picture 2" descr="C:\Users\калиманджаро\Downloads\загруженное.jpg"/>
          <p:cNvPicPr>
            <a:picLocks noChangeAspect="1" noChangeArrowheads="1"/>
          </p:cNvPicPr>
          <p:nvPr/>
        </p:nvPicPr>
        <p:blipFill>
          <a:blip r:embed="rId3"/>
          <a:srcRect/>
          <a:stretch>
            <a:fillRect/>
          </a:stretch>
        </p:blipFill>
        <p:spPr bwMode="auto">
          <a:xfrm>
            <a:off x="5929322" y="285728"/>
            <a:ext cx="2867026" cy="1590675"/>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07803" y="195250"/>
            <a:ext cx="8229600" cy="5181616"/>
          </a:xfrm>
        </p:spPr>
        <p:txBody>
          <a:bodyPr/>
          <a:lstStyle/>
          <a:p>
            <a:r>
              <a:rPr lang="uk-UA" dirty="0" smtClean="0"/>
              <a:t>При виявленні крові звертається увага на величину і форму слідів, із яких можна говорити про механізм їх утворення і про обставини події.</a:t>
            </a:r>
            <a:endParaRPr lang="uk-UA" dirty="0"/>
          </a:p>
        </p:txBody>
      </p:sp>
      <p:pic>
        <p:nvPicPr>
          <p:cNvPr id="3074" name="Picture 2" descr="C:\Users\калиманджаро\Downloads\IMG_0796w.JPG"/>
          <p:cNvPicPr>
            <a:picLocks noChangeAspect="1" noChangeArrowheads="1"/>
          </p:cNvPicPr>
          <p:nvPr/>
        </p:nvPicPr>
        <p:blipFill>
          <a:blip r:embed="rId2"/>
          <a:srcRect/>
          <a:stretch>
            <a:fillRect/>
          </a:stretch>
        </p:blipFill>
        <p:spPr bwMode="auto">
          <a:xfrm>
            <a:off x="428595" y="2786058"/>
            <a:ext cx="5248129" cy="3500462"/>
          </a:xfrm>
          <a:prstGeom prst="rect">
            <a:avLst/>
          </a:prstGeom>
          <a:noFill/>
        </p:spPr>
      </p:pic>
      <p:pic>
        <p:nvPicPr>
          <p:cNvPr id="3075" name="Picture 3" descr="C:\Users\калиманджаро\Downloads\321489_702415.jpg"/>
          <p:cNvPicPr>
            <a:picLocks noChangeAspect="1" noChangeArrowheads="1"/>
          </p:cNvPicPr>
          <p:nvPr/>
        </p:nvPicPr>
        <p:blipFill>
          <a:blip r:embed="rId3"/>
          <a:srcRect/>
          <a:stretch>
            <a:fillRect/>
          </a:stretch>
        </p:blipFill>
        <p:spPr bwMode="auto">
          <a:xfrm>
            <a:off x="5857884" y="2571744"/>
            <a:ext cx="3079519" cy="3690936"/>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538806"/>
          </a:xfrm>
        </p:spPr>
        <p:txBody>
          <a:bodyPr>
            <a:normAutofit fontScale="92500" lnSpcReduction="20000"/>
          </a:bodyPr>
          <a:lstStyle/>
          <a:p>
            <a:pPr algn="just">
              <a:buNone/>
            </a:pPr>
            <a:r>
              <a:rPr lang="ru-RU" dirty="0" smtClean="0"/>
              <a:t>	</a:t>
            </a:r>
            <a:r>
              <a:rPr lang="uk-UA" dirty="0" smtClean="0"/>
              <a:t>Розрізняють основні форми елементарних слідів крові:</a:t>
            </a:r>
          </a:p>
          <a:p>
            <a:pPr algn="just"/>
            <a:r>
              <a:rPr lang="uk-UA" dirty="0" smtClean="0"/>
              <a:t>1 Від витікання великої маси крові — калюжа.</a:t>
            </a:r>
          </a:p>
          <a:p>
            <a:pPr algn="just"/>
            <a:r>
              <a:rPr lang="uk-UA" dirty="0" smtClean="0"/>
              <a:t>2 Від краплі крові, що падає під дією сили ваги, — пляма і від краплі, що одержала додаткову кінетичну енергію, — пляма від бризок.</a:t>
            </a:r>
          </a:p>
          <a:p>
            <a:pPr algn="just"/>
            <a:r>
              <a:rPr lang="uk-UA" dirty="0" smtClean="0"/>
              <a:t>3 Від великого обсягу або великих крапель крові, що стікають під дією сили ваги, — потік.</a:t>
            </a:r>
          </a:p>
          <a:p>
            <a:pPr algn="just"/>
            <a:r>
              <a:rPr lang="uk-UA" dirty="0" smtClean="0"/>
              <a:t>4 Від зіткнення (дотику) закривавленого предмета або частини тіла з якою не будь поверхнею — помарка.</a:t>
            </a:r>
          </a:p>
          <a:p>
            <a:pPr algn="just"/>
            <a:r>
              <a:rPr lang="uk-UA" dirty="0" smtClean="0"/>
              <a:t>5 Від повного зіткнення закривавленого предмета або частини тіла з якою </a:t>
            </a:r>
            <a:r>
              <a:rPr lang="uk-UA" dirty="0" err="1" smtClean="0"/>
              <a:t>небудь</a:t>
            </a:r>
            <a:r>
              <a:rPr lang="uk-UA" dirty="0" smtClean="0"/>
              <a:t> поверхнею — відбиток.</a:t>
            </a:r>
            <a:endParaRPr lang="uk-UA"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C:\Users\калиманджаро\Desktop\image041.jpg"/>
          <p:cNvPicPr>
            <a:picLocks noChangeAspect="1" noChangeArrowheads="1"/>
          </p:cNvPicPr>
          <p:nvPr/>
        </p:nvPicPr>
        <p:blipFill>
          <a:blip r:embed="rId2"/>
          <a:srcRect/>
          <a:stretch>
            <a:fillRect/>
          </a:stretch>
        </p:blipFill>
        <p:spPr bwMode="auto">
          <a:xfrm>
            <a:off x="714348" y="1142984"/>
            <a:ext cx="7825431" cy="5143536"/>
          </a:xfrm>
          <a:prstGeom prst="rect">
            <a:avLst/>
          </a:prstGeom>
          <a:noFill/>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TotalTime>
  <Words>1370</Words>
  <Application>Microsoft Office PowerPoint</Application>
  <PresentationFormat>Экран (4:3)</PresentationFormat>
  <Paragraphs>59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Метро</vt:lpstr>
      <vt:lpstr> Сліди біологічного походження  </vt:lpstr>
      <vt:lpstr>Сліди біологічного походження</vt:lpstr>
      <vt:lpstr>Презентация PowerPoint</vt:lpstr>
      <vt:lpstr>До слідів біологічного походження відносяться: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Приладдя для вилучення слідів біологічного походження. Комплектація пересувної криміналістичної лабораторії</vt:lpstr>
      <vt:lpstr>Презентация PowerPoint</vt:lpstr>
      <vt:lpstr>Виявлення,попереднє дослідження,вилучення та упакування слідів сперми</vt:lpstr>
      <vt:lpstr>Презентация PowerPoint</vt:lpstr>
      <vt:lpstr>Презентация PowerPoint</vt:lpstr>
      <vt:lpstr>Презентация PowerPoint</vt:lpstr>
      <vt:lpstr>Вилучення та упакування слідів слини</vt:lpstr>
      <vt:lpstr>Презентация PowerPoint</vt:lpstr>
      <vt:lpstr>Презентация PowerPoint</vt:lpstr>
      <vt:lpstr>Вилучення та упакування слідів поту та жиропоту</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калиманджаро</dc:creator>
  <cp:lastModifiedBy>Admin</cp:lastModifiedBy>
  <cp:revision>12</cp:revision>
  <dcterms:created xsi:type="dcterms:W3CDTF">2013-12-10T18:06:42Z</dcterms:created>
  <dcterms:modified xsi:type="dcterms:W3CDTF">2018-01-26T19:52:34Z</dcterms:modified>
</cp:coreProperties>
</file>