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2" autoAdjust="0"/>
  </p:normalViewPr>
  <p:slideViewPr>
    <p:cSldViewPr>
      <p:cViewPr>
        <p:scale>
          <a:sx n="66" d="100"/>
          <a:sy n="66" d="100"/>
        </p:scale>
        <p:origin x="-127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85C95E-E840-4300-ACDA-4E22790701C1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555DA6-DBD5-48EB-B91F-EEF201401BB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229600" cy="216024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ОСОБЛИВОСТІ  БАНКНОТ ЄВРО </a:t>
            </a:r>
            <a:r>
              <a:rPr lang="uk-UA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НОВОЇ </a:t>
            </a:r>
            <a:r>
              <a:rPr lang="uk-UA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СЕРІЇ</a:t>
            </a:r>
            <a:r>
              <a:rPr lang="ru-RU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0" name="Picture 6" descr="G: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349">
            <a:off x="558801" y="4437112"/>
            <a:ext cx="2705100" cy="19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Порівняння зразків старої та нової купюри номіналом 10 </a:t>
            </a:r>
            <a:r>
              <a:rPr lang="uk-UA" dirty="0">
                <a:solidFill>
                  <a:srgbClr val="FFFF00"/>
                </a:solidFill>
              </a:rPr>
              <a:t>євро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Тамила\Desktop\41538_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8064896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0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Порівняння зразків </a:t>
            </a:r>
            <a:r>
              <a:rPr lang="uk-UA" dirty="0">
                <a:solidFill>
                  <a:srgbClr val="FFFF00"/>
                </a:solidFill>
              </a:rPr>
              <a:t>старої та нової купюри номіналом </a:t>
            </a:r>
            <a:r>
              <a:rPr lang="uk-UA" dirty="0" smtClean="0">
                <a:solidFill>
                  <a:srgbClr val="FFFF00"/>
                </a:solidFill>
              </a:rPr>
              <a:t>20 </a:t>
            </a:r>
            <a:r>
              <a:rPr lang="uk-UA" dirty="0">
                <a:solidFill>
                  <a:srgbClr val="FFFF00"/>
                </a:solidFill>
              </a:rPr>
              <a:t>євро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Тамила\Desktop\ткдд эвро\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9"/>
          <a:stretch/>
        </p:blipFill>
        <p:spPr bwMode="auto">
          <a:xfrm>
            <a:off x="1259632" y="4077072"/>
            <a:ext cx="6480720" cy="26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мила\Desktop\1d698d91b8a4f9003f544bad288b3e40.786x424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5702"/>
            <a:ext cx="64807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3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мила\Desktop\ткдд эвро\image24079006_7d558e7a7d67ed56e9c68f463e053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t="22121" r="33946" b="11446"/>
          <a:stretch/>
        </p:blipFill>
        <p:spPr bwMode="auto">
          <a:xfrm>
            <a:off x="7224237" y="234301"/>
            <a:ext cx="1861007" cy="22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Тамила\Desktop\ткдд эвро\1448452848_20-evr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68235" r="87310" b="3815"/>
          <a:stretch/>
        </p:blipFill>
        <p:spPr bwMode="auto">
          <a:xfrm rot="5400000">
            <a:off x="375819" y="2151384"/>
            <a:ext cx="621258" cy="12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5"/>
          </a:xfrm>
        </p:spPr>
        <p:txBody>
          <a:bodyPr>
            <a:normAutofit fontScale="90000"/>
          </a:bodyPr>
          <a:lstStyle/>
          <a:p>
            <a:r>
              <a:rPr lang="uk-UA" sz="3700" dirty="0">
                <a:solidFill>
                  <a:srgbClr val="FFFF00"/>
                </a:solidFill>
                <a:effectLst/>
              </a:rPr>
              <a:t>Захисні елементи</a:t>
            </a:r>
            <a:endParaRPr lang="ru-RU" sz="3700" dirty="0">
              <a:solidFill>
                <a:srgbClr val="FFFF00"/>
              </a:solidFill>
              <a:effectLst/>
            </a:endParaRPr>
          </a:p>
        </p:txBody>
      </p:sp>
      <p:pic>
        <p:nvPicPr>
          <p:cNvPr id="10242" name="Picture 2" descr="C:\Users\Тамила\Desktop\ткдд эвро\i (1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85" y="785198"/>
            <a:ext cx="5616624" cy="3312368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6268341" y="1268760"/>
            <a:ext cx="1327995" cy="488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1238762" y="2787239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197661" y="1757213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C:\Users\Тамила\Desktop\ткдд эвро\i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t="31724" r="72931" b="17581"/>
          <a:stretch/>
        </p:blipFill>
        <p:spPr bwMode="auto">
          <a:xfrm>
            <a:off x="206180" y="260649"/>
            <a:ext cx="111612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6448" y="4199151"/>
            <a:ext cx="800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rgbClr val="FFFF00"/>
                </a:solidFill>
              </a:rPr>
              <a:t>Оновлені </a:t>
            </a:r>
            <a:r>
              <a:rPr lang="uk-UA" b="1" dirty="0">
                <a:solidFill>
                  <a:srgbClr val="FFFF00"/>
                </a:solidFill>
              </a:rPr>
              <a:t>водяні </a:t>
            </a:r>
            <a:r>
              <a:rPr lang="uk-UA" b="1" dirty="0" smtClean="0">
                <a:solidFill>
                  <a:srgbClr val="FFFF00"/>
                </a:solidFill>
              </a:rPr>
              <a:t>знаки</a:t>
            </a:r>
            <a:r>
              <a:rPr lang="uk-UA" b="1" dirty="0">
                <a:solidFill>
                  <a:srgbClr val="FFFF00"/>
                </a:solidFill>
              </a:rPr>
              <a:t>;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rgbClr val="FFFF00"/>
                </a:solidFill>
              </a:rPr>
              <a:t>Оптично-перемінний </a:t>
            </a:r>
            <a:r>
              <a:rPr lang="uk-UA" b="1" dirty="0">
                <a:solidFill>
                  <a:srgbClr val="FFFF00"/>
                </a:solidFill>
              </a:rPr>
              <a:t>колір цифрового номіналу, 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змінюється від смарагдово-зеленого до блакитного в залежності від кута </a:t>
            </a:r>
            <a:r>
              <a:rPr lang="uk-UA" b="1" dirty="0" smtClean="0">
                <a:solidFill>
                  <a:srgbClr val="FFFF00"/>
                </a:solidFill>
              </a:rPr>
              <a:t>зору;</a:t>
            </a:r>
            <a:endParaRPr lang="uk-UA" b="1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rgbClr val="FFFF00"/>
                </a:solidFill>
              </a:rPr>
              <a:t>Надписи </a:t>
            </a:r>
            <a:r>
              <a:rPr lang="uk-UA" b="1" dirty="0">
                <a:solidFill>
                  <a:srgbClr val="FFFF00"/>
                </a:solidFill>
              </a:rPr>
              <a:t>з використанням </a:t>
            </a:r>
            <a:r>
              <a:rPr lang="uk-UA" b="1" dirty="0" smtClean="0">
                <a:solidFill>
                  <a:srgbClr val="FFFF00"/>
                </a:solidFill>
              </a:rPr>
              <a:t>кирилиці; 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rgbClr val="FFFF00"/>
                </a:solidFill>
              </a:rPr>
              <a:t>До зображення </a:t>
            </a:r>
            <a:r>
              <a:rPr lang="uk-UA" b="1" dirty="0">
                <a:solidFill>
                  <a:srgbClr val="FFFF00"/>
                </a:solidFill>
              </a:rPr>
              <a:t>мапи європейського континенту додали Кіпр та </a:t>
            </a:r>
            <a:r>
              <a:rPr lang="uk-UA" b="1" dirty="0" smtClean="0">
                <a:solidFill>
                  <a:srgbClr val="FFFF00"/>
                </a:solidFill>
              </a:rPr>
              <a:t>Мальту;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rgbClr val="FFFF00"/>
                </a:solidFill>
              </a:rPr>
              <a:t>Голограма на боковій стороні.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  <a:effectLst/>
              </a:rPr>
              <a:t>1 січня 2002 року була введена в обіг єдина валюта Європейського союзу – євро.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Тамила\Desktop\ткдд эвро\i (3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21607" r="2325" b="3314"/>
          <a:stretch/>
        </p:blipFill>
        <p:spPr bwMode="auto">
          <a:xfrm>
            <a:off x="971600" y="1844824"/>
            <a:ext cx="74168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83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FFFF00"/>
                </a:solidFill>
                <a:effectLst/>
              </a:rPr>
              <a:t>Вікна</a:t>
            </a:r>
            <a:r>
              <a:rPr lang="ru-RU" sz="2800" dirty="0">
                <a:solidFill>
                  <a:srgbClr val="FFFF00"/>
                </a:solidFill>
                <a:effectLst/>
              </a:rPr>
              <a:t> і </a:t>
            </a:r>
            <a:r>
              <a:rPr lang="ru-RU" sz="2800" dirty="0" err="1">
                <a:solidFill>
                  <a:srgbClr val="FFFF00"/>
                </a:solidFill>
                <a:effectLst/>
              </a:rPr>
              <a:t>двері</a:t>
            </a:r>
            <a:r>
              <a:rPr lang="ru-RU" sz="2800" dirty="0">
                <a:solidFill>
                  <a:srgbClr val="FFFF00"/>
                </a:solidFill>
                <a:effectLst/>
              </a:rPr>
              <a:t>, </a:t>
            </a:r>
            <a:r>
              <a:rPr lang="ru-RU" sz="2800" dirty="0" err="1">
                <a:solidFill>
                  <a:srgbClr val="FFFF00"/>
                </a:solidFill>
                <a:effectLst/>
              </a:rPr>
              <a:t>зображені</a:t>
            </a:r>
            <a:r>
              <a:rPr lang="ru-RU" sz="2800" dirty="0">
                <a:solidFill>
                  <a:srgbClr val="FFFF00"/>
                </a:solidFill>
                <a:effectLst/>
              </a:rPr>
              <a:t> на </a:t>
            </a:r>
            <a:r>
              <a:rPr lang="ru-RU" sz="2800" dirty="0" err="1">
                <a:solidFill>
                  <a:srgbClr val="FFFF00"/>
                </a:solidFill>
                <a:effectLst/>
              </a:rPr>
              <a:t>лицьовій</a:t>
            </a:r>
            <a:r>
              <a:rPr lang="ru-RU" sz="2800" dirty="0">
                <a:solidFill>
                  <a:srgbClr val="FFFF00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FFFF00"/>
                </a:solidFill>
                <a:effectLst/>
              </a:rPr>
              <a:t>стороні</a:t>
            </a:r>
            <a:r>
              <a:rPr lang="ru-RU" sz="2800" dirty="0">
                <a:solidFill>
                  <a:srgbClr val="FFFF00"/>
                </a:solidFill>
                <a:effectLst/>
              </a:rPr>
              <a:t>, </a:t>
            </a:r>
            <a:r>
              <a:rPr lang="ru-RU" sz="2800" dirty="0" err="1">
                <a:solidFill>
                  <a:srgbClr val="FFFF00"/>
                </a:solidFill>
                <a:effectLst/>
              </a:rPr>
              <a:t>символізують</a:t>
            </a:r>
            <a:r>
              <a:rPr lang="ru-RU" sz="2800" dirty="0">
                <a:solidFill>
                  <a:srgbClr val="FFFF00"/>
                </a:solidFill>
                <a:effectLst/>
              </a:rPr>
              <a:t> дух </a:t>
            </a:r>
            <a:r>
              <a:rPr lang="ru-RU" sz="2800" dirty="0" err="1">
                <a:solidFill>
                  <a:srgbClr val="FFFF00"/>
                </a:solidFill>
                <a:effectLst/>
              </a:rPr>
              <a:t>відкритості</a:t>
            </a:r>
            <a:endParaRPr lang="ru-RU" sz="2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5" name="Picture 3" descr="C:\Users\Тамила\Desktop\ткдд эвро\ris_evro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706">
            <a:off x="4385836" y="1314738"/>
            <a:ext cx="47529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мила\Desktop\ткдд эвро\88616450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3019">
            <a:off x="-151911" y="2113022"/>
            <a:ext cx="6007419" cy="31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  <a:effectLst/>
              </a:rPr>
              <a:t>На </a:t>
            </a:r>
            <a:r>
              <a:rPr lang="ru-RU" sz="2400" dirty="0" err="1" smtClean="0">
                <a:solidFill>
                  <a:srgbClr val="FFFF00"/>
                </a:solidFill>
                <a:effectLst/>
              </a:rPr>
              <a:t>зворотному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effectLst/>
              </a:rPr>
              <a:t>боці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кожної</a:t>
            </a:r>
            <a:r>
              <a:rPr lang="ru-RU" sz="2400" dirty="0">
                <a:solidFill>
                  <a:srgbClr val="FFFF00"/>
                </a:solidFill>
                <a:effectLst/>
              </a:rPr>
              <a:t> з банкнот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зображений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міст</a:t>
            </a:r>
            <a:r>
              <a:rPr lang="ru-RU" sz="2400" dirty="0">
                <a:solidFill>
                  <a:srgbClr val="FFFF00"/>
                </a:solidFill>
                <a:effectLst/>
              </a:rPr>
              <a:t> як метафора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спілкування</a:t>
            </a:r>
            <a:r>
              <a:rPr lang="ru-RU" sz="2400" dirty="0">
                <a:solidFill>
                  <a:srgbClr val="FFFF00"/>
                </a:solidFill>
                <a:effectLst/>
              </a:rPr>
              <a:t> людей в ЄС і за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його</a:t>
            </a:r>
            <a:r>
              <a:rPr lang="ru-RU" sz="2400" dirty="0">
                <a:solidFill>
                  <a:srgbClr val="FFFF00"/>
                </a:solidFill>
                <a:effectLst/>
              </a:rPr>
              <a:t> межами. </a:t>
            </a:r>
          </a:p>
        </p:txBody>
      </p:sp>
      <p:pic>
        <p:nvPicPr>
          <p:cNvPr id="4098" name="Picture 2" descr="C:\Users\Тамила\Desktop\ткдд эвро\3626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52374" r="1666" b="3931"/>
          <a:stretch/>
        </p:blipFill>
        <p:spPr bwMode="auto">
          <a:xfrm>
            <a:off x="4474591" y="3501008"/>
            <a:ext cx="4364182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мила\Desktop\ткдд эвро\931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8" b="2676"/>
          <a:stretch/>
        </p:blipFill>
        <p:spPr bwMode="auto">
          <a:xfrm>
            <a:off x="159782" y="1988840"/>
            <a:ext cx="4314809" cy="221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>
                <a:solidFill>
                  <a:srgbClr val="FFFF00"/>
                </a:solidFill>
                <a:effectLst/>
              </a:rPr>
              <a:t>Перша банкнота нової серії номіналом 5 </a:t>
            </a:r>
            <a:r>
              <a:rPr lang="uk-UA" sz="3200" dirty="0" smtClean="0">
                <a:solidFill>
                  <a:srgbClr val="FFFF00"/>
                </a:solidFill>
                <a:effectLst/>
              </a:rPr>
              <a:t>євро була введена в травні 2013 року</a:t>
            </a:r>
            <a:endParaRPr lang="ru-RU" sz="3200" dirty="0">
              <a:solidFill>
                <a:srgbClr val="FFFF00"/>
              </a:solidFill>
              <a:effectLst/>
            </a:endParaRPr>
          </a:p>
        </p:txBody>
      </p:sp>
      <p:pic>
        <p:nvPicPr>
          <p:cNvPr id="6146" name="Picture 2" descr="C:\Users\Тамила\Desktop\ткдд эвро\5euro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13874"/>
            <a:ext cx="4994089" cy="52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мила\Desktop\ткдд эвро\36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38015"/>
            <a:ext cx="5976664" cy="54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FF00"/>
                </a:solidFill>
                <a:effectLst/>
              </a:rPr>
              <a:t>Оновлена купюра номіналом 10 </a:t>
            </a:r>
            <a:r>
              <a:rPr lang="uk-UA" sz="3200" dirty="0" smtClean="0">
                <a:solidFill>
                  <a:srgbClr val="FFFF00"/>
                </a:solidFill>
                <a:effectLst/>
              </a:rPr>
              <a:t>євро була введена у вересні 2014року</a:t>
            </a:r>
            <a:endParaRPr lang="ru-RU" sz="32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16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700" dirty="0">
                <a:solidFill>
                  <a:srgbClr val="FFFF00"/>
                </a:solidFill>
                <a:effectLst/>
              </a:rPr>
              <a:t>Оновлена купюра номіналом 20 </a:t>
            </a:r>
            <a:r>
              <a:rPr lang="uk-UA" sz="3700" dirty="0" smtClean="0">
                <a:solidFill>
                  <a:srgbClr val="FFFF00"/>
                </a:solidFill>
                <a:effectLst/>
              </a:rPr>
              <a:t>євро була введена у листопаді 2015</a:t>
            </a:r>
            <a:endParaRPr lang="ru-RU" sz="37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4" name="Picture 2" descr="C:\Users\Тамила\Desktop\ткдд эвро\Germany_Euro_Banknotes-27a1e36a65da45c6ae1db9e461e6c25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12098" cy="46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FF00"/>
                </a:solidFill>
                <a:effectLst/>
              </a:rPr>
            </a:br>
            <a:r>
              <a:rPr lang="uk-UA" sz="2800" dirty="0" smtClean="0">
                <a:solidFill>
                  <a:srgbClr val="FFFF00"/>
                </a:solidFill>
                <a:effectLst/>
              </a:rPr>
              <a:t>На боковій голограмі з'явилось зображення героїні давньогрецької міфології Європи </a:t>
            </a:r>
            <a:endParaRPr lang="ru-RU" sz="2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9218" name="Picture 2" descr="C:\Users\Тамила\Desktop\ткдд эвро\20euro-note_mont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15" y="1600200"/>
            <a:ext cx="705397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Порівняння зразків </a:t>
            </a:r>
            <a:r>
              <a:rPr lang="uk-UA" dirty="0">
                <a:solidFill>
                  <a:srgbClr val="FFFF00"/>
                </a:solidFill>
              </a:rPr>
              <a:t>старої та нової купюри номіналом 5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євро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Тамила\Desktop\ткдд эвро\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897313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3" name="Picture 2" descr="C:\Users\Тамила\Desktop\5euro-6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0113"/>
            <a:ext cx="8352928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8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153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ОСОБЛИВОСТІ  БАНКНОТ ЄВРО НОВОЇ СЕРІЇ </vt:lpstr>
      <vt:lpstr>1 січня 2002 року була введена в обіг єдина валюта Європейського союзу – євро.</vt:lpstr>
      <vt:lpstr>Вікна і двері, зображені на лицьовій стороні, символізують дух відкритості</vt:lpstr>
      <vt:lpstr>На зворотному боці кожної з банкнот зображений міст як метафора спілкування людей в ЄС і за його межами. </vt:lpstr>
      <vt:lpstr>Перша банкнота нової серії номіналом 5 євро була введена в травні 2013 року</vt:lpstr>
      <vt:lpstr>Оновлена купюра номіналом 10 євро була введена у вересні 2014року</vt:lpstr>
      <vt:lpstr>Оновлена купюра номіналом 20 євро була введена у листопаді 2015</vt:lpstr>
      <vt:lpstr> На боковій голограмі з'явилось зображення героїні давньогрецької міфології Європи </vt:lpstr>
      <vt:lpstr>Порівняння зразків старої та нової купюри номіналом 5 євро</vt:lpstr>
      <vt:lpstr>Порівняння зразків старої та нової купюри номіналом 10 євро</vt:lpstr>
      <vt:lpstr>Порівняння зразків старої та нової купюри номіналом 20 євро</vt:lpstr>
      <vt:lpstr>Захисні елементи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 БАНКНОТ ЄВРО НОВОЇ СЕРІЇ</dc:title>
  <dc:creator>Тамила Ерохина</dc:creator>
  <cp:lastModifiedBy>Admin</cp:lastModifiedBy>
  <cp:revision>25</cp:revision>
  <dcterms:created xsi:type="dcterms:W3CDTF">2016-03-30T13:57:28Z</dcterms:created>
  <dcterms:modified xsi:type="dcterms:W3CDTF">2018-02-22T07:15:44Z</dcterms:modified>
</cp:coreProperties>
</file>