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72" r:id="rId3"/>
    <p:sldId id="261" r:id="rId4"/>
    <p:sldId id="262" r:id="rId5"/>
    <p:sldId id="273" r:id="rId6"/>
    <p:sldId id="274" r:id="rId7"/>
    <p:sldId id="266" r:id="rId8"/>
    <p:sldId id="271" r:id="rId9"/>
    <p:sldId id="275" r:id="rId10"/>
    <p:sldId id="276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8" autoAdjust="0"/>
    <p:restoredTop sz="86329" autoAdjust="0"/>
  </p:normalViewPr>
  <p:slideViewPr>
    <p:cSldViewPr>
      <p:cViewPr varScale="1">
        <p:scale>
          <a:sx n="45" d="100"/>
          <a:sy n="45" d="100"/>
        </p:scale>
        <p:origin x="13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8161B9-FE46-433D-9C17-FDB95D77A8E4}" type="datetimeFigureOut">
              <a:rPr lang="uk-UA" smtClean="0"/>
              <a:pPr/>
              <a:t>06.11.2016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AAC829-016B-4323-BD7D-83FFACD75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97593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3200" b="1" dirty="0" smtClean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ВИДИ ЧАСТКОВОЇ ПІДРОБКИ ШЛЯХОМ ЗМІНИ ПЕРВІСНОГО ЗМІСТУ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 способів зміни первісного змісту відносяться: </a:t>
            </a:r>
            <a:r>
              <a:rPr lang="uk-UA" sz="2000" b="1" dirty="0" smtClean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дописка, підчистка, травлення, змивання, заміна фото, сторінок та інших фрагментів.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Дописка </a:t>
            </a:r>
            <a:r>
              <a:rPr lang="uk-UA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 спосіб зміни первісного змісту документа, за якого нові записи або окремі штрихи (елементи літер, цифр та інших позначок) вносять  у вільні місця документа (поміж рядками, словами та знаками).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45" marR="4445" indent="450215" algn="just">
              <a:lnSpc>
                <a:spcPct val="150000"/>
              </a:lnSpc>
              <a:spcAft>
                <a:spcPts val="0"/>
              </a:spcAft>
            </a:pPr>
            <a:r>
              <a:rPr lang="uk-UA" sz="2000" spc="-15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Нерідко дописці передує видалення штрихів первісного тексту шляхом підчищення, травлення або змивання. 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5219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 descr="слой-левуг"/>
          <p:cNvPicPr>
            <a:picLocks noChangeAspect="1"/>
          </p:cNvPicPr>
          <p:nvPr/>
        </p:nvPicPr>
        <p:blipFill>
          <a:blip r:embed="rId2" cstate="print">
            <a:lum bright="6000" contrast="30000"/>
          </a:blip>
          <a:srcRect l="36159" t="-1755" b="1489"/>
          <a:stretch>
            <a:fillRect/>
          </a:stretch>
        </p:blipFill>
        <p:spPr bwMode="auto">
          <a:xfrm>
            <a:off x="3203848" y="3140968"/>
            <a:ext cx="2788282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411760" y="3861048"/>
            <a:ext cx="1872208" cy="7200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88840"/>
            <a:ext cx="8496943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фотокартка складається з декількох </a:t>
            </a: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шарів</a:t>
            </a: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 які не відповідають за розміром один одному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5220072" y="4149080"/>
            <a:ext cx="1512168" cy="72008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566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5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Рисунок 11" descr="фотокр"/>
          <p:cNvPicPr>
            <a:picLocks noChangeAspect="1"/>
          </p:cNvPicPr>
          <p:nvPr/>
        </p:nvPicPr>
        <p:blipFill>
          <a:blip r:embed="rId2" cstate="print">
            <a:lum bright="-12000" contrast="36000"/>
          </a:blip>
          <a:srcRect l="9283" t="31923" r="16910"/>
          <a:stretch>
            <a:fillRect/>
          </a:stretch>
        </p:blipFill>
        <p:spPr bwMode="auto">
          <a:xfrm>
            <a:off x="2483768" y="2996952"/>
            <a:ext cx="464008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1043608" y="3717032"/>
            <a:ext cx="1872208" cy="7200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88840"/>
            <a:ext cx="849694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пошкодження захисної сітки бланку документа біля фотокартки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4644008" y="5445224"/>
            <a:ext cx="3384376" cy="72008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763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5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9"/>
          <p:cNvPicPr>
            <a:picLocks noChangeAspect="1"/>
          </p:cNvPicPr>
          <p:nvPr/>
        </p:nvPicPr>
        <p:blipFill>
          <a:blip r:embed="rId2" cstate="print">
            <a:lum bright="-6000" contrast="36000"/>
          </a:blip>
          <a:srcRect t="8009"/>
          <a:stretch>
            <a:fillRect/>
          </a:stretch>
        </p:blipFill>
        <p:spPr bwMode="auto">
          <a:xfrm>
            <a:off x="2051720" y="2852936"/>
            <a:ext cx="4625433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88840"/>
            <a:ext cx="8496943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записи перекриваються фотокарткою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55576" y="5013176"/>
            <a:ext cx="2448272" cy="0"/>
          </a:xfrm>
          <a:prstGeom prst="straightConnector1">
            <a:avLst/>
          </a:prstGeom>
          <a:ln w="38100" cmpd="sng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4788024" y="5013176"/>
            <a:ext cx="3312368" cy="72008"/>
          </a:xfrm>
          <a:prstGeom prst="straightConnector1">
            <a:avLst/>
          </a:prstGeom>
          <a:ln w="38100" cmpd="sng">
            <a:solidFill>
              <a:srgbClr val="FF0000"/>
            </a:solidFill>
            <a:headEnd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8030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 descr="акт1"/>
          <p:cNvPicPr/>
          <p:nvPr/>
        </p:nvPicPr>
        <p:blipFill>
          <a:blip r:embed="rId2" cstate="print">
            <a:lum bright="12000" contrast="12000"/>
          </a:blip>
          <a:srcRect l="597" t="8305" r="-1344"/>
          <a:stretch>
            <a:fillRect/>
          </a:stretch>
        </p:blipFill>
        <p:spPr bwMode="auto">
          <a:xfrm>
            <a:off x="1619672" y="2060848"/>
            <a:ext cx="2346325" cy="158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акт2"/>
          <p:cNvPicPr/>
          <p:nvPr/>
        </p:nvPicPr>
        <p:blipFill>
          <a:blip r:embed="rId3" cstate="print">
            <a:lum contrast="12000"/>
          </a:blip>
          <a:srcRect t="8417" r="8084" b="920"/>
          <a:stretch>
            <a:fillRect/>
          </a:stretch>
        </p:blipFill>
        <p:spPr bwMode="auto">
          <a:xfrm>
            <a:off x="5364088" y="2060848"/>
            <a:ext cx="2225675" cy="162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IMG_3212"/>
          <p:cNvPicPr/>
          <p:nvPr/>
        </p:nvPicPr>
        <p:blipFill>
          <a:blip r:embed="rId4" cstate="print">
            <a:lum bright="-6000" contrast="18000"/>
            <a:grayscl/>
          </a:blip>
          <a:srcRect l="11798" t="9602" r="1111" b="17418"/>
          <a:stretch>
            <a:fillRect/>
          </a:stretch>
        </p:blipFill>
        <p:spPr bwMode="auto">
          <a:xfrm>
            <a:off x="1691680" y="4293096"/>
            <a:ext cx="2286000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IMG_6332"/>
          <p:cNvPicPr/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5364088" y="4293096"/>
            <a:ext cx="2225675" cy="150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Двойная стрелка влево/вправо 20"/>
          <p:cNvSpPr/>
          <p:nvPr/>
        </p:nvSpPr>
        <p:spPr>
          <a:xfrm>
            <a:off x="3491880" y="2492896"/>
            <a:ext cx="2088232" cy="360040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Стрелка влево 21"/>
          <p:cNvSpPr/>
          <p:nvPr/>
        </p:nvSpPr>
        <p:spPr>
          <a:xfrm>
            <a:off x="2771800" y="5157192"/>
            <a:ext cx="1728192" cy="28803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4644008" y="5013176"/>
            <a:ext cx="1224136" cy="288032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51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88840"/>
            <a:ext cx="849694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нерівна лінія строчки при прошивці сторінок </a:t>
            </a:r>
          </a:p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документа 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3059832" y="4725144"/>
            <a:ext cx="1512168" cy="72008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716016" y="4725144"/>
            <a:ext cx="1368152" cy="720080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ПАСП5"/>
          <p:cNvPicPr>
            <a:picLocks noChangeAspect="1"/>
          </p:cNvPicPr>
          <p:nvPr/>
        </p:nvPicPr>
        <p:blipFill>
          <a:blip r:embed="rId2" cstate="print">
            <a:lum bright="18000" contrast="18000"/>
          </a:blip>
          <a:srcRect l="-1968" t="15263" r="162" b="28398"/>
          <a:stretch>
            <a:fillRect/>
          </a:stretch>
        </p:blipFill>
        <p:spPr bwMode="auto">
          <a:xfrm>
            <a:off x="179512" y="4581128"/>
            <a:ext cx="2639845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ПАСПОРТ2"/>
          <p:cNvPicPr>
            <a:picLocks noChangeAspect="1"/>
          </p:cNvPicPr>
          <p:nvPr/>
        </p:nvPicPr>
        <p:blipFill>
          <a:blip r:embed="rId3" cstate="print">
            <a:lum bright="-6000" contrast="6000"/>
          </a:blip>
          <a:srcRect l="39157" t="44453" r="22923" b="44672"/>
          <a:stretch>
            <a:fillRect/>
          </a:stretch>
        </p:blipFill>
        <p:spPr bwMode="auto">
          <a:xfrm>
            <a:off x="6228184" y="4581128"/>
            <a:ext cx="2697557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79539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2622" b="32682"/>
          <a:stretch/>
        </p:blipFill>
        <p:spPr>
          <a:xfrm>
            <a:off x="1779420" y="476672"/>
            <a:ext cx="6152755" cy="22322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08920"/>
            <a:ext cx="8363272" cy="374441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Підчистка</a:t>
            </a:r>
            <a:r>
              <a:rPr lang="uk-UA" dirty="0"/>
              <a:t> – один зі способів зміни первісного змісту документа, при якому штрихи, знаки або слова видаляються механічними засобами (тертям гумкою або за допомогою голки, леза і </a:t>
            </a:r>
            <a:r>
              <a:rPr lang="uk-UA" dirty="0" err="1"/>
              <a:t>т.ін</a:t>
            </a:r>
            <a:r>
              <a:rPr lang="uk-UA" dirty="0"/>
              <a:t>.).</a:t>
            </a:r>
          </a:p>
          <a:p>
            <a:r>
              <a:rPr lang="uk-UA" dirty="0"/>
              <a:t>Підчисткою видаляють окремі елементи цифр, букв, а також фрагменти тексту, відбитки печаток і штампів, підписи. Підчистка встановлюється на підставі аналізу сукупності ознак, пов'язаних з механічним впливом на папір, а також наявності залишків штрихів первісного тексту.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484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87208" cy="160876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Виявлення підчистки та дописки у документі</a:t>
            </a:r>
            <a:endParaRPr lang="uk-UA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13533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10844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виявлення механічної підчистки у документі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556238"/>
            <a:ext cx="5799731" cy="491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4875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Травлення</a:t>
            </a:r>
            <a:r>
              <a:rPr lang="uk-UA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у техніко-криміналістичному дослідженні документів один зі способів зміни змісту документа, за якого штрихи знебарвлюються під дією хімічних реактивів. При травленні речовина штрихів не видаляється з документа, а стає невидимою</a:t>
            </a: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uk-UA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2800" dirty="0" smtClean="0">
                <a:solidFill>
                  <a:srgbClr val="FFFF00"/>
                </a:solidFill>
                <a:effectLst/>
              </a:rPr>
              <a:t>Змивання </a:t>
            </a:r>
            <a:r>
              <a:rPr lang="uk-UA" sz="2800" dirty="0">
                <a:solidFill>
                  <a:srgbClr val="FFFF00"/>
                </a:solidFill>
                <a:effectLst/>
              </a:rPr>
              <a:t>(змив) </a:t>
            </a:r>
            <a:r>
              <a:rPr lang="uk-UA" sz="2800" dirty="0">
                <a:effectLst/>
              </a:rPr>
              <a:t>– один зі способів зміни змісту документа, за якого речовина штрихів тексту видаляється з поверхні документу за допомогою належать: води, спирту, водно-спиртових сумішей і </a:t>
            </a:r>
            <a:r>
              <a:rPr lang="uk-UA" sz="2800" dirty="0" err="1">
                <a:effectLst/>
              </a:rPr>
              <a:t>т.ін</a:t>
            </a:r>
            <a:r>
              <a:rPr lang="uk-UA" sz="2800" dirty="0">
                <a:effectLst/>
              </a:rPr>
              <a:t>. До розчинників відносяться: спирти, ацетон, </a:t>
            </a:r>
            <a:r>
              <a:rPr lang="uk-UA" sz="2800" dirty="0" err="1">
                <a:effectLst/>
              </a:rPr>
              <a:t>дихлоретан</a:t>
            </a:r>
            <a:r>
              <a:rPr lang="uk-UA" sz="2800" dirty="0">
                <a:effectLst/>
              </a:rPr>
              <a:t>, вода, </a:t>
            </a:r>
            <a:r>
              <a:rPr lang="uk-UA" sz="2800" dirty="0" err="1">
                <a:effectLst/>
              </a:rPr>
              <a:t>диметилформамід</a:t>
            </a:r>
            <a:r>
              <a:rPr lang="uk-UA" sz="2800" dirty="0">
                <a:effectLst/>
              </a:rPr>
              <a:t> тощо. 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94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88840"/>
            <a:ext cx="849694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відбиток на фотокартці не збігається з відбитком на сторінці документа</a:t>
            </a:r>
          </a:p>
        </p:txBody>
      </p:sp>
      <p:pic>
        <p:nvPicPr>
          <p:cNvPr id="16" name="Рисунок 15" descr="C:\Documents and Settings\Администратор\Мои документы\Мои рисунки\паспорт\паспорт 004.jpg"/>
          <p:cNvPicPr>
            <a:picLocks noChangeAspect="1"/>
          </p:cNvPicPr>
          <p:nvPr/>
        </p:nvPicPr>
        <p:blipFill>
          <a:blip r:embed="rId2" cstate="print">
            <a:lum bright="6000" contrast="30000"/>
          </a:blip>
          <a:srcRect l="49323" t="-89" r="380" b="46922"/>
          <a:stretch>
            <a:fillRect/>
          </a:stretch>
        </p:blipFill>
        <p:spPr bwMode="auto">
          <a:xfrm>
            <a:off x="3275856" y="2924944"/>
            <a:ext cx="309634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483768" y="4509120"/>
            <a:ext cx="1368152" cy="7200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5868144" y="4797152"/>
            <a:ext cx="1512168" cy="72008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288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Підробка фото та печатки у документі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977621" cy="48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2125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Збільшене зображення фрагменту сторінки паспорта з </a:t>
            </a:r>
            <a:r>
              <a:rPr lang="uk-UA" sz="2800" dirty="0" smtClean="0"/>
              <a:t>ознаками </a:t>
            </a:r>
            <a:r>
              <a:rPr lang="uk-UA" sz="2800" dirty="0" smtClean="0"/>
              <a:t>переклейки фото</a:t>
            </a:r>
            <a:endParaRPr lang="uk-UA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674762" cy="45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7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612832" y="6389712"/>
            <a:ext cx="179512" cy="188640"/>
          </a:xfrm>
          <a:prstGeom prst="rect">
            <a:avLst/>
          </a:prstGeom>
          <a:noFill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none" lIns="91440" tIns="45720" rIns="91440" bIns="45720">
            <a:prstTxWarp prst="textFadeDown">
              <a:avLst/>
            </a:prstTxWarp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smtClean="0">
                <a:ln w="50800"/>
                <a:solidFill>
                  <a:schemeClr val="accent5">
                    <a:lumMod val="50000"/>
                  </a:schemeClr>
                </a:solidFill>
              </a:rPr>
              <a:t>TTV</a:t>
            </a:r>
            <a:endParaRPr lang="ru-RU" sz="5400" b="1" cap="none" spc="0" dirty="0">
              <a:ln w="50800"/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Рисунок 8" descr="P1010091"/>
          <p:cNvPicPr>
            <a:picLocks noChangeAspect="1"/>
          </p:cNvPicPr>
          <p:nvPr/>
        </p:nvPicPr>
        <p:blipFill>
          <a:blip r:embed="rId2" cstate="print">
            <a:lum bright="-6000" contrast="18000"/>
          </a:blip>
          <a:srcRect l="7698"/>
          <a:stretch>
            <a:fillRect/>
          </a:stretch>
        </p:blipFill>
        <p:spPr bwMode="auto">
          <a:xfrm>
            <a:off x="3419872" y="2996952"/>
            <a:ext cx="2603664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267744" y="4365104"/>
            <a:ext cx="1872208" cy="72008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54009" cy="43565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Часткова підробка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052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TTV</a:t>
            </a:r>
            <a:endParaRPr lang="ru-RU" sz="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988840"/>
            <a:ext cx="8496943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buNone/>
            </a:pPr>
            <a:r>
              <a:rPr lang="uk-UA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наявність відбитку печатки на сторінці документа та відсутність його на фотокартці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6012160" y="4509120"/>
            <a:ext cx="1512168" cy="72008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32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5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751</TotalTime>
  <Words>297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Виявлення підчистки та дописки у документі</vt:lpstr>
      <vt:lpstr>Методи виявлення механічної підчистки у документі</vt:lpstr>
      <vt:lpstr>Травлення – у техніко-криміналістичному дослідженні документів один зі способів зміни змісту документа, за якого штрихи знебарвлюються під дією хімічних реактивів. При травленні речовина штрихів не видаляється з документа, а стає невидимою.  Змивання (змив) – один зі способів зміни змісту документа, за якого речовина штрихів тексту видаляється з поверхні документу за допомогою належать: води, спирту, водно-спиртових сумішей і т.ін. До розчинників відносяться: спирти, ацетон, дихлоретан, вода, диметилформамід тощо.  </vt:lpstr>
      <vt:lpstr>Часткова підробка</vt:lpstr>
      <vt:lpstr>Підробка фото та печатки у документі</vt:lpstr>
      <vt:lpstr>Збільшене зображення фрагменту сторінки паспорта з ознаками переклейки фото</vt:lpstr>
      <vt:lpstr>Часткова підробка</vt:lpstr>
      <vt:lpstr>Часткова підробка</vt:lpstr>
      <vt:lpstr>Часткова підробка</vt:lpstr>
      <vt:lpstr>Часткова підробка</vt:lpstr>
      <vt:lpstr>Часткова підробка</vt:lpstr>
      <vt:lpstr>Часткова підробка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Встановлення хронологічної послідовності штрихів, що перетинаються</dc:title>
  <dc:creator>Ксюша</dc:creator>
  <cp:lastModifiedBy>Елена</cp:lastModifiedBy>
  <cp:revision>77</cp:revision>
  <dcterms:created xsi:type="dcterms:W3CDTF">2011-06-07T09:45:33Z</dcterms:created>
  <dcterms:modified xsi:type="dcterms:W3CDTF">2016-11-06T21:55:25Z</dcterms:modified>
</cp:coreProperties>
</file>