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56" r:id="rId2"/>
    <p:sldId id="265" r:id="rId3"/>
    <p:sldId id="285" r:id="rId4"/>
    <p:sldId id="282" r:id="rId5"/>
    <p:sldId id="278" r:id="rId6"/>
    <p:sldId id="281" r:id="rId7"/>
    <p:sldId id="271" r:id="rId8"/>
    <p:sldId id="274" r:id="rId9"/>
    <p:sldId id="280" r:id="rId10"/>
    <p:sldId id="283" r:id="rId11"/>
    <p:sldId id="286" r:id="rId12"/>
    <p:sldId id="287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24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13A78-DEB2-4403-A5E0-DC69347B7FBA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9C4660-EE61-44DD-8F02-F02F57CD5B5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36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9C4660-EE61-44DD-8F02-F02F57CD5B58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44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CC3DA2-885B-479F-89BF-4F7C77A82F8F}" type="datetimeFigureOut">
              <a:rPr lang="uk-UA" smtClean="0"/>
              <a:t>06.11.2018</a:t>
            </a:fld>
            <a:endParaRPr lang="uk-U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65EBA61-A903-4A8A-959A-70852C14FB84}" type="slidenum">
              <a:rPr lang="uk-UA" smtClean="0"/>
              <a:t>‹#›</a:t>
            </a:fld>
            <a:endParaRPr lang="uk-U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260648"/>
            <a:ext cx="7851648" cy="2232248"/>
          </a:xfrm>
        </p:spPr>
        <p:txBody>
          <a:bodyPr>
            <a:noAutofit/>
          </a:bodyPr>
          <a:lstStyle/>
          <a:p>
            <a:pPr algn="ctr"/>
            <a:r>
              <a:rPr lang="uk-UA" sz="3600" i="1" dirty="0">
                <a:effectLst/>
              </a:rPr>
              <a:t>Виникнення та розвиток поліграфії. Сучасні </a:t>
            </a:r>
            <a:r>
              <a:rPr lang="uk-UA" sz="3600" i="1" dirty="0" err="1">
                <a:effectLst/>
              </a:rPr>
              <a:t>знакодрукуючі</a:t>
            </a:r>
            <a:r>
              <a:rPr lang="uk-UA" sz="3600" i="1" dirty="0">
                <a:effectLst/>
              </a:rPr>
              <a:t> пристрої</a:t>
            </a:r>
            <a:endParaRPr lang="uk-UA" sz="3600" dirty="0">
              <a:effectLst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852936"/>
            <a:ext cx="5832648" cy="3770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8774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905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FF00"/>
                </a:solidFill>
              </a:rPr>
              <a:t>Копіювально-</a:t>
            </a:r>
            <a:r>
              <a:rPr lang="uk-UA" sz="3600" dirty="0" err="1">
                <a:solidFill>
                  <a:srgbClr val="FFFF00"/>
                </a:solidFill>
              </a:rPr>
              <a:t>множильна</a:t>
            </a:r>
            <a:r>
              <a:rPr lang="uk-UA" sz="3600" dirty="0">
                <a:solidFill>
                  <a:srgbClr val="FFFF00"/>
                </a:solidFill>
              </a:rPr>
              <a:t> техніка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39816"/>
          </a:xfrm>
        </p:spPr>
        <p:txBody>
          <a:bodyPr/>
          <a:lstStyle/>
          <a:p>
            <a:pPr algn="just"/>
            <a:r>
              <a:rPr lang="uk-UA" b="1" dirty="0">
                <a:solidFill>
                  <a:srgbClr val="FFC000"/>
                </a:solidFill>
              </a:rPr>
              <a:t>Оргтехніка</a:t>
            </a:r>
            <a:r>
              <a:rPr lang="uk-UA" dirty="0">
                <a:solidFill>
                  <a:srgbClr val="FFC000"/>
                </a:solidFill>
              </a:rPr>
              <a:t> </a:t>
            </a:r>
            <a:r>
              <a:rPr lang="uk-UA" b="1" dirty="0"/>
              <a:t>(організаційна техніка) – комплекс технічних засобів, які використовують для забезпечення управлінської та іншої діяльності, нерідко пов’язаної зі складанням, копіюванням або зберіганням документів.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</a:rPr>
              <a:t>Принтер</a:t>
            </a:r>
            <a:r>
              <a:rPr lang="ru-RU" dirty="0"/>
              <a:t> –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друкарський</a:t>
            </a:r>
            <a:r>
              <a:rPr lang="ru-RU" b="1" dirty="0"/>
              <a:t> </a:t>
            </a:r>
            <a:r>
              <a:rPr lang="ru-RU" b="1" dirty="0" err="1"/>
              <a:t>пристрій</a:t>
            </a:r>
            <a:r>
              <a:rPr lang="ru-RU" b="1" dirty="0"/>
              <a:t>, 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підключається</a:t>
            </a:r>
            <a:r>
              <a:rPr lang="ru-RU" b="1" dirty="0"/>
              <a:t> до персонального </a:t>
            </a:r>
            <a:r>
              <a:rPr lang="ru-RU" b="1" dirty="0" err="1"/>
              <a:t>комп’ютера</a:t>
            </a:r>
            <a:r>
              <a:rPr lang="ru-RU" b="1" dirty="0"/>
              <a:t>, </a:t>
            </a:r>
            <a:r>
              <a:rPr lang="ru-RU" b="1" dirty="0" err="1"/>
              <a:t>електронно-обчислювальної</a:t>
            </a:r>
            <a:r>
              <a:rPr lang="ru-RU" b="1" dirty="0"/>
              <a:t> </a:t>
            </a:r>
            <a:r>
              <a:rPr lang="ru-RU" b="1" dirty="0" err="1"/>
              <a:t>машини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комп’ютерної</a:t>
            </a:r>
            <a:r>
              <a:rPr lang="ru-RU" b="1" dirty="0"/>
              <a:t> </a:t>
            </a:r>
            <a:r>
              <a:rPr lang="ru-RU" b="1" dirty="0" err="1"/>
              <a:t>мережі</a:t>
            </a:r>
            <a:r>
              <a:rPr lang="ru-RU" b="1" dirty="0"/>
              <a:t> й </a:t>
            </a:r>
            <a:r>
              <a:rPr lang="ru-RU" b="1" dirty="0" err="1"/>
              <a:t>призначений</a:t>
            </a:r>
            <a:r>
              <a:rPr lang="ru-RU" b="1" dirty="0"/>
              <a:t> для </a:t>
            </a:r>
            <a:r>
              <a:rPr lang="ru-RU" b="1" dirty="0" err="1"/>
              <a:t>виведення</a:t>
            </a:r>
            <a:r>
              <a:rPr lang="ru-RU" b="1" dirty="0"/>
              <a:t> </a:t>
            </a:r>
            <a:r>
              <a:rPr lang="ru-RU" b="1" dirty="0" err="1"/>
              <a:t>інформації</a:t>
            </a:r>
            <a:r>
              <a:rPr lang="ru-RU" b="1" dirty="0"/>
              <a:t> 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абетково-цифрових</a:t>
            </a:r>
            <a:r>
              <a:rPr lang="ru-RU" b="1" dirty="0"/>
              <a:t> </a:t>
            </a:r>
            <a:r>
              <a:rPr lang="ru-RU" b="1" dirty="0" err="1"/>
              <a:t>знаків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малюнків</a:t>
            </a:r>
            <a:r>
              <a:rPr lang="ru-RU" b="1" dirty="0"/>
              <a:t>.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2612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>
            <a:normAutofit/>
          </a:bodyPr>
          <a:lstStyle/>
          <a:p>
            <a:pPr algn="ctr"/>
            <a:r>
              <a:rPr lang="uk-UA" sz="3600" dirty="0">
                <a:solidFill>
                  <a:srgbClr val="FFFF00"/>
                </a:solidFill>
              </a:rPr>
              <a:t>Основні види принтерів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7704" y="1935480"/>
            <a:ext cx="6779096" cy="4389120"/>
          </a:xfrm>
        </p:spPr>
        <p:txBody>
          <a:bodyPr/>
          <a:lstStyle/>
          <a:p>
            <a:r>
              <a:rPr lang="uk-UA" dirty="0"/>
              <a:t>Матричні (голчасті);</a:t>
            </a:r>
          </a:p>
          <a:p>
            <a:r>
              <a:rPr lang="uk-UA" dirty="0"/>
              <a:t>Струменеві (</a:t>
            </a:r>
            <a:r>
              <a:rPr lang="uk-UA" dirty="0" err="1"/>
              <a:t>струменево</a:t>
            </a:r>
            <a:r>
              <a:rPr lang="uk-UA" dirty="0"/>
              <a:t>-крапельні) – поділяються на </a:t>
            </a:r>
            <a:r>
              <a:rPr lang="uk-UA" dirty="0" err="1"/>
              <a:t>твердочорнильні</a:t>
            </a:r>
            <a:r>
              <a:rPr lang="uk-UA" dirty="0"/>
              <a:t> та такі, що застосовують рідкі чорнила;</a:t>
            </a:r>
          </a:p>
          <a:p>
            <a:r>
              <a:rPr lang="uk-UA" dirty="0"/>
              <a:t>Лазерні;</a:t>
            </a:r>
          </a:p>
          <a:p>
            <a:r>
              <a:rPr lang="uk-UA" dirty="0" err="1"/>
              <a:t>Термосублімаційні</a:t>
            </a:r>
            <a:r>
              <a:rPr lang="uk-UA" dirty="0"/>
              <a:t>;</a:t>
            </a:r>
          </a:p>
          <a:p>
            <a:r>
              <a:rPr lang="uk-UA" dirty="0" err="1"/>
              <a:t>Термопринтери</a:t>
            </a:r>
            <a:endParaRPr lang="uk-UA" dirty="0"/>
          </a:p>
          <a:p>
            <a:r>
              <a:rPr lang="uk-UA" dirty="0"/>
              <a:t>інші </a:t>
            </a:r>
          </a:p>
        </p:txBody>
      </p:sp>
    </p:spTree>
    <p:extLst>
      <p:ext uri="{BB962C8B-B14F-4D97-AF65-F5344CB8AC3E}">
        <p14:creationId xmlns:p14="http://schemas.microsoft.com/office/powerpoint/2010/main" val="209573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996"/>
            <a:ext cx="8229600" cy="1512166"/>
          </a:xfrm>
        </p:spPr>
        <p:txBody>
          <a:bodyPr>
            <a:normAutofit/>
          </a:bodyPr>
          <a:lstStyle/>
          <a:p>
            <a:pPr algn="ctr"/>
            <a:r>
              <a:rPr lang="uk-UA" sz="2000" dirty="0" err="1"/>
              <a:t>Іоган</a:t>
            </a:r>
            <a:r>
              <a:rPr lang="uk-UA" sz="2000" dirty="0"/>
              <a:t> </a:t>
            </a:r>
            <a:r>
              <a:rPr lang="uk-UA" sz="2000" dirty="0" err="1"/>
              <a:t>Гутенберг</a:t>
            </a:r>
            <a:r>
              <a:rPr lang="uk-UA" sz="2000" dirty="0"/>
              <a:t>  (1397-1468 рр.) з </a:t>
            </a:r>
            <a:r>
              <a:rPr lang="uk-UA" sz="2000" dirty="0" err="1"/>
              <a:t>Майнцю</a:t>
            </a:r>
            <a:r>
              <a:rPr lang="uk-UA" sz="2000" dirty="0"/>
              <a:t> (Німеччина) винайшов у 1445 році друкарський верстат  з відлитими окремо літерами, що призвело до революції у </a:t>
            </a:r>
            <a:r>
              <a:rPr lang="uk-UA" sz="2000" dirty="0" err="1"/>
              <a:t>книгодрукарстві</a:t>
            </a:r>
            <a:r>
              <a:rPr lang="uk-UA" sz="2000" dirty="0"/>
              <a:t>. У 1450 році він відкрив типографію, де надрукував свою знамениту 42-рядкову Біблію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14" y="1772814"/>
            <a:ext cx="3600400" cy="488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67941"/>
            <a:ext cx="4716016" cy="261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99593"/>
            <a:ext cx="2425055" cy="290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8" b="9009"/>
          <a:stretch/>
        </p:blipFill>
        <p:spPr bwMode="auto">
          <a:xfrm>
            <a:off x="6195848" y="1772814"/>
            <a:ext cx="2603584" cy="229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731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24136"/>
          </a:xfrm>
        </p:spPr>
        <p:txBody>
          <a:bodyPr/>
          <a:lstStyle/>
          <a:p>
            <a:pPr algn="ctr"/>
            <a:r>
              <a:rPr lang="uk-UA" dirty="0">
                <a:solidFill>
                  <a:srgbClr val="FFFF00"/>
                </a:solidFill>
              </a:rPr>
              <a:t>ПОЛІГРАФІЯ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uk-UA" sz="3200" dirty="0">
                <a:solidFill>
                  <a:srgbClr val="FFC000"/>
                </a:solidFill>
              </a:rPr>
              <a:t>Поліграфія</a:t>
            </a:r>
            <a:r>
              <a:rPr lang="uk-UA" sz="3200" dirty="0"/>
              <a:t> (гр. </a:t>
            </a:r>
            <a:r>
              <a:rPr lang="en-US" sz="3200" dirty="0" err="1"/>
              <a:t>polygraphia</a:t>
            </a:r>
            <a:r>
              <a:rPr lang="en-US" sz="3200" dirty="0"/>
              <a:t> </a:t>
            </a:r>
            <a:r>
              <a:rPr lang="uk-UA" sz="3200" dirty="0"/>
              <a:t>багато пишу) – галузь техніки, сукупність технічних засобів для кількісного </a:t>
            </a:r>
            <a:r>
              <a:rPr lang="uk-UA" sz="3200" dirty="0" err="1"/>
              <a:t>репродуціювання</a:t>
            </a:r>
            <a:r>
              <a:rPr lang="uk-UA" sz="3200" dirty="0"/>
              <a:t> копій будь-якого зображення та способів друкарського розмноження тексту, ілюстрацій тощо. Під поліграфією також розуміють поліграфічну промисловість, що охоплює всі види виробництва друкарської продукції.</a:t>
            </a:r>
          </a:p>
        </p:txBody>
      </p:sp>
    </p:spTree>
    <p:extLst>
      <p:ext uri="{BB962C8B-B14F-4D97-AF65-F5344CB8AC3E}">
        <p14:creationId xmlns:p14="http://schemas.microsoft.com/office/powerpoint/2010/main" val="15025649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Схеми видів друку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" t="22870" b="6923"/>
          <a:stretch/>
        </p:blipFill>
        <p:spPr bwMode="auto">
          <a:xfrm>
            <a:off x="323528" y="1772816"/>
            <a:ext cx="8568952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3899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820472" cy="1368152"/>
          </a:xfrm>
        </p:spPr>
        <p:txBody>
          <a:bodyPr>
            <a:normAutofit fontScale="90000"/>
          </a:bodyPr>
          <a:lstStyle/>
          <a:p>
            <a:pPr algn="ctr"/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br>
              <a:rPr lang="uk-UA" sz="2000" dirty="0"/>
            </a:br>
            <a:endParaRPr lang="uk-UA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C000"/>
                </a:solidFill>
              </a:rPr>
              <a:t>Схема прямого друку</a:t>
            </a:r>
            <a:endParaRPr lang="uk-U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032448" cy="4649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72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rgbClr val="FFC000"/>
                </a:solidFill>
              </a:rPr>
              <a:t>Схема непрямого друку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472" y="1916832"/>
            <a:ext cx="4285917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5987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568952" cy="58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63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568952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4" y="4365105"/>
            <a:ext cx="3810000" cy="24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43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5372227"/>
              </p:ext>
            </p:extLst>
          </p:nvPr>
        </p:nvGraphicFramePr>
        <p:xfrm>
          <a:off x="395536" y="1988840"/>
          <a:ext cx="8229600" cy="4533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92961">
                <a:tc>
                  <a:txBody>
                    <a:bodyPr/>
                    <a:lstStyle/>
                    <a:p>
                      <a:pPr algn="ctr"/>
                      <a:r>
                        <a:rPr lang="uk-UA" sz="2400" dirty="0" err="1">
                          <a:solidFill>
                            <a:srgbClr val="FFFF00"/>
                          </a:solidFill>
                        </a:rPr>
                        <a:t>Всезагалний</a:t>
                      </a:r>
                      <a:r>
                        <a:rPr lang="uk-UA" sz="2400" dirty="0">
                          <a:solidFill>
                            <a:srgbClr val="FFFF00"/>
                          </a:solidFill>
                        </a:rPr>
                        <a:t> метод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50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Загальні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  (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пізнавальні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)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методи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: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спостерігання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порівняння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описування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вимірювання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планування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експеримент</a:t>
                      </a:r>
                      <a:r>
                        <a:rPr lang="ru-RU" sz="2400" dirty="0">
                          <a:solidFill>
                            <a:srgbClr val="C00000"/>
                          </a:solidFill>
                        </a:rPr>
                        <a:t>, </a:t>
                      </a:r>
                      <a:r>
                        <a:rPr lang="ru-RU" sz="2400" dirty="0" err="1">
                          <a:solidFill>
                            <a:srgbClr val="C00000"/>
                          </a:solidFill>
                        </a:rPr>
                        <a:t>моделювання</a:t>
                      </a:r>
                      <a:endParaRPr lang="uk-UA" sz="2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9344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Окремі методи</a:t>
                      </a:r>
                      <a:r>
                        <a:rPr kumimoji="0" lang="uk-U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являють собою систему правил та прийомів, що дозволяють вивчати конкретні властивості та ознаки, </a:t>
                      </a:r>
                    </a:p>
                    <a:p>
                      <a:pPr algn="ctr"/>
                      <a:r>
                        <a:rPr kumimoji="0" lang="uk-U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пов’язані з виготовленням або зміною об’єктів дослідження </a:t>
                      </a:r>
                    </a:p>
                    <a:p>
                      <a:pPr algn="ctr"/>
                      <a:r>
                        <a:rPr kumimoji="0" lang="uk-UA" sz="1800" kern="120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(наприклад, мікроскопічні, фотографічні тощо)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5092"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1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Спеціальні методи</a:t>
                      </a:r>
                      <a:r>
                        <a:rPr kumimoji="0" lang="uk-UA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розробляються для вузької галузі знань та застосовуються для певних досліджень конкретного об’єкту:</a:t>
                      </a:r>
                    </a:p>
                    <a:p>
                      <a:pPr algn="ctr"/>
                      <a:r>
                        <a:rPr kumimoji="0" lang="uk-UA" sz="1800" kern="1200" dirty="0">
                          <a:solidFill>
                            <a:srgbClr val="7030A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фізичні; фізико-хімічні; хімічні.</a:t>
                      </a:r>
                    </a:p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7690"/>
            <a:ext cx="864096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997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4271</TotalTime>
  <Words>270</Words>
  <Application>Microsoft Office PowerPoint</Application>
  <PresentationFormat>Экран (4:3)</PresentationFormat>
  <Paragraphs>26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Book Antiqua</vt:lpstr>
      <vt:lpstr>Calibri</vt:lpstr>
      <vt:lpstr>Lucida Sans</vt:lpstr>
      <vt:lpstr>Times New Roman</vt:lpstr>
      <vt:lpstr>Wingdings 2</vt:lpstr>
      <vt:lpstr>Поток</vt:lpstr>
      <vt:lpstr>Виникнення та розвиток поліграфії. Сучасні знакодрукуючі пристрої</vt:lpstr>
      <vt:lpstr>Іоган Гутенберг  (1397-1468 рр.) з Майнцю (Німеччина) винайшов у 1445 році друкарський верстат  з відлитими окремо літерами, що призвело до революції у книгодрукарстві. У 1450 році він відкрив типографію, де надрукував свою знамениту 42-рядкову Біблію</vt:lpstr>
      <vt:lpstr>ПОЛІГРАФІЯ</vt:lpstr>
      <vt:lpstr>Схеми видів друку</vt:lpstr>
      <vt:lpstr>                                           </vt:lpstr>
      <vt:lpstr>Схема непрямого друку</vt:lpstr>
      <vt:lpstr>Презентация PowerPoint</vt:lpstr>
      <vt:lpstr>Презентация PowerPoint</vt:lpstr>
      <vt:lpstr>Презентация PowerPoint</vt:lpstr>
      <vt:lpstr>Презентация PowerPoint</vt:lpstr>
      <vt:lpstr>Копіювально-множильна техніка</vt:lpstr>
      <vt:lpstr>Основні види принтерів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СУЧАСНІ БАНКНОТИ НА ПОЛІМЕРНІЙ ОСНОВІ:  ОСОБЛИВОСТІ ТА ЗАСОБИ ЗАХИСТУ ВІД ПІДРОБКИ</dc:title>
  <dc:creator>Елена</dc:creator>
  <cp:lastModifiedBy>Пользователь</cp:lastModifiedBy>
  <cp:revision>46</cp:revision>
  <dcterms:created xsi:type="dcterms:W3CDTF">2016-02-21T17:44:04Z</dcterms:created>
  <dcterms:modified xsi:type="dcterms:W3CDTF">2018-11-06T13:41:06Z</dcterms:modified>
</cp:coreProperties>
</file>