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1" r:id="rId3"/>
    <p:sldId id="275" r:id="rId4"/>
    <p:sldId id="274" r:id="rId5"/>
    <p:sldId id="276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1C1C1C"/>
    <a:srgbClr val="000000"/>
    <a:srgbClr val="B5F020"/>
    <a:srgbClr val="422C16"/>
    <a:srgbClr val="0C788E"/>
    <a:srgbClr val="025198"/>
    <a:srgbClr val="0000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9" autoAdjust="0"/>
    <p:restoredTop sz="94652" autoAdjust="0"/>
  </p:normalViewPr>
  <p:slideViewPr>
    <p:cSldViewPr>
      <p:cViewPr varScale="1">
        <p:scale>
          <a:sx n="79" d="100"/>
          <a:sy n="79" d="100"/>
        </p:scale>
        <p:origin x="-8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E1441A-0DE3-45D0-9C2A-B2DEE905C66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6A8BDD-B239-450D-ADF7-788A61EF3636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Центральні</a:t>
          </a:r>
          <a:endParaRPr lang="ru-RU" b="1" dirty="0">
            <a:solidFill>
              <a:srgbClr val="002060"/>
            </a:solidFill>
          </a:endParaRPr>
        </a:p>
      </dgm:t>
    </dgm:pt>
    <dgm:pt modelId="{01CD9CA5-DBD5-41B8-ACA7-C353BC59BAC0}" type="parTrans" cxnId="{9F285B29-8BD1-4CC0-84D4-9B64C81522B1}">
      <dgm:prSet/>
      <dgm:spPr/>
      <dgm:t>
        <a:bodyPr/>
        <a:lstStyle/>
        <a:p>
          <a:endParaRPr lang="ru-RU"/>
        </a:p>
      </dgm:t>
    </dgm:pt>
    <dgm:pt modelId="{D0C2A836-A125-44F0-AD71-B6CF57C945C6}" type="sibTrans" cxnId="{9F285B29-8BD1-4CC0-84D4-9B64C81522B1}">
      <dgm:prSet/>
      <dgm:spPr/>
      <dgm:t>
        <a:bodyPr/>
        <a:lstStyle/>
        <a:p>
          <a:endParaRPr lang="ru-RU"/>
        </a:p>
      </dgm:t>
    </dgm:pt>
    <dgm:pt modelId="{F7A8F5F0-CC32-456D-B938-9F74083C8A22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Обласні</a:t>
          </a:r>
          <a:endParaRPr lang="ru-RU" b="1" dirty="0">
            <a:solidFill>
              <a:srgbClr val="002060"/>
            </a:solidFill>
          </a:endParaRPr>
        </a:p>
      </dgm:t>
    </dgm:pt>
    <dgm:pt modelId="{6E0697CD-E234-4437-8E76-0086914B5FEC}" type="parTrans" cxnId="{64FF27E4-92E3-44D6-A904-E87C16EA0951}">
      <dgm:prSet/>
      <dgm:spPr/>
      <dgm:t>
        <a:bodyPr/>
        <a:lstStyle/>
        <a:p>
          <a:endParaRPr lang="ru-RU"/>
        </a:p>
      </dgm:t>
    </dgm:pt>
    <dgm:pt modelId="{B28D9DB4-C08E-4487-965D-830130BB3C51}" type="sibTrans" cxnId="{64FF27E4-92E3-44D6-A904-E87C16EA0951}">
      <dgm:prSet/>
      <dgm:spPr/>
      <dgm:t>
        <a:bodyPr/>
        <a:lstStyle/>
        <a:p>
          <a:endParaRPr lang="ru-RU"/>
        </a:p>
      </dgm:t>
    </dgm:pt>
    <dgm:pt modelId="{45ACC95A-6141-4178-84B7-470FADEA5784}" type="pres">
      <dgm:prSet presAssocID="{B6E1441A-0DE3-45D0-9C2A-B2DEE905C6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D5BF1C-254A-4340-84E0-5EB8263D6123}" type="pres">
      <dgm:prSet presAssocID="{E56A8BDD-B239-450D-ADF7-788A61EF3636}" presName="parentLin" presStyleCnt="0"/>
      <dgm:spPr/>
    </dgm:pt>
    <dgm:pt modelId="{F9EF97C9-25C8-4FC7-9B8D-666B05AADE78}" type="pres">
      <dgm:prSet presAssocID="{E56A8BDD-B239-450D-ADF7-788A61EF363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8E4466C-37D5-4AE3-BA52-C98E73210C54}" type="pres">
      <dgm:prSet presAssocID="{E56A8BDD-B239-450D-ADF7-788A61EF3636}" presName="parentText" presStyleLbl="node1" presStyleIdx="0" presStyleCnt="2" custLinFactNeighborX="58011" custLinFactNeighborY="55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D8274-1946-418F-A81E-35AA6C0BC155}" type="pres">
      <dgm:prSet presAssocID="{E56A8BDD-B239-450D-ADF7-788A61EF3636}" presName="negativeSpace" presStyleCnt="0"/>
      <dgm:spPr/>
    </dgm:pt>
    <dgm:pt modelId="{500B9794-0587-4CB0-A466-9C668D8942FC}" type="pres">
      <dgm:prSet presAssocID="{E56A8BDD-B239-450D-ADF7-788A61EF3636}" presName="childText" presStyleLbl="conFgAcc1" presStyleIdx="0" presStyleCnt="2">
        <dgm:presLayoutVars>
          <dgm:bulletEnabled val="1"/>
        </dgm:presLayoutVars>
      </dgm:prSet>
      <dgm:spPr/>
    </dgm:pt>
    <dgm:pt modelId="{7A1FEB30-A1D2-4115-A433-C0207441DB85}" type="pres">
      <dgm:prSet presAssocID="{D0C2A836-A125-44F0-AD71-B6CF57C945C6}" presName="spaceBetweenRectangles" presStyleCnt="0"/>
      <dgm:spPr/>
    </dgm:pt>
    <dgm:pt modelId="{EB471BD9-54DD-4A6A-8FC2-22EB8066F675}" type="pres">
      <dgm:prSet presAssocID="{F7A8F5F0-CC32-456D-B938-9F74083C8A22}" presName="parentLin" presStyleCnt="0"/>
      <dgm:spPr/>
    </dgm:pt>
    <dgm:pt modelId="{DDBF914D-7D22-4820-A997-1E77B54CD2D8}" type="pres">
      <dgm:prSet presAssocID="{F7A8F5F0-CC32-456D-B938-9F74083C8A2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FFF0569-4A31-4339-97F0-08853D1C924D}" type="pres">
      <dgm:prSet presAssocID="{F7A8F5F0-CC32-456D-B938-9F74083C8A22}" presName="parentText" presStyleLbl="node1" presStyleIdx="1" presStyleCnt="2" custLinFactNeighborX="29245" custLinFactNeighborY="106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8FA48-12CA-40E5-A9A2-062C2017E589}" type="pres">
      <dgm:prSet presAssocID="{F7A8F5F0-CC32-456D-B938-9F74083C8A22}" presName="negativeSpace" presStyleCnt="0"/>
      <dgm:spPr/>
    </dgm:pt>
    <dgm:pt modelId="{A3C617C3-07C3-42EE-AB07-A616CB8131C7}" type="pres">
      <dgm:prSet presAssocID="{F7A8F5F0-CC32-456D-B938-9F74083C8A22}" presName="childText" presStyleLbl="conFgAcc1" presStyleIdx="1" presStyleCnt="2" custLinFactNeighborY="-175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D05953E-8789-4021-80B0-19EB16F234E7}" type="presOf" srcId="{E56A8BDD-B239-450D-ADF7-788A61EF3636}" destId="{18E4466C-37D5-4AE3-BA52-C98E73210C54}" srcOrd="1" destOrd="0" presId="urn:microsoft.com/office/officeart/2005/8/layout/list1"/>
    <dgm:cxn modelId="{1075718C-6EF5-4F26-95DB-580741A8D77B}" type="presOf" srcId="{F7A8F5F0-CC32-456D-B938-9F74083C8A22}" destId="{DDBF914D-7D22-4820-A997-1E77B54CD2D8}" srcOrd="0" destOrd="0" presId="urn:microsoft.com/office/officeart/2005/8/layout/list1"/>
    <dgm:cxn modelId="{8C787B10-5EAF-4044-93E9-60E2BB0205F9}" type="presOf" srcId="{E56A8BDD-B239-450D-ADF7-788A61EF3636}" destId="{F9EF97C9-25C8-4FC7-9B8D-666B05AADE78}" srcOrd="0" destOrd="0" presId="urn:microsoft.com/office/officeart/2005/8/layout/list1"/>
    <dgm:cxn modelId="{B3B648DF-3090-496A-8687-E7F93B59F88D}" type="presOf" srcId="{F7A8F5F0-CC32-456D-B938-9F74083C8A22}" destId="{8FFF0569-4A31-4339-97F0-08853D1C924D}" srcOrd="1" destOrd="0" presId="urn:microsoft.com/office/officeart/2005/8/layout/list1"/>
    <dgm:cxn modelId="{5B0B61B2-1B17-430F-BEB2-E8CB98BF6CA2}" type="presOf" srcId="{B6E1441A-0DE3-45D0-9C2A-B2DEE905C66B}" destId="{45ACC95A-6141-4178-84B7-470FADEA5784}" srcOrd="0" destOrd="0" presId="urn:microsoft.com/office/officeart/2005/8/layout/list1"/>
    <dgm:cxn modelId="{9F285B29-8BD1-4CC0-84D4-9B64C81522B1}" srcId="{B6E1441A-0DE3-45D0-9C2A-B2DEE905C66B}" destId="{E56A8BDD-B239-450D-ADF7-788A61EF3636}" srcOrd="0" destOrd="0" parTransId="{01CD9CA5-DBD5-41B8-ACA7-C353BC59BAC0}" sibTransId="{D0C2A836-A125-44F0-AD71-B6CF57C945C6}"/>
    <dgm:cxn modelId="{64FF27E4-92E3-44D6-A904-E87C16EA0951}" srcId="{B6E1441A-0DE3-45D0-9C2A-B2DEE905C66B}" destId="{F7A8F5F0-CC32-456D-B938-9F74083C8A22}" srcOrd="1" destOrd="0" parTransId="{6E0697CD-E234-4437-8E76-0086914B5FEC}" sibTransId="{B28D9DB4-C08E-4487-965D-830130BB3C51}"/>
    <dgm:cxn modelId="{5E176E39-FB60-46A8-8835-2D476B776D1B}" type="presParOf" srcId="{45ACC95A-6141-4178-84B7-470FADEA5784}" destId="{38D5BF1C-254A-4340-84E0-5EB8263D6123}" srcOrd="0" destOrd="0" presId="urn:microsoft.com/office/officeart/2005/8/layout/list1"/>
    <dgm:cxn modelId="{0BC7A507-2B6A-4DDE-8012-F6276435F52B}" type="presParOf" srcId="{38D5BF1C-254A-4340-84E0-5EB8263D6123}" destId="{F9EF97C9-25C8-4FC7-9B8D-666B05AADE78}" srcOrd="0" destOrd="0" presId="urn:microsoft.com/office/officeart/2005/8/layout/list1"/>
    <dgm:cxn modelId="{847261BD-77AD-446F-9FE3-BF080EC6A1F0}" type="presParOf" srcId="{38D5BF1C-254A-4340-84E0-5EB8263D6123}" destId="{18E4466C-37D5-4AE3-BA52-C98E73210C54}" srcOrd="1" destOrd="0" presId="urn:microsoft.com/office/officeart/2005/8/layout/list1"/>
    <dgm:cxn modelId="{46A76E61-4D76-43D3-8115-1BA446424A9F}" type="presParOf" srcId="{45ACC95A-6141-4178-84B7-470FADEA5784}" destId="{EDFD8274-1946-418F-A81E-35AA6C0BC155}" srcOrd="1" destOrd="0" presId="urn:microsoft.com/office/officeart/2005/8/layout/list1"/>
    <dgm:cxn modelId="{115C267A-E9FC-4990-A5B5-0D164CAE00E3}" type="presParOf" srcId="{45ACC95A-6141-4178-84B7-470FADEA5784}" destId="{500B9794-0587-4CB0-A466-9C668D8942FC}" srcOrd="2" destOrd="0" presId="urn:microsoft.com/office/officeart/2005/8/layout/list1"/>
    <dgm:cxn modelId="{4155712D-F82F-4235-8E11-695976DD06F0}" type="presParOf" srcId="{45ACC95A-6141-4178-84B7-470FADEA5784}" destId="{7A1FEB30-A1D2-4115-A433-C0207441DB85}" srcOrd="3" destOrd="0" presId="urn:microsoft.com/office/officeart/2005/8/layout/list1"/>
    <dgm:cxn modelId="{88A55A40-4BC3-4E8B-A844-6AE5828637CB}" type="presParOf" srcId="{45ACC95A-6141-4178-84B7-470FADEA5784}" destId="{EB471BD9-54DD-4A6A-8FC2-22EB8066F675}" srcOrd="4" destOrd="0" presId="urn:microsoft.com/office/officeart/2005/8/layout/list1"/>
    <dgm:cxn modelId="{41ED6344-BE49-4AEE-BEAE-18A0882EE594}" type="presParOf" srcId="{EB471BD9-54DD-4A6A-8FC2-22EB8066F675}" destId="{DDBF914D-7D22-4820-A997-1E77B54CD2D8}" srcOrd="0" destOrd="0" presId="urn:microsoft.com/office/officeart/2005/8/layout/list1"/>
    <dgm:cxn modelId="{20D58AC8-C2D1-4A3A-9315-F122FA7FBA33}" type="presParOf" srcId="{EB471BD9-54DD-4A6A-8FC2-22EB8066F675}" destId="{8FFF0569-4A31-4339-97F0-08853D1C924D}" srcOrd="1" destOrd="0" presId="urn:microsoft.com/office/officeart/2005/8/layout/list1"/>
    <dgm:cxn modelId="{8B7FECD0-E4EB-40F8-8475-A1FFFAE1AAD0}" type="presParOf" srcId="{45ACC95A-6141-4178-84B7-470FADEA5784}" destId="{FED8FA48-12CA-40E5-A9A2-062C2017E589}" srcOrd="5" destOrd="0" presId="urn:microsoft.com/office/officeart/2005/8/layout/list1"/>
    <dgm:cxn modelId="{63B272A1-233C-4EA5-BDD5-CED2ECDF96F0}" type="presParOf" srcId="{45ACC95A-6141-4178-84B7-470FADEA5784}" destId="{A3C617C3-07C3-42EE-AB07-A616CB8131C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B9794-0587-4CB0-A466-9C668D8942FC}">
      <dsp:nvSpPr>
        <dsp:cNvPr id="0" name=""/>
        <dsp:cNvSpPr/>
      </dsp:nvSpPr>
      <dsp:spPr>
        <a:xfrm>
          <a:off x="0" y="1196691"/>
          <a:ext cx="500645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4466C-37D5-4AE3-BA52-C98E73210C54}">
      <dsp:nvSpPr>
        <dsp:cNvPr id="0" name=""/>
        <dsp:cNvSpPr/>
      </dsp:nvSpPr>
      <dsp:spPr>
        <a:xfrm>
          <a:off x="395537" y="658135"/>
          <a:ext cx="3504517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462" tIns="0" rIns="132462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dirty="0" smtClean="0">
              <a:solidFill>
                <a:srgbClr val="002060"/>
              </a:solidFill>
            </a:rPr>
            <a:t>Центральні</a:t>
          </a:r>
          <a:endParaRPr lang="ru-RU" sz="4100" b="1" kern="1200" dirty="0">
            <a:solidFill>
              <a:srgbClr val="002060"/>
            </a:solidFill>
          </a:endParaRPr>
        </a:p>
      </dsp:txBody>
      <dsp:txXfrm>
        <a:off x="454620" y="717218"/>
        <a:ext cx="3386351" cy="1092154"/>
      </dsp:txXfrm>
    </dsp:sp>
    <dsp:sp modelId="{A3C617C3-07C3-42EE-AB07-A616CB8131C7}">
      <dsp:nvSpPr>
        <dsp:cNvPr id="0" name=""/>
        <dsp:cNvSpPr/>
      </dsp:nvSpPr>
      <dsp:spPr>
        <a:xfrm>
          <a:off x="0" y="2950015"/>
          <a:ext cx="500645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F0569-4A31-4339-97F0-08853D1C924D}">
      <dsp:nvSpPr>
        <dsp:cNvPr id="0" name=""/>
        <dsp:cNvSpPr/>
      </dsp:nvSpPr>
      <dsp:spPr>
        <a:xfrm>
          <a:off x="323529" y="2580577"/>
          <a:ext cx="3504517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462" tIns="0" rIns="132462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dirty="0" smtClean="0">
              <a:solidFill>
                <a:srgbClr val="002060"/>
              </a:solidFill>
            </a:rPr>
            <a:t>Обласні</a:t>
          </a:r>
          <a:endParaRPr lang="ru-RU" sz="4100" b="1" kern="1200" dirty="0">
            <a:solidFill>
              <a:srgbClr val="002060"/>
            </a:solidFill>
          </a:endParaRPr>
        </a:p>
      </dsp:txBody>
      <dsp:txXfrm>
        <a:off x="382612" y="2639660"/>
        <a:ext cx="3386351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B08131-B472-44D9-86E9-1DB30567D240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F597E-8CB4-4536-BB46-BE937F12F237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81AC4-334C-481A-9184-221BF5A0AD51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686FED-C21A-46E4-9C6F-D512210E3798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803012-5692-4069-ACD1-F64BDF66B1EC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EAC49D-BE5D-4DF6-B616-0C095C6BD401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173996-5D06-4AC3-AC7D-02F40D2E5119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2B5B4C-C6B6-40DA-AD5D-8007D2A678A0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95CC14-7B47-4D39-93FB-478E780BD242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2BBF86-7AC2-494F-BCED-D75E5A15BC30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FCE6CB-3A3E-4823-8DA0-3C9C38194239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7AAF5005-02FB-4385-B786-290402395489}" type="slidenum">
              <a:rPr lang="es-ES" altLang="ru-RU" smtClean="0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C:\Users\Диана\Desktop\обліки\фотки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350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381424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tabLst>
                <a:tab pos="633413" algn="l"/>
              </a:tabLst>
              <a:defRPr/>
            </a:pPr>
            <a:r>
              <a:rPr lang="uk-UA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ДАКТИЛОСКОПІЧНІ </a:t>
            </a:r>
          </a:p>
          <a:p>
            <a:pPr>
              <a:defRPr/>
            </a:pPr>
            <a:r>
              <a:rPr lang="uk-UA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defRPr/>
            </a:pPr>
            <a:endParaRPr lang="uk-UA" sz="7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defRPr/>
            </a:pPr>
            <a:r>
              <a:rPr lang="uk-UA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ОБЛІКИ</a:t>
            </a:r>
            <a:r>
              <a:rPr lang="uk-UA" sz="6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sz="6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4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81819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Центральна дактилокартотека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ведеться у ДНДЕКЦ та формується з </a:t>
            </a:r>
            <a:endParaRPr lang="uk-UA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24863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дактилокарт невпізнаних трупів;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дактилокарт безвісно зниклих осіб, які були піддані </a:t>
            </a:r>
            <a:r>
              <a:rPr lang="uk-UA" sz="2200" dirty="0" err="1">
                <a:latin typeface="Arial" pitchFamily="34" charset="0"/>
              </a:rPr>
              <a:t>дактилоскопіюванню</a:t>
            </a:r>
            <a:r>
              <a:rPr lang="uk-UA" sz="2200" dirty="0">
                <a:latin typeface="Arial" pitchFamily="34" charset="0"/>
              </a:rPr>
              <a:t> до зникнення;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дактилокарт осіб, які вчинили чи підозрюються у вчиненні навмисних вбивств;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замахів на вбивства;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навмисних тяжких тілесних ушкоджень, які спричинили смерть;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</a:t>
            </a:r>
            <a:r>
              <a:rPr lang="uk-UA" sz="2200" dirty="0" smtClean="0">
                <a:latin typeface="Arial" pitchFamily="34" charset="0"/>
              </a:rPr>
              <a:t>зґвалтувань; </a:t>
            </a:r>
            <a:endParaRPr lang="uk-UA" sz="2200" dirty="0">
              <a:latin typeface="Arial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розбійних нападів; пограбувань; вимагань;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200" dirty="0">
                <a:latin typeface="Arial" pitchFamily="34" charset="0"/>
              </a:rPr>
              <a:t>  кримінальних правопорушень, які вчинені з використанням вогнепальної зброї, вибухових пристроїв та речовин. </a:t>
            </a:r>
            <a:endParaRPr lang="ru-RU" sz="22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77072"/>
            <a:ext cx="8064896" cy="259228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uk-UA" sz="2800" dirty="0" smtClean="0"/>
              <a:t>		Ведуться в НДЕКЦ та  формуються з </a:t>
            </a:r>
            <a:r>
              <a:rPr lang="uk-UA" sz="2800" dirty="0" err="1" smtClean="0"/>
              <a:t>дактилокарт</a:t>
            </a:r>
            <a:r>
              <a:rPr lang="uk-UA" sz="2800" dirty="0" smtClean="0"/>
              <a:t>: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 невпізнаних трупів;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 безвісно зниклих осіб;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 осіб, які були </a:t>
            </a:r>
            <a:r>
              <a:rPr lang="uk-UA" sz="2800" dirty="0" err="1" smtClean="0"/>
              <a:t>дактилоскопійовані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543800" cy="914400"/>
          </a:xfrm>
        </p:spPr>
        <p:txBody>
          <a:bodyPr/>
          <a:lstStyle/>
          <a:p>
            <a:pPr>
              <a:defRPr/>
            </a:pP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Обласні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  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дактилокартотеки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4580" name="Рисунок 3" descr="apparat-480x38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8640"/>
            <a:ext cx="3707904" cy="298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997" y="260648"/>
            <a:ext cx="8964488" cy="446464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 dirty="0" err="1" smtClean="0"/>
              <a:t>Дактилокарти</a:t>
            </a:r>
            <a:r>
              <a:rPr lang="ru-RU" sz="4000" dirty="0" smtClean="0"/>
              <a:t> </a:t>
            </a:r>
            <a:r>
              <a:rPr lang="ru-RU" sz="4000" dirty="0" err="1" smtClean="0"/>
              <a:t>осіб</a:t>
            </a:r>
            <a:r>
              <a:rPr lang="ru-RU" sz="4000" dirty="0" smtClean="0"/>
              <a:t>,</a:t>
            </a:r>
            <a:r>
              <a:rPr lang="en-US" sz="4000" dirty="0" smtClean="0"/>
              <a:t> </a:t>
            </a:r>
            <a:r>
              <a:rPr lang="ru-RU" sz="4000" dirty="0" err="1" smtClean="0"/>
              <a:t>направляються</a:t>
            </a:r>
            <a:r>
              <a:rPr lang="ru-RU" sz="4000" dirty="0" smtClean="0"/>
              <a:t> до </a:t>
            </a:r>
            <a:r>
              <a:rPr lang="ru-RU" sz="4000" dirty="0" err="1" smtClean="0"/>
              <a:t>підрозділів</a:t>
            </a:r>
            <a:r>
              <a:rPr lang="ru-RU" sz="4000" dirty="0" smtClean="0"/>
              <a:t> </a:t>
            </a:r>
            <a:r>
              <a:rPr lang="ru-RU" sz="4000" dirty="0" err="1" smtClean="0"/>
              <a:t>експертної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служби</a:t>
            </a:r>
            <a:r>
              <a:rPr lang="ru-RU" sz="4000" dirty="0" smtClean="0"/>
              <a:t> у </a:t>
            </a:r>
            <a:r>
              <a:rPr lang="ru-RU" sz="4000" dirty="0" err="1" smtClean="0"/>
              <a:t>термін</a:t>
            </a:r>
            <a:r>
              <a:rPr lang="ru-RU" sz="4000" dirty="0" smtClean="0"/>
              <a:t> до 3 </a:t>
            </a:r>
            <a:r>
              <a:rPr lang="ru-RU" sz="4000" dirty="0" err="1" smtClean="0"/>
              <a:t>діб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моменту </a:t>
            </a:r>
            <a:r>
              <a:rPr lang="ru-RU" sz="4000" dirty="0" err="1" smtClean="0"/>
              <a:t>дактилоскопіювання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організації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перевірки</a:t>
            </a:r>
            <a:r>
              <a:rPr lang="ru-RU" sz="4000" dirty="0" smtClean="0"/>
              <a:t> на </a:t>
            </a:r>
            <a:r>
              <a:rPr lang="ru-RU" sz="4000" dirty="0" err="1" smtClean="0"/>
              <a:t>причетність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їх</a:t>
            </a:r>
            <a:r>
              <a:rPr lang="ru-RU" sz="4000" dirty="0" smtClean="0"/>
              <a:t> до </a:t>
            </a:r>
            <a:r>
              <a:rPr lang="ru-RU" sz="4000" dirty="0" err="1" smtClean="0"/>
              <a:t>вчинення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злочинів</a:t>
            </a:r>
            <a:r>
              <a:rPr lang="ru-RU" sz="4000" dirty="0" smtClean="0"/>
              <a:t> та постановки на </a:t>
            </a:r>
            <a:r>
              <a:rPr lang="ru-RU" sz="4000" dirty="0" err="1" smtClean="0"/>
              <a:t>облік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26627" name="Рисунок 2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4489450"/>
            <a:ext cx="33115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87362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ru-RU" dirty="0" smtClean="0"/>
              <a:t>		</a:t>
            </a:r>
            <a:r>
              <a:rPr lang="ru-RU" sz="2400" dirty="0" err="1" smtClean="0"/>
              <a:t>Організація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дактилоскопіювання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підозрюються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заарештовані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вчинення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кримінального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правопорушення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покладається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слідчих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прийняли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затримання</a:t>
            </a:r>
            <a:r>
              <a:rPr lang="ru-RU" sz="2400" dirty="0" smtClean="0"/>
              <a:t> особи за </a:t>
            </a:r>
            <a:r>
              <a:rPr lang="ru-RU" sz="2400" dirty="0" err="1" smtClean="0"/>
              <a:t>підозрою</a:t>
            </a:r>
            <a:r>
              <a:rPr lang="ru-RU" sz="2400" dirty="0" smtClean="0"/>
              <a:t> у </a:t>
            </a:r>
            <a:r>
              <a:rPr lang="ru-RU" sz="2400" dirty="0" err="1" smtClean="0"/>
              <a:t>вчиненні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кримінального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правопорушення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запобіжного</a:t>
            </a:r>
            <a:r>
              <a:rPr lang="ru-RU" sz="2400" dirty="0" smtClean="0"/>
              <a:t> заходу, </a:t>
            </a:r>
            <a:r>
              <a:rPr lang="ru-RU" sz="2400" dirty="0" err="1" smtClean="0"/>
              <a:t>повідомили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підозру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до особи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суду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вартою</a:t>
            </a:r>
            <a:r>
              <a:rPr lang="ru-RU" sz="2400" dirty="0" smtClean="0"/>
              <a:t>.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ru-RU" sz="2400" dirty="0" smtClean="0"/>
              <a:t>		</a:t>
            </a:r>
            <a:r>
              <a:rPr lang="ru-RU" sz="2400" dirty="0" err="1" smtClean="0"/>
              <a:t>Організація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дактилоскопіювання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підозрюються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Організація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 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дактилоскопіювання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395288" y="1341438"/>
            <a:ext cx="8497887" cy="3535362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1310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Для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одержання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відбитків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рук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згідно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із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чинним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законодавством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України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можуть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залучатися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спеціалісти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експертної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служби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.</a:t>
            </a:r>
            <a:endParaRPr lang="uk-UA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3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835150" y="620713"/>
            <a:ext cx="5210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Ведення дактилокартотек. 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23850" y="1412875"/>
            <a:ext cx="856932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500" i="1">
                <a:latin typeface="Arial" pitchFamily="34" charset="0"/>
              </a:rPr>
              <a:t>       У дактилокартах прізвище, ім’я та по батькові записуються українською та російською мовою,  друкованими літерами.</a:t>
            </a:r>
            <a:endParaRPr lang="ru-RU" sz="2500" i="1">
              <a:latin typeface="Arial" pitchFamily="34" charset="0"/>
            </a:endParaRPr>
          </a:p>
        </p:txBody>
      </p:sp>
      <p:sp>
        <p:nvSpPr>
          <p:cNvPr id="28676" name="WordArt 5"/>
          <p:cNvSpPr>
            <a:spLocks noChangeArrowheads="1" noChangeShapeType="1" noTextEdit="1"/>
          </p:cNvSpPr>
          <p:nvPr/>
        </p:nvSpPr>
        <p:spPr bwMode="auto">
          <a:xfrm>
            <a:off x="1042988" y="2852738"/>
            <a:ext cx="7156450" cy="10699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Дактилокарти заповнюються, як правило, 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у двох примірниках</a:t>
            </a:r>
            <a:endParaRPr lang="uk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250825" y="4098925"/>
            <a:ext cx="3995738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500">
                <a:latin typeface="Arial" pitchFamily="34" charset="0"/>
              </a:rPr>
              <a:t> Один примірник залишається, де було проведено дактилоскопіювання особи, для вміщення в місцеву дактилокартотеку</a:t>
            </a:r>
            <a:r>
              <a:rPr lang="ru-RU" sz="2500">
                <a:latin typeface="Arial" pitchFamily="34" charset="0"/>
              </a:rPr>
              <a:t> 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5076825" y="4149725"/>
            <a:ext cx="3168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500">
                <a:latin typeface="Arial" pitchFamily="34" charset="0"/>
              </a:rPr>
              <a:t>Другий примірник у термін, що не перевищує 5 діб, надсилається до обласної дактилокартотеки</a:t>
            </a:r>
            <a:r>
              <a:rPr lang="ru-RU" sz="250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16013" y="1341438"/>
            <a:ext cx="6840537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000">
                <a:latin typeface="Arial" pitchFamily="34" charset="0"/>
              </a:rPr>
              <a:t>У вчиненні окремих категорій тяжких кримінальних правопорушень та особливо тяжких, заповнюється третій примірник дактилокарти для направлення до ДНДЕКЦ у термін до 10 діб з моменту дактилоскопіювання</a:t>
            </a:r>
            <a:r>
              <a:rPr lang="ru-RU" sz="3000">
                <a:latin typeface="Arial" pitchFamily="34" charset="0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uk-UA" sz="3000">
                <a:latin typeface="Arial" pitchFamily="34" charset="0"/>
              </a:rPr>
              <a:t>На невпізнаний труп заповнюється три примірники дактилокарти. </a:t>
            </a:r>
            <a:endParaRPr lang="ru-RU" sz="300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333375"/>
            <a:ext cx="2541587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Прямоугольник 1"/>
          <p:cNvSpPr>
            <a:spLocks noChangeArrowheads="1"/>
          </p:cNvSpPr>
          <p:nvPr/>
        </p:nvSpPr>
        <p:spPr bwMode="auto">
          <a:xfrm>
            <a:off x="0" y="549275"/>
            <a:ext cx="658812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latinLnBrk="1"/>
            <a:r>
              <a:rPr lang="ru-RU" sz="2400" b="1" u="sng">
                <a:latin typeface="Times New Roman" pitchFamily="18" charset="0"/>
                <a:cs typeface="Times New Roman" pitchFamily="18" charset="0"/>
              </a:rPr>
              <a:t>Дактилокарта на особу містить такі відомості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стать;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прізвище, ім'я та по батькові ;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число, місяць, рік народження;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місце народження;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відбитки всіх  нігтьових  фаланг  пальців  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рук,  контрольні відтиски  пальців рук, відтиски  долоней  рук  (у  разі каліцтва робиться </a:t>
            </a:r>
          </a:p>
          <a:p>
            <a:pPr algn="just"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відповідна відмітка);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підпис особи, яка піддається 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дактилоскопіюванню;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дата проведення дактилоскопіювання;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орган, де проводилося дактилоскопіювання;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підстава для дактилоскопіювання;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     - посада,   прізвище   і  підпис  працівника,  </a:t>
            </a:r>
          </a:p>
          <a:p>
            <a:pPr latinLnBrk="1"/>
            <a:r>
              <a:rPr lang="ru-RU" sz="2400">
                <a:latin typeface="Times New Roman" pitchFamily="18" charset="0"/>
                <a:cs typeface="Times New Roman" pitchFamily="18" charset="0"/>
              </a:rPr>
              <a:t>який  заповнив дактилокарту.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1331913" y="836613"/>
            <a:ext cx="65246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Дактилокарта на впізнаний труп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містить такі відомості:</a:t>
            </a:r>
            <a:endParaRPr lang="uk-UA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4213" y="2781300"/>
            <a:ext cx="76327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000" b="1" i="1">
                <a:latin typeface="Arial" pitchFamily="34" charset="0"/>
              </a:rPr>
              <a:t>Як і дактилокарта на особу, відмінність лише в тім, що замість підпису особи яка підлягає дактилоскопіюванню, ставиться дата дактилоскопіювання</a:t>
            </a:r>
            <a:endParaRPr lang="ru-RU" sz="3000" b="1" i="1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042988" y="2133600"/>
            <a:ext cx="6985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стать;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відбитки всіх нігтьових фаланг пальців рук, їх контрольні відтиски, відтиски долоней рук (у разі каліцтва робиться відповідна відмітка);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дата проведення дактилоскопіювання;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орган, на території якого знайдено труп;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посада, прізвище і підпис працівника, який заповнив дактилокарту.</a:t>
            </a:r>
            <a:endParaRPr lang="ru-RU" sz="2500">
              <a:latin typeface="Arial" pitchFamily="34" charset="0"/>
            </a:endParaRPr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7185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Дактилокарта на невпізнаний труп містить такі відомості:</a:t>
            </a:r>
            <a:endParaRPr lang="uk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305800" cy="38877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7200" dirty="0" err="1" smtClean="0"/>
              <a:t>Формування</a:t>
            </a:r>
            <a:r>
              <a:rPr lang="ru-RU" sz="7200" dirty="0" smtClean="0"/>
              <a:t> </a:t>
            </a:r>
            <a:r>
              <a:rPr lang="ru-RU" sz="7200" dirty="0" err="1" smtClean="0"/>
              <a:t>дактилокартотек</a:t>
            </a:r>
            <a:endParaRPr lang="ru-RU" sz="7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042988" y="2133600"/>
            <a:ext cx="6985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стать;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відбитки всіх нігтьових фаланг пальців рук, їх контрольні відтиски, відтиски долоней рук (у разі каліцтва робиться відповідна відмітка);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дата проведення дактилоскопіювання;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орган, на території якого знайдено труп;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посада, прізвище і підпис працівника, який заповнив дактилокарту.</a:t>
            </a:r>
            <a:endParaRPr lang="ru-RU" sz="2500">
              <a:latin typeface="Arial" pitchFamily="34" charset="0"/>
            </a:endParaRPr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7185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Дактилокарта на невпізнаний труп містить такі відомості:</a:t>
            </a:r>
            <a:endParaRPr lang="uk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4213" y="404813"/>
            <a:ext cx="76327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>
                <a:latin typeface="Arial" pitchFamily="34" charset="0"/>
              </a:rPr>
              <a:t>Дактилокарта на невпізнаний труп вилучається у разі встановлення особи невпізнаного трупа або через 5 років з моменту виявлення трупа. </a:t>
            </a:r>
          </a:p>
          <a:p>
            <a:pPr algn="ctr"/>
            <a:endParaRPr lang="uk-UA" sz="2400">
              <a:latin typeface="Arial" pitchFamily="34" charset="0"/>
            </a:endParaRPr>
          </a:p>
          <a:p>
            <a:pPr algn="ctr"/>
            <a:r>
              <a:rPr lang="uk-UA" sz="2400">
                <a:latin typeface="Arial" pitchFamily="34" charset="0"/>
              </a:rPr>
              <a:t>У разі не встановлення особи та після повної перевірки за дактилоскопічним обліком, дактилокарта направляється для вміщення до оперативно-розшукової справи. Дактилокарти на впізнаний труп знищуються тільки після повної перевірки за дактилоскопічним обліком.</a:t>
            </a:r>
          </a:p>
          <a:p>
            <a:pPr algn="ctr"/>
            <a:endParaRPr lang="uk-UA" sz="2400">
              <a:latin typeface="Arial" pitchFamily="34" charset="0"/>
            </a:endParaRPr>
          </a:p>
          <a:p>
            <a:pPr algn="ctr"/>
            <a:r>
              <a:rPr lang="uk-UA" sz="2400">
                <a:latin typeface="Arial" pitchFamily="34" charset="0"/>
              </a:rPr>
              <a:t>Про знищення дактилокарт складається акт, який затверджується керівництвом ДНДЕКЦ, НДЕКЦ із зазначенням в ньому складу комісії, місця, часу, підстави, чиї дактилокарти знищуються та їх загальної кількості.</a:t>
            </a:r>
            <a:endParaRPr lang="ru-RU" sz="240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042988" y="2133600"/>
            <a:ext cx="6985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стать;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відбитки всіх нігтьових фаланг пальців рук, їх контрольні відтиски, відтиски долоней рук (у разі каліцтва робиться відповідна відмітка);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дата проведення дактилоскопіювання;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орган, на території якого знайдено труп;</a:t>
            </a:r>
          </a:p>
          <a:p>
            <a:pPr algn="just">
              <a:buFontTx/>
              <a:buChar char="•"/>
            </a:pPr>
            <a:r>
              <a:rPr lang="uk-UA" sz="2500">
                <a:latin typeface="Arial" pitchFamily="34" charset="0"/>
              </a:rPr>
              <a:t>   посада, прізвище і підпис працівника, який заповнив дактилокарту.</a:t>
            </a:r>
            <a:endParaRPr lang="ru-RU" sz="2500">
              <a:latin typeface="Arial" pitchFamily="34" charset="0"/>
            </a:endParaRPr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7185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Дактилокарта на невпізнаний труп містить такі відомості:</a:t>
            </a:r>
            <a:endParaRPr lang="uk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596062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latin typeface="Arial"/>
                <a:cs typeface="Arial"/>
              </a:rPr>
              <a:t>Слідотеки.</a:t>
            </a:r>
          </a:p>
          <a:p>
            <a:pPr algn="ctr"/>
            <a:r>
              <a:rPr lang="uk-UA" sz="3600" kern="10"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latin typeface="Arial"/>
                <a:cs typeface="Arial"/>
              </a:rPr>
              <a:t> Формування слідотек</a:t>
            </a:r>
          </a:p>
        </p:txBody>
      </p:sp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684213" y="2492375"/>
            <a:ext cx="2724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Центральна</a:t>
            </a: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5651500" y="2924175"/>
            <a:ext cx="1847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Обласні </a:t>
            </a:r>
          </a:p>
        </p:txBody>
      </p:sp>
      <p:sp>
        <p:nvSpPr>
          <p:cNvPr id="34821" name="WordArt 6"/>
          <p:cNvSpPr>
            <a:spLocks noChangeArrowheads="1" noChangeShapeType="1" noTextEdit="1"/>
          </p:cNvSpPr>
          <p:nvPr/>
        </p:nvSpPr>
        <p:spPr bwMode="auto">
          <a:xfrm>
            <a:off x="2916238" y="5084763"/>
            <a:ext cx="3311525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4822" name="Line 10"/>
          <p:cNvSpPr>
            <a:spLocks noChangeShapeType="1"/>
          </p:cNvSpPr>
          <p:nvPr/>
        </p:nvSpPr>
        <p:spPr bwMode="auto">
          <a:xfrm flipH="1">
            <a:off x="3635375" y="1844675"/>
            <a:ext cx="43180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4823" name="Line 11"/>
          <p:cNvSpPr>
            <a:spLocks noChangeShapeType="1"/>
          </p:cNvSpPr>
          <p:nvPr/>
        </p:nvSpPr>
        <p:spPr bwMode="auto">
          <a:xfrm>
            <a:off x="5076825" y="1989138"/>
            <a:ext cx="790575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4824" name="Line 12"/>
          <p:cNvSpPr>
            <a:spLocks noChangeShapeType="1"/>
          </p:cNvSpPr>
          <p:nvPr/>
        </p:nvSpPr>
        <p:spPr bwMode="auto">
          <a:xfrm>
            <a:off x="4427538" y="2060575"/>
            <a:ext cx="73025" cy="2520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4"/>
          <p:cNvSpPr>
            <a:spLocks noChangeArrowheads="1" noChangeShapeType="1" noTextEdit="1"/>
          </p:cNvSpPr>
          <p:nvPr/>
        </p:nvSpPr>
        <p:spPr bwMode="auto">
          <a:xfrm>
            <a:off x="539750" y="620713"/>
            <a:ext cx="82105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Центральна слідотека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ведеться в ДНДЕКЦ та формується з </a:t>
            </a:r>
            <a:endParaRPr lang="uk-UA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395288" y="1795463"/>
            <a:ext cx="8280400" cy="506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фотокопій слідів, вилучених при огляді місця вчинення навмисних убивств;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замахів на вбивства;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навмисних тяжких тілесних ушкоджень, які спричинили смерть;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 зґвалтувань;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розбійних нападів;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пограбувань;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вимагань,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uk-UA" sz="2100" dirty="0">
                <a:latin typeface="Arial" pitchFamily="34" charset="0"/>
              </a:rPr>
              <a:t>кримінальних правопорушень, які вчинені з використанням вогнепальної зброї, вибухових пристроїв та речовин, які залишились нерозкритими, та за фактами безвісного зникнення осіб. </a:t>
            </a:r>
            <a:r>
              <a:rPr lang="ru-RU" sz="2100" dirty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395288" y="476250"/>
            <a:ext cx="8172450" cy="19335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1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Обласні слідотеки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функціонують у НДЕКЦ та формуються з </a:t>
            </a:r>
            <a:endParaRPr lang="uk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55650" y="3141663"/>
            <a:ext cx="75612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000">
                <a:latin typeface="Arial" pitchFamily="34" charset="0"/>
              </a:rPr>
              <a:t>фотокопій слідів, вилучених при огляді місць вчинення кримінальних правопорушень, що залишились нерозкритими, та за фактами безвісного зникнення осіб.</a:t>
            </a:r>
            <a:endParaRPr lang="ru-RU" sz="300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900113">
              <a:buFont typeface="Wingdings" pitchFamily="2" charset="2"/>
              <a:buChar char="Ø"/>
              <a:defRPr/>
            </a:pPr>
            <a:r>
              <a:rPr lang="uk-UA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Масиву</a:t>
            </a:r>
          </a:p>
          <a:p>
            <a:pPr marL="0" indent="900113">
              <a:buFont typeface="Wingdings" pitchFamily="2" charset="2"/>
              <a:buChar char="Ø"/>
              <a:defRPr/>
            </a:pPr>
            <a:r>
              <a:rPr lang="uk-UA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Архіву </a:t>
            </a:r>
            <a:endParaRPr lang="ru-RU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288" y="31750"/>
            <a:ext cx="8229600" cy="1554163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ru-RU" sz="4900" dirty="0" err="1">
                <a:solidFill>
                  <a:schemeClr val="tx1"/>
                </a:solidFill>
              </a:rPr>
              <a:t>Слідотека</a:t>
            </a:r>
            <a:r>
              <a:rPr lang="ru-RU" sz="4900" dirty="0">
                <a:solidFill>
                  <a:schemeClr val="tx1"/>
                </a:solidFill>
              </a:rPr>
              <a:t> </a:t>
            </a:r>
            <a:r>
              <a:rPr lang="ru-RU" sz="4900" dirty="0" err="1">
                <a:solidFill>
                  <a:schemeClr val="tx1"/>
                </a:solidFill>
              </a:rPr>
              <a:t>складається</a:t>
            </a:r>
            <a:r>
              <a:rPr lang="ru-RU" sz="4900" dirty="0">
                <a:solidFill>
                  <a:schemeClr val="tx1"/>
                </a:solidFill>
              </a:rPr>
              <a:t> з </a:t>
            </a:r>
            <a:r>
              <a:rPr lang="ru-RU" sz="4900" dirty="0" smtClean="0">
                <a:solidFill>
                  <a:schemeClr val="tx1"/>
                </a:solidFill>
              </a:rPr>
              <a:t>основного: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9263" algn="just">
              <a:buFont typeface="Wingdings" pitchFamily="2" charset="2"/>
              <a:buChar char="Ø"/>
              <a:defRPr/>
            </a:pPr>
            <a:r>
              <a:rPr lang="ru-RU" dirty="0" err="1" smtClean="0">
                <a:solidFill>
                  <a:srgbClr val="92D050"/>
                </a:solidFill>
              </a:rPr>
              <a:t>визнані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експертом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придатними</a:t>
            </a:r>
            <a:r>
              <a:rPr lang="ru-RU" dirty="0">
                <a:solidFill>
                  <a:srgbClr val="92D050"/>
                </a:solidFill>
              </a:rPr>
              <a:t> для </a:t>
            </a:r>
            <a:r>
              <a:rPr lang="ru-RU" dirty="0" err="1">
                <a:solidFill>
                  <a:srgbClr val="92D050"/>
                </a:solidFill>
              </a:rPr>
              <a:t>ідентифікації</a:t>
            </a:r>
            <a:r>
              <a:rPr lang="ru-RU" dirty="0">
                <a:solidFill>
                  <a:srgbClr val="92D050"/>
                </a:solidFill>
              </a:rPr>
              <a:t> особи; </a:t>
            </a:r>
            <a:endParaRPr lang="ru-RU" dirty="0" smtClean="0">
              <a:solidFill>
                <a:srgbClr val="92D050"/>
              </a:solidFill>
            </a:endParaRPr>
          </a:p>
          <a:p>
            <a:pPr marL="0" indent="449263" algn="just">
              <a:buFont typeface="Wingdings" pitchFamily="2" charset="2"/>
              <a:buChar char="Ø"/>
              <a:defRPr/>
            </a:pPr>
            <a:r>
              <a:rPr lang="ru-RU" dirty="0" err="1" smtClean="0">
                <a:solidFill>
                  <a:srgbClr val="92D050"/>
                </a:solidFill>
              </a:rPr>
              <a:t>перевірені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за </a:t>
            </a:r>
            <a:r>
              <a:rPr lang="ru-RU" dirty="0" err="1">
                <a:solidFill>
                  <a:srgbClr val="92D050"/>
                </a:solidFill>
              </a:rPr>
              <a:t>дактилокартами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осіб</a:t>
            </a:r>
            <a:r>
              <a:rPr lang="ru-RU" dirty="0">
                <a:solidFill>
                  <a:srgbClr val="92D050"/>
                </a:solidFill>
              </a:rPr>
              <a:t>, </a:t>
            </a:r>
            <a:r>
              <a:rPr lang="ru-RU" dirty="0" err="1">
                <a:solidFill>
                  <a:srgbClr val="92D050"/>
                </a:solidFill>
              </a:rPr>
              <a:t>які</a:t>
            </a:r>
            <a:r>
              <a:rPr lang="ru-RU" dirty="0">
                <a:solidFill>
                  <a:srgbClr val="92D050"/>
                </a:solidFill>
              </a:rPr>
              <a:t> могли </a:t>
            </a:r>
            <a:r>
              <a:rPr lang="ru-RU" dirty="0" err="1">
                <a:solidFill>
                  <a:srgbClr val="92D050"/>
                </a:solidFill>
              </a:rPr>
              <a:t>залишити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сліди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br>
              <a:rPr lang="ru-RU" dirty="0">
                <a:solidFill>
                  <a:srgbClr val="92D050"/>
                </a:solidFill>
              </a:rPr>
            </a:br>
            <a:r>
              <a:rPr lang="ru-RU" dirty="0">
                <a:solidFill>
                  <a:srgbClr val="92D050"/>
                </a:solidFill>
              </a:rPr>
              <a:t>на </a:t>
            </a:r>
            <a:r>
              <a:rPr lang="ru-RU" dirty="0" err="1">
                <a:solidFill>
                  <a:srgbClr val="92D050"/>
                </a:solidFill>
              </a:rPr>
              <a:t>місці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події</a:t>
            </a:r>
            <a:r>
              <a:rPr lang="ru-RU" dirty="0">
                <a:solidFill>
                  <a:srgbClr val="92D050"/>
                </a:solidFill>
              </a:rPr>
              <a:t> не у </a:t>
            </a:r>
            <a:r>
              <a:rPr lang="ru-RU" dirty="0" err="1">
                <a:solidFill>
                  <a:srgbClr val="92D050"/>
                </a:solidFill>
              </a:rPr>
              <a:t>зв'язку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із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вчиненням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злочину</a:t>
            </a:r>
            <a:r>
              <a:rPr lang="ru-RU" dirty="0">
                <a:solidFill>
                  <a:srgbClr val="92D050"/>
                </a:solidFill>
              </a:rPr>
              <a:t>; </a:t>
            </a:r>
            <a:endParaRPr lang="ru-RU" dirty="0" smtClean="0">
              <a:solidFill>
                <a:srgbClr val="92D050"/>
              </a:solidFill>
            </a:endParaRPr>
          </a:p>
          <a:p>
            <a:pPr marL="0" indent="449263" algn="just">
              <a:buFont typeface="Wingdings" pitchFamily="2" charset="2"/>
              <a:buChar char="Ø"/>
              <a:defRPr/>
            </a:pPr>
            <a:r>
              <a:rPr lang="ru-RU" dirty="0" err="1" smtClean="0">
                <a:solidFill>
                  <a:srgbClr val="92D050"/>
                </a:solidFill>
              </a:rPr>
              <a:t>перевірені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за </a:t>
            </a:r>
            <a:r>
              <a:rPr lang="ru-RU" dirty="0" err="1">
                <a:solidFill>
                  <a:srgbClr val="92D050"/>
                </a:solidFill>
              </a:rPr>
              <a:t>дактилокартотеками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endParaRPr lang="ru-RU" dirty="0" smtClean="0">
              <a:solidFill>
                <a:srgbClr val="92D050"/>
              </a:solidFill>
            </a:endParaRPr>
          </a:p>
          <a:p>
            <a:pPr marL="0" indent="449263" algn="just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92D050"/>
                </a:solidFill>
              </a:rPr>
              <a:t>та </a:t>
            </a:r>
            <a:r>
              <a:rPr lang="ru-RU" dirty="0">
                <a:solidFill>
                  <a:srgbClr val="92D050"/>
                </a:solidFill>
              </a:rPr>
              <a:t>за </a:t>
            </a:r>
            <a:r>
              <a:rPr lang="ru-RU" dirty="0" err="1">
                <a:solidFill>
                  <a:srgbClr val="92D050"/>
                </a:solidFill>
              </a:rPr>
              <a:t>слідотеками</a:t>
            </a:r>
            <a:r>
              <a:rPr lang="ru-RU" dirty="0">
                <a:solidFill>
                  <a:srgbClr val="92D05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</a:rPr>
              <a:t>До основного </a:t>
            </a:r>
            <a:r>
              <a:rPr lang="ru-RU" sz="3200" dirty="0" err="1">
                <a:solidFill>
                  <a:schemeClr val="tx1"/>
                </a:solidFill>
              </a:rPr>
              <a:t>масиву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вмішуються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фотокопії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слідів</a:t>
            </a:r>
            <a:r>
              <a:rPr lang="ru-RU" sz="3200" dirty="0">
                <a:solidFill>
                  <a:schemeClr val="tx1"/>
                </a:solidFill>
              </a:rPr>
              <a:t> рук, </a:t>
            </a:r>
            <a:r>
              <a:rPr lang="ru-RU" sz="3200" dirty="0" err="1" smtClean="0">
                <a:solidFill>
                  <a:schemeClr val="tx1"/>
                </a:solidFill>
              </a:rPr>
              <a:t>вилучені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з </a:t>
            </a:r>
            <a:r>
              <a:rPr lang="ru-RU" sz="3200" dirty="0" err="1">
                <a:solidFill>
                  <a:schemeClr val="tx1"/>
                </a:solidFill>
              </a:rPr>
              <a:t>місць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вчинення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нерозкритих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злочинів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які</a:t>
            </a:r>
            <a:r>
              <a:rPr lang="ru-RU" sz="3200" dirty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38916" name="Picture 2" descr="C:\Users\user\Desktop\3396107.t813eduh6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013325"/>
            <a:ext cx="14319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684213" y="981075"/>
            <a:ext cx="76581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Основний масив і архів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складаються із реєстраційних карт:</a:t>
            </a:r>
            <a:endParaRPr lang="uk-UA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1403350" y="2852738"/>
            <a:ext cx="4248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– слідів пальців рук;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203575" y="4292600"/>
            <a:ext cx="3371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– слідів долонь.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11188" y="1557338"/>
            <a:ext cx="79200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000">
                <a:latin typeface="Arial" pitchFamily="34" charset="0"/>
              </a:rPr>
              <a:t>До архіву вміщуються копії слідів рук у випадку, коли кримінальне правопорушення розкрито, але належність слідів не встановлена. Термін їх зберігання — до закінчення строку давності притягнення особи до кримінальної відповідальності за видом кримінального правопорушення.</a:t>
            </a:r>
            <a:endParaRPr lang="ru-RU" sz="300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594015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Наказ МВС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України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b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«Про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затвердження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Інструкції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про порядок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функціонування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дактилоскопічного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обліку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b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експертної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служби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МВС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України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»</a:t>
            </a:r>
            <a:b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від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11.09.2001</a:t>
            </a:r>
            <a:b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№ 785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6387" name="Рисунок 4" descr="0.51046900 1229068423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437112"/>
            <a:ext cx="3708400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WordArt 2"/>
          <p:cNvSpPr>
            <a:spLocks noChangeArrowheads="1" noChangeShapeType="1" noTextEdit="1"/>
          </p:cNvSpPr>
          <p:nvPr/>
        </p:nvSpPr>
        <p:spPr bwMode="auto">
          <a:xfrm>
            <a:off x="250825" y="620713"/>
            <a:ext cx="85915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Використання дактилоскопічного обліку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27088" y="2060575"/>
            <a:ext cx="72739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000">
                <a:latin typeface="Arial" pitchFamily="34" charset="0"/>
              </a:rPr>
              <a:t>Звертатися із запитом щодо проведення перевірки за дактилоскопічним обліком мають право підрозділи національної поліції, Служби безпеки, органи прокуратури та суду, правоохоронні органи інших країн за міжнародними угодами.</a:t>
            </a:r>
            <a:endParaRPr lang="ru-RU" sz="3000"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 descr="Белый мрамор"/>
          <p:cNvSpPr>
            <a:spLocks noChangeArrowheads="1" noChangeShapeType="1" noTextEdit="1"/>
          </p:cNvSpPr>
          <p:nvPr/>
        </p:nvSpPr>
        <p:spPr bwMode="auto">
          <a:xfrm>
            <a:off x="611188" y="333375"/>
            <a:ext cx="734377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uk-UA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Види перевірок</a:t>
            </a:r>
          </a:p>
        </p:txBody>
      </p:sp>
      <p:sp>
        <p:nvSpPr>
          <p:cNvPr id="43011" name="WordArt 5"/>
          <p:cNvSpPr>
            <a:spLocks noChangeArrowheads="1" noChangeShapeType="1" noTextEdit="1"/>
          </p:cNvSpPr>
          <p:nvPr/>
        </p:nvSpPr>
        <p:spPr bwMode="auto">
          <a:xfrm>
            <a:off x="611188" y="2205038"/>
            <a:ext cx="6057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1)   дактилокарта – дактилокарта</a:t>
            </a:r>
          </a:p>
        </p:txBody>
      </p:sp>
      <p:sp>
        <p:nvSpPr>
          <p:cNvPr id="43012" name="WordArt 6"/>
          <p:cNvSpPr>
            <a:spLocks noChangeArrowheads="1" noChangeShapeType="1" noTextEdit="1"/>
          </p:cNvSpPr>
          <p:nvPr/>
        </p:nvSpPr>
        <p:spPr bwMode="auto">
          <a:xfrm>
            <a:off x="2124075" y="2997200"/>
            <a:ext cx="525621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2)   дактилокарта – слід</a:t>
            </a:r>
          </a:p>
        </p:txBody>
      </p:sp>
      <p:sp>
        <p:nvSpPr>
          <p:cNvPr id="43013" name="WordArt 7"/>
          <p:cNvSpPr>
            <a:spLocks noChangeArrowheads="1" noChangeShapeType="1" noTextEdit="1"/>
          </p:cNvSpPr>
          <p:nvPr/>
        </p:nvSpPr>
        <p:spPr bwMode="auto">
          <a:xfrm>
            <a:off x="2916238" y="3933825"/>
            <a:ext cx="5184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3)   слід – дактилокарта</a:t>
            </a:r>
          </a:p>
        </p:txBody>
      </p:sp>
      <p:sp>
        <p:nvSpPr>
          <p:cNvPr id="43014" name="WordArt 8"/>
          <p:cNvSpPr>
            <a:spLocks noChangeArrowheads="1" noChangeShapeType="1" noTextEdit="1"/>
          </p:cNvSpPr>
          <p:nvPr/>
        </p:nvSpPr>
        <p:spPr bwMode="auto">
          <a:xfrm>
            <a:off x="4572000" y="5445125"/>
            <a:ext cx="36004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uk-UA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4)   слід – </a:t>
            </a:r>
            <a:r>
              <a:rPr lang="uk-UA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слід</a:t>
            </a:r>
            <a:endParaRPr lang="uk-UA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slow">
    <p:comb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250825" y="2205038"/>
            <a:ext cx="8609013" cy="23431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Термін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перевірки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не повинен</a:t>
            </a:r>
          </a:p>
          <a:p>
            <a:pPr algn="ctr">
              <a:defRPr/>
            </a:pP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перевищувати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15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діб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>
              <a:defRPr/>
            </a:pP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з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моменту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отримання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запиту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uk-UA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C:\Users\Диана\Desktop\обліки\фотк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852738"/>
            <a:ext cx="338455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1438"/>
            <a:ext cx="8805863" cy="51831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b="1" dirty="0" err="1" smtClean="0"/>
              <a:t>Систематизація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дактилокарт</a:t>
            </a:r>
            <a:r>
              <a:rPr lang="ru-RU" sz="2400" b="1" dirty="0" smtClean="0"/>
              <a:t> проводиться за 10-ти, 5-ти та </a:t>
            </a:r>
            <a:r>
              <a:rPr lang="ru-RU" sz="2400" b="1" dirty="0" err="1" smtClean="0"/>
              <a:t>однопальцевою</a:t>
            </a:r>
            <a:r>
              <a:rPr lang="ru-RU" sz="2400" b="1" dirty="0" smtClean="0"/>
              <a:t> системами </a:t>
            </a:r>
            <a:r>
              <a:rPr lang="ru-RU" sz="2400" b="1" dirty="0" err="1" smtClean="0"/>
              <a:t>обліку</a:t>
            </a:r>
            <a:r>
              <a:rPr lang="ru-RU" sz="2400" b="1" dirty="0" smtClean="0"/>
              <a:t> з </a:t>
            </a:r>
            <a:r>
              <a:rPr lang="ru-RU" sz="2400" b="1" dirty="0" err="1" smtClean="0"/>
              <a:t>використанням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інформаційно-пошукових</a:t>
            </a:r>
            <a:r>
              <a:rPr lang="ru-RU" sz="2400" b="1" dirty="0" smtClean="0"/>
              <a:t> систем (ІПС) та ЕОМ. </a:t>
            </a:r>
          </a:p>
          <a:p>
            <a:pPr marL="3671888" indent="-2139950" algn="just">
              <a:defRPr/>
            </a:pPr>
            <a:r>
              <a:rPr lang="ru-RU" dirty="0" smtClean="0"/>
              <a:t> </a:t>
            </a:r>
            <a:r>
              <a:rPr lang="ru-RU" sz="2000" dirty="0" err="1" smtClean="0"/>
              <a:t>Нині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прийнята</a:t>
            </a:r>
            <a:r>
              <a:rPr lang="ru-RU" sz="2000" dirty="0" smtClean="0"/>
              <a:t> та введена для практичного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10-пальцева система </a:t>
            </a:r>
            <a:r>
              <a:rPr lang="ru-RU" sz="2000" dirty="0" err="1" smtClean="0"/>
              <a:t>реєстрації</a:t>
            </a:r>
            <a:r>
              <a:rPr lang="ru-RU" sz="2000" dirty="0" smtClean="0"/>
              <a:t>, </a:t>
            </a:r>
          </a:p>
          <a:p>
            <a:pPr marL="3952875" indent="-2420938" algn="just">
              <a:buFont typeface="Wingdings" pitchFamily="2" charset="2"/>
              <a:buNone/>
              <a:defRPr/>
            </a:pPr>
            <a:r>
              <a:rPr lang="ru-RU" sz="2000" dirty="0" smtClean="0"/>
              <a:t>                                   з </a:t>
            </a:r>
            <a:r>
              <a:rPr lang="ru-RU" sz="2000" dirty="0" err="1" smtClean="0"/>
              <a:t>використанням</a:t>
            </a:r>
            <a:r>
              <a:rPr lang="ru-RU" sz="2000" dirty="0" smtClean="0"/>
              <a:t> </a:t>
            </a:r>
          </a:p>
          <a:p>
            <a:pPr marL="3952875" indent="-2420938" algn="just">
              <a:buFont typeface="Wingdings" pitchFamily="2" charset="2"/>
              <a:buNone/>
              <a:defRPr/>
            </a:pPr>
            <a:r>
              <a:rPr lang="ru-RU" sz="2000" dirty="0" smtClean="0"/>
              <a:t>                                   </a:t>
            </a:r>
            <a:r>
              <a:rPr lang="ru-RU" sz="2000" dirty="0" err="1" smtClean="0"/>
              <a:t>дактилокарт</a:t>
            </a:r>
            <a:r>
              <a:rPr lang="ru-RU" sz="2000" dirty="0" smtClean="0"/>
              <a:t> — </a:t>
            </a:r>
          </a:p>
          <a:p>
            <a:pPr marL="3952875" indent="-2420938" algn="just">
              <a:buFont typeface="Wingdings" pitchFamily="2" charset="2"/>
              <a:buNone/>
              <a:defRPr/>
            </a:pPr>
            <a:r>
              <a:rPr lang="ru-RU" sz="2000" dirty="0" smtClean="0"/>
              <a:t>                                   </a:t>
            </a:r>
            <a:r>
              <a:rPr lang="ru-RU" sz="2000" dirty="0" err="1" smtClean="0"/>
              <a:t>спеціальних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бланків</a:t>
            </a:r>
            <a:endParaRPr lang="ru-RU" sz="2000" dirty="0" smtClean="0"/>
          </a:p>
          <a:p>
            <a:pPr marL="3952875" indent="-2420938" algn="just">
              <a:buFont typeface="Wingdings" pitchFamily="2" charset="2"/>
              <a:buNone/>
              <a:defRPr/>
            </a:pPr>
            <a:r>
              <a:rPr lang="ru-RU" sz="2000" dirty="0" smtClean="0"/>
              <a:t>                                   з 10-ю </a:t>
            </a:r>
            <a:r>
              <a:rPr lang="ru-RU" sz="2000" dirty="0" err="1" smtClean="0"/>
              <a:t>відбитками</a:t>
            </a:r>
            <a:endParaRPr lang="ru-RU" sz="2000" dirty="0" smtClean="0"/>
          </a:p>
          <a:p>
            <a:pPr marL="3952875" indent="-2420938" algn="just">
              <a:buFont typeface="Wingdings" pitchFamily="2" charset="2"/>
              <a:buNone/>
              <a:defRPr/>
            </a:pPr>
            <a:r>
              <a:rPr lang="ru-RU" sz="2000" dirty="0" smtClean="0"/>
              <a:t>                                   пальців рук.</a:t>
            </a:r>
            <a:endParaRPr lang="uk-UA" sz="2000" dirty="0" smtClean="0"/>
          </a:p>
          <a:p>
            <a:pPr>
              <a:defRPr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04813"/>
            <a:ext cx="8678862" cy="758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DE22C8"/>
                </a:solidFill>
              </a:rPr>
              <a:t/>
            </a:r>
            <a:br>
              <a:rPr lang="ru-RU" sz="2800" dirty="0" smtClean="0">
                <a:solidFill>
                  <a:srgbClr val="DE22C8"/>
                </a:solidFill>
              </a:rPr>
            </a:br>
            <a:r>
              <a:rPr lang="ru-RU" sz="2800" b="1" dirty="0" err="1" smtClean="0">
                <a:solidFill>
                  <a:srgbClr val="A75996"/>
                </a:solidFill>
              </a:rPr>
              <a:t>Дактилоскопічні</a:t>
            </a:r>
            <a:r>
              <a:rPr lang="ru-RU" sz="2800" b="1" dirty="0" smtClean="0">
                <a:solidFill>
                  <a:srgbClr val="A75996"/>
                </a:solidFill>
              </a:rPr>
              <a:t> </a:t>
            </a:r>
            <a:r>
              <a:rPr lang="ru-RU" sz="2800" b="1" dirty="0" err="1" smtClean="0">
                <a:solidFill>
                  <a:srgbClr val="A75996"/>
                </a:solidFill>
              </a:rPr>
              <a:t>обліки</a:t>
            </a:r>
            <a:r>
              <a:rPr lang="ru-RU" sz="2800" b="1" dirty="0" smtClean="0">
                <a:solidFill>
                  <a:srgbClr val="A75996"/>
                </a:solidFill>
              </a:rPr>
              <a:t> </a:t>
            </a:r>
            <a:r>
              <a:rPr lang="ru-RU" sz="2800" b="1" dirty="0" err="1" smtClean="0">
                <a:solidFill>
                  <a:srgbClr val="A75996"/>
                </a:solidFill>
              </a:rPr>
              <a:t>ведуть</a:t>
            </a:r>
            <a:r>
              <a:rPr lang="ru-RU" sz="2800" b="1" dirty="0" smtClean="0">
                <a:solidFill>
                  <a:srgbClr val="A75996"/>
                </a:solidFill>
              </a:rPr>
              <a:t> </a:t>
            </a:r>
            <a:r>
              <a:rPr lang="ru-RU" sz="2800" b="1" dirty="0" err="1" smtClean="0">
                <a:solidFill>
                  <a:srgbClr val="A75996"/>
                </a:solidFill>
              </a:rPr>
              <a:t>центральні</a:t>
            </a:r>
            <a:r>
              <a:rPr lang="ru-RU" sz="2800" b="1" dirty="0" smtClean="0">
                <a:solidFill>
                  <a:srgbClr val="A75996"/>
                </a:solidFill>
              </a:rPr>
              <a:t>, </a:t>
            </a:r>
            <a:r>
              <a:rPr lang="ru-RU" sz="2800" b="1" dirty="0" err="1" smtClean="0">
                <a:solidFill>
                  <a:srgbClr val="A75996"/>
                </a:solidFill>
              </a:rPr>
              <a:t>обласні</a:t>
            </a:r>
            <a:r>
              <a:rPr lang="ru-RU" sz="2800" b="1" dirty="0" smtClean="0">
                <a:solidFill>
                  <a:srgbClr val="A75996"/>
                </a:solidFill>
              </a:rPr>
              <a:t> </a:t>
            </a:r>
            <a:r>
              <a:rPr lang="ru-RU" sz="2800" b="1" dirty="0" err="1" smtClean="0">
                <a:solidFill>
                  <a:srgbClr val="A75996"/>
                </a:solidFill>
              </a:rPr>
              <a:t>органи</a:t>
            </a:r>
            <a:r>
              <a:rPr lang="ru-RU" sz="2800" b="1" dirty="0" smtClean="0">
                <a:solidFill>
                  <a:srgbClr val="A75996"/>
                </a:solidFill>
              </a:rPr>
              <a:t> МВС. </a:t>
            </a:r>
            <a:endParaRPr lang="uk-UA" sz="2800" b="1" dirty="0">
              <a:solidFill>
                <a:srgbClr val="A75996"/>
              </a:solidFill>
            </a:endParaRPr>
          </a:p>
        </p:txBody>
      </p:sp>
      <p:pic>
        <p:nvPicPr>
          <p:cNvPr id="45061" name="Picture 4" descr="C:\Users\Диана\Desktop\обліки\фотки\Fingerprints дактилоскопия 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4005263"/>
            <a:ext cx="25177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59113" y="1268413"/>
            <a:ext cx="6084887" cy="5302250"/>
          </a:xfrm>
          <a:ln w="76200">
            <a:solidFill>
              <a:srgbClr val="0070C0"/>
            </a:solidFill>
            <a:prstDash val="sysDot"/>
          </a:ln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чисельник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собою суму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умовних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цифрових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позначень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завиткових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візерунків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парних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пальців рук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додаванням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знаменник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— суму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позначень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завиткових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візерунків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непарних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пальців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додаванням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5113" lvl="1" indent="9525">
              <a:buFont typeface="Wingdings" pitchFamily="2" charset="2"/>
              <a:buNone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Парні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непарні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пальці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переходячи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пальця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руки до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мізинця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5113" lvl="1" indent="9525">
              <a:buFont typeface="Wingdings" pitchFamily="2" charset="2"/>
              <a:buNone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   Для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цифрових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позначень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пальці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на пари.  </a:t>
            </a:r>
          </a:p>
          <a:p>
            <a:pPr marL="265113" lvl="1" indent="9525" algn="ctr">
              <a:buFont typeface="Wingdings" pitchFamily="2" charset="2"/>
              <a:buNone/>
              <a:defRPr/>
            </a:pP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8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парам </a:t>
            </a:r>
            <a:r>
              <a:rPr lang="ru-RU" sz="8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присвоюються</a:t>
            </a: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цифрові</a:t>
            </a: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ru-RU" sz="8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великий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вказівний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пальці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руки — 16; </a:t>
            </a:r>
          </a:p>
          <a:p>
            <a:pPr lvl="1">
              <a:defRPr/>
            </a:pP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безіменний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руки — 8;</a:t>
            </a:r>
          </a:p>
          <a:p>
            <a:pPr lvl="1"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мізинець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руки — 4;</a:t>
            </a:r>
          </a:p>
          <a:p>
            <a:pPr lvl="1"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вказівний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— 2;</a:t>
            </a:r>
          </a:p>
          <a:p>
            <a:pPr lvl="1"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безіменний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мізинець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— 1.</a:t>
            </a:r>
            <a:endParaRPr lang="uk-UA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388" y="1268413"/>
            <a:ext cx="2592387" cy="5329237"/>
          </a:xfrm>
          <a:ln w="57150">
            <a:solidFill>
              <a:srgbClr val="0070C0"/>
            </a:solidFill>
            <a:prstDash val="sysDot"/>
          </a:ln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Дактилоскопічна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формула —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формула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10-пальцевої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записується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правому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верхньому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лицьового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дактилокарти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дробів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перший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іменується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основною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додатковою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775" y="0"/>
            <a:ext cx="8785225" cy="1052513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Систематизація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дактилокарт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полегшується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формул!!!</a:t>
            </a:r>
            <a:endParaRPr lang="uk-UA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3" grpId="0" build="p" animBg="1"/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2906713"/>
            <a:ext cx="4040188" cy="395128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 algn="ctr">
              <a:defRPr/>
            </a:pPr>
            <a:r>
              <a:rPr lang="ru-RU" b="1" i="1" dirty="0" smtClean="0"/>
              <a:t>Для </a:t>
            </a:r>
            <a:r>
              <a:rPr lang="ru-RU" b="1" i="1" dirty="0" err="1" smtClean="0"/>
              <a:t>виведення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додаткової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частини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формули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папілярний</a:t>
            </a:r>
            <a:r>
              <a:rPr lang="ru-RU" b="1" i="1" dirty="0" smtClean="0"/>
              <a:t> узор кожного </a:t>
            </a:r>
            <a:r>
              <a:rPr lang="ru-RU" b="1" i="1" dirty="0" err="1" smtClean="0"/>
              <a:t>пальця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наділяється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умовною</a:t>
            </a:r>
            <a:r>
              <a:rPr lang="ru-RU" b="1" i="1" dirty="0" smtClean="0"/>
              <a:t> цифрою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1 до 9.</a:t>
            </a:r>
            <a:endParaRPr lang="uk-UA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5256213" y="1412875"/>
            <a:ext cx="3887787" cy="460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Дугові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узори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виду,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позначаються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цифрою 1, </a:t>
            </a:r>
          </a:p>
          <a:p>
            <a:pPr>
              <a:defRPr/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петльові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радіальні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— 2,</a:t>
            </a:r>
          </a:p>
          <a:p>
            <a:pPr>
              <a:defRPr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петльові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ульнарні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— 3, 4, 5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розміщених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відрахування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завиткові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узори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— 7, 8, 9, </a:t>
            </a: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відносного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дельт;</a:t>
            </a:r>
          </a:p>
          <a:p>
            <a:pPr>
              <a:defRPr/>
            </a:pP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відсутні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пальці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узори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пальців з </a:t>
            </a: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пошкодженнями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позначаються</a:t>
            </a: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uk-UA" sz="20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uk-UA" sz="2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дріб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в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чисельнику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цифрових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позначень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візерунків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пальців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руки,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сумуються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знаменнику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пальців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Диана\Desktop\обліки\фотки\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4937125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0"/>
            <a:ext cx="8229600" cy="572611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b="1" dirty="0" smtClean="0"/>
              <a:t>Об'єкти</a:t>
            </a:r>
            <a:r>
              <a:rPr lang="uk-UA" sz="2800" dirty="0" smtClean="0"/>
              <a:t>, уміщені до оперативно-пошукових колекцій, </a:t>
            </a:r>
            <a:r>
              <a:rPr lang="uk-UA" sz="2800" b="1" dirty="0" smtClean="0"/>
              <a:t>вилучаються</a:t>
            </a:r>
            <a:r>
              <a:rPr lang="uk-UA" sz="2800" dirty="0" smtClean="0"/>
              <a:t> з них у таких випадках: 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dirty="0" smtClean="0"/>
              <a:t>проведення слідчих дій або судових розглядів на письмову вимогу слідчого або суду;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dirty="0" smtClean="0"/>
              <a:t>роз</a:t>
            </a:r>
            <a:r>
              <a:rPr lang="ru-RU" sz="2800" dirty="0" smtClean="0"/>
              <a:t>сл</a:t>
            </a:r>
            <a:r>
              <a:rPr lang="uk-UA" sz="2800" dirty="0" err="1" smtClean="0"/>
              <a:t>ідування</a:t>
            </a:r>
            <a:r>
              <a:rPr lang="uk-UA" sz="2800" dirty="0" smtClean="0"/>
              <a:t> злочинів;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dirty="0" smtClean="0"/>
              <a:t>закінчення строків давності притягнення до кримінальної відповідальності за вчинення злочинів;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dirty="0" smtClean="0"/>
              <a:t>надходження витягу з рішення суду щодо знищення об'єктів у разі встановлення джерела їх походження;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uk-UA" sz="2800" dirty="0" smtClean="0"/>
              <a:t>письмового запиту НДЕКЦ.</a:t>
            </a:r>
            <a:endParaRPr lang="uk-UA" sz="2800" dirty="0"/>
          </a:p>
        </p:txBody>
      </p:sp>
    </p:spTree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1700213"/>
            <a:ext cx="8642350" cy="4525962"/>
          </a:xfrm>
        </p:spPr>
        <p:txBody>
          <a:bodyPr>
            <a:noAutofit/>
          </a:bodyPr>
          <a:lstStyle/>
          <a:p>
            <a:pPr marL="0" indent="538163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у </a:t>
            </a:r>
            <a:r>
              <a:rPr lang="ru-RU" sz="2400" dirty="0">
                <a:solidFill>
                  <a:prstClr val="white"/>
                </a:solidFill>
              </a:rPr>
              <a:t>Державному </a:t>
            </a:r>
            <a:r>
              <a:rPr lang="ru-RU" sz="2400" dirty="0" err="1">
                <a:solidFill>
                  <a:prstClr val="white"/>
                </a:solidFill>
              </a:rPr>
              <a:t>науково-дослідному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експертно-криміналістичному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центрі</a:t>
            </a:r>
            <a:r>
              <a:rPr lang="ru-RU" sz="2400" dirty="0">
                <a:solidFill>
                  <a:prstClr val="white"/>
                </a:solidFill>
              </a:rPr>
              <a:t> МВС </a:t>
            </a:r>
            <a:r>
              <a:rPr lang="ru-RU" sz="2400" dirty="0" err="1" smtClean="0">
                <a:solidFill>
                  <a:prstClr val="white"/>
                </a:solidFill>
              </a:rPr>
              <a:t>України</a:t>
            </a:r>
            <a:r>
              <a:rPr lang="ru-RU" sz="2400" dirty="0" smtClean="0">
                <a:solidFill>
                  <a:prstClr val="white"/>
                </a:solidFill>
              </a:rPr>
              <a:t>;</a:t>
            </a:r>
            <a:endParaRPr lang="ru-RU" sz="2400" dirty="0">
              <a:solidFill>
                <a:prstClr val="white"/>
              </a:solidFill>
            </a:endParaRPr>
          </a:p>
          <a:p>
            <a:pPr marL="0" indent="538163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У </a:t>
            </a:r>
            <a:r>
              <a:rPr lang="ru-RU" sz="2400" dirty="0" err="1" smtClean="0">
                <a:solidFill>
                  <a:prstClr val="white"/>
                </a:solidFill>
              </a:rPr>
              <a:t>Науково-дослідних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експертно-криміналістичних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smtClean="0">
                <a:solidFill>
                  <a:prstClr val="white"/>
                </a:solidFill>
              </a:rPr>
              <a:t>центрах </a:t>
            </a:r>
            <a:r>
              <a:rPr lang="ru-RU" sz="2400" dirty="0">
                <a:solidFill>
                  <a:prstClr val="white"/>
                </a:solidFill>
              </a:rPr>
              <a:t>при </a:t>
            </a:r>
            <a:r>
              <a:rPr lang="ru-RU" sz="2400" dirty="0" err="1">
                <a:solidFill>
                  <a:prstClr val="white"/>
                </a:solidFill>
              </a:rPr>
              <a:t>Головних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err="1">
                <a:solidFill>
                  <a:prstClr val="white"/>
                </a:solidFill>
              </a:rPr>
              <a:t>управліннях</a:t>
            </a:r>
            <a:r>
              <a:rPr lang="ru-RU" sz="2400" dirty="0">
                <a:solidFill>
                  <a:prstClr val="white"/>
                </a:solidFill>
              </a:rPr>
              <a:t> </a:t>
            </a:r>
            <a:r>
              <a:rPr lang="ru-RU" sz="2400" dirty="0" smtClean="0">
                <a:solidFill>
                  <a:prstClr val="white"/>
                </a:solidFill>
              </a:rPr>
              <a:t>МВС;</a:t>
            </a:r>
          </a:p>
          <a:p>
            <a:pPr marL="0" indent="538163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ru-RU" sz="2400" dirty="0" err="1" smtClean="0">
                <a:solidFill>
                  <a:prstClr val="white"/>
                </a:solidFill>
              </a:rPr>
              <a:t>Управліннях</a:t>
            </a:r>
            <a:r>
              <a:rPr lang="ru-RU" sz="2400" dirty="0" smtClean="0">
                <a:solidFill>
                  <a:prstClr val="white"/>
                </a:solidFill>
              </a:rPr>
              <a:t> МВС;</a:t>
            </a:r>
          </a:p>
          <a:p>
            <a:pPr marL="0" indent="538163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ru-RU" sz="2400" dirty="0" err="1" smtClean="0">
                <a:solidFill>
                  <a:prstClr val="white"/>
                </a:solidFill>
              </a:rPr>
              <a:t>Управліннях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>
                <a:solidFill>
                  <a:prstClr val="white"/>
                </a:solidFill>
              </a:rPr>
              <a:t>МВС на </a:t>
            </a:r>
            <a:r>
              <a:rPr lang="ru-RU" sz="2400" dirty="0" err="1" smtClean="0">
                <a:solidFill>
                  <a:prstClr val="white"/>
                </a:solidFill>
              </a:rPr>
              <a:t>транспорті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9250"/>
            <a:ext cx="91440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 err="1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Дактилоскопічний</a:t>
            </a:r>
            <a:r>
              <a:rPr lang="ru-RU" sz="4000" b="1" dirty="0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облік</a:t>
            </a:r>
            <a:r>
              <a:rPr lang="ru-RU" sz="4000" b="1" dirty="0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функціонує</a:t>
            </a:r>
            <a:endParaRPr lang="ru-RU" sz="24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1700213"/>
            <a:ext cx="8642350" cy="4525962"/>
          </a:xfrm>
        </p:spPr>
        <p:txBody>
          <a:bodyPr>
            <a:noAutofit/>
          </a:bodyPr>
          <a:lstStyle/>
          <a:p>
            <a:pPr marL="0" indent="450850" algn="just">
              <a:buFont typeface="Wingdings" pitchFamily="2" charset="2"/>
              <a:buChar char="q"/>
              <a:defRPr/>
            </a:pPr>
            <a:r>
              <a:rPr lang="uk-UA" dirty="0" smtClean="0">
                <a:solidFill>
                  <a:prstClr val="white"/>
                </a:solidFill>
              </a:rPr>
              <a:t>для ідентифікації особи;</a:t>
            </a:r>
          </a:p>
          <a:p>
            <a:pPr marL="0" indent="450850" algn="just">
              <a:buFont typeface="Wingdings" pitchFamily="2" charset="2"/>
              <a:buChar char="q"/>
              <a:defRPr/>
            </a:pPr>
            <a:r>
              <a:rPr lang="uk-UA" dirty="0" smtClean="0">
                <a:solidFill>
                  <a:prstClr val="white"/>
                </a:solidFill>
              </a:rPr>
              <a:t>розслідування злочинів.</a:t>
            </a:r>
          </a:p>
          <a:p>
            <a:pPr marL="0" indent="0" algn="just">
              <a:lnSpc>
                <a:spcPct val="150000"/>
              </a:lnSpc>
              <a:buFont typeface="Wingdings" pitchFamily="2" charset="2"/>
              <a:buNone/>
              <a:defRPr/>
            </a:pPr>
            <a:endParaRPr lang="uk-UA" sz="2400" dirty="0" smtClean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4450"/>
            <a:ext cx="91440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 smtClean="0"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Мета використання дактилоскопічної інформації </a:t>
            </a:r>
            <a:endParaRPr lang="uk-UA" sz="2400" dirty="0"/>
          </a:p>
        </p:txBody>
      </p:sp>
      <p:pic>
        <p:nvPicPr>
          <p:cNvPr id="18436" name="Рисунок 5" descr="b188785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3573463"/>
            <a:ext cx="4211637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8362950" cy="4873625"/>
          </a:xfrm>
        </p:spPr>
        <p:txBody>
          <a:bodyPr/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sz="2800" dirty="0" err="1" smtClean="0"/>
              <a:t>розшуку</a:t>
            </a:r>
            <a:r>
              <a:rPr lang="ru-RU" sz="2800" dirty="0" smtClean="0"/>
              <a:t> людей,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зникли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безвісти</a:t>
            </a:r>
            <a:r>
              <a:rPr lang="ru-RU" sz="2800" dirty="0" smtClean="0"/>
              <a:t>;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встановлення за невпізнаними трупами особи людини;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підтвердження особи людини, яка раніше була піддана </a:t>
            </a:r>
            <a:r>
              <a:rPr lang="uk-UA" sz="2800" dirty="0" err="1" smtClean="0"/>
              <a:t>дактилоскопіюванню</a:t>
            </a:r>
            <a:r>
              <a:rPr lang="uk-UA" sz="2800" dirty="0" smtClean="0"/>
              <a:t>;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встановлення осіб, які залишили сліди рук на місці події;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uk-UA" sz="2800" dirty="0" smtClean="0"/>
              <a:t>встановлення фактів залишення однією особою слідів рук при вчиненні різних кримінальних правопорушень.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048672" cy="1139825"/>
          </a:xfrm>
        </p:spPr>
        <p:txBody>
          <a:bodyPr/>
          <a:lstStyle/>
          <a:p>
            <a:pPr>
              <a:defRPr/>
            </a:pP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Дактилоскопічний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  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облік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призначений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/>
              </a:rPr>
              <a:t>   для:</a:t>
            </a:r>
            <a:endParaRPr lang="ru-RU" sz="36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9460" name="Рисунок 4" descr="bld059231.jpg"/>
          <p:cNvPicPr>
            <a:picLocks noChangeAspect="1"/>
          </p:cNvPicPr>
          <p:nvPr/>
        </p:nvPicPr>
        <p:blipFill>
          <a:blip r:embed="rId2" cstate="print"/>
          <a:srcRect t="31181"/>
          <a:stretch>
            <a:fillRect/>
          </a:stretch>
        </p:blipFill>
        <p:spPr bwMode="auto">
          <a:xfrm>
            <a:off x="7300913" y="0"/>
            <a:ext cx="1843087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4525963"/>
          </a:xfrm>
        </p:spPr>
        <p:txBody>
          <a:bodyPr>
            <a:normAutofit/>
          </a:bodyPr>
          <a:lstStyle/>
          <a:p>
            <a:pPr marL="0" indent="450850" algn="just">
              <a:buFont typeface="Wingdings" pitchFamily="2" charset="2"/>
              <a:buChar char="v"/>
              <a:defRPr/>
            </a:pPr>
            <a:r>
              <a:rPr lang="ru-RU" dirty="0" err="1" smtClean="0">
                <a:solidFill>
                  <a:srgbClr val="FFFF00"/>
                </a:solidFill>
              </a:rPr>
              <a:t>дактилокартотек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масиву</a:t>
            </a:r>
            <a:r>
              <a:rPr lang="ru-RU" dirty="0"/>
              <a:t> дактилокарт </a:t>
            </a:r>
            <a:r>
              <a:rPr lang="ru-RU" dirty="0" err="1"/>
              <a:t>невпізнаних</a:t>
            </a:r>
            <a:r>
              <a:rPr lang="ru-RU" dirty="0"/>
              <a:t> </a:t>
            </a:r>
            <a:r>
              <a:rPr lang="ru-RU" dirty="0" err="1"/>
              <a:t>трупів</a:t>
            </a:r>
            <a:r>
              <a:rPr lang="ru-RU" dirty="0"/>
              <a:t>; </a:t>
            </a:r>
            <a:r>
              <a:rPr lang="ru-RU" dirty="0" err="1" smtClean="0"/>
              <a:t>безвісно</a:t>
            </a:r>
            <a:r>
              <a:rPr lang="ru-RU" dirty="0" smtClean="0"/>
              <a:t> </a:t>
            </a:r>
            <a:r>
              <a:rPr lang="ru-RU" dirty="0" err="1"/>
              <a:t>зниклих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піддані</a:t>
            </a:r>
            <a:r>
              <a:rPr lang="ru-RU" dirty="0"/>
              <a:t> </a:t>
            </a:r>
            <a:r>
              <a:rPr lang="ru-RU" dirty="0" err="1" smtClean="0"/>
              <a:t>дактилоскопіюванню</a:t>
            </a:r>
            <a:r>
              <a:rPr lang="ru-RU" dirty="0" smtClean="0"/>
              <a:t>;</a:t>
            </a:r>
          </a:p>
          <a:p>
            <a:pPr marL="0" indent="450850" algn="just">
              <a:buFont typeface="Wingdings" pitchFamily="2" charset="2"/>
              <a:buChar char="v"/>
              <a:defRPr/>
            </a:pPr>
            <a:r>
              <a:rPr lang="ru-RU" dirty="0" err="1" smtClean="0">
                <a:solidFill>
                  <a:srgbClr val="FFFF00"/>
                </a:solidFill>
              </a:rPr>
              <a:t>слідотек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реєстраційних</a:t>
            </a:r>
            <a:r>
              <a:rPr lang="ru-RU" dirty="0"/>
              <a:t> карт </a:t>
            </a:r>
            <a:r>
              <a:rPr lang="ru-RU" dirty="0" err="1"/>
              <a:t>слідів</a:t>
            </a:r>
            <a:r>
              <a:rPr lang="ru-RU" dirty="0"/>
              <a:t> рук,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вилучені</a:t>
            </a:r>
            <a:r>
              <a:rPr lang="ru-RU" dirty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/>
              <a:t>оглядів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</a:t>
            </a:r>
            <a:r>
              <a:rPr lang="ru-RU" dirty="0" smtClean="0"/>
              <a:t>за фактами </a:t>
            </a:r>
            <a:r>
              <a:rPr lang="ru-RU" dirty="0" err="1"/>
              <a:t>нерозкритих</a:t>
            </a:r>
            <a:r>
              <a:rPr lang="ru-RU" dirty="0"/>
              <a:t> </a:t>
            </a:r>
            <a:r>
              <a:rPr lang="ru-RU" dirty="0" err="1" smtClean="0"/>
              <a:t>злочинів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безвісного</a:t>
            </a:r>
            <a:r>
              <a:rPr lang="ru-RU" dirty="0"/>
              <a:t> </a:t>
            </a:r>
            <a:r>
              <a:rPr lang="ru-RU" dirty="0" err="1"/>
              <a:t>зникнення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764704"/>
            <a:ext cx="7092280" cy="908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err="1">
                <a:solidFill>
                  <a:srgbClr val="FF0000"/>
                </a:solidFill>
              </a:rPr>
              <a:t>Дактилоскопічний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облік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складається</a:t>
            </a:r>
            <a:r>
              <a:rPr lang="ru-RU" dirty="0">
                <a:solidFill>
                  <a:srgbClr val="FF0000"/>
                </a:solidFill>
              </a:rPr>
              <a:t> з:</a:t>
            </a:r>
          </a:p>
        </p:txBody>
      </p:sp>
      <p:pic>
        <p:nvPicPr>
          <p:cNvPr id="20484" name="Picture 2" descr="C:\Users\user\Desktop\rubase_3_1821771832_9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4365625"/>
            <a:ext cx="579596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latinLnBrk="1"/>
            <a:r>
              <a:rPr lang="ru-RU" sz="280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Види дактилокартотек та слідотек:</a:t>
            </a:r>
          </a:p>
          <a:p>
            <a:pPr latinLnBrk="1"/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1268413"/>
            <a:ext cx="41402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0" y="1628800"/>
          <a:ext cx="5006453" cy="4681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11058</TotalTime>
  <Words>1421</Words>
  <Application>Microsoft Office PowerPoint</Application>
  <PresentationFormat>Экран (4:3)</PresentationFormat>
  <Paragraphs>180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Базовая</vt:lpstr>
      <vt:lpstr> </vt:lpstr>
      <vt:lpstr>Формування дактилокартотек</vt:lpstr>
      <vt:lpstr>Наказ МВС України  «Про затвердження Інструкції про порядок функціонування дактилоскопічного обліку  експертної служби МВС України»  від 11.09.2001  № 785</vt:lpstr>
      <vt:lpstr>Презентация PowerPoint</vt:lpstr>
      <vt:lpstr>Презентация PowerPoint</vt:lpstr>
      <vt:lpstr>Презентация PowerPoint</vt:lpstr>
      <vt:lpstr>Дактилоскопічний   облік призначений   для:</vt:lpstr>
      <vt:lpstr>Дактилоскопічний облік складається з:</vt:lpstr>
      <vt:lpstr>Презентация PowerPoint</vt:lpstr>
      <vt:lpstr>Презентация PowerPoint</vt:lpstr>
      <vt:lpstr>Обласні   дактилокартотеки</vt:lpstr>
      <vt:lpstr>Дактилокарти осіб, направляються до підрозділів експертної служби у термін до 3 діб з моменту дактилоскопіювання для організації перевірки на причетність їх до вчинення злочинів та постановки на облік.</vt:lpstr>
      <vt:lpstr> Організація  дактилоскопіювання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Слідотека складається з основного: </vt:lpstr>
      <vt:lpstr>До основного масиву вмішуються фотокопії слідів рук, вилучені з місць вчинення нерозкритих злочинів, які: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Дактилоскопічні обліки ведуть центральні, обласні органи МВС. </vt:lpstr>
      <vt:lpstr> Систематизація дактилокарт полегшується за допомогою використання спеціальних      формул!!!</vt:lpstr>
      <vt:lpstr>Додаткова частина формули являє собою дріб, де в чисельнику є ряд цифрових позначень усіх візерунків пальців правої руки, які не сумуються, а в знаменнику — пальців лівої.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715</cp:revision>
  <dcterms:created xsi:type="dcterms:W3CDTF">2010-05-23T14:28:12Z</dcterms:created>
  <dcterms:modified xsi:type="dcterms:W3CDTF">2018-01-26T19:28:36Z</dcterms:modified>
</cp:coreProperties>
</file>