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BE7C21-5693-479E-8DA6-E50BC1DBA30E}" type="datetimeFigureOut">
              <a:rPr lang="ru-RU" smtClean="0"/>
              <a:t>22.02.2018</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C54886-F950-4D57-BCEB-48A1210033C6}" type="slidenum">
              <a:rPr lang="ru-RU" smtClean="0"/>
              <a:t>‹#›</a:t>
            </a:fld>
            <a:endParaRPr lang="ru-RU"/>
          </a:p>
        </p:txBody>
      </p:sp>
    </p:spTree>
    <p:extLst>
      <p:ext uri="{BB962C8B-B14F-4D97-AF65-F5344CB8AC3E}">
        <p14:creationId xmlns:p14="http://schemas.microsoft.com/office/powerpoint/2010/main" val="2713618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ru-RU" altLang="ru-RU" smtClean="0"/>
          </a:p>
        </p:txBody>
      </p:sp>
      <p:sp>
        <p:nvSpPr>
          <p:cNvPr id="15364"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45BD8F4-5A1F-447E-B1DC-6148C93D282D}" type="slidenum">
              <a:rPr lang="ru-RU" altLang="ru-RU"/>
              <a:pPr eaLnBrk="1" hangingPunct="1"/>
              <a:t>1</a:t>
            </a:fld>
            <a:endParaRPr lang="ru-RU" alt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22.02.2018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22.02.2018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22.02.2018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Заголовок, текст и 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495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1600200"/>
            <a:ext cx="4038600" cy="21717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648200" y="3924300"/>
            <a:ext cx="4038600" cy="21717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19"/>
          <p:cNvSpPr>
            <a:spLocks noGrp="1" noChangeArrowheads="1"/>
          </p:cNvSpPr>
          <p:nvPr>
            <p:ph type="dt" sz="half" idx="10"/>
          </p:nvPr>
        </p:nvSpPr>
        <p:spPr/>
        <p:txBody>
          <a:bodyPr/>
          <a:lstStyle>
            <a:lvl1pPr>
              <a:defRPr/>
            </a:lvl1pPr>
          </a:lstStyle>
          <a:p>
            <a:pPr>
              <a:defRPr/>
            </a:pPr>
            <a:endParaRPr lang="ru-RU"/>
          </a:p>
        </p:txBody>
      </p:sp>
      <p:sp>
        <p:nvSpPr>
          <p:cNvPr id="7" name="Rectangle 20"/>
          <p:cNvSpPr>
            <a:spLocks noGrp="1" noChangeArrowheads="1"/>
          </p:cNvSpPr>
          <p:nvPr>
            <p:ph type="ftr" sz="quarter" idx="11"/>
          </p:nvPr>
        </p:nvSpPr>
        <p:spPr/>
        <p:txBody>
          <a:bodyPr/>
          <a:lstStyle>
            <a:lvl1pPr>
              <a:defRPr/>
            </a:lvl1pPr>
          </a:lstStyle>
          <a:p>
            <a:pPr>
              <a:defRPr/>
            </a:pPr>
            <a:endParaRPr lang="ru-RU"/>
          </a:p>
        </p:txBody>
      </p:sp>
      <p:sp>
        <p:nvSpPr>
          <p:cNvPr id="8" name="Rectangle 21"/>
          <p:cNvSpPr>
            <a:spLocks noGrp="1" noChangeArrowheads="1"/>
          </p:cNvSpPr>
          <p:nvPr>
            <p:ph type="sldNum" sz="quarter" idx="12"/>
          </p:nvPr>
        </p:nvSpPr>
        <p:spPr/>
        <p:txBody>
          <a:bodyPr/>
          <a:lstStyle>
            <a:lvl1pPr>
              <a:defRPr/>
            </a:lvl1pPr>
          </a:lstStyle>
          <a:p>
            <a:pPr>
              <a:defRPr/>
            </a:pPr>
            <a:fld id="{967F99C7-2B63-4E8E-A148-2C9E7D519AEA}" type="slidenum">
              <a:rPr lang="ru-RU"/>
              <a:pPr>
                <a:defRPr/>
              </a:pPr>
              <a:t>‹#›</a:t>
            </a:fld>
            <a:endParaRPr lang="ru-RU"/>
          </a:p>
        </p:txBody>
      </p:sp>
    </p:spTree>
    <p:extLst>
      <p:ext uri="{BB962C8B-B14F-4D97-AF65-F5344CB8AC3E}">
        <p14:creationId xmlns:p14="http://schemas.microsoft.com/office/powerpoint/2010/main" val="2711630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22.02.2018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22.02.2018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22.02.2018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22.02.2018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22.02.2018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22.02.2018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22.02.2018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22.02.2018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22.02.2018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4"/>
          <p:cNvSpPr>
            <a:spLocks noGrp="1" noChangeArrowheads="1"/>
          </p:cNvSpPr>
          <p:nvPr>
            <p:ph type="title"/>
          </p:nvPr>
        </p:nvSpPr>
        <p:spPr>
          <a:xfrm>
            <a:off x="30455" y="836712"/>
            <a:ext cx="9144000" cy="2132856"/>
          </a:xfrm>
        </p:spPr>
        <p:txBody>
          <a:bodyPr anchor="t">
            <a:normAutofit/>
          </a:bodyPr>
          <a:lstStyle/>
          <a:p>
            <a:pPr>
              <a:spcBef>
                <a:spcPts val="1200"/>
              </a:spcBef>
              <a:spcAft>
                <a:spcPts val="1200"/>
              </a:spcAft>
              <a:defRPr/>
            </a:pPr>
            <a:r>
              <a:rPr lang="ru-RU" b="1" dirty="0" smtClean="0">
                <a:solidFill>
                  <a:schemeClr val="tx1"/>
                </a:solidFill>
              </a:rPr>
              <a:t/>
            </a:r>
            <a:br>
              <a:rPr lang="ru-RU" b="1" dirty="0" smtClean="0">
                <a:solidFill>
                  <a:schemeClr val="tx1"/>
                </a:solidFill>
              </a:rPr>
            </a:br>
            <a:r>
              <a:rPr lang="ru-RU" b="1" dirty="0" smtClean="0">
                <a:solidFill>
                  <a:schemeClr val="tx1"/>
                </a:solidFill>
              </a:rPr>
              <a:t> </a:t>
            </a:r>
            <a:r>
              <a:rPr lang="ru-RU" b="1" dirty="0"/>
              <a:t>Криміналістичне дослідження слідів запаху (одорологія)</a:t>
            </a:r>
            <a:endParaRPr lang="ru-RU" b="1" dirty="0" smtClean="0">
              <a:solidFill>
                <a:schemeClr val="tx1"/>
              </a:solidFill>
            </a:endParaRPr>
          </a:p>
        </p:txBody>
      </p:sp>
      <p:sp>
        <p:nvSpPr>
          <p:cNvPr id="3075" name="AutoShape 8" descr="2Q=="/>
          <p:cNvSpPr>
            <a:spLocks noChangeAspect="1" noChangeArrowheads="1"/>
          </p:cNvSpPr>
          <p:nvPr/>
        </p:nvSpPr>
        <p:spPr bwMode="auto">
          <a:xfrm>
            <a:off x="155575" y="46038"/>
            <a:ext cx="1143000"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ru-RU" altLang="ru-RU"/>
          </a:p>
        </p:txBody>
      </p:sp>
      <p:sp>
        <p:nvSpPr>
          <p:cNvPr id="3076" name="AutoShape 10" descr="2Q=="/>
          <p:cNvSpPr>
            <a:spLocks noChangeAspect="1" noChangeArrowheads="1"/>
          </p:cNvSpPr>
          <p:nvPr/>
        </p:nvSpPr>
        <p:spPr bwMode="auto">
          <a:xfrm>
            <a:off x="155575" y="46038"/>
            <a:ext cx="1143000"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ru-RU" altLang="ru-RU"/>
          </a:p>
        </p:txBody>
      </p:sp>
      <p:pic>
        <p:nvPicPr>
          <p:cNvPr id="10" name="Содержимое 9" descr="Безымянный.JPG"/>
          <p:cNvPicPr>
            <a:picLocks noGrp="1" noChangeAspect="1"/>
          </p:cNvPicPr>
          <p:nvPr>
            <p:ph sz="quarter" idx="2"/>
          </p:nvPr>
        </p:nvPicPr>
        <p:blipFill>
          <a:blip r:embed="rId3" cstate="print"/>
          <a:stretch>
            <a:fillRect/>
          </a:stretch>
        </p:blipFill>
        <p:spPr>
          <a:xfrm>
            <a:off x="2000232" y="4000504"/>
            <a:ext cx="5357850" cy="2678925"/>
          </a:xfrm>
          <a:effectLst>
            <a:softEdge rad="112500"/>
          </a:effectLst>
        </p:spPr>
      </p:pic>
    </p:spTree>
    <p:extLst>
      <p:ext uri="{BB962C8B-B14F-4D97-AF65-F5344CB8AC3E}">
        <p14:creationId xmlns:p14="http://schemas.microsoft.com/office/powerpoint/2010/main" val="38789446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27652"/>
                                        </p:tgtEl>
                                        <p:attrNameLst>
                                          <p:attrName>style.visibility</p:attrName>
                                        </p:attrNameLst>
                                      </p:cBhvr>
                                      <p:to>
                                        <p:strVal val="visible"/>
                                      </p:to>
                                    </p:set>
                                    <p:anim calcmode="lin" valueType="num">
                                      <p:cBhvr>
                                        <p:cTn id="7" dur="500" fill="hold"/>
                                        <p:tgtEl>
                                          <p:spTgt spid="27652"/>
                                        </p:tgtEl>
                                        <p:attrNameLst>
                                          <p:attrName>ppt_w</p:attrName>
                                        </p:attrNameLst>
                                      </p:cBhvr>
                                      <p:tavLst>
                                        <p:tav tm="0">
                                          <p:val>
                                            <p:fltVal val="0"/>
                                          </p:val>
                                        </p:tav>
                                        <p:tav tm="100000">
                                          <p:val>
                                            <p:strVal val="#ppt_w"/>
                                          </p:val>
                                        </p:tav>
                                      </p:tavLst>
                                    </p:anim>
                                    <p:anim calcmode="lin" valueType="num">
                                      <p:cBhvr>
                                        <p:cTn id="8" dur="500" fill="hold"/>
                                        <p:tgtEl>
                                          <p:spTgt spid="27652"/>
                                        </p:tgtEl>
                                        <p:attrNameLst>
                                          <p:attrName>ppt_h</p:attrName>
                                        </p:attrNameLst>
                                      </p:cBhvr>
                                      <p:tavLst>
                                        <p:tav tm="0">
                                          <p:val>
                                            <p:fltVal val="0"/>
                                          </p:val>
                                        </p:tav>
                                        <p:tav tm="100000">
                                          <p:val>
                                            <p:strVal val="#ppt_h"/>
                                          </p:val>
                                        </p:tav>
                                      </p:tavLst>
                                    </p:anim>
                                    <p:anim calcmode="lin" valueType="num">
                                      <p:cBhvr>
                                        <p:cTn id="9" dur="500" fill="hold"/>
                                        <p:tgtEl>
                                          <p:spTgt spid="27652"/>
                                        </p:tgtEl>
                                        <p:attrNameLst>
                                          <p:attrName>style.rotation</p:attrName>
                                        </p:attrNameLst>
                                      </p:cBhvr>
                                      <p:tavLst>
                                        <p:tav tm="0">
                                          <p:val>
                                            <p:fltVal val="360"/>
                                          </p:val>
                                        </p:tav>
                                        <p:tav tm="100000">
                                          <p:val>
                                            <p:fltVal val="0"/>
                                          </p:val>
                                        </p:tav>
                                      </p:tavLst>
                                    </p:anim>
                                    <p:animEffect transition="in" filter="fade">
                                      <p:cBhvr>
                                        <p:cTn id="10" dur="500"/>
                                        <p:tgtEl>
                                          <p:spTgt spid="276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0" y="0"/>
            <a:ext cx="9144000" cy="4801314"/>
          </a:xfrm>
          <a:prstGeom prst="rect">
            <a:avLst/>
          </a:prstGeom>
        </p:spPr>
        <p:txBody>
          <a:bodyPr wrap="square">
            <a:spAutoFit/>
          </a:bodyPr>
          <a:lstStyle/>
          <a:p>
            <a:pPr algn="just"/>
            <a:r>
              <a:rPr lang="ru-RU" dirty="0"/>
              <a:t>У фізичному розумінні запаховий слід – це частки (молекули) якої-небудь речовини, яка перебуває у газоподібному стані. </a:t>
            </a:r>
            <a:endParaRPr lang="ru-RU" dirty="0" smtClean="0"/>
          </a:p>
          <a:p>
            <a:pPr algn="just"/>
            <a:endParaRPr lang="ru-RU" dirty="0" smtClean="0"/>
          </a:p>
          <a:p>
            <a:pPr algn="just"/>
            <a:r>
              <a:rPr lang="ru-RU" dirty="0"/>
              <a:t>Властивість запаху як фізичного тіла варто відрізняти від властивостей запахових слідів у криміналістичному плані. До фізичних властивостей запаху відносять</a:t>
            </a:r>
            <a:r>
              <a:rPr lang="ru-RU" dirty="0" smtClean="0"/>
              <a:t>:</a:t>
            </a:r>
          </a:p>
          <a:p>
            <a:pPr algn="just"/>
            <a:endParaRPr lang="ru-RU" dirty="0"/>
          </a:p>
          <a:p>
            <a:pPr algn="just"/>
            <a:r>
              <a:rPr lang="uk-UA" dirty="0"/>
              <a:t>– летючість – це здатність речовини, випаровуватися, тобто переходити з рідкого або твердого у газоподібний стан;</a:t>
            </a:r>
            <a:endParaRPr lang="ru-RU" dirty="0"/>
          </a:p>
          <a:p>
            <a:pPr algn="just"/>
            <a:r>
              <a:rPr lang="uk-UA" dirty="0"/>
              <a:t>– розчинність – здатність газоподібних (пахучих) речовин розчинятися на клітинах нюхового органу людини або тварини і викликати відчування запаху;</a:t>
            </a:r>
            <a:endParaRPr lang="ru-RU" dirty="0"/>
          </a:p>
          <a:p>
            <a:pPr algn="just"/>
            <a:r>
              <a:rPr lang="uk-UA" dirty="0"/>
              <a:t>– адсорбцію – поглинання пахучих речовин з газоподібного середовища поверхневим шаром іншої речовини;</a:t>
            </a:r>
            <a:endParaRPr lang="ru-RU" dirty="0"/>
          </a:p>
          <a:p>
            <a:pPr algn="just"/>
            <a:r>
              <a:rPr lang="uk-UA" dirty="0"/>
              <a:t>– розведення – зміна концентрації речовини, що веде до утворення нової якості запаху;</a:t>
            </a:r>
            <a:endParaRPr lang="ru-RU" dirty="0"/>
          </a:p>
          <a:p>
            <a:pPr algn="just"/>
            <a:r>
              <a:rPr lang="uk-UA" dirty="0"/>
              <a:t>– дифузію – взаємопроникнення часток однієї речовини в іншу</a:t>
            </a:r>
            <a:r>
              <a:rPr lang="uk-UA" dirty="0" smtClean="0"/>
              <a:t>.</a:t>
            </a:r>
          </a:p>
          <a:p>
            <a:pPr algn="just"/>
            <a:endParaRPr lang="uk-UA" dirty="0"/>
          </a:p>
          <a:p>
            <a:pPr algn="just"/>
            <a:endParaRPr lang="ru-RU" dirty="0"/>
          </a:p>
          <a:p>
            <a:pPr algn="just"/>
            <a:endParaRPr lang="ru-RU" dirty="0"/>
          </a:p>
        </p:txBody>
      </p:sp>
    </p:spTree>
    <p:extLst>
      <p:ext uri="{BB962C8B-B14F-4D97-AF65-F5344CB8AC3E}">
        <p14:creationId xmlns:p14="http://schemas.microsoft.com/office/powerpoint/2010/main" val="157157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7017306"/>
          </a:xfrm>
          <a:prstGeom prst="rect">
            <a:avLst/>
          </a:prstGeom>
        </p:spPr>
        <p:txBody>
          <a:bodyPr wrap="square">
            <a:spAutoFit/>
          </a:bodyPr>
          <a:lstStyle/>
          <a:p>
            <a:pPr algn="just"/>
            <a:r>
              <a:rPr lang="ru-RU" dirty="0"/>
              <a:t>На основі зазначених фізичних властивостей запаху визначені криміналістичні властивості запахових слідів</a:t>
            </a:r>
            <a:r>
              <a:rPr lang="ru-RU" dirty="0" smtClean="0"/>
              <a:t>:</a:t>
            </a:r>
          </a:p>
          <a:p>
            <a:pPr algn="just"/>
            <a:endParaRPr lang="ru-RU" dirty="0"/>
          </a:p>
          <a:p>
            <a:pPr algn="just"/>
            <a:r>
              <a:rPr lang="uk-UA" dirty="0"/>
              <a:t>– </a:t>
            </a:r>
            <a:r>
              <a:rPr lang="uk-UA" b="1" dirty="0"/>
              <a:t>безперервність механізму утворення </a:t>
            </a:r>
            <a:r>
              <a:rPr lang="uk-UA" dirty="0"/>
              <a:t>– при наявності джерела і відповідних зовнішніх умов запаховий слід утворюється безупинно – доти, доки існує джерело запаху (предмет, речовина). На відміну від трасологічних слідів, утворення яких відбувається в основному миттєво, утворення запахових слідів є триваючий процес. Звідси час виявлення слідів залежить від кількості пахучої речовини в джерелі і зовнішніх умов, у яких відбувається процес слідоутворення</a:t>
            </a:r>
            <a:r>
              <a:rPr lang="uk-UA" dirty="0" smtClean="0"/>
              <a:t>;</a:t>
            </a:r>
          </a:p>
          <a:p>
            <a:pPr algn="just"/>
            <a:endParaRPr lang="ru-RU" dirty="0"/>
          </a:p>
          <a:p>
            <a:pPr algn="just"/>
            <a:r>
              <a:rPr lang="uk-UA" dirty="0"/>
              <a:t>– </a:t>
            </a:r>
            <a:r>
              <a:rPr lang="uk-UA" b="1" dirty="0"/>
              <a:t>рухливість структури </a:t>
            </a:r>
            <a:r>
              <a:rPr lang="uk-UA" dirty="0"/>
              <a:t>– характеризує внутрішній стан речовини сліду і свідчить, що між його частками (молекулами) немає зв’язку, вони знаходяться в хаотичному русі і постійно перемішуються між собою і частками середовища, у якій відбувається слідоутворення. З цього випливає, що інтенсивність запаху поблизу джерела більше і забір його треба робити в безпосередній близькості від поверхні джерела запаху або з його поверхні</a:t>
            </a:r>
            <a:r>
              <a:rPr lang="uk-UA" dirty="0" smtClean="0"/>
              <a:t>;</a:t>
            </a:r>
          </a:p>
          <a:p>
            <a:pPr algn="just"/>
            <a:endParaRPr lang="ru-RU" dirty="0"/>
          </a:p>
          <a:p>
            <a:pPr algn="just"/>
            <a:r>
              <a:rPr lang="uk-UA" dirty="0"/>
              <a:t>–</a:t>
            </a:r>
            <a:r>
              <a:rPr lang="uk-UA" b="1" dirty="0"/>
              <a:t> розсіювання </a:t>
            </a:r>
            <a:r>
              <a:rPr lang="uk-UA" dirty="0"/>
              <a:t>– це властивість запахового сліду розосереджуватися в ємності або в просторі, тобто змінювати свій обсяг, і в такий спосіб зменшувати кількість запахової речовини в одиниці об’єму</a:t>
            </a:r>
            <a:r>
              <a:rPr lang="uk-UA" dirty="0" smtClean="0"/>
              <a:t>;</a:t>
            </a:r>
          </a:p>
          <a:p>
            <a:pPr algn="just"/>
            <a:endParaRPr lang="ru-RU" dirty="0"/>
          </a:p>
          <a:p>
            <a:pPr algn="just"/>
            <a:r>
              <a:rPr lang="uk-UA" dirty="0"/>
              <a:t>– </a:t>
            </a:r>
            <a:r>
              <a:rPr lang="uk-UA" b="1" dirty="0"/>
              <a:t>подільність запахових слідів </a:t>
            </a:r>
            <a:r>
              <a:rPr lang="uk-UA" dirty="0"/>
              <a:t>– речовина, що утворює запаховий слід, знаходиться в газоподібному стані, цей слід може бути розділений на частини, причому кожна з них буде зберігати якісні характеристики цілого. Завдяки виділеній властивості з одного джерела можна одержувати одночасно або з розривом у часі декілька зразків запахових слідів, інформаційна значимість яких буде однаковою</a:t>
            </a:r>
            <a:r>
              <a:rPr lang="uk-UA" dirty="0" smtClean="0"/>
              <a:t>;</a:t>
            </a:r>
            <a:endParaRPr lang="ru-RU" dirty="0"/>
          </a:p>
        </p:txBody>
      </p:sp>
    </p:spTree>
    <p:extLst>
      <p:ext uri="{BB962C8B-B14F-4D97-AF65-F5344CB8AC3E}">
        <p14:creationId xmlns:p14="http://schemas.microsoft.com/office/powerpoint/2010/main" val="3435831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9144000" cy="6740307"/>
          </a:xfrm>
          <a:prstGeom prst="rect">
            <a:avLst/>
          </a:prstGeom>
        </p:spPr>
        <p:txBody>
          <a:bodyPr wrap="square">
            <a:spAutoFit/>
          </a:bodyPr>
          <a:lstStyle/>
          <a:p>
            <a:pPr algn="just"/>
            <a:r>
              <a:rPr lang="uk-UA" dirty="0"/>
              <a:t>– </a:t>
            </a:r>
            <a:r>
              <a:rPr lang="uk-UA" b="1" dirty="0"/>
              <a:t>збереження слідів і зразків запаху людини в герметичній упаковці </a:t>
            </a:r>
            <a:r>
              <a:rPr lang="uk-UA" dirty="0"/>
              <a:t>– означає можливість повного збереження всіх індивідуальних якісно-кількісних характеристик людського запаху і запаху інших речових джерел інформації при переміщенні їх у відповідну обмежену герметичну упаковку (придатність для зберігання ймовірних носіїв слідів запаху людини фактично необмежено довго, протягом десятків років</a:t>
            </a:r>
            <a:r>
              <a:rPr lang="uk-UA" dirty="0" smtClean="0"/>
              <a:t>;</a:t>
            </a:r>
          </a:p>
          <a:p>
            <a:pPr algn="just"/>
            <a:endParaRPr lang="ru-RU" dirty="0"/>
          </a:p>
          <a:p>
            <a:pPr algn="just"/>
            <a:r>
              <a:rPr lang="uk-UA" dirty="0"/>
              <a:t>– </a:t>
            </a:r>
            <a:r>
              <a:rPr lang="uk-UA" b="1" dirty="0"/>
              <a:t>індивідуальність слідів і зразків запаху людини </a:t>
            </a:r>
            <a:r>
              <a:rPr lang="uk-UA" dirty="0"/>
              <a:t>– означає, що основні якісні і кількісні параметри запаху кожної конкретної людини неповторні, властиві тільки їй, а тому вона (людина) може бути встановлена за запахом з великої кількості інших запахів</a:t>
            </a:r>
            <a:r>
              <a:rPr lang="uk-UA" dirty="0" smtClean="0"/>
              <a:t>;</a:t>
            </a:r>
          </a:p>
          <a:p>
            <a:pPr algn="just"/>
            <a:endParaRPr lang="ru-RU" dirty="0"/>
          </a:p>
          <a:p>
            <a:pPr algn="just"/>
            <a:r>
              <a:rPr lang="uk-UA" dirty="0"/>
              <a:t>– </a:t>
            </a:r>
            <a:r>
              <a:rPr lang="uk-UA" b="1" dirty="0"/>
              <a:t>відносна стійкість слідів запаху </a:t>
            </a:r>
            <a:r>
              <a:rPr lang="uk-UA" dirty="0"/>
              <a:t>– тобто незмінність хімічної структури молекул запаху в умовах навколишнього середовища, що дозволяє збирати і досліджувати їх на предмет встановлення джерела їх походження через певний період часу. При цьому вказані сліди запаху будуть зберігати досить довго індивідуалізовані ознаки запаху того об’єкта, від якого вони походять, незважаючи на те, що вони будуть знаходитися в оточенні великої кількості слідів запахів інших об’єктів</a:t>
            </a:r>
            <a:r>
              <a:rPr lang="uk-UA" dirty="0" smtClean="0"/>
              <a:t>;</a:t>
            </a:r>
          </a:p>
          <a:p>
            <a:pPr algn="just"/>
            <a:endParaRPr lang="ru-RU" dirty="0"/>
          </a:p>
          <a:p>
            <a:pPr algn="just"/>
            <a:r>
              <a:rPr lang="uk-UA" dirty="0"/>
              <a:t>–</a:t>
            </a:r>
            <a:r>
              <a:rPr lang="uk-UA" i="1" dirty="0"/>
              <a:t> відносна незмінність зразків запаху людини </a:t>
            </a:r>
            <a:r>
              <a:rPr lang="uk-UA" dirty="0"/>
              <a:t>– свідчить про те, що основні індивідуальні якісні і кількісні параметри запаху конкретної людини протягом усього її життя залишаються незмінними, тоді як інші якісні і кількісні характеристики її запаху постійно змінюються під впливом продуктів, у т.ч. лікарських препаратів, алкоголю і т.п., наявності шкідливих звичок (куріння і т.п.), фізичних або психічних навантажень та ін., що, в свою чергу, при правильній методиці проведення одорологічного дослідження не може обумовити помилковий результат.</a:t>
            </a:r>
            <a:endParaRPr lang="ru-RU" dirty="0"/>
          </a:p>
        </p:txBody>
      </p:sp>
    </p:spTree>
    <p:extLst>
      <p:ext uri="{BB962C8B-B14F-4D97-AF65-F5344CB8AC3E}">
        <p14:creationId xmlns:p14="http://schemas.microsoft.com/office/powerpoint/2010/main" val="935498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
            <a:ext cx="9144000" cy="5632311"/>
          </a:xfrm>
          <a:prstGeom prst="rect">
            <a:avLst/>
          </a:prstGeom>
        </p:spPr>
        <p:txBody>
          <a:bodyPr wrap="square">
            <a:spAutoFit/>
          </a:bodyPr>
          <a:lstStyle/>
          <a:p>
            <a:pPr algn="just"/>
            <a:r>
              <a:rPr lang="ru-RU" b="1" i="1" dirty="0"/>
              <a:t>Загальна класифікація слідів запаху будь-яких речових джерел за походженням</a:t>
            </a:r>
            <a:r>
              <a:rPr lang="ru-RU" b="1" i="1" dirty="0" smtClean="0"/>
              <a:t>:</a:t>
            </a:r>
          </a:p>
          <a:p>
            <a:pPr algn="just"/>
            <a:endParaRPr lang="ru-RU" dirty="0"/>
          </a:p>
          <a:p>
            <a:pPr algn="just"/>
            <a:r>
              <a:rPr lang="ru-RU" dirty="0"/>
              <a:t>1. </a:t>
            </a:r>
            <a:r>
              <a:rPr lang="ru-RU" i="1" dirty="0"/>
              <a:t>Сліди власного запаху речового джерела, склад яких зумовлений процесами життєдіяльності для живих істот і внутрішніми властивостями для речових джерел неживої природи</a:t>
            </a:r>
            <a:r>
              <a:rPr lang="ru-RU" i="1" dirty="0" smtClean="0"/>
              <a:t>.</a:t>
            </a:r>
          </a:p>
          <a:p>
            <a:pPr algn="just"/>
            <a:endParaRPr lang="ru-RU" dirty="0"/>
          </a:p>
          <a:p>
            <a:pPr algn="just"/>
            <a:r>
              <a:rPr lang="ru-RU" dirty="0"/>
              <a:t>2. </a:t>
            </a:r>
            <a:r>
              <a:rPr lang="ru-RU" i="1" dirty="0"/>
              <a:t>Сліди набутого запаху речового джерела, які, в свою чергу, поділяються на</a:t>
            </a:r>
            <a:r>
              <a:rPr lang="ru-RU" i="1" dirty="0" smtClean="0"/>
              <a:t>:</a:t>
            </a:r>
          </a:p>
          <a:p>
            <a:pPr algn="just"/>
            <a:endParaRPr lang="ru-RU" dirty="0"/>
          </a:p>
          <a:p>
            <a:pPr algn="just"/>
            <a:r>
              <a:rPr lang="ru-RU" dirty="0"/>
              <a:t>– сліди набутого запаху речового джерела тимчасового характеру, від яких дане джерело за певних умов може звільнитися;</a:t>
            </a:r>
          </a:p>
          <a:p>
            <a:pPr algn="just"/>
            <a:r>
              <a:rPr lang="ru-RU" dirty="0"/>
              <a:t>– сліди набутого запаху речового джерела постійного характеру, від яких дане джерело звільнитися вже не зможе</a:t>
            </a:r>
            <a:r>
              <a:rPr lang="ru-RU" dirty="0" smtClean="0"/>
              <a:t>.</a:t>
            </a:r>
          </a:p>
          <a:p>
            <a:pPr algn="just"/>
            <a:endParaRPr lang="ru-RU" dirty="0"/>
          </a:p>
          <a:p>
            <a:pPr algn="just"/>
            <a:r>
              <a:rPr lang="ru-RU" dirty="0"/>
              <a:t>3. </a:t>
            </a:r>
            <a:r>
              <a:rPr lang="ru-RU" i="1" dirty="0"/>
              <a:t>Сліди сукупного запаху речового джерела, які представлені сукупністю всіх чи частини названих різновидів слідів запаху.</a:t>
            </a:r>
          </a:p>
          <a:p>
            <a:pPr algn="just"/>
            <a:r>
              <a:rPr lang="ru-RU" dirty="0"/>
              <a:t>4. </a:t>
            </a:r>
            <a:r>
              <a:rPr lang="ru-RU" i="1" dirty="0"/>
              <a:t>Сліди фонового запаху, тобто сліди запаху інших речових джерел інформації, навколишніх носіїв слідів запаху.</a:t>
            </a:r>
          </a:p>
          <a:p>
            <a:pPr algn="just"/>
            <a:r>
              <a:rPr lang="ru-RU" dirty="0"/>
              <a:t>5. </a:t>
            </a:r>
            <a:r>
              <a:rPr lang="ru-RU" i="1" dirty="0"/>
              <a:t>Сліди остаточного запаху речового джерела, які складаються з усіх чи частини названих слідів запаху і у кінцевому підсумку підлягають дослідженню, в першу чергу, під час того чи іншого напряму позалабораторних одорологічних досліджень.</a:t>
            </a:r>
          </a:p>
        </p:txBody>
      </p:sp>
    </p:spTree>
    <p:extLst>
      <p:ext uri="{BB962C8B-B14F-4D97-AF65-F5344CB8AC3E}">
        <p14:creationId xmlns:p14="http://schemas.microsoft.com/office/powerpoint/2010/main" val="3864207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2308324"/>
          </a:xfrm>
          <a:prstGeom prst="rect">
            <a:avLst/>
          </a:prstGeom>
        </p:spPr>
        <p:txBody>
          <a:bodyPr wrap="square">
            <a:spAutoFit/>
          </a:bodyPr>
          <a:lstStyle/>
          <a:p>
            <a:r>
              <a:rPr lang="ru-RU" b="1" i="1" dirty="0"/>
              <a:t>Спеціальна класифікація слідів і зразків запаху людини за походженням</a:t>
            </a:r>
            <a:r>
              <a:rPr lang="ru-RU" b="1" dirty="0" smtClean="0"/>
              <a:t>:</a:t>
            </a:r>
          </a:p>
          <a:p>
            <a:endParaRPr lang="ru-RU" b="1" dirty="0"/>
          </a:p>
          <a:p>
            <a:r>
              <a:rPr lang="ru-RU" dirty="0"/>
              <a:t>1. Сліди місцевого індивідуального запаху людини, які визначаються особливостями функціонування шкірних, потових, сальних та ендокринних залоз у ділянці окремих органів або тканин тіла людини.</a:t>
            </a:r>
          </a:p>
          <a:p>
            <a:r>
              <a:rPr lang="ru-RU" dirty="0"/>
              <a:t>2. Сліди сукупного індивідуального запаху людини, які складаються з усіх чи частини слідів місцевих індивідуальних запахів конкретної людини.</a:t>
            </a:r>
          </a:p>
          <a:p>
            <a:r>
              <a:rPr lang="ru-RU" dirty="0"/>
              <a:t>3. Сліди супутніх запахів людини</a:t>
            </a:r>
          </a:p>
        </p:txBody>
      </p:sp>
      <p:sp>
        <p:nvSpPr>
          <p:cNvPr id="3" name="Прямоугольник 2"/>
          <p:cNvSpPr/>
          <p:nvPr/>
        </p:nvSpPr>
        <p:spPr>
          <a:xfrm>
            <a:off x="0" y="2308324"/>
            <a:ext cx="9144000" cy="4801314"/>
          </a:xfrm>
          <a:prstGeom prst="rect">
            <a:avLst/>
          </a:prstGeom>
        </p:spPr>
        <p:txBody>
          <a:bodyPr wrap="square">
            <a:spAutoFit/>
          </a:bodyPr>
          <a:lstStyle/>
          <a:p>
            <a:r>
              <a:rPr lang="ru-RU" b="1" i="1" dirty="0"/>
              <a:t>За механізмом утворення</a:t>
            </a:r>
            <a:r>
              <a:rPr lang="ru-RU" b="1" dirty="0"/>
              <a:t> </a:t>
            </a:r>
            <a:r>
              <a:rPr lang="ru-RU" b="1" i="1" dirty="0"/>
              <a:t>запахові сліди можна розділити на дві підгрупи</a:t>
            </a:r>
            <a:r>
              <a:rPr lang="ru-RU" b="1" dirty="0" smtClean="0"/>
              <a:t>:</a:t>
            </a:r>
          </a:p>
          <a:p>
            <a:endParaRPr lang="ru-RU" b="1" dirty="0"/>
          </a:p>
          <a:p>
            <a:r>
              <a:rPr lang="uk-UA" dirty="0"/>
              <a:t>1. Сліди-джерела запаху – це різні матеріальні об’єкти, наприклад, нафталін, бензин, парфуми, сир, комахи, рослини, тварини, люди, тобто матеріальні об’єкти, які за певних умов випаровуються і утворюють запахові сліди.</a:t>
            </a:r>
            <a:endParaRPr lang="ru-RU" dirty="0"/>
          </a:p>
          <a:p>
            <a:r>
              <a:rPr lang="uk-UA" dirty="0"/>
              <a:t>2. Сліди-запахи – це газові утворення, хмара-суміш повітря з молекулами пахучої речовини, якщо в даному місці відсутнє безпосереднє джерело запаху</a:t>
            </a:r>
            <a:r>
              <a:rPr lang="uk-UA" dirty="0" smtClean="0"/>
              <a:t>.</a:t>
            </a:r>
          </a:p>
          <a:p>
            <a:endParaRPr lang="uk-UA" dirty="0"/>
          </a:p>
          <a:p>
            <a:r>
              <a:rPr lang="ru-RU" b="1" i="1" dirty="0"/>
              <a:t>Класифікація слідів і зразків запаху за часом їх утворення.</a:t>
            </a:r>
            <a:r>
              <a:rPr lang="ru-RU" b="1" dirty="0"/>
              <a:t> </a:t>
            </a:r>
            <a:r>
              <a:rPr lang="ru-RU" dirty="0"/>
              <a:t>Щодо вирішення завдань переслідування злочинця або пошуку іншої людини за слідами її запаху на відкритій місцевості та інших речових джерел інформації за звичайних умов повинна відображати такі часові періоди:</a:t>
            </a:r>
          </a:p>
          <a:p>
            <a:r>
              <a:rPr lang="ru-RU" dirty="0"/>
              <a:t>1. Гарантованого пошуку людини за слідами її запаху на відкритій поверхні або інших речових джерелах по шляху її пересування.</a:t>
            </a:r>
          </a:p>
          <a:p>
            <a:r>
              <a:rPr lang="ru-RU" dirty="0"/>
              <a:t>2. Ускладненого пошуку людини за такими слідами запаху.</a:t>
            </a:r>
          </a:p>
          <a:p>
            <a:r>
              <a:rPr lang="ru-RU" dirty="0"/>
              <a:t>3. Неможливості пошуку людини за такими слідами запаху </a:t>
            </a:r>
          </a:p>
          <a:p>
            <a:endParaRPr lang="ru-RU" dirty="0"/>
          </a:p>
        </p:txBody>
      </p:sp>
    </p:spTree>
    <p:extLst>
      <p:ext uri="{BB962C8B-B14F-4D97-AF65-F5344CB8AC3E}">
        <p14:creationId xmlns:p14="http://schemas.microsoft.com/office/powerpoint/2010/main" val="384113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139321"/>
          </a:xfrm>
          <a:prstGeom prst="rect">
            <a:avLst/>
          </a:prstGeom>
        </p:spPr>
        <p:txBody>
          <a:bodyPr wrap="square">
            <a:spAutoFit/>
          </a:bodyPr>
          <a:lstStyle/>
          <a:p>
            <a:r>
              <a:rPr lang="ru-RU" b="1" dirty="0"/>
              <a:t>Так носіями запахових слідів є</a:t>
            </a:r>
            <a:r>
              <a:rPr lang="ru-RU" b="1" dirty="0" smtClean="0"/>
              <a:t>:</a:t>
            </a:r>
          </a:p>
          <a:p>
            <a:endParaRPr lang="ru-RU" b="1" dirty="0"/>
          </a:p>
          <a:p>
            <a:r>
              <a:rPr lang="ru-RU" dirty="0"/>
              <a:t>а) шматки тканини, волосся, кров, потожирові речовини, сперма, слина та інші виділення, які відділились від тіла людини і пов’язані з її фізіологічною діяльністю; </a:t>
            </a:r>
          </a:p>
          <a:p>
            <a:r>
              <a:rPr lang="ru-RU" dirty="0"/>
              <a:t>б) предмети постійного контакту з тілом людини: одяг, взуття, особисті речі, наприклад, окуляри, гаманець, сумка, носова хусточка, запальничка, гребінець, милиця, парасолька тощо; </a:t>
            </a:r>
          </a:p>
          <a:p>
            <a:r>
              <a:rPr lang="ru-RU" dirty="0"/>
              <a:t>в) об’єкти тимчасового контакту з тілом людини – знаряддя вчинення злочину, предмети праці та інструменти, речі матеріальної обстановки, яких торкалась людина</a:t>
            </a:r>
            <a:r>
              <a:rPr lang="ru-RU" dirty="0" smtClean="0"/>
              <a:t>.</a:t>
            </a:r>
          </a:p>
          <a:p>
            <a:endParaRPr lang="ru-RU" dirty="0"/>
          </a:p>
          <a:p>
            <a:endParaRPr lang="ru-RU" dirty="0"/>
          </a:p>
        </p:txBody>
      </p:sp>
    </p:spTree>
    <p:extLst>
      <p:ext uri="{BB962C8B-B14F-4D97-AF65-F5344CB8AC3E}">
        <p14:creationId xmlns:p14="http://schemas.microsoft.com/office/powerpoint/2010/main" val="58981985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102</Words>
  <Application>Microsoft Office PowerPoint</Application>
  <PresentationFormat>Экран (4:3)</PresentationFormat>
  <Paragraphs>59</Paragraphs>
  <Slides>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  Криміналістичне дослідження слідів запаху (одорологія)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МНІНІСТЕРСТВО ВНУТРІШНІХ СПРАВ УКРАЇНИ  НАЦІОНАЛЬНА АКАДЕМІЯ ВНУТРІШНІХ СПРАВ  КАФЕДРА КРИМІНАЛІСТИКИ ТА СУДОВОЇ МЕДИЦИНИ    ТЕМА: Криміналістичне дослідження слідів запаху (одорологія)</dc:title>
  <dc:creator>Photoshop</dc:creator>
  <cp:lastModifiedBy>Admin</cp:lastModifiedBy>
  <cp:revision>4</cp:revision>
  <dcterms:created xsi:type="dcterms:W3CDTF">2014-11-19T13:45:05Z</dcterms:created>
  <dcterms:modified xsi:type="dcterms:W3CDTF">2018-02-22T07:04:57Z</dcterms:modified>
</cp:coreProperties>
</file>