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46FC78-9260-4003-9DDA-B26B92CBA7F0}">
          <p14:sldIdLst>
            <p14:sldId id="256"/>
            <p14:sldId id="257"/>
            <p14:sldId id="258"/>
            <p14:sldId id="259"/>
            <p14:sldId id="260"/>
            <p14:sldId id="261"/>
            <p14:sldId id="273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1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6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7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7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3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5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2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3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8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2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D999-808A-4780-8C2B-2E4B89C1CE1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73FB-2A01-4153-81B1-A6CE89D9BC0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4921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330571"/>
            <a:ext cx="8825658" cy="1682262"/>
          </a:xfrm>
        </p:spPr>
        <p:txBody>
          <a:bodyPr>
            <a:noAutofit/>
          </a:bodyPr>
          <a:lstStyle/>
          <a:p>
            <a:r>
              <a:rPr lang="ru-RU" sz="5400" b="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5400" b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зовнішності</a:t>
            </a:r>
            <a:r>
              <a:rPr lang="ru-RU" sz="5400" b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методом «словесного портрета»</a:t>
            </a:r>
          </a:p>
        </p:txBody>
      </p:sp>
    </p:spTree>
    <p:extLst>
      <p:ext uri="{BB962C8B-B14F-4D97-AF65-F5344CB8AC3E}">
        <p14:creationId xmlns:p14="http://schemas.microsoft.com/office/powerpoint/2010/main" val="165010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55785"/>
          </a:xfrm>
        </p:spPr>
        <p:txBody>
          <a:bodyPr>
            <a:noAutofit/>
          </a:bodyPr>
          <a:lstStyle/>
          <a:p>
            <a:r>
              <a:rPr lang="ru-RU" sz="3200" dirty="0" err="1">
                <a:effectLst/>
              </a:rPr>
              <a:t>Описуються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функціональні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ознаки</a:t>
            </a:r>
            <a:r>
              <a:rPr lang="ru-RU" sz="3200" dirty="0">
                <a:effectLst/>
              </a:rPr>
              <a:t> (постава, хода, </a:t>
            </a:r>
            <a:r>
              <a:rPr lang="ru-RU" sz="3200" dirty="0" err="1">
                <a:effectLst/>
              </a:rPr>
              <a:t>жестикуляція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міміка</a:t>
            </a:r>
            <a:r>
              <a:rPr lang="ru-RU" sz="3200" dirty="0">
                <a:effectLst/>
              </a:rPr>
              <a:t>, голос, </a:t>
            </a:r>
            <a:r>
              <a:rPr lang="ru-RU" sz="3200" dirty="0" err="1">
                <a:effectLst/>
              </a:rPr>
              <a:t>мова</a:t>
            </a:r>
            <a:r>
              <a:rPr lang="ru-RU" sz="3200" dirty="0">
                <a:effectLst/>
              </a:rPr>
              <a:t>, манера </a:t>
            </a:r>
            <a:r>
              <a:rPr lang="ru-RU" sz="3200" dirty="0" err="1">
                <a:effectLst/>
              </a:rPr>
              <a:t>поведінки</a:t>
            </a:r>
            <a:r>
              <a:rPr lang="ru-RU" sz="3200" dirty="0">
                <a:effectLst/>
              </a:rPr>
              <a:t>).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818185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Постава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звичне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, грудей, </a:t>
            </a:r>
            <a:r>
              <a:rPr lang="ru-RU" dirty="0" err="1"/>
              <a:t>плечей</a:t>
            </a:r>
            <a:r>
              <a:rPr lang="ru-RU" dirty="0"/>
              <a:t>, </a:t>
            </a:r>
            <a:r>
              <a:rPr lang="ru-RU" dirty="0" err="1"/>
              <a:t>тулуба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(пряма, сутула). За </a:t>
            </a:r>
            <a:r>
              <a:rPr lang="ru-RU" dirty="0" err="1"/>
              <a:t>положенням</a:t>
            </a:r>
            <a:r>
              <a:rPr lang="ru-RU" dirty="0"/>
              <a:t> </a:t>
            </a:r>
            <a:r>
              <a:rPr lang="ru-RU" dirty="0" err="1"/>
              <a:t>тулуба</a:t>
            </a:r>
            <a:r>
              <a:rPr lang="ru-RU" dirty="0"/>
              <a:t> </a:t>
            </a:r>
            <a:r>
              <a:rPr lang="ru-RU" dirty="0" err="1"/>
              <a:t>статура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напруженою</a:t>
            </a:r>
            <a:r>
              <a:rPr lang="ru-RU" dirty="0"/>
              <a:t>, </a:t>
            </a:r>
            <a:r>
              <a:rPr lang="ru-RU" dirty="0" err="1"/>
              <a:t>підтягнутою</a:t>
            </a:r>
            <a:r>
              <a:rPr lang="ru-RU" dirty="0"/>
              <a:t>, </a:t>
            </a:r>
            <a:r>
              <a:rPr lang="ru-RU" dirty="0" err="1"/>
              <a:t>вільною</a:t>
            </a:r>
            <a:r>
              <a:rPr lang="ru-RU" dirty="0"/>
              <a:t>, </a:t>
            </a:r>
            <a:r>
              <a:rPr lang="ru-RU" dirty="0" err="1"/>
              <a:t>розпущеною</a:t>
            </a:r>
            <a:r>
              <a:rPr lang="ru-RU" dirty="0"/>
              <a:t>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статури</a:t>
            </a:r>
            <a:r>
              <a:rPr lang="ru-RU" dirty="0"/>
              <a:t> </a:t>
            </a:r>
            <a:r>
              <a:rPr lang="ru-RU" dirty="0" err="1"/>
              <a:t>проявляються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звичному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(</a:t>
            </a:r>
            <a:r>
              <a:rPr lang="ru-RU" dirty="0" err="1"/>
              <a:t>підтримується</a:t>
            </a:r>
            <a:r>
              <a:rPr lang="ru-RU" dirty="0"/>
              <a:t> прямо, </a:t>
            </a:r>
            <a:r>
              <a:rPr lang="ru-RU" dirty="0" err="1"/>
              <a:t>відкинута</a:t>
            </a:r>
            <a:r>
              <a:rPr lang="ru-RU" dirty="0"/>
              <a:t> назад, </a:t>
            </a:r>
            <a:r>
              <a:rPr lang="ru-RU" dirty="0" err="1"/>
              <a:t>витягнута</a:t>
            </a:r>
            <a:r>
              <a:rPr lang="ru-RU" dirty="0"/>
              <a:t> вперед, </a:t>
            </a:r>
            <a:r>
              <a:rPr lang="ru-RU" dirty="0" err="1"/>
              <a:t>схилена</a:t>
            </a:r>
            <a:r>
              <a:rPr lang="ru-RU" dirty="0"/>
              <a:t> </a:t>
            </a:r>
            <a:r>
              <a:rPr lang="ru-RU" dirty="0" err="1"/>
              <a:t>набік</a:t>
            </a:r>
            <a:r>
              <a:rPr lang="ru-RU" dirty="0"/>
              <a:t> вправо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вліво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50" y="1458571"/>
            <a:ext cx="5498150" cy="46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3552092" cy="482783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Хода </a:t>
            </a:r>
            <a:r>
              <a:rPr lang="ru-RU" dirty="0" err="1"/>
              <a:t>визначається</a:t>
            </a:r>
            <a:r>
              <a:rPr lang="ru-RU" dirty="0"/>
              <a:t> через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ходьби</a:t>
            </a:r>
            <a:r>
              <a:rPr lang="ru-RU" dirty="0"/>
              <a:t> (темп ходи,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положення</a:t>
            </a:r>
            <a:r>
              <a:rPr lang="ru-RU" dirty="0"/>
              <a:t> рук і </a:t>
            </a:r>
            <a:r>
              <a:rPr lang="ru-RU" dirty="0" err="1"/>
              <a:t>тулуба</a:t>
            </a:r>
            <a:r>
              <a:rPr lang="ru-RU" dirty="0"/>
              <a:t> при </a:t>
            </a:r>
            <a:r>
              <a:rPr lang="ru-RU" dirty="0" err="1"/>
              <a:t>ходьбі</a:t>
            </a:r>
            <a:r>
              <a:rPr lang="ru-RU" dirty="0"/>
              <a:t>).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, темп,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й ширина </a:t>
            </a:r>
            <a:r>
              <a:rPr lang="ru-RU" dirty="0" err="1"/>
              <a:t>кроку</a:t>
            </a:r>
            <a:r>
              <a:rPr lang="ru-RU" dirty="0"/>
              <a:t>, </a:t>
            </a:r>
            <a:r>
              <a:rPr lang="ru-RU" dirty="0" err="1"/>
              <a:t>положення</a:t>
            </a:r>
            <a:r>
              <a:rPr lang="ru-RU" dirty="0"/>
              <a:t> й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піднімання</a:t>
            </a:r>
            <a:r>
              <a:rPr lang="ru-RU" dirty="0"/>
              <a:t> стоп.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84" y="141098"/>
            <a:ext cx="3821977" cy="2553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07" y="2813538"/>
            <a:ext cx="5620961" cy="37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387" y="1107403"/>
            <a:ext cx="3786218" cy="452596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Жестикуляція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супроводжують</a:t>
            </a:r>
            <a:r>
              <a:rPr lang="ru-RU" dirty="0"/>
              <a:t> </a:t>
            </a:r>
            <a:r>
              <a:rPr lang="ru-RU" dirty="0" err="1"/>
              <a:t>вимову</a:t>
            </a:r>
            <a:r>
              <a:rPr lang="ru-RU" dirty="0"/>
              <a:t> та </a:t>
            </a:r>
            <a:r>
              <a:rPr lang="ru-RU" dirty="0" err="1"/>
              <a:t>посилюють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виразність</a:t>
            </a:r>
            <a:r>
              <a:rPr lang="ru-RU" dirty="0"/>
              <a:t>. </a:t>
            </a:r>
            <a:r>
              <a:rPr lang="ru-RU" dirty="0" err="1"/>
              <a:t>Розрізняють</a:t>
            </a:r>
            <a:r>
              <a:rPr lang="ru-RU" dirty="0"/>
              <a:t> за характером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змістом</a:t>
            </a:r>
            <a:r>
              <a:rPr lang="ru-RU" dirty="0"/>
              <a:t> та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: </a:t>
            </a:r>
            <a:r>
              <a:rPr lang="ru-RU" dirty="0" err="1"/>
              <a:t>жвава</a:t>
            </a:r>
            <a:r>
              <a:rPr lang="ru-RU" dirty="0"/>
              <a:t>, </a:t>
            </a:r>
            <a:r>
              <a:rPr lang="ru-RU" dirty="0" err="1"/>
              <a:t>стримана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23" y="1107403"/>
            <a:ext cx="3341414" cy="2017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264877"/>
            <a:ext cx="2686461" cy="3276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05" y="1736846"/>
            <a:ext cx="48101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5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3962400" cy="4525963"/>
          </a:xfrm>
        </p:spPr>
        <p:txBody>
          <a:bodyPr/>
          <a:lstStyle/>
          <a:p>
            <a:r>
              <a:rPr lang="ru-RU" dirty="0" err="1"/>
              <a:t>Міміка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мускулатури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психічний</a:t>
            </a:r>
            <a:r>
              <a:rPr lang="ru-RU" dirty="0"/>
              <a:t> стан.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маловиразною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виразною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піднятті</a:t>
            </a:r>
            <a:r>
              <a:rPr lang="ru-RU" dirty="0"/>
              <a:t> </a:t>
            </a:r>
            <a:r>
              <a:rPr lang="ru-RU" dirty="0" err="1"/>
              <a:t>брів</a:t>
            </a:r>
            <a:r>
              <a:rPr lang="ru-RU" dirty="0"/>
              <a:t>, </a:t>
            </a:r>
            <a:r>
              <a:rPr lang="ru-RU" dirty="0" err="1"/>
              <a:t>закушуванні</a:t>
            </a:r>
            <a:r>
              <a:rPr lang="ru-RU" dirty="0"/>
              <a:t> губи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55" y="1417638"/>
            <a:ext cx="6438167" cy="47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3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88478"/>
            <a:ext cx="3341077" cy="4525963"/>
          </a:xfrm>
        </p:spPr>
        <p:txBody>
          <a:bodyPr/>
          <a:lstStyle/>
          <a:p>
            <a:r>
              <a:rPr lang="ru-RU" dirty="0"/>
              <a:t>Манера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в </a:t>
            </a:r>
            <a:r>
              <a:rPr lang="ru-RU" dirty="0" err="1"/>
              <a:t>особливостях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вітатися</a:t>
            </a:r>
            <a:r>
              <a:rPr lang="ru-RU" dirty="0"/>
              <a:t>, </a:t>
            </a:r>
            <a:r>
              <a:rPr lang="ru-RU" dirty="0" err="1"/>
              <a:t>сміятися</a:t>
            </a:r>
            <a:r>
              <a:rPr lang="ru-RU" dirty="0"/>
              <a:t>, </a:t>
            </a:r>
            <a:r>
              <a:rPr lang="ru-RU" dirty="0" err="1"/>
              <a:t>палити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38" y="1958670"/>
            <a:ext cx="4520528" cy="3013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31" y="2062407"/>
            <a:ext cx="3234779" cy="29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4" y="274638"/>
            <a:ext cx="3317631" cy="6454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Зазначаються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супутні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. При </a:t>
            </a:r>
            <a:r>
              <a:rPr lang="ru-RU" dirty="0" err="1"/>
              <a:t>описі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носильних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зазначаються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виробничі</a:t>
            </a:r>
            <a:r>
              <a:rPr lang="ru-RU" dirty="0"/>
              <a:t> характеристики (</a:t>
            </a:r>
            <a:r>
              <a:rPr lang="ru-RU" dirty="0" err="1"/>
              <a:t>назва</a:t>
            </a:r>
            <a:r>
              <a:rPr lang="ru-RU" dirty="0"/>
              <a:t>, вид, форму, фасон, </a:t>
            </a:r>
            <a:r>
              <a:rPr lang="ru-RU" dirty="0" err="1"/>
              <a:t>крій</a:t>
            </a:r>
            <a:r>
              <a:rPr lang="ru-RU" dirty="0"/>
              <a:t>, </a:t>
            </a:r>
            <a:r>
              <a:rPr lang="ru-RU" dirty="0" err="1"/>
              <a:t>колір</a:t>
            </a:r>
            <a:r>
              <a:rPr lang="ru-RU" dirty="0"/>
              <a:t>),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(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зносу</a:t>
            </a:r>
            <a:r>
              <a:rPr lang="ru-RU" dirty="0"/>
              <a:t>, </a:t>
            </a:r>
            <a:r>
              <a:rPr lang="ru-RU" dirty="0" err="1"/>
              <a:t>сліди</a:t>
            </a:r>
            <a:r>
              <a:rPr lang="ru-RU" dirty="0"/>
              <a:t> ремонту), </a:t>
            </a:r>
            <a:r>
              <a:rPr lang="ru-RU" dirty="0" err="1"/>
              <a:t>особливості</a:t>
            </a:r>
            <a:r>
              <a:rPr lang="ru-RU" dirty="0"/>
              <a:t> (латки, </a:t>
            </a:r>
            <a:r>
              <a:rPr lang="ru-RU" dirty="0" err="1"/>
              <a:t>плями</a:t>
            </a:r>
            <a:r>
              <a:rPr lang="ru-RU" dirty="0"/>
              <a:t>, </a:t>
            </a:r>
            <a:r>
              <a:rPr lang="ru-RU" dirty="0" err="1"/>
              <a:t>розриви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Описуються</a:t>
            </a:r>
            <a:r>
              <a:rPr lang="ru-RU" dirty="0"/>
              <a:t> </a:t>
            </a:r>
            <a:r>
              <a:rPr lang="ru-RU" dirty="0" err="1"/>
              <a:t>прикмети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(</a:t>
            </a:r>
            <a:r>
              <a:rPr lang="ru-RU" dirty="0" err="1"/>
              <a:t>годинників</a:t>
            </a:r>
            <a:r>
              <a:rPr lang="ru-RU" dirty="0"/>
              <a:t>, </a:t>
            </a:r>
            <a:r>
              <a:rPr lang="ru-RU" dirty="0" err="1"/>
              <a:t>окулярів</a:t>
            </a:r>
            <a:r>
              <a:rPr lang="ru-RU" dirty="0"/>
              <a:t>, каблучок, </a:t>
            </a:r>
            <a:r>
              <a:rPr lang="ru-RU" dirty="0" err="1"/>
              <a:t>сережок</a:t>
            </a:r>
            <a:r>
              <a:rPr lang="ru-RU" dirty="0"/>
              <a:t>, </a:t>
            </a:r>
            <a:r>
              <a:rPr lang="ru-RU" dirty="0" err="1"/>
              <a:t>кулонів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67484"/>
            <a:ext cx="4003431" cy="4003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6" y="1551415"/>
            <a:ext cx="4338442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3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54" y="274638"/>
            <a:ext cx="5392615" cy="6372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 За </a:t>
            </a:r>
            <a:r>
              <a:rPr lang="ru-RU" dirty="0" err="1"/>
              <a:t>наявності</a:t>
            </a:r>
            <a:r>
              <a:rPr lang="ru-RU" dirty="0"/>
              <a:t>, </a:t>
            </a:r>
            <a:r>
              <a:rPr lang="ru-RU" dirty="0" err="1"/>
              <a:t>вказуються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прикмети</a:t>
            </a:r>
            <a:r>
              <a:rPr lang="ru-RU" dirty="0"/>
              <a:t>.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ототожнення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прикмети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зовнішності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як </a:t>
            </a:r>
            <a:r>
              <a:rPr lang="ru-RU" dirty="0" err="1"/>
              <a:t>аномалії</a:t>
            </a:r>
            <a:r>
              <a:rPr lang="ru-RU" dirty="0"/>
              <a:t>, і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анатомічними</a:t>
            </a:r>
            <a:r>
              <a:rPr lang="ru-RU" dirty="0"/>
              <a:t> і </a:t>
            </a:r>
            <a:r>
              <a:rPr lang="ru-RU" dirty="0" err="1"/>
              <a:t>функціональними</a:t>
            </a:r>
            <a:r>
              <a:rPr lang="ru-RU" dirty="0"/>
              <a:t>, </a:t>
            </a:r>
            <a:r>
              <a:rPr lang="ru-RU" dirty="0" err="1"/>
              <a:t>вродженими</a:t>
            </a:r>
            <a:r>
              <a:rPr lang="ru-RU" dirty="0"/>
              <a:t> і </a:t>
            </a:r>
            <a:r>
              <a:rPr lang="ru-RU" dirty="0" err="1"/>
              <a:t>набутими</a:t>
            </a:r>
            <a:r>
              <a:rPr lang="ru-RU" dirty="0"/>
              <a:t>. До </a:t>
            </a:r>
            <a:r>
              <a:rPr lang="ru-RU" dirty="0" err="1"/>
              <a:t>анатомічних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прикмет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невідповідність</a:t>
            </a:r>
            <a:r>
              <a:rPr lang="ru-RU" dirty="0"/>
              <a:t> за </a:t>
            </a:r>
            <a:r>
              <a:rPr lang="ru-RU" dirty="0" err="1"/>
              <a:t>розмірами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укороченість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), </a:t>
            </a:r>
            <a:r>
              <a:rPr lang="ru-RU" dirty="0" err="1"/>
              <a:t>сліди</a:t>
            </a:r>
            <a:r>
              <a:rPr lang="ru-RU" dirty="0"/>
              <a:t> </a:t>
            </a:r>
            <a:r>
              <a:rPr lang="ru-RU" dirty="0" err="1"/>
              <a:t>віспи</a:t>
            </a:r>
            <a:r>
              <a:rPr lang="ru-RU" dirty="0"/>
              <a:t>, </a:t>
            </a:r>
            <a:r>
              <a:rPr lang="ru-RU" dirty="0" err="1"/>
              <a:t>родимі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, бородавки, </a:t>
            </a:r>
            <a:r>
              <a:rPr lang="ru-RU" dirty="0" err="1"/>
              <a:t>шрами</a:t>
            </a:r>
            <a:r>
              <a:rPr lang="ru-RU" dirty="0"/>
              <a:t>, </a:t>
            </a:r>
            <a:r>
              <a:rPr lang="ru-RU" dirty="0" err="1"/>
              <a:t>татуювання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До </a:t>
            </a:r>
            <a:r>
              <a:rPr lang="ru-RU" dirty="0" err="1"/>
              <a:t>функціональних</a:t>
            </a:r>
            <a:r>
              <a:rPr lang="ru-RU" dirty="0"/>
              <a:t> – </a:t>
            </a:r>
            <a:r>
              <a:rPr lang="ru-RU" dirty="0" err="1"/>
              <a:t>різкі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нормальних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і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: манера </a:t>
            </a:r>
            <a:r>
              <a:rPr lang="ru-RU" dirty="0" err="1"/>
              <a:t>тримати</a:t>
            </a:r>
            <a:r>
              <a:rPr lang="ru-RU" dirty="0"/>
              <a:t> голову сильно закинутою назад </a:t>
            </a:r>
            <a:r>
              <a:rPr lang="ru-RU" dirty="0" err="1"/>
              <a:t>або</a:t>
            </a:r>
            <a:r>
              <a:rPr lang="ru-RU" dirty="0"/>
              <a:t> сильно </a:t>
            </a:r>
            <a:r>
              <a:rPr lang="ru-RU" dirty="0" err="1"/>
              <a:t>опущеною</a:t>
            </a:r>
            <a:r>
              <a:rPr lang="ru-RU" dirty="0"/>
              <a:t>, тик, </a:t>
            </a:r>
            <a:r>
              <a:rPr lang="ru-RU" dirty="0" err="1"/>
              <a:t>кульгавість</a:t>
            </a:r>
            <a:r>
              <a:rPr lang="ru-RU" dirty="0"/>
              <a:t>, </a:t>
            </a:r>
            <a:r>
              <a:rPr lang="ru-RU" dirty="0" err="1"/>
              <a:t>розмахування</a:t>
            </a:r>
            <a:r>
              <a:rPr lang="ru-RU" dirty="0"/>
              <a:t> при </a:t>
            </a:r>
            <a:r>
              <a:rPr lang="ru-RU" dirty="0" err="1"/>
              <a:t>ходьбі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рукою, </a:t>
            </a:r>
            <a:r>
              <a:rPr lang="ru-RU" dirty="0" err="1"/>
              <a:t>дефекти</a:t>
            </a:r>
            <a:r>
              <a:rPr lang="ru-RU" dirty="0"/>
              <a:t> </a:t>
            </a:r>
            <a:r>
              <a:rPr lang="ru-RU" dirty="0" err="1"/>
              <a:t>вимови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85" y="274638"/>
            <a:ext cx="4714875" cy="2902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51" y="3376246"/>
            <a:ext cx="4745209" cy="30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278923" cy="4525963"/>
          </a:xfrm>
        </p:spPr>
        <p:txBody>
          <a:bodyPr/>
          <a:lstStyle/>
          <a:p>
            <a:r>
              <a:rPr lang="ru-RU" dirty="0" err="1"/>
              <a:t>Опис</a:t>
            </a:r>
            <a:r>
              <a:rPr lang="ru-RU" dirty="0"/>
              <a:t> таких </a:t>
            </a:r>
            <a:r>
              <a:rPr lang="ru-RU" dirty="0" err="1"/>
              <a:t>прикмет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докладним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вказівкою</a:t>
            </a:r>
            <a:r>
              <a:rPr lang="ru-RU" dirty="0"/>
              <a:t> виду,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розмірів</a:t>
            </a:r>
            <a:r>
              <a:rPr lang="ru-RU" dirty="0"/>
              <a:t>,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ступеню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, для </a:t>
            </a:r>
            <a:r>
              <a:rPr lang="ru-RU" dirty="0" err="1"/>
              <a:t>татуювань</a:t>
            </a:r>
            <a:r>
              <a:rPr lang="ru-RU" dirty="0"/>
              <a:t> –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і </a:t>
            </a:r>
            <a:r>
              <a:rPr lang="ru-RU" dirty="0" err="1"/>
              <a:t>професійність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73" y="1417638"/>
            <a:ext cx="6667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08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635" y="1594338"/>
            <a:ext cx="3855549" cy="500575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за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зовнішності</a:t>
            </a:r>
            <a:r>
              <a:rPr lang="ru-RU" dirty="0"/>
              <a:t> широко </a:t>
            </a:r>
            <a:r>
              <a:rPr lang="ru-RU" dirty="0" err="1"/>
              <a:t>застосовується</a:t>
            </a:r>
            <a:r>
              <a:rPr lang="ru-RU" dirty="0"/>
              <a:t> як </a:t>
            </a:r>
            <a:r>
              <a:rPr lang="ru-RU" dirty="0" err="1"/>
              <a:t>дієвий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для </a:t>
            </a:r>
            <a:r>
              <a:rPr lang="ru-RU" dirty="0" err="1"/>
              <a:t>розшуку</a:t>
            </a:r>
            <a:r>
              <a:rPr lang="ru-RU" dirty="0"/>
              <a:t> та </a:t>
            </a:r>
            <a:r>
              <a:rPr lang="ru-RU" dirty="0" err="1"/>
              <a:t>розслідування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розповсюдженим</a:t>
            </a:r>
            <a:r>
              <a:rPr lang="ru-RU" dirty="0"/>
              <a:t> методом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зовнішності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досудового</a:t>
            </a:r>
            <a:r>
              <a:rPr lang="ru-RU" dirty="0"/>
              <a:t> </a:t>
            </a:r>
            <a:r>
              <a:rPr lang="ru-RU" dirty="0" err="1"/>
              <a:t>розслідування</a:t>
            </a:r>
            <a:r>
              <a:rPr lang="ru-RU" dirty="0"/>
              <a:t> є «</a:t>
            </a:r>
            <a:r>
              <a:rPr lang="ru-RU" dirty="0" err="1"/>
              <a:t>словесний</a:t>
            </a:r>
            <a:r>
              <a:rPr lang="ru-RU" dirty="0"/>
              <a:t> портрет».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9" y="1594338"/>
            <a:ext cx="6084076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445478"/>
            <a:ext cx="3856892" cy="602065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Головними</a:t>
            </a:r>
            <a:r>
              <a:rPr lang="ru-RU" dirty="0"/>
              <a:t> принципами словесного портрета є </a:t>
            </a:r>
            <a:r>
              <a:rPr lang="ru-RU" dirty="0" err="1"/>
              <a:t>повнота</a:t>
            </a:r>
            <a:r>
              <a:rPr lang="ru-RU" dirty="0"/>
              <a:t> і </a:t>
            </a:r>
            <a:r>
              <a:rPr lang="ru-RU" dirty="0" err="1"/>
              <a:t>системність</a:t>
            </a:r>
            <a:r>
              <a:rPr lang="ru-RU" dirty="0"/>
              <a:t> (</a:t>
            </a:r>
            <a:r>
              <a:rPr lang="ru-RU" dirty="0" err="1"/>
              <a:t>послідовність</a:t>
            </a:r>
            <a:r>
              <a:rPr lang="ru-RU" dirty="0"/>
              <a:t>) </a:t>
            </a:r>
            <a:r>
              <a:rPr lang="ru-RU" dirty="0" err="1"/>
              <a:t>опису</a:t>
            </a:r>
            <a:r>
              <a:rPr lang="ru-RU" dirty="0"/>
              <a:t>. Принцип </a:t>
            </a:r>
            <a:r>
              <a:rPr lang="ru-RU" dirty="0" err="1"/>
              <a:t>повноти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докладному </a:t>
            </a:r>
            <a:r>
              <a:rPr lang="ru-RU" dirty="0" err="1"/>
              <a:t>описі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анатомії</a:t>
            </a:r>
            <a:r>
              <a:rPr lang="ru-RU" dirty="0"/>
              <a:t>,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постава, хода, </a:t>
            </a:r>
            <a:r>
              <a:rPr lang="ru-RU" dirty="0" err="1"/>
              <a:t>жестикуляція</a:t>
            </a:r>
            <a:r>
              <a:rPr lang="ru-RU" dirty="0"/>
              <a:t>, </a:t>
            </a:r>
            <a:r>
              <a:rPr lang="ru-RU" dirty="0" err="1"/>
              <a:t>міміка</a:t>
            </a:r>
            <a:r>
              <a:rPr lang="ru-RU" dirty="0"/>
              <a:t>, </a:t>
            </a:r>
            <a:r>
              <a:rPr lang="ru-RU" dirty="0" err="1"/>
              <a:t>мовлення</a:t>
            </a:r>
            <a:r>
              <a:rPr lang="ru-RU" dirty="0"/>
              <a:t>, манера </a:t>
            </a:r>
            <a:r>
              <a:rPr lang="ru-RU" dirty="0" err="1"/>
              <a:t>поведінки</a:t>
            </a:r>
            <a:r>
              <a:rPr lang="ru-RU" dirty="0"/>
              <a:t>) і </a:t>
            </a:r>
            <a:r>
              <a:rPr lang="ru-RU" dirty="0" err="1"/>
              <a:t>одягу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93" y="445478"/>
            <a:ext cx="4035963" cy="2862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50" y="445477"/>
            <a:ext cx="3725447" cy="2862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56" y="3478701"/>
            <a:ext cx="3188799" cy="318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Принцип </a:t>
            </a:r>
            <a:r>
              <a:rPr lang="ru-RU" dirty="0" err="1">
                <a:effectLst/>
              </a:rPr>
              <a:t>системності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означає</a:t>
            </a:r>
            <a:r>
              <a:rPr lang="ru-RU" dirty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1)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черговість</a:t>
            </a:r>
            <a:r>
              <a:rPr lang="ru-RU" dirty="0"/>
              <a:t>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; 2)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за правилом «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– до </a:t>
            </a:r>
            <a:r>
              <a:rPr lang="ru-RU" dirty="0" err="1"/>
              <a:t>окремого</a:t>
            </a:r>
            <a:r>
              <a:rPr lang="ru-RU" dirty="0"/>
              <a:t>», «</a:t>
            </a:r>
            <a:r>
              <a:rPr lang="ru-RU" dirty="0" err="1"/>
              <a:t>зверху</a:t>
            </a:r>
            <a:r>
              <a:rPr lang="ru-RU" dirty="0"/>
              <a:t> донизу». У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загальнофізичні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, як стать, </a:t>
            </a:r>
            <a:r>
              <a:rPr lang="ru-RU" dirty="0" err="1"/>
              <a:t>вік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приналежність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статура</a:t>
            </a:r>
            <a:r>
              <a:rPr lang="ru-RU" dirty="0"/>
              <a:t> – </a:t>
            </a:r>
            <a:r>
              <a:rPr lang="ru-RU" dirty="0" err="1"/>
              <a:t>тулуб</a:t>
            </a:r>
            <a:r>
              <a:rPr lang="ru-RU" dirty="0"/>
              <a:t> і </a:t>
            </a:r>
            <a:r>
              <a:rPr lang="ru-RU" dirty="0" err="1"/>
              <a:t>кінцівки</a:t>
            </a:r>
            <a:r>
              <a:rPr lang="ru-RU" dirty="0"/>
              <a:t>, голова та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;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; </a:t>
            </a:r>
            <a:r>
              <a:rPr lang="ru-RU" dirty="0" err="1"/>
              <a:t>одяг</a:t>
            </a:r>
            <a:r>
              <a:rPr lang="ru-RU" dirty="0"/>
              <a:t> і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прикмети</a:t>
            </a:r>
            <a:r>
              <a:rPr lang="ru-RU" dirty="0"/>
              <a:t>; 3) </a:t>
            </a:r>
            <a:r>
              <a:rPr lang="ru-RU" dirty="0" err="1"/>
              <a:t>обов’язкове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термінології</a:t>
            </a:r>
            <a:r>
              <a:rPr lang="ru-RU" dirty="0"/>
              <a:t>.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принципу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усунути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зафіксовані</a:t>
            </a:r>
            <a:r>
              <a:rPr lang="ru-RU" dirty="0"/>
              <a:t> в </a:t>
            </a:r>
            <a:r>
              <a:rPr lang="ru-RU" dirty="0" err="1"/>
              <a:t>описах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однаковість</a:t>
            </a:r>
            <a:r>
              <a:rPr lang="ru-RU" dirty="0"/>
              <a:t> і </a:t>
            </a:r>
            <a:r>
              <a:rPr lang="ru-RU" dirty="0" err="1"/>
              <a:t>точність</a:t>
            </a:r>
            <a:r>
              <a:rPr lang="ru-RU" dirty="0"/>
              <a:t> </a:t>
            </a:r>
            <a:r>
              <a:rPr lang="ru-RU" dirty="0" err="1"/>
              <a:t>опису</a:t>
            </a:r>
            <a:r>
              <a:rPr lang="ru-RU" dirty="0"/>
              <a:t>, </a:t>
            </a:r>
            <a:r>
              <a:rPr lang="ru-RU" dirty="0" err="1"/>
              <a:t>запобігає</a:t>
            </a:r>
            <a:r>
              <a:rPr lang="ru-RU" dirty="0"/>
              <a:t> </a:t>
            </a:r>
            <a:r>
              <a:rPr lang="ru-RU" dirty="0" err="1"/>
              <a:t>помилкам</a:t>
            </a:r>
            <a:r>
              <a:rPr lang="ru-RU" dirty="0"/>
              <a:t>; 4)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спереду</a:t>
            </a:r>
            <a:r>
              <a:rPr lang="ru-RU" dirty="0"/>
              <a:t> і в </a:t>
            </a:r>
            <a:r>
              <a:rPr lang="ru-RU" dirty="0" err="1"/>
              <a:t>профіль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64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4638"/>
            <a:ext cx="10972800" cy="2667854"/>
          </a:xfrm>
        </p:spPr>
        <p:txBody>
          <a:bodyPr>
            <a:norm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описі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зовнішності</a:t>
            </a:r>
            <a:r>
              <a:rPr lang="ru-RU" dirty="0"/>
              <a:t>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голові</a:t>
            </a:r>
            <a:r>
              <a:rPr lang="ru-RU" dirty="0"/>
              <a:t>, як </a:t>
            </a:r>
            <a:r>
              <a:rPr lang="ru-RU" dirty="0" err="1"/>
              <a:t>об’єкту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стійких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, </a:t>
            </a:r>
            <a:r>
              <a:rPr lang="ru-RU" dirty="0" err="1"/>
              <a:t>доступних</a:t>
            </a:r>
            <a:r>
              <a:rPr lang="ru-RU" dirty="0"/>
              <a:t> </a:t>
            </a:r>
            <a:r>
              <a:rPr lang="ru-RU" dirty="0" err="1"/>
              <a:t>спостереженню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анатомія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вивчається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: у фас,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спереду</a:t>
            </a:r>
            <a:r>
              <a:rPr lang="ru-RU" dirty="0"/>
              <a:t>, і в </a:t>
            </a:r>
            <a:r>
              <a:rPr lang="ru-RU" dirty="0" err="1"/>
              <a:t>профіль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збоку</a:t>
            </a:r>
            <a:r>
              <a:rPr lang="ru-RU" dirty="0"/>
              <a:t> (</a:t>
            </a:r>
            <a:r>
              <a:rPr lang="ru-RU" dirty="0" err="1"/>
              <a:t>правий</a:t>
            </a:r>
            <a:r>
              <a:rPr lang="ru-RU" dirty="0"/>
              <a:t> </a:t>
            </a:r>
            <a:r>
              <a:rPr lang="ru-RU" dirty="0" err="1"/>
              <a:t>профіль</a:t>
            </a:r>
            <a:r>
              <a:rPr lang="ru-RU" dirty="0"/>
              <a:t>).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прикмети</a:t>
            </a:r>
            <a:r>
              <a:rPr lang="ru-RU" dirty="0"/>
              <a:t> </a:t>
            </a:r>
            <a:r>
              <a:rPr lang="ru-RU" dirty="0" err="1"/>
              <a:t>описуються</a:t>
            </a:r>
            <a:r>
              <a:rPr lang="ru-RU" dirty="0"/>
              <a:t> як в </a:t>
            </a:r>
            <a:r>
              <a:rPr lang="ru-RU" dirty="0" err="1"/>
              <a:t>правий</a:t>
            </a:r>
            <a:r>
              <a:rPr lang="ru-RU" dirty="0"/>
              <a:t>, так і в </a:t>
            </a:r>
            <a:r>
              <a:rPr lang="ru-RU" dirty="0" err="1"/>
              <a:t>лівий</a:t>
            </a:r>
            <a:r>
              <a:rPr lang="ru-RU" dirty="0"/>
              <a:t> </a:t>
            </a:r>
            <a:r>
              <a:rPr lang="ru-RU" dirty="0" err="1"/>
              <a:t>профілях</a:t>
            </a:r>
            <a:r>
              <a:rPr lang="ru-RU" dirty="0"/>
              <a:t> особи.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15" y="2942492"/>
            <a:ext cx="5715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8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961"/>
            <a:ext cx="11101754" cy="710101"/>
          </a:xfrm>
        </p:spPr>
        <p:txBody>
          <a:bodyPr>
            <a:noAutofit/>
          </a:bodyPr>
          <a:lstStyle/>
          <a:p>
            <a:r>
              <a:rPr lang="ru-RU" sz="2800" b="0" dirty="0">
                <a:effectLst/>
              </a:rPr>
              <a:t>Для </a:t>
            </a:r>
            <a:r>
              <a:rPr lang="ru-RU" sz="2800" b="0" dirty="0" err="1">
                <a:effectLst/>
              </a:rPr>
              <a:t>повноти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опису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зовнішності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людини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відпрацьована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певна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послідовність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його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err="1">
                <a:effectLst/>
              </a:rPr>
              <a:t>проведення</a:t>
            </a:r>
            <a:r>
              <a:rPr lang="ru-RU" sz="2800" b="0" dirty="0">
                <a:effectLst/>
              </a:rPr>
              <a:t>, і </a:t>
            </a:r>
            <a:r>
              <a:rPr lang="ru-RU" sz="2800" b="0" dirty="0" err="1">
                <a:effectLst/>
              </a:rPr>
              <a:t>полягає</a:t>
            </a:r>
            <a:r>
              <a:rPr lang="ru-RU" sz="2800" b="0" dirty="0">
                <a:effectLst/>
              </a:rPr>
              <a:t> у </a:t>
            </a:r>
            <a:r>
              <a:rPr lang="ru-RU" sz="2800" b="0" dirty="0" err="1">
                <a:effectLst/>
              </a:rPr>
              <a:t>наступному</a:t>
            </a:r>
            <a:r>
              <a:rPr lang="ru-RU" sz="2800" b="0" dirty="0">
                <a:effectLst/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89894"/>
            <a:ext cx="6471138" cy="566810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</a:t>
            </a:r>
            <a:r>
              <a:rPr lang="ru-RU" dirty="0" err="1"/>
              <a:t>Фіксуються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загальнофізичні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зовнішності</a:t>
            </a:r>
            <a:r>
              <a:rPr lang="ru-RU" dirty="0"/>
              <a:t>: стать (</a:t>
            </a:r>
            <a:r>
              <a:rPr lang="ru-RU" dirty="0" err="1"/>
              <a:t>чоловіча</a:t>
            </a:r>
            <a:r>
              <a:rPr lang="ru-RU" dirty="0"/>
              <a:t>, </a:t>
            </a:r>
            <a:r>
              <a:rPr lang="ru-RU" dirty="0" err="1"/>
              <a:t>жіноча</a:t>
            </a:r>
            <a:r>
              <a:rPr lang="ru-RU" dirty="0"/>
              <a:t>), </a:t>
            </a:r>
            <a:r>
              <a:rPr lang="ru-RU" dirty="0" err="1"/>
              <a:t>вік</a:t>
            </a:r>
            <a:r>
              <a:rPr lang="ru-RU" dirty="0"/>
              <a:t> (дитячий – до 12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підлітковий</a:t>
            </a:r>
            <a:r>
              <a:rPr lang="ru-RU" dirty="0"/>
              <a:t> – 13-16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юнацький</a:t>
            </a:r>
            <a:r>
              <a:rPr lang="ru-RU" dirty="0"/>
              <a:t> – 17-21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молодий</a:t>
            </a:r>
            <a:r>
              <a:rPr lang="ru-RU" dirty="0"/>
              <a:t> – 22-35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середній</a:t>
            </a:r>
            <a:r>
              <a:rPr lang="ru-RU" dirty="0"/>
              <a:t> – 36-60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похилий</a:t>
            </a:r>
            <a:r>
              <a:rPr lang="ru-RU" dirty="0"/>
              <a:t> – 61-75 </a:t>
            </a:r>
            <a:r>
              <a:rPr lang="ru-RU" dirty="0" err="1"/>
              <a:t>років</a:t>
            </a:r>
            <a:r>
              <a:rPr lang="ru-RU" dirty="0"/>
              <a:t> та </a:t>
            </a:r>
            <a:r>
              <a:rPr lang="ru-RU" dirty="0" err="1"/>
              <a:t>старезний</a:t>
            </a:r>
            <a:r>
              <a:rPr lang="ru-RU" dirty="0"/>
              <a:t>), </a:t>
            </a:r>
            <a:r>
              <a:rPr lang="ru-RU" dirty="0" err="1"/>
              <a:t>національність</a:t>
            </a:r>
            <a:r>
              <a:rPr lang="ru-RU" dirty="0"/>
              <a:t> (в </a:t>
            </a:r>
            <a:r>
              <a:rPr lang="ru-RU" dirty="0" err="1"/>
              <a:t>криміналістиці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: </a:t>
            </a:r>
            <a:r>
              <a:rPr lang="ru-RU" dirty="0" err="1"/>
              <a:t>європейський</a:t>
            </a:r>
            <a:r>
              <a:rPr lang="ru-RU" dirty="0"/>
              <a:t>, </a:t>
            </a:r>
            <a:r>
              <a:rPr lang="ru-RU" dirty="0" err="1"/>
              <a:t>монгольський</a:t>
            </a:r>
            <a:r>
              <a:rPr lang="ru-RU" dirty="0"/>
              <a:t>, </a:t>
            </a:r>
            <a:r>
              <a:rPr lang="ru-RU" dirty="0" err="1"/>
              <a:t>кавказький</a:t>
            </a:r>
            <a:r>
              <a:rPr lang="ru-RU" dirty="0"/>
              <a:t> та </a:t>
            </a:r>
            <a:r>
              <a:rPr lang="ru-RU" dirty="0" err="1"/>
              <a:t>середньоазіатський</a:t>
            </a:r>
            <a:r>
              <a:rPr lang="ru-RU" dirty="0"/>
              <a:t>), </a:t>
            </a:r>
            <a:r>
              <a:rPr lang="ru-RU" dirty="0" err="1"/>
              <a:t>зріст</a:t>
            </a:r>
            <a:r>
              <a:rPr lang="ru-RU" dirty="0"/>
              <a:t> (для </a:t>
            </a:r>
            <a:r>
              <a:rPr lang="ru-RU" dirty="0" err="1"/>
              <a:t>чоловіків</a:t>
            </a:r>
            <a:r>
              <a:rPr lang="ru-RU" dirty="0"/>
              <a:t>: </a:t>
            </a:r>
            <a:r>
              <a:rPr lang="ru-RU" dirty="0" err="1"/>
              <a:t>низький</a:t>
            </a:r>
            <a:r>
              <a:rPr lang="ru-RU" dirty="0"/>
              <a:t> – до 160 см, </a:t>
            </a:r>
            <a:r>
              <a:rPr lang="ru-RU" dirty="0" err="1"/>
              <a:t>середній</a:t>
            </a:r>
            <a:r>
              <a:rPr lang="ru-RU" dirty="0"/>
              <a:t> – до 170 см, </a:t>
            </a:r>
            <a:r>
              <a:rPr lang="ru-RU" dirty="0" err="1"/>
              <a:t>високий</a:t>
            </a:r>
            <a:r>
              <a:rPr lang="ru-RU" dirty="0"/>
              <a:t> – до 180 см; для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зменшені</a:t>
            </a:r>
            <a:r>
              <a:rPr lang="ru-RU" dirty="0"/>
              <a:t> на 8–11 см), </a:t>
            </a:r>
            <a:r>
              <a:rPr lang="ru-RU" dirty="0" err="1"/>
              <a:t>статура</a:t>
            </a:r>
            <a:r>
              <a:rPr lang="ru-RU" dirty="0"/>
              <a:t> (</a:t>
            </a:r>
            <a:r>
              <a:rPr lang="ru-RU" dirty="0" err="1"/>
              <a:t>атлетична</a:t>
            </a:r>
            <a:r>
              <a:rPr lang="ru-RU" dirty="0"/>
              <a:t>, коренаста, </a:t>
            </a:r>
            <a:r>
              <a:rPr lang="ru-RU" dirty="0" err="1"/>
              <a:t>середня</a:t>
            </a:r>
            <a:r>
              <a:rPr lang="ru-RU" dirty="0"/>
              <a:t>, </a:t>
            </a:r>
            <a:r>
              <a:rPr lang="ru-RU" dirty="0" err="1"/>
              <a:t>слабка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9" y="2138730"/>
            <a:ext cx="5568461" cy="36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6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46" y="269203"/>
            <a:ext cx="8785062" cy="6588797"/>
          </a:xfrm>
        </p:spPr>
      </p:pic>
    </p:spTree>
    <p:extLst>
      <p:ext uri="{BB962C8B-B14F-4D97-AF65-F5344CB8AC3E}">
        <p14:creationId xmlns:p14="http://schemas.microsoft.com/office/powerpoint/2010/main" val="333514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3561"/>
            <a:ext cx="3774831" cy="586825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Вказуються</a:t>
            </a:r>
            <a:r>
              <a:rPr lang="ru-RU" dirty="0"/>
              <a:t> </a:t>
            </a:r>
            <a:r>
              <a:rPr lang="ru-RU" dirty="0" err="1"/>
              <a:t>анатомічні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областей </a:t>
            </a:r>
            <a:r>
              <a:rPr lang="ru-RU" dirty="0" err="1"/>
              <a:t>тіла</a:t>
            </a:r>
            <a:r>
              <a:rPr lang="ru-RU" dirty="0"/>
              <a:t> й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до </a:t>
            </a:r>
            <a:r>
              <a:rPr lang="ru-RU" dirty="0" err="1"/>
              <a:t>окремого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фігура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голова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волосся</a:t>
            </a:r>
            <a:r>
              <a:rPr lang="ru-RU" dirty="0"/>
              <a:t>, </a:t>
            </a:r>
            <a:r>
              <a:rPr lang="ru-RU" dirty="0" err="1"/>
              <a:t>обличчя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чоло</a:t>
            </a:r>
            <a:r>
              <a:rPr lang="ru-RU" dirty="0"/>
              <a:t>, брови, </a:t>
            </a:r>
            <a:r>
              <a:rPr lang="ru-RU" dirty="0" err="1"/>
              <a:t>очі</a:t>
            </a:r>
            <a:r>
              <a:rPr lang="ru-RU" dirty="0"/>
              <a:t>, </a:t>
            </a:r>
            <a:r>
              <a:rPr lang="ru-RU" dirty="0" err="1"/>
              <a:t>ніс</a:t>
            </a:r>
            <a:r>
              <a:rPr lang="ru-RU" dirty="0"/>
              <a:t>, рот, губи, </a:t>
            </a:r>
            <a:r>
              <a:rPr lang="ru-RU" dirty="0" err="1"/>
              <a:t>зуби</a:t>
            </a:r>
            <a:r>
              <a:rPr lang="ru-RU" dirty="0"/>
              <a:t> і так </a:t>
            </a:r>
            <a:r>
              <a:rPr lang="ru-RU" dirty="0" err="1"/>
              <a:t>далі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1" y="17463"/>
            <a:ext cx="7639050" cy="2800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35" y="2910865"/>
            <a:ext cx="5044016" cy="37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1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4638"/>
            <a:ext cx="10972800" cy="65833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 </a:t>
            </a:r>
            <a:r>
              <a:rPr lang="ru-RU" dirty="0" err="1"/>
              <a:t>характеристиці</a:t>
            </a:r>
            <a:r>
              <a:rPr lang="ru-RU" dirty="0"/>
              <a:t> </a:t>
            </a:r>
            <a:r>
              <a:rPr lang="ru-RU" dirty="0" err="1"/>
              <a:t>анатомічних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як </a:t>
            </a:r>
            <a:r>
              <a:rPr lang="ru-RU" dirty="0" err="1"/>
              <a:t>розміри</a:t>
            </a:r>
            <a:r>
              <a:rPr lang="ru-RU" dirty="0"/>
              <a:t>, </a:t>
            </a:r>
            <a:r>
              <a:rPr lang="ru-RU" dirty="0" err="1"/>
              <a:t>контури</a:t>
            </a:r>
            <a:r>
              <a:rPr lang="ru-RU" dirty="0"/>
              <a:t> (форма),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колір</a:t>
            </a:r>
            <a:r>
              <a:rPr lang="ru-RU" dirty="0"/>
              <a:t>.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вказуються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не в </a:t>
            </a:r>
            <a:r>
              <a:rPr lang="ru-RU" dirty="0" err="1"/>
              <a:t>абсолютних</a:t>
            </a:r>
            <a:r>
              <a:rPr lang="ru-RU" dirty="0"/>
              <a:t> цифрах, а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(деталей) </a:t>
            </a:r>
            <a:r>
              <a:rPr lang="ru-RU" dirty="0" err="1"/>
              <a:t>тіла</a:t>
            </a:r>
            <a:r>
              <a:rPr lang="ru-RU" dirty="0"/>
              <a:t> і </a:t>
            </a:r>
            <a:r>
              <a:rPr lang="ru-RU" dirty="0" err="1"/>
              <a:t>передаються</a:t>
            </a:r>
            <a:r>
              <a:rPr lang="ru-RU" dirty="0"/>
              <a:t> через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, як </a:t>
            </a:r>
            <a:r>
              <a:rPr lang="ru-RU" dirty="0" err="1"/>
              <a:t>малий</a:t>
            </a:r>
            <a:r>
              <a:rPr lang="ru-RU" dirty="0"/>
              <a:t>, </a:t>
            </a:r>
            <a:r>
              <a:rPr lang="ru-RU" dirty="0" err="1"/>
              <a:t>середній</a:t>
            </a:r>
            <a:r>
              <a:rPr lang="ru-RU" dirty="0"/>
              <a:t>, великий; </a:t>
            </a:r>
            <a:r>
              <a:rPr lang="ru-RU" dirty="0" err="1"/>
              <a:t>низький</a:t>
            </a:r>
            <a:r>
              <a:rPr lang="ru-RU" dirty="0"/>
              <a:t>, </a:t>
            </a:r>
            <a:r>
              <a:rPr lang="ru-RU" dirty="0" err="1"/>
              <a:t>середній</a:t>
            </a:r>
            <a:r>
              <a:rPr lang="ru-RU" dirty="0"/>
              <a:t>, </a:t>
            </a:r>
            <a:r>
              <a:rPr lang="ru-RU" dirty="0" err="1"/>
              <a:t>високий</a:t>
            </a:r>
            <a:r>
              <a:rPr lang="ru-RU" dirty="0"/>
              <a:t>; </a:t>
            </a:r>
            <a:r>
              <a:rPr lang="ru-RU" dirty="0" err="1"/>
              <a:t>довгий</a:t>
            </a:r>
            <a:r>
              <a:rPr lang="ru-RU" dirty="0"/>
              <a:t>, </a:t>
            </a:r>
            <a:r>
              <a:rPr lang="ru-RU" dirty="0" err="1"/>
              <a:t>середній</a:t>
            </a:r>
            <a:r>
              <a:rPr lang="ru-RU" dirty="0"/>
              <a:t>, короткий; </a:t>
            </a:r>
            <a:r>
              <a:rPr lang="ru-RU" dirty="0" err="1"/>
              <a:t>вузький</a:t>
            </a:r>
            <a:r>
              <a:rPr lang="ru-RU" dirty="0"/>
              <a:t>, </a:t>
            </a:r>
            <a:r>
              <a:rPr lang="ru-RU" dirty="0" err="1"/>
              <a:t>середній</a:t>
            </a:r>
            <a:r>
              <a:rPr lang="ru-RU" dirty="0"/>
              <a:t>, широкий; </a:t>
            </a:r>
            <a:r>
              <a:rPr lang="ru-RU" dirty="0" err="1"/>
              <a:t>глибокий</a:t>
            </a:r>
            <a:r>
              <a:rPr lang="ru-RU" dirty="0"/>
              <a:t>, </a:t>
            </a:r>
            <a:r>
              <a:rPr lang="ru-RU" dirty="0" err="1"/>
              <a:t>середній</a:t>
            </a:r>
            <a:r>
              <a:rPr lang="ru-RU" dirty="0"/>
              <a:t>, </a:t>
            </a:r>
            <a:r>
              <a:rPr lang="ru-RU" dirty="0" err="1"/>
              <a:t>дрібний</a:t>
            </a:r>
            <a:r>
              <a:rPr lang="ru-RU" dirty="0"/>
              <a:t>; </a:t>
            </a:r>
            <a:r>
              <a:rPr lang="ru-RU" dirty="0" err="1"/>
              <a:t>товстий</a:t>
            </a:r>
            <a:r>
              <a:rPr lang="ru-RU" dirty="0"/>
              <a:t>, </a:t>
            </a:r>
            <a:r>
              <a:rPr lang="ru-RU" dirty="0" err="1"/>
              <a:t>середній</a:t>
            </a:r>
            <a:r>
              <a:rPr lang="ru-RU" dirty="0"/>
              <a:t>, тонкий. Контур </a:t>
            </a:r>
            <a:r>
              <a:rPr lang="ru-RU" dirty="0" err="1"/>
              <a:t>описується</a:t>
            </a:r>
            <a:r>
              <a:rPr lang="ru-RU" dirty="0"/>
              <a:t> за </a:t>
            </a:r>
            <a:r>
              <a:rPr lang="ru-RU" dirty="0" err="1"/>
              <a:t>подібністю</a:t>
            </a:r>
            <a:r>
              <a:rPr lang="ru-RU" dirty="0"/>
              <a:t> з </a:t>
            </a:r>
            <a:r>
              <a:rPr lang="ru-RU" dirty="0" err="1"/>
              <a:t>геометричними</a:t>
            </a:r>
            <a:r>
              <a:rPr lang="ru-RU" dirty="0"/>
              <a:t> </a:t>
            </a:r>
            <a:r>
              <a:rPr lang="ru-RU" dirty="0" err="1"/>
              <a:t>фігурами</a:t>
            </a:r>
            <a:r>
              <a:rPr lang="ru-RU" dirty="0"/>
              <a:t>, а форма – </a:t>
            </a:r>
            <a:r>
              <a:rPr lang="ru-RU" dirty="0" err="1"/>
              <a:t>щодо</a:t>
            </a:r>
            <a:r>
              <a:rPr lang="ru-RU" dirty="0"/>
              <a:t> форм </a:t>
            </a:r>
            <a:r>
              <a:rPr lang="ru-RU" dirty="0" err="1"/>
              <a:t>поверхні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аналогією</a:t>
            </a:r>
            <a:r>
              <a:rPr lang="ru-RU" dirty="0"/>
              <a:t> з </a:t>
            </a:r>
            <a:r>
              <a:rPr lang="ru-RU" dirty="0" err="1"/>
              <a:t>загальновідомими</a:t>
            </a:r>
            <a:r>
              <a:rPr lang="ru-RU" dirty="0"/>
              <a:t> предметами).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вертикальних</a:t>
            </a:r>
            <a:r>
              <a:rPr lang="ru-RU" dirty="0"/>
              <a:t> і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площин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(</a:t>
            </a:r>
            <a:r>
              <a:rPr lang="ru-RU" dirty="0" err="1"/>
              <a:t>горизонтальне</a:t>
            </a:r>
            <a:r>
              <a:rPr lang="ru-RU" dirty="0"/>
              <a:t>, </a:t>
            </a:r>
            <a:r>
              <a:rPr lang="ru-RU" dirty="0" err="1"/>
              <a:t>похиле</a:t>
            </a:r>
            <a:r>
              <a:rPr lang="ru-RU" dirty="0"/>
              <a:t>, </a:t>
            </a:r>
            <a:r>
              <a:rPr lang="ru-RU" dirty="0" err="1"/>
              <a:t>скошене</a:t>
            </a:r>
            <a:r>
              <a:rPr lang="ru-RU" dirty="0"/>
              <a:t> </a:t>
            </a:r>
            <a:r>
              <a:rPr lang="ru-RU" dirty="0" err="1"/>
              <a:t>усередину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по </a:t>
            </a:r>
            <a:r>
              <a:rPr lang="ru-RU" dirty="0" err="1"/>
              <a:t>взаємному</a:t>
            </a:r>
            <a:r>
              <a:rPr lang="ru-RU" dirty="0"/>
              <a:t> </a:t>
            </a:r>
            <a:r>
              <a:rPr lang="ru-RU" dirty="0" err="1"/>
              <a:t>положенню</a:t>
            </a:r>
            <a:r>
              <a:rPr lang="ru-RU" dirty="0"/>
              <a:t> (злите, </a:t>
            </a:r>
            <a:r>
              <a:rPr lang="ru-RU" dirty="0" err="1"/>
              <a:t>роздільне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</a:t>
            </a:r>
            <a:r>
              <a:rPr lang="ru-RU" dirty="0" err="1"/>
              <a:t>попереду</a:t>
            </a:r>
            <a:r>
              <a:rPr lang="ru-RU" dirty="0"/>
              <a:t>, </a:t>
            </a:r>
            <a:r>
              <a:rPr lang="ru-RU" dirty="0" err="1"/>
              <a:t>зверху</a:t>
            </a:r>
            <a:r>
              <a:rPr lang="ru-RU" dirty="0"/>
              <a:t>)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виступання</a:t>
            </a:r>
            <a:r>
              <a:rPr lang="ru-RU" dirty="0"/>
              <a:t> </a:t>
            </a:r>
            <a:r>
              <a:rPr lang="ru-RU" dirty="0" err="1"/>
              <a:t>верхньої</a:t>
            </a:r>
            <a:r>
              <a:rPr lang="ru-RU" dirty="0"/>
              <a:t> губи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нижньої</a:t>
            </a:r>
            <a:r>
              <a:rPr lang="ru-RU" dirty="0"/>
              <a:t>).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указується</a:t>
            </a:r>
            <a:r>
              <a:rPr lang="ru-RU" dirty="0"/>
              <a:t> при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(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червона</a:t>
            </a:r>
            <a:r>
              <a:rPr lang="ru-RU" dirty="0"/>
              <a:t>, </a:t>
            </a:r>
            <a:r>
              <a:rPr lang="ru-RU" dirty="0" err="1"/>
              <a:t>жовта</a:t>
            </a:r>
            <a:r>
              <a:rPr lang="ru-RU" dirty="0"/>
              <a:t>, </a:t>
            </a:r>
            <a:r>
              <a:rPr lang="ru-RU" dirty="0" err="1"/>
              <a:t>синювато-червоний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), </a:t>
            </a:r>
            <a:r>
              <a:rPr lang="ru-RU" dirty="0" err="1"/>
              <a:t>волосся</a:t>
            </a:r>
            <a:r>
              <a:rPr lang="ru-RU" dirty="0"/>
              <a:t> (</a:t>
            </a:r>
            <a:r>
              <a:rPr lang="ru-RU" dirty="0" err="1"/>
              <a:t>чорні</a:t>
            </a:r>
            <a:r>
              <a:rPr lang="ru-RU" dirty="0"/>
              <a:t>, темно-</a:t>
            </a:r>
            <a:r>
              <a:rPr lang="ru-RU" dirty="0" err="1"/>
              <a:t>русяві</a:t>
            </a:r>
            <a:r>
              <a:rPr lang="ru-RU" dirty="0"/>
              <a:t>, </a:t>
            </a:r>
            <a:r>
              <a:rPr lang="ru-RU" dirty="0" err="1"/>
              <a:t>світло-русяві</a:t>
            </a:r>
            <a:r>
              <a:rPr lang="ru-RU" dirty="0"/>
              <a:t>, </a:t>
            </a:r>
            <a:r>
              <a:rPr lang="ru-RU" dirty="0" err="1"/>
              <a:t>біляві</a:t>
            </a:r>
            <a:r>
              <a:rPr lang="ru-RU" dirty="0"/>
              <a:t>, </a:t>
            </a:r>
            <a:r>
              <a:rPr lang="ru-RU" dirty="0" err="1"/>
              <a:t>руді</a:t>
            </a:r>
            <a:r>
              <a:rPr lang="ru-RU" dirty="0"/>
              <a:t>, </a:t>
            </a:r>
            <a:r>
              <a:rPr lang="ru-RU" dirty="0" err="1"/>
              <a:t>сиві</a:t>
            </a:r>
            <a:r>
              <a:rPr lang="ru-RU" dirty="0"/>
              <a:t>), очей (</a:t>
            </a:r>
            <a:r>
              <a:rPr lang="ru-RU" dirty="0" err="1"/>
              <a:t>чорні</a:t>
            </a:r>
            <a:r>
              <a:rPr lang="ru-RU" dirty="0"/>
              <a:t>, </a:t>
            </a:r>
            <a:r>
              <a:rPr lang="ru-RU" dirty="0" err="1"/>
              <a:t>карі</a:t>
            </a:r>
            <a:r>
              <a:rPr lang="ru-RU" dirty="0"/>
              <a:t>, </a:t>
            </a:r>
            <a:r>
              <a:rPr lang="ru-RU" dirty="0" err="1"/>
              <a:t>сірі</a:t>
            </a:r>
            <a:r>
              <a:rPr lang="ru-RU" dirty="0"/>
              <a:t>), </a:t>
            </a:r>
            <a:r>
              <a:rPr lang="ru-RU" dirty="0" err="1"/>
              <a:t>родимих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точно </a:t>
            </a:r>
            <a:r>
              <a:rPr lang="ru-RU" dirty="0" err="1"/>
              <a:t>кольори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колекцій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косметологів</a:t>
            </a:r>
            <a:r>
              <a:rPr lang="ru-RU" dirty="0"/>
              <a:t>, </a:t>
            </a:r>
            <a:r>
              <a:rPr lang="ru-RU" dirty="0" err="1"/>
              <a:t>перукарів</a:t>
            </a:r>
            <a:r>
              <a:rPr lang="ru-RU" dirty="0"/>
              <a:t>, </a:t>
            </a:r>
            <a:r>
              <a:rPr lang="ru-RU" dirty="0" err="1"/>
              <a:t>антропологів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021277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87</TotalTime>
  <Words>935</Words>
  <Application>Microsoft Office PowerPoint</Application>
  <PresentationFormat>Произвольный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La mente</vt:lpstr>
      <vt:lpstr>Опис зовнішності за методом «словесного портрета»</vt:lpstr>
      <vt:lpstr>Презентация PowerPoint</vt:lpstr>
      <vt:lpstr>Презентация PowerPoint</vt:lpstr>
      <vt:lpstr>Принцип системності означає:</vt:lpstr>
      <vt:lpstr>Презентация PowerPoint</vt:lpstr>
      <vt:lpstr>Для повноти опису зовнішності людини відпрацьована певна послідовність його проведення, і полягає у наступному:</vt:lpstr>
      <vt:lpstr>Презентация PowerPoint</vt:lpstr>
      <vt:lpstr>Презентация PowerPoint</vt:lpstr>
      <vt:lpstr>Презентация PowerPoint</vt:lpstr>
      <vt:lpstr>Описуються функціональні ознаки (постава, хода, жестикуляція, міміка, голос, мова, манера поведінки).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 зовнішності за методом «словесного портрета»</dc:title>
  <dc:creator>Epocha</dc:creator>
  <cp:lastModifiedBy>Admin</cp:lastModifiedBy>
  <cp:revision>10</cp:revision>
  <dcterms:created xsi:type="dcterms:W3CDTF">2016-11-05T18:20:35Z</dcterms:created>
  <dcterms:modified xsi:type="dcterms:W3CDTF">2018-02-22T07:04:39Z</dcterms:modified>
</cp:coreProperties>
</file>