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58" r:id="rId13"/>
    <p:sldId id="273" r:id="rId14"/>
    <p:sldId id="259" r:id="rId15"/>
    <p:sldId id="260" r:id="rId16"/>
    <p:sldId id="261" r:id="rId17"/>
    <p:sldId id="262" r:id="rId18"/>
    <p:sldId id="274" r:id="rId19"/>
    <p:sldId id="272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озділ за замовчуванням" id="{1A27E98E-CE64-4F51-BD17-26388A0A7050}">
          <p14:sldIdLst>
            <p14:sldId id="256"/>
            <p14:sldId id="257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58"/>
            <p14:sldId id="273"/>
            <p14:sldId id="259"/>
            <p14:sldId id="260"/>
            <p14:sldId id="261"/>
            <p14:sldId id="262"/>
            <p14:sldId id="274"/>
            <p14:sldId id="272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-33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image" Target="../media/image2.jpg"/></Relationships>
</file>

<file path=ppt/diagrams/_rels/drawing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image" Target="../media/image2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20A80D-C524-4257-A64C-B369464CBFA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FA928E6-F2AE-4EA6-838F-CAD1FBB39DF6}">
      <dgm:prSet custT="1"/>
      <dgm:spPr/>
      <dgm:t>
        <a:bodyPr/>
        <a:lstStyle/>
        <a:p>
          <a:r>
            <a:rPr lang="uk-UA" sz="24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1) Порушення правил і заходів пожежної безпеки, під якими мається на увазі комплекс положень, які визначають порядок дотримання норм і стандартів, покликаних запобігти пожежам і забезпечити безпеку людей у ​​разі їх виникнення. </a:t>
          </a:r>
          <a:r>
            <a:rPr lang="uk-UA" sz="2400" dirty="0"/>
            <a:t> </a:t>
          </a:r>
        </a:p>
      </dgm:t>
    </dgm:pt>
    <dgm:pt modelId="{97AFA9E2-246A-43ED-BA62-6DA7C8824705}" type="parTrans" cxnId="{B2B0CF24-5CA8-4F40-B920-F8DE93B4BB26}">
      <dgm:prSet/>
      <dgm:spPr/>
      <dgm:t>
        <a:bodyPr/>
        <a:lstStyle/>
        <a:p>
          <a:endParaRPr lang="uk-UA" sz="2400"/>
        </a:p>
      </dgm:t>
    </dgm:pt>
    <dgm:pt modelId="{06DF710D-7D81-42C4-B0E3-B424EACF2203}" type="sibTrans" cxnId="{B2B0CF24-5CA8-4F40-B920-F8DE93B4BB26}">
      <dgm:prSet/>
      <dgm:spPr/>
      <dgm:t>
        <a:bodyPr/>
        <a:lstStyle/>
        <a:p>
          <a:endParaRPr lang="uk-UA" sz="2400"/>
        </a:p>
      </dgm:t>
    </dgm:pt>
    <dgm:pt modelId="{79EA470F-EA7E-4A5F-8F93-A9C15F3BA665}">
      <dgm:prSet custT="1"/>
      <dgm:spPr/>
      <dgm:t>
        <a:bodyPr/>
        <a:lstStyle/>
        <a:p>
          <a:r>
            <a:rPr lang="uk-UA" sz="24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2) Стихійні явища (грозові розряди, фокусування сонячних променів та ін.) </a:t>
          </a:r>
        </a:p>
      </dgm:t>
    </dgm:pt>
    <dgm:pt modelId="{8178E8D7-2D0E-4729-BCAF-57DA9E6A435C}" type="parTrans" cxnId="{621EA4FA-1765-48FA-AFFC-153DEA793879}">
      <dgm:prSet/>
      <dgm:spPr/>
      <dgm:t>
        <a:bodyPr/>
        <a:lstStyle/>
        <a:p>
          <a:endParaRPr lang="uk-UA" sz="2400"/>
        </a:p>
      </dgm:t>
    </dgm:pt>
    <dgm:pt modelId="{310CB9F4-1838-4734-95D6-43513AD08BCA}" type="sibTrans" cxnId="{621EA4FA-1765-48FA-AFFC-153DEA793879}">
      <dgm:prSet/>
      <dgm:spPr/>
      <dgm:t>
        <a:bodyPr/>
        <a:lstStyle/>
        <a:p>
          <a:endParaRPr lang="uk-UA" sz="2400"/>
        </a:p>
      </dgm:t>
    </dgm:pt>
    <dgm:pt modelId="{15694FF6-D29C-4AFC-B465-D6BB8158253F}">
      <dgm:prSet custT="1"/>
      <dgm:spPr/>
      <dgm:t>
        <a:bodyPr/>
        <a:lstStyle/>
        <a:p>
          <a:endParaRPr lang="uk-UA" sz="2400" b="0" i="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r>
            <a:rPr lang="uk-UA" sz="2400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r>
            <a:rPr lang="uk-UA" sz="24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) Умисні дії людей підпали, що здійснюються за різними мотивами.</a:t>
          </a:r>
          <a:r>
            <a:rPr lang="uk-UA" sz="2400" dirty="0"/>
            <a:t/>
          </a:r>
          <a:br>
            <a:rPr lang="uk-UA" sz="2400" dirty="0"/>
          </a:br>
          <a:r>
            <a:rPr lang="uk-UA" sz="2400" dirty="0"/>
            <a:t> </a:t>
          </a:r>
          <a:br>
            <a:rPr lang="uk-UA" sz="2400" dirty="0"/>
          </a:br>
          <a:endParaRPr lang="uk-UA" sz="2400" dirty="0"/>
        </a:p>
      </dgm:t>
    </dgm:pt>
    <dgm:pt modelId="{8511DDD8-B30B-46F3-9D2B-A277BC403B0B}" type="parTrans" cxnId="{BE08570A-16E4-4218-A943-A4D8ABE371F2}">
      <dgm:prSet/>
      <dgm:spPr/>
      <dgm:t>
        <a:bodyPr/>
        <a:lstStyle/>
        <a:p>
          <a:endParaRPr lang="uk-UA" sz="2400"/>
        </a:p>
      </dgm:t>
    </dgm:pt>
    <dgm:pt modelId="{F59836CC-797F-4723-B054-5F65C1B117DA}" type="sibTrans" cxnId="{BE08570A-16E4-4218-A943-A4D8ABE371F2}">
      <dgm:prSet/>
      <dgm:spPr/>
      <dgm:t>
        <a:bodyPr/>
        <a:lstStyle/>
        <a:p>
          <a:endParaRPr lang="uk-UA" sz="2400"/>
        </a:p>
      </dgm:t>
    </dgm:pt>
    <dgm:pt modelId="{CD2B0FA1-E1A2-4912-9167-C37B962B76A4}" type="pres">
      <dgm:prSet presAssocID="{D220A80D-C524-4257-A64C-B369464CBFA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A1F984-41B9-4CE2-ACF5-CBA9B4690461}" type="pres">
      <dgm:prSet presAssocID="{7FA928E6-F2AE-4EA6-838F-CAD1FBB39DF6}" presName="parentText" presStyleLbl="node1" presStyleIdx="0" presStyleCnt="3" custScaleY="103373" custLinFactY="-34963" custLinFactNeighborX="-3258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189ACC-7322-447D-B0D7-03C31EA3E701}" type="pres">
      <dgm:prSet presAssocID="{06DF710D-7D81-42C4-B0E3-B424EACF2203}" presName="spacer" presStyleCnt="0"/>
      <dgm:spPr/>
    </dgm:pt>
    <dgm:pt modelId="{8F5C602E-98EF-4C50-8454-71EEEE5D202A}" type="pres">
      <dgm:prSet presAssocID="{79EA470F-EA7E-4A5F-8F93-A9C15F3BA665}" presName="parentText" presStyleLbl="node1" presStyleIdx="1" presStyleCnt="3" custScaleY="51043" custLinFactNeighborY="-1855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E1F4CE-5E52-4FE9-9D7E-93A3E70E4838}" type="pres">
      <dgm:prSet presAssocID="{310CB9F4-1838-4734-95D6-43513AD08BCA}" presName="spacer" presStyleCnt="0"/>
      <dgm:spPr/>
    </dgm:pt>
    <dgm:pt modelId="{D3D58F52-818B-4DD2-8DC1-2683D169A3C4}" type="pres">
      <dgm:prSet presAssocID="{15694FF6-D29C-4AFC-B465-D6BB8158253F}" presName="parentText" presStyleLbl="node1" presStyleIdx="2" presStyleCnt="3" custScaleY="76280" custLinFactY="3915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2B0CF24-5CA8-4F40-B920-F8DE93B4BB26}" srcId="{D220A80D-C524-4257-A64C-B369464CBFAE}" destId="{7FA928E6-F2AE-4EA6-838F-CAD1FBB39DF6}" srcOrd="0" destOrd="0" parTransId="{97AFA9E2-246A-43ED-BA62-6DA7C8824705}" sibTransId="{06DF710D-7D81-42C4-B0E3-B424EACF2203}"/>
    <dgm:cxn modelId="{BE08570A-16E4-4218-A943-A4D8ABE371F2}" srcId="{D220A80D-C524-4257-A64C-B369464CBFAE}" destId="{15694FF6-D29C-4AFC-B465-D6BB8158253F}" srcOrd="2" destOrd="0" parTransId="{8511DDD8-B30B-46F3-9D2B-A277BC403B0B}" sibTransId="{F59836CC-797F-4723-B054-5F65C1B117DA}"/>
    <dgm:cxn modelId="{6BFCF9D3-814C-4A01-AB0F-C812D5A952DF}" type="presOf" srcId="{D220A80D-C524-4257-A64C-B369464CBFAE}" destId="{CD2B0FA1-E1A2-4912-9167-C37B962B76A4}" srcOrd="0" destOrd="0" presId="urn:microsoft.com/office/officeart/2005/8/layout/vList2"/>
    <dgm:cxn modelId="{AB44F401-C313-4CD2-A01E-7940CE0EC472}" type="presOf" srcId="{79EA470F-EA7E-4A5F-8F93-A9C15F3BA665}" destId="{8F5C602E-98EF-4C50-8454-71EEEE5D202A}" srcOrd="0" destOrd="0" presId="urn:microsoft.com/office/officeart/2005/8/layout/vList2"/>
    <dgm:cxn modelId="{A8B2129E-8C86-4B78-AC4C-ED579704E0C4}" type="presOf" srcId="{15694FF6-D29C-4AFC-B465-D6BB8158253F}" destId="{D3D58F52-818B-4DD2-8DC1-2683D169A3C4}" srcOrd="0" destOrd="0" presId="urn:microsoft.com/office/officeart/2005/8/layout/vList2"/>
    <dgm:cxn modelId="{FA33ED06-0A0B-4366-9EE4-F21EE72DD876}" type="presOf" srcId="{7FA928E6-F2AE-4EA6-838F-CAD1FBB39DF6}" destId="{D8A1F984-41B9-4CE2-ACF5-CBA9B4690461}" srcOrd="0" destOrd="0" presId="urn:microsoft.com/office/officeart/2005/8/layout/vList2"/>
    <dgm:cxn modelId="{621EA4FA-1765-48FA-AFFC-153DEA793879}" srcId="{D220A80D-C524-4257-A64C-B369464CBFAE}" destId="{79EA470F-EA7E-4A5F-8F93-A9C15F3BA665}" srcOrd="1" destOrd="0" parTransId="{8178E8D7-2D0E-4729-BCAF-57DA9E6A435C}" sibTransId="{310CB9F4-1838-4734-95D6-43513AD08BCA}"/>
    <dgm:cxn modelId="{93AB31A9-FD95-46EB-AECA-5F13E4855DCD}" type="presParOf" srcId="{CD2B0FA1-E1A2-4912-9167-C37B962B76A4}" destId="{D8A1F984-41B9-4CE2-ACF5-CBA9B4690461}" srcOrd="0" destOrd="0" presId="urn:microsoft.com/office/officeart/2005/8/layout/vList2"/>
    <dgm:cxn modelId="{1BD2F325-5CA8-4ED9-8E0B-93675F58D50F}" type="presParOf" srcId="{CD2B0FA1-E1A2-4912-9167-C37B962B76A4}" destId="{EB189ACC-7322-447D-B0D7-03C31EA3E701}" srcOrd="1" destOrd="0" presId="urn:microsoft.com/office/officeart/2005/8/layout/vList2"/>
    <dgm:cxn modelId="{036BAEBD-0E96-4C39-9E9B-9F920A632DFC}" type="presParOf" srcId="{CD2B0FA1-E1A2-4912-9167-C37B962B76A4}" destId="{8F5C602E-98EF-4C50-8454-71EEEE5D202A}" srcOrd="2" destOrd="0" presId="urn:microsoft.com/office/officeart/2005/8/layout/vList2"/>
    <dgm:cxn modelId="{68BE9025-6570-470A-9335-7E183C8E1BBF}" type="presParOf" srcId="{CD2B0FA1-E1A2-4912-9167-C37B962B76A4}" destId="{9DE1F4CE-5E52-4FE9-9D7E-93A3E70E4838}" srcOrd="3" destOrd="0" presId="urn:microsoft.com/office/officeart/2005/8/layout/vList2"/>
    <dgm:cxn modelId="{AC8E4312-5B64-467A-91F0-172EA35D24A3}" type="presParOf" srcId="{CD2B0FA1-E1A2-4912-9167-C37B962B76A4}" destId="{D3D58F52-818B-4DD2-8DC1-2683D169A3C4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ED873A-A2B6-436C-BAA3-5A60C7836C0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D0076FA3-8FAF-4361-82D2-0BE6CA250CE6}">
      <dgm:prSet custT="1"/>
      <dgm:spPr/>
      <dgm:t>
        <a:bodyPr/>
        <a:lstStyle/>
        <a:p>
          <a:r>
            <a:rPr lang="uk-UA" sz="20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а) дослідження і фіксація обстановки місця пожежі;</a:t>
          </a:r>
        </a:p>
      </dgm:t>
    </dgm:pt>
    <dgm:pt modelId="{289B92BF-707A-4BF0-8DBD-71D5B383C554}" type="parTrans" cxnId="{C108EC0E-7832-4134-821D-24681F8C1312}">
      <dgm:prSet/>
      <dgm:spPr/>
      <dgm:t>
        <a:bodyPr/>
        <a:lstStyle/>
        <a:p>
          <a:endParaRPr lang="uk-UA"/>
        </a:p>
      </dgm:t>
    </dgm:pt>
    <dgm:pt modelId="{A7C234DE-B16E-45D2-9B13-C6DD34A0C44A}" type="sibTrans" cxnId="{C108EC0E-7832-4134-821D-24681F8C1312}">
      <dgm:prSet/>
      <dgm:spPr/>
      <dgm:t>
        <a:bodyPr/>
        <a:lstStyle/>
        <a:p>
          <a:endParaRPr lang="uk-UA"/>
        </a:p>
      </dgm:t>
    </dgm:pt>
    <dgm:pt modelId="{FDB8748E-ADF0-4B41-BEA6-70E0178231D5}">
      <dgm:prSet custT="1"/>
      <dgm:spPr/>
      <dgm:t>
        <a:bodyPr/>
        <a:lstStyle/>
        <a:p>
          <a:r>
            <a:rPr lang="uk-UA" sz="20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б) виявлення загоряння;</a:t>
          </a:r>
        </a:p>
      </dgm:t>
    </dgm:pt>
    <dgm:pt modelId="{435FAF5E-F09D-45C4-86FF-ADBD3BABC7E7}" type="parTrans" cxnId="{D7BB8253-619F-4B70-BD7D-FAE889B92010}">
      <dgm:prSet/>
      <dgm:spPr/>
      <dgm:t>
        <a:bodyPr/>
        <a:lstStyle/>
        <a:p>
          <a:endParaRPr lang="uk-UA"/>
        </a:p>
      </dgm:t>
    </dgm:pt>
    <dgm:pt modelId="{147FFF03-613A-4D7D-BB37-47B9DDF30F4C}" type="sibTrans" cxnId="{D7BB8253-619F-4B70-BD7D-FAE889B92010}">
      <dgm:prSet/>
      <dgm:spPr/>
      <dgm:t>
        <a:bodyPr/>
        <a:lstStyle/>
        <a:p>
          <a:endParaRPr lang="uk-UA"/>
        </a:p>
      </dgm:t>
    </dgm:pt>
    <dgm:pt modelId="{BFF6C545-B832-47DF-910E-131AB4A95BBD}">
      <dgm:prSet custT="1"/>
      <dgm:spPr/>
      <dgm:t>
        <a:bodyPr/>
        <a:lstStyle/>
        <a:p>
          <a:r>
            <a:rPr lang="uk-UA" sz="20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в) виявлення і закріплення ознак, що вказують на підпал або злочинне порушення правил пожежної безпеки, а також на винну особу;</a:t>
          </a:r>
        </a:p>
      </dgm:t>
    </dgm:pt>
    <dgm:pt modelId="{38579A32-C4D5-4D2C-A074-546EF03D1933}" type="parTrans" cxnId="{DC1591F0-AFD4-45B6-A161-F1CD8B137956}">
      <dgm:prSet/>
      <dgm:spPr/>
      <dgm:t>
        <a:bodyPr/>
        <a:lstStyle/>
        <a:p>
          <a:endParaRPr lang="uk-UA"/>
        </a:p>
      </dgm:t>
    </dgm:pt>
    <dgm:pt modelId="{792C4D3B-C0BF-4CD7-8A33-01710FB5060B}" type="sibTrans" cxnId="{DC1591F0-AFD4-45B6-A161-F1CD8B137956}">
      <dgm:prSet/>
      <dgm:spPr/>
      <dgm:t>
        <a:bodyPr/>
        <a:lstStyle/>
        <a:p>
          <a:endParaRPr lang="uk-UA"/>
        </a:p>
      </dgm:t>
    </dgm:pt>
    <dgm:pt modelId="{4C9FAAC5-1C69-4842-B379-FF6AF90F4681}">
      <dgm:prSet custT="1"/>
      <dgm:spPr/>
      <dgm:t>
        <a:bodyPr/>
        <a:lstStyle/>
        <a:p>
          <a:r>
            <a:rPr lang="uk-UA" sz="20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г) виявлення слідів, інсценують випадковість, необережність чи ненавмисне порушення заходів пожежної безпеки, отримання даних для висунення версій;</a:t>
          </a:r>
        </a:p>
      </dgm:t>
    </dgm:pt>
    <dgm:pt modelId="{6ACB4F3F-16D5-412C-821B-CCE1CFAEB021}" type="parTrans" cxnId="{EDA96521-DEA0-44AE-BC96-86D92960040F}">
      <dgm:prSet/>
      <dgm:spPr/>
      <dgm:t>
        <a:bodyPr/>
        <a:lstStyle/>
        <a:p>
          <a:endParaRPr lang="uk-UA"/>
        </a:p>
      </dgm:t>
    </dgm:pt>
    <dgm:pt modelId="{CDAF2662-2BF3-49D1-88A4-6880DB47E671}" type="sibTrans" cxnId="{EDA96521-DEA0-44AE-BC96-86D92960040F}">
      <dgm:prSet/>
      <dgm:spPr/>
      <dgm:t>
        <a:bodyPr/>
        <a:lstStyle/>
        <a:p>
          <a:endParaRPr lang="uk-UA"/>
        </a:p>
      </dgm:t>
    </dgm:pt>
    <dgm:pt modelId="{96DC0D9F-7EDD-4E75-AC70-19665FAAE5A2}">
      <dgm:prSet custT="1"/>
      <dgm:spPr/>
      <dgm:t>
        <a:bodyPr/>
        <a:lstStyle/>
        <a:p>
          <a:r>
            <a:rPr lang="uk-UA" sz="20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д) дослідження питань, що дозволяють судити про склад злочину: що сталося, яким чином, коли, хто скоїв, з якою метою, з чиєю допомогою, кому і який збиток заподіяно, хто може знати про винних осіб.</a:t>
          </a:r>
        </a:p>
      </dgm:t>
    </dgm:pt>
    <dgm:pt modelId="{8CFCDA49-FDC7-40E4-B62E-349E56124E1A}" type="parTrans" cxnId="{564ADF2E-E95F-4E55-B1D2-335C2D501627}">
      <dgm:prSet/>
      <dgm:spPr/>
      <dgm:t>
        <a:bodyPr/>
        <a:lstStyle/>
        <a:p>
          <a:endParaRPr lang="uk-UA"/>
        </a:p>
      </dgm:t>
    </dgm:pt>
    <dgm:pt modelId="{93F61F54-B91F-491D-845B-F50B99282AD4}" type="sibTrans" cxnId="{564ADF2E-E95F-4E55-B1D2-335C2D501627}">
      <dgm:prSet/>
      <dgm:spPr/>
      <dgm:t>
        <a:bodyPr/>
        <a:lstStyle/>
        <a:p>
          <a:endParaRPr lang="uk-UA"/>
        </a:p>
      </dgm:t>
    </dgm:pt>
    <dgm:pt modelId="{5F1B7079-C5D1-4B09-B07C-61A0D6EA6CAB}" type="pres">
      <dgm:prSet presAssocID="{35ED873A-A2B6-436C-BAA3-5A60C7836C0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2EF9323-264E-4B5E-9A37-F885E1A13803}" type="pres">
      <dgm:prSet presAssocID="{D0076FA3-8FAF-4361-82D2-0BE6CA250CE6}" presName="parentText" presStyleLbl="node1" presStyleIdx="0" presStyleCnt="5" custScaleY="6787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C21D36-AAF9-4FEC-B659-93709E0DEB37}" type="pres">
      <dgm:prSet presAssocID="{A7C234DE-B16E-45D2-9B13-C6DD34A0C44A}" presName="spacer" presStyleCnt="0"/>
      <dgm:spPr/>
    </dgm:pt>
    <dgm:pt modelId="{41F86B99-27E5-4240-8FD7-B9B8AFC25317}" type="pres">
      <dgm:prSet presAssocID="{FDB8748E-ADF0-4B41-BEA6-70E0178231D5}" presName="parentText" presStyleLbl="node1" presStyleIdx="1" presStyleCnt="5" custScaleY="6636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36A72F-59B8-478A-BD5D-4E7CC0F06635}" type="pres">
      <dgm:prSet presAssocID="{147FFF03-613A-4D7D-BB37-47B9DDF30F4C}" presName="spacer" presStyleCnt="0"/>
      <dgm:spPr/>
    </dgm:pt>
    <dgm:pt modelId="{D04CBF41-2F93-4949-B2AF-C833A54F6A4F}" type="pres">
      <dgm:prSet presAssocID="{BFF6C545-B832-47DF-910E-131AB4A95BBD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0BFA0C-90E4-4FB0-9EEF-319CFC5D2C2B}" type="pres">
      <dgm:prSet presAssocID="{792C4D3B-C0BF-4CD7-8A33-01710FB5060B}" presName="spacer" presStyleCnt="0"/>
      <dgm:spPr/>
    </dgm:pt>
    <dgm:pt modelId="{935CEB82-1621-456E-922F-62C4741A4DEF}" type="pres">
      <dgm:prSet presAssocID="{4C9FAAC5-1C69-4842-B379-FF6AF90F4681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2F55E8-91E2-4C24-9358-ABB46CF80615}" type="pres">
      <dgm:prSet presAssocID="{CDAF2662-2BF3-49D1-88A4-6880DB47E671}" presName="spacer" presStyleCnt="0"/>
      <dgm:spPr/>
    </dgm:pt>
    <dgm:pt modelId="{04B5D91B-0477-4216-822F-1D91872BFD25}" type="pres">
      <dgm:prSet presAssocID="{96DC0D9F-7EDD-4E75-AC70-19665FAAE5A2}" presName="parentText" presStyleLbl="node1" presStyleIdx="4" presStyleCnt="5" custLinFactNeighborX="-12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C1591F0-AFD4-45B6-A161-F1CD8B137956}" srcId="{35ED873A-A2B6-436C-BAA3-5A60C7836C00}" destId="{BFF6C545-B832-47DF-910E-131AB4A95BBD}" srcOrd="2" destOrd="0" parTransId="{38579A32-C4D5-4D2C-A074-546EF03D1933}" sibTransId="{792C4D3B-C0BF-4CD7-8A33-01710FB5060B}"/>
    <dgm:cxn modelId="{564ADF2E-E95F-4E55-B1D2-335C2D501627}" srcId="{35ED873A-A2B6-436C-BAA3-5A60C7836C00}" destId="{96DC0D9F-7EDD-4E75-AC70-19665FAAE5A2}" srcOrd="4" destOrd="0" parTransId="{8CFCDA49-FDC7-40E4-B62E-349E56124E1A}" sibTransId="{93F61F54-B91F-491D-845B-F50B99282AD4}"/>
    <dgm:cxn modelId="{48677E2D-B485-41C4-BCF6-C8C2D5A1312B}" type="presOf" srcId="{35ED873A-A2B6-436C-BAA3-5A60C7836C00}" destId="{5F1B7079-C5D1-4B09-B07C-61A0D6EA6CAB}" srcOrd="0" destOrd="0" presId="urn:microsoft.com/office/officeart/2005/8/layout/vList2"/>
    <dgm:cxn modelId="{2E065F76-328B-4E41-A14A-8F22001D229F}" type="presOf" srcId="{4C9FAAC5-1C69-4842-B379-FF6AF90F4681}" destId="{935CEB82-1621-456E-922F-62C4741A4DEF}" srcOrd="0" destOrd="0" presId="urn:microsoft.com/office/officeart/2005/8/layout/vList2"/>
    <dgm:cxn modelId="{76CEEEFB-F4DB-4622-8D2F-FB8A3C8BDB14}" type="presOf" srcId="{96DC0D9F-7EDD-4E75-AC70-19665FAAE5A2}" destId="{04B5D91B-0477-4216-822F-1D91872BFD25}" srcOrd="0" destOrd="0" presId="urn:microsoft.com/office/officeart/2005/8/layout/vList2"/>
    <dgm:cxn modelId="{4880D648-5668-45D4-8AEF-7DAE24580868}" type="presOf" srcId="{FDB8748E-ADF0-4B41-BEA6-70E0178231D5}" destId="{41F86B99-27E5-4240-8FD7-B9B8AFC25317}" srcOrd="0" destOrd="0" presId="urn:microsoft.com/office/officeart/2005/8/layout/vList2"/>
    <dgm:cxn modelId="{C108EC0E-7832-4134-821D-24681F8C1312}" srcId="{35ED873A-A2B6-436C-BAA3-5A60C7836C00}" destId="{D0076FA3-8FAF-4361-82D2-0BE6CA250CE6}" srcOrd="0" destOrd="0" parTransId="{289B92BF-707A-4BF0-8DBD-71D5B383C554}" sibTransId="{A7C234DE-B16E-45D2-9B13-C6DD34A0C44A}"/>
    <dgm:cxn modelId="{A2A20DFD-3CD0-471A-8D16-DBC5C3128DFF}" type="presOf" srcId="{BFF6C545-B832-47DF-910E-131AB4A95BBD}" destId="{D04CBF41-2F93-4949-B2AF-C833A54F6A4F}" srcOrd="0" destOrd="0" presId="urn:microsoft.com/office/officeart/2005/8/layout/vList2"/>
    <dgm:cxn modelId="{EDA96521-DEA0-44AE-BC96-86D92960040F}" srcId="{35ED873A-A2B6-436C-BAA3-5A60C7836C00}" destId="{4C9FAAC5-1C69-4842-B379-FF6AF90F4681}" srcOrd="3" destOrd="0" parTransId="{6ACB4F3F-16D5-412C-821B-CCE1CFAEB021}" sibTransId="{CDAF2662-2BF3-49D1-88A4-6880DB47E671}"/>
    <dgm:cxn modelId="{D7BB8253-619F-4B70-BD7D-FAE889B92010}" srcId="{35ED873A-A2B6-436C-BAA3-5A60C7836C00}" destId="{FDB8748E-ADF0-4B41-BEA6-70E0178231D5}" srcOrd="1" destOrd="0" parTransId="{435FAF5E-F09D-45C4-86FF-ADBD3BABC7E7}" sibTransId="{147FFF03-613A-4D7D-BB37-47B9DDF30F4C}"/>
    <dgm:cxn modelId="{BEDA00E7-4876-43E6-AE40-1AF2EA8FAE57}" type="presOf" srcId="{D0076FA3-8FAF-4361-82D2-0BE6CA250CE6}" destId="{12EF9323-264E-4B5E-9A37-F885E1A13803}" srcOrd="0" destOrd="0" presId="urn:microsoft.com/office/officeart/2005/8/layout/vList2"/>
    <dgm:cxn modelId="{2153E4BF-12DB-4FF1-B408-E08D2F56446F}" type="presParOf" srcId="{5F1B7079-C5D1-4B09-B07C-61A0D6EA6CAB}" destId="{12EF9323-264E-4B5E-9A37-F885E1A13803}" srcOrd="0" destOrd="0" presId="urn:microsoft.com/office/officeart/2005/8/layout/vList2"/>
    <dgm:cxn modelId="{77808788-C448-4824-865E-8246E6511EDB}" type="presParOf" srcId="{5F1B7079-C5D1-4B09-B07C-61A0D6EA6CAB}" destId="{DCC21D36-AAF9-4FEC-B659-93709E0DEB37}" srcOrd="1" destOrd="0" presId="urn:microsoft.com/office/officeart/2005/8/layout/vList2"/>
    <dgm:cxn modelId="{623146A7-009C-44F7-9105-6C1FD30BD59E}" type="presParOf" srcId="{5F1B7079-C5D1-4B09-B07C-61A0D6EA6CAB}" destId="{41F86B99-27E5-4240-8FD7-B9B8AFC25317}" srcOrd="2" destOrd="0" presId="urn:microsoft.com/office/officeart/2005/8/layout/vList2"/>
    <dgm:cxn modelId="{0934AEE4-803C-41C9-A186-AA077BF41B6A}" type="presParOf" srcId="{5F1B7079-C5D1-4B09-B07C-61A0D6EA6CAB}" destId="{4636A72F-59B8-478A-BD5D-4E7CC0F06635}" srcOrd="3" destOrd="0" presId="urn:microsoft.com/office/officeart/2005/8/layout/vList2"/>
    <dgm:cxn modelId="{604A2E4A-0EE4-4DDB-9BC0-2BC07EBB84ED}" type="presParOf" srcId="{5F1B7079-C5D1-4B09-B07C-61A0D6EA6CAB}" destId="{D04CBF41-2F93-4949-B2AF-C833A54F6A4F}" srcOrd="4" destOrd="0" presId="urn:microsoft.com/office/officeart/2005/8/layout/vList2"/>
    <dgm:cxn modelId="{A656A609-C2ED-4CE5-95CE-45AE710EAF6D}" type="presParOf" srcId="{5F1B7079-C5D1-4B09-B07C-61A0D6EA6CAB}" destId="{300BFA0C-90E4-4FB0-9EEF-319CFC5D2C2B}" srcOrd="5" destOrd="0" presId="urn:microsoft.com/office/officeart/2005/8/layout/vList2"/>
    <dgm:cxn modelId="{11D6A6C8-26DB-49C9-8205-6780E03E58D7}" type="presParOf" srcId="{5F1B7079-C5D1-4B09-B07C-61A0D6EA6CAB}" destId="{935CEB82-1621-456E-922F-62C4741A4DEF}" srcOrd="6" destOrd="0" presId="urn:microsoft.com/office/officeart/2005/8/layout/vList2"/>
    <dgm:cxn modelId="{9622697F-AB6E-41F9-A497-E9122BB463F3}" type="presParOf" srcId="{5F1B7079-C5D1-4B09-B07C-61A0D6EA6CAB}" destId="{0E2F55E8-91E2-4C24-9358-ABB46CF80615}" srcOrd="7" destOrd="0" presId="urn:microsoft.com/office/officeart/2005/8/layout/vList2"/>
    <dgm:cxn modelId="{07582AC5-EA44-4D7D-80DD-7CAA97B40A13}" type="presParOf" srcId="{5F1B7079-C5D1-4B09-B07C-61A0D6EA6CAB}" destId="{04B5D91B-0477-4216-822F-1D91872BFD25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530CAE2-6B71-45EC-91C4-4EA6E5C619CC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uk-UA"/>
        </a:p>
      </dgm:t>
    </dgm:pt>
    <dgm:pt modelId="{DA296B58-C367-47C8-B41D-904E0224C4CD}">
      <dgm:prSet/>
      <dgm:spPr/>
      <dgm:t>
        <a:bodyPr/>
        <a:lstStyle/>
        <a:p>
          <a:r>
            <a:rPr lang="uk-UA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а) фіксує загальну картину пожежі;</a:t>
          </a:r>
        </a:p>
      </dgm:t>
    </dgm:pt>
    <dgm:pt modelId="{2017C01D-61E9-42F1-8430-E9B29E31491F}" type="parTrans" cxnId="{62D01C61-C6D0-4D60-B0F5-BF539EF75874}">
      <dgm:prSet/>
      <dgm:spPr/>
      <dgm:t>
        <a:bodyPr/>
        <a:lstStyle/>
        <a:p>
          <a:endParaRPr lang="uk-UA"/>
        </a:p>
      </dgm:t>
    </dgm:pt>
    <dgm:pt modelId="{2588DACE-EAB8-40D7-AAD4-2E9065F3EF35}" type="sibTrans" cxnId="{62D01C61-C6D0-4D60-B0F5-BF539EF75874}">
      <dgm:prSet/>
      <dgm:spPr/>
      <dgm:t>
        <a:bodyPr/>
        <a:lstStyle/>
        <a:p>
          <a:endParaRPr lang="uk-UA"/>
        </a:p>
      </dgm:t>
    </dgm:pt>
    <dgm:pt modelId="{742843EA-089A-4988-B5A4-F2CB68F72B51}">
      <dgm:prSet/>
      <dgm:spPr/>
      <dgm:t>
        <a:bodyPr/>
        <a:lstStyle/>
        <a:p>
          <a:r>
            <a:rPr lang="uk-UA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б) оглядає прилеглу територію з метою виявлення і закріплення можливо наявних там </a:t>
          </a:r>
          <a:r>
            <a:rPr lang="uk-UA" b="0" i="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криміналістично</a:t>
          </a:r>
          <a:r>
            <a:rPr lang="uk-UA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 значущих слідів і предметів.</a:t>
          </a:r>
        </a:p>
      </dgm:t>
    </dgm:pt>
    <dgm:pt modelId="{3826104E-515C-4B8C-9E22-2703F29C59C5}" type="parTrans" cxnId="{11CF220C-BC40-49C5-8FE2-83F040CAB1C4}">
      <dgm:prSet/>
      <dgm:spPr/>
      <dgm:t>
        <a:bodyPr/>
        <a:lstStyle/>
        <a:p>
          <a:endParaRPr lang="uk-UA"/>
        </a:p>
      </dgm:t>
    </dgm:pt>
    <dgm:pt modelId="{EA174703-6354-499D-B17A-716A47615FF2}" type="sibTrans" cxnId="{11CF220C-BC40-49C5-8FE2-83F040CAB1C4}">
      <dgm:prSet/>
      <dgm:spPr/>
      <dgm:t>
        <a:bodyPr/>
        <a:lstStyle/>
        <a:p>
          <a:endParaRPr lang="uk-UA"/>
        </a:p>
      </dgm:t>
    </dgm:pt>
    <dgm:pt modelId="{A097BF20-AB13-42C6-91D3-DD37D37994D3}" type="pres">
      <dgm:prSet presAssocID="{2530CAE2-6B71-45EC-91C4-4EA6E5C619C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DDB912B-95F3-4218-9F45-4781B8EE3939}" type="pres">
      <dgm:prSet presAssocID="{DA296B58-C367-47C8-B41D-904E0224C4CD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C6BF58-4227-4A1D-A3E5-8DFA9B876CD1}" type="pres">
      <dgm:prSet presAssocID="{2588DACE-EAB8-40D7-AAD4-2E9065F3EF35}" presName="sibTrans" presStyleLbl="sibTrans2D1" presStyleIdx="0" presStyleCnt="1"/>
      <dgm:spPr/>
      <dgm:t>
        <a:bodyPr/>
        <a:lstStyle/>
        <a:p>
          <a:endParaRPr lang="ru-RU"/>
        </a:p>
      </dgm:t>
    </dgm:pt>
    <dgm:pt modelId="{3F81D9BA-9036-45DD-B46B-DF475DE3E902}" type="pres">
      <dgm:prSet presAssocID="{2588DACE-EAB8-40D7-AAD4-2E9065F3EF35}" presName="connectorText" presStyleLbl="sibTrans2D1" presStyleIdx="0" presStyleCnt="1"/>
      <dgm:spPr/>
      <dgm:t>
        <a:bodyPr/>
        <a:lstStyle/>
        <a:p>
          <a:endParaRPr lang="ru-RU"/>
        </a:p>
      </dgm:t>
    </dgm:pt>
    <dgm:pt modelId="{2FEBCA27-993D-4F7D-B5DD-A8AA701A0CB3}" type="pres">
      <dgm:prSet presAssocID="{742843EA-089A-4988-B5A4-F2CB68F72B51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5426F37-0B19-4CCC-AE04-54BB8939346B}" type="presOf" srcId="{2530CAE2-6B71-45EC-91C4-4EA6E5C619CC}" destId="{A097BF20-AB13-42C6-91D3-DD37D37994D3}" srcOrd="0" destOrd="0" presId="urn:microsoft.com/office/officeart/2005/8/layout/process1"/>
    <dgm:cxn modelId="{62D01C61-C6D0-4D60-B0F5-BF539EF75874}" srcId="{2530CAE2-6B71-45EC-91C4-4EA6E5C619CC}" destId="{DA296B58-C367-47C8-B41D-904E0224C4CD}" srcOrd="0" destOrd="0" parTransId="{2017C01D-61E9-42F1-8430-E9B29E31491F}" sibTransId="{2588DACE-EAB8-40D7-AAD4-2E9065F3EF35}"/>
    <dgm:cxn modelId="{55BA1BB3-AECF-4DF2-871B-8E87B3FBE5C2}" type="presOf" srcId="{2588DACE-EAB8-40D7-AAD4-2E9065F3EF35}" destId="{C6C6BF58-4227-4A1D-A3E5-8DFA9B876CD1}" srcOrd="0" destOrd="0" presId="urn:microsoft.com/office/officeart/2005/8/layout/process1"/>
    <dgm:cxn modelId="{11CF220C-BC40-49C5-8FE2-83F040CAB1C4}" srcId="{2530CAE2-6B71-45EC-91C4-4EA6E5C619CC}" destId="{742843EA-089A-4988-B5A4-F2CB68F72B51}" srcOrd="1" destOrd="0" parTransId="{3826104E-515C-4B8C-9E22-2703F29C59C5}" sibTransId="{EA174703-6354-499D-B17A-716A47615FF2}"/>
    <dgm:cxn modelId="{CCBA0585-576F-4E3B-8BB8-C79484D3BC26}" type="presOf" srcId="{DA296B58-C367-47C8-B41D-904E0224C4CD}" destId="{9DDB912B-95F3-4218-9F45-4781B8EE3939}" srcOrd="0" destOrd="0" presId="urn:microsoft.com/office/officeart/2005/8/layout/process1"/>
    <dgm:cxn modelId="{EB51D981-1510-4CF1-B0D0-EB81E7C3BB86}" type="presOf" srcId="{742843EA-089A-4988-B5A4-F2CB68F72B51}" destId="{2FEBCA27-993D-4F7D-B5DD-A8AA701A0CB3}" srcOrd="0" destOrd="0" presId="urn:microsoft.com/office/officeart/2005/8/layout/process1"/>
    <dgm:cxn modelId="{BADB8C91-6684-4966-AA60-E2F23FBBCFD9}" type="presOf" srcId="{2588DACE-EAB8-40D7-AAD4-2E9065F3EF35}" destId="{3F81D9BA-9036-45DD-B46B-DF475DE3E902}" srcOrd="1" destOrd="0" presId="urn:microsoft.com/office/officeart/2005/8/layout/process1"/>
    <dgm:cxn modelId="{3A71A7C7-7A0E-4006-B19A-0B2D5CC24E8A}" type="presParOf" srcId="{A097BF20-AB13-42C6-91D3-DD37D37994D3}" destId="{9DDB912B-95F3-4218-9F45-4781B8EE3939}" srcOrd="0" destOrd="0" presId="urn:microsoft.com/office/officeart/2005/8/layout/process1"/>
    <dgm:cxn modelId="{7968C721-4795-4FA6-A35D-3123AD3343CE}" type="presParOf" srcId="{A097BF20-AB13-42C6-91D3-DD37D37994D3}" destId="{C6C6BF58-4227-4A1D-A3E5-8DFA9B876CD1}" srcOrd="1" destOrd="0" presId="urn:microsoft.com/office/officeart/2005/8/layout/process1"/>
    <dgm:cxn modelId="{8D5C9406-A599-452D-AC1C-55922FEAC564}" type="presParOf" srcId="{C6C6BF58-4227-4A1D-A3E5-8DFA9B876CD1}" destId="{3F81D9BA-9036-45DD-B46B-DF475DE3E902}" srcOrd="0" destOrd="0" presId="urn:microsoft.com/office/officeart/2005/8/layout/process1"/>
    <dgm:cxn modelId="{9DDDBF0C-5740-4F95-94AA-C9C7821BA9E6}" type="presParOf" srcId="{A097BF20-AB13-42C6-91D3-DD37D37994D3}" destId="{2FEBCA27-993D-4F7D-B5DD-A8AA701A0CB3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A3B8897-6547-43A6-AA9D-FCC3BAE43C0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uk-UA"/>
        </a:p>
      </dgm:t>
    </dgm:pt>
    <dgm:pt modelId="{8678E188-7612-4F8B-900A-9A58F21260EA}">
      <dgm:prSet/>
      <dgm:spPr/>
      <dgm:t>
        <a:bodyPr/>
        <a:lstStyle/>
        <a:p>
          <a:r>
            <a:rPr lang="uk-UA">
              <a:latin typeface="Times New Roman" panose="02020603050405020304" pitchFamily="18" charset="0"/>
              <a:cs typeface="Times New Roman" panose="02020603050405020304" pitchFamily="18" charset="0"/>
            </a:rPr>
            <a:t>а) дані, отримані під час огляду місця події;</a:t>
          </a:r>
        </a:p>
      </dgm:t>
    </dgm:pt>
    <dgm:pt modelId="{5F719E6A-265F-4F76-9759-982D92EA9B41}" type="parTrans" cxnId="{0379793C-F76B-4DBC-BD24-7D9A88234C52}">
      <dgm:prSet/>
      <dgm:spPr/>
      <dgm:t>
        <a:bodyPr/>
        <a:lstStyle/>
        <a:p>
          <a:endParaRPr lang="uk-UA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C8D412C-13FA-420F-9679-3769F29ED1AA}" type="sibTrans" cxnId="{0379793C-F76B-4DBC-BD24-7D9A88234C52}">
      <dgm:prSet/>
      <dgm:spPr/>
      <dgm:t>
        <a:bodyPr/>
        <a:lstStyle/>
        <a:p>
          <a:endParaRPr lang="uk-UA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FD722F-6366-487E-B899-DF65B477BF81}">
      <dgm:prSet/>
      <dgm:spPr/>
      <dgm:t>
        <a:bodyPr/>
        <a:lstStyle/>
        <a:p>
          <a:r>
            <a:rPr lang="uk-UA">
              <a:latin typeface="Times New Roman" panose="02020603050405020304" pitchFamily="18" charset="0"/>
              <a:cs typeface="Times New Roman" panose="02020603050405020304" pitchFamily="18" charset="0"/>
            </a:rPr>
            <a:t>б) показання свідків, очевидців, потерпілих;</a:t>
          </a:r>
        </a:p>
      </dgm:t>
    </dgm:pt>
    <dgm:pt modelId="{91B15B05-7BA9-4971-B288-8108AF433F90}" type="parTrans" cxnId="{F05FDDE8-F23A-4C6A-967F-12A939FA361F}">
      <dgm:prSet/>
      <dgm:spPr/>
      <dgm:t>
        <a:bodyPr/>
        <a:lstStyle/>
        <a:p>
          <a:endParaRPr lang="uk-UA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6F8364D-8817-44CD-B92E-B3BBFF4043A6}" type="sibTrans" cxnId="{F05FDDE8-F23A-4C6A-967F-12A939FA361F}">
      <dgm:prSet/>
      <dgm:spPr/>
      <dgm:t>
        <a:bodyPr/>
        <a:lstStyle/>
        <a:p>
          <a:endParaRPr lang="uk-UA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0A8444-0498-448A-BB4C-FF6D2E9E07D7}">
      <dgm:prSet/>
      <dgm:spPr/>
      <dgm:t>
        <a:bodyPr/>
        <a:lstStyle/>
        <a:p>
          <a:r>
            <a:rPr lang="uk-UA">
              <a:latin typeface="Times New Roman" panose="02020603050405020304" pitchFamily="18" charset="0"/>
              <a:cs typeface="Times New Roman" panose="02020603050405020304" pitchFamily="18" charset="0"/>
            </a:rPr>
            <a:t>в) відомості, отримані оперативно-розшуковим шляхом;</a:t>
          </a:r>
        </a:p>
      </dgm:t>
    </dgm:pt>
    <dgm:pt modelId="{6C01DCCD-C939-4917-AA54-97FF150DADB5}" type="parTrans" cxnId="{9E90873E-DDFE-4038-9F53-89E6370571C0}">
      <dgm:prSet/>
      <dgm:spPr/>
      <dgm:t>
        <a:bodyPr/>
        <a:lstStyle/>
        <a:p>
          <a:endParaRPr lang="uk-UA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5CF70A-F61E-463A-927F-6CE5E028B83B}" type="sibTrans" cxnId="{9E90873E-DDFE-4038-9F53-89E6370571C0}">
      <dgm:prSet/>
      <dgm:spPr/>
      <dgm:t>
        <a:bodyPr/>
        <a:lstStyle/>
        <a:p>
          <a:endParaRPr lang="uk-UA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FDEE23-47D5-42DF-B677-238F14FCFB1E}">
      <dgm:prSet/>
      <dgm:spPr/>
      <dgm:t>
        <a:bodyPr/>
        <a:lstStyle/>
        <a:p>
          <a:r>
            <a:rPr lang="uk-UA" dirty="0">
              <a:latin typeface="Times New Roman" panose="02020603050405020304" pitchFamily="18" charset="0"/>
              <a:cs typeface="Times New Roman" panose="02020603050405020304" pitchFamily="18" charset="0"/>
            </a:rPr>
            <a:t>г) результати обшуку і допиту підозрюваного (обвинуваченого);</a:t>
          </a:r>
        </a:p>
      </dgm:t>
    </dgm:pt>
    <dgm:pt modelId="{2B97EDC3-DE24-45C7-9E3D-6800210A8B86}" type="parTrans" cxnId="{E667EE11-CD59-43DA-9607-8978DC7EB0CB}">
      <dgm:prSet/>
      <dgm:spPr/>
      <dgm:t>
        <a:bodyPr/>
        <a:lstStyle/>
        <a:p>
          <a:endParaRPr lang="uk-UA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D32E27-BB14-4CE2-A3B2-3BCE31A3EE73}" type="sibTrans" cxnId="{E667EE11-CD59-43DA-9607-8978DC7EB0CB}">
      <dgm:prSet/>
      <dgm:spPr/>
      <dgm:t>
        <a:bodyPr/>
        <a:lstStyle/>
        <a:p>
          <a:endParaRPr lang="uk-UA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2D363D5-109F-467F-A57D-D3F928270CF9}">
      <dgm:prSet/>
      <dgm:spPr/>
      <dgm:t>
        <a:bodyPr/>
        <a:lstStyle/>
        <a:p>
          <a:r>
            <a:rPr lang="uk-UA">
              <a:latin typeface="Times New Roman" panose="02020603050405020304" pitchFamily="18" charset="0"/>
              <a:cs typeface="Times New Roman" panose="02020603050405020304" pitchFamily="18" charset="0"/>
            </a:rPr>
            <a:t>д) проведення слідчих експериментів, очних ставок та інших процесуальних дій;</a:t>
          </a:r>
        </a:p>
      </dgm:t>
    </dgm:pt>
    <dgm:pt modelId="{7A402EBB-5E6B-4C5E-B92B-07D73294557C}" type="parTrans" cxnId="{5A433BCB-D588-48E3-B964-2F7B391AB327}">
      <dgm:prSet/>
      <dgm:spPr/>
      <dgm:t>
        <a:bodyPr/>
        <a:lstStyle/>
        <a:p>
          <a:endParaRPr lang="uk-UA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68CB94-D04F-4AA5-BFF6-46D89B2C5ED1}" type="sibTrans" cxnId="{5A433BCB-D588-48E3-B964-2F7B391AB327}">
      <dgm:prSet/>
      <dgm:spPr/>
      <dgm:t>
        <a:bodyPr/>
        <a:lstStyle/>
        <a:p>
          <a:endParaRPr lang="uk-UA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5E4549E-6B53-4E9E-9E37-DE7BB86BA321}">
      <dgm:prSet/>
      <dgm:spPr/>
      <dgm:t>
        <a:bodyPr/>
        <a:lstStyle/>
        <a:p>
          <a:r>
            <a:rPr lang="uk-UA" dirty="0">
              <a:latin typeface="Times New Roman" panose="02020603050405020304" pitchFamily="18" charset="0"/>
              <a:cs typeface="Times New Roman" panose="02020603050405020304" pitchFamily="18" charset="0"/>
            </a:rPr>
            <a:t>е) результати </a:t>
          </a:r>
          <a:r>
            <a:rPr lang="uk-UA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пожежно</a:t>
          </a:r>
          <a:r>
            <a:rPr lang="uk-UA" dirty="0">
              <a:latin typeface="Times New Roman" panose="02020603050405020304" pitchFamily="18" charset="0"/>
              <a:cs typeface="Times New Roman" panose="02020603050405020304" pitchFamily="18" charset="0"/>
            </a:rPr>
            <a:t>-технічної та інших експертиз.</a:t>
          </a:r>
        </a:p>
      </dgm:t>
    </dgm:pt>
    <dgm:pt modelId="{FCBC0F96-2F5E-4102-9C7B-4379BCDDEF93}" type="parTrans" cxnId="{DDB2C40B-8262-4FF6-A43B-5E50EDD21978}">
      <dgm:prSet/>
      <dgm:spPr/>
      <dgm:t>
        <a:bodyPr/>
        <a:lstStyle/>
        <a:p>
          <a:endParaRPr lang="uk-UA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9BBA95-05AD-454B-B336-CDEFC66AB5A2}" type="sibTrans" cxnId="{DDB2C40B-8262-4FF6-A43B-5E50EDD21978}">
      <dgm:prSet/>
      <dgm:spPr/>
      <dgm:t>
        <a:bodyPr/>
        <a:lstStyle/>
        <a:p>
          <a:endParaRPr lang="uk-UA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582AA8-C44D-4517-92FC-914E26DDB60E}" type="pres">
      <dgm:prSet presAssocID="{CA3B8897-6547-43A6-AA9D-FCC3BAE43C0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9C15293-C8F1-412B-8FCE-F6E0883513B8}" type="pres">
      <dgm:prSet presAssocID="{8678E188-7612-4F8B-900A-9A58F21260EA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F047F0-A3CC-41B2-A368-F68DAC815CF5}" type="pres">
      <dgm:prSet presAssocID="{0C8D412C-13FA-420F-9679-3769F29ED1AA}" presName="spacer" presStyleCnt="0"/>
      <dgm:spPr/>
    </dgm:pt>
    <dgm:pt modelId="{45D01836-7134-41BD-B454-5ADC8F2C41DF}" type="pres">
      <dgm:prSet presAssocID="{B7FD722F-6366-487E-B899-DF65B477BF81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84CEBF-CB8D-4F15-8DD7-8FA0745B0A7A}" type="pres">
      <dgm:prSet presAssocID="{E6F8364D-8817-44CD-B92E-B3BBFF4043A6}" presName="spacer" presStyleCnt="0"/>
      <dgm:spPr/>
    </dgm:pt>
    <dgm:pt modelId="{070037D5-ABE5-4574-8907-944A027A5D86}" type="pres">
      <dgm:prSet presAssocID="{8C0A8444-0498-448A-BB4C-FF6D2E9E07D7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C62C65-9ADD-404F-9E93-28995D4372E3}" type="pres">
      <dgm:prSet presAssocID="{595CF70A-F61E-463A-927F-6CE5E028B83B}" presName="spacer" presStyleCnt="0"/>
      <dgm:spPr/>
    </dgm:pt>
    <dgm:pt modelId="{37634C17-A50B-40C5-8839-A4919D6CD913}" type="pres">
      <dgm:prSet presAssocID="{23FDEE23-47D5-42DF-B677-238F14FCFB1E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D9B6F0-1F80-4722-95DA-AD58E9C0CFD4}" type="pres">
      <dgm:prSet presAssocID="{D0D32E27-BB14-4CE2-A3B2-3BCE31A3EE73}" presName="spacer" presStyleCnt="0"/>
      <dgm:spPr/>
    </dgm:pt>
    <dgm:pt modelId="{3CABE0DB-3D33-4B0E-9BBB-8AA822DEA8F7}" type="pres">
      <dgm:prSet presAssocID="{92D363D5-109F-467F-A57D-D3F928270CF9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F4472C-CA96-4B26-A67A-2574C65F438C}" type="pres">
      <dgm:prSet presAssocID="{6568CB94-D04F-4AA5-BFF6-46D89B2C5ED1}" presName="spacer" presStyleCnt="0"/>
      <dgm:spPr/>
    </dgm:pt>
    <dgm:pt modelId="{F12EC44C-A66C-4EAB-B8D2-86280CE07706}" type="pres">
      <dgm:prSet presAssocID="{35E4549E-6B53-4E9E-9E37-DE7BB86BA321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DA34A77-D787-43AA-843D-8ED8878DA26E}" type="presOf" srcId="{23FDEE23-47D5-42DF-B677-238F14FCFB1E}" destId="{37634C17-A50B-40C5-8839-A4919D6CD913}" srcOrd="0" destOrd="0" presId="urn:microsoft.com/office/officeart/2005/8/layout/vList2"/>
    <dgm:cxn modelId="{E667EE11-CD59-43DA-9607-8978DC7EB0CB}" srcId="{CA3B8897-6547-43A6-AA9D-FCC3BAE43C05}" destId="{23FDEE23-47D5-42DF-B677-238F14FCFB1E}" srcOrd="3" destOrd="0" parTransId="{2B97EDC3-DE24-45C7-9E3D-6800210A8B86}" sibTransId="{D0D32E27-BB14-4CE2-A3B2-3BCE31A3EE73}"/>
    <dgm:cxn modelId="{9E90873E-DDFE-4038-9F53-89E6370571C0}" srcId="{CA3B8897-6547-43A6-AA9D-FCC3BAE43C05}" destId="{8C0A8444-0498-448A-BB4C-FF6D2E9E07D7}" srcOrd="2" destOrd="0" parTransId="{6C01DCCD-C939-4917-AA54-97FF150DADB5}" sibTransId="{595CF70A-F61E-463A-927F-6CE5E028B83B}"/>
    <dgm:cxn modelId="{F05FDDE8-F23A-4C6A-967F-12A939FA361F}" srcId="{CA3B8897-6547-43A6-AA9D-FCC3BAE43C05}" destId="{B7FD722F-6366-487E-B899-DF65B477BF81}" srcOrd="1" destOrd="0" parTransId="{91B15B05-7BA9-4971-B288-8108AF433F90}" sibTransId="{E6F8364D-8817-44CD-B92E-B3BBFF4043A6}"/>
    <dgm:cxn modelId="{01978A51-E4C4-4B19-9E2E-329E0AB115CC}" type="presOf" srcId="{92D363D5-109F-467F-A57D-D3F928270CF9}" destId="{3CABE0DB-3D33-4B0E-9BBB-8AA822DEA8F7}" srcOrd="0" destOrd="0" presId="urn:microsoft.com/office/officeart/2005/8/layout/vList2"/>
    <dgm:cxn modelId="{99ED02A8-8105-43D0-850F-9B469F667B07}" type="presOf" srcId="{8678E188-7612-4F8B-900A-9A58F21260EA}" destId="{E9C15293-C8F1-412B-8FCE-F6E0883513B8}" srcOrd="0" destOrd="0" presId="urn:microsoft.com/office/officeart/2005/8/layout/vList2"/>
    <dgm:cxn modelId="{0379793C-F76B-4DBC-BD24-7D9A88234C52}" srcId="{CA3B8897-6547-43A6-AA9D-FCC3BAE43C05}" destId="{8678E188-7612-4F8B-900A-9A58F21260EA}" srcOrd="0" destOrd="0" parTransId="{5F719E6A-265F-4F76-9759-982D92EA9B41}" sibTransId="{0C8D412C-13FA-420F-9679-3769F29ED1AA}"/>
    <dgm:cxn modelId="{5A433BCB-D588-48E3-B964-2F7B391AB327}" srcId="{CA3B8897-6547-43A6-AA9D-FCC3BAE43C05}" destId="{92D363D5-109F-467F-A57D-D3F928270CF9}" srcOrd="4" destOrd="0" parTransId="{7A402EBB-5E6B-4C5E-B92B-07D73294557C}" sibTransId="{6568CB94-D04F-4AA5-BFF6-46D89B2C5ED1}"/>
    <dgm:cxn modelId="{3B54E86A-52A9-4D82-AA1B-C10E69B6BFBC}" type="presOf" srcId="{B7FD722F-6366-487E-B899-DF65B477BF81}" destId="{45D01836-7134-41BD-B454-5ADC8F2C41DF}" srcOrd="0" destOrd="0" presId="urn:microsoft.com/office/officeart/2005/8/layout/vList2"/>
    <dgm:cxn modelId="{DDB2C40B-8262-4FF6-A43B-5E50EDD21978}" srcId="{CA3B8897-6547-43A6-AA9D-FCC3BAE43C05}" destId="{35E4549E-6B53-4E9E-9E37-DE7BB86BA321}" srcOrd="5" destOrd="0" parTransId="{FCBC0F96-2F5E-4102-9C7B-4379BCDDEF93}" sibTransId="{6B9BBA95-05AD-454B-B336-CDEFC66AB5A2}"/>
    <dgm:cxn modelId="{37D990E8-DF75-4797-A692-C06B66C9E8AA}" type="presOf" srcId="{35E4549E-6B53-4E9E-9E37-DE7BB86BA321}" destId="{F12EC44C-A66C-4EAB-B8D2-86280CE07706}" srcOrd="0" destOrd="0" presId="urn:microsoft.com/office/officeart/2005/8/layout/vList2"/>
    <dgm:cxn modelId="{F657AFC7-BBEA-411F-AF02-13BCDF0556AE}" type="presOf" srcId="{8C0A8444-0498-448A-BB4C-FF6D2E9E07D7}" destId="{070037D5-ABE5-4574-8907-944A027A5D86}" srcOrd="0" destOrd="0" presId="urn:microsoft.com/office/officeart/2005/8/layout/vList2"/>
    <dgm:cxn modelId="{6F6E47F4-67BD-4381-B1EE-38561842ED8D}" type="presOf" srcId="{CA3B8897-6547-43A6-AA9D-FCC3BAE43C05}" destId="{8F582AA8-C44D-4517-92FC-914E26DDB60E}" srcOrd="0" destOrd="0" presId="urn:microsoft.com/office/officeart/2005/8/layout/vList2"/>
    <dgm:cxn modelId="{E20D0A2E-5A29-499D-B9BE-7C337E878DC6}" type="presParOf" srcId="{8F582AA8-C44D-4517-92FC-914E26DDB60E}" destId="{E9C15293-C8F1-412B-8FCE-F6E0883513B8}" srcOrd="0" destOrd="0" presId="urn:microsoft.com/office/officeart/2005/8/layout/vList2"/>
    <dgm:cxn modelId="{3C4A6DF1-3DF3-4F89-96DE-B9376FEB335A}" type="presParOf" srcId="{8F582AA8-C44D-4517-92FC-914E26DDB60E}" destId="{CAF047F0-A3CC-41B2-A368-F68DAC815CF5}" srcOrd="1" destOrd="0" presId="urn:microsoft.com/office/officeart/2005/8/layout/vList2"/>
    <dgm:cxn modelId="{5EDA36BB-2758-4FCE-A006-1B2FEEEB28AB}" type="presParOf" srcId="{8F582AA8-C44D-4517-92FC-914E26DDB60E}" destId="{45D01836-7134-41BD-B454-5ADC8F2C41DF}" srcOrd="2" destOrd="0" presId="urn:microsoft.com/office/officeart/2005/8/layout/vList2"/>
    <dgm:cxn modelId="{40DEDAB0-D802-46B7-AAE7-97F10B9C94B7}" type="presParOf" srcId="{8F582AA8-C44D-4517-92FC-914E26DDB60E}" destId="{2084CEBF-CB8D-4F15-8DD7-8FA0745B0A7A}" srcOrd="3" destOrd="0" presId="urn:microsoft.com/office/officeart/2005/8/layout/vList2"/>
    <dgm:cxn modelId="{4E79113B-118B-4F0A-B6BA-159C5CE340C6}" type="presParOf" srcId="{8F582AA8-C44D-4517-92FC-914E26DDB60E}" destId="{070037D5-ABE5-4574-8907-944A027A5D86}" srcOrd="4" destOrd="0" presId="urn:microsoft.com/office/officeart/2005/8/layout/vList2"/>
    <dgm:cxn modelId="{B600E1DA-D334-46A5-B373-29EECBA90B20}" type="presParOf" srcId="{8F582AA8-C44D-4517-92FC-914E26DDB60E}" destId="{85C62C65-9ADD-404F-9E93-28995D4372E3}" srcOrd="5" destOrd="0" presId="urn:microsoft.com/office/officeart/2005/8/layout/vList2"/>
    <dgm:cxn modelId="{2029DE3D-C82F-4F1E-B8FC-E5F68D362123}" type="presParOf" srcId="{8F582AA8-C44D-4517-92FC-914E26DDB60E}" destId="{37634C17-A50B-40C5-8839-A4919D6CD913}" srcOrd="6" destOrd="0" presId="urn:microsoft.com/office/officeart/2005/8/layout/vList2"/>
    <dgm:cxn modelId="{890051E7-A8F7-4AF7-81E2-0FE542054185}" type="presParOf" srcId="{8F582AA8-C44D-4517-92FC-914E26DDB60E}" destId="{E7D9B6F0-1F80-4722-95DA-AD58E9C0CFD4}" srcOrd="7" destOrd="0" presId="urn:microsoft.com/office/officeart/2005/8/layout/vList2"/>
    <dgm:cxn modelId="{3F5B94A0-32E1-483A-885B-EE29DAB9C302}" type="presParOf" srcId="{8F582AA8-C44D-4517-92FC-914E26DDB60E}" destId="{3CABE0DB-3D33-4B0E-9BBB-8AA822DEA8F7}" srcOrd="8" destOrd="0" presId="urn:microsoft.com/office/officeart/2005/8/layout/vList2"/>
    <dgm:cxn modelId="{6C6D1AE8-EBB0-4389-BC9B-B85E45CCA169}" type="presParOf" srcId="{8F582AA8-C44D-4517-92FC-914E26DDB60E}" destId="{28F4472C-CA96-4B26-A67A-2574C65F438C}" srcOrd="9" destOrd="0" presId="urn:microsoft.com/office/officeart/2005/8/layout/vList2"/>
    <dgm:cxn modelId="{3C2ACE0B-67DE-4564-A1A3-FEBA70F7CE7B}" type="presParOf" srcId="{8F582AA8-C44D-4517-92FC-914E26DDB60E}" destId="{F12EC44C-A66C-4EAB-B8D2-86280CE07706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62648E7-C306-42B0-B868-BEA5FB8B1356}" type="doc">
      <dgm:prSet loTypeId="urn:microsoft.com/office/officeart/2005/8/layout/pList1" loCatId="list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A60359AC-B0D5-4384-9867-B371C8CD2696}">
      <dgm:prSet custT="1"/>
      <dgm:spPr/>
      <dgm:t>
        <a:bodyPr/>
        <a:lstStyle/>
        <a:p>
          <a:r>
            <a:rPr lang="uk-UA" sz="24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-відкрите полум'я;</a:t>
          </a:r>
        </a:p>
      </dgm:t>
    </dgm:pt>
    <dgm:pt modelId="{BD86BA04-B3CC-4FC8-B0B4-BA7E35CDA92E}" type="parTrans" cxnId="{493D4B4C-8894-420B-B0C6-151FED481AAE}">
      <dgm:prSet/>
      <dgm:spPr/>
      <dgm:t>
        <a:bodyPr/>
        <a:lstStyle/>
        <a:p>
          <a:endParaRPr lang="uk-UA"/>
        </a:p>
      </dgm:t>
    </dgm:pt>
    <dgm:pt modelId="{0F9A4C1A-99B0-4B09-98A1-5A3FDDEB5FF9}" type="sibTrans" cxnId="{493D4B4C-8894-420B-B0C6-151FED481AAE}">
      <dgm:prSet/>
      <dgm:spPr/>
      <dgm:t>
        <a:bodyPr/>
        <a:lstStyle/>
        <a:p>
          <a:endParaRPr lang="uk-UA"/>
        </a:p>
      </dgm:t>
    </dgm:pt>
    <dgm:pt modelId="{0BFAD6D4-C3ED-40C4-96F4-9F3F22A60D9C}">
      <dgm:prSet custT="1"/>
      <dgm:spPr/>
      <dgm:t>
        <a:bodyPr/>
        <a:lstStyle/>
        <a:p>
          <a:r>
            <a:rPr lang="uk-UA" sz="24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-нагріті поверхні;</a:t>
          </a:r>
        </a:p>
      </dgm:t>
    </dgm:pt>
    <dgm:pt modelId="{202FE572-CB94-42D8-A25C-AAAB1F7BC0F5}" type="parTrans" cxnId="{4467172B-C34F-43F4-B861-4EF040354C0C}">
      <dgm:prSet/>
      <dgm:spPr/>
      <dgm:t>
        <a:bodyPr/>
        <a:lstStyle/>
        <a:p>
          <a:endParaRPr lang="uk-UA"/>
        </a:p>
      </dgm:t>
    </dgm:pt>
    <dgm:pt modelId="{923D34C3-B6DE-4BB5-9375-210A20BCFE50}" type="sibTrans" cxnId="{4467172B-C34F-43F4-B861-4EF040354C0C}">
      <dgm:prSet/>
      <dgm:spPr/>
      <dgm:t>
        <a:bodyPr/>
        <a:lstStyle/>
        <a:p>
          <a:endParaRPr lang="uk-UA"/>
        </a:p>
      </dgm:t>
    </dgm:pt>
    <dgm:pt modelId="{D0E026CC-F854-4473-80F5-1BE10A236604}">
      <dgm:prSet custT="1"/>
      <dgm:spPr/>
      <dgm:t>
        <a:bodyPr/>
        <a:lstStyle/>
        <a:p>
          <a:r>
            <a:rPr lang="uk-UA" sz="24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-мікробіологічні та хімічні процеси у речовинах та матеріалах, що відбуваються з виділенням тепла.</a:t>
          </a:r>
        </a:p>
      </dgm:t>
    </dgm:pt>
    <dgm:pt modelId="{1A5F5175-178F-4180-BC9F-9D6AD46C5B72}" type="parTrans" cxnId="{38F4C50F-7966-4DF4-803A-357C749FF8F1}">
      <dgm:prSet/>
      <dgm:spPr/>
      <dgm:t>
        <a:bodyPr/>
        <a:lstStyle/>
        <a:p>
          <a:endParaRPr lang="uk-UA"/>
        </a:p>
      </dgm:t>
    </dgm:pt>
    <dgm:pt modelId="{EEDCF8AE-1522-488C-AA33-F101849A1A79}" type="sibTrans" cxnId="{38F4C50F-7966-4DF4-803A-357C749FF8F1}">
      <dgm:prSet/>
      <dgm:spPr/>
      <dgm:t>
        <a:bodyPr/>
        <a:lstStyle/>
        <a:p>
          <a:endParaRPr lang="uk-UA"/>
        </a:p>
      </dgm:t>
    </dgm:pt>
    <dgm:pt modelId="{E889E6F5-DA4D-40C1-94D9-A8CB86BAC60F}">
      <dgm:prSet custT="1"/>
      <dgm:spPr/>
      <dgm:t>
        <a:bodyPr/>
        <a:lstStyle/>
        <a:p>
          <a:r>
            <a:rPr lang="uk-UA" sz="24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- розжарені частинки речовини;</a:t>
          </a:r>
        </a:p>
      </dgm:t>
    </dgm:pt>
    <dgm:pt modelId="{FB1083A5-E511-4C44-B0F5-6E7B4C6A007C}" type="parTrans" cxnId="{2BDC567F-4079-4763-B126-97E9B0C3EF5B}">
      <dgm:prSet/>
      <dgm:spPr/>
      <dgm:t>
        <a:bodyPr/>
        <a:lstStyle/>
        <a:p>
          <a:endParaRPr lang="uk-UA"/>
        </a:p>
      </dgm:t>
    </dgm:pt>
    <dgm:pt modelId="{F6157BEF-3CA2-4BC0-98ED-6E21C2D91341}" type="sibTrans" cxnId="{2BDC567F-4079-4763-B126-97E9B0C3EF5B}">
      <dgm:prSet/>
      <dgm:spPr/>
      <dgm:t>
        <a:bodyPr/>
        <a:lstStyle/>
        <a:p>
          <a:endParaRPr lang="uk-UA"/>
        </a:p>
      </dgm:t>
    </dgm:pt>
    <dgm:pt modelId="{34F6FE72-C9C0-48D7-9852-31719F37204B}">
      <dgm:prSet custT="1"/>
      <dgm:spPr/>
      <dgm:t>
        <a:bodyPr/>
        <a:lstStyle/>
        <a:p>
          <a:r>
            <a:rPr lang="uk-UA" sz="2400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- іскри, що виникають в електротехнічних розрядах, включаючи атмосферну електрику;</a:t>
          </a:r>
        </a:p>
      </dgm:t>
    </dgm:pt>
    <dgm:pt modelId="{F8BE2DFE-7777-4FE0-B04D-5123803E03BF}" type="parTrans" cxnId="{A5ACFB1C-66AC-4550-B1E1-465489CA3464}">
      <dgm:prSet/>
      <dgm:spPr/>
      <dgm:t>
        <a:bodyPr/>
        <a:lstStyle/>
        <a:p>
          <a:endParaRPr lang="uk-UA"/>
        </a:p>
      </dgm:t>
    </dgm:pt>
    <dgm:pt modelId="{A5325801-DD2C-4E28-81EA-E6703F3602BE}" type="sibTrans" cxnId="{A5ACFB1C-66AC-4550-B1E1-465489CA3464}">
      <dgm:prSet/>
      <dgm:spPr/>
      <dgm:t>
        <a:bodyPr/>
        <a:lstStyle/>
        <a:p>
          <a:endParaRPr lang="uk-UA"/>
        </a:p>
      </dgm:t>
    </dgm:pt>
    <dgm:pt modelId="{7826E6C2-8B2F-4A67-B931-97DB44089A34}" type="pres">
      <dgm:prSet presAssocID="{662648E7-C306-42B0-B868-BEA5FB8B135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429C000-C668-42AB-82C7-0516CAC7B569}" type="pres">
      <dgm:prSet presAssocID="{A60359AC-B0D5-4384-9867-B371C8CD2696}" presName="compNode" presStyleCnt="0"/>
      <dgm:spPr/>
    </dgm:pt>
    <dgm:pt modelId="{110818BB-6340-49D6-BC06-A64BAECA7560}" type="pres">
      <dgm:prSet presAssocID="{A60359AC-B0D5-4384-9867-B371C8CD2696}" presName="pictRect" presStyleLbl="node1" presStyleIdx="0" presStyleCnt="2" custScaleX="107406" custScaleY="98928"/>
      <dgm:spPr>
        <a:blipFill>
          <a:blip xmlns:r="http://schemas.openxmlformats.org/officeDocument/2006/relationships" r:embed="rId1"/>
          <a:srcRect/>
          <a:stretch>
            <a:fillRect l="-31000" r="-31000"/>
          </a:stretch>
        </a:blipFill>
      </dgm:spPr>
    </dgm:pt>
    <dgm:pt modelId="{66D6B1D8-0DBA-4583-AF82-BF1ABA0C2274}" type="pres">
      <dgm:prSet presAssocID="{A60359AC-B0D5-4384-9867-B371C8CD2696}" presName="textRec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2C8187-FDB6-4BA3-903A-299B66955ED2}" type="pres">
      <dgm:prSet presAssocID="{0F9A4C1A-99B0-4B09-98A1-5A3FDDEB5FF9}" presName="sibTrans" presStyleLbl="sibTrans2D1" presStyleIdx="0" presStyleCnt="0"/>
      <dgm:spPr/>
      <dgm:t>
        <a:bodyPr/>
        <a:lstStyle/>
        <a:p>
          <a:endParaRPr lang="ru-RU"/>
        </a:p>
      </dgm:t>
    </dgm:pt>
    <dgm:pt modelId="{C5C5CE68-B11B-408D-9E84-7A176B27365F}" type="pres">
      <dgm:prSet presAssocID="{0BFAD6D4-C3ED-40C4-96F4-9F3F22A60D9C}" presName="compNode" presStyleCnt="0"/>
      <dgm:spPr/>
    </dgm:pt>
    <dgm:pt modelId="{10863004-FC71-4649-B882-48F49F7194A8}" type="pres">
      <dgm:prSet presAssocID="{0BFAD6D4-C3ED-40C4-96F4-9F3F22A60D9C}" presName="pictRect" presStyleLbl="node1" presStyleIdx="1" presStyleCnt="2"/>
      <dgm:spPr>
        <a:blipFill>
          <a:blip xmlns:r="http://schemas.openxmlformats.org/officeDocument/2006/relationships" r:embed="rId2"/>
          <a:srcRect/>
          <a:stretch>
            <a:fillRect t="-39000" b="-39000"/>
          </a:stretch>
        </a:blipFill>
      </dgm:spPr>
    </dgm:pt>
    <dgm:pt modelId="{1EF873A0-0492-4EAF-A186-362BD03F3B56}" type="pres">
      <dgm:prSet presAssocID="{0BFAD6D4-C3ED-40C4-96F4-9F3F22A60D9C}" presName="textRec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F1D194E-BA8E-4B0C-B560-7D37A6516D9C}" type="presOf" srcId="{662648E7-C306-42B0-B868-BEA5FB8B1356}" destId="{7826E6C2-8B2F-4A67-B931-97DB44089A34}" srcOrd="0" destOrd="0" presId="urn:microsoft.com/office/officeart/2005/8/layout/pList1"/>
    <dgm:cxn modelId="{3E8A4372-0659-49A8-940C-EDF8AFACA390}" type="presOf" srcId="{A60359AC-B0D5-4384-9867-B371C8CD2696}" destId="{66D6B1D8-0DBA-4583-AF82-BF1ABA0C2274}" srcOrd="0" destOrd="0" presId="urn:microsoft.com/office/officeart/2005/8/layout/pList1"/>
    <dgm:cxn modelId="{4467172B-C34F-43F4-B861-4EF040354C0C}" srcId="{662648E7-C306-42B0-B868-BEA5FB8B1356}" destId="{0BFAD6D4-C3ED-40C4-96F4-9F3F22A60D9C}" srcOrd="1" destOrd="0" parTransId="{202FE572-CB94-42D8-A25C-AAAB1F7BC0F5}" sibTransId="{923D34C3-B6DE-4BB5-9375-210A20BCFE50}"/>
    <dgm:cxn modelId="{6FF9FE18-5856-4236-80A8-8D14C18458C8}" type="presOf" srcId="{0BFAD6D4-C3ED-40C4-96F4-9F3F22A60D9C}" destId="{1EF873A0-0492-4EAF-A186-362BD03F3B56}" srcOrd="0" destOrd="0" presId="urn:microsoft.com/office/officeart/2005/8/layout/pList1"/>
    <dgm:cxn modelId="{611A61C4-9D09-4B30-AD24-58BD96767396}" type="presOf" srcId="{E889E6F5-DA4D-40C1-94D9-A8CB86BAC60F}" destId="{66D6B1D8-0DBA-4583-AF82-BF1ABA0C2274}" srcOrd="0" destOrd="1" presId="urn:microsoft.com/office/officeart/2005/8/layout/pList1"/>
    <dgm:cxn modelId="{2D97EBE2-CC9E-43C0-BD8A-EC7A7FEAA0DA}" type="presOf" srcId="{D0E026CC-F854-4473-80F5-1BE10A236604}" destId="{1EF873A0-0492-4EAF-A186-362BD03F3B56}" srcOrd="0" destOrd="1" presId="urn:microsoft.com/office/officeart/2005/8/layout/pList1"/>
    <dgm:cxn modelId="{38F4C50F-7966-4DF4-803A-357C749FF8F1}" srcId="{0BFAD6D4-C3ED-40C4-96F4-9F3F22A60D9C}" destId="{D0E026CC-F854-4473-80F5-1BE10A236604}" srcOrd="0" destOrd="0" parTransId="{1A5F5175-178F-4180-BC9F-9D6AD46C5B72}" sibTransId="{EEDCF8AE-1522-488C-AA33-F101849A1A79}"/>
    <dgm:cxn modelId="{22640EB6-C429-4181-A407-B2C098DEE440}" type="presOf" srcId="{0F9A4C1A-99B0-4B09-98A1-5A3FDDEB5FF9}" destId="{E92C8187-FDB6-4BA3-903A-299B66955ED2}" srcOrd="0" destOrd="0" presId="urn:microsoft.com/office/officeart/2005/8/layout/pList1"/>
    <dgm:cxn modelId="{493D4B4C-8894-420B-B0C6-151FED481AAE}" srcId="{662648E7-C306-42B0-B868-BEA5FB8B1356}" destId="{A60359AC-B0D5-4384-9867-B371C8CD2696}" srcOrd="0" destOrd="0" parTransId="{BD86BA04-B3CC-4FC8-B0B4-BA7E35CDA92E}" sibTransId="{0F9A4C1A-99B0-4B09-98A1-5A3FDDEB5FF9}"/>
    <dgm:cxn modelId="{A5ACFB1C-66AC-4550-B1E1-465489CA3464}" srcId="{A60359AC-B0D5-4384-9867-B371C8CD2696}" destId="{34F6FE72-C9C0-48D7-9852-31719F37204B}" srcOrd="1" destOrd="0" parTransId="{F8BE2DFE-7777-4FE0-B04D-5123803E03BF}" sibTransId="{A5325801-DD2C-4E28-81EA-E6703F3602BE}"/>
    <dgm:cxn modelId="{6E98B023-B907-45A2-81ED-7981548B8BCF}" type="presOf" srcId="{34F6FE72-C9C0-48D7-9852-31719F37204B}" destId="{66D6B1D8-0DBA-4583-AF82-BF1ABA0C2274}" srcOrd="0" destOrd="2" presId="urn:microsoft.com/office/officeart/2005/8/layout/pList1"/>
    <dgm:cxn modelId="{2BDC567F-4079-4763-B126-97E9B0C3EF5B}" srcId="{A60359AC-B0D5-4384-9867-B371C8CD2696}" destId="{E889E6F5-DA4D-40C1-94D9-A8CB86BAC60F}" srcOrd="0" destOrd="0" parTransId="{FB1083A5-E511-4C44-B0F5-6E7B4C6A007C}" sibTransId="{F6157BEF-3CA2-4BC0-98ED-6E21C2D91341}"/>
    <dgm:cxn modelId="{E2404C6D-C4D4-4B58-946B-721A610B4B64}" type="presParOf" srcId="{7826E6C2-8B2F-4A67-B931-97DB44089A34}" destId="{1429C000-C668-42AB-82C7-0516CAC7B569}" srcOrd="0" destOrd="0" presId="urn:microsoft.com/office/officeart/2005/8/layout/pList1"/>
    <dgm:cxn modelId="{9D6FC4B8-2008-46C6-B9DD-F2B21267C922}" type="presParOf" srcId="{1429C000-C668-42AB-82C7-0516CAC7B569}" destId="{110818BB-6340-49D6-BC06-A64BAECA7560}" srcOrd="0" destOrd="0" presId="urn:microsoft.com/office/officeart/2005/8/layout/pList1"/>
    <dgm:cxn modelId="{65C7B270-BC9E-4C41-AF5D-2290B294FD88}" type="presParOf" srcId="{1429C000-C668-42AB-82C7-0516CAC7B569}" destId="{66D6B1D8-0DBA-4583-AF82-BF1ABA0C2274}" srcOrd="1" destOrd="0" presId="urn:microsoft.com/office/officeart/2005/8/layout/pList1"/>
    <dgm:cxn modelId="{8CA89A75-3F9B-4DBD-A73C-CEFDDC93F8AB}" type="presParOf" srcId="{7826E6C2-8B2F-4A67-B931-97DB44089A34}" destId="{E92C8187-FDB6-4BA3-903A-299B66955ED2}" srcOrd="1" destOrd="0" presId="urn:microsoft.com/office/officeart/2005/8/layout/pList1"/>
    <dgm:cxn modelId="{0203CC67-AE23-4774-AD87-ACB58C93B58C}" type="presParOf" srcId="{7826E6C2-8B2F-4A67-B931-97DB44089A34}" destId="{C5C5CE68-B11B-408D-9E84-7A176B27365F}" srcOrd="2" destOrd="0" presId="urn:microsoft.com/office/officeart/2005/8/layout/pList1"/>
    <dgm:cxn modelId="{87462921-4150-46F8-AE46-8ADC0D47040B}" type="presParOf" srcId="{C5C5CE68-B11B-408D-9E84-7A176B27365F}" destId="{10863004-FC71-4649-B882-48F49F7194A8}" srcOrd="0" destOrd="0" presId="urn:microsoft.com/office/officeart/2005/8/layout/pList1"/>
    <dgm:cxn modelId="{17D423A5-6C39-407C-B329-826FE4F0874F}" type="presParOf" srcId="{C5C5CE68-B11B-408D-9E84-7A176B27365F}" destId="{1EF873A0-0492-4EAF-A186-362BD03F3B56}" srcOrd="1" destOrd="0" presId="urn:microsoft.com/office/officeart/2005/8/layout/p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A1F984-41B9-4CE2-ACF5-CBA9B4690461}">
      <dsp:nvSpPr>
        <dsp:cNvPr id="0" name=""/>
        <dsp:cNvSpPr/>
      </dsp:nvSpPr>
      <dsp:spPr>
        <a:xfrm>
          <a:off x="0" y="0"/>
          <a:ext cx="10152526" cy="18758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1) Порушення правил і заходів пожежної безпеки, під якими мається на увазі комплекс положень, які визначають порядок дотримання норм і стандартів, покликаних запобігти пожежам і забезпечити безпеку людей у ​​разі їх виникнення. </a:t>
          </a:r>
          <a:r>
            <a:rPr lang="uk-UA" sz="2400" kern="1200" dirty="0"/>
            <a:t> </a:t>
          </a:r>
        </a:p>
      </dsp:txBody>
      <dsp:txXfrm>
        <a:off x="91573" y="91573"/>
        <a:ext cx="9969380" cy="1692732"/>
      </dsp:txXfrm>
    </dsp:sp>
    <dsp:sp modelId="{8F5C602E-98EF-4C50-8454-71EEEE5D202A}">
      <dsp:nvSpPr>
        <dsp:cNvPr id="0" name=""/>
        <dsp:cNvSpPr/>
      </dsp:nvSpPr>
      <dsp:spPr>
        <a:xfrm>
          <a:off x="0" y="2070951"/>
          <a:ext cx="10152526" cy="9262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2) Стихійні явища (грозові розряди, фокусування сонячних променів та ін.) </a:t>
          </a:r>
        </a:p>
      </dsp:txBody>
      <dsp:txXfrm>
        <a:off x="45216" y="2116167"/>
        <a:ext cx="10062094" cy="835830"/>
      </dsp:txXfrm>
    </dsp:sp>
    <dsp:sp modelId="{D3D58F52-818B-4DD2-8DC1-2683D169A3C4}">
      <dsp:nvSpPr>
        <dsp:cNvPr id="0" name=""/>
        <dsp:cNvSpPr/>
      </dsp:nvSpPr>
      <dsp:spPr>
        <a:xfrm>
          <a:off x="0" y="3260683"/>
          <a:ext cx="10152526" cy="13842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400" b="0" i="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</a:t>
          </a:r>
          <a:r>
            <a:rPr lang="uk-UA" sz="24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 Умисні дії людей підпали, що здійснюються за різними мотивами.</a:t>
          </a:r>
          <a:r>
            <a:rPr lang="uk-UA" sz="2400" kern="1200" dirty="0"/>
            <a:t/>
          </a:r>
          <a:br>
            <a:rPr lang="uk-UA" sz="2400" kern="1200" dirty="0"/>
          </a:br>
          <a:r>
            <a:rPr lang="uk-UA" sz="2400" kern="1200" dirty="0"/>
            <a:t> </a:t>
          </a:r>
          <a:br>
            <a:rPr lang="uk-UA" sz="2400" kern="1200" dirty="0"/>
          </a:br>
          <a:endParaRPr lang="uk-UA" sz="2400" kern="1200" dirty="0"/>
        </a:p>
      </dsp:txBody>
      <dsp:txXfrm>
        <a:off x="67573" y="3328256"/>
        <a:ext cx="10017380" cy="12490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F9323-264E-4B5E-9A37-F885E1A13803}">
      <dsp:nvSpPr>
        <dsp:cNvPr id="0" name=""/>
        <dsp:cNvSpPr/>
      </dsp:nvSpPr>
      <dsp:spPr>
        <a:xfrm>
          <a:off x="0" y="23614"/>
          <a:ext cx="10349472" cy="7369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а) дослідження і фіксація обстановки місця пожежі;</a:t>
          </a:r>
        </a:p>
      </dsp:txBody>
      <dsp:txXfrm>
        <a:off x="35975" y="59589"/>
        <a:ext cx="10277522" cy="664998"/>
      </dsp:txXfrm>
    </dsp:sp>
    <dsp:sp modelId="{41F86B99-27E5-4240-8FD7-B9B8AFC25317}">
      <dsp:nvSpPr>
        <dsp:cNvPr id="0" name=""/>
        <dsp:cNvSpPr/>
      </dsp:nvSpPr>
      <dsp:spPr>
        <a:xfrm>
          <a:off x="0" y="927603"/>
          <a:ext cx="10349472" cy="7205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б) виявлення загоряння;</a:t>
          </a:r>
        </a:p>
      </dsp:txBody>
      <dsp:txXfrm>
        <a:off x="35172" y="962775"/>
        <a:ext cx="10279128" cy="650166"/>
      </dsp:txXfrm>
    </dsp:sp>
    <dsp:sp modelId="{D04CBF41-2F93-4949-B2AF-C833A54F6A4F}">
      <dsp:nvSpPr>
        <dsp:cNvPr id="0" name=""/>
        <dsp:cNvSpPr/>
      </dsp:nvSpPr>
      <dsp:spPr>
        <a:xfrm>
          <a:off x="0" y="1815154"/>
          <a:ext cx="10349472" cy="1085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в) виявлення і закріплення ознак, що вказують на підпал або злочинне порушення правил пожежної безпеки, а також на винну особу;</a:t>
          </a:r>
        </a:p>
      </dsp:txBody>
      <dsp:txXfrm>
        <a:off x="53002" y="1868156"/>
        <a:ext cx="10243468" cy="979756"/>
      </dsp:txXfrm>
    </dsp:sp>
    <dsp:sp modelId="{935CEB82-1621-456E-922F-62C4741A4DEF}">
      <dsp:nvSpPr>
        <dsp:cNvPr id="0" name=""/>
        <dsp:cNvSpPr/>
      </dsp:nvSpPr>
      <dsp:spPr>
        <a:xfrm>
          <a:off x="0" y="3067954"/>
          <a:ext cx="10349472" cy="1085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г) виявлення слідів, інсценують випадковість, необережність чи ненавмисне порушення заходів пожежної безпеки, отримання даних для висунення версій;</a:t>
          </a:r>
        </a:p>
      </dsp:txBody>
      <dsp:txXfrm>
        <a:off x="53002" y="3120956"/>
        <a:ext cx="10243468" cy="979756"/>
      </dsp:txXfrm>
    </dsp:sp>
    <dsp:sp modelId="{04B5D91B-0477-4216-822F-1D91872BFD25}">
      <dsp:nvSpPr>
        <dsp:cNvPr id="0" name=""/>
        <dsp:cNvSpPr/>
      </dsp:nvSpPr>
      <dsp:spPr>
        <a:xfrm>
          <a:off x="0" y="4320754"/>
          <a:ext cx="10349472" cy="1085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д) дослідження питань, що дозволяють судити про склад злочину: що сталося, яким чином, коли, хто скоїв, з якою метою, з чиєю допомогою, кому і який збиток заподіяно, хто може знати про винних осіб.</a:t>
          </a:r>
        </a:p>
      </dsp:txBody>
      <dsp:txXfrm>
        <a:off x="53002" y="4373756"/>
        <a:ext cx="10243468" cy="9797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DB912B-95F3-4218-9F45-4781B8EE3939}">
      <dsp:nvSpPr>
        <dsp:cNvPr id="0" name=""/>
        <dsp:cNvSpPr/>
      </dsp:nvSpPr>
      <dsp:spPr>
        <a:xfrm>
          <a:off x="1956" y="310250"/>
          <a:ext cx="4172833" cy="25036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а) фіксує загальну картину пожежі;</a:t>
          </a:r>
        </a:p>
      </dsp:txBody>
      <dsp:txXfrm>
        <a:off x="75287" y="383581"/>
        <a:ext cx="4026171" cy="2357037"/>
      </dsp:txXfrm>
    </dsp:sp>
    <dsp:sp modelId="{C6C6BF58-4227-4A1D-A3E5-8DFA9B876CD1}">
      <dsp:nvSpPr>
        <dsp:cNvPr id="0" name=""/>
        <dsp:cNvSpPr/>
      </dsp:nvSpPr>
      <dsp:spPr>
        <a:xfrm>
          <a:off x="4592073" y="1044669"/>
          <a:ext cx="884640" cy="103486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2100" kern="1200"/>
        </a:p>
      </dsp:txBody>
      <dsp:txXfrm>
        <a:off x="4592073" y="1251641"/>
        <a:ext cx="619248" cy="620918"/>
      </dsp:txXfrm>
    </dsp:sp>
    <dsp:sp modelId="{2FEBCA27-993D-4F7D-B5DD-A8AA701A0CB3}">
      <dsp:nvSpPr>
        <dsp:cNvPr id="0" name=""/>
        <dsp:cNvSpPr/>
      </dsp:nvSpPr>
      <dsp:spPr>
        <a:xfrm>
          <a:off x="5843923" y="310250"/>
          <a:ext cx="4172833" cy="250369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6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б) оглядає прилеглу територію з метою виявлення і закріплення можливо наявних там </a:t>
          </a:r>
          <a:r>
            <a:rPr lang="uk-UA" sz="2600" b="0" i="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криміналістично</a:t>
          </a:r>
          <a:r>
            <a:rPr lang="uk-UA" sz="26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значущих слідів і предметів.</a:t>
          </a:r>
        </a:p>
      </dsp:txBody>
      <dsp:txXfrm>
        <a:off x="5917254" y="383581"/>
        <a:ext cx="4026171" cy="23570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C15293-C8F1-412B-8FCE-F6E0883513B8}">
      <dsp:nvSpPr>
        <dsp:cNvPr id="0" name=""/>
        <dsp:cNvSpPr/>
      </dsp:nvSpPr>
      <dsp:spPr>
        <a:xfrm>
          <a:off x="0" y="201027"/>
          <a:ext cx="10018712" cy="51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>
              <a:latin typeface="Times New Roman" panose="02020603050405020304" pitchFamily="18" charset="0"/>
              <a:cs typeface="Times New Roman" panose="02020603050405020304" pitchFamily="18" charset="0"/>
            </a:rPr>
            <a:t>а) дані, отримані під час огляду місця події;</a:t>
          </a:r>
        </a:p>
      </dsp:txBody>
      <dsp:txXfrm>
        <a:off x="25130" y="226157"/>
        <a:ext cx="9968452" cy="464540"/>
      </dsp:txXfrm>
    </dsp:sp>
    <dsp:sp modelId="{45D01836-7134-41BD-B454-5ADC8F2C41DF}">
      <dsp:nvSpPr>
        <dsp:cNvPr id="0" name=""/>
        <dsp:cNvSpPr/>
      </dsp:nvSpPr>
      <dsp:spPr>
        <a:xfrm>
          <a:off x="0" y="779187"/>
          <a:ext cx="10018712" cy="51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>
              <a:latin typeface="Times New Roman" panose="02020603050405020304" pitchFamily="18" charset="0"/>
              <a:cs typeface="Times New Roman" panose="02020603050405020304" pitchFamily="18" charset="0"/>
            </a:rPr>
            <a:t>б) показання свідків, очевидців, потерпілих;</a:t>
          </a:r>
        </a:p>
      </dsp:txBody>
      <dsp:txXfrm>
        <a:off x="25130" y="804317"/>
        <a:ext cx="9968452" cy="464540"/>
      </dsp:txXfrm>
    </dsp:sp>
    <dsp:sp modelId="{070037D5-ABE5-4574-8907-944A027A5D86}">
      <dsp:nvSpPr>
        <dsp:cNvPr id="0" name=""/>
        <dsp:cNvSpPr/>
      </dsp:nvSpPr>
      <dsp:spPr>
        <a:xfrm>
          <a:off x="0" y="1357347"/>
          <a:ext cx="10018712" cy="51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>
              <a:latin typeface="Times New Roman" panose="02020603050405020304" pitchFamily="18" charset="0"/>
              <a:cs typeface="Times New Roman" panose="02020603050405020304" pitchFamily="18" charset="0"/>
            </a:rPr>
            <a:t>в) відомості, отримані оперативно-розшуковим шляхом;</a:t>
          </a:r>
        </a:p>
      </dsp:txBody>
      <dsp:txXfrm>
        <a:off x="25130" y="1382477"/>
        <a:ext cx="9968452" cy="464540"/>
      </dsp:txXfrm>
    </dsp:sp>
    <dsp:sp modelId="{37634C17-A50B-40C5-8839-A4919D6CD913}">
      <dsp:nvSpPr>
        <dsp:cNvPr id="0" name=""/>
        <dsp:cNvSpPr/>
      </dsp:nvSpPr>
      <dsp:spPr>
        <a:xfrm>
          <a:off x="0" y="1935507"/>
          <a:ext cx="10018712" cy="51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г) результати обшуку і допиту підозрюваного (обвинуваченого);</a:t>
          </a:r>
        </a:p>
      </dsp:txBody>
      <dsp:txXfrm>
        <a:off x="25130" y="1960637"/>
        <a:ext cx="9968452" cy="464540"/>
      </dsp:txXfrm>
    </dsp:sp>
    <dsp:sp modelId="{3CABE0DB-3D33-4B0E-9BBB-8AA822DEA8F7}">
      <dsp:nvSpPr>
        <dsp:cNvPr id="0" name=""/>
        <dsp:cNvSpPr/>
      </dsp:nvSpPr>
      <dsp:spPr>
        <a:xfrm>
          <a:off x="0" y="2513667"/>
          <a:ext cx="10018712" cy="51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>
              <a:latin typeface="Times New Roman" panose="02020603050405020304" pitchFamily="18" charset="0"/>
              <a:cs typeface="Times New Roman" panose="02020603050405020304" pitchFamily="18" charset="0"/>
            </a:rPr>
            <a:t>д) проведення слідчих експериментів, очних ставок та інших процесуальних дій;</a:t>
          </a:r>
        </a:p>
      </dsp:txBody>
      <dsp:txXfrm>
        <a:off x="25130" y="2538797"/>
        <a:ext cx="9968452" cy="464540"/>
      </dsp:txXfrm>
    </dsp:sp>
    <dsp:sp modelId="{F12EC44C-A66C-4EAB-B8D2-86280CE07706}">
      <dsp:nvSpPr>
        <dsp:cNvPr id="0" name=""/>
        <dsp:cNvSpPr/>
      </dsp:nvSpPr>
      <dsp:spPr>
        <a:xfrm>
          <a:off x="0" y="3091827"/>
          <a:ext cx="10018712" cy="514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е) результати </a:t>
          </a:r>
          <a:r>
            <a:rPr lang="uk-UA" sz="2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пожежно</a:t>
          </a:r>
          <a:r>
            <a:rPr lang="uk-UA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-технічної та інших експертиз.</a:t>
          </a:r>
        </a:p>
      </dsp:txBody>
      <dsp:txXfrm>
        <a:off x="25130" y="3116957"/>
        <a:ext cx="9968452" cy="46454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0818BB-6340-49D6-BC06-A64BAECA7560}">
      <dsp:nvSpPr>
        <dsp:cNvPr id="0" name=""/>
        <dsp:cNvSpPr/>
      </dsp:nvSpPr>
      <dsp:spPr>
        <a:xfrm>
          <a:off x="2106" y="112776"/>
          <a:ext cx="4977356" cy="3158702"/>
        </a:xfrm>
        <a:prstGeom prst="roundRect">
          <a:avLst/>
        </a:prstGeom>
        <a:blipFill>
          <a:blip xmlns:r="http://schemas.openxmlformats.org/officeDocument/2006/relationships" r:embed="rId1"/>
          <a:srcRect/>
          <a:stretch>
            <a:fillRect l="-31000" r="-31000"/>
          </a:stretch>
        </a:blip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6D6B1D8-0DBA-4583-AF82-BF1ABA0C2274}">
      <dsp:nvSpPr>
        <dsp:cNvPr id="0" name=""/>
        <dsp:cNvSpPr/>
      </dsp:nvSpPr>
      <dsp:spPr>
        <a:xfrm>
          <a:off x="173709" y="3288593"/>
          <a:ext cx="4634151" cy="17192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-відкрите полум'я;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розжарені частинки речовини;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 іскри, що виникають в електротехнічних розрядах, включаючи атмосферну електрику;</a:t>
          </a:r>
        </a:p>
      </dsp:txBody>
      <dsp:txXfrm>
        <a:off x="173709" y="3288593"/>
        <a:ext cx="4634151" cy="1719270"/>
      </dsp:txXfrm>
    </dsp:sp>
    <dsp:sp modelId="{10863004-FC71-4649-B882-48F49F7194A8}">
      <dsp:nvSpPr>
        <dsp:cNvPr id="0" name=""/>
        <dsp:cNvSpPr/>
      </dsp:nvSpPr>
      <dsp:spPr>
        <a:xfrm>
          <a:off x="5443073" y="104219"/>
          <a:ext cx="4634151" cy="3192930"/>
        </a:xfrm>
        <a:prstGeom prst="roundRect">
          <a:avLst/>
        </a:prstGeom>
        <a:blipFill>
          <a:blip xmlns:r="http://schemas.openxmlformats.org/officeDocument/2006/relationships" r:embed="rId2"/>
          <a:srcRect/>
          <a:stretch>
            <a:fillRect t="-39000" b="-39000"/>
          </a:stretch>
        </a:blip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EF873A0-0492-4EAF-A186-362BD03F3B56}">
      <dsp:nvSpPr>
        <dsp:cNvPr id="0" name=""/>
        <dsp:cNvSpPr/>
      </dsp:nvSpPr>
      <dsp:spPr>
        <a:xfrm>
          <a:off x="5443073" y="3297150"/>
          <a:ext cx="4634151" cy="17192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-нагріті поверхні;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4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-мікробіологічні та хімічні процеси у речовинах та матеріалах, що відбуваються з виділенням тепла.</a:t>
          </a:r>
        </a:p>
      </dsp:txBody>
      <dsp:txXfrm>
        <a:off x="5443073" y="3297150"/>
        <a:ext cx="4634151" cy="17192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  <dgm:cat type="picture" pri="2500"/>
    <dgm:cat type="pictureconvert" pri="2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895E3-0D41-43EA-AAFC-80CAF8B2AA6C}" type="datetimeFigureOut">
              <a:rPr lang="uk-UA" smtClean="0"/>
              <a:t>19.02.2018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3119-18E2-4514-A784-198F7268AB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30827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895E3-0D41-43EA-AAFC-80CAF8B2AA6C}" type="datetimeFigureOut">
              <a:rPr lang="uk-UA" smtClean="0"/>
              <a:t>19.02.2018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3119-18E2-4514-A784-198F7268AB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99379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895E3-0D41-43EA-AAFC-80CAF8B2AA6C}" type="datetimeFigureOut">
              <a:rPr lang="uk-UA" smtClean="0"/>
              <a:t>19.02.2018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3119-18E2-4514-A784-198F7268AB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15310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895E3-0D41-43EA-AAFC-80CAF8B2AA6C}" type="datetimeFigureOut">
              <a:rPr lang="uk-UA" smtClean="0"/>
              <a:t>19.02.2018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3119-18E2-4514-A784-198F7268AB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881673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895E3-0D41-43EA-AAFC-80CAF8B2AA6C}" type="datetimeFigureOut">
              <a:rPr lang="uk-UA" smtClean="0"/>
              <a:t>19.02.2018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3119-18E2-4514-A784-198F7268AB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52609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uk-UA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895E3-0D41-43EA-AAFC-80CAF8B2AA6C}" type="datetimeFigureOut">
              <a:rPr lang="uk-UA" smtClean="0"/>
              <a:t>19.02.2018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3119-18E2-4514-A784-198F7268AB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934524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uk-UA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895E3-0D41-43EA-AAFC-80CAF8B2AA6C}" type="datetimeFigureOut">
              <a:rPr lang="uk-UA" smtClean="0"/>
              <a:t>19.02.2018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3119-18E2-4514-A784-198F7268AB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218240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895E3-0D41-43EA-AAFC-80CAF8B2AA6C}" type="datetimeFigureOut">
              <a:rPr lang="uk-UA" smtClean="0"/>
              <a:t>19.02.2018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3119-18E2-4514-A784-198F7268AB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381110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895E3-0D41-43EA-AAFC-80CAF8B2AA6C}" type="datetimeFigureOut">
              <a:rPr lang="uk-UA" smtClean="0"/>
              <a:t>19.02.2018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3119-18E2-4514-A784-198F7268AB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7499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895E3-0D41-43EA-AAFC-80CAF8B2AA6C}" type="datetimeFigureOut">
              <a:rPr lang="uk-UA" smtClean="0"/>
              <a:t>19.02.2018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C8823119-18E2-4514-A784-198F7268AB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35054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895E3-0D41-43EA-AAFC-80CAF8B2AA6C}" type="datetimeFigureOut">
              <a:rPr lang="uk-UA" smtClean="0"/>
              <a:t>19.02.2018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3119-18E2-4514-A784-198F7268AB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98529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895E3-0D41-43EA-AAFC-80CAF8B2AA6C}" type="datetimeFigureOut">
              <a:rPr lang="uk-UA" smtClean="0"/>
              <a:t>19.02.2018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3119-18E2-4514-A784-198F7268AB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5710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895E3-0D41-43EA-AAFC-80CAF8B2AA6C}" type="datetimeFigureOut">
              <a:rPr lang="uk-UA" smtClean="0"/>
              <a:t>19.02.2018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3119-18E2-4514-A784-198F7268AB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53595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895E3-0D41-43EA-AAFC-80CAF8B2AA6C}" type="datetimeFigureOut">
              <a:rPr lang="uk-UA" smtClean="0"/>
              <a:t>19.02.2018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3119-18E2-4514-A784-198F7268AB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13484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895E3-0D41-43EA-AAFC-80CAF8B2AA6C}" type="datetimeFigureOut">
              <a:rPr lang="uk-UA" smtClean="0"/>
              <a:t>19.02.2018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3119-18E2-4514-A784-198F7268AB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90916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895E3-0D41-43EA-AAFC-80CAF8B2AA6C}" type="datetimeFigureOut">
              <a:rPr lang="uk-UA" smtClean="0"/>
              <a:t>19.02.2018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3119-18E2-4514-A784-198F7268AB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26711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895E3-0D41-43EA-AAFC-80CAF8B2AA6C}" type="datetimeFigureOut">
              <a:rPr lang="uk-UA" smtClean="0"/>
              <a:t>19.02.2018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23119-18E2-4514-A784-198F7268AB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23388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E2895E3-0D41-43EA-AAFC-80CAF8B2AA6C}" type="datetimeFigureOut">
              <a:rPr lang="uk-UA" smtClean="0"/>
              <a:t>19.02.2018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8823119-18E2-4514-A784-198F7268ABE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53026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75" r:id="rId14"/>
    <p:sldLayoutId id="2147483776" r:id="rId15"/>
    <p:sldLayoutId id="2147483777" r:id="rId16"/>
    <p:sldLayoutId id="2147483778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55742"/>
          </a:xfrm>
        </p:spPr>
        <p:txBody>
          <a:bodyPr>
            <a:normAutofit/>
          </a:bodyPr>
          <a:lstStyle/>
          <a:p>
            <a:r>
              <a:rPr lang="uk-UA" b="1" dirty="0" smtClean="0">
                <a:latin typeface="Arial" panose="020B0604020202020204" pitchFamily="34" charset="0"/>
                <a:cs typeface="Arial" panose="020B0604020202020204" pitchFamily="34" charset="0"/>
              </a:rPr>
              <a:t>Огляд місця події при </a:t>
            </a:r>
            <a:r>
              <a:rPr lang="uk-UA" b="1" dirty="0">
                <a:latin typeface="Arial" panose="020B0604020202020204" pitchFamily="34" charset="0"/>
                <a:cs typeface="Arial" panose="020B0604020202020204" pitchFamily="34" charset="0"/>
              </a:rPr>
              <a:t>пожежі</a:t>
            </a:r>
          </a:p>
        </p:txBody>
      </p:sp>
    </p:spTree>
    <p:extLst>
      <p:ext uri="{BB962C8B-B14F-4D97-AF65-F5344CB8AC3E}">
        <p14:creationId xmlns:p14="http://schemas.microsoft.com/office/powerpoint/2010/main" val="2142991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143000"/>
          </a:xfrm>
        </p:spPr>
        <p:txBody>
          <a:bodyPr>
            <a:normAutofit fontScale="90000"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Джерелами отримання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криміналістично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значимої інформації у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провадженнях</a:t>
            </a:r>
            <a:b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пожежі служать:</a:t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9967355"/>
              </p:ext>
            </p:extLst>
          </p:nvPr>
        </p:nvGraphicFramePr>
        <p:xfrm>
          <a:off x="1484310" y="1983545"/>
          <a:ext cx="10018713" cy="38076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06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484310" y="1308295"/>
            <a:ext cx="10018713" cy="513470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перевірки стану справ на державному підприємстві (установі) і визначення розміру матеріальної шкоди призначається комісія з лінії контрольно-ревізійного підрозділу </a:t>
            </a:r>
            <a:r>
              <a:rPr lang="uk-UA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вищестоящої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організації, а для визначення збитків, завданих пожежею приватним особам і комерційним організаціям, залучається страхова компанія.</a:t>
            </a:r>
          </a:p>
          <a:p>
            <a:pPr algn="just"/>
            <a:endParaRPr lang="uk-UA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3626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5503985"/>
          </a:xfrm>
        </p:spPr>
        <p:txBody>
          <a:bodyPr>
            <a:normAutofit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Об'єкти судової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пожежно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-технічної експертизи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13255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436097"/>
            <a:ext cx="10018713" cy="942537"/>
          </a:xfrm>
        </p:spPr>
        <p:txBody>
          <a:bodyPr>
            <a:normAutofit fontScale="90000"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об'єктів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судової пожежно-технічної експертизи відносять: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909314" y="2347522"/>
            <a:ext cx="9565762" cy="4040400"/>
          </a:xfrm>
        </p:spPr>
        <p:txBody>
          <a:bodyPr>
            <a:noAutofit/>
          </a:bodyPr>
          <a:lstStyle/>
          <a:p>
            <a:r>
              <a:rPr lang="uk-UA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місце 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пожежі;</a:t>
            </a:r>
          </a:p>
          <a:p>
            <a:r>
              <a:rPr lang="uk-UA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обгорілі 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обвуглені конструктивні елементи і частини будинків (деформовані та зруйновані будівельні конструкції, виконані з металів, каменю, залізобетону, деревини і пластмас), обгорілі предмети інтер'єру;</a:t>
            </a:r>
          </a:p>
          <a:p>
            <a:r>
              <a:rPr lang="uk-UA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пошкоджені 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транспортні засоби та інші великогабаритні предмети (у тому числі громіздке технологічне та інше обладнання, яке там, вилучення якого не представляється можливим);</a:t>
            </a:r>
          </a:p>
          <a:p>
            <a:r>
              <a:rPr lang="uk-UA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механізми 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 обладнання або їх вузли і деталі;</a:t>
            </a:r>
          </a:p>
          <a:p>
            <a:endParaRPr lang="uk-UA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828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347195" y="1703578"/>
            <a:ext cx="9501368" cy="4811151"/>
          </a:xfrm>
        </p:spPr>
        <p:txBody>
          <a:bodyPr>
            <a:noAutofit/>
          </a:bodyPr>
          <a:lstStyle/>
          <a:p>
            <a:pPr algn="just"/>
            <a:r>
              <a:rPr lang="uk-UA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обгорілі 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необгорілі предмети та їхні залишки (включаючи передбачувані технічні засоби підпалу або предмети зі слідами легкозаймистих і горючих рідин);</a:t>
            </a:r>
          </a:p>
          <a:p>
            <a:pPr algn="just"/>
            <a:r>
              <a:rPr lang="uk-UA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предмети 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локалізованими слідами теплового впливу (проплавами, прогарами тощо</a:t>
            </a:r>
            <a:r>
              <a:rPr lang="uk-UA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uk-UA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пожежне 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сміття (зола, попіл, шлак, вугілля, частини обгорілих предметів, речовин і матеріалів), сліди кіптяви і прогарів на об'єктах, проби матеріалу з ділянок під прогарами;</a:t>
            </a:r>
          </a:p>
          <a:p>
            <a:r>
              <a:rPr lang="uk-UA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пристрої 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запалювання речовин і матеріалів;</a:t>
            </a:r>
          </a:p>
          <a:p>
            <a:r>
              <a:rPr lang="uk-UA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пристрої 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пожежної сигналізації, засоби пожежогасіння;</a:t>
            </a:r>
          </a:p>
          <a:p>
            <a:pPr algn="just"/>
            <a:endParaRPr lang="uk-UA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845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115376" y="1116102"/>
            <a:ext cx="9668794" cy="4623582"/>
          </a:xfrm>
        </p:spPr>
        <p:txBody>
          <a:bodyPr>
            <a:noAutofit/>
          </a:bodyPr>
          <a:lstStyle/>
          <a:p>
            <a:pPr algn="just"/>
            <a:r>
              <a:rPr lang="uk-UA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електронагрівальні 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прилади разом зі шнурами;</a:t>
            </a:r>
          </a:p>
          <a:p>
            <a:pPr algn="just"/>
            <a:r>
              <a:rPr lang="uk-UA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залишки 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пошкоджених електроламп і світильників з ознаками аварійних режимів;</a:t>
            </a:r>
          </a:p>
          <a:p>
            <a:pPr algn="just"/>
            <a:r>
              <a:rPr lang="uk-UA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фрагменти 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електричних проводів і кабелів зі слідами оплавлений (при прокладці в трубах і </a:t>
            </a:r>
            <a:r>
              <a:rPr lang="uk-UA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металлорукавах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разом з трубами і </a:t>
            </a:r>
            <a:r>
              <a:rPr lang="uk-UA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металлорукавами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uk-UA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пристрою 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електрозахисту (плавкі запобіжники, автоматичні вимикачі тощо), </a:t>
            </a:r>
            <a:r>
              <a:rPr lang="uk-UA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електрокоммулітуючі</a:t>
            </a:r>
            <a:r>
              <a:rPr lang="uk-UA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пристрою з ознаками аварійних режимів.</a:t>
            </a:r>
          </a:p>
          <a:p>
            <a:pPr algn="just"/>
            <a:endParaRPr lang="uk-UA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493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140677"/>
            <a:ext cx="10018713" cy="1195754"/>
          </a:xfrm>
        </p:spPr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типових джерел запалювання належать:</a:t>
            </a:r>
          </a:p>
        </p:txBody>
      </p:sp>
      <p:graphicFrame>
        <p:nvGraphicFramePr>
          <p:cNvPr id="5" name="Місце для вмісту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843283"/>
              </p:ext>
            </p:extLst>
          </p:nvPr>
        </p:nvGraphicFramePr>
        <p:xfrm>
          <a:off x="1315499" y="1111348"/>
          <a:ext cx="10079331" cy="512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66383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337625"/>
            <a:ext cx="10018713" cy="1448972"/>
          </a:xfrm>
        </p:spPr>
        <p:txBody>
          <a:bodyPr>
            <a:normAutofit fontScale="90000"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Результативність експертизи багато в чому визначається якістю і повнотою представлених експерту матеріалів, до яких відносяться: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548705" y="2044373"/>
            <a:ext cx="10018713" cy="4642338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протоколи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оглядів місця пожежі, докладно ілюстровані </a:t>
            </a:r>
            <a:r>
              <a:rPr lang="uk-UA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фототаблицями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кресленнями, схемами;</a:t>
            </a:r>
          </a:p>
          <a:p>
            <a:pPr algn="just"/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дату пожежі, місця і часу його виявлення, погодних умовах;</a:t>
            </a:r>
          </a:p>
          <a:p>
            <a:pPr algn="just"/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характеристики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згорілого об'єкта, дані про матеріали та вогнестійкості конструкцій;</a:t>
            </a:r>
          </a:p>
          <a:p>
            <a:pPr algn="just"/>
            <a:r>
              <a:rPr lang="uk-U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докладні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електросхеми зовнішнього (від трансформаторної підстанції) і внутрішнього електропостачання об'єкта (із зазначенням місцезнаходження вилучених </a:t>
            </a:r>
            <a:r>
              <a:rPr lang="uk-UA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електропроводників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електроприладів і установок), відображенням положень </a:t>
            </a:r>
            <a:r>
              <a:rPr lang="uk-UA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електрорубильників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6901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050981" y="1361793"/>
            <a:ext cx="9733188" cy="4642338"/>
          </a:xfrm>
        </p:spPr>
        <p:txBody>
          <a:bodyPr>
            <a:noAutofit/>
          </a:bodyPr>
          <a:lstStyle/>
          <a:p>
            <a:pPr algn="just"/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знаходилася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об'єкті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горючого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завантаження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локалізація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розміщення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uk-UA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види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кількість і місця дислокації освітлювальних і побутових приладів, силового електрообладнання; марки і довжина ділянок проводів і кабелів, способи прокладки (відкрито, трубах тощо);</a:t>
            </a:r>
          </a:p>
          <a:p>
            <a:pPr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характеристики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 опалення, пожежогасіння, пристроїв електрозахисту;</a:t>
            </a:r>
          </a:p>
          <a:p>
            <a:pPr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події, що передували пожежі, які перебували в причинно-наслідкового зв'язку з його виникненням;</a:t>
            </a:r>
          </a:p>
          <a:p>
            <a:pPr algn="just"/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якими було виявлено пожежу, і умови його виявлення, особливості розвитку та гасіння пожежі, його загальна тривалість, наслідки.</a:t>
            </a:r>
          </a:p>
          <a:p>
            <a:pPr algn="just"/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042396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5105400"/>
          </a:xfrm>
        </p:spPr>
        <p:txBody>
          <a:bodyPr>
            <a:normAutofit/>
          </a:bodyPr>
          <a:lstStyle/>
          <a:p>
            <a:r>
              <a:rPr lang="uk-UA" sz="96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увагу!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484310" y="5514535"/>
            <a:ext cx="10018713" cy="276665"/>
          </a:xfrm>
        </p:spPr>
        <p:txBody>
          <a:bodyPr>
            <a:normAutofit fontScale="62500" lnSpcReduction="20000"/>
          </a:bodyPr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3062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339948"/>
          </a:xfrm>
        </p:spPr>
        <p:txBody>
          <a:bodyPr/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484311" y="1913207"/>
            <a:ext cx="9643036" cy="3877994"/>
          </a:xfrm>
        </p:spPr>
        <p:txBody>
          <a:bodyPr>
            <a:noAutofit/>
          </a:bodyPr>
          <a:lstStyle/>
          <a:p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 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 виникнення </a:t>
            </a: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пожеж.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Тактика 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огляду місця події </a:t>
            </a: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факту </a:t>
            </a: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пожежі.</a:t>
            </a:r>
          </a:p>
          <a:p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Об'єкти 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судової пожежно-технічної </a:t>
            </a: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експертизи.</a:t>
            </a:r>
            <a:endParaRPr lang="uk-UA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937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2796" y="1365160"/>
            <a:ext cx="10018713" cy="1558344"/>
          </a:xfrm>
        </p:spPr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Встановлення причин виникнення пожеж </a:t>
            </a:r>
          </a:p>
        </p:txBody>
      </p:sp>
    </p:spTree>
    <p:extLst>
      <p:ext uri="{BB962C8B-B14F-4D97-AF65-F5344CB8AC3E}">
        <p14:creationId xmlns:p14="http://schemas.microsoft.com/office/powerpoint/2010/main" val="808196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309490"/>
            <a:ext cx="10018713" cy="984738"/>
          </a:xfrm>
        </p:spPr>
        <p:txBody>
          <a:bodyPr>
            <a:normAutofit/>
          </a:bodyPr>
          <a:lstStyle/>
          <a:p>
            <a:r>
              <a:rPr lang="uk-UA" dirty="0" smtClean="0"/>
              <a:t>Типові причини пожеж:</a:t>
            </a:r>
            <a:endParaRPr lang="uk-UA" dirty="0"/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7708801"/>
              </p:ext>
            </p:extLst>
          </p:nvPr>
        </p:nvGraphicFramePr>
        <p:xfrm>
          <a:off x="1350498" y="1575582"/>
          <a:ext cx="10152526" cy="4644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2068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211015"/>
            <a:ext cx="10018713" cy="1477108"/>
          </a:xfrm>
        </p:spPr>
        <p:txBody>
          <a:bodyPr>
            <a:normAutofit fontScale="90000"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Кримінально-правове законодавство передбачає настання відповідальності за такі діяння, пов'язані з кримінальними пожежами: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484310" y="2011680"/>
            <a:ext cx="10018713" cy="4459457"/>
          </a:xfrm>
        </p:spPr>
        <p:txBody>
          <a:bodyPr>
            <a:normAutofit/>
          </a:bodyPr>
          <a:lstStyle/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194 КК України.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Умисне знищення або пошкодження майна, частина друга якої в якості кваліфікованого виду визнає знищення або пошкодження майна шляхом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підпалу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196 КК України.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Знищення або пошкодження майна з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необережності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258 КК України.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Тероризм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Ст. 294 КК України.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Масові заворушення, організація яких супроводжується насильством, погромами, підпалами, знищенням майна, застосуванням вогнепальної зброї, вибухових речовин або вибухових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пристроїв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802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777284" y="1120660"/>
            <a:ext cx="9478851" cy="98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52352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altLang="uk-UA" sz="3600" b="1" dirty="0">
                <a:ln>
                  <a:noFill/>
                </a:ln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uk-UA" altLang="uk-UA" sz="3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.Тактика </a:t>
            </a:r>
            <a:r>
              <a:rPr kumimoji="0" lang="uk-UA" altLang="uk-UA" sz="36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огляду місця </a:t>
            </a:r>
            <a:r>
              <a:rPr kumimoji="0" lang="uk-UA" altLang="uk-UA" sz="3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події при </a:t>
            </a:r>
            <a:r>
              <a:rPr kumimoji="0" lang="uk-UA" altLang="uk-UA" sz="36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пожежі</a:t>
            </a:r>
            <a:endParaRPr kumimoji="0" lang="uk-UA" altLang="uk-UA" sz="3600" b="1" u="none" strike="noStrike" cap="none" normalizeH="0" baseline="0" dirty="0">
              <a:ln>
                <a:noFill/>
              </a:ln>
              <a:solidFill>
                <a:srgbClr val="2F549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249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806282" y="783826"/>
            <a:ext cx="10018713" cy="444070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До </a:t>
            </a:r>
            <a:r>
              <a:rPr lang="uk-UA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виїзду на місце згарища слідчий повинен з'ясувати, чи підготовлені учасники слідчої дії і поняті, а також очевидці та допоміжний персонал (охорона, оточення, робочі для розбору залишків знищеного або пошкодженого пожежею об'єкта). Це запорука вирішення основних завдань, що постають під час огляду згарища.</a:t>
            </a:r>
          </a:p>
        </p:txBody>
      </p:sp>
    </p:spTree>
    <p:extLst>
      <p:ext uri="{BB962C8B-B14F-4D97-AF65-F5344CB8AC3E}">
        <p14:creationId xmlns:p14="http://schemas.microsoft.com/office/powerpoint/2010/main" val="1029945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126610"/>
            <a:ext cx="10018713" cy="1139482"/>
          </a:xfrm>
        </p:spPr>
        <p:txBody>
          <a:bodyPr/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Ними є:</a:t>
            </a:r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3719850"/>
              </p:ext>
            </p:extLst>
          </p:nvPr>
        </p:nvGraphicFramePr>
        <p:xfrm>
          <a:off x="1153552" y="1153551"/>
          <a:ext cx="10349472" cy="54301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74118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4311" y="1"/>
            <a:ext cx="10018713" cy="2096086"/>
          </a:xfrm>
        </p:spPr>
        <p:txBody>
          <a:bodyPr>
            <a:normAutofit/>
          </a:bodyPr>
          <a:lstStyle/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Зібравши необхідні попередні відомості, налагодивши взаємодію з пожежним розрахунком і фахівцями, слідчий:</a:t>
            </a:r>
          </a:p>
        </p:txBody>
      </p:sp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4427246"/>
              </p:ext>
            </p:extLst>
          </p:nvPr>
        </p:nvGraphicFramePr>
        <p:xfrm>
          <a:off x="1484310" y="2666999"/>
          <a:ext cx="10018713" cy="31242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1962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акс">
  <a:themeElements>
    <a:clrScheme name="Пара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TM03457496[[fn=Паралакс]]</Template>
  <TotalTime>124</TotalTime>
  <Words>880</Words>
  <Application>Microsoft Office PowerPoint</Application>
  <PresentationFormat>Произвольный</PresentationFormat>
  <Paragraphs>67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Паралакс</vt:lpstr>
      <vt:lpstr>Огляд місця події при пожежі</vt:lpstr>
      <vt:lpstr>План</vt:lpstr>
      <vt:lpstr>1. Встановлення причин виникнення пожеж </vt:lpstr>
      <vt:lpstr>Типові причини пожеж:</vt:lpstr>
      <vt:lpstr>Кримінально-правове законодавство передбачає настання відповідальності за такі діяння, пов'язані з кримінальними пожежами:</vt:lpstr>
      <vt:lpstr>2.Тактика огляду місця події при пожежі </vt:lpstr>
      <vt:lpstr>Презентация PowerPoint</vt:lpstr>
      <vt:lpstr>Ними є:</vt:lpstr>
      <vt:lpstr>Зібравши необхідні попередні відомості, налагодивши взаємодію з пожежним розрахунком і фахівцями, слідчий:</vt:lpstr>
      <vt:lpstr>Джерелами отримання криміналістично значимої інформації у провадженнях  про пожежі служать: </vt:lpstr>
      <vt:lpstr>Презентация PowerPoint</vt:lpstr>
      <vt:lpstr>3. Об'єкти судової пожежно-технічної експертизи </vt:lpstr>
      <vt:lpstr>До об'єктів судової пожежно-технічної експертизи відносять:</vt:lpstr>
      <vt:lpstr>Презентация PowerPoint</vt:lpstr>
      <vt:lpstr>Презентация PowerPoint</vt:lpstr>
      <vt:lpstr>До типових джерел запалювання належать:</vt:lpstr>
      <vt:lpstr>Результативність експертизи багато в чому визначається якістю і повнотою представлених експерту матеріалів, до яких відносяться: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Попереднє дослідження при пожежі</dc:title>
  <dc:creator>CАША</dc:creator>
  <cp:lastModifiedBy>Admin</cp:lastModifiedBy>
  <cp:revision>28</cp:revision>
  <dcterms:created xsi:type="dcterms:W3CDTF">2017-03-21T17:31:44Z</dcterms:created>
  <dcterms:modified xsi:type="dcterms:W3CDTF">2018-02-19T13:57:54Z</dcterms:modified>
</cp:coreProperties>
</file>