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92" r:id="rId12"/>
  </p:sldMasterIdLst>
  <p:notesMasterIdLst>
    <p:notesMasterId r:id="rId35"/>
  </p:notesMasterIdLst>
  <p:sldIdLst>
    <p:sldId id="256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64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836E1-36DE-46D5-BD35-038822C249C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A5844-26D6-498C-B755-3404A73DBA95}">
      <dgm:prSet/>
      <dgm:spPr/>
      <dgm:t>
        <a:bodyPr/>
        <a:lstStyle/>
        <a:p>
          <a:pPr rtl="0"/>
          <a:r>
            <a:rPr lang="uk-UA" b="1" i="0" dirty="0" smtClean="0"/>
            <a:t>Згідно ч. 2 </a:t>
          </a:r>
          <a:r>
            <a:rPr lang="uk-UA" b="1" i="0" dirty="0" err="1" smtClean="0"/>
            <a:t>ст</a:t>
          </a:r>
          <a:r>
            <a:rPr lang="uk-UA" b="1" i="0" dirty="0" smtClean="0"/>
            <a:t> 71 КПК України:	</a:t>
          </a:r>
          <a:r>
            <a:rPr lang="ru-RU" b="1" i="0" dirty="0" smtClean="0"/>
            <a:t/>
          </a:r>
          <a:br>
            <a:rPr lang="ru-RU" b="1" i="0" dirty="0" smtClean="0"/>
          </a:br>
          <a:r>
            <a:rPr lang="uk-UA" b="1" i="0" dirty="0" smtClean="0"/>
            <a:t> Спеціаліст може бути залучений для надання безпосередньої технічної допомоги (фотографування, складення схем, планів, креслень, відбір зразків для проведення експертизи тощо) сторонами кримінального провадження під час досудового розслідування і судом під час судового розгляду.</a:t>
          </a:r>
          <a:r>
            <a:rPr lang="ru-RU" b="1" i="0" dirty="0" smtClean="0"/>
            <a:t/>
          </a:r>
          <a:br>
            <a:rPr lang="ru-RU" b="1" i="0" dirty="0" smtClean="0"/>
          </a:br>
          <a:endParaRPr lang="ru-RU" dirty="0"/>
        </a:p>
      </dgm:t>
    </dgm:pt>
    <dgm:pt modelId="{8583BCCC-DA45-48EF-99A6-920674555C04}" type="parTrans" cxnId="{F91E5EFC-FBCF-4463-B30F-308328554677}">
      <dgm:prSet/>
      <dgm:spPr/>
      <dgm:t>
        <a:bodyPr/>
        <a:lstStyle/>
        <a:p>
          <a:endParaRPr lang="ru-RU"/>
        </a:p>
      </dgm:t>
    </dgm:pt>
    <dgm:pt modelId="{2E9502F2-F56D-4F1F-91FE-26DDE3B3B60C}" type="sibTrans" cxnId="{F91E5EFC-FBCF-4463-B30F-308328554677}">
      <dgm:prSet/>
      <dgm:spPr/>
      <dgm:t>
        <a:bodyPr/>
        <a:lstStyle/>
        <a:p>
          <a:endParaRPr lang="ru-RU"/>
        </a:p>
      </dgm:t>
    </dgm:pt>
    <dgm:pt modelId="{22E7C849-3D9D-4752-94F3-3FFF4C405308}" type="pres">
      <dgm:prSet presAssocID="{20B836E1-36DE-46D5-BD35-038822C24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67E114D-DDD5-4D47-883E-A7AA52DD554B}" type="pres">
      <dgm:prSet presAssocID="{84AA5844-26D6-498C-B755-3404A73DBA95}" presName="parentText" presStyleLbl="node1" presStyleIdx="0" presStyleCnt="1" custScaleX="97403" custScaleY="116636" custLinFactNeighborX="0" custLinFactNeighborY="2178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298545-69FC-4B1A-ABB9-AB97338581D9}" type="presOf" srcId="{84AA5844-26D6-498C-B755-3404A73DBA95}" destId="{667E114D-DDD5-4D47-883E-A7AA52DD554B}" srcOrd="0" destOrd="0" presId="urn:microsoft.com/office/officeart/2005/8/layout/vList2"/>
    <dgm:cxn modelId="{23D23F79-5DC7-4CFF-A98C-8BB295B0938C}" type="presOf" srcId="{20B836E1-36DE-46D5-BD35-038822C249CD}" destId="{22E7C849-3D9D-4752-94F3-3FFF4C405308}" srcOrd="0" destOrd="0" presId="urn:microsoft.com/office/officeart/2005/8/layout/vList2"/>
    <dgm:cxn modelId="{F91E5EFC-FBCF-4463-B30F-308328554677}" srcId="{20B836E1-36DE-46D5-BD35-038822C249CD}" destId="{84AA5844-26D6-498C-B755-3404A73DBA95}" srcOrd="0" destOrd="0" parTransId="{8583BCCC-DA45-48EF-99A6-920674555C04}" sibTransId="{2E9502F2-F56D-4F1F-91FE-26DDE3B3B60C}"/>
    <dgm:cxn modelId="{7CE3747E-653A-471E-87A4-F8A9014122F1}" type="presParOf" srcId="{22E7C849-3D9D-4752-94F3-3FFF4C405308}" destId="{667E114D-DDD5-4D47-883E-A7AA52DD55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FAA32-8FBF-4D17-9A6F-5FCB619E388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A4935-ED3B-49F8-9857-85CD7C0BCD5F}">
      <dgm:prSet custT="1"/>
      <dgm:spPr/>
      <dgm:t>
        <a:bodyPr/>
        <a:lstStyle/>
        <a:p>
          <a:pPr rtl="0"/>
          <a:endParaRPr lang="uk-UA" sz="1800" b="1" i="0" dirty="0" smtClean="0"/>
        </a:p>
        <a:p>
          <a:pPr rtl="0"/>
          <a:endParaRPr lang="uk-UA" sz="2200" b="1" i="0" dirty="0" smtClean="0"/>
        </a:p>
        <a:p>
          <a:pPr rtl="0"/>
          <a:r>
            <a:rPr lang="uk-UA" sz="2200" b="1" i="0" dirty="0" smtClean="0"/>
            <a:t>На початку огляду слідчий спільно зі спеціалістами визначають межі та порядок проведення огляду, після чого спеціаліст здійснює фотографування та </a:t>
          </a:r>
          <a:r>
            <a:rPr lang="uk-UA" sz="2200" b="1" i="0" dirty="0" err="1" smtClean="0"/>
            <a:t>відеозйомку</a:t>
          </a:r>
          <a:r>
            <a:rPr lang="uk-UA" sz="2200" b="1" i="0" dirty="0" smtClean="0"/>
            <a:t> місця події. Після отримання доручення слідчого на проведення динамічної стадії ОМП та завдання на виявлення </a:t>
          </a:r>
          <a:r>
            <a:rPr lang="uk-UA" sz="2200" b="1" i="0" dirty="0" err="1" smtClean="0"/>
            <a:t>слідової</a:t>
          </a:r>
          <a:r>
            <a:rPr lang="uk-UA" sz="2200" b="1" i="0" dirty="0" smtClean="0"/>
            <a:t> інформації спеціалісти визначають алгоритм пошуку доказів (слідів, речей, документів) і методи їх виявлення, після чого узгоджують свої дії із слідчим та за його погодженням приступають до проведення ОМП;</a:t>
          </a:r>
          <a:r>
            <a:rPr lang="ru-RU" sz="2200" b="1" i="0" dirty="0" smtClean="0"/>
            <a:t/>
          </a:r>
          <a:br>
            <a:rPr lang="ru-RU" sz="2200" b="1" i="0" dirty="0" smtClean="0"/>
          </a:br>
          <a:endParaRPr lang="ru-RU" sz="2200" dirty="0"/>
        </a:p>
      </dgm:t>
    </dgm:pt>
    <dgm:pt modelId="{56C87FB7-A1C6-4E4D-912D-2029763A6A7D}" type="parTrans" cxnId="{CCED1571-24C9-44E6-8431-7908C6F1D837}">
      <dgm:prSet/>
      <dgm:spPr/>
      <dgm:t>
        <a:bodyPr/>
        <a:lstStyle/>
        <a:p>
          <a:endParaRPr lang="ru-RU"/>
        </a:p>
      </dgm:t>
    </dgm:pt>
    <dgm:pt modelId="{D4D8459F-C6E5-455A-8507-28EADF14979F}" type="sibTrans" cxnId="{CCED1571-24C9-44E6-8431-7908C6F1D837}">
      <dgm:prSet/>
      <dgm:spPr/>
      <dgm:t>
        <a:bodyPr/>
        <a:lstStyle/>
        <a:p>
          <a:endParaRPr lang="ru-RU"/>
        </a:p>
      </dgm:t>
    </dgm:pt>
    <dgm:pt modelId="{CBCB6003-345F-4D53-866C-E82977DB4126}" type="pres">
      <dgm:prSet presAssocID="{8B4FAA32-8FBF-4D17-9A6F-5FCB619E38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178211-DD08-47A6-AC6D-CF11D9867DB3}" type="pres">
      <dgm:prSet presAssocID="{8B4FAA32-8FBF-4D17-9A6F-5FCB619E388A}" presName="fgShape" presStyleLbl="fgShp" presStyleIdx="0" presStyleCnt="1"/>
      <dgm:spPr/>
    </dgm:pt>
    <dgm:pt modelId="{83CD1AEB-0E55-4DF0-BABC-7DA0F615AED1}" type="pres">
      <dgm:prSet presAssocID="{8B4FAA32-8FBF-4D17-9A6F-5FCB619E388A}" presName="linComp" presStyleCnt="0"/>
      <dgm:spPr/>
    </dgm:pt>
    <dgm:pt modelId="{C05CFA1D-12DC-420F-B46D-8E51670B270C}" type="pres">
      <dgm:prSet presAssocID="{85BA4935-ED3B-49F8-9857-85CD7C0BCD5F}" presName="compNode" presStyleCnt="0"/>
      <dgm:spPr/>
    </dgm:pt>
    <dgm:pt modelId="{01CEC1E2-43CF-4DB5-88B8-C11F45AFFF50}" type="pres">
      <dgm:prSet presAssocID="{85BA4935-ED3B-49F8-9857-85CD7C0BCD5F}" presName="bkgdShape" presStyleLbl="node1" presStyleIdx="0" presStyleCnt="1"/>
      <dgm:spPr/>
      <dgm:t>
        <a:bodyPr/>
        <a:lstStyle/>
        <a:p>
          <a:endParaRPr lang="de-DE"/>
        </a:p>
      </dgm:t>
    </dgm:pt>
    <dgm:pt modelId="{7E080325-5A2C-43B4-A4C6-F3801896A008}" type="pres">
      <dgm:prSet presAssocID="{85BA4935-ED3B-49F8-9857-85CD7C0BCD5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3E3157-5338-4C9F-BD46-D713D5B819E7}" type="pres">
      <dgm:prSet presAssocID="{85BA4935-ED3B-49F8-9857-85CD7C0BCD5F}" presName="invisiNode" presStyleLbl="node1" presStyleIdx="0" presStyleCnt="1"/>
      <dgm:spPr/>
    </dgm:pt>
    <dgm:pt modelId="{61205FF1-679B-4586-876C-F07D293D7274}" type="pres">
      <dgm:prSet presAssocID="{85BA4935-ED3B-49F8-9857-85CD7C0BCD5F}" presName="imagNode" presStyleLbl="fgImgPlace1" presStyleIdx="0" presStyleCnt="1" custScaleX="153968" custScaleY="126992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</dgm:pt>
  </dgm:ptLst>
  <dgm:cxnLst>
    <dgm:cxn modelId="{CCED1571-24C9-44E6-8431-7908C6F1D837}" srcId="{8B4FAA32-8FBF-4D17-9A6F-5FCB619E388A}" destId="{85BA4935-ED3B-49F8-9857-85CD7C0BCD5F}" srcOrd="0" destOrd="0" parTransId="{56C87FB7-A1C6-4E4D-912D-2029763A6A7D}" sibTransId="{D4D8459F-C6E5-455A-8507-28EADF14979F}"/>
    <dgm:cxn modelId="{73251054-6D12-4D00-AB8F-199C0E961D24}" type="presOf" srcId="{85BA4935-ED3B-49F8-9857-85CD7C0BCD5F}" destId="{7E080325-5A2C-43B4-A4C6-F3801896A008}" srcOrd="1" destOrd="0" presId="urn:microsoft.com/office/officeart/2005/8/layout/hList7#1"/>
    <dgm:cxn modelId="{FAA3121C-F58D-46DE-8C93-47F24741307E}" type="presOf" srcId="{85BA4935-ED3B-49F8-9857-85CD7C0BCD5F}" destId="{01CEC1E2-43CF-4DB5-88B8-C11F45AFFF50}" srcOrd="0" destOrd="0" presId="urn:microsoft.com/office/officeart/2005/8/layout/hList7#1"/>
    <dgm:cxn modelId="{51308286-D13C-4A02-96A2-162CCC81828F}" type="presOf" srcId="{8B4FAA32-8FBF-4D17-9A6F-5FCB619E388A}" destId="{CBCB6003-345F-4D53-866C-E82977DB4126}" srcOrd="0" destOrd="0" presId="urn:microsoft.com/office/officeart/2005/8/layout/hList7#1"/>
    <dgm:cxn modelId="{E44D5B64-DFEE-4716-A39F-76B2F2299D82}" type="presParOf" srcId="{CBCB6003-345F-4D53-866C-E82977DB4126}" destId="{7C178211-DD08-47A6-AC6D-CF11D9867DB3}" srcOrd="0" destOrd="0" presId="urn:microsoft.com/office/officeart/2005/8/layout/hList7#1"/>
    <dgm:cxn modelId="{908D60D0-5202-46A7-91E2-CA42978017A3}" type="presParOf" srcId="{CBCB6003-345F-4D53-866C-E82977DB4126}" destId="{83CD1AEB-0E55-4DF0-BABC-7DA0F615AED1}" srcOrd="1" destOrd="0" presId="urn:microsoft.com/office/officeart/2005/8/layout/hList7#1"/>
    <dgm:cxn modelId="{BDF0ADBB-727B-4BF0-978A-2AF0088A8C5E}" type="presParOf" srcId="{83CD1AEB-0E55-4DF0-BABC-7DA0F615AED1}" destId="{C05CFA1D-12DC-420F-B46D-8E51670B270C}" srcOrd="0" destOrd="0" presId="urn:microsoft.com/office/officeart/2005/8/layout/hList7#1"/>
    <dgm:cxn modelId="{DA24F6AC-91E2-44C8-B3DD-179E28D58C72}" type="presParOf" srcId="{C05CFA1D-12DC-420F-B46D-8E51670B270C}" destId="{01CEC1E2-43CF-4DB5-88B8-C11F45AFFF50}" srcOrd="0" destOrd="0" presId="urn:microsoft.com/office/officeart/2005/8/layout/hList7#1"/>
    <dgm:cxn modelId="{EC73BE15-C5E9-4351-96B7-F2744164C129}" type="presParOf" srcId="{C05CFA1D-12DC-420F-B46D-8E51670B270C}" destId="{7E080325-5A2C-43B4-A4C6-F3801896A008}" srcOrd="1" destOrd="0" presId="urn:microsoft.com/office/officeart/2005/8/layout/hList7#1"/>
    <dgm:cxn modelId="{5903ED66-73EF-482F-A6BA-BB4178D4BCE3}" type="presParOf" srcId="{C05CFA1D-12DC-420F-B46D-8E51670B270C}" destId="{733E3157-5338-4C9F-BD46-D713D5B819E7}" srcOrd="2" destOrd="0" presId="urn:microsoft.com/office/officeart/2005/8/layout/hList7#1"/>
    <dgm:cxn modelId="{3EE4B5FC-2518-4F0E-9389-BB26FA66469B}" type="presParOf" srcId="{C05CFA1D-12DC-420F-B46D-8E51670B270C}" destId="{61205FF1-679B-4586-876C-F07D293D727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E114D-DDD5-4D47-883E-A7AA52DD554B}">
      <dsp:nvSpPr>
        <dsp:cNvPr id="0" name=""/>
        <dsp:cNvSpPr/>
      </dsp:nvSpPr>
      <dsp:spPr>
        <a:xfrm>
          <a:off x="71996" y="502203"/>
          <a:ext cx="5400621" cy="4896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kern="1200" dirty="0" smtClean="0"/>
            <a:t>Згідно ч. 2 </a:t>
          </a:r>
          <a:r>
            <a:rPr lang="uk-UA" sz="2300" b="1" i="0" kern="1200" dirty="0" err="1" smtClean="0"/>
            <a:t>ст</a:t>
          </a:r>
          <a:r>
            <a:rPr lang="uk-UA" sz="2300" b="1" i="0" kern="1200" dirty="0" smtClean="0"/>
            <a:t> 71 КПК України:	</a:t>
          </a:r>
          <a:r>
            <a:rPr lang="ru-RU" sz="2300" b="1" i="0" kern="1200" dirty="0" smtClean="0"/>
            <a:t/>
          </a:r>
          <a:br>
            <a:rPr lang="ru-RU" sz="2300" b="1" i="0" kern="1200" dirty="0" smtClean="0"/>
          </a:br>
          <a:r>
            <a:rPr lang="uk-UA" sz="2300" b="1" i="0" kern="1200" dirty="0" smtClean="0"/>
            <a:t> Спеціаліст може бути залучений для надання безпосередньої технічної допомоги (фотографування, складення схем, планів, креслень, відбір зразків для проведення експертизи тощо) сторонами кримінального провадження під час досудового розслідування і судом під час судового розгляду.</a:t>
          </a:r>
          <a:r>
            <a:rPr lang="ru-RU" sz="2300" b="1" i="0" kern="1200" dirty="0" smtClean="0"/>
            <a:t/>
          </a:r>
          <a:br>
            <a:rPr lang="ru-RU" sz="2300" b="1" i="0" kern="1200" dirty="0" smtClean="0"/>
          </a:br>
          <a:endParaRPr lang="ru-RU" sz="2300" kern="1200" dirty="0"/>
        </a:p>
      </dsp:txBody>
      <dsp:txXfrm>
        <a:off x="311015" y="741222"/>
        <a:ext cx="4922583" cy="4418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EC1E2-43CF-4DB5-88B8-C11F45AFFF50}">
      <dsp:nvSpPr>
        <dsp:cNvPr id="0" name=""/>
        <dsp:cNvSpPr/>
      </dsp:nvSpPr>
      <dsp:spPr>
        <a:xfrm>
          <a:off x="0" y="0"/>
          <a:ext cx="9143999" cy="6741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i="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i="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/>
            <a:t>На початку огляду слідчий спільно зі спеціалістами визначають межі та порядок проведення огляду, після чого спеціаліст здійснює фотографування та </a:t>
          </a:r>
          <a:r>
            <a:rPr lang="uk-UA" sz="2200" b="1" i="0" kern="1200" dirty="0" err="1" smtClean="0"/>
            <a:t>відеозйомку</a:t>
          </a:r>
          <a:r>
            <a:rPr lang="uk-UA" sz="2200" b="1" i="0" kern="1200" dirty="0" smtClean="0"/>
            <a:t> місця події. Після отримання доручення слідчого на проведення динамічної стадії ОМП та завдання на виявлення </a:t>
          </a:r>
          <a:r>
            <a:rPr lang="uk-UA" sz="2200" b="1" i="0" kern="1200" dirty="0" err="1" smtClean="0"/>
            <a:t>слідової</a:t>
          </a:r>
          <a:r>
            <a:rPr lang="uk-UA" sz="2200" b="1" i="0" kern="1200" dirty="0" smtClean="0"/>
            <a:t> інформації спеціалісти визначають алгоритм пошуку доказів (слідів, речей, документів) і методи їх виявлення, після чого узгоджують свої дії із слідчим та за його погодженням приступають до проведення ОМП;</a:t>
          </a:r>
          <a:r>
            <a:rPr lang="ru-RU" sz="2200" b="1" i="0" kern="1200" dirty="0" smtClean="0"/>
            <a:t/>
          </a:r>
          <a:br>
            <a:rPr lang="ru-RU" sz="2200" b="1" i="0" kern="1200" dirty="0" smtClean="0"/>
          </a:br>
          <a:endParaRPr lang="ru-RU" sz="2200" kern="1200" dirty="0"/>
        </a:p>
      </dsp:txBody>
      <dsp:txXfrm>
        <a:off x="0" y="2696547"/>
        <a:ext cx="9143999" cy="2696547"/>
      </dsp:txXfrm>
    </dsp:sp>
    <dsp:sp modelId="{61205FF1-679B-4586-876C-F07D293D7274}">
      <dsp:nvSpPr>
        <dsp:cNvPr id="0" name=""/>
        <dsp:cNvSpPr/>
      </dsp:nvSpPr>
      <dsp:spPr>
        <a:xfrm>
          <a:off x="2843804" y="101513"/>
          <a:ext cx="3456389" cy="2850812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8211-DD08-47A6-AC6D-CF11D9867DB3}">
      <dsp:nvSpPr>
        <dsp:cNvPr id="0" name=""/>
        <dsp:cNvSpPr/>
      </dsp:nvSpPr>
      <dsp:spPr>
        <a:xfrm>
          <a:off x="365759" y="5393094"/>
          <a:ext cx="8412479" cy="10112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B6B1-BF35-4E4C-B4F0-A649D3880FD7}" type="datetimeFigureOut">
              <a:rPr lang="uk-UA" smtClean="0"/>
              <a:t>22.02.2018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380E8-BB41-47F0-BEAA-DCD54709CE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74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80E8-BB41-47F0-BEAA-DCD54709CEA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81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175351" cy="302478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600" dirty="0" smtClean="0">
                <a:solidFill>
                  <a:schemeClr val="tx1"/>
                </a:solidFill>
                <a:effectLst/>
              </a:rPr>
              <a:t>Особливості </a:t>
            </a:r>
            <a:r>
              <a:rPr lang="uk-UA" sz="3600" dirty="0">
                <a:solidFill>
                  <a:schemeClr val="tx1"/>
                </a:solidFill>
                <a:effectLst/>
              </a:rPr>
              <a:t>участі спеціаліста під час огляду місця події при  розслідуванні крадіжок із </a:t>
            </a:r>
            <a:r>
              <a:rPr lang="uk-UA" sz="3600" dirty="0" smtClean="0">
                <a:solidFill>
                  <a:schemeClr val="tx1"/>
                </a:solidFill>
                <a:effectLst/>
              </a:rPr>
              <a:t>квартири</a:t>
            </a:r>
            <a:r>
              <a:rPr lang="ru-RU" sz="3600" dirty="0">
                <a:solidFill>
                  <a:schemeClr val="tx1"/>
                </a:solidFill>
                <a:effectLst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7433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777" y="1124744"/>
            <a:ext cx="5854424" cy="4998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Дані про професію і рід занять злочинця нерідко вдається отримати шляхом вивчення способу проникнення в приміщення, подолання перешкод, розкриття запорів, використання тих або інших технічних засобів. В ряді випадків рід і вид викраденого майна свідчать про наявність у злочинця певних професійно-технічних навичок. </a:t>
            </a:r>
            <a:endParaRPr lang="uk-UA" dirty="0"/>
          </a:p>
        </p:txBody>
      </p:sp>
      <p:pic>
        <p:nvPicPr>
          <p:cNvPr id="45058" name="Picture 2" descr="Картинки по запросу крадіжка кварти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201" y="836712"/>
            <a:ext cx="31817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Картинки по запросу крадіжка кварти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851" y="3933056"/>
            <a:ext cx="278626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1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045589"/>
            <a:ext cx="4774304" cy="4782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Відомості про ознаки зовнішності та фізичні властивості злочинців вдається отримати шляхом вивчення залишених ними слідів рук, ніг, зубів і виконаних дій. </a:t>
            </a:r>
          </a:p>
          <a:p>
            <a:pPr marL="0" indent="0">
              <a:buNone/>
            </a:pPr>
            <a:r>
              <a:rPr lang="uk-UA" dirty="0" smtClean="0"/>
              <a:t>	Так, злом сховищ, переміщення меблів, діставання предметів, що знаходяться на певній висоті, та інші дії можуть вказувати на фізичну силу і зростання злочинця. </a:t>
            </a:r>
          </a:p>
        </p:txBody>
      </p:sp>
      <p:sp>
        <p:nvSpPr>
          <p:cNvPr id="47106" name="AutoShape 2" descr="Картинки по запросу військовослужбовец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7108" name="Picture 4" descr="Картинки по запросу сліди ру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42507">
            <a:off x="5135504" y="1092602"/>
            <a:ext cx="3407419" cy="1872208"/>
          </a:xfrm>
          <a:prstGeom prst="rect">
            <a:avLst/>
          </a:prstGeom>
          <a:noFill/>
        </p:spPr>
      </p:pic>
      <p:pic>
        <p:nvPicPr>
          <p:cNvPr id="47110" name="Picture 6" descr="Картинки по запросу сліди ніг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752" y="2636912"/>
            <a:ext cx="2232248" cy="2232248"/>
          </a:xfrm>
          <a:prstGeom prst="rect">
            <a:avLst/>
          </a:prstGeom>
          <a:noFill/>
        </p:spPr>
      </p:pic>
      <p:pic>
        <p:nvPicPr>
          <p:cNvPr id="47112" name="Picture 8" descr="Картинки по запросу сліди зубі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933056"/>
            <a:ext cx="2397628" cy="2088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7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521704" cy="454225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Шляхом вивчення виконаних дій на місці крадіжки можна встановити кількість злочинців, які сліди з місця крадіжки могли залишитися на тілі, одязі і знаряддях злочинців, наприклад, пил і сажа від зруйнованої пічної труби, сліди масла і інших харчових речовин, частинки фарби на знаряддях злому і т.д.</a:t>
            </a:r>
            <a:endParaRPr lang="uk-UA" dirty="0"/>
          </a:p>
        </p:txBody>
      </p:sp>
      <p:sp>
        <p:nvSpPr>
          <p:cNvPr id="50178" name="AutoShape 2" descr="Картинки по запросу знаряддя зл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180" name="AutoShape 4" descr="Картинки по запросу знаряддя зл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0182" name="Picture 6" descr="Картинки по запросу знаряддя зл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8290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5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effectLst/>
              </a:rPr>
              <a:t>		</a:t>
            </a:r>
            <a:r>
              <a:rPr lang="ru-RU" sz="2800" dirty="0" err="1" smtClean="0">
                <a:effectLst/>
              </a:rPr>
              <a:t>Огляд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>
                <a:effectLst/>
              </a:rPr>
              <a:t>місця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події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під</a:t>
            </a:r>
            <a:r>
              <a:rPr lang="ru-RU" sz="2800" dirty="0">
                <a:effectLst/>
              </a:rPr>
              <a:t> час </a:t>
            </a:r>
            <a:r>
              <a:rPr lang="ru-RU" sz="2800" dirty="0" err="1">
                <a:effectLst/>
              </a:rPr>
              <a:t>розслідування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крадіжок</a:t>
            </a:r>
            <a:r>
              <a:rPr lang="ru-RU" sz="2800" dirty="0">
                <a:effectLst/>
              </a:rPr>
              <a:t> з </a:t>
            </a:r>
            <a:r>
              <a:rPr lang="ru-RU" sz="2800" dirty="0" err="1">
                <a:effectLst/>
              </a:rPr>
              <a:t>квартири</a:t>
            </a:r>
            <a:r>
              <a:rPr lang="ru-RU" sz="2800" dirty="0">
                <a:effectLst/>
              </a:rPr>
              <a:t> є </a:t>
            </a:r>
            <a:r>
              <a:rPr lang="ru-RU" sz="2800" dirty="0" err="1">
                <a:effectLst/>
              </a:rPr>
              <a:t>однією</a:t>
            </a:r>
            <a:r>
              <a:rPr lang="ru-RU" sz="2800" dirty="0">
                <a:effectLst/>
              </a:rPr>
              <a:t> з </a:t>
            </a:r>
            <a:r>
              <a:rPr lang="ru-RU" sz="2800" dirty="0" err="1">
                <a:effectLst/>
              </a:rPr>
              <a:t>най­більш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інформативних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слідчих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дій</a:t>
            </a:r>
            <a:r>
              <a:rPr lang="ru-RU" sz="2800" dirty="0" smtClean="0">
                <a:effectLst/>
              </a:rPr>
              <a:t>.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	До </a:t>
            </a:r>
            <a:r>
              <a:rPr lang="ru-RU" sz="2800" dirty="0" err="1">
                <a:effectLst/>
              </a:rPr>
              <a:t>виїзду</a:t>
            </a:r>
            <a:r>
              <a:rPr lang="ru-RU" sz="2800" dirty="0">
                <a:effectLst/>
              </a:rPr>
              <a:t> на місце </a:t>
            </a:r>
            <a:r>
              <a:rPr lang="ru-RU" sz="2800" dirty="0" err="1">
                <a:effectLst/>
              </a:rPr>
              <a:t>події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необхідно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забезпечити</a:t>
            </a:r>
            <a:r>
              <a:rPr lang="ru-RU" sz="2800" dirty="0">
                <a:effectLst/>
              </a:rPr>
              <a:t> його </a:t>
            </a:r>
            <a:r>
              <a:rPr lang="ru-RU" sz="2800" dirty="0" err="1">
                <a:effectLst/>
              </a:rPr>
              <a:t>охорону</a:t>
            </a:r>
            <a:r>
              <a:rPr lang="ru-RU" sz="2800" dirty="0">
                <a:effectLst/>
              </a:rPr>
              <a:t> з </a:t>
            </a:r>
            <a:r>
              <a:rPr lang="ru-RU" sz="2800" dirty="0" err="1">
                <a:effectLst/>
              </a:rPr>
              <a:t>тим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щоб</a:t>
            </a:r>
            <a:r>
              <a:rPr lang="ru-RU" sz="2800" dirty="0">
                <a:effectLst/>
              </a:rPr>
              <a:t> обстановка </a:t>
            </a:r>
            <a:r>
              <a:rPr lang="ru-RU" sz="2800" dirty="0" err="1">
                <a:effectLst/>
              </a:rPr>
              <a:t>крадіжки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залишилась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недоторканною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потім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визначити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хто</a:t>
            </a:r>
            <a:r>
              <a:rPr lang="ru-RU" sz="2800" dirty="0">
                <a:effectLst/>
              </a:rPr>
              <a:t> повинен </a:t>
            </a:r>
            <a:r>
              <a:rPr lang="ru-RU" sz="2800" dirty="0" err="1">
                <a:effectLst/>
              </a:rPr>
              <a:t>взяти</a:t>
            </a:r>
            <a:r>
              <a:rPr lang="ru-RU" sz="2800" dirty="0">
                <a:effectLst/>
              </a:rPr>
              <a:t> участь в </a:t>
            </a:r>
            <a:r>
              <a:rPr lang="ru-RU" sz="2800" dirty="0" err="1">
                <a:effectLst/>
              </a:rPr>
              <a:t>огляді</a:t>
            </a:r>
            <a:r>
              <a:rPr lang="uk-UA" sz="2800" dirty="0">
                <a:effectLst/>
              </a:rPr>
              <a:t>. Д</a:t>
            </a:r>
            <a:r>
              <a:rPr lang="ru-RU" sz="2800" dirty="0">
                <a:effectLst/>
              </a:rPr>
              <a:t>ля </a:t>
            </a:r>
            <a:r>
              <a:rPr lang="ru-RU" sz="2800" dirty="0" err="1">
                <a:effectLst/>
              </a:rPr>
              <a:t>участі</a:t>
            </a:r>
            <a:r>
              <a:rPr lang="ru-RU" sz="2800" dirty="0">
                <a:effectLst/>
              </a:rPr>
              <a:t> в </a:t>
            </a:r>
            <a:r>
              <a:rPr lang="ru-RU" sz="2800" dirty="0" err="1">
                <a:effectLst/>
              </a:rPr>
              <a:t>огляді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може</a:t>
            </a:r>
            <a:r>
              <a:rPr lang="ru-RU" sz="2800" dirty="0">
                <a:effectLst/>
              </a:rPr>
              <a:t> бути </a:t>
            </a:r>
            <a:r>
              <a:rPr lang="ru-RU" sz="2800" dirty="0" err="1">
                <a:effectLst/>
              </a:rPr>
              <a:t>запрошений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потерпілий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підозрюваний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захисник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законний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представник</a:t>
            </a:r>
            <a:r>
              <a:rPr lang="ru-RU" sz="2800" dirty="0">
                <a:effectLst/>
              </a:rPr>
              <a:t> та </a:t>
            </a:r>
            <a:r>
              <a:rPr lang="ru-RU" sz="2800" dirty="0" err="1">
                <a:effectLst/>
              </a:rPr>
              <a:t>інші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учасники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кримінального</a:t>
            </a:r>
            <a:r>
              <a:rPr lang="ru-RU" sz="2800" dirty="0">
                <a:effectLst/>
              </a:rPr>
              <a:t> провадження. З метою </a:t>
            </a:r>
            <a:r>
              <a:rPr lang="ru-RU" sz="2800" dirty="0" err="1">
                <a:effectLst/>
              </a:rPr>
              <a:t>одержання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допомоги</a:t>
            </a:r>
            <a:r>
              <a:rPr lang="ru-RU" sz="2800" dirty="0">
                <a:effectLst/>
              </a:rPr>
              <a:t> з питань, </a:t>
            </a:r>
            <a:r>
              <a:rPr lang="ru-RU" sz="2800" dirty="0" err="1">
                <a:effectLst/>
              </a:rPr>
              <a:t>що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потребують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спеціальних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знань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слідчий</a:t>
            </a:r>
            <a:r>
              <a:rPr lang="ru-RU" sz="2800" dirty="0">
                <a:effectLst/>
              </a:rPr>
              <a:t>, прокурор для </a:t>
            </a:r>
            <a:r>
              <a:rPr lang="ru-RU" sz="2800" dirty="0" err="1">
                <a:effectLst/>
              </a:rPr>
              <a:t>участі</a:t>
            </a:r>
            <a:r>
              <a:rPr lang="ru-RU" sz="2800" dirty="0">
                <a:effectLst/>
              </a:rPr>
              <a:t> в </a:t>
            </a:r>
            <a:r>
              <a:rPr lang="ru-RU" sz="2800" dirty="0" err="1">
                <a:effectLst/>
              </a:rPr>
              <a:t>огляді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може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запросити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спеціалістів</a:t>
            </a:r>
            <a:r>
              <a:rPr lang="ru-RU" sz="2800" dirty="0">
                <a:effectLst/>
              </a:rPr>
              <a:t>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27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1" y="116632"/>
          <a:ext cx="5544615" cy="539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980728"/>
            <a:ext cx="32289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306" y="1196752"/>
            <a:ext cx="4139952" cy="3168352"/>
          </a:xfrm>
        </p:spPr>
        <p:txBody>
          <a:bodyPr>
            <a:normAutofit/>
          </a:bodyPr>
          <a:lstStyle/>
          <a:p>
            <a:pPr indent="449263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000" dirty="0">
                <a:effectLst/>
              </a:rPr>
              <a:t>Згідно з ст. 237 КК України: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err="1">
                <a:effectLst/>
              </a:rPr>
              <a:t>Огляд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житла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іншого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володіння</a:t>
            </a:r>
            <a:r>
              <a:rPr lang="ru-RU" sz="2000" dirty="0">
                <a:effectLst/>
              </a:rPr>
              <a:t> особи </a:t>
            </a:r>
            <a:r>
              <a:rPr lang="ru-RU" sz="2000" dirty="0" err="1">
                <a:effectLst/>
              </a:rPr>
              <a:t>здійснюється</a:t>
            </a:r>
            <a:r>
              <a:rPr lang="ru-RU" sz="2000" dirty="0">
                <a:effectLst/>
              </a:rPr>
              <a:t> згідно з правилами </a:t>
            </a:r>
            <a:r>
              <a:rPr lang="ru-RU" sz="2000" dirty="0" err="1">
                <a:effectLst/>
              </a:rPr>
              <a:t>цього</a:t>
            </a:r>
            <a:r>
              <a:rPr lang="ru-RU" sz="2000" dirty="0">
                <a:effectLst/>
              </a:rPr>
              <a:t> Кодексу, </a:t>
            </a:r>
            <a:r>
              <a:rPr lang="ru-RU" sz="2000" dirty="0" err="1">
                <a:effectLst/>
              </a:rPr>
              <a:t>передбаченими</a:t>
            </a:r>
            <a:r>
              <a:rPr lang="ru-RU" sz="2000" dirty="0">
                <a:effectLst/>
              </a:rPr>
              <a:t> для </a:t>
            </a:r>
            <a:r>
              <a:rPr lang="ru-RU" sz="2000" dirty="0" err="1">
                <a:effectLst/>
              </a:rPr>
              <a:t>обшуку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житла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іншого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володіння</a:t>
            </a:r>
            <a:r>
              <a:rPr lang="ru-RU" sz="2000" dirty="0">
                <a:effectLst/>
              </a:rPr>
              <a:t> особи.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555898" cy="28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16632"/>
          <a:ext cx="9143999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8244408" cy="2852936"/>
          </a:xfrm>
        </p:spPr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effectLst/>
              </a:rPr>
              <a:t>		При </a:t>
            </a:r>
            <a:r>
              <a:rPr lang="uk-UA" sz="2800" dirty="0">
                <a:effectLst/>
              </a:rPr>
              <a:t>детальному огляді першочергово обстежують місце проникнення злочинця до майна: двері, вікна, балкони, димоходи, дахи, стелі, підлоги, засувні пристрої, їх розміщення та стан.</a:t>
            </a:r>
            <a:endParaRPr lang="ru-RU" sz="2800" dirty="0"/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1" y="3140968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7" y="3140968"/>
            <a:ext cx="277614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313184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628800"/>
            <a:ext cx="5655217" cy="5832648"/>
          </a:xfrm>
        </p:spPr>
        <p:txBody>
          <a:bodyPr/>
          <a:lstStyle/>
          <a:p>
            <a:pPr indent="449263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0" algn="l"/>
              </a:tabLst>
              <a:defRPr/>
            </a:pPr>
            <a:r>
              <a:rPr lang="uk-UA" sz="2400" dirty="0">
                <a:effectLst/>
              </a:rPr>
              <a:t>Сліди рук необхідно шукати, керуючись версією про дії злочинця: на засувних пристроях, вікнах, дверях, пакувальних матеріалах, пляш­ках, склі балконів, касових апаратах, сейфах, посуді та інших пред­метах. </a:t>
            </a:r>
            <a:r>
              <a:rPr lang="ru-RU" sz="2400" dirty="0" err="1">
                <a:effectLst/>
              </a:rPr>
              <a:t>Сліди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знарядь</a:t>
            </a:r>
            <a:r>
              <a:rPr lang="ru-RU" sz="2400" dirty="0">
                <a:effectLst/>
              </a:rPr>
              <a:t> злому </a:t>
            </a:r>
            <a:r>
              <a:rPr lang="ru-RU" sz="2400" dirty="0" err="1">
                <a:effectLst/>
              </a:rPr>
              <a:t>можуть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залишитися</a:t>
            </a:r>
            <a:r>
              <a:rPr lang="ru-RU" sz="2400" dirty="0">
                <a:effectLst/>
              </a:rPr>
              <a:t> на замках, петлях дверей, накладках та </a:t>
            </a:r>
            <a:r>
              <a:rPr lang="ru-RU" sz="2400" dirty="0" err="1">
                <a:effectLst/>
              </a:rPr>
              <a:t>інших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частинах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вікон</a:t>
            </a:r>
            <a:r>
              <a:rPr lang="ru-RU" sz="2400" dirty="0">
                <a:effectLst/>
              </a:rPr>
              <a:t> і дверей, а </a:t>
            </a:r>
            <a:r>
              <a:rPr lang="ru-RU" sz="2400" dirty="0" err="1">
                <a:effectLst/>
              </a:rPr>
              <a:t>також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навколо</a:t>
            </a:r>
            <a:r>
              <a:rPr lang="ru-RU" sz="2400" dirty="0">
                <a:effectLst/>
              </a:rPr>
              <a:t> них. З метою </a:t>
            </a:r>
            <a:r>
              <a:rPr lang="ru-RU" sz="2400" dirty="0" err="1">
                <a:effectLst/>
              </a:rPr>
              <a:t>виявлення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слідів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ніг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оглядаються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припустимі</a:t>
            </a:r>
            <a:r>
              <a:rPr lang="ru-RU" sz="2400" dirty="0">
                <a:effectLst/>
              </a:rPr>
              <a:t> шляхи </a:t>
            </a:r>
            <a:r>
              <a:rPr lang="ru-RU" sz="2400" dirty="0" err="1">
                <a:effectLst/>
              </a:rPr>
              <a:t>зникнення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злочинців</a:t>
            </a:r>
            <a:r>
              <a:rPr lang="ru-RU" sz="2400" dirty="0">
                <a:effectLst/>
              </a:rPr>
              <a:t>. Особливо </a:t>
            </a:r>
            <a:r>
              <a:rPr lang="ru-RU" sz="2400" dirty="0" err="1">
                <a:effectLst/>
              </a:rPr>
              <a:t>уважно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оглядають­ся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предмети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явними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слідами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злочину</a:t>
            </a:r>
            <a:r>
              <a:rPr lang="ru-RU" sz="2400" dirty="0">
                <a:effectLst/>
              </a:rPr>
              <a:t> (</a:t>
            </a:r>
            <a:r>
              <a:rPr lang="ru-RU" sz="2400" dirty="0" err="1">
                <a:effectLst/>
              </a:rPr>
              <a:t>відкриті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пошкоджені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шафи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шухляди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кришки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письмових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столів</a:t>
            </a:r>
            <a:r>
              <a:rPr lang="ru-RU" sz="2400" dirty="0">
                <a:effectLst/>
              </a:rPr>
              <a:t>, шкатулки, </a:t>
            </a:r>
            <a:r>
              <a:rPr lang="ru-RU" sz="2400" dirty="0" err="1">
                <a:effectLst/>
              </a:rPr>
              <a:t>предмети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пакування</a:t>
            </a:r>
            <a:r>
              <a:rPr lang="ru-RU" sz="2400" dirty="0">
                <a:effectLst/>
              </a:rPr>
              <a:t>). 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5400" dirty="0"/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54313"/>
            <a:ext cx="326231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300"/>
            <a:ext cx="3276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6741368"/>
          </a:xfrm>
        </p:spPr>
        <p:txBody>
          <a:bodyPr>
            <a:normAutofit fontScale="90000"/>
          </a:bodyPr>
          <a:lstStyle/>
          <a:p>
            <a:pPr indent="38100" algn="just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речей 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провадження, та речей,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вилучених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негайному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опечатуванню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завіренням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брали участь 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речей 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опечатуються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такому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доки не буде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опечатування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212976"/>
            <a:ext cx="27749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7749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981" y="980728"/>
            <a:ext cx="8158680" cy="463825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Крадіжки</a:t>
            </a:r>
            <a:r>
              <a:rPr lang="ru-RU" dirty="0" smtClean="0"/>
              <a:t> 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та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посягають</a:t>
            </a:r>
            <a:r>
              <a:rPr lang="ru-RU" dirty="0" smtClean="0"/>
              <a:t> на </a:t>
            </a:r>
            <a:r>
              <a:rPr lang="ru-RU" dirty="0" err="1" smtClean="0"/>
              <a:t>державне</a:t>
            </a:r>
            <a:r>
              <a:rPr lang="ru-RU" dirty="0" smtClean="0"/>
              <a:t>, </a:t>
            </a:r>
            <a:r>
              <a:rPr lang="ru-RU" dirty="0" err="1" smtClean="0"/>
              <a:t>колективне</a:t>
            </a:r>
            <a:r>
              <a:rPr lang="ru-RU" dirty="0" smtClean="0"/>
              <a:t> та </a:t>
            </a:r>
            <a:r>
              <a:rPr lang="ru-RU" dirty="0" err="1" smtClean="0"/>
              <a:t>особисте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Відповідно</a:t>
            </a:r>
            <a:r>
              <a:rPr lang="ru-RU" dirty="0" smtClean="0"/>
              <a:t> до ст. 185 КК, </a:t>
            </a:r>
            <a:r>
              <a:rPr lang="ru-RU" dirty="0" err="1" smtClean="0"/>
              <a:t>крадіжка</a:t>
            </a:r>
            <a:r>
              <a:rPr lang="ru-RU" dirty="0" smtClean="0"/>
              <a:t> — </a:t>
            </a:r>
            <a:r>
              <a:rPr lang="ru-RU" dirty="0" err="1" smtClean="0"/>
              <a:t>таємне</a:t>
            </a:r>
            <a:r>
              <a:rPr lang="ru-RU" dirty="0" smtClean="0"/>
              <a:t> </a:t>
            </a:r>
            <a:r>
              <a:rPr lang="ru-RU" dirty="0" err="1" smtClean="0"/>
              <a:t>викрадання</a:t>
            </a:r>
            <a:r>
              <a:rPr lang="ru-RU" dirty="0" smtClean="0"/>
              <a:t> чужого майна. </a:t>
            </a:r>
            <a:endParaRPr lang="uk-UA" dirty="0"/>
          </a:p>
        </p:txBody>
      </p:sp>
      <p:pic>
        <p:nvPicPr>
          <p:cNvPr id="27650" name="Picture 2" descr="Картинки по запросу краді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95" y="2214537"/>
            <a:ext cx="3941251" cy="2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AutoShape 4" descr="Картинки по запросу краді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4" name="AutoShape 6" descr="Картинки по запросу краді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6" name="Picture 8" descr="Картинки по запросу краді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950" y="2107916"/>
            <a:ext cx="3666826" cy="2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5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13855"/>
            <a:ext cx="5220071" cy="5184576"/>
          </a:xfrm>
        </p:spPr>
        <p:txBody>
          <a:bodyPr>
            <a:normAutofit fontScale="90000"/>
          </a:bodyPr>
          <a:lstStyle/>
          <a:p>
            <a:pPr marL="320040" indent="-320040" algn="just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400" dirty="0" smtClean="0">
                <a:effectLst/>
              </a:rPr>
              <a:t>		Під </a:t>
            </a:r>
            <a:r>
              <a:rPr lang="uk-UA" sz="2400" dirty="0">
                <a:effectLst/>
              </a:rPr>
              <a:t>час ОМП при розслідуванні крадіжок із квартири слідчий, прокурор або за їх дорученням залучений спеціаліст має право проводити вимірювання, фотографування, звуко- чи відеозапис, складати плани і схеми, виготовляти графічні зображення оглянутого місця чи окремих речей, виготовляти відбитки та зліпки, оглядати і вилучати речі і документи, які мають значення для кримінального провадження.</a:t>
            </a: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5004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60350"/>
            <a:ext cx="4032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2808312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100" dirty="0" smtClean="0">
                <a:effectLst/>
              </a:rPr>
              <a:t>		</a:t>
            </a:r>
            <a:r>
              <a:rPr lang="ru-RU" sz="1800" dirty="0" smtClean="0">
                <a:effectLst/>
              </a:rPr>
              <a:t>Про </a:t>
            </a:r>
            <a:r>
              <a:rPr lang="ru-RU" sz="1800" dirty="0" err="1">
                <a:effectLst/>
              </a:rPr>
              <a:t>вжиті</a:t>
            </a:r>
            <a:r>
              <a:rPr lang="ru-RU" sz="1800" dirty="0">
                <a:effectLst/>
              </a:rPr>
              <a:t> заходи та </a:t>
            </a:r>
            <a:r>
              <a:rPr lang="ru-RU" sz="1800" dirty="0" err="1">
                <a:effectLst/>
              </a:rPr>
              <a:t>факти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виявлення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слідової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інформації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спеціалісти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інформують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слідчого</a:t>
            </a:r>
            <a:r>
              <a:rPr lang="ru-RU" sz="1800" dirty="0">
                <a:effectLst/>
              </a:rPr>
              <a:t>.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	</a:t>
            </a:r>
            <a:r>
              <a:rPr lang="uk-UA" sz="1800" dirty="0" smtClean="0">
                <a:effectLst/>
              </a:rPr>
              <a:t>Під </a:t>
            </a:r>
            <a:r>
              <a:rPr lang="uk-UA" sz="1800" dirty="0">
                <a:effectLst/>
              </a:rPr>
              <a:t>час фіксації виявленої </a:t>
            </a:r>
            <a:r>
              <a:rPr lang="uk-UA" sz="1800" dirty="0" err="1">
                <a:effectLst/>
              </a:rPr>
              <a:t>слідової</a:t>
            </a:r>
            <a:r>
              <a:rPr lang="uk-UA" sz="1800" dirty="0">
                <a:effectLst/>
              </a:rPr>
              <a:t> інформації в протоколі спеціалісти надають допомогу слідчому в описі специфічних ознак (вид та кількість виявлених слідів, їх локалізація, спосіб виявлення);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	</a:t>
            </a:r>
            <a:r>
              <a:rPr lang="ru-RU" sz="1800" dirty="0" err="1" smtClean="0"/>
              <a:t>Спеціаліст</a:t>
            </a:r>
            <a:r>
              <a:rPr lang="ru-RU" sz="1800" dirty="0" smtClean="0"/>
              <a:t> </a:t>
            </a:r>
            <a:r>
              <a:rPr lang="ru-RU" sz="1800" dirty="0" err="1"/>
              <a:t>відповідає</a:t>
            </a:r>
            <a:r>
              <a:rPr lang="ru-RU" sz="1800" dirty="0"/>
              <a:t> за </a:t>
            </a:r>
            <a:r>
              <a:rPr lang="ru-RU" sz="1800" dirty="0" err="1"/>
              <a:t>якість</a:t>
            </a:r>
            <a:r>
              <a:rPr lang="ru-RU" sz="1800" dirty="0"/>
              <a:t> та </a:t>
            </a:r>
            <a:r>
              <a:rPr lang="ru-RU" sz="1800" dirty="0" err="1"/>
              <a:t>повноту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отриманих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слідчого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керівника</a:t>
            </a:r>
            <a:r>
              <a:rPr lang="ru-RU" sz="1800" dirty="0"/>
              <a:t> органу </a:t>
            </a:r>
            <a:r>
              <a:rPr lang="ru-RU" sz="1800" dirty="0" err="1"/>
              <a:t>досудового</a:t>
            </a:r>
            <a:r>
              <a:rPr lang="ru-RU" sz="1800" dirty="0"/>
              <a:t> </a:t>
            </a:r>
            <a:r>
              <a:rPr lang="ru-RU" sz="1800" dirty="0" err="1"/>
              <a:t>розслідування</a:t>
            </a:r>
            <a:r>
              <a:rPr lang="ru-RU" sz="1800" dirty="0"/>
              <a:t> </a:t>
            </a:r>
            <a:r>
              <a:rPr lang="ru-RU" sz="1800" dirty="0" err="1"/>
              <a:t>доручень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проведення</a:t>
            </a:r>
            <a:r>
              <a:rPr lang="ru-RU" sz="1800" dirty="0"/>
              <a:t> ОМП при  </a:t>
            </a:r>
            <a:r>
              <a:rPr lang="ru-RU" sz="1800" dirty="0" err="1"/>
              <a:t>розслідуванні</a:t>
            </a:r>
            <a:r>
              <a:rPr lang="ru-RU" sz="1800" dirty="0"/>
              <a:t> </a:t>
            </a:r>
            <a:r>
              <a:rPr lang="ru-RU" sz="1800" dirty="0" err="1"/>
              <a:t>крадіжок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квартири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6984776" cy="32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963488"/>
            <a:ext cx="9036495" cy="4608512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7200" dirty="0" err="1" smtClean="0"/>
              <a:t>Дякую</a:t>
            </a:r>
            <a:r>
              <a:rPr lang="ru-RU" sz="7200" dirty="0" smtClean="0"/>
              <a:t> за </a:t>
            </a:r>
            <a:r>
              <a:rPr lang="ru-RU" sz="7200" dirty="0" err="1" smtClean="0"/>
              <a:t>увагу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297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4427983" cy="5254520"/>
          </a:xfrm>
        </p:spPr>
        <p:txBody>
          <a:bodyPr>
            <a:normAutofit fontScale="90000"/>
          </a:bodyPr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effectLst/>
              </a:rPr>
              <a:t>	</a:t>
            </a:r>
            <a:br>
              <a:rPr lang="ru-RU" sz="2800" dirty="0" smtClean="0">
                <a:effectLst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ffectLst/>
              </a:rPr>
              <a:t>Предметом </a:t>
            </a:r>
            <a:r>
              <a:rPr lang="ru-RU" sz="2800" dirty="0" err="1">
                <a:effectLst/>
              </a:rPr>
              <a:t>крадіжки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може</a:t>
            </a:r>
            <a:r>
              <a:rPr lang="ru-RU" sz="2800" dirty="0">
                <a:effectLst/>
              </a:rPr>
              <a:t> бути будь-яке </a:t>
            </a:r>
            <a:r>
              <a:rPr lang="ru-RU" sz="2800" dirty="0" err="1">
                <a:effectLst/>
              </a:rPr>
              <a:t>майно</a:t>
            </a:r>
            <a:r>
              <a:rPr lang="ru-RU" sz="2800" dirty="0">
                <a:effectLst/>
              </a:rPr>
              <a:t>, яке </a:t>
            </a:r>
            <a:r>
              <a:rPr lang="ru-RU" sz="2800" dirty="0" err="1">
                <a:effectLst/>
              </a:rPr>
              <a:t>має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певну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вартість</a:t>
            </a:r>
            <a:r>
              <a:rPr lang="ru-RU" sz="2800" dirty="0">
                <a:effectLst/>
              </a:rPr>
              <a:t> та є чужим для </a:t>
            </a:r>
            <a:r>
              <a:rPr lang="ru-RU" sz="2800" dirty="0" err="1">
                <a:effectLst/>
              </a:rPr>
              <a:t>зловмисника</a:t>
            </a:r>
            <a:r>
              <a:rPr lang="ru-RU" sz="2800" dirty="0">
                <a:effectLst/>
              </a:rPr>
              <a:t>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err="1" smtClean="0">
                <a:effectLst/>
              </a:rPr>
              <a:t>Кримінальна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відповідальність за </a:t>
            </a:r>
            <a:r>
              <a:rPr lang="ru-RU" sz="2800" dirty="0" err="1">
                <a:effectLst/>
              </a:rPr>
              <a:t>крадіжку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може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наступати</a:t>
            </a:r>
            <a:r>
              <a:rPr lang="ru-RU" sz="2800" dirty="0">
                <a:effectLst/>
              </a:rPr>
              <a:t> для </a:t>
            </a:r>
            <a:r>
              <a:rPr lang="ru-RU" sz="2800" dirty="0" err="1">
                <a:effectLst/>
              </a:rPr>
              <a:t>осіб</a:t>
            </a:r>
            <a:r>
              <a:rPr lang="ru-RU" sz="2800" dirty="0">
                <a:effectLst/>
              </a:rPr>
              <a:t>, які </a:t>
            </a:r>
            <a:r>
              <a:rPr lang="ru-RU" sz="2800" dirty="0" err="1">
                <a:effectLst/>
              </a:rPr>
              <a:t>досягли</a:t>
            </a:r>
            <a:r>
              <a:rPr lang="ru-RU" sz="2800" dirty="0">
                <a:effectLst/>
              </a:rPr>
              <a:t> 14-ти років на момент </a:t>
            </a:r>
            <a:r>
              <a:rPr lang="ru-RU" sz="2800" dirty="0" err="1">
                <a:effectLst/>
              </a:rPr>
              <a:t>вчинення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злочину</a:t>
            </a:r>
            <a:r>
              <a:rPr lang="ru-RU" sz="2800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068960"/>
            <a:ext cx="45005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3338"/>
            <a:ext cx="47164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9" y="-243408"/>
            <a:ext cx="8928991" cy="2304256"/>
          </a:xfrm>
        </p:spPr>
        <p:txBody>
          <a:bodyPr/>
          <a:lstStyle/>
          <a:p>
            <a:pPr marL="319088" indent="579438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>
                <a:effectLst/>
              </a:rPr>
              <a:t>Квартирні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крадіжки</a:t>
            </a:r>
            <a:r>
              <a:rPr lang="ru-RU" sz="2800" dirty="0">
                <a:effectLst/>
              </a:rPr>
              <a:t> — </a:t>
            </a:r>
            <a:r>
              <a:rPr lang="ru-RU" sz="2800" dirty="0" err="1">
                <a:effectLst/>
              </a:rPr>
              <a:t>найпоширеніший</a:t>
            </a:r>
            <a:r>
              <a:rPr lang="ru-RU" sz="2800" dirty="0">
                <a:effectLst/>
              </a:rPr>
              <a:t> вид </a:t>
            </a:r>
            <a:r>
              <a:rPr lang="ru-RU" sz="2800" dirty="0" err="1">
                <a:effectLst/>
              </a:rPr>
              <a:t>злодійства</a:t>
            </a:r>
            <a:r>
              <a:rPr lang="ru-RU" sz="2800" dirty="0">
                <a:effectLst/>
              </a:rPr>
              <a:t>. Вони </a:t>
            </a:r>
            <a:r>
              <a:rPr lang="ru-RU" sz="2800" dirty="0" err="1">
                <a:effectLst/>
              </a:rPr>
              <a:t>складають</a:t>
            </a:r>
            <a:r>
              <a:rPr lang="ru-RU" sz="2800" dirty="0">
                <a:effectLst/>
              </a:rPr>
              <a:t> у </a:t>
            </a:r>
            <a:r>
              <a:rPr lang="ru-RU" sz="2800" dirty="0" err="1">
                <a:effectLst/>
              </a:rPr>
              <a:t>середньому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більше</a:t>
            </a:r>
            <a:r>
              <a:rPr lang="ru-RU" sz="2800" dirty="0">
                <a:effectLst/>
              </a:rPr>
              <a:t> 35% від </a:t>
            </a:r>
            <a:r>
              <a:rPr lang="ru-RU" sz="2800" dirty="0" err="1">
                <a:effectLst/>
              </a:rPr>
              <a:t>загального</a:t>
            </a:r>
            <a:r>
              <a:rPr lang="ru-RU" sz="2800" dirty="0">
                <a:effectLst/>
              </a:rPr>
              <a:t> числа  </a:t>
            </a:r>
            <a:r>
              <a:rPr lang="ru-RU" sz="2800" dirty="0" err="1">
                <a:effectLst/>
              </a:rPr>
              <a:t>крадіжок</a:t>
            </a:r>
            <a:r>
              <a:rPr lang="ru-RU" sz="2800" dirty="0" smtClean="0">
                <a:effectLst/>
              </a:rPr>
              <a:t>.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> </a:t>
            </a: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5" y="2564904"/>
            <a:ext cx="47879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0" y="2564904"/>
            <a:ext cx="435610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272808" cy="28083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Розслідування квартирних крадіжок починається, як правило, при відсутності будь-яких даних про осіб, які вчинили злочин. У зв'язку з цим особливо велике значення набувають початкові слідчі дії та вміле поєднання з оперативно-розшуковими заходами, спрямованими на виявлення злочинців і викраденого майна.</a:t>
            </a:r>
          </a:p>
          <a:p>
            <a:endParaRPr lang="uk-UA" dirty="0"/>
          </a:p>
        </p:txBody>
      </p:sp>
      <p:pic>
        <p:nvPicPr>
          <p:cNvPr id="1026" name="Picture 2" descr="Картинки по запросу краді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992" y="3573016"/>
            <a:ext cx="5112568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5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5350368" cy="46382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/>
              <a:t>	Найважливішими початковими слідчими діями у цих справах є огляд місця події, допит потерпілого та свідків-очевидців.</a:t>
            </a:r>
          </a:p>
          <a:p>
            <a:pPr marL="0" indent="0" algn="just">
              <a:buNone/>
            </a:pPr>
            <a:r>
              <a:rPr lang="uk-UA" dirty="0" smtClean="0"/>
              <a:t>	Основне завдання цих дій полягає у збиранні даних, необхідних для побудови версій про осіб, що скоїли крадіжку, і для розшуку викраденого майна.</a:t>
            </a:r>
          </a:p>
          <a:p>
            <a:pPr algn="just"/>
            <a:endParaRPr lang="uk-UA" dirty="0"/>
          </a:p>
        </p:txBody>
      </p:sp>
      <p:pic>
        <p:nvPicPr>
          <p:cNvPr id="26626" name="Picture 2" descr="Картинки по запросу свидетели преступ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6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7728" y="1392291"/>
            <a:ext cx="4486272" cy="4494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	До числа таких даних відносяться насамперед відомості про знайомство злочинця з потерпілим і місцем крадіжки. </a:t>
            </a:r>
          </a:p>
          <a:p>
            <a:pPr marL="0" indent="0">
              <a:buNone/>
            </a:pPr>
            <a:r>
              <a:rPr lang="uk-UA" dirty="0" smtClean="0"/>
              <a:t>	Нерідко квартирні крадіжки вчиняються особами, так чи інакше пов'язаними з потерпілими: його родичами, сусідами, товаришами по службі, знайомими. </a:t>
            </a:r>
          </a:p>
        </p:txBody>
      </p:sp>
      <p:pic>
        <p:nvPicPr>
          <p:cNvPr id="43010" name="Picture 2" descr="Картинки по запросу преступник в ма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4299">
            <a:off x="169079" y="2064673"/>
            <a:ext cx="4091608" cy="242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1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614" y="836712"/>
            <a:ext cx="4558280" cy="496855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dirty="0" smtClean="0"/>
              <a:t>	Знання злочинцем домашньої обстановки і способу життя потерпілого неминуче позначається на способі вчинення злочину. Тому рекомендується звернути увагу на спосіб проникнення злочинця в квартиру, знання ним влаштування дверних запорів, місць зберігання речей, розташування кімнат і запасних виходів. </a:t>
            </a:r>
          </a:p>
          <a:p>
            <a:endParaRPr lang="uk-UA" dirty="0"/>
          </a:p>
        </p:txBody>
      </p:sp>
      <p:pic>
        <p:nvPicPr>
          <p:cNvPr id="41986" name="Picture 2" descr="Картинки по запросу крадіжка кварти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17804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6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416824" cy="3744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	Орієнтування злочинця на місці крадіжки позначається також у швидкості та цілеспрямованості дій, виборі сховищ і відборі цінностей, тривалості перебування на місці злочину.</a:t>
            </a:r>
          </a:p>
          <a:p>
            <a:pPr marL="0" indent="0" algn="just">
              <a:buNone/>
            </a:pPr>
            <a:r>
              <a:rPr lang="uk-UA" sz="2000" dirty="0" smtClean="0"/>
              <a:t>	Особливу увагу слід звернути на час вчинення крадіжки і вибір викрадених цінностей.</a:t>
            </a:r>
          </a:p>
          <a:p>
            <a:pPr marL="0" indent="0" algn="just">
              <a:buNone/>
            </a:pPr>
            <a:r>
              <a:rPr lang="uk-UA" sz="2000" dirty="0"/>
              <a:t>	</a:t>
            </a:r>
            <a:r>
              <a:rPr lang="uk-UA" sz="2000" dirty="0" smtClean="0"/>
              <a:t>Знання злочинцями часу відсутності мешканців квартири, часу отримання ними майна, грошей або інших цінностей, місць їх зберігання і т.д. може вказати на певне коло осіб, які могли скоїти крадіжку.</a:t>
            </a:r>
            <a:endParaRPr lang="uk-UA" sz="2000" dirty="0"/>
          </a:p>
        </p:txBody>
      </p:sp>
      <p:pic>
        <p:nvPicPr>
          <p:cNvPr id="4" name="Picture 4" descr="Картинки по запросу крадіжка карт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51655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Картинки по запросу телевізор і люд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705" y="3911662"/>
            <a:ext cx="37799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6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</TotalTime>
  <Words>273</Words>
  <Application>Microsoft Office PowerPoint</Application>
  <PresentationFormat>Экран (4:3)</PresentationFormat>
  <Paragraphs>38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Тема Office</vt:lpstr>
      <vt:lpstr>NewsPrint</vt:lpstr>
      <vt:lpstr>Базовая</vt:lpstr>
      <vt:lpstr>1_Базовая</vt:lpstr>
      <vt:lpstr>Модульная</vt:lpstr>
      <vt:lpstr>Солнцестояние</vt:lpstr>
      <vt:lpstr>Аспект</vt:lpstr>
      <vt:lpstr>Исполнительная</vt:lpstr>
      <vt:lpstr>Открытая</vt:lpstr>
      <vt:lpstr>Кнопка</vt:lpstr>
      <vt:lpstr>Официальная</vt:lpstr>
      <vt:lpstr>Городская</vt:lpstr>
      <vt:lpstr>Особливості участі спеціаліста під час огляду місця події при  розслідуванні крадіжок із квартири </vt:lpstr>
      <vt:lpstr>Презентация PowerPoint</vt:lpstr>
      <vt:lpstr>    Предметом крадіжки може бути будь-яке майно, яке має певну вартість та є чужим для зловмисника.      Кримінальна відповідальність за крадіжку може наступати для осіб, які досягли 14-ти років на момент вчинення злочину. </vt:lpstr>
      <vt:lpstr>Квартирні крадіжки — найпоширеніший вид злодійства. Вони складають у середньому більше 35% від загального числа  крадіжок.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Огляд місця події під час розслідування крадіжок з квартири є однією з най­більш інформативних слідчих дій.  До виїзду на місце події необхідно забезпечити його охорону з тим, щоб обстановка крадіжки залишилась недоторканною, потім визначити, хто повинен взяти участь в огляді. Для участі в огляді може бути запрошений потерпілий, підозрюваний, захисник, законний представник та інші учасники кримінального провадження. З метою одержання допомоги з питань, що потребують спеціальних знань, слідчий, прокурор для участі в огляді може запросити спеціалістів. </vt:lpstr>
      <vt:lpstr>Презентация PowerPoint</vt:lpstr>
      <vt:lpstr>Згідно з ст. 237 КК України: Огляд житла чи іншого володіння особи здійснюється згідно з правилами цього Кодексу, передбаченими для обшуку житла чи іншого володіння особи. </vt:lpstr>
      <vt:lpstr>Презентация PowerPoint</vt:lpstr>
      <vt:lpstr>  При детальному огляді першочергово обстежують місце проникнення злочинця до майна: двері, вікна, балкони, димоходи, дахи, стелі, підлоги, засувні пристрої, їх розміщення та стан.</vt:lpstr>
      <vt:lpstr>Сліди рук необхідно шукати, керуючись версією про дії злочинця: на засувних пристроях, вікнах, дверях, пакувальних матеріалах, пляш­ках, склі балконів, касових апаратах, сейфах, посуді та інших пред­метах. Сліди знарядь злому можуть залишитися на замках, петлях дверей, накладках та інших частинах вікон і дверей, а також навколо них. З метою виявлення слідів ніг оглядаються припустимі шляхи зникнення злочинців. Особливо уважно оглядають­ся предмети з явними слідами злочину (відкриті та пошкоджені шафи, шухляди і кришки письмових столів, шкатулки, предмети пакування).  </vt:lpstr>
      <vt:lpstr> При проведенні огляду дозволяється вилучення лише речей і документів, які мають значення для кримінального провадження, та речей, вилучених з обігу. Усі вилучені речі і документи підлягають негайному огляду і опечатуванню із завіренням підписами осіб, які брали участь у проведенні огляду. У разі якщо огляд речей і документів на місці здійснити неможливо або їх огляд пов’язаний з ускладненнями, вони тимчасово опечатуються і зберігаються у такому вигляді доти, доки не буде здійснено їх остаточні огляд і опечатування. </vt:lpstr>
      <vt:lpstr>  Під час ОМП при розслідуванні крадіжок із квартири слідчий, прокурор або за їх дорученням залучений спеціаліст має право проводити вимірювання, фотографування, звуко- чи відеозапис, складати плани і схеми, виготовляти графічні зображення оглянутого місця чи окремих речей, виготовляти відбитки та зліпки, оглядати і вилучати речі і документи, які мають значення для кримінального провадження.  </vt:lpstr>
      <vt:lpstr>  Про вжиті заходи та факти виявлення слідової інформації спеціалісти інформують слідчого.  Під час фіксації виявленої слідової інформації в протоколі спеціалісти надають допомогу слідчому в описі специфічних ознак (вид та кількість виявлених слідів, їх локалізація, спосіб виявлення);  Спеціаліст відповідає за якість та повноту виконання отриманих від слідчого або керівника органу досудового розслідування доручень під час проведення ОМП при  розслідуванні крадіжок із квартири.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«Особливості участі спеціаліста під час огляду місця події при  розслідуванні крадіжок із квартири»</dc:title>
  <dc:creator>Евгения</dc:creator>
  <cp:lastModifiedBy>Admin</cp:lastModifiedBy>
  <cp:revision>12</cp:revision>
  <dcterms:created xsi:type="dcterms:W3CDTF">2018-01-30T19:19:12Z</dcterms:created>
  <dcterms:modified xsi:type="dcterms:W3CDTF">2018-02-21T22:03:26Z</dcterms:modified>
</cp:coreProperties>
</file>