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0" r:id="rId12"/>
    <p:sldId id="265" r:id="rId13"/>
    <p:sldId id="269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19872" y="620688"/>
            <a:ext cx="5105400" cy="5328592"/>
          </a:xfrm>
        </p:spPr>
        <p:txBody>
          <a:bodyPr>
            <a:normAutofit/>
          </a:bodyPr>
          <a:lstStyle/>
          <a:p>
            <a:r>
              <a:rPr lang="uk-UA" b="1" dirty="0"/>
              <a:t>Участь спеціаліста в огляді місця події під час розслідування </a:t>
            </a:r>
            <a:r>
              <a:rPr lang="uk-UA" b="1" dirty="0" smtClean="0"/>
              <a:t>вибуху</a:t>
            </a:r>
            <a:br>
              <a:rPr lang="uk-UA" b="1" dirty="0" smtClean="0"/>
            </a:br>
            <a:r>
              <a:rPr lang="en-US" b="1" smtClean="0"/>
              <a:t/>
            </a:r>
            <a:br>
              <a:rPr lang="en-US" b="1" smtClean="0"/>
            </a:b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39222235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Детальний огляд місця </a:t>
            </a:r>
            <a:r>
              <a:rPr lang="uk-UA" dirty="0" smtClean="0"/>
              <a:t>вибуху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9416"/>
            <a:ext cx="8003232" cy="4846320"/>
          </a:xfrm>
        </p:spPr>
        <p:txBody>
          <a:bodyPr>
            <a:normAutofit/>
          </a:bodyPr>
          <a:lstStyle/>
          <a:p>
            <a:r>
              <a:rPr lang="uk-UA" b="1" dirty="0"/>
              <a:t>Секторний спосіб</a:t>
            </a:r>
            <a:r>
              <a:rPr lang="uk-UA" dirty="0"/>
              <a:t> застосовується, коли місце події являє собою відкриту ділянку місцевості</a:t>
            </a:r>
            <a:r>
              <a:rPr lang="uk-UA" dirty="0" smtClean="0"/>
              <a:t>.</a:t>
            </a:r>
          </a:p>
          <a:p>
            <a:r>
              <a:rPr lang="uk-UA" b="1" dirty="0"/>
              <a:t>Ділянковий (плановий) спосіб</a:t>
            </a:r>
            <a:r>
              <a:rPr lang="uk-UA" dirty="0"/>
              <a:t> застосовують, коли на місці події є будівлі, споруди та інші об'єкти. </a:t>
            </a:r>
            <a:endParaRPr lang="uk-UA" dirty="0" smtClean="0"/>
          </a:p>
          <a:p>
            <a:r>
              <a:rPr lang="uk-UA" b="1" dirty="0"/>
              <a:t>Вузловий спосіб</a:t>
            </a:r>
            <a:r>
              <a:rPr lang="uk-UA" dirty="0"/>
              <a:t>, як прийом огляду використовується в окремих місцях на території, що підлягає огляду, де потрібне першочергове проведення аварійно-рятувальних та відновлювальних робіт із зміною речової обстановки.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50740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59766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/>
              <a:t>При вибухах доцільно спочатку виділити чотири ділянки локалізації слідів (центр (епіцентр) вибуху або місця закладки ВП </a:t>
            </a:r>
            <a:r>
              <a:rPr lang="uk-UA" dirty="0" smtClean="0"/>
              <a:t>– </a:t>
            </a:r>
          </a:p>
          <a:p>
            <a:pPr marL="633413" indent="-368300"/>
            <a:r>
              <a:rPr lang="uk-UA" dirty="0" smtClean="0"/>
              <a:t>площа </a:t>
            </a:r>
            <a:r>
              <a:rPr lang="uk-UA" dirty="0"/>
              <a:t>радіусом до 2 м</a:t>
            </a:r>
            <a:r>
              <a:rPr lang="uk-UA" dirty="0" smtClean="0"/>
              <a:t>;</a:t>
            </a:r>
          </a:p>
          <a:p>
            <a:pPr marL="633413" indent="-368300"/>
            <a:r>
              <a:rPr lang="uk-UA" dirty="0" smtClean="0"/>
              <a:t>ближня </a:t>
            </a:r>
            <a:r>
              <a:rPr lang="uk-UA" dirty="0"/>
              <a:t>- до 5-10 м; </a:t>
            </a:r>
            <a:endParaRPr lang="uk-UA" dirty="0" smtClean="0"/>
          </a:p>
          <a:p>
            <a:pPr marL="633413" indent="-368300"/>
            <a:r>
              <a:rPr lang="uk-UA" dirty="0" smtClean="0"/>
              <a:t>середня </a:t>
            </a:r>
            <a:r>
              <a:rPr lang="uk-UA" dirty="0"/>
              <a:t>- до 10-50 м; </a:t>
            </a:r>
            <a:endParaRPr lang="uk-UA" dirty="0" smtClean="0"/>
          </a:p>
          <a:p>
            <a:pPr marL="633413" indent="-368300"/>
            <a:r>
              <a:rPr lang="uk-UA" dirty="0" smtClean="0"/>
              <a:t>далека </a:t>
            </a:r>
            <a:r>
              <a:rPr lang="uk-UA" dirty="0"/>
              <a:t>- понад 50 м).</a:t>
            </a:r>
            <a:endParaRPr lang="ru-RU" dirty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  <a:p>
            <a:pPr marL="2065338" indent="87313"/>
            <a:r>
              <a:rPr lang="uk-UA" sz="1900" i="1" dirty="0" smtClean="0"/>
              <a:t>1-до 2х метрів</a:t>
            </a:r>
          </a:p>
          <a:p>
            <a:pPr marL="2065338" indent="87313"/>
            <a:r>
              <a:rPr lang="uk-UA" sz="1900" i="1" dirty="0" smtClean="0"/>
              <a:t>2- до 5 метрів</a:t>
            </a:r>
          </a:p>
          <a:p>
            <a:pPr marL="2065338" indent="87313"/>
            <a:r>
              <a:rPr lang="uk-UA" sz="1900" i="1" dirty="0" smtClean="0"/>
              <a:t>3- до 10 метрів</a:t>
            </a:r>
          </a:p>
          <a:p>
            <a:pPr marL="2065338" indent="87313"/>
            <a:r>
              <a:rPr lang="uk-UA" sz="1900" i="1" dirty="0" smtClean="0"/>
              <a:t>4-до 50 метрів</a:t>
            </a:r>
          </a:p>
          <a:p>
            <a:pPr marL="2065338" indent="87313"/>
            <a:r>
              <a:rPr lang="uk-UA" sz="1900" i="1" dirty="0" smtClean="0"/>
              <a:t>5-понад 50 метрів</a:t>
            </a:r>
            <a:endParaRPr lang="ru-RU" sz="1900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060848"/>
            <a:ext cx="3096344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8869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239000" cy="410304"/>
          </a:xfrm>
        </p:spPr>
        <p:txBody>
          <a:bodyPr>
            <a:normAutofit fontScale="90000"/>
          </a:bodyPr>
          <a:lstStyle/>
          <a:p>
            <a:r>
              <a:rPr lang="uk-UA" dirty="0"/>
              <a:t>Заключна стадія огляду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568952" cy="3600400"/>
          </a:xfrm>
        </p:spPr>
        <p:txBody>
          <a:bodyPr>
            <a:normAutofit lnSpcReduction="10000"/>
          </a:bodyPr>
          <a:lstStyle/>
          <a:p>
            <a:r>
              <a:rPr lang="uk-UA" dirty="0"/>
              <a:t>оцінюються і процесуально закріплюються всі отримані фактичні дані, які допоможуть надалі висунути версії про осіб, які вчинили кримінальне </a:t>
            </a:r>
            <a:r>
              <a:rPr lang="uk-UA" dirty="0" smtClean="0"/>
              <a:t>правопорушення;</a:t>
            </a:r>
          </a:p>
          <a:p>
            <a:r>
              <a:rPr lang="uk-UA" dirty="0"/>
              <a:t>вилучаються і упаковуються сліди і </a:t>
            </a:r>
            <a:r>
              <a:rPr lang="uk-UA" dirty="0" smtClean="0"/>
              <a:t>предмети;</a:t>
            </a:r>
          </a:p>
          <a:p>
            <a:r>
              <a:rPr lang="uk-UA" dirty="0"/>
              <a:t>оформляються необхідні плани і схеми, де відзначаються місця основних руйнувань і </a:t>
            </a:r>
            <a:r>
              <a:rPr lang="uk-UA" dirty="0" smtClean="0"/>
              <a:t>пошкоджень;</a:t>
            </a:r>
          </a:p>
          <a:p>
            <a:r>
              <a:rPr lang="uk-UA" dirty="0"/>
              <a:t>с</a:t>
            </a:r>
            <a:r>
              <a:rPr lang="uk-UA" dirty="0" smtClean="0"/>
              <a:t>кладається </a:t>
            </a:r>
            <a:r>
              <a:rPr lang="uk-UA" dirty="0"/>
              <a:t>у повному обсязі протокол </a:t>
            </a:r>
            <a:r>
              <a:rPr lang="uk-UA" dirty="0" smtClean="0"/>
              <a:t>огляду.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4291102"/>
            <a:ext cx="3320962" cy="24907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464043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Попередні вибухотехнічні дослідження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76" y="1556792"/>
            <a:ext cx="8309440" cy="4846320"/>
          </a:xfrm>
        </p:spPr>
        <p:txBody>
          <a:bodyPr/>
          <a:lstStyle/>
          <a:p>
            <a:r>
              <a:rPr lang="uk-UA" dirty="0"/>
              <a:t> виконується </a:t>
            </a:r>
            <a:r>
              <a:rPr lang="uk-UA" dirty="0" err="1" smtClean="0"/>
              <a:t>спеціалістами-</a:t>
            </a:r>
            <a:r>
              <a:rPr lang="uk-UA" dirty="0" smtClean="0"/>
              <a:t> </a:t>
            </a:r>
            <a:r>
              <a:rPr lang="uk-UA" dirty="0" err="1" smtClean="0"/>
              <a:t>вибухотехніками</a:t>
            </a:r>
            <a:r>
              <a:rPr lang="uk-UA" dirty="0"/>
              <a:t>, як правило, у </a:t>
            </a:r>
            <a:r>
              <a:rPr lang="uk-UA" b="1" i="1" dirty="0">
                <a:solidFill>
                  <a:srgbClr val="FF0000"/>
                </a:solidFill>
              </a:rPr>
              <a:t>невідкладних випадках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/>
              <a:t>Головна мета - негайно проінформувати слідчих щодо виявлених об'єктів та </a:t>
            </a:r>
            <a:r>
              <a:rPr lang="uk-UA" dirty="0" smtClean="0"/>
              <a:t>слідів.</a:t>
            </a:r>
          </a:p>
          <a:p>
            <a:endParaRPr lang="uk-UA" dirty="0" smtClean="0"/>
          </a:p>
          <a:p>
            <a:r>
              <a:rPr lang="uk-UA" dirty="0"/>
              <a:t>Попередні </a:t>
            </a:r>
            <a:r>
              <a:rPr lang="uk-UA" dirty="0" smtClean="0"/>
              <a:t>дослідження</a:t>
            </a:r>
          </a:p>
          <a:p>
            <a:pPr marL="0" indent="0">
              <a:buNone/>
            </a:pPr>
            <a:r>
              <a:rPr lang="uk-UA" dirty="0" smtClean="0"/>
              <a:t>виявлених </a:t>
            </a:r>
            <a:r>
              <a:rPr lang="uk-UA" dirty="0"/>
              <a:t>в процесі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огляду </a:t>
            </a:r>
            <a:r>
              <a:rPr lang="uk-UA" dirty="0"/>
              <a:t>слідів і їх </a:t>
            </a:r>
            <a:r>
              <a:rPr lang="uk-UA" dirty="0" smtClean="0"/>
              <a:t>результати</a:t>
            </a:r>
          </a:p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dirty="0"/>
              <a:t>відображаються в </a:t>
            </a:r>
            <a:r>
              <a:rPr lang="uk-UA" dirty="0" smtClean="0"/>
              <a:t>протоколі.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89343">
            <a:off x="4644008" y="3717032"/>
            <a:ext cx="4455826" cy="27618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189990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Висновки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Необхідно пам'ятати, що висновки попередніх </a:t>
            </a:r>
            <a:r>
              <a:rPr lang="uk-UA" dirty="0" err="1"/>
              <a:t>вибухотехнічних</a:t>
            </a:r>
            <a:r>
              <a:rPr lang="uk-UA" dirty="0"/>
              <a:t> досліджень використовуються, в першу чергу, для організації пошукової та розшукової роботи за "гарячими слідами".</a:t>
            </a:r>
            <a:endParaRPr lang="ru-RU" dirty="0"/>
          </a:p>
          <a:p>
            <a:r>
              <a:rPr lang="uk-UA" dirty="0"/>
              <a:t>Експертні вибухотехнічні дослідження проводити в повному обсязі мають можливість тільки експертні підрозділи ДНДЕКЦ МВС України, експертні підрозділи СБ України і НДІСЕ МЮ України.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45225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239000" cy="792088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7571184" cy="5042960"/>
          </a:xfrm>
        </p:spPr>
        <p:txBody>
          <a:bodyPr/>
          <a:lstStyle/>
          <a:p>
            <a:r>
              <a:rPr lang="uk-UA" dirty="0" smtClean="0"/>
              <a:t>Специфічні </a:t>
            </a:r>
            <a:r>
              <a:rPr lang="uk-UA" dirty="0"/>
              <a:t>особливості огляду місця </a:t>
            </a:r>
            <a:r>
              <a:rPr lang="uk-UA" dirty="0" smtClean="0"/>
              <a:t>вибуху.</a:t>
            </a:r>
          </a:p>
          <a:p>
            <a:r>
              <a:rPr lang="uk-UA" dirty="0" smtClean="0"/>
              <a:t>Поділ слідів.</a:t>
            </a:r>
          </a:p>
          <a:p>
            <a:pPr marL="0" indent="0">
              <a:buNone/>
            </a:pPr>
            <a:r>
              <a:rPr lang="uk-UA" dirty="0"/>
              <a:t>	</a:t>
            </a:r>
            <a:r>
              <a:rPr lang="uk-UA" dirty="0" smtClean="0"/>
              <a:t>*</a:t>
            </a:r>
            <a:r>
              <a:rPr lang="uk-UA" dirty="0"/>
              <a:t> Сліди </a:t>
            </a:r>
            <a:r>
              <a:rPr lang="uk-UA" dirty="0" smtClean="0"/>
              <a:t>вибуху</a:t>
            </a:r>
          </a:p>
          <a:p>
            <a:r>
              <a:rPr lang="uk-UA" dirty="0" smtClean="0"/>
              <a:t> Особливості огляду місця події.</a:t>
            </a:r>
          </a:p>
          <a:p>
            <a:r>
              <a:rPr lang="uk-UA" dirty="0" smtClean="0"/>
              <a:t>Загальна стадія огляду.</a:t>
            </a:r>
          </a:p>
          <a:p>
            <a:r>
              <a:rPr lang="uk-UA" dirty="0" smtClean="0"/>
              <a:t>Основна мета етапу.</a:t>
            </a:r>
          </a:p>
          <a:p>
            <a:r>
              <a:rPr lang="uk-UA" dirty="0" smtClean="0"/>
              <a:t>Огляд місця вибуху.</a:t>
            </a:r>
          </a:p>
          <a:p>
            <a:r>
              <a:rPr lang="uk-UA" dirty="0" smtClean="0"/>
              <a:t>Заключна стадія огляду.</a:t>
            </a:r>
          </a:p>
          <a:p>
            <a:r>
              <a:rPr lang="uk-UA" dirty="0" smtClean="0"/>
              <a:t>Попередні вибухотехнічні дослідження.</a:t>
            </a:r>
          </a:p>
          <a:p>
            <a:endParaRPr lang="uk-UA" dirty="0" smtClean="0"/>
          </a:p>
          <a:p>
            <a:endParaRPr lang="uk-UA" dirty="0" smtClean="0"/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45245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Специф</a:t>
            </a:r>
            <a:r>
              <a:rPr lang="uk-UA" dirty="0" err="1" smtClean="0"/>
              <a:t>ічні</a:t>
            </a:r>
            <a:r>
              <a:rPr lang="uk-UA" dirty="0" smtClean="0"/>
              <a:t> особливості огляду місця вибуху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а) </a:t>
            </a:r>
            <a:r>
              <a:rPr lang="uk-UA" dirty="0" smtClean="0"/>
              <a:t>наявність </a:t>
            </a:r>
            <a:r>
              <a:rPr lang="uk-UA" dirty="0"/>
              <a:t>ускладненої для сприйняття і дослідження обстановки у зв'язку з руйнаціями, пошкодженням або знищенням об'єктів внаслідок </a:t>
            </a:r>
            <a:r>
              <a:rPr lang="uk-UA" dirty="0" smtClean="0"/>
              <a:t>вибуху;</a:t>
            </a:r>
          </a:p>
          <a:p>
            <a:r>
              <a:rPr lang="uk-UA" dirty="0" smtClean="0"/>
              <a:t> </a:t>
            </a:r>
            <a:r>
              <a:rPr lang="uk-UA" dirty="0"/>
              <a:t>б) </a:t>
            </a:r>
            <a:r>
              <a:rPr lang="uk-UA" dirty="0" smtClean="0"/>
              <a:t>характер </a:t>
            </a:r>
            <a:r>
              <a:rPr lang="uk-UA" dirty="0"/>
              <a:t>слідів вибуху і засобів його вчинення, які підлягають виявленню і вивченню, а також особливими методами роботи на місці вибуху, вилучення об'єктів і зразків для встановлення природи вибуху та його обставин.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7390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Сліди умовно </a:t>
            </a:r>
            <a:r>
              <a:rPr lang="uk-UA" dirty="0"/>
              <a:t>можна поділити на три </a:t>
            </a:r>
            <a:r>
              <a:rPr lang="uk-UA" dirty="0" smtClean="0"/>
              <a:t>групи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звичайні сліди перебування і дій на місці </a:t>
            </a:r>
            <a:r>
              <a:rPr lang="uk-UA" dirty="0" smtClean="0"/>
              <a:t>події</a:t>
            </a:r>
            <a:r>
              <a:rPr lang="uk-UA" dirty="0"/>
              <a:t>;</a:t>
            </a:r>
            <a:endParaRPr lang="uk-UA" dirty="0" smtClean="0"/>
          </a:p>
          <a:p>
            <a:r>
              <a:rPr lang="uk-UA" dirty="0" smtClean="0"/>
              <a:t> </a:t>
            </a:r>
            <a:r>
              <a:rPr lang="uk-UA" dirty="0"/>
              <a:t>сліди </a:t>
            </a:r>
            <a:r>
              <a:rPr lang="uk-UA" dirty="0" smtClean="0"/>
              <a:t>вибуху;</a:t>
            </a:r>
          </a:p>
          <a:p>
            <a:r>
              <a:rPr lang="uk-UA" dirty="0" smtClean="0"/>
              <a:t>сліди</a:t>
            </a:r>
            <a:r>
              <a:rPr lang="uk-UA" dirty="0"/>
              <a:t>, що характеризують спосіб виготовлення ВП 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383" y="3429000"/>
            <a:ext cx="4045277" cy="30321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4955969"/>
            <a:ext cx="3280467" cy="17058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891391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Сліди </a:t>
            </a:r>
            <a:r>
              <a:rPr lang="uk-UA" dirty="0" smtClean="0"/>
              <a:t>вибуху можна </a:t>
            </a:r>
            <a:r>
              <a:rPr lang="uk-UA" dirty="0"/>
              <a:t>класифікувати таким чином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сліди осколкової дії (сліди дії частин ВП та дії вторинних снарядів); </a:t>
            </a:r>
            <a:endParaRPr lang="uk-UA" dirty="0" smtClean="0"/>
          </a:p>
          <a:p>
            <a:r>
              <a:rPr lang="uk-UA" dirty="0" smtClean="0"/>
              <a:t>сліди </a:t>
            </a:r>
            <a:r>
              <a:rPr lang="uk-UA" dirty="0"/>
              <a:t>термічної дії (обумовлені високою температурою вибуху - оплавлення предметів і сліди дії відкритого полум'я); </a:t>
            </a:r>
            <a:endParaRPr lang="uk-UA" dirty="0" smtClean="0"/>
          </a:p>
          <a:p>
            <a:r>
              <a:rPr lang="uk-UA" dirty="0" smtClean="0"/>
              <a:t>сліди </a:t>
            </a:r>
            <a:r>
              <a:rPr lang="uk-UA" dirty="0"/>
              <a:t>дії ударної хвилі (</a:t>
            </a:r>
            <a:r>
              <a:rPr lang="uk-UA" dirty="0" smtClean="0"/>
              <a:t>розбиті</a:t>
            </a:r>
          </a:p>
          <a:p>
            <a:pPr marL="0" indent="0">
              <a:buNone/>
            </a:pPr>
            <a:r>
              <a:rPr lang="uk-UA" dirty="0" smtClean="0"/>
              <a:t>   шибки</a:t>
            </a:r>
            <a:r>
              <a:rPr lang="uk-UA" dirty="0"/>
              <a:t>, деформовані </a:t>
            </a:r>
            <a:r>
              <a:rPr lang="uk-UA" dirty="0" smtClean="0"/>
              <a:t>елементи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</a:t>
            </a:r>
            <a:r>
              <a:rPr lang="uk-UA" dirty="0"/>
              <a:t>будівельних конструкцій тощо).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6191">
            <a:off x="5583153" y="4108246"/>
            <a:ext cx="3434640" cy="257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4786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787208" cy="1143000"/>
          </a:xfrm>
        </p:spPr>
        <p:txBody>
          <a:bodyPr>
            <a:noAutofit/>
          </a:bodyPr>
          <a:lstStyle/>
          <a:p>
            <a:r>
              <a:rPr lang="uk-UA" sz="2800" dirty="0"/>
              <a:t>Характерними особливостями огляду місця події за фактами вибухів </a:t>
            </a:r>
            <a:r>
              <a:rPr lang="uk-UA" sz="2800" dirty="0" smtClean="0"/>
              <a:t>є: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- тривалість і трудомісткість процесу огляду, що пов'язано з великою кількістю фрагментів речової обстановки та незначними розмірами фрагментів, що залишилися після вибуху ВП;</a:t>
            </a:r>
            <a:endParaRPr lang="ru-RU" dirty="0"/>
          </a:p>
          <a:p>
            <a:r>
              <a:rPr lang="uk-UA" dirty="0"/>
              <a:t>- значні відстані, на які під час вибуху на відкритій місцевості розлітаються фрагменти;</a:t>
            </a:r>
            <a:endParaRPr lang="ru-RU" dirty="0"/>
          </a:p>
          <a:p>
            <a:r>
              <a:rPr lang="uk-UA" dirty="0"/>
              <a:t>- можлива наявність потерпілих, яким потрібно надати екстрену допомогу та евакуацію;</a:t>
            </a:r>
            <a:endParaRPr lang="ru-RU" dirty="0"/>
          </a:p>
          <a:p>
            <a:r>
              <a:rPr lang="uk-UA" dirty="0"/>
              <a:t>- можлива наявність на місці вибуху інших ВП і вибухонебезпечних предметів;</a:t>
            </a:r>
            <a:endParaRPr lang="ru-RU" dirty="0"/>
          </a:p>
          <a:p>
            <a:r>
              <a:rPr lang="uk-UA" dirty="0"/>
              <a:t>- необхідність термінового проведення невідкладних аварійно-відновлювальних робіт;</a:t>
            </a:r>
            <a:endParaRPr lang="ru-RU" dirty="0"/>
          </a:p>
          <a:p>
            <a:r>
              <a:rPr lang="uk-UA" dirty="0"/>
              <a:t>- можлива наявність несприятливих погодних умов (при огляді на відкритій місцевості).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98170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239000" cy="770344"/>
          </a:xfrm>
        </p:spPr>
        <p:txBody>
          <a:bodyPr/>
          <a:lstStyle/>
          <a:p>
            <a:r>
              <a:rPr lang="uk-UA" dirty="0"/>
              <a:t>Загальна стадія огляду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7787208" cy="5330992"/>
          </a:xfrm>
        </p:spPr>
        <p:txBody>
          <a:bodyPr>
            <a:normAutofit/>
          </a:bodyPr>
          <a:lstStyle/>
          <a:p>
            <a:r>
              <a:rPr lang="uk-UA" dirty="0" smtClean="0"/>
              <a:t>Керівник слідчо-оперативної </a:t>
            </a:r>
            <a:r>
              <a:rPr lang="uk-UA" dirty="0"/>
              <a:t>групи (прокурор, слідчий) вживає заходів із охорони місця події і забезпечення безпеки </a:t>
            </a:r>
            <a:r>
              <a:rPr lang="uk-UA" dirty="0" smtClean="0"/>
              <a:t>учасників.</a:t>
            </a:r>
          </a:p>
          <a:p>
            <a:r>
              <a:rPr lang="uk-UA" dirty="0"/>
              <a:t>Ф</a:t>
            </a:r>
            <a:r>
              <a:rPr lang="uk-UA" dirty="0" smtClean="0"/>
              <a:t>ахівці </a:t>
            </a:r>
            <a:r>
              <a:rPr lang="uk-UA" dirty="0"/>
              <a:t>вибухотехнічної </a:t>
            </a:r>
            <a:r>
              <a:rPr lang="uk-UA" dirty="0" smtClean="0"/>
              <a:t>служби </a:t>
            </a:r>
            <a:r>
              <a:rPr lang="uk-UA" dirty="0"/>
              <a:t>проводять попередній огляд місця </a:t>
            </a:r>
            <a:r>
              <a:rPr lang="uk-UA" dirty="0" smtClean="0"/>
              <a:t>події.</a:t>
            </a:r>
          </a:p>
          <a:p>
            <a:r>
              <a:rPr lang="uk-UA" dirty="0" smtClean="0"/>
              <a:t>Керівник </a:t>
            </a:r>
            <a:r>
              <a:rPr lang="uk-UA" dirty="0"/>
              <a:t>слідчо-оперативної </a:t>
            </a:r>
            <a:r>
              <a:rPr lang="uk-UA" dirty="0" smtClean="0"/>
              <a:t>групи </a:t>
            </a:r>
            <a:r>
              <a:rPr lang="uk-UA" dirty="0"/>
              <a:t>разом із </a:t>
            </a:r>
            <a:r>
              <a:rPr lang="uk-UA" dirty="0" err="1" smtClean="0"/>
              <a:t>спеціалістом-вибухотехніком</a:t>
            </a:r>
            <a:r>
              <a:rPr lang="uk-UA" dirty="0" smtClean="0"/>
              <a:t> здійснює </a:t>
            </a:r>
            <a:r>
              <a:rPr lang="uk-UA" dirty="0"/>
              <a:t>загальний огляд місця події з метою </a:t>
            </a:r>
            <a:endParaRPr lang="uk-UA" dirty="0" smtClean="0"/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       отримання </a:t>
            </a:r>
            <a:r>
              <a:rPr lang="uk-UA" dirty="0"/>
              <a:t>загального </a:t>
            </a:r>
            <a:endParaRPr lang="uk-UA" dirty="0" smtClean="0"/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       уявлення </a:t>
            </a:r>
            <a:r>
              <a:rPr lang="uk-UA" dirty="0"/>
              <a:t>про характер того</a:t>
            </a:r>
            <a:r>
              <a:rPr lang="uk-UA" dirty="0" smtClean="0"/>
              <a:t>,                       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       </a:t>
            </a:r>
            <a:r>
              <a:rPr lang="uk-UA" dirty="0"/>
              <a:t>що </a:t>
            </a:r>
            <a:r>
              <a:rPr lang="uk-UA" dirty="0" smtClean="0"/>
              <a:t>сталося.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44040">
            <a:off x="359277" y="4613847"/>
            <a:ext cx="21336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7285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uk-UA" sz="3200" dirty="0"/>
              <a:t>За результатами проведеного </a:t>
            </a:r>
            <a:r>
              <a:rPr lang="uk-UA" sz="3200" dirty="0" smtClean="0"/>
              <a:t>загального огляду </a:t>
            </a:r>
            <a:r>
              <a:rPr lang="uk-UA" sz="3200" dirty="0"/>
              <a:t>необхідно</a:t>
            </a:r>
            <a:r>
              <a:rPr lang="uk-UA" sz="3200" dirty="0" smtClean="0"/>
              <a:t>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4846320"/>
          </a:xfrm>
        </p:spPr>
        <p:txBody>
          <a:bodyPr>
            <a:no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- організувати надання допомоги потерпілим при максимальному збереженні обстановки на місці вибуху;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- вжити заходів до видалення з місця події усіх сторонніх, не зайнятих в огляді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осіб;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- за участю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спеціаліста-вибухотехніка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проінструктувати членів ССТ, осіб, залучених для надання їм допомоги, про те, як робити огляд, на що звертати увагу, про техніку безпеки при проведенні робіт;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- з урахуванням отриманих попередніх даних разом зі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спеціалістом-вибухотехніком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визначити межі огляду, технічну класифікацію ВР, форми вибухового перетворення ВР (горіння або детонація тощо);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- визначити (спланувати) послідовність і обсяг дій, пов'язаних з виявленням і способом пошуку слідів вибуху, а також лінію оточення з метою охорони місця події.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0973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770344"/>
          </a:xfrm>
        </p:spPr>
        <p:txBody>
          <a:bodyPr/>
          <a:lstStyle/>
          <a:p>
            <a:r>
              <a:rPr lang="uk-UA" dirty="0"/>
              <a:t>Основна мета етапу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075240" cy="5112568"/>
          </a:xfrm>
        </p:spPr>
        <p:txBody>
          <a:bodyPr>
            <a:normAutofit lnSpcReduction="10000"/>
          </a:bodyPr>
          <a:lstStyle/>
          <a:p>
            <a:r>
              <a:rPr lang="uk-UA" dirty="0"/>
              <a:t>- виявити ознаки вибуху вибухового пристрою;</a:t>
            </a:r>
            <a:endParaRPr lang="ru-RU" dirty="0"/>
          </a:p>
          <a:p>
            <a:r>
              <a:rPr lang="uk-UA" dirty="0"/>
              <a:t>- оцінити його потужність, наявність (відсутність) міцного корпусу, осколкових елементів;</a:t>
            </a:r>
            <a:endParaRPr lang="ru-RU" dirty="0"/>
          </a:p>
          <a:p>
            <a:r>
              <a:rPr lang="uk-UA" dirty="0"/>
              <a:t>- уточнити межі огляду з урахуванням попереднього судження про вибуховий пристрій, масу заряду, </a:t>
            </a:r>
            <a:r>
              <a:rPr lang="uk-UA" dirty="0" smtClean="0"/>
              <a:t>центр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</a:t>
            </a:r>
            <a:r>
              <a:rPr lang="uk-UA" dirty="0"/>
              <a:t>вибуху;</a:t>
            </a:r>
            <a:endParaRPr lang="ru-RU" dirty="0"/>
          </a:p>
          <a:p>
            <a:r>
              <a:rPr lang="uk-UA" dirty="0"/>
              <a:t>- визначити </a:t>
            </a:r>
            <a:r>
              <a:rPr lang="uk-UA" dirty="0" smtClean="0"/>
              <a:t>способи</a:t>
            </a:r>
          </a:p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dirty="0"/>
              <a:t>і прийоми </a:t>
            </a:r>
            <a:r>
              <a:rPr lang="uk-UA" dirty="0" smtClean="0"/>
              <a:t>детального</a:t>
            </a:r>
          </a:p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dirty="0"/>
              <a:t>огляду згідно з речовою обстановкою і наявними </a:t>
            </a:r>
            <a:r>
              <a:rPr lang="uk-UA" dirty="0" smtClean="0"/>
              <a:t>    силами </a:t>
            </a:r>
            <a:r>
              <a:rPr lang="uk-UA" dirty="0"/>
              <a:t>та засобами.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310" y="3766998"/>
            <a:ext cx="4603225" cy="26304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437125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72</TotalTime>
  <Words>783</Words>
  <Application>Microsoft Office PowerPoint</Application>
  <PresentationFormat>Экран (4:3)</PresentationFormat>
  <Paragraphs>87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Участь спеціаліста в огляді місця події під час розслідування вибуху  </vt:lpstr>
      <vt:lpstr>План</vt:lpstr>
      <vt:lpstr>Специфічні особливості огляду місця вибуху</vt:lpstr>
      <vt:lpstr>Сліди умовно можна поділити на три групи</vt:lpstr>
      <vt:lpstr>Сліди вибуху можна класифікувати таким чином</vt:lpstr>
      <vt:lpstr>Характерними особливостями огляду місця події за фактами вибухів є:</vt:lpstr>
      <vt:lpstr>Загальна стадія огляду</vt:lpstr>
      <vt:lpstr>За результатами проведеного загального огляду необхідно:</vt:lpstr>
      <vt:lpstr>Основна мета етапу</vt:lpstr>
      <vt:lpstr>Детальний огляд місця вибуху</vt:lpstr>
      <vt:lpstr>Презентация PowerPoint</vt:lpstr>
      <vt:lpstr>Заключна стадія огляду</vt:lpstr>
      <vt:lpstr>Попередні вибухотехнічні дослідження</vt:lpstr>
      <vt:lpstr>Висновки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Участь спеціаліста в огляді місця події під час розслідування вибуху</dc:title>
  <dc:creator>Евгения</dc:creator>
  <cp:lastModifiedBy>Admin</cp:lastModifiedBy>
  <cp:revision>11</cp:revision>
  <dcterms:modified xsi:type="dcterms:W3CDTF">2018-02-22T06:52:08Z</dcterms:modified>
</cp:coreProperties>
</file>