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2">
  <p:sldMasterIdLst>
    <p:sldMasterId id="2147483660" r:id="rId1"/>
  </p:sldMasterIdLst>
  <p:notesMasterIdLst>
    <p:notesMasterId r:id="rId52"/>
  </p:notesMasterIdLst>
  <p:sldIdLst>
    <p:sldId id="256" r:id="rId2"/>
    <p:sldId id="257" r:id="rId3"/>
    <p:sldId id="258" r:id="rId4"/>
    <p:sldId id="259" r:id="rId5"/>
    <p:sldId id="260" r:id="rId6"/>
    <p:sldId id="332" r:id="rId7"/>
    <p:sldId id="261" r:id="rId8"/>
    <p:sldId id="333" r:id="rId9"/>
    <p:sldId id="262" r:id="rId10"/>
    <p:sldId id="263" r:id="rId11"/>
    <p:sldId id="264" r:id="rId12"/>
    <p:sldId id="335" r:id="rId13"/>
    <p:sldId id="334" r:id="rId14"/>
    <p:sldId id="265" r:id="rId15"/>
    <p:sldId id="266" r:id="rId16"/>
    <p:sldId id="336" r:id="rId17"/>
    <p:sldId id="267" r:id="rId18"/>
    <p:sldId id="337" r:id="rId19"/>
    <p:sldId id="269" r:id="rId20"/>
    <p:sldId id="271" r:id="rId21"/>
    <p:sldId id="270" r:id="rId22"/>
    <p:sldId id="272" r:id="rId23"/>
    <p:sldId id="274" r:id="rId24"/>
    <p:sldId id="275" r:id="rId25"/>
    <p:sldId id="276" r:id="rId26"/>
    <p:sldId id="277" r:id="rId27"/>
    <p:sldId id="278" r:id="rId28"/>
    <p:sldId id="279" r:id="rId29"/>
    <p:sldId id="280" r:id="rId30"/>
    <p:sldId id="281" r:id="rId31"/>
    <p:sldId id="338" r:id="rId32"/>
    <p:sldId id="339" r:id="rId33"/>
    <p:sldId id="284" r:id="rId34"/>
    <p:sldId id="285" r:id="rId35"/>
    <p:sldId id="286" r:id="rId36"/>
    <p:sldId id="287" r:id="rId37"/>
    <p:sldId id="288" r:id="rId38"/>
    <p:sldId id="340" r:id="rId39"/>
    <p:sldId id="289" r:id="rId40"/>
    <p:sldId id="341" r:id="rId41"/>
    <p:sldId id="290" r:id="rId42"/>
    <p:sldId id="342" r:id="rId43"/>
    <p:sldId id="343" r:id="rId44"/>
    <p:sldId id="305" r:id="rId45"/>
    <p:sldId id="306" r:id="rId46"/>
    <p:sldId id="344" r:id="rId47"/>
    <p:sldId id="307" r:id="rId48"/>
    <p:sldId id="345" r:id="rId49"/>
    <p:sldId id="310" r:id="rId50"/>
    <p:sldId id="311"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C5600"/>
    <a:srgbClr val="B0007A"/>
    <a:srgbClr val="FFFFCC"/>
    <a:srgbClr val="0A4880"/>
    <a:srgbClr val="FF5353"/>
    <a:srgbClr val="740000"/>
    <a:srgbClr val="500000"/>
    <a:srgbClr val="FF0505"/>
    <a:srgbClr val="81562B"/>
    <a:srgbClr val="8E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660"/>
  </p:normalViewPr>
  <p:slideViewPr>
    <p:cSldViewPr>
      <p:cViewPr>
        <p:scale>
          <a:sx n="75" d="100"/>
          <a:sy n="75" d="100"/>
        </p:scale>
        <p:origin x="-121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44481-B23A-413E-8AB6-286C1A732FB9}" type="doc">
      <dgm:prSet loTypeId="urn:microsoft.com/office/officeart/2005/8/layout/process1" loCatId="process" qsTypeId="urn:microsoft.com/office/officeart/2005/8/quickstyle/simple1" qsCatId="simple" csTypeId="urn:microsoft.com/office/officeart/2005/8/colors/accent1_2" csCatId="accent1" phldr="1"/>
      <dgm:spPr/>
    </dgm:pt>
    <dgm:pt modelId="{EE66D335-A984-478E-9551-6EB7C6D11747}" type="pres">
      <dgm:prSet presAssocID="{C7944481-B23A-413E-8AB6-286C1A732FB9}" presName="Name0" presStyleCnt="0">
        <dgm:presLayoutVars>
          <dgm:dir/>
          <dgm:resizeHandles val="exact"/>
        </dgm:presLayoutVars>
      </dgm:prSet>
      <dgm:spPr/>
    </dgm:pt>
  </dgm:ptLst>
  <dgm:cxnLst>
    <dgm:cxn modelId="{1EB204A0-1A47-4862-9003-DCD316357C50}" type="presOf" srcId="{C7944481-B23A-413E-8AB6-286C1A732FB9}" destId="{EE66D335-A984-478E-9551-6EB7C6D11747}" srcOrd="0"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4B254F-532B-44FB-B045-F5259DB563B5}" type="datetimeFigureOut">
              <a:rPr lang="uk-UA" smtClean="0"/>
              <a:pPr/>
              <a:t>06.06.2020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54606-7BF9-4296-96F0-746B1E23B890}" type="slidenum">
              <a:rPr lang="uk-UA" smtClean="0"/>
              <a:pPr/>
              <a:t>‹#›</a:t>
            </a:fld>
            <a:endParaRPr lang="uk-UA"/>
          </a:p>
        </p:txBody>
      </p:sp>
    </p:spTree>
    <p:extLst>
      <p:ext uri="{BB962C8B-B14F-4D97-AF65-F5344CB8AC3E}">
        <p14:creationId xmlns:p14="http://schemas.microsoft.com/office/powerpoint/2010/main" xmlns="" val="2764650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F54606-7BF9-4296-96F0-746B1E23B890}" type="slidenum">
              <a:rPr lang="uk-UA" smtClean="0"/>
              <a:pPr/>
              <a:t>8</a:t>
            </a:fld>
            <a:endParaRPr lang="uk-UA" dirty="0"/>
          </a:p>
        </p:txBody>
      </p:sp>
    </p:spTree>
    <p:extLst>
      <p:ext uri="{BB962C8B-B14F-4D97-AF65-F5344CB8AC3E}">
        <p14:creationId xmlns:p14="http://schemas.microsoft.com/office/powerpoint/2010/main" xmlns="" val="89799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BAF54606-7BF9-4296-96F0-746B1E23B890}" type="slidenum">
              <a:rPr lang="uk-UA" smtClean="0"/>
              <a:pPr/>
              <a:t>9</a:t>
            </a:fld>
            <a:endParaRPr lang="uk-U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AF54606-7BF9-4296-96F0-746B1E23B890}" type="slidenum">
              <a:rPr lang="uk-UA" smtClean="0"/>
              <a:pPr/>
              <a:t>12</a:t>
            </a:fld>
            <a:endParaRPr lang="uk-UA"/>
          </a:p>
        </p:txBody>
      </p:sp>
    </p:spTree>
    <p:extLst>
      <p:ext uri="{BB962C8B-B14F-4D97-AF65-F5344CB8AC3E}">
        <p14:creationId xmlns:p14="http://schemas.microsoft.com/office/powerpoint/2010/main" xmlns="" val="1695534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06.06.2020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06.06.2020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06.06.2020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06.06.2020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0.gif"/><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gif"/><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Ð ÐµÐ·ÑÐ»ÑÑÐ°Ñ Ð¿Ð¾ÑÑÐºÑ Ð·Ð¾Ð±ÑÐ°Ð¶ÐµÐ½Ñ Ð·Ð° Ð·Ð°Ð¿Ð¸ÑÐ¾Ð¼ &quot;Ð Ð°Ð´ÑÐ½ÑÑÐºÐ° Ð´ÐµÑÐ¶Ð°Ð²Ð° Ñ Ð¿ÑÐ°Ð²Ð¾ Ð² Ð£ÐºÑÐ°ÑÐ½Ñ&quot;"/>
          <p:cNvPicPr>
            <a:picLocks noChangeAspect="1" noChangeArrowheads="1"/>
          </p:cNvPicPr>
          <p:nvPr/>
        </p:nvPicPr>
        <p:blipFill>
          <a:blip r:embed="rId2" cstate="print"/>
          <a:srcRect/>
          <a:stretch>
            <a:fillRect/>
          </a:stretch>
        </p:blipFill>
        <p:spPr bwMode="auto">
          <a:xfrm>
            <a:off x="-2" y="0"/>
            <a:ext cx="9144001" cy="6309320"/>
          </a:xfrm>
          <a:prstGeom prst="rect">
            <a:avLst/>
          </a:prstGeom>
          <a:noFill/>
        </p:spPr>
      </p:pic>
      <p:sp>
        <p:nvSpPr>
          <p:cNvPr id="6" name="Прямоугольник 5"/>
          <p:cNvSpPr/>
          <p:nvPr/>
        </p:nvSpPr>
        <p:spPr>
          <a:xfrm>
            <a:off x="0" y="5063480"/>
            <a:ext cx="9144000" cy="1794520"/>
          </a:xfrm>
          <a:prstGeom prst="rect">
            <a:avLst/>
          </a:prstGeom>
          <a:solidFill>
            <a:srgbClr val="0A4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Подзаголовок 2"/>
          <p:cNvSpPr>
            <a:spLocks noGrp="1"/>
          </p:cNvSpPr>
          <p:nvPr>
            <p:ph type="subTitle" idx="1"/>
          </p:nvPr>
        </p:nvSpPr>
        <p:spPr>
          <a:xfrm>
            <a:off x="214282" y="5063480"/>
            <a:ext cx="8572560" cy="179452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uk-UA" sz="4800" b="1">
                <a:solidFill>
                  <a:srgbClr val="FF5353"/>
                </a:solidFill>
                <a:effectLst>
                  <a:outerShdw blurRad="38100" dist="38100" dir="2700000" algn="tl">
                    <a:srgbClr val="000000">
                      <a:alpha val="43137"/>
                    </a:srgbClr>
                  </a:outerShdw>
                </a:effectLst>
              </a:rPr>
              <a:t>Українська </a:t>
            </a:r>
            <a:r>
              <a:rPr lang="uk-UA" sz="4800" b="1" smtClean="0">
                <a:solidFill>
                  <a:srgbClr val="FF5353"/>
                </a:solidFill>
                <a:effectLst>
                  <a:outerShdw blurRad="38100" dist="38100" dir="2700000" algn="tl">
                    <a:srgbClr val="000000">
                      <a:alpha val="43137"/>
                    </a:srgbClr>
                  </a:outerShdw>
                </a:effectLst>
              </a:rPr>
              <a:t>РСР </a:t>
            </a:r>
            <a:r>
              <a:rPr lang="uk-UA" sz="4800" b="1">
                <a:solidFill>
                  <a:srgbClr val="FF5353"/>
                </a:solidFill>
                <a:effectLst>
                  <a:outerShdw blurRad="38100" dist="38100" dir="2700000" algn="tl">
                    <a:srgbClr val="000000">
                      <a:alpha val="43137"/>
                    </a:srgbClr>
                  </a:outerShdw>
                </a:effectLst>
              </a:rPr>
              <a:t>(</a:t>
            </a:r>
            <a:r>
              <a:rPr lang="uk-UA" sz="4800" b="1" smtClean="0">
                <a:solidFill>
                  <a:srgbClr val="FF5353"/>
                </a:solidFill>
                <a:effectLst>
                  <a:outerShdw blurRad="38100" dist="38100" dir="2700000" algn="tl">
                    <a:srgbClr val="000000">
                      <a:alpha val="43137"/>
                    </a:srgbClr>
                  </a:outerShdw>
                </a:effectLst>
              </a:rPr>
              <a:t>УСРР</a:t>
            </a:r>
            <a:r>
              <a:rPr lang="uk-UA" sz="4800" b="1" dirty="0">
                <a:solidFill>
                  <a:srgbClr val="FF5353"/>
                </a:solidFill>
                <a:effectLst>
                  <a:outerShdw blurRad="38100" dist="38100" dir="2700000" algn="tl">
                    <a:srgbClr val="000000">
                      <a:alpha val="43137"/>
                    </a:srgbClr>
                  </a:outerShdw>
                </a:effectLst>
              </a:rPr>
              <a:t>) та її право</a:t>
            </a:r>
            <a:endParaRPr lang="uk-UA" sz="5400" b="1" dirty="0">
              <a:ln w="50800"/>
              <a:solidFill>
                <a:srgbClr val="FF5353"/>
              </a:solidFill>
              <a:effectLst>
                <a:outerShdw blurRad="38100" dist="38100" dir="2700000" algn="tl">
                  <a:srgbClr val="000000">
                    <a:alpha val="43137"/>
                  </a:srgbClr>
                </a:outerShdw>
              </a:effectLst>
            </a:endParaRPr>
          </a:p>
        </p:txBody>
      </p:sp>
      <p:sp>
        <p:nvSpPr>
          <p:cNvPr id="2" name="Прямоугольник 1"/>
          <p:cNvSpPr/>
          <p:nvPr/>
        </p:nvSpPr>
        <p:spPr>
          <a:xfrm>
            <a:off x="6713265" y="4149080"/>
            <a:ext cx="2411758" cy="914400"/>
          </a:xfrm>
          <a:prstGeom prst="rect">
            <a:avLst/>
          </a:prstGeom>
          <a:solidFill>
            <a:srgbClr val="0A4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5000" dirty="0" smtClean="0">
                <a:solidFill>
                  <a:srgbClr val="FF5353"/>
                </a:solidFill>
                <a:effectLst>
                  <a:outerShdw blurRad="38100" dist="38100" dir="2700000" algn="tl">
                    <a:srgbClr val="000000">
                      <a:alpha val="43137"/>
                    </a:srgbClr>
                  </a:outerShdw>
                </a:effectLst>
              </a:rPr>
              <a:t>Тема 9</a:t>
            </a:r>
            <a:endParaRPr lang="ru-RU" sz="5000" dirty="0">
              <a:solidFill>
                <a:srgbClr val="FF5353"/>
              </a:solidFill>
              <a:effectLst>
                <a:outerShdw blurRad="38100" dist="38100" dir="2700000" algn="tl">
                  <a:srgbClr val="000000">
                    <a:alpha val="43137"/>
                  </a:srgbClr>
                </a:outerShdw>
              </a:effectLst>
            </a:endParaRPr>
          </a:p>
        </p:txBody>
      </p:sp>
      <p:sp>
        <p:nvSpPr>
          <p:cNvPr id="4" name="Прямоугольник 3"/>
          <p:cNvSpPr/>
          <p:nvPr/>
        </p:nvSpPr>
        <p:spPr>
          <a:xfrm>
            <a:off x="5868144" y="6093295"/>
            <a:ext cx="3096344" cy="576065"/>
          </a:xfrm>
          <a:prstGeom prst="rect">
            <a:avLst/>
          </a:prstGeom>
          <a:solidFill>
            <a:srgbClr val="0A4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rgbClr val="FFFFCC"/>
                </a:solidFill>
              </a:rPr>
              <a:t>Підготувала</a:t>
            </a:r>
          </a:p>
          <a:p>
            <a:pPr algn="ctr"/>
            <a:r>
              <a:rPr lang="uk-UA" dirty="0" smtClean="0">
                <a:solidFill>
                  <a:srgbClr val="FFFFCC"/>
                </a:solidFill>
              </a:rPr>
              <a:t> к.і.н.,доцент  Н.О.Дорощук </a:t>
            </a:r>
            <a:endParaRPr lang="ru-RU" dirty="0">
              <a:solidFill>
                <a:srgbClr val="FFFFC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31987" y="1351221"/>
            <a:ext cx="5508104" cy="1754326"/>
          </a:xfrm>
          <a:prstGeom prst="rect">
            <a:avLst/>
          </a:prstGeom>
          <a:solidFill>
            <a:srgbClr val="FFFF00"/>
          </a:solidFill>
          <a:ln w="9525">
            <a:solidFill>
              <a:srgbClr val="FFFF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bg1"/>
                </a:solidFill>
                <a:effectLst/>
                <a:ea typeface="Times New Roman" pitchFamily="18" charset="0"/>
                <a:cs typeface="Arial" pitchFamily="34" charset="0"/>
              </a:rPr>
              <a:t>У столиці УСРР м. Харкові курси було відкрито      </a:t>
            </a:r>
            <a:r>
              <a:rPr kumimoji="0" lang="uk-UA" b="1" i="0" u="none" strike="noStrike" cap="none" normalizeH="0" baseline="0" dirty="0" smtClean="0">
                <a:ln>
                  <a:noFill/>
                </a:ln>
                <a:solidFill>
                  <a:schemeClr val="bg1"/>
                </a:solidFill>
                <a:effectLst/>
                <a:ea typeface="Times New Roman" pitchFamily="18" charset="0"/>
                <a:cs typeface="Arial" pitchFamily="34" charset="0"/>
              </a:rPr>
              <a:t>11 червня 1921 р</a:t>
            </a:r>
            <a:r>
              <a:rPr kumimoji="0" lang="uk-UA" b="0" i="0" u="none" strike="noStrike" cap="none" normalizeH="0" baseline="0" dirty="0" smtClean="0">
                <a:ln>
                  <a:noFill/>
                </a:ln>
                <a:solidFill>
                  <a:schemeClr val="bg1"/>
                </a:solidFill>
                <a:effectLst/>
                <a:ea typeface="Times New Roman" pitchFamily="18" charset="0"/>
                <a:cs typeface="Arial" pitchFamily="34" charset="0"/>
              </a:rPr>
              <a:t>., наступного року їх було реорганізовано у Школу старшого командного складу робітничо-селянської міліції УСРР. У 1925 р. Школу переведено до м. Києва, нині </a:t>
            </a:r>
            <a:r>
              <a:rPr kumimoji="0" lang="uk-UA" i="0" u="none" strike="noStrike" cap="none" normalizeH="0" baseline="0" dirty="0" smtClean="0">
                <a:ln>
                  <a:noFill/>
                </a:ln>
                <a:solidFill>
                  <a:schemeClr val="bg1"/>
                </a:solidFill>
                <a:effectLst/>
                <a:ea typeface="Times New Roman" pitchFamily="18" charset="0"/>
                <a:cs typeface="Arial" pitchFamily="34" charset="0"/>
              </a:rPr>
              <a:t>це</a:t>
            </a:r>
            <a:r>
              <a:rPr kumimoji="0" lang="uk-UA" b="1" i="0" u="none" strike="noStrike" cap="none" normalizeH="0" baseline="0" dirty="0" smtClean="0">
                <a:ln>
                  <a:noFill/>
                </a:ln>
                <a:solidFill>
                  <a:schemeClr val="bg1"/>
                </a:solidFill>
                <a:effectLst/>
                <a:ea typeface="Times New Roman" pitchFamily="18" charset="0"/>
                <a:cs typeface="Arial" pitchFamily="34" charset="0"/>
              </a:rPr>
              <a:t> – Національна академія внутрішніх справ.</a:t>
            </a:r>
            <a:endParaRPr kumimoji="0" lang="uk-UA" b="1" i="0" u="none" strike="noStrike" cap="none" normalizeH="0" baseline="0" dirty="0" smtClean="0">
              <a:ln>
                <a:noFill/>
              </a:ln>
              <a:solidFill>
                <a:schemeClr val="tx1"/>
              </a:solidFill>
              <a:effectLst/>
              <a:cs typeface="Arial" pitchFamily="34" charset="0"/>
            </a:endParaRPr>
          </a:p>
        </p:txBody>
      </p:sp>
      <p:pic>
        <p:nvPicPr>
          <p:cNvPr id="41997" name="Picture 13" descr="Картинки по запросу радянська украіна  нквс"/>
          <p:cNvPicPr>
            <a:picLocks noChangeAspect="1" noChangeArrowheads="1"/>
          </p:cNvPicPr>
          <p:nvPr/>
        </p:nvPicPr>
        <p:blipFill>
          <a:blip r:embed="rId2" cstate="print"/>
          <a:srcRect/>
          <a:stretch>
            <a:fillRect/>
          </a:stretch>
        </p:blipFill>
        <p:spPr bwMode="auto">
          <a:xfrm>
            <a:off x="6983760" y="0"/>
            <a:ext cx="2160240" cy="1299628"/>
          </a:xfrm>
          <a:prstGeom prst="rect">
            <a:avLst/>
          </a:prstGeom>
          <a:noFill/>
          <a:effectLst>
            <a:softEdge rad="63500"/>
          </a:effectLst>
        </p:spPr>
      </p:pic>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2989" y="564827"/>
            <a:ext cx="1712896" cy="959222"/>
          </a:xfrm>
          <a:prstGeom prst="rect">
            <a:avLst/>
          </a:prstGeom>
          <a:effectLst>
            <a:softEdge rad="31750"/>
          </a:effectLst>
        </p:spPr>
      </p:pic>
      <p:sp>
        <p:nvSpPr>
          <p:cNvPr id="3" name="Прямоугольник 2"/>
          <p:cNvSpPr/>
          <p:nvPr/>
        </p:nvSpPr>
        <p:spPr>
          <a:xfrm>
            <a:off x="47952" y="91480"/>
            <a:ext cx="5676175" cy="1208148"/>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bg1"/>
                </a:solidFill>
              </a:rPr>
              <a:t>Великою проблемою у діяльності міліції був низький рівень освіченості співробітників. Для  її розв'язання було прийнято рішення про відкриття курсів червоних міліціонерів. </a:t>
            </a:r>
            <a:endParaRPr lang="ru-RU" dirty="0">
              <a:solidFill>
                <a:schemeClr val="bg1"/>
              </a:solidFill>
            </a:endParaRPr>
          </a:p>
        </p:txBody>
      </p:sp>
      <p:pic>
        <p:nvPicPr>
          <p:cNvPr id="42003" name="Picture 19" descr="Картинки по запросу национальная академия внутренних дел украины в ссср"/>
          <p:cNvPicPr>
            <a:picLocks noChangeAspect="1" noChangeArrowheads="1"/>
          </p:cNvPicPr>
          <p:nvPr/>
        </p:nvPicPr>
        <p:blipFill>
          <a:blip r:embed="rId4" cstate="print"/>
          <a:srcRect/>
          <a:stretch>
            <a:fillRect/>
          </a:stretch>
        </p:blipFill>
        <p:spPr bwMode="auto">
          <a:xfrm>
            <a:off x="5940151" y="1351221"/>
            <a:ext cx="2925809" cy="1897822"/>
          </a:xfrm>
          <a:prstGeom prst="rect">
            <a:avLst/>
          </a:prstGeom>
          <a:noFill/>
          <a:effectLst>
            <a:softEdge rad="31750"/>
          </a:effectLst>
        </p:spPr>
      </p:pic>
      <p:sp>
        <p:nvSpPr>
          <p:cNvPr id="6" name="Прямоугольник 5"/>
          <p:cNvSpPr/>
          <p:nvPr/>
        </p:nvSpPr>
        <p:spPr>
          <a:xfrm>
            <a:off x="1654672" y="3284984"/>
            <a:ext cx="7345312" cy="2808312"/>
          </a:xfrm>
          <a:prstGeom prst="rect">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p>
          <a:p>
            <a:pPr algn="just"/>
            <a:r>
              <a:rPr lang="uk-UA" dirty="0" smtClean="0"/>
              <a:t>У </a:t>
            </a:r>
            <a:r>
              <a:rPr lang="uk-UA" dirty="0"/>
              <a:t>1920 р. для здійснення загального керівництва усіма видами міліції у системі НКВС УСРР було утворено </a:t>
            </a:r>
            <a:r>
              <a:rPr lang="uk-UA" b="1" dirty="0"/>
              <a:t>Головне управління радянської робітничо-селянської </a:t>
            </a:r>
            <a:r>
              <a:rPr lang="uk-UA" b="1" dirty="0" smtClean="0"/>
              <a:t>міліції. </a:t>
            </a:r>
          </a:p>
          <a:p>
            <a:pPr algn="just"/>
            <a:r>
              <a:rPr lang="uk-UA" dirty="0" smtClean="0"/>
              <a:t>        Посилення </a:t>
            </a:r>
            <a:r>
              <a:rPr lang="uk-UA" dirty="0"/>
              <a:t>у 1930‑х роках процесів централізації, призвели до ліквідації у 1930 р. НКВС УСРР. Органи міліції та кримінального розшуку було підпорядковано органам Державного Політичного Управління (ДПУ) УСРР. </a:t>
            </a:r>
            <a:endParaRPr lang="uk-UA" dirty="0" smtClean="0"/>
          </a:p>
          <a:p>
            <a:pPr algn="just"/>
            <a:r>
              <a:rPr lang="uk-UA" dirty="0"/>
              <a:t> </a:t>
            </a:r>
            <a:r>
              <a:rPr lang="uk-UA" dirty="0" smtClean="0"/>
              <a:t>       У </a:t>
            </a:r>
            <a:r>
              <a:rPr lang="uk-UA" dirty="0"/>
              <a:t>1934 р. утворено </a:t>
            </a:r>
            <a:r>
              <a:rPr lang="uk-UA" b="1" dirty="0"/>
              <a:t>НКВС СРСР</a:t>
            </a:r>
            <a:r>
              <a:rPr lang="uk-UA" dirty="0"/>
              <a:t> як союзно-республіканський наркомат, НКВС УСРР відтепер підпорядковувався одночасно РНК УСРР та НКВС СРСР. </a:t>
            </a:r>
            <a:endParaRPr lang="ru-RU" dirty="0"/>
          </a:p>
          <a:p>
            <a:pPr algn="just"/>
            <a:r>
              <a:rPr lang="uk-UA" dirty="0" smtClean="0"/>
              <a:t>   </a:t>
            </a:r>
            <a:endParaRPr lang="ru-RU" dirty="0"/>
          </a:p>
        </p:txBody>
      </p:sp>
      <p:sp>
        <p:nvSpPr>
          <p:cNvPr id="7" name="Прямоугольник 6"/>
          <p:cNvSpPr/>
          <p:nvPr/>
        </p:nvSpPr>
        <p:spPr>
          <a:xfrm>
            <a:off x="136551" y="6198850"/>
            <a:ext cx="8867997" cy="648071"/>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dirty="0">
                <a:solidFill>
                  <a:srgbClr val="FFFF99"/>
                </a:solidFill>
                <a:ea typeface="Times New Roman" pitchFamily="18" charset="0"/>
                <a:cs typeface="Arial" pitchFamily="34" charset="0"/>
              </a:rPr>
              <a:t>У 1936 р. </a:t>
            </a:r>
            <a:r>
              <a:rPr lang="uk-UA" dirty="0" smtClean="0">
                <a:solidFill>
                  <a:srgbClr val="FFFF99"/>
                </a:solidFill>
                <a:ea typeface="Times New Roman" pitchFamily="18" charset="0"/>
                <a:cs typeface="Arial" pitchFamily="34" charset="0"/>
              </a:rPr>
              <a:t> у </a:t>
            </a:r>
            <a:r>
              <a:rPr lang="uk-UA" dirty="0">
                <a:solidFill>
                  <a:srgbClr val="FFFF99"/>
                </a:solidFill>
                <a:ea typeface="Times New Roman" pitchFamily="18" charset="0"/>
                <a:cs typeface="Arial" pitchFamily="34" charset="0"/>
              </a:rPr>
              <a:t>складі </a:t>
            </a:r>
            <a:r>
              <a:rPr lang="uk-UA" dirty="0" smtClean="0">
                <a:solidFill>
                  <a:srgbClr val="FFFF99"/>
                </a:solidFill>
                <a:ea typeface="Times New Roman" pitchFamily="18" charset="0"/>
                <a:cs typeface="Arial" pitchFamily="34" charset="0"/>
              </a:rPr>
              <a:t> ГУРСМ  було  </a:t>
            </a:r>
            <a:r>
              <a:rPr lang="uk-UA" dirty="0">
                <a:solidFill>
                  <a:srgbClr val="FFFF99"/>
                </a:solidFill>
                <a:ea typeface="Times New Roman" pitchFamily="18" charset="0"/>
                <a:cs typeface="Arial" pitchFamily="34" charset="0"/>
              </a:rPr>
              <a:t>утворено </a:t>
            </a:r>
            <a:r>
              <a:rPr lang="uk-UA" dirty="0" smtClean="0">
                <a:solidFill>
                  <a:srgbClr val="FFFF99"/>
                </a:solidFill>
                <a:ea typeface="Times New Roman" pitchFamily="18" charset="0"/>
                <a:cs typeface="Arial" pitchFamily="34" charset="0"/>
              </a:rPr>
              <a:t> Державну  автомобільну  </a:t>
            </a:r>
            <a:r>
              <a:rPr lang="uk-UA" dirty="0">
                <a:solidFill>
                  <a:srgbClr val="FFFF99"/>
                </a:solidFill>
                <a:ea typeface="Times New Roman" pitchFamily="18" charset="0"/>
                <a:cs typeface="Arial" pitchFamily="34" charset="0"/>
              </a:rPr>
              <a:t>інспекцію, </a:t>
            </a:r>
            <a:endParaRPr lang="uk-UA" dirty="0" smtClean="0">
              <a:solidFill>
                <a:srgbClr val="FFFF99"/>
              </a:solidFill>
              <a:ea typeface="Times New Roman" pitchFamily="18" charset="0"/>
              <a:cs typeface="Arial" pitchFamily="34" charset="0"/>
            </a:endParaRPr>
          </a:p>
          <a:p>
            <a:pPr lvl="0" algn="just" fontAlgn="base">
              <a:spcBef>
                <a:spcPct val="0"/>
              </a:spcBef>
              <a:spcAft>
                <a:spcPct val="0"/>
              </a:spcAft>
            </a:pPr>
            <a:r>
              <a:rPr lang="uk-UA" dirty="0" smtClean="0">
                <a:solidFill>
                  <a:srgbClr val="FFFF99"/>
                </a:solidFill>
                <a:ea typeface="Times New Roman" pitchFamily="18" charset="0"/>
                <a:cs typeface="Arial" pitchFamily="34" charset="0"/>
              </a:rPr>
              <a:t>у </a:t>
            </a:r>
            <a:r>
              <a:rPr lang="uk-UA" dirty="0">
                <a:solidFill>
                  <a:srgbClr val="FFFF99"/>
                </a:solidFill>
                <a:ea typeface="Times New Roman" pitchFamily="18" charset="0"/>
                <a:cs typeface="Arial" pitchFamily="34" charset="0"/>
              </a:rPr>
              <a:t>1937 р. – </a:t>
            </a:r>
            <a:r>
              <a:rPr lang="uk-UA" dirty="0" smtClean="0">
                <a:solidFill>
                  <a:srgbClr val="FFFF99"/>
                </a:solidFill>
                <a:ea typeface="Times New Roman" pitchFamily="18" charset="0"/>
                <a:cs typeface="Arial" pitchFamily="34" charset="0"/>
              </a:rPr>
              <a:t>Відділ  по  </a:t>
            </a:r>
            <a:r>
              <a:rPr lang="uk-UA" dirty="0">
                <a:solidFill>
                  <a:srgbClr val="FFFF99"/>
                </a:solidFill>
                <a:ea typeface="Times New Roman" pitchFamily="18" charset="0"/>
                <a:cs typeface="Arial" pitchFamily="34" charset="0"/>
              </a:rPr>
              <a:t>боротьбі </a:t>
            </a:r>
            <a:r>
              <a:rPr lang="uk-UA" dirty="0" smtClean="0">
                <a:solidFill>
                  <a:srgbClr val="FFFF99"/>
                </a:solidFill>
                <a:ea typeface="Times New Roman" pitchFamily="18" charset="0"/>
                <a:cs typeface="Arial" pitchFamily="34" charset="0"/>
              </a:rPr>
              <a:t> з  розкраданням  соціалістичної  власності</a:t>
            </a:r>
            <a:r>
              <a:rPr lang="uk-UA" dirty="0">
                <a:solidFill>
                  <a:srgbClr val="FFFF99"/>
                </a:solidFill>
                <a:ea typeface="Times New Roman" pitchFamily="18" charset="0"/>
                <a:cs typeface="Arial" pitchFamily="34" charset="0"/>
              </a:rPr>
              <a:t>.</a:t>
            </a:r>
            <a:endParaRPr lang="uk-UA" sz="2400" dirty="0">
              <a:solidFill>
                <a:srgbClr val="FFFF99"/>
              </a:solidFill>
              <a:cs typeface="Arial" pitchFamily="34"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860" y="3432894"/>
            <a:ext cx="1518121" cy="251249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83768" y="116632"/>
            <a:ext cx="5328592" cy="553998"/>
          </a:xfrm>
          <a:prstGeom prst="rect">
            <a:avLst/>
          </a:prstGeom>
        </p:spPr>
        <p:txBody>
          <a:bodyPr wrap="square">
            <a:spAutoFit/>
          </a:bodyPr>
          <a:lstStyle/>
          <a:p>
            <a:r>
              <a:rPr lang="uk-UA" sz="3000" b="1" dirty="0" smtClean="0">
                <a:solidFill>
                  <a:srgbClr val="FF0000"/>
                </a:solidFill>
              </a:rPr>
              <a:t>Конституція УСРР 1929</a:t>
            </a:r>
            <a:r>
              <a:rPr lang="en-US" sz="3000" b="1" dirty="0" smtClean="0">
                <a:solidFill>
                  <a:srgbClr val="FF0000"/>
                </a:solidFill>
              </a:rPr>
              <a:t> </a:t>
            </a:r>
            <a:r>
              <a:rPr lang="uk-UA" sz="3000" b="1" dirty="0" smtClean="0">
                <a:solidFill>
                  <a:srgbClr val="FF0000"/>
                </a:solidFill>
              </a:rPr>
              <a:t> р.</a:t>
            </a:r>
            <a:endParaRPr lang="uk-UA" sz="3000" dirty="0">
              <a:solidFill>
                <a:srgbClr val="FF0000"/>
              </a:solidFill>
            </a:endParaRPr>
          </a:p>
        </p:txBody>
      </p:sp>
      <p:pic>
        <p:nvPicPr>
          <p:cNvPr id="14" name="Picture 4" descr="Картинки по запросу конституція 1929"/>
          <p:cNvPicPr>
            <a:picLocks noChangeAspect="1" noChangeArrowheads="1"/>
          </p:cNvPicPr>
          <p:nvPr/>
        </p:nvPicPr>
        <p:blipFill>
          <a:blip r:embed="rId2" cstate="print"/>
          <a:srcRect/>
          <a:stretch>
            <a:fillRect/>
          </a:stretch>
        </p:blipFill>
        <p:spPr bwMode="auto">
          <a:xfrm>
            <a:off x="18852" y="29452"/>
            <a:ext cx="1475655" cy="1902552"/>
          </a:xfrm>
          <a:prstGeom prst="rect">
            <a:avLst/>
          </a:prstGeom>
          <a:noFill/>
          <a:effectLst>
            <a:innerShdw blurRad="63500" dist="50800" dir="8100000">
              <a:prstClr val="black">
                <a:alpha val="50000"/>
              </a:prstClr>
            </a:innerShdw>
          </a:effectLst>
        </p:spPr>
      </p:pic>
      <p:sp>
        <p:nvSpPr>
          <p:cNvPr id="2" name="Прямоугольник 1"/>
          <p:cNvSpPr/>
          <p:nvPr/>
        </p:nvSpPr>
        <p:spPr>
          <a:xfrm>
            <a:off x="1776586" y="926234"/>
            <a:ext cx="7064052" cy="990778"/>
          </a:xfrm>
          <a:prstGeom prst="rect">
            <a:avLst/>
          </a:prstGeom>
          <a:solidFill>
            <a:srgbClr val="052A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uk-UA" dirty="0" smtClean="0">
              <a:solidFill>
                <a:schemeClr val="bg1"/>
              </a:solidFill>
              <a:ea typeface="Times New Roman" pitchFamily="18" charset="0"/>
              <a:cs typeface="Arial" pitchFamily="34" charset="0"/>
            </a:endParaRPr>
          </a:p>
          <a:p>
            <a:pPr fontAlgn="base">
              <a:spcBef>
                <a:spcPct val="0"/>
              </a:spcBef>
              <a:spcAft>
                <a:spcPct val="0"/>
              </a:spcAft>
            </a:pPr>
            <a:r>
              <a:rPr lang="uk-UA" sz="2000" dirty="0" smtClean="0">
                <a:solidFill>
                  <a:srgbClr val="FF0000"/>
                </a:solidFill>
                <a:ea typeface="Times New Roman" pitchFamily="18" charset="0"/>
                <a:cs typeface="Arial" pitchFamily="34" charset="0"/>
              </a:rPr>
              <a:t>15 </a:t>
            </a:r>
            <a:r>
              <a:rPr lang="uk-UA" sz="2000" dirty="0">
                <a:solidFill>
                  <a:srgbClr val="FF0000"/>
                </a:solidFill>
                <a:ea typeface="Times New Roman" pitchFamily="18" charset="0"/>
                <a:cs typeface="Arial" pitchFamily="34" charset="0"/>
              </a:rPr>
              <a:t>травня 1929 року ХІ Всеукраїнський з’їзд Рад затвердив нову Конституцію УСРР. Вона </a:t>
            </a:r>
            <a:r>
              <a:rPr lang="uk-UA" sz="2000" b="1" dirty="0">
                <a:solidFill>
                  <a:srgbClr val="FF0000"/>
                </a:solidFill>
                <a:ea typeface="Times New Roman" pitchFamily="18" charset="0"/>
                <a:cs typeface="Arial" pitchFamily="34" charset="0"/>
              </a:rPr>
              <a:t>с</a:t>
            </a:r>
            <a:r>
              <a:rPr lang="uk-UA" sz="2000" dirty="0">
                <a:solidFill>
                  <a:srgbClr val="FF0000"/>
                </a:solidFill>
                <a:ea typeface="Times New Roman" pitchFamily="18" charset="0"/>
                <a:cs typeface="Arial" pitchFamily="34" charset="0"/>
              </a:rPr>
              <a:t>кладалася з і 5 розділів, 82 статей</a:t>
            </a:r>
            <a:r>
              <a:rPr lang="uk-UA" sz="2000" dirty="0" smtClean="0">
                <a:solidFill>
                  <a:srgbClr val="FF0000"/>
                </a:solidFill>
                <a:ea typeface="Times New Roman" pitchFamily="18" charset="0"/>
                <a:cs typeface="Arial" pitchFamily="34" charset="0"/>
              </a:rPr>
              <a:t>.</a:t>
            </a:r>
            <a:endParaRPr lang="uk-UA" sz="2000" dirty="0">
              <a:solidFill>
                <a:srgbClr val="FF0000"/>
              </a:solidFill>
              <a:cs typeface="Arial" pitchFamily="34" charset="0"/>
            </a:endParaRPr>
          </a:p>
          <a:p>
            <a:pPr lvl="0" fontAlgn="base">
              <a:spcBef>
                <a:spcPct val="0"/>
              </a:spcBef>
              <a:spcAft>
                <a:spcPct val="0"/>
              </a:spcAft>
            </a:pPr>
            <a:endParaRPr lang="uk-UA" b="1" dirty="0">
              <a:solidFill>
                <a:schemeClr val="bg1"/>
              </a:solidFill>
              <a:cs typeface="Arial" pitchFamily="34" charset="0"/>
            </a:endParaRPr>
          </a:p>
        </p:txBody>
      </p:sp>
      <p:sp>
        <p:nvSpPr>
          <p:cNvPr id="3" name="Пятиугольник 2"/>
          <p:cNvSpPr/>
          <p:nvPr/>
        </p:nvSpPr>
        <p:spPr>
          <a:xfrm>
            <a:off x="70637" y="3372164"/>
            <a:ext cx="1980288" cy="772664"/>
          </a:xfrm>
          <a:prstGeom prst="homePlate">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t>1 розділ</a:t>
            </a:r>
          </a:p>
          <a:p>
            <a:pPr algn="ctr"/>
            <a:r>
              <a:rPr lang="uk-UA" dirty="0" smtClean="0"/>
              <a:t>Засади</a:t>
            </a:r>
            <a:endParaRPr lang="ru-RU" dirty="0"/>
          </a:p>
        </p:txBody>
      </p:sp>
      <p:sp>
        <p:nvSpPr>
          <p:cNvPr id="5" name="Прямоугольник с двумя скругленными противолежащими углами 4"/>
          <p:cNvSpPr/>
          <p:nvPr/>
        </p:nvSpPr>
        <p:spPr>
          <a:xfrm>
            <a:off x="2196605" y="2217910"/>
            <a:ext cx="6801569" cy="3081172"/>
          </a:xfrm>
          <a:prstGeom prst="round2Diag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Декларувалося</a:t>
            </a:r>
            <a:r>
              <a:rPr lang="uk-UA" dirty="0"/>
              <a:t>, що «Українська республіка є соціалістична держава робітників та селян» (ст. 1). У статтях 2 і 3 визначався правовий статус УСРР як суверенної договірної держави, яка добровільно входить до складу Союзу Радянських Соціалістичних Республік і зберігає за собою право вільного виходу з Союзу</a:t>
            </a:r>
            <a:r>
              <a:rPr lang="uk-UA" dirty="0" smtClean="0"/>
              <a:t>.</a:t>
            </a:r>
            <a:r>
              <a:rPr lang="uk-UA" dirty="0"/>
              <a:t> Закріплено принцип верховенства загальносоюзних органів державної влади і загальносоюзного законодавства. Конституційно закріплювалося входження до складу УСРР Автономної Молдавської Соціалістичної Радянської Республіки </a:t>
            </a:r>
          </a:p>
        </p:txBody>
      </p:sp>
      <p:sp>
        <p:nvSpPr>
          <p:cNvPr id="6" name="Пятиугольник 5"/>
          <p:cNvSpPr/>
          <p:nvPr/>
        </p:nvSpPr>
        <p:spPr>
          <a:xfrm>
            <a:off x="70637" y="5445224"/>
            <a:ext cx="1981083" cy="1205408"/>
          </a:xfrm>
          <a:prstGeom prst="homePlat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rgbClr val="FFFFCC"/>
                </a:solidFill>
              </a:rPr>
              <a:t>2 розділ </a:t>
            </a:r>
            <a:r>
              <a:rPr lang="uk-UA" dirty="0">
                <a:solidFill>
                  <a:srgbClr val="FFFFCC"/>
                </a:solidFill>
              </a:rPr>
              <a:t>Організація радянської влади</a:t>
            </a:r>
            <a:endParaRPr lang="ru-RU" dirty="0">
              <a:solidFill>
                <a:srgbClr val="FFFFCC"/>
              </a:solidFill>
            </a:endParaRPr>
          </a:p>
        </p:txBody>
      </p:sp>
      <p:sp>
        <p:nvSpPr>
          <p:cNvPr id="7" name="Прямоугольник с двумя скругленными противолежащими углами 6"/>
          <p:cNvSpPr/>
          <p:nvPr/>
        </p:nvSpPr>
        <p:spPr>
          <a:xfrm>
            <a:off x="2195737" y="5676676"/>
            <a:ext cx="6801568" cy="742504"/>
          </a:xfrm>
          <a:prstGeom prst="round2Diag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rgbClr val="FFFFCC"/>
                </a:solidFill>
              </a:rPr>
              <a:t>Визначалися структура, компетенція та порядок формування центральних та місцевих органів влади.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0"/>
            <a:ext cx="4752528" cy="523220"/>
          </a:xfrm>
          <a:prstGeom prst="rect">
            <a:avLst/>
          </a:prstGeom>
        </p:spPr>
        <p:txBody>
          <a:bodyPr wrap="square">
            <a:spAutoFit/>
          </a:bodyPr>
          <a:lstStyle/>
          <a:p>
            <a:r>
              <a:rPr lang="uk-UA" sz="2800" b="1" dirty="0" smtClean="0">
                <a:solidFill>
                  <a:srgbClr val="FF0000"/>
                </a:solidFill>
              </a:rPr>
              <a:t>Конституція УСРР 1929</a:t>
            </a:r>
            <a:r>
              <a:rPr lang="en-US" sz="2800" b="1" dirty="0" smtClean="0">
                <a:solidFill>
                  <a:srgbClr val="FF0000"/>
                </a:solidFill>
              </a:rPr>
              <a:t> </a:t>
            </a:r>
            <a:r>
              <a:rPr lang="uk-UA" sz="2800" b="1" dirty="0" smtClean="0">
                <a:solidFill>
                  <a:srgbClr val="FF0000"/>
                </a:solidFill>
              </a:rPr>
              <a:t> р.</a:t>
            </a:r>
            <a:endParaRPr lang="uk-UA" sz="2800" dirty="0">
              <a:solidFill>
                <a:srgbClr val="FF0000"/>
              </a:solidFill>
            </a:endParaRPr>
          </a:p>
        </p:txBody>
      </p:sp>
      <p:pic>
        <p:nvPicPr>
          <p:cNvPr id="14" name="Picture 4" descr="Картинки по запросу конституція 1929"/>
          <p:cNvPicPr>
            <a:picLocks noChangeAspect="1" noChangeArrowheads="1"/>
          </p:cNvPicPr>
          <p:nvPr/>
        </p:nvPicPr>
        <p:blipFill>
          <a:blip r:embed="rId3" cstate="print"/>
          <a:srcRect/>
          <a:stretch>
            <a:fillRect/>
          </a:stretch>
        </p:blipFill>
        <p:spPr bwMode="auto">
          <a:xfrm>
            <a:off x="18852" y="29452"/>
            <a:ext cx="1475655" cy="1902552"/>
          </a:xfrm>
          <a:prstGeom prst="rect">
            <a:avLst/>
          </a:prstGeom>
          <a:noFill/>
          <a:effectLst>
            <a:innerShdw blurRad="63500" dist="50800" dir="2700000">
              <a:srgbClr val="FF0000">
                <a:alpha val="50000"/>
              </a:srgbClr>
            </a:innerShdw>
          </a:effectLst>
        </p:spPr>
      </p:pic>
      <p:sp>
        <p:nvSpPr>
          <p:cNvPr id="3" name="Пятиугольник 2"/>
          <p:cNvSpPr/>
          <p:nvPr/>
        </p:nvSpPr>
        <p:spPr>
          <a:xfrm>
            <a:off x="125543" y="4149080"/>
            <a:ext cx="1885471" cy="988688"/>
          </a:xfrm>
          <a:prstGeom prst="homePlate">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rgbClr val="FFFFCC"/>
                </a:solidFill>
              </a:rPr>
              <a:t>4</a:t>
            </a:r>
            <a:r>
              <a:rPr lang="uk-UA" sz="2000" dirty="0" smtClean="0">
                <a:solidFill>
                  <a:srgbClr val="FFFFCC"/>
                </a:solidFill>
              </a:rPr>
              <a:t> розділ</a:t>
            </a:r>
          </a:p>
          <a:p>
            <a:pPr algn="ctr"/>
            <a:r>
              <a:rPr lang="uk-UA" dirty="0">
                <a:solidFill>
                  <a:srgbClr val="FFFFCC"/>
                </a:solidFill>
                <a:ea typeface="Times New Roman" pitchFamily="18" charset="0"/>
                <a:cs typeface="Arial" pitchFamily="34" charset="0"/>
              </a:rPr>
              <a:t>Про бюджет </a:t>
            </a:r>
            <a:r>
              <a:rPr lang="uk-UA" dirty="0" smtClean="0">
                <a:solidFill>
                  <a:srgbClr val="FFFFCC"/>
                </a:solidFill>
                <a:ea typeface="Times New Roman" pitchFamily="18" charset="0"/>
                <a:cs typeface="Arial" pitchFamily="34" charset="0"/>
              </a:rPr>
              <a:t>УСРР</a:t>
            </a:r>
            <a:endParaRPr lang="ru-RU" dirty="0">
              <a:solidFill>
                <a:srgbClr val="FFFFCC"/>
              </a:solidFill>
            </a:endParaRPr>
          </a:p>
        </p:txBody>
      </p:sp>
      <p:sp>
        <p:nvSpPr>
          <p:cNvPr id="5" name="Прямоугольник с двумя скругленными противолежащими углами 4"/>
          <p:cNvSpPr/>
          <p:nvPr/>
        </p:nvSpPr>
        <p:spPr>
          <a:xfrm>
            <a:off x="2123728" y="4149080"/>
            <a:ext cx="6881588" cy="988688"/>
          </a:xfrm>
          <a:prstGeom prst="round2DiagRect">
            <a:avLst/>
          </a:prstGeom>
          <a:solidFill>
            <a:srgbClr val="33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rgbClr val="FFFFCC"/>
                </a:solidFill>
                <a:ea typeface="Times New Roman" pitchFamily="18" charset="0"/>
                <a:cs typeface="Arial" pitchFamily="34" charset="0"/>
              </a:rPr>
              <a:t>     Визначалося</a:t>
            </a:r>
            <a:r>
              <a:rPr lang="uk-UA" dirty="0">
                <a:solidFill>
                  <a:srgbClr val="FFFFCC"/>
                </a:solidFill>
                <a:ea typeface="Times New Roman" pitchFamily="18" charset="0"/>
                <a:cs typeface="Arial" pitchFamily="34" charset="0"/>
              </a:rPr>
              <a:t>, що питання розподілу видатків та прибутків УСРР регламентується законодавством </a:t>
            </a:r>
            <a:r>
              <a:rPr lang="uk-UA" dirty="0" smtClean="0">
                <a:solidFill>
                  <a:srgbClr val="FFFFCC"/>
                </a:solidFill>
                <a:ea typeface="Times New Roman" pitchFamily="18" charset="0"/>
                <a:cs typeface="Arial" pitchFamily="34" charset="0"/>
              </a:rPr>
              <a:t>СРСР.</a:t>
            </a:r>
            <a:endParaRPr lang="uk-UA" dirty="0">
              <a:solidFill>
                <a:srgbClr val="FFFFCC"/>
              </a:solidFill>
            </a:endParaRPr>
          </a:p>
        </p:txBody>
      </p:sp>
      <p:sp>
        <p:nvSpPr>
          <p:cNvPr id="6" name="Пятиугольник 5"/>
          <p:cNvSpPr/>
          <p:nvPr/>
        </p:nvSpPr>
        <p:spPr>
          <a:xfrm>
            <a:off x="132093" y="5301208"/>
            <a:ext cx="1878922" cy="1440160"/>
          </a:xfrm>
          <a:prstGeom prst="homePlate">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solidFill>
                <a:srgbClr val="FFFFCC"/>
              </a:solidFill>
            </a:endParaRPr>
          </a:p>
          <a:p>
            <a:pPr algn="ctr"/>
            <a:r>
              <a:rPr lang="uk-UA" sz="2000" dirty="0" smtClean="0">
                <a:solidFill>
                  <a:srgbClr val="FFFFFF"/>
                </a:solidFill>
              </a:rPr>
              <a:t>5 розділ </a:t>
            </a:r>
          </a:p>
          <a:p>
            <a:pPr algn="ctr"/>
            <a:r>
              <a:rPr lang="ru-RU" dirty="0" smtClean="0">
                <a:solidFill>
                  <a:srgbClr val="FFFFFF"/>
                </a:solidFill>
              </a:rPr>
              <a:t>Про </a:t>
            </a:r>
            <a:r>
              <a:rPr lang="ru-RU" dirty="0">
                <a:solidFill>
                  <a:srgbClr val="FFFFFF"/>
                </a:solidFill>
              </a:rPr>
              <a:t>герб, прапор і </a:t>
            </a:r>
            <a:r>
              <a:rPr lang="uk-UA" dirty="0" smtClean="0">
                <a:solidFill>
                  <a:srgbClr val="FFFFFF"/>
                </a:solidFill>
              </a:rPr>
              <a:t>столицю</a:t>
            </a:r>
            <a:r>
              <a:rPr lang="ru-RU" dirty="0" smtClean="0">
                <a:solidFill>
                  <a:srgbClr val="FFFFFF"/>
                </a:solidFill>
              </a:rPr>
              <a:t> УСРР</a:t>
            </a:r>
            <a:endParaRPr lang="ru-RU" dirty="0">
              <a:solidFill>
                <a:srgbClr val="FFFFFF"/>
              </a:solidFill>
            </a:endParaRPr>
          </a:p>
          <a:p>
            <a:pPr algn="ctr"/>
            <a:endParaRPr lang="ru-RU" dirty="0">
              <a:solidFill>
                <a:srgbClr val="FFFFCC"/>
              </a:solidFill>
            </a:endParaRPr>
          </a:p>
        </p:txBody>
      </p:sp>
      <p:sp>
        <p:nvSpPr>
          <p:cNvPr id="7" name="Прямоугольник с двумя скругленными противолежащими углами 6"/>
          <p:cNvSpPr/>
          <p:nvPr/>
        </p:nvSpPr>
        <p:spPr>
          <a:xfrm>
            <a:off x="2123728" y="5661248"/>
            <a:ext cx="6881588" cy="742504"/>
          </a:xfrm>
          <a:prstGeom prst="round2Diag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Містив </a:t>
            </a:r>
            <a:r>
              <a:rPr lang="uk-UA" dirty="0"/>
              <a:t>опис герба та прапора УСРР, </a:t>
            </a:r>
            <a:r>
              <a:rPr lang="uk-UA" dirty="0" smtClean="0"/>
              <a:t>які по-суті  </a:t>
            </a:r>
            <a:r>
              <a:rPr lang="uk-UA" dirty="0"/>
              <a:t>залишилися незмінними та вказувалося, що столицею УСРР було м. Харків.</a:t>
            </a:r>
            <a:endParaRPr lang="ru-RU" dirty="0"/>
          </a:p>
        </p:txBody>
      </p:sp>
      <p:sp>
        <p:nvSpPr>
          <p:cNvPr id="15" name="Пятиугольник 14"/>
          <p:cNvSpPr/>
          <p:nvPr/>
        </p:nvSpPr>
        <p:spPr>
          <a:xfrm>
            <a:off x="125544" y="2248454"/>
            <a:ext cx="1885471" cy="1396570"/>
          </a:xfrm>
          <a:prstGeom prst="homePlate">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solidFill>
                  <a:srgbClr val="FFDDDD"/>
                </a:solidFill>
              </a:rPr>
              <a:t>3 розділ</a:t>
            </a:r>
          </a:p>
          <a:p>
            <a:pPr algn="ctr"/>
            <a:r>
              <a:rPr lang="uk-UA" dirty="0" smtClean="0">
                <a:solidFill>
                  <a:srgbClr val="FFDDDD"/>
                </a:solidFill>
              </a:rPr>
              <a:t> </a:t>
            </a:r>
            <a:r>
              <a:rPr lang="uk-UA" dirty="0">
                <a:solidFill>
                  <a:srgbClr val="FFDDDD"/>
                </a:solidFill>
              </a:rPr>
              <a:t>Про виборчі права</a:t>
            </a:r>
            <a:endParaRPr lang="ru-RU" dirty="0">
              <a:solidFill>
                <a:srgbClr val="FFDDDD"/>
              </a:solidFill>
            </a:endParaRPr>
          </a:p>
        </p:txBody>
      </p:sp>
      <p:sp>
        <p:nvSpPr>
          <p:cNvPr id="16" name="Прямоугольник с двумя скругленными противолежащими углами 15"/>
          <p:cNvSpPr/>
          <p:nvPr/>
        </p:nvSpPr>
        <p:spPr>
          <a:xfrm>
            <a:off x="2123728" y="1932004"/>
            <a:ext cx="6843230" cy="1929044"/>
          </a:xfrm>
          <a:prstGeom prst="round2DiagRect">
            <a:avLst>
              <a:gd name="adj1" fmla="val 28734"/>
              <a:gd name="adj2" fmla="val 0"/>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rgbClr val="FFDDDD"/>
                </a:solidFill>
              </a:rPr>
              <a:t>     Зазначалося, </a:t>
            </a:r>
            <a:r>
              <a:rPr lang="uk-UA" dirty="0">
                <a:solidFill>
                  <a:srgbClr val="FFDDDD"/>
                </a:solidFill>
              </a:rPr>
              <a:t>що право обирати й бути обраним до рад мають, незалежно від статі, віри, раси, національності, осілості тощо, громадяни УСРР, яким виповнилося 18 років і які зайняті суспільно-корисною працею</a:t>
            </a:r>
            <a:r>
              <a:rPr lang="uk-UA" dirty="0" smtClean="0">
                <a:solidFill>
                  <a:srgbClr val="FFDDDD"/>
                </a:solidFill>
              </a:rPr>
              <a:t>. </a:t>
            </a:r>
            <a:r>
              <a:rPr lang="uk-UA" dirty="0">
                <a:solidFill>
                  <a:srgbClr val="FFDDDD"/>
                </a:solidFill>
              </a:rPr>
              <a:t>Відповідно політичних прав були позбавлені особи, які використовували найману працю, торговці, духівництво </a:t>
            </a:r>
            <a:r>
              <a:rPr lang="uk-UA" dirty="0" smtClean="0">
                <a:solidFill>
                  <a:srgbClr val="FFDDDD"/>
                </a:solidFill>
              </a:rPr>
              <a:t>тощо.</a:t>
            </a:r>
            <a:endParaRPr lang="uk-UA" dirty="0">
              <a:solidFill>
                <a:srgbClr val="FFDDDD"/>
              </a:solidFill>
            </a:endParaRP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35896" y="551572"/>
            <a:ext cx="1765431" cy="1168666"/>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24354" y="-64154"/>
            <a:ext cx="1907704" cy="2089764"/>
          </a:xfrm>
          <a:prstGeom prst="rect">
            <a:avLst/>
          </a:prstGeom>
        </p:spPr>
      </p:pic>
    </p:spTree>
    <p:extLst>
      <p:ext uri="{BB962C8B-B14F-4D97-AF65-F5344CB8AC3E}">
        <p14:creationId xmlns:p14="http://schemas.microsoft.com/office/powerpoint/2010/main" xmlns="" val="685041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461665"/>
          </a:xfrm>
          <a:prstGeom prst="rect">
            <a:avLst/>
          </a:prstGeom>
          <a:solidFill>
            <a:schemeClr val="tx2">
              <a:lumMod val="75000"/>
            </a:schemeClr>
          </a:solidFill>
        </p:spPr>
        <p:txBody>
          <a:bodyPr wrap="square">
            <a:spAutoFit/>
          </a:bodyPr>
          <a:lstStyle/>
          <a:p>
            <a:pPr algn="ctr"/>
            <a:r>
              <a:rPr lang="uk-UA" sz="2400" b="1" dirty="0" smtClean="0">
                <a:solidFill>
                  <a:srgbClr val="D20000"/>
                </a:solidFill>
              </a:rPr>
              <a:t>Конституція УСРР 1929 р. </a:t>
            </a:r>
            <a:r>
              <a:rPr lang="uk-UA" sz="2400" b="1" dirty="0">
                <a:solidFill>
                  <a:srgbClr val="D20000"/>
                </a:solidFill>
              </a:rPr>
              <a:t>Організація радянської влади</a:t>
            </a:r>
          </a:p>
        </p:txBody>
      </p:sp>
      <p:sp>
        <p:nvSpPr>
          <p:cNvPr id="2" name="Прямоугольник 1"/>
          <p:cNvSpPr/>
          <p:nvPr/>
        </p:nvSpPr>
        <p:spPr>
          <a:xfrm>
            <a:off x="5201208" y="1251980"/>
            <a:ext cx="3725552" cy="3721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в</a:t>
            </a:r>
            <a:r>
              <a:rPr lang="uk-UA" sz="1600" dirty="0" smtClean="0">
                <a:solidFill>
                  <a:schemeClr val="tx1"/>
                </a:solidFill>
              </a:rPr>
              <a:t>ерховний орган влади </a:t>
            </a:r>
            <a:r>
              <a:rPr lang="ru-RU" sz="1600" dirty="0" smtClean="0">
                <a:solidFill>
                  <a:schemeClr val="tx1"/>
                </a:solidFill>
              </a:rPr>
              <a:t>УСРР</a:t>
            </a:r>
            <a:endParaRPr lang="ru-RU" sz="1600" dirty="0">
              <a:solidFill>
                <a:schemeClr val="tx1"/>
              </a:solidFill>
            </a:endParaRPr>
          </a:p>
        </p:txBody>
      </p:sp>
      <p:sp>
        <p:nvSpPr>
          <p:cNvPr id="3" name="Скругленный прямоугольник 2"/>
          <p:cNvSpPr/>
          <p:nvPr/>
        </p:nvSpPr>
        <p:spPr>
          <a:xfrm>
            <a:off x="128186" y="1182192"/>
            <a:ext cx="4704586" cy="51170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Всеукраїнський з’їзд Рад робітничих, селянських і червоноармійських депутатів</a:t>
            </a:r>
            <a:endParaRPr lang="ru-RU" sz="1600" dirty="0">
              <a:solidFill>
                <a:schemeClr val="tx1"/>
              </a:solidFill>
            </a:endParaRPr>
          </a:p>
        </p:txBody>
      </p:sp>
      <p:sp>
        <p:nvSpPr>
          <p:cNvPr id="5" name="Скругленный прямоугольник 4"/>
          <p:cNvSpPr/>
          <p:nvPr/>
        </p:nvSpPr>
        <p:spPr>
          <a:xfrm>
            <a:off x="134775" y="1916832"/>
            <a:ext cx="3793132" cy="52626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Всеукраїнський Центральний Виконавчий Комітет Рад (ВУЦВК Рад) </a:t>
            </a:r>
            <a:endParaRPr lang="ru-RU" sz="1600" dirty="0">
              <a:solidFill>
                <a:schemeClr val="tx1"/>
              </a:solidFill>
            </a:endParaRPr>
          </a:p>
        </p:txBody>
      </p:sp>
      <p:sp>
        <p:nvSpPr>
          <p:cNvPr id="6" name="Прямоугольник 5"/>
          <p:cNvSpPr/>
          <p:nvPr/>
        </p:nvSpPr>
        <p:spPr>
          <a:xfrm>
            <a:off x="4404568" y="1916832"/>
            <a:ext cx="4661656" cy="5262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між з’їздами Рад </a:t>
            </a:r>
            <a:r>
              <a:rPr lang="uk-UA" sz="1600" dirty="0" smtClean="0">
                <a:solidFill>
                  <a:schemeClr val="tx1"/>
                </a:solidFill>
              </a:rPr>
              <a:t>- верховний </a:t>
            </a:r>
            <a:r>
              <a:rPr lang="uk-UA" sz="1600" dirty="0">
                <a:solidFill>
                  <a:schemeClr val="tx1"/>
                </a:solidFill>
              </a:rPr>
              <a:t>законодавчим, розпорядчим і виконавчим органом </a:t>
            </a:r>
            <a:r>
              <a:rPr lang="uk-UA" sz="1600" dirty="0" smtClean="0">
                <a:solidFill>
                  <a:schemeClr val="tx1"/>
                </a:solidFill>
              </a:rPr>
              <a:t>влади УСРР</a:t>
            </a:r>
            <a:endParaRPr lang="ru-RU" sz="1600" dirty="0">
              <a:solidFill>
                <a:schemeClr val="tx1"/>
              </a:solidFill>
            </a:endParaRPr>
          </a:p>
        </p:txBody>
      </p:sp>
      <p:sp>
        <p:nvSpPr>
          <p:cNvPr id="7" name="Скругленный прямоугольник 6"/>
          <p:cNvSpPr/>
          <p:nvPr/>
        </p:nvSpPr>
        <p:spPr>
          <a:xfrm>
            <a:off x="235643" y="2690936"/>
            <a:ext cx="2665318"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Президія ВУЦВК </a:t>
            </a:r>
            <a:endParaRPr lang="ru-RU" sz="1600" dirty="0">
              <a:solidFill>
                <a:schemeClr val="tx1"/>
              </a:solidFill>
            </a:endParaRPr>
          </a:p>
        </p:txBody>
      </p:sp>
      <p:sp>
        <p:nvSpPr>
          <p:cNvPr id="15" name="Прямоугольник 14"/>
          <p:cNvSpPr/>
          <p:nvPr/>
        </p:nvSpPr>
        <p:spPr>
          <a:xfrm>
            <a:off x="4404568" y="2565610"/>
            <a:ext cx="4661656" cy="48968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chemeClr val="tx1"/>
                </a:solidFill>
              </a:rPr>
              <a:t>постійно діючий вищий законодавчий, виконавчий та розпорядчий орган </a:t>
            </a:r>
            <a:r>
              <a:rPr lang="uk-UA" sz="1600" dirty="0" smtClean="0">
                <a:solidFill>
                  <a:schemeClr val="tx1"/>
                </a:solidFill>
              </a:rPr>
              <a:t>влади УСРР </a:t>
            </a:r>
            <a:endParaRPr lang="uk-UA" sz="1600" dirty="0">
              <a:solidFill>
                <a:schemeClr val="tx1"/>
              </a:solidFill>
            </a:endParaRPr>
          </a:p>
        </p:txBody>
      </p:sp>
      <p:sp>
        <p:nvSpPr>
          <p:cNvPr id="16" name="Скругленный прямоугольник 15"/>
          <p:cNvSpPr/>
          <p:nvPr/>
        </p:nvSpPr>
        <p:spPr>
          <a:xfrm>
            <a:off x="852240" y="3284984"/>
            <a:ext cx="3096344" cy="4572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rPr>
              <a:t>Рада Народних Комісарів </a:t>
            </a:r>
            <a:endParaRPr lang="ru-RU" sz="1600" dirty="0">
              <a:solidFill>
                <a:schemeClr val="tx1"/>
              </a:solidFill>
            </a:endParaRPr>
          </a:p>
        </p:txBody>
      </p:sp>
      <p:sp>
        <p:nvSpPr>
          <p:cNvPr id="17" name="Прямоугольник 16"/>
          <p:cNvSpPr/>
          <p:nvPr/>
        </p:nvSpPr>
        <p:spPr>
          <a:xfrm>
            <a:off x="4379664" y="3153544"/>
            <a:ext cx="4686560" cy="7200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600" dirty="0">
                <a:solidFill>
                  <a:schemeClr val="tx1"/>
                </a:solidFill>
              </a:rPr>
              <a:t>розпорядчий та виконавчий орган </a:t>
            </a:r>
            <a:r>
              <a:rPr lang="uk-UA" sz="1600" dirty="0" smtClean="0">
                <a:solidFill>
                  <a:schemeClr val="tx1"/>
                </a:solidFill>
              </a:rPr>
              <a:t>ВУЦВК, з правом, </a:t>
            </a:r>
            <a:r>
              <a:rPr lang="ru-RU" sz="1600" dirty="0" smtClean="0">
                <a:solidFill>
                  <a:schemeClr val="tx1"/>
                </a:solidFill>
              </a:rPr>
              <a:t>в </a:t>
            </a:r>
            <a:r>
              <a:rPr lang="ru-RU" sz="1600" dirty="0">
                <a:solidFill>
                  <a:schemeClr val="tx1"/>
                </a:solidFill>
              </a:rPr>
              <a:t>межах </a:t>
            </a:r>
            <a:r>
              <a:rPr lang="uk-UA" sz="1600" dirty="0" smtClean="0">
                <a:solidFill>
                  <a:schemeClr val="tx1"/>
                </a:solidFill>
              </a:rPr>
              <a:t>наданих їй ВУЦВК, видавати законодавчі акти </a:t>
            </a:r>
            <a:r>
              <a:rPr lang="ru-RU" sz="1600" dirty="0" smtClean="0">
                <a:solidFill>
                  <a:schemeClr val="tx1"/>
                </a:solidFill>
              </a:rPr>
              <a:t>й </a:t>
            </a:r>
            <a:r>
              <a:rPr lang="ru-RU" sz="1600" dirty="0">
                <a:solidFill>
                  <a:schemeClr val="tx1"/>
                </a:solidFill>
              </a:rPr>
              <a:t>постанови</a:t>
            </a:r>
            <a:endParaRPr lang="uk-UA" sz="1600" dirty="0">
              <a:solidFill>
                <a:schemeClr val="tx1"/>
              </a:solidFill>
            </a:endParaRPr>
          </a:p>
        </p:txBody>
      </p:sp>
      <p:sp>
        <p:nvSpPr>
          <p:cNvPr id="18" name="Прямоугольник 17"/>
          <p:cNvSpPr/>
          <p:nvPr/>
        </p:nvSpPr>
        <p:spPr>
          <a:xfrm>
            <a:off x="685823" y="524224"/>
            <a:ext cx="3589312" cy="4320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tx1"/>
                </a:solidFill>
              </a:rPr>
              <a:t>Органи  центральної влади</a:t>
            </a:r>
            <a:endParaRPr lang="uk-UA" dirty="0">
              <a:solidFill>
                <a:schemeClr val="tx1"/>
              </a:solidFill>
            </a:endParaRPr>
          </a:p>
        </p:txBody>
      </p:sp>
      <p:sp>
        <p:nvSpPr>
          <p:cNvPr id="19" name="Скругленный прямоугольник 18"/>
          <p:cNvSpPr/>
          <p:nvPr/>
        </p:nvSpPr>
        <p:spPr>
          <a:xfrm>
            <a:off x="1126704" y="4060552"/>
            <a:ext cx="2797224" cy="360040"/>
          </a:xfrm>
          <a:prstGeom prst="roundRect">
            <a:avLst/>
          </a:prstGeom>
          <a:solidFill>
            <a:srgbClr val="8200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Народні комісаріати</a:t>
            </a:r>
            <a:endParaRPr lang="ru-RU" sz="1600" dirty="0">
              <a:solidFill>
                <a:schemeClr val="tx1"/>
              </a:solidFill>
            </a:endParaRPr>
          </a:p>
        </p:txBody>
      </p:sp>
      <p:sp>
        <p:nvSpPr>
          <p:cNvPr id="20" name="Прямоугольник 19"/>
          <p:cNvSpPr/>
          <p:nvPr/>
        </p:nvSpPr>
        <p:spPr>
          <a:xfrm>
            <a:off x="120304" y="4708376"/>
            <a:ext cx="2507480" cy="2032992"/>
          </a:xfrm>
          <a:prstGeom prst="rect">
            <a:avLst/>
          </a:prstGeom>
          <a:solidFill>
            <a:srgbClr val="8200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Союзно-республіканські (об'єднані) : </a:t>
            </a:r>
          </a:p>
          <a:p>
            <a:pPr algn="ctr"/>
            <a:r>
              <a:rPr lang="uk-UA" sz="1600" dirty="0" smtClean="0">
                <a:solidFill>
                  <a:schemeClr val="tx1"/>
                </a:solidFill>
              </a:rPr>
              <a:t>торгівлі, фінансів, праці, робітничо-селянської інспекції, Вища </a:t>
            </a:r>
            <a:r>
              <a:rPr lang="uk-UA" sz="1600" dirty="0">
                <a:solidFill>
                  <a:schemeClr val="tx1"/>
                </a:solidFill>
              </a:rPr>
              <a:t>рада народного </a:t>
            </a:r>
            <a:r>
              <a:rPr lang="uk-UA" sz="1600" dirty="0" smtClean="0">
                <a:solidFill>
                  <a:schemeClr val="tx1"/>
                </a:solidFill>
              </a:rPr>
              <a:t>господарства, Центральне статистичне управління</a:t>
            </a:r>
            <a:endParaRPr lang="uk-UA" sz="1600" dirty="0">
              <a:solidFill>
                <a:schemeClr val="tx1"/>
              </a:solidFill>
            </a:endParaRPr>
          </a:p>
        </p:txBody>
      </p:sp>
      <p:sp>
        <p:nvSpPr>
          <p:cNvPr id="21" name="Прямоугольник 20"/>
          <p:cNvSpPr/>
          <p:nvPr/>
        </p:nvSpPr>
        <p:spPr>
          <a:xfrm>
            <a:off x="2682340" y="4725144"/>
            <a:ext cx="1898434" cy="2032992"/>
          </a:xfrm>
          <a:prstGeom prst="rect">
            <a:avLst/>
          </a:prstGeom>
          <a:solidFill>
            <a:srgbClr val="8200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altLang="ru-RU" sz="1600" dirty="0" smtClean="0">
                <a:solidFill>
                  <a:schemeClr val="tx1"/>
                </a:solidFill>
                <a:cs typeface="Arial" charset="0"/>
              </a:rPr>
              <a:t>Республіканські: </a:t>
            </a:r>
          </a:p>
          <a:p>
            <a:pPr lvl="0" fontAlgn="base">
              <a:spcBef>
                <a:spcPct val="0"/>
              </a:spcBef>
              <a:spcAft>
                <a:spcPct val="0"/>
              </a:spcAft>
            </a:pPr>
            <a:r>
              <a:rPr lang="uk-UA" altLang="ru-RU" sz="1600" dirty="0" smtClean="0">
                <a:solidFill>
                  <a:schemeClr val="tx1"/>
                </a:solidFill>
                <a:cs typeface="Arial" charset="0"/>
              </a:rPr>
              <a:t>внутрішніх справ, юстиції, земельних справ,  освіти, </a:t>
            </a:r>
          </a:p>
          <a:p>
            <a:pPr lvl="0" fontAlgn="base">
              <a:spcBef>
                <a:spcPct val="0"/>
              </a:spcBef>
              <a:spcAft>
                <a:spcPct val="0"/>
              </a:spcAft>
            </a:pPr>
            <a:r>
              <a:rPr lang="uk-UA" altLang="ru-RU" sz="1600" dirty="0" smtClean="0">
                <a:solidFill>
                  <a:schemeClr val="tx1"/>
                </a:solidFill>
                <a:cs typeface="Arial" charset="0"/>
              </a:rPr>
              <a:t>охорони здоров'я, </a:t>
            </a:r>
          </a:p>
          <a:p>
            <a:pPr lvl="0" fontAlgn="base">
              <a:spcBef>
                <a:spcPct val="0"/>
              </a:spcBef>
              <a:spcAft>
                <a:spcPct val="0"/>
              </a:spcAft>
            </a:pPr>
            <a:r>
              <a:rPr lang="uk-UA" altLang="ru-RU" sz="1600" dirty="0" smtClean="0">
                <a:solidFill>
                  <a:schemeClr val="tx1"/>
                </a:solidFill>
                <a:cs typeface="Arial" charset="0"/>
              </a:rPr>
              <a:t>соціального забезпечення </a:t>
            </a:r>
            <a:endParaRPr lang="uk-UA" altLang="ru-RU" sz="1600" dirty="0">
              <a:solidFill>
                <a:schemeClr val="tx1"/>
              </a:solidFill>
              <a:cs typeface="Arial" charset="0"/>
            </a:endParaRPr>
          </a:p>
        </p:txBody>
      </p:sp>
      <p:sp>
        <p:nvSpPr>
          <p:cNvPr id="23"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charset="0"/>
              <a:cs typeface="Arial" charset="0"/>
            </a:endParaRPr>
          </a:p>
        </p:txBody>
      </p:sp>
      <p:sp>
        <p:nvSpPr>
          <p:cNvPr id="8" name="Прямоугольник 7"/>
          <p:cNvSpPr/>
          <p:nvPr/>
        </p:nvSpPr>
        <p:spPr>
          <a:xfrm>
            <a:off x="5364088" y="4060552"/>
            <a:ext cx="3562672" cy="32403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Органи місцевої влади</a:t>
            </a:r>
            <a:endParaRPr lang="ru-RU" dirty="0">
              <a:solidFill>
                <a:schemeClr val="tx1"/>
              </a:solidFill>
            </a:endParaRPr>
          </a:p>
        </p:txBody>
      </p:sp>
      <p:sp>
        <p:nvSpPr>
          <p:cNvPr id="9" name="Скругленный прямоугольник 8"/>
          <p:cNvSpPr/>
          <p:nvPr/>
        </p:nvSpPr>
        <p:spPr>
          <a:xfrm>
            <a:off x="4808116" y="4590256"/>
            <a:ext cx="3049488" cy="360908"/>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solidFill>
              </a:rPr>
              <a:t>Окружні та районні з'їзди рад</a:t>
            </a:r>
            <a:endParaRPr lang="ru-RU" sz="1600" dirty="0">
              <a:solidFill>
                <a:schemeClr val="tx1"/>
              </a:solidFill>
            </a:endParaRPr>
          </a:p>
        </p:txBody>
      </p:sp>
      <p:sp>
        <p:nvSpPr>
          <p:cNvPr id="10" name="Скругленный прямоугольник 9"/>
          <p:cNvSpPr/>
          <p:nvPr/>
        </p:nvSpPr>
        <p:spPr>
          <a:xfrm>
            <a:off x="4808116" y="5157192"/>
            <a:ext cx="2644204" cy="344388"/>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Виконавчі комітети рад</a:t>
            </a:r>
            <a:endParaRPr lang="ru-RU" sz="1600" dirty="0"/>
          </a:p>
        </p:txBody>
      </p:sp>
      <p:sp>
        <p:nvSpPr>
          <p:cNvPr id="11" name="Скругленный прямоугольник 10"/>
          <p:cNvSpPr/>
          <p:nvPr/>
        </p:nvSpPr>
        <p:spPr>
          <a:xfrm>
            <a:off x="4788520" y="5770016"/>
            <a:ext cx="4300016" cy="413792"/>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Міські, селищні, сільські ради депутатів</a:t>
            </a:r>
            <a:endParaRPr lang="ru-RU" sz="1600" dirty="0"/>
          </a:p>
        </p:txBody>
      </p:sp>
      <p:sp>
        <p:nvSpPr>
          <p:cNvPr id="14" name="Скругленный прямоугольник 13"/>
          <p:cNvSpPr/>
          <p:nvPr/>
        </p:nvSpPr>
        <p:spPr>
          <a:xfrm>
            <a:off x="6273484" y="6453336"/>
            <a:ext cx="2804572" cy="34488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t>Виконавчі комітети рад</a:t>
            </a:r>
            <a:endParaRPr lang="ru-RU" sz="1600" dirty="0"/>
          </a:p>
        </p:txBody>
      </p:sp>
      <p:cxnSp>
        <p:nvCxnSpPr>
          <p:cNvPr id="24" name="Прямая со стрелкой 23"/>
          <p:cNvCxnSpPr/>
          <p:nvPr/>
        </p:nvCxnSpPr>
        <p:spPr>
          <a:xfrm>
            <a:off x="1691680" y="1693900"/>
            <a:ext cx="0" cy="2229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1126704" y="2443100"/>
            <a:ext cx="0" cy="24783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3347864" y="2443100"/>
            <a:ext cx="0" cy="8418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1691680" y="4420592"/>
            <a:ext cx="0" cy="3045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3347864" y="4420592"/>
            <a:ext cx="0" cy="28778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a:stCxn id="3" idx="3"/>
            <a:endCxn id="2" idx="1"/>
          </p:cNvCxnSpPr>
          <p:nvPr/>
        </p:nvCxnSpPr>
        <p:spPr>
          <a:xfrm>
            <a:off x="4832772" y="1438046"/>
            <a:ext cx="36843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a:stCxn id="5" idx="3"/>
            <a:endCxn id="6" idx="1"/>
          </p:cNvCxnSpPr>
          <p:nvPr/>
        </p:nvCxnSpPr>
        <p:spPr>
          <a:xfrm>
            <a:off x="3927907" y="2179966"/>
            <a:ext cx="47666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a:stCxn id="7" idx="3"/>
          </p:cNvCxnSpPr>
          <p:nvPr/>
        </p:nvCxnSpPr>
        <p:spPr>
          <a:xfrm>
            <a:off x="2900961" y="2919536"/>
            <a:ext cx="147870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a:stCxn id="16" idx="3"/>
            <a:endCxn id="17" idx="1"/>
          </p:cNvCxnSpPr>
          <p:nvPr/>
        </p:nvCxnSpPr>
        <p:spPr>
          <a:xfrm>
            <a:off x="3948584" y="3513584"/>
            <a:ext cx="431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6012160" y="4951164"/>
            <a:ext cx="0" cy="2060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a:endCxn id="14" idx="0"/>
          </p:cNvCxnSpPr>
          <p:nvPr/>
        </p:nvCxnSpPr>
        <p:spPr>
          <a:xfrm>
            <a:off x="7675770" y="6183808"/>
            <a:ext cx="0" cy="2695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a:stCxn id="16" idx="2"/>
          </p:cNvCxnSpPr>
          <p:nvPr/>
        </p:nvCxnSpPr>
        <p:spPr>
          <a:xfrm>
            <a:off x="2400412" y="3742184"/>
            <a:ext cx="0" cy="3183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4798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754" y="549226"/>
            <a:ext cx="9050874" cy="6335612"/>
          </a:xfrm>
          <a:prstGeom prst="rect">
            <a:avLst/>
          </a:prstGeom>
        </p:spPr>
      </p:pic>
      <p:sp>
        <p:nvSpPr>
          <p:cNvPr id="11" name="Прямоугольник 10"/>
          <p:cNvSpPr/>
          <p:nvPr/>
        </p:nvSpPr>
        <p:spPr>
          <a:xfrm>
            <a:off x="26754" y="4316"/>
            <a:ext cx="9117246" cy="646331"/>
          </a:xfrm>
          <a:prstGeom prst="rect">
            <a:avLst/>
          </a:prstGeom>
          <a:solidFill>
            <a:srgbClr val="FF0000"/>
          </a:solidFill>
        </p:spPr>
        <p:txBody>
          <a:bodyPr wrap="square">
            <a:spAutoFit/>
          </a:bodyPr>
          <a:lstStyle/>
          <a:p>
            <a:r>
              <a:rPr lang="uk-UA" b="1" dirty="0" smtClean="0"/>
              <a:t>Адміністративно-територіальна реформа в УСРР у 1920-1930-х рр. Молдавська АРСР у складі радянської України (1924 – 1940 рр.) </a:t>
            </a:r>
            <a:endParaRPr lang="uk-UA" dirty="0"/>
          </a:p>
        </p:txBody>
      </p:sp>
      <p:sp>
        <p:nvSpPr>
          <p:cNvPr id="2" name="Прямоугольник 1"/>
          <p:cNvSpPr/>
          <p:nvPr/>
        </p:nvSpPr>
        <p:spPr>
          <a:xfrm>
            <a:off x="343012" y="836712"/>
            <a:ext cx="8621476" cy="86409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bg1">
                    <a:lumMod val="95000"/>
                    <a:lumOff val="5000"/>
                  </a:schemeClr>
                </a:solidFill>
              </a:rPr>
              <a:t>У </a:t>
            </a:r>
            <a:r>
              <a:rPr lang="uk-UA" dirty="0">
                <a:solidFill>
                  <a:schemeClr val="bg1">
                    <a:lumMod val="95000"/>
                    <a:lumOff val="5000"/>
                  </a:schemeClr>
                </a:solidFill>
              </a:rPr>
              <a:t>період становлення радянської влади територія України поділялася на губернії, повіти, волості, як і за часів перебування у складі Російської імперії</a:t>
            </a:r>
            <a:r>
              <a:rPr lang="uk-UA" dirty="0" smtClean="0">
                <a:solidFill>
                  <a:schemeClr val="bg1">
                    <a:lumMod val="95000"/>
                    <a:lumOff val="5000"/>
                  </a:schemeClr>
                </a:solidFill>
              </a:rPr>
              <a:t>. Впродовж 1920-1930-х рр. відбувалося реформування. </a:t>
            </a:r>
            <a:endParaRPr lang="uk-UA" dirty="0">
              <a:solidFill>
                <a:schemeClr val="bg1"/>
              </a:solidFill>
            </a:endParaRPr>
          </a:p>
        </p:txBody>
      </p:sp>
      <p:sp>
        <p:nvSpPr>
          <p:cNvPr id="10" name="Прямоугольник 9"/>
          <p:cNvSpPr/>
          <p:nvPr/>
        </p:nvSpPr>
        <p:spPr>
          <a:xfrm>
            <a:off x="7092280" y="1927647"/>
            <a:ext cx="1368152" cy="565249"/>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район</a:t>
            </a:r>
            <a:endParaRPr lang="ru-RU" dirty="0"/>
          </a:p>
        </p:txBody>
      </p:sp>
      <p:sp>
        <p:nvSpPr>
          <p:cNvPr id="14" name="Пятиугольник 13"/>
          <p:cNvSpPr/>
          <p:nvPr/>
        </p:nvSpPr>
        <p:spPr>
          <a:xfrm>
            <a:off x="1728416" y="1926171"/>
            <a:ext cx="1564692" cy="566725"/>
          </a:xfrm>
          <a:prstGeom prst="homePlat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центр</a:t>
            </a:r>
            <a:endParaRPr lang="ru-RU" dirty="0"/>
          </a:p>
        </p:txBody>
      </p:sp>
      <p:graphicFrame>
        <p:nvGraphicFramePr>
          <p:cNvPr id="21" name="Схема 20"/>
          <p:cNvGraphicFramePr/>
          <p:nvPr>
            <p:extLst>
              <p:ext uri="{D42A27DB-BD31-4B8C-83A1-F6EECF244321}">
                <p14:modId xmlns:p14="http://schemas.microsoft.com/office/powerpoint/2010/main" xmlns="" val="1010236849"/>
              </p:ext>
            </p:extLst>
          </p:nvPr>
        </p:nvGraphicFramePr>
        <p:xfrm>
          <a:off x="2051720" y="3375032"/>
          <a:ext cx="6912768" cy="68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Пятиугольник 16"/>
          <p:cNvSpPr/>
          <p:nvPr/>
        </p:nvSpPr>
        <p:spPr>
          <a:xfrm>
            <a:off x="1728416" y="3140507"/>
            <a:ext cx="1564692" cy="576525"/>
          </a:xfrm>
          <a:prstGeom prst="homePlate">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центр</a:t>
            </a:r>
            <a:endParaRPr lang="ru-RU" dirty="0"/>
          </a:p>
        </p:txBody>
      </p:sp>
      <p:sp>
        <p:nvSpPr>
          <p:cNvPr id="19" name="Семиугольник 18"/>
          <p:cNvSpPr/>
          <p:nvPr/>
        </p:nvSpPr>
        <p:spPr>
          <a:xfrm>
            <a:off x="212868" y="1844824"/>
            <a:ext cx="1177280" cy="856233"/>
          </a:xfrm>
          <a:prstGeom prst="heptagon">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1923</a:t>
            </a:r>
            <a:endParaRPr lang="ru-RU" dirty="0"/>
          </a:p>
        </p:txBody>
      </p:sp>
      <p:sp>
        <p:nvSpPr>
          <p:cNvPr id="20" name="Пятиугольник 19"/>
          <p:cNvSpPr/>
          <p:nvPr/>
        </p:nvSpPr>
        <p:spPr>
          <a:xfrm>
            <a:off x="3522154" y="1926170"/>
            <a:ext cx="1481894" cy="566726"/>
          </a:xfrm>
          <a:prstGeom prst="homePlat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губернія</a:t>
            </a:r>
            <a:endParaRPr lang="ru-RU" dirty="0"/>
          </a:p>
        </p:txBody>
      </p:sp>
      <p:sp>
        <p:nvSpPr>
          <p:cNvPr id="22" name="Пятиугольник 21"/>
          <p:cNvSpPr/>
          <p:nvPr/>
        </p:nvSpPr>
        <p:spPr>
          <a:xfrm>
            <a:off x="5360764" y="1926171"/>
            <a:ext cx="1440160" cy="566725"/>
          </a:xfrm>
          <a:prstGeom prst="homePlate">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округ</a:t>
            </a:r>
            <a:endParaRPr lang="ru-RU" dirty="0"/>
          </a:p>
        </p:txBody>
      </p:sp>
      <p:sp>
        <p:nvSpPr>
          <p:cNvPr id="23" name="Пятиугольник 22"/>
          <p:cNvSpPr/>
          <p:nvPr/>
        </p:nvSpPr>
        <p:spPr>
          <a:xfrm>
            <a:off x="3555938" y="2791855"/>
            <a:ext cx="1481894" cy="493129"/>
          </a:xfrm>
          <a:prstGeom prst="homePlate">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округ</a:t>
            </a:r>
            <a:endParaRPr lang="ru-RU" dirty="0"/>
          </a:p>
        </p:txBody>
      </p:sp>
      <p:sp>
        <p:nvSpPr>
          <p:cNvPr id="24" name="Семиугольник 23"/>
          <p:cNvSpPr/>
          <p:nvPr/>
        </p:nvSpPr>
        <p:spPr>
          <a:xfrm>
            <a:off x="212868" y="3010097"/>
            <a:ext cx="1177280" cy="870669"/>
          </a:xfrm>
          <a:prstGeom prst="heptagon">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1925</a:t>
            </a:r>
            <a:endParaRPr lang="ru-RU" dirty="0"/>
          </a:p>
        </p:txBody>
      </p:sp>
      <p:sp>
        <p:nvSpPr>
          <p:cNvPr id="25" name="Прямоугольник 24"/>
          <p:cNvSpPr/>
          <p:nvPr/>
        </p:nvSpPr>
        <p:spPr>
          <a:xfrm>
            <a:off x="5420072" y="2791854"/>
            <a:ext cx="3024336" cy="60771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р</a:t>
            </a:r>
            <a:r>
              <a:rPr lang="uk-UA" dirty="0" smtClean="0"/>
              <a:t>айон ( серед них – 12 національних)</a:t>
            </a:r>
            <a:endParaRPr lang="ru-RU" dirty="0"/>
          </a:p>
        </p:txBody>
      </p:sp>
      <p:sp>
        <p:nvSpPr>
          <p:cNvPr id="26" name="Прямоугольник 25"/>
          <p:cNvSpPr/>
          <p:nvPr/>
        </p:nvSpPr>
        <p:spPr>
          <a:xfrm>
            <a:off x="3547306" y="3431063"/>
            <a:ext cx="1498693" cy="449703"/>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АМСРР</a:t>
            </a:r>
            <a:endParaRPr lang="ru-RU" dirty="0"/>
          </a:p>
        </p:txBody>
      </p:sp>
      <p:sp>
        <p:nvSpPr>
          <p:cNvPr id="27" name="Семиугольник 26"/>
          <p:cNvSpPr/>
          <p:nvPr/>
        </p:nvSpPr>
        <p:spPr>
          <a:xfrm>
            <a:off x="212868" y="4293095"/>
            <a:ext cx="1177280" cy="936105"/>
          </a:xfrm>
          <a:prstGeom prst="heptagon">
            <a:avLst/>
          </a:prstGeom>
          <a:solidFill>
            <a:srgbClr val="96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1930</a:t>
            </a:r>
            <a:endParaRPr lang="ru-RU" dirty="0"/>
          </a:p>
        </p:txBody>
      </p:sp>
      <p:sp>
        <p:nvSpPr>
          <p:cNvPr id="28" name="Пятиугольник 27"/>
          <p:cNvSpPr/>
          <p:nvPr/>
        </p:nvSpPr>
        <p:spPr>
          <a:xfrm>
            <a:off x="1728416" y="4438476"/>
            <a:ext cx="1564692" cy="586880"/>
          </a:xfrm>
          <a:prstGeom prst="homePlate">
            <a:avLst/>
          </a:prstGeom>
          <a:solidFill>
            <a:srgbClr val="96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центр</a:t>
            </a:r>
            <a:endParaRPr lang="ru-RU" dirty="0"/>
          </a:p>
        </p:txBody>
      </p:sp>
      <p:sp>
        <p:nvSpPr>
          <p:cNvPr id="29" name="Прямоугольник 28"/>
          <p:cNvSpPr/>
          <p:nvPr/>
        </p:nvSpPr>
        <p:spPr>
          <a:xfrm>
            <a:off x="3547182" y="4190224"/>
            <a:ext cx="1718450" cy="468319"/>
          </a:xfrm>
          <a:prstGeom prst="rect">
            <a:avLst/>
          </a:prstGeom>
          <a:solidFill>
            <a:srgbClr val="96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район</a:t>
            </a:r>
            <a:endParaRPr lang="ru-RU" dirty="0"/>
          </a:p>
        </p:txBody>
      </p:sp>
      <p:sp>
        <p:nvSpPr>
          <p:cNvPr id="30" name="Прямоугольник 29"/>
          <p:cNvSpPr/>
          <p:nvPr/>
        </p:nvSpPr>
        <p:spPr>
          <a:xfrm>
            <a:off x="3538708" y="4802336"/>
            <a:ext cx="1714224" cy="498872"/>
          </a:xfrm>
          <a:prstGeom prst="rect">
            <a:avLst/>
          </a:prstGeom>
          <a:solidFill>
            <a:srgbClr val="960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АМСРР</a:t>
            </a:r>
            <a:endParaRPr lang="ru-RU" dirty="0"/>
          </a:p>
        </p:txBody>
      </p:sp>
      <p:sp>
        <p:nvSpPr>
          <p:cNvPr id="31" name="Семиугольник 30"/>
          <p:cNvSpPr/>
          <p:nvPr/>
        </p:nvSpPr>
        <p:spPr>
          <a:xfrm>
            <a:off x="212868" y="5733256"/>
            <a:ext cx="1177280" cy="863004"/>
          </a:xfrm>
          <a:prstGeom prst="heptagon">
            <a:avLst/>
          </a:prstGeom>
          <a:solidFill>
            <a:srgbClr val="54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1932</a:t>
            </a:r>
            <a:endParaRPr lang="ru-RU" dirty="0"/>
          </a:p>
        </p:txBody>
      </p:sp>
      <p:sp>
        <p:nvSpPr>
          <p:cNvPr id="32" name="Пятиугольник 31"/>
          <p:cNvSpPr/>
          <p:nvPr/>
        </p:nvSpPr>
        <p:spPr>
          <a:xfrm>
            <a:off x="1728416" y="5824760"/>
            <a:ext cx="1564692" cy="628600"/>
          </a:xfrm>
          <a:prstGeom prst="homePlate">
            <a:avLst/>
          </a:prstGeom>
          <a:solidFill>
            <a:srgbClr val="54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центр</a:t>
            </a:r>
            <a:endParaRPr lang="ru-RU" dirty="0"/>
          </a:p>
        </p:txBody>
      </p:sp>
      <p:sp>
        <p:nvSpPr>
          <p:cNvPr id="33" name="Пятиугольник 32"/>
          <p:cNvSpPr/>
          <p:nvPr/>
        </p:nvSpPr>
        <p:spPr>
          <a:xfrm>
            <a:off x="3555938" y="5562984"/>
            <a:ext cx="1735680" cy="504000"/>
          </a:xfrm>
          <a:prstGeom prst="homePlate">
            <a:avLst/>
          </a:prstGeom>
          <a:solidFill>
            <a:srgbClr val="54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область</a:t>
            </a:r>
            <a:endParaRPr lang="ru-RU" dirty="0"/>
          </a:p>
        </p:txBody>
      </p:sp>
      <p:sp>
        <p:nvSpPr>
          <p:cNvPr id="34" name="Прямоугольник 33"/>
          <p:cNvSpPr/>
          <p:nvPr/>
        </p:nvSpPr>
        <p:spPr>
          <a:xfrm>
            <a:off x="5726484" y="5605772"/>
            <a:ext cx="1509812" cy="504000"/>
          </a:xfrm>
          <a:prstGeom prst="rect">
            <a:avLst/>
          </a:prstGeom>
          <a:solidFill>
            <a:srgbClr val="54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район</a:t>
            </a:r>
            <a:endParaRPr lang="ru-RU" dirty="0"/>
          </a:p>
        </p:txBody>
      </p:sp>
      <p:sp>
        <p:nvSpPr>
          <p:cNvPr id="35" name="Прямоугольник 34"/>
          <p:cNvSpPr/>
          <p:nvPr/>
        </p:nvSpPr>
        <p:spPr>
          <a:xfrm>
            <a:off x="3528120" y="6237312"/>
            <a:ext cx="1724811" cy="457200"/>
          </a:xfrm>
          <a:prstGeom prst="rect">
            <a:avLst/>
          </a:prstGeom>
          <a:solidFill>
            <a:srgbClr val="5400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АМСРР</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488" y="0"/>
            <a:ext cx="3923575" cy="461665"/>
          </a:xfrm>
          <a:prstGeom prst="rect">
            <a:avLst/>
          </a:prstGeom>
          <a:solidFill>
            <a:srgbClr val="C00000"/>
          </a:solidFill>
          <a:ln>
            <a:solidFill>
              <a:schemeClr val="accent6">
                <a:lumMod val="50000"/>
              </a:schemeClr>
            </a:solidFill>
          </a:ln>
        </p:spPr>
        <p:txBody>
          <a:bodyPr wrap="none">
            <a:spAutoFit/>
          </a:bodyPr>
          <a:lstStyle/>
          <a:p>
            <a:r>
              <a:rPr lang="uk-UA" sz="2400" b="1" dirty="0" smtClean="0"/>
              <a:t>Конституція УРСР 1937 р.</a:t>
            </a:r>
            <a:endParaRPr lang="uk-UA" sz="2400" dirty="0"/>
          </a:p>
        </p:txBody>
      </p:sp>
      <p:sp>
        <p:nvSpPr>
          <p:cNvPr id="2" name="Прямоугольник 1"/>
          <p:cNvSpPr/>
          <p:nvPr/>
        </p:nvSpPr>
        <p:spPr>
          <a:xfrm>
            <a:off x="1912144" y="620688"/>
            <a:ext cx="7124350" cy="187220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rgbClr val="FFCCFF"/>
                </a:solidFill>
              </a:rPr>
              <a:t>30 січня 1937 р. у м. Києві відбувся надзвичайний ХІV з’їзд Рад, на якому була проголошена нова назва республіки: замість (УСРР) встановлена назва (УРСР) затверджено Конституцію УРСР, в основу якої був покладений Основний Закон СРСР («Сталінська Конституція») від 5 грудня 1936 р. Конституція 1937 р. складалася з 13 розділів</a:t>
            </a:r>
          </a:p>
        </p:txBody>
      </p:sp>
      <p:sp>
        <p:nvSpPr>
          <p:cNvPr id="3" name="Пятиугольник 2"/>
          <p:cNvSpPr/>
          <p:nvPr/>
        </p:nvSpPr>
        <p:spPr>
          <a:xfrm>
            <a:off x="105616" y="2914092"/>
            <a:ext cx="3613056" cy="504056"/>
          </a:xfrm>
          <a:prstGeom prst="homePlat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1 розділ </a:t>
            </a:r>
            <a:r>
              <a:rPr lang="uk-UA" dirty="0" smtClean="0"/>
              <a:t>Суспільний устрій</a:t>
            </a:r>
            <a:endParaRPr lang="ru-RU" dirty="0"/>
          </a:p>
        </p:txBody>
      </p:sp>
      <p:sp>
        <p:nvSpPr>
          <p:cNvPr id="10" name="Прямоугольник 9"/>
          <p:cNvSpPr/>
          <p:nvPr/>
        </p:nvSpPr>
        <p:spPr>
          <a:xfrm>
            <a:off x="3903633" y="2708920"/>
            <a:ext cx="5108081" cy="91440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tx1"/>
                </a:solidFill>
              </a:rPr>
              <a:t>      УРСР </a:t>
            </a:r>
            <a:r>
              <a:rPr lang="uk-UA" dirty="0">
                <a:solidFill>
                  <a:schemeClr val="tx1"/>
                </a:solidFill>
              </a:rPr>
              <a:t>проголошувалася соціалістичною державою робітників і селян, вся влада в якій належала Радам депутатів трудящих </a:t>
            </a:r>
            <a:endParaRPr lang="ru-RU" dirty="0">
              <a:solidFill>
                <a:schemeClr val="tx1"/>
              </a:solidFill>
            </a:endParaRPr>
          </a:p>
        </p:txBody>
      </p:sp>
      <p:sp>
        <p:nvSpPr>
          <p:cNvPr id="11" name="Прямоугольник 10"/>
          <p:cNvSpPr/>
          <p:nvPr/>
        </p:nvSpPr>
        <p:spPr>
          <a:xfrm>
            <a:off x="105616" y="5229200"/>
            <a:ext cx="8930877" cy="151216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Законом </a:t>
            </a:r>
            <a:r>
              <a:rPr lang="uk-UA" dirty="0"/>
              <a:t>захищалося право особистої власності громадян на їх трудові доходи та заощадження, на житловий будинок і підсобне хатнє господарство, право спадкування особистої власності громадян, а також особиста власність членів колгоспного двору. </a:t>
            </a:r>
            <a:endParaRPr lang="uk-UA" dirty="0" smtClean="0"/>
          </a:p>
          <a:p>
            <a:pPr algn="just"/>
            <a:r>
              <a:rPr lang="uk-UA" dirty="0"/>
              <a:t> </a:t>
            </a:r>
            <a:r>
              <a:rPr lang="uk-UA" dirty="0" smtClean="0"/>
              <a:t>    Земля </a:t>
            </a:r>
            <a:r>
              <a:rPr lang="uk-UA" dirty="0"/>
              <a:t>закріплювалася за колгоспами у безплатне і безстрокове користування.</a:t>
            </a:r>
            <a:endParaRPr lang="ru-RU" dirty="0"/>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339" y="33660"/>
            <a:ext cx="1606701" cy="2459236"/>
          </a:xfrm>
          <a:prstGeom prst="rect">
            <a:avLst/>
          </a:prstGeom>
          <a:effectLst>
            <a:innerShdw blurRad="63500" dist="50800" dir="2700000">
              <a:prstClr val="black">
                <a:alpha val="50000"/>
              </a:prstClr>
            </a:innerShdw>
          </a:effectLst>
        </p:spPr>
      </p:pic>
      <p:sp>
        <p:nvSpPr>
          <p:cNvPr id="13" name="Прямоугольник 12"/>
          <p:cNvSpPr/>
          <p:nvPr/>
        </p:nvSpPr>
        <p:spPr>
          <a:xfrm>
            <a:off x="105617" y="3789040"/>
            <a:ext cx="8930877" cy="1368152"/>
          </a:xfrm>
          <a:prstGeom prst="rect">
            <a:avLst/>
          </a:prstGeom>
          <a:solidFill>
            <a:srgbClr val="5800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solidFill>
                  <a:schemeClr val="tx1"/>
                </a:solidFill>
              </a:rPr>
              <a:t>     Конституція </a:t>
            </a:r>
            <a:r>
              <a:rPr lang="uk-UA" dirty="0">
                <a:solidFill>
                  <a:schemeClr val="tx1"/>
                </a:solidFill>
              </a:rPr>
              <a:t>проголосила перемогу соціалізму в державі та непорушність соціалістичних відносин. </a:t>
            </a:r>
          </a:p>
          <a:p>
            <a:pPr algn="just"/>
            <a:r>
              <a:rPr lang="uk-UA" dirty="0">
                <a:solidFill>
                  <a:schemeClr val="tx1"/>
                </a:solidFill>
              </a:rPr>
              <a:t>     Соціалістична власність фіксувалася у двох формах – державній (всенародне добро) та кооперативно-колгоспній (громадська, соціалістична власність колгоспів і кооперативних організацій).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488" y="0"/>
            <a:ext cx="3923575" cy="461665"/>
          </a:xfrm>
          <a:prstGeom prst="rect">
            <a:avLst/>
          </a:prstGeom>
          <a:solidFill>
            <a:srgbClr val="C00000"/>
          </a:solidFill>
          <a:ln>
            <a:solidFill>
              <a:schemeClr val="accent6">
                <a:lumMod val="50000"/>
              </a:schemeClr>
            </a:solidFill>
          </a:ln>
        </p:spPr>
        <p:txBody>
          <a:bodyPr wrap="none">
            <a:spAutoFit/>
          </a:bodyPr>
          <a:lstStyle/>
          <a:p>
            <a:r>
              <a:rPr lang="uk-UA" sz="2400" b="1" dirty="0" smtClean="0"/>
              <a:t>Конституція УРСР 1937 р.</a:t>
            </a:r>
            <a:endParaRPr lang="uk-UA" sz="2400" dirty="0"/>
          </a:p>
        </p:txBody>
      </p:sp>
      <p:sp>
        <p:nvSpPr>
          <p:cNvPr id="3" name="Пятиугольник 2"/>
          <p:cNvSpPr/>
          <p:nvPr/>
        </p:nvSpPr>
        <p:spPr>
          <a:xfrm>
            <a:off x="87980" y="620688"/>
            <a:ext cx="5924180" cy="2016224"/>
          </a:xfrm>
          <a:prstGeom prst="homePlate">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just"/>
            <a:endParaRPr lang="uk-UA" b="1" dirty="0" smtClean="0"/>
          </a:p>
          <a:p>
            <a:pPr algn="just"/>
            <a:r>
              <a:rPr lang="uk-UA" b="1" dirty="0"/>
              <a:t>Р</a:t>
            </a:r>
            <a:r>
              <a:rPr lang="uk-UA" b="1" dirty="0" smtClean="0"/>
              <a:t>озділ 2. </a:t>
            </a:r>
            <a:r>
              <a:rPr lang="uk-UA" dirty="0" smtClean="0"/>
              <a:t>Державний устрій. Декларувалося </a:t>
            </a:r>
          </a:p>
          <a:p>
            <a:pPr algn="just"/>
            <a:r>
              <a:rPr lang="uk-UA" dirty="0" smtClean="0"/>
              <a:t>добровільне </a:t>
            </a:r>
            <a:r>
              <a:rPr lang="uk-UA" dirty="0"/>
              <a:t>об’єднання </a:t>
            </a:r>
            <a:r>
              <a:rPr lang="uk-UA" dirty="0" smtClean="0"/>
              <a:t>УРСР з </a:t>
            </a:r>
            <a:r>
              <a:rPr lang="uk-UA" dirty="0"/>
              <a:t>іншими радянськими республіками в союзну державу – СРСР, а також республіканський суверенітет УРСР, недоторканність її кордонів і право виходу із Союзу РСР.</a:t>
            </a:r>
          </a:p>
          <a:p>
            <a:pPr algn="just"/>
            <a:endParaRPr lang="ru-RU" dirty="0"/>
          </a:p>
        </p:txBody>
      </p:sp>
      <p:sp>
        <p:nvSpPr>
          <p:cNvPr id="5" name="Пятиугольник 4"/>
          <p:cNvSpPr/>
          <p:nvPr/>
        </p:nvSpPr>
        <p:spPr>
          <a:xfrm>
            <a:off x="111422" y="2780928"/>
            <a:ext cx="5492132" cy="432048"/>
          </a:xfrm>
          <a:prstGeom prst="homePlate">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smtClean="0"/>
              <a:t>озділ 3. </a:t>
            </a:r>
            <a:r>
              <a:rPr lang="uk-UA" dirty="0" smtClean="0"/>
              <a:t>Найвищі органи державної влади УРСР</a:t>
            </a:r>
            <a:endParaRPr lang="uk-UA" dirty="0"/>
          </a:p>
        </p:txBody>
      </p:sp>
      <p:sp>
        <p:nvSpPr>
          <p:cNvPr id="6" name="Пятиугольник 5"/>
          <p:cNvSpPr/>
          <p:nvPr/>
        </p:nvSpPr>
        <p:spPr>
          <a:xfrm>
            <a:off x="120959" y="3284984"/>
            <a:ext cx="5603169" cy="484632"/>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4. </a:t>
            </a:r>
            <a:r>
              <a:rPr lang="uk-UA" dirty="0" smtClean="0"/>
              <a:t>Органи державного управління УРСР </a:t>
            </a:r>
            <a:endParaRPr lang="ru-RU" dirty="0"/>
          </a:p>
        </p:txBody>
      </p:sp>
      <p:sp>
        <p:nvSpPr>
          <p:cNvPr id="7" name="Пятиугольник 6"/>
          <p:cNvSpPr/>
          <p:nvPr/>
        </p:nvSpPr>
        <p:spPr>
          <a:xfrm>
            <a:off x="135899" y="3938754"/>
            <a:ext cx="6884373" cy="484632"/>
          </a:xfrm>
          <a:prstGeom prst="homePlate">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5.</a:t>
            </a:r>
            <a:r>
              <a:rPr lang="uk-UA" dirty="0" smtClean="0"/>
              <a:t> Найвищі органи державної влади Молдавської АРСР </a:t>
            </a:r>
            <a:endParaRPr lang="uk-UA" dirty="0"/>
          </a:p>
        </p:txBody>
      </p:sp>
      <p:sp>
        <p:nvSpPr>
          <p:cNvPr id="8" name="Пятиугольник 7"/>
          <p:cNvSpPr/>
          <p:nvPr/>
        </p:nvSpPr>
        <p:spPr>
          <a:xfrm>
            <a:off x="120960" y="4563812"/>
            <a:ext cx="5507072" cy="484632"/>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a:t>Розділ </a:t>
            </a:r>
            <a:r>
              <a:rPr lang="uk-UA" b="1" dirty="0" smtClean="0"/>
              <a:t>6. </a:t>
            </a:r>
            <a:r>
              <a:rPr lang="uk-UA" dirty="0"/>
              <a:t>Органи державного управління </a:t>
            </a:r>
            <a:r>
              <a:rPr lang="uk-UA" dirty="0" smtClean="0"/>
              <a:t>МАРСР </a:t>
            </a:r>
            <a:endParaRPr lang="ru-RU" dirty="0"/>
          </a:p>
        </p:txBody>
      </p:sp>
      <p:sp>
        <p:nvSpPr>
          <p:cNvPr id="9" name="Пятиугольник 8"/>
          <p:cNvSpPr/>
          <p:nvPr/>
        </p:nvSpPr>
        <p:spPr>
          <a:xfrm>
            <a:off x="120959" y="5142819"/>
            <a:ext cx="4825485" cy="484632"/>
          </a:xfrm>
          <a:prstGeom prst="homePlate">
            <a:avLst/>
          </a:prstGeom>
          <a:solidFill>
            <a:srgbClr val="66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a:t>
            </a:r>
            <a:r>
              <a:rPr lang="uk-UA" b="1" dirty="0" smtClean="0"/>
              <a:t>7. </a:t>
            </a:r>
            <a:r>
              <a:rPr lang="uk-UA" dirty="0" smtClean="0"/>
              <a:t>Місцеві </a:t>
            </a:r>
            <a:r>
              <a:rPr lang="uk-UA" dirty="0"/>
              <a:t>органи державної влади </a:t>
            </a:r>
          </a:p>
        </p:txBody>
      </p:sp>
      <p:sp>
        <p:nvSpPr>
          <p:cNvPr id="14" name="Пятиугольник 13"/>
          <p:cNvSpPr/>
          <p:nvPr/>
        </p:nvSpPr>
        <p:spPr>
          <a:xfrm>
            <a:off x="120959" y="5710860"/>
            <a:ext cx="4829553" cy="484632"/>
          </a:xfrm>
          <a:prstGeom prst="homePlat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a:t>
            </a:r>
            <a:r>
              <a:rPr lang="uk-UA" b="1" dirty="0" smtClean="0"/>
              <a:t>8. </a:t>
            </a:r>
            <a:r>
              <a:rPr lang="uk-UA" dirty="0" smtClean="0"/>
              <a:t>Бюджет УРСР</a:t>
            </a:r>
            <a:endParaRPr lang="ru-RU" dirty="0"/>
          </a:p>
        </p:txBody>
      </p:sp>
      <p:sp>
        <p:nvSpPr>
          <p:cNvPr id="15" name="Пятиугольник 14"/>
          <p:cNvSpPr/>
          <p:nvPr/>
        </p:nvSpPr>
        <p:spPr>
          <a:xfrm>
            <a:off x="135899" y="6302905"/>
            <a:ext cx="4825485" cy="484632"/>
          </a:xfrm>
          <a:prstGeom prst="homePlate">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a:t>
            </a:r>
            <a:r>
              <a:rPr lang="uk-UA" b="1" dirty="0" smtClean="0"/>
              <a:t>9. </a:t>
            </a:r>
            <a:r>
              <a:rPr lang="uk-UA" dirty="0" smtClean="0"/>
              <a:t>Суд і прокуратура</a:t>
            </a:r>
            <a:endParaRPr lang="ru-RU" dirty="0"/>
          </a:p>
        </p:txBody>
      </p: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05042" y="656747"/>
            <a:ext cx="3463378" cy="2408131"/>
          </a:xfrm>
          <a:prstGeom prst="rect">
            <a:avLst/>
          </a:prstGeom>
          <a:effectLst>
            <a:softEdge rad="63500"/>
          </a:effectLst>
        </p:spPr>
      </p:pic>
      <p:pic>
        <p:nvPicPr>
          <p:cNvPr id="24" name="Рисунок 2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24128" y="4477944"/>
            <a:ext cx="3366244" cy="2333041"/>
          </a:xfrm>
          <a:prstGeom prst="rect">
            <a:avLst/>
          </a:prstGeom>
          <a:effectLst>
            <a:softEdge rad="63500"/>
          </a:effectLst>
        </p:spPr>
      </p:pic>
    </p:spTree>
    <p:extLst>
      <p:ext uri="{BB962C8B-B14F-4D97-AF65-F5344CB8AC3E}">
        <p14:creationId xmlns:p14="http://schemas.microsoft.com/office/powerpoint/2010/main" xmlns="" val="2447067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5428"/>
            <a:ext cx="9144000" cy="53325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rgbClr val="C00000"/>
                </a:solidFill>
              </a:rPr>
              <a:t>Конституція УРСР 1937 р.</a:t>
            </a:r>
          </a:p>
        </p:txBody>
      </p:sp>
      <p:sp>
        <p:nvSpPr>
          <p:cNvPr id="10" name="Пятиугольник 9"/>
          <p:cNvSpPr/>
          <p:nvPr/>
        </p:nvSpPr>
        <p:spPr>
          <a:xfrm>
            <a:off x="78160" y="4502744"/>
            <a:ext cx="3851920" cy="484632"/>
          </a:xfrm>
          <a:prstGeom prst="homePlate">
            <a:avLst/>
          </a:prstGeom>
          <a:solidFill>
            <a:srgbClr val="7A00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11. </a:t>
            </a:r>
            <a:r>
              <a:rPr lang="uk-UA" dirty="0"/>
              <a:t>Виборча система</a:t>
            </a:r>
            <a:endParaRPr lang="ru-RU" dirty="0"/>
          </a:p>
        </p:txBody>
      </p:sp>
      <p:sp>
        <p:nvSpPr>
          <p:cNvPr id="12" name="Пятиугольник 11"/>
          <p:cNvSpPr/>
          <p:nvPr/>
        </p:nvSpPr>
        <p:spPr>
          <a:xfrm>
            <a:off x="107504" y="5229200"/>
            <a:ext cx="3793232" cy="484632"/>
          </a:xfrm>
          <a:prstGeom prst="homePlate">
            <a:avLst/>
          </a:prstGeom>
          <a:solidFill>
            <a:srgbClr val="5800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12. </a:t>
            </a:r>
            <a:r>
              <a:rPr lang="uk-UA" dirty="0"/>
              <a:t>Герб, прапор, столиця </a:t>
            </a:r>
            <a:endParaRPr lang="ru-RU" dirty="0"/>
          </a:p>
        </p:txBody>
      </p:sp>
      <p:sp>
        <p:nvSpPr>
          <p:cNvPr id="14" name="Пятиугольник 13"/>
          <p:cNvSpPr/>
          <p:nvPr/>
        </p:nvSpPr>
        <p:spPr>
          <a:xfrm>
            <a:off x="107504" y="5949280"/>
            <a:ext cx="3793232" cy="648072"/>
          </a:xfrm>
          <a:prstGeom prst="homePlat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13. </a:t>
            </a:r>
            <a:r>
              <a:rPr lang="uk-UA" dirty="0"/>
              <a:t>Порядок зміни Конституції</a:t>
            </a:r>
            <a:endParaRPr lang="ru-RU" dirty="0"/>
          </a:p>
        </p:txBody>
      </p:sp>
      <p:sp>
        <p:nvSpPr>
          <p:cNvPr id="15" name="Пятиугольник 14"/>
          <p:cNvSpPr/>
          <p:nvPr/>
        </p:nvSpPr>
        <p:spPr>
          <a:xfrm>
            <a:off x="107504" y="692696"/>
            <a:ext cx="8712968" cy="3600400"/>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Р</a:t>
            </a:r>
            <a:r>
              <a:rPr lang="uk-UA" b="1" dirty="0"/>
              <a:t>озділ 10. </a:t>
            </a:r>
            <a:r>
              <a:rPr lang="uk-UA" dirty="0"/>
              <a:t>Основні права й обов'язки </a:t>
            </a:r>
            <a:r>
              <a:rPr lang="uk-UA" dirty="0" smtClean="0"/>
              <a:t>громадян. Закріпила права громадян </a:t>
            </a:r>
            <a:r>
              <a:rPr lang="uk-UA" dirty="0"/>
              <a:t>на працю, відпочинок, матеріальне забезпечення в старості, у разі хвороби чи втрати працездатності, на освіту, рівноправність громадян незалежно від їх національності та раси, державну охорону матері й дитини. Гарантувалася свобода слова, друку, зборів і мітингів, забезпечення недоторканності особи, житла, тайни листування тощо. </a:t>
            </a:r>
            <a:r>
              <a:rPr lang="uk-UA" dirty="0" smtClean="0"/>
              <a:t>Проте </a:t>
            </a:r>
            <a:r>
              <a:rPr lang="uk-UA" dirty="0"/>
              <a:t>одночасно із декларуванням загальновизнаних демократичних прав і свобод, в Конституції було закріплено статус «ворога народу», яким вважалася особа, яка робила замах на суспільну, соціалістичну </a:t>
            </a:r>
            <a:r>
              <a:rPr lang="uk-UA" dirty="0" smtClean="0"/>
              <a:t>   власність</a:t>
            </a:r>
            <a:r>
              <a:rPr lang="uk-UA" dirty="0"/>
              <a:t>, що проголошувались священною і недоторканною </a:t>
            </a:r>
            <a:r>
              <a:rPr lang="uk-UA" dirty="0" smtClean="0"/>
              <a:t>       основою радянського ладу.</a:t>
            </a:r>
            <a:endParaRPr lang="ru-RU" dirty="0"/>
          </a:p>
        </p:txBody>
      </p:sp>
      <p:pic>
        <p:nvPicPr>
          <p:cNvPr id="19" name="Picture 6" descr="Ð ÐµÐ·ÑÐ»ÑÑÐ°Ñ Ð¿Ð¾ÑÑÐºÑ Ð·Ð¾Ð±ÑÐ°Ð¶ÐµÐ½Ñ Ð·Ð° Ð·Ð°Ð¿Ð¸ÑÐ¾Ð¼ &quot;ÑÑÑÑ&quot;"/>
          <p:cNvPicPr>
            <a:picLocks noChangeAspect="1" noChangeArrowheads="1"/>
          </p:cNvPicPr>
          <p:nvPr/>
        </p:nvPicPr>
        <p:blipFill>
          <a:blip r:embed="rId2" cstate="print"/>
          <a:srcRect/>
          <a:stretch>
            <a:fillRect/>
          </a:stretch>
        </p:blipFill>
        <p:spPr bwMode="auto">
          <a:xfrm>
            <a:off x="6948265" y="2941606"/>
            <a:ext cx="2176884" cy="2417646"/>
          </a:xfrm>
          <a:prstGeom prst="rect">
            <a:avLst/>
          </a:prstGeom>
          <a:noFill/>
        </p:spPr>
      </p:pic>
      <p:pic>
        <p:nvPicPr>
          <p:cNvPr id="16" name="Рисунок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86787" y="61379"/>
            <a:ext cx="1813009" cy="1135373"/>
          </a:xfrm>
          <a:prstGeom prst="rect">
            <a:avLst/>
          </a:prstGeom>
        </p:spPr>
      </p:pic>
      <p:pic>
        <p:nvPicPr>
          <p:cNvPr id="17" name="Рисунок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175311" y="4745060"/>
            <a:ext cx="2943198" cy="20825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xmlns="" val="0"/>
              </a:ext>
            </a:extLst>
          </a:blip>
          <a:srcRect t="3546" b="2598"/>
          <a:stretch/>
        </p:blipFill>
        <p:spPr>
          <a:xfrm>
            <a:off x="0" y="85002"/>
            <a:ext cx="9144000" cy="6784055"/>
          </a:xfrm>
          <a:prstGeom prst="rect">
            <a:avLst/>
          </a:prstGeom>
        </p:spPr>
      </p:pic>
      <p:sp>
        <p:nvSpPr>
          <p:cNvPr id="5" name="Прямоугольник 4"/>
          <p:cNvSpPr/>
          <p:nvPr/>
        </p:nvSpPr>
        <p:spPr>
          <a:xfrm>
            <a:off x="2390614" y="950644"/>
            <a:ext cx="1945802" cy="1138773"/>
          </a:xfrm>
          <a:prstGeom prst="rect">
            <a:avLst/>
          </a:prstGeom>
          <a:solidFill>
            <a:srgbClr val="006600"/>
          </a:solidFill>
        </p:spPr>
        <p:txBody>
          <a:bodyPr wrap="square">
            <a:spAutoFit/>
          </a:bodyPr>
          <a:lstStyle/>
          <a:p>
            <a:r>
              <a:rPr lang="uk-UA" b="1" dirty="0" smtClean="0"/>
              <a:t>Верховна Рада </a:t>
            </a:r>
            <a:r>
              <a:rPr lang="uk-UA" dirty="0" smtClean="0"/>
              <a:t>УРСР - </a:t>
            </a:r>
            <a:r>
              <a:rPr lang="uk-UA" sz="1600" dirty="0" smtClean="0"/>
              <a:t>єдиний законодавчий орган </a:t>
            </a:r>
            <a:r>
              <a:rPr lang="uk-UA" sz="1600" dirty="0"/>
              <a:t>УРСР </a:t>
            </a:r>
          </a:p>
        </p:txBody>
      </p:sp>
      <p:sp>
        <p:nvSpPr>
          <p:cNvPr id="7" name="Прямоугольник 6"/>
          <p:cNvSpPr/>
          <p:nvPr/>
        </p:nvSpPr>
        <p:spPr>
          <a:xfrm>
            <a:off x="2391084" y="2452586"/>
            <a:ext cx="1696890" cy="2400657"/>
          </a:xfrm>
          <a:prstGeom prst="rect">
            <a:avLst/>
          </a:prstGeom>
          <a:solidFill>
            <a:srgbClr val="006600"/>
          </a:solidFill>
        </p:spPr>
        <p:txBody>
          <a:bodyPr wrap="square">
            <a:spAutoFit/>
          </a:bodyPr>
          <a:lstStyle/>
          <a:p>
            <a:r>
              <a:rPr lang="uk-UA" b="1" dirty="0" smtClean="0"/>
              <a:t>Президія </a:t>
            </a:r>
          </a:p>
          <a:p>
            <a:r>
              <a:rPr lang="uk-UA" b="1" dirty="0"/>
              <a:t>Верховної </a:t>
            </a:r>
            <a:r>
              <a:rPr lang="uk-UA" b="1" dirty="0" smtClean="0"/>
              <a:t>Ради </a:t>
            </a:r>
            <a:r>
              <a:rPr lang="uk-UA" dirty="0" smtClean="0"/>
              <a:t>-  </a:t>
            </a:r>
            <a:r>
              <a:rPr lang="uk-UA" sz="1600" dirty="0" smtClean="0"/>
              <a:t>постійний колегіальний орган у </a:t>
            </a:r>
            <a:r>
              <a:rPr lang="uk-UA" sz="1600" dirty="0"/>
              <a:t>період між сесіями Верховної Ради, </a:t>
            </a:r>
            <a:r>
              <a:rPr lang="uk-UA" sz="1600" dirty="0" smtClean="0"/>
              <a:t>підзвітна їй.</a:t>
            </a:r>
            <a:endParaRPr lang="uk-UA" sz="1600" dirty="0"/>
          </a:p>
        </p:txBody>
      </p:sp>
      <p:sp>
        <p:nvSpPr>
          <p:cNvPr id="9" name="Прямоугольник 8"/>
          <p:cNvSpPr/>
          <p:nvPr/>
        </p:nvSpPr>
        <p:spPr>
          <a:xfrm>
            <a:off x="165696" y="5352311"/>
            <a:ext cx="3744416" cy="1354217"/>
          </a:xfrm>
          <a:prstGeom prst="rect">
            <a:avLst/>
          </a:prstGeom>
          <a:solidFill>
            <a:schemeClr val="accent2">
              <a:lumMod val="75000"/>
            </a:schemeClr>
          </a:solidFill>
        </p:spPr>
        <p:txBody>
          <a:bodyPr wrap="square">
            <a:spAutoFit/>
          </a:bodyPr>
          <a:lstStyle/>
          <a:p>
            <a:r>
              <a:rPr lang="uk-UA" sz="1600" dirty="0"/>
              <a:t>о</a:t>
            </a:r>
            <a:r>
              <a:rPr lang="uk-UA" sz="1600" dirty="0" smtClean="0"/>
              <a:t>рганами державної влади в областях, округах, районах, містах, селищах, станицях і селах УРСР були відповідні </a:t>
            </a:r>
            <a:r>
              <a:rPr lang="uk-UA" b="1" dirty="0" smtClean="0"/>
              <a:t>ради депутатів трудящих  </a:t>
            </a:r>
            <a:r>
              <a:rPr lang="uk-UA" sz="1600" dirty="0" smtClean="0"/>
              <a:t>та їх виконавчі комітети</a:t>
            </a:r>
            <a:endParaRPr lang="uk-UA" sz="1600" dirty="0"/>
          </a:p>
        </p:txBody>
      </p:sp>
      <p:sp>
        <p:nvSpPr>
          <p:cNvPr id="3" name="Прямоугольник 2"/>
          <p:cNvSpPr/>
          <p:nvPr/>
        </p:nvSpPr>
        <p:spPr>
          <a:xfrm>
            <a:off x="251520" y="950644"/>
            <a:ext cx="1440160" cy="1038195"/>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Верховний Суд</a:t>
            </a:r>
            <a:endParaRPr lang="ru-RU" b="1" dirty="0"/>
          </a:p>
        </p:txBody>
      </p:sp>
      <p:sp>
        <p:nvSpPr>
          <p:cNvPr id="15" name="Прямоугольник 14"/>
          <p:cNvSpPr/>
          <p:nvPr/>
        </p:nvSpPr>
        <p:spPr>
          <a:xfrm>
            <a:off x="0" y="15428"/>
            <a:ext cx="9144000" cy="53325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rgbClr val="C00000"/>
                </a:solidFill>
              </a:rPr>
              <a:t>Конституція УРСР 1937 р.</a:t>
            </a:r>
          </a:p>
        </p:txBody>
      </p:sp>
      <p:sp>
        <p:nvSpPr>
          <p:cNvPr id="11" name="Прямоугольник 10"/>
          <p:cNvSpPr/>
          <p:nvPr/>
        </p:nvSpPr>
        <p:spPr>
          <a:xfrm>
            <a:off x="5063375" y="904152"/>
            <a:ext cx="1564210" cy="1231757"/>
          </a:xfrm>
          <a:prstGeom prst="rect">
            <a:avLst/>
          </a:prstGeom>
          <a:solidFill>
            <a:srgbClr val="EA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Рада Народних Комісарів - уряд</a:t>
            </a:r>
            <a:endParaRPr lang="ru-RU" b="1" dirty="0"/>
          </a:p>
        </p:txBody>
      </p:sp>
      <p:sp>
        <p:nvSpPr>
          <p:cNvPr id="13" name="Прямоугольник 12"/>
          <p:cNvSpPr/>
          <p:nvPr/>
        </p:nvSpPr>
        <p:spPr>
          <a:xfrm>
            <a:off x="7211562" y="966357"/>
            <a:ext cx="1785934" cy="15289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Прокурор УРСР </a:t>
            </a:r>
            <a:r>
              <a:rPr lang="uk-UA" sz="1600" dirty="0" smtClean="0"/>
              <a:t>призначається Прокурором СРСР і підлягає виключно йому</a:t>
            </a:r>
            <a:endParaRPr lang="uk-UA" sz="1600" dirty="0"/>
          </a:p>
        </p:txBody>
      </p:sp>
      <p:sp>
        <p:nvSpPr>
          <p:cNvPr id="4" name="Прямоугольник 3"/>
          <p:cNvSpPr/>
          <p:nvPr/>
        </p:nvSpPr>
        <p:spPr>
          <a:xfrm>
            <a:off x="179512" y="2495312"/>
            <a:ext cx="1872208" cy="180933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uk-UA" dirty="0" smtClean="0"/>
          </a:p>
          <a:p>
            <a:pPr marL="285750" indent="-285750" algn="ctr">
              <a:buFontTx/>
              <a:buChar char="-"/>
            </a:pPr>
            <a:endParaRPr lang="uk-UA" dirty="0"/>
          </a:p>
          <a:p>
            <a:pPr marL="285750" indent="-285750" algn="ctr">
              <a:buFontTx/>
              <a:buChar char="-"/>
            </a:pPr>
            <a:endParaRPr lang="uk-UA" dirty="0" smtClean="0"/>
          </a:p>
          <a:p>
            <a:pPr marL="285750" indent="-285750">
              <a:buFontTx/>
              <a:buChar char="-"/>
            </a:pPr>
            <a:r>
              <a:rPr lang="uk-UA" sz="1600" dirty="0" smtClean="0"/>
              <a:t>обласні суди, </a:t>
            </a:r>
          </a:p>
          <a:p>
            <a:r>
              <a:rPr lang="uk-UA" sz="1600" dirty="0" smtClean="0"/>
              <a:t>-    суди адміністративних округів</a:t>
            </a:r>
          </a:p>
          <a:p>
            <a:pPr marL="285750" indent="-285750">
              <a:buFontTx/>
              <a:buChar char="-"/>
            </a:pPr>
            <a:r>
              <a:rPr lang="uk-UA" sz="1600" dirty="0" smtClean="0"/>
              <a:t>спеціальні </a:t>
            </a:r>
            <a:r>
              <a:rPr lang="uk-UA" sz="1600" dirty="0"/>
              <a:t>суди </a:t>
            </a:r>
            <a:r>
              <a:rPr lang="uk-UA" sz="1600" dirty="0" smtClean="0"/>
              <a:t>СРСР</a:t>
            </a:r>
          </a:p>
          <a:p>
            <a:pPr marL="285750" indent="-285750">
              <a:buFontTx/>
              <a:buChar char="-"/>
            </a:pPr>
            <a:r>
              <a:rPr lang="uk-UA" sz="1600" dirty="0" smtClean="0"/>
              <a:t>народні </a:t>
            </a:r>
            <a:r>
              <a:rPr lang="uk-UA" sz="1600" dirty="0"/>
              <a:t>суди</a:t>
            </a:r>
            <a:endParaRPr lang="ru-RU" sz="1600" dirty="0"/>
          </a:p>
          <a:p>
            <a:endParaRPr lang="ru-RU" dirty="0"/>
          </a:p>
          <a:p>
            <a:pPr algn="ctr"/>
            <a:endParaRPr lang="ru-RU" dirty="0"/>
          </a:p>
          <a:p>
            <a:pPr algn="ctr"/>
            <a:endParaRPr lang="ru-RU" dirty="0"/>
          </a:p>
        </p:txBody>
      </p:sp>
      <p:sp>
        <p:nvSpPr>
          <p:cNvPr id="8" name="Прямоугольник 7"/>
          <p:cNvSpPr/>
          <p:nvPr/>
        </p:nvSpPr>
        <p:spPr>
          <a:xfrm>
            <a:off x="7099415" y="2982004"/>
            <a:ext cx="1925341" cy="2267798"/>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республіканські</a:t>
            </a:r>
            <a:r>
              <a:rPr lang="uk-UA" sz="1600" dirty="0" smtClean="0"/>
              <a:t>: - освіти;</a:t>
            </a:r>
          </a:p>
          <a:p>
            <a:r>
              <a:rPr lang="uk-UA" sz="1600" dirty="0" smtClean="0"/>
              <a:t>- місцевої промисловості;</a:t>
            </a:r>
          </a:p>
          <a:p>
            <a:r>
              <a:rPr lang="uk-UA" sz="1600" dirty="0" smtClean="0"/>
              <a:t>- комунального господарства;</a:t>
            </a:r>
          </a:p>
          <a:p>
            <a:r>
              <a:rPr lang="uk-UA" sz="1600" dirty="0" smtClean="0"/>
              <a:t>- соціального забезпечення</a:t>
            </a:r>
            <a:r>
              <a:rPr lang="ru-RU" dirty="0" smtClean="0"/>
              <a:t>.</a:t>
            </a:r>
            <a:endParaRPr lang="ru-RU" dirty="0"/>
          </a:p>
        </p:txBody>
      </p:sp>
      <p:sp>
        <p:nvSpPr>
          <p:cNvPr id="10" name="Прямоугольник 9"/>
          <p:cNvSpPr/>
          <p:nvPr/>
        </p:nvSpPr>
        <p:spPr>
          <a:xfrm>
            <a:off x="4460872" y="2999958"/>
            <a:ext cx="2448272" cy="3858042"/>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союзно-республіканські :</a:t>
            </a:r>
          </a:p>
          <a:p>
            <a:r>
              <a:rPr lang="uk-UA" sz="1600" dirty="0" smtClean="0"/>
              <a:t>- харчової промисловості;</a:t>
            </a:r>
          </a:p>
          <a:p>
            <a:r>
              <a:rPr lang="uk-UA" sz="1600" dirty="0" smtClean="0"/>
              <a:t>- легкої промисловості;</a:t>
            </a:r>
          </a:p>
          <a:p>
            <a:r>
              <a:rPr lang="uk-UA" sz="1600" dirty="0" smtClean="0"/>
              <a:t>- лісової промисловості;</a:t>
            </a:r>
          </a:p>
          <a:p>
            <a:r>
              <a:rPr lang="uk-UA" sz="1600" dirty="0" smtClean="0"/>
              <a:t>- земельних справ;</a:t>
            </a:r>
          </a:p>
          <a:p>
            <a:r>
              <a:rPr lang="uk-UA" sz="1600" dirty="0" smtClean="0"/>
              <a:t>- зернових і тваринницьких радгоспів;</a:t>
            </a:r>
          </a:p>
          <a:p>
            <a:r>
              <a:rPr lang="uk-UA" sz="1600" dirty="0" smtClean="0"/>
              <a:t>- фінансів;</a:t>
            </a:r>
          </a:p>
          <a:p>
            <a:r>
              <a:rPr lang="uk-UA" sz="1600" dirty="0" smtClean="0"/>
              <a:t>- внутрішньої торгівлі;</a:t>
            </a:r>
          </a:p>
          <a:p>
            <a:r>
              <a:rPr lang="uk-UA" sz="1600" dirty="0" smtClean="0"/>
              <a:t>- внутрішніх справ;</a:t>
            </a:r>
          </a:p>
          <a:p>
            <a:r>
              <a:rPr lang="uk-UA" sz="1600" dirty="0" smtClean="0"/>
              <a:t>- юстиції;</a:t>
            </a:r>
          </a:p>
          <a:p>
            <a:r>
              <a:rPr lang="uk-UA" sz="1600" dirty="0" smtClean="0"/>
              <a:t>- охорони здоров'я.</a:t>
            </a:r>
            <a:endParaRPr lang="uk-UA" sz="1600" dirty="0"/>
          </a:p>
        </p:txBody>
      </p:sp>
      <p:cxnSp>
        <p:nvCxnSpPr>
          <p:cNvPr id="17" name="Прямая со стрелкой 16"/>
          <p:cNvCxnSpPr/>
          <p:nvPr/>
        </p:nvCxnSpPr>
        <p:spPr>
          <a:xfrm>
            <a:off x="971600" y="1988839"/>
            <a:ext cx="0" cy="506473"/>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3239529" y="2089417"/>
            <a:ext cx="0" cy="363169"/>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5" idx="3"/>
            <a:endCxn id="11" idx="1"/>
          </p:cNvCxnSpPr>
          <p:nvPr/>
        </p:nvCxnSpPr>
        <p:spPr>
          <a:xfrm>
            <a:off x="4336416" y="1520031"/>
            <a:ext cx="726959"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11" idx="2"/>
          </p:cNvCxnSpPr>
          <p:nvPr/>
        </p:nvCxnSpPr>
        <p:spPr>
          <a:xfrm>
            <a:off x="5845480" y="2135909"/>
            <a:ext cx="7640" cy="57301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5436096" y="2708920"/>
            <a:ext cx="2625989"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a:off x="5436096" y="2708920"/>
            <a:ext cx="0" cy="29103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a:off x="8062085" y="2708920"/>
            <a:ext cx="0" cy="273084"/>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1691680" y="1520030"/>
            <a:ext cx="698934" cy="1"/>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40157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640" y="0"/>
            <a:ext cx="9170640" cy="461665"/>
          </a:xfrm>
          <a:prstGeom prst="rect">
            <a:avLst/>
          </a:prstGeom>
          <a:solidFill>
            <a:srgbClr val="FFFF99"/>
          </a:solidFill>
        </p:spPr>
        <p:txBody>
          <a:bodyPr wrap="square">
            <a:spAutoFit/>
          </a:bodyPr>
          <a:lstStyle/>
          <a:p>
            <a:pPr algn="ctr"/>
            <a:r>
              <a:rPr lang="uk-UA" sz="2400" b="1" dirty="0" smtClean="0">
                <a:solidFill>
                  <a:srgbClr val="740000"/>
                </a:solidFill>
              </a:rPr>
              <a:t>Проголошення державності Карпатської України (1939 р.)</a:t>
            </a:r>
            <a:endParaRPr lang="uk-UA" sz="2400" dirty="0">
              <a:solidFill>
                <a:srgbClr val="740000"/>
              </a:solidFill>
            </a:endParaRPr>
          </a:p>
        </p:txBody>
      </p:sp>
      <p:pic>
        <p:nvPicPr>
          <p:cNvPr id="3" name="Picture 4" descr="Ð ÐµÐ·ÑÐ»ÑÑÐ°Ñ Ð¿Ð¾ÑÑÐºÑ Ð·Ð¾Ð±ÑÐ°Ð¶ÐµÐ½Ñ Ð·Ð° Ð·Ð°Ð¿Ð¸ÑÐ¾Ð¼ &quot;Ð²Ð¾Ð»Ð¾ÑÐ¸Ð½&quot;"/>
          <p:cNvPicPr>
            <a:picLocks noChangeAspect="1" noChangeArrowheads="1"/>
          </p:cNvPicPr>
          <p:nvPr/>
        </p:nvPicPr>
        <p:blipFill>
          <a:blip r:embed="rId2" cstate="print"/>
          <a:srcRect/>
          <a:stretch>
            <a:fillRect/>
          </a:stretch>
        </p:blipFill>
        <p:spPr bwMode="auto">
          <a:xfrm>
            <a:off x="122045" y="3851440"/>
            <a:ext cx="1785950" cy="2587127"/>
          </a:xfrm>
          <a:prstGeom prst="rect">
            <a:avLst/>
          </a:prstGeom>
          <a:noFill/>
        </p:spPr>
      </p:pic>
      <p:sp>
        <p:nvSpPr>
          <p:cNvPr id="35846" name="AutoShape 6" descr="Ð ÐµÐ·ÑÐ»ÑÑÐ°Ñ Ð¿Ð¾ÑÑÐºÑ Ð·Ð¾Ð±ÑÐ°Ð¶ÐµÐ½Ñ Ð·Ð° Ð·Ð°Ð¿Ð¸ÑÐ¾Ð¼ &quot;ÐºÐ°ÑÐ¿Ð°ÑÑÑÐºÐ° ÑÐºÑÐ°ÑÐ½Ð° ÐºÐ¾Ð½ÑÑÐ¸ÑÑÑÑÑ&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5848" name="AutoShape 8" descr="Ð ÐµÐ·ÑÐ»ÑÑÐ°Ñ Ð¿Ð¾ÑÑÐºÑ Ð·Ð¾Ð±ÑÐ°Ð¶ÐµÐ½Ñ Ð·Ð° Ð·Ð°Ð¿Ð¸ÑÐ¾Ð¼ &quot;ÐºÐ°ÑÐ¿Ð°ÑÑÑÐºÐ° ÑÐºÑÐ°ÑÐ½Ð° ÐºÐ¾Ð½ÑÑÐ¸ÑÑÑÑÑ&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5850" name="AutoShape 10" descr="Ð ÐµÐ·ÑÐ»ÑÑÐ°Ñ Ð¿Ð¾ÑÑÐºÑ Ð·Ð¾Ð±ÑÐ°Ð¶ÐµÐ½Ñ Ð·Ð° Ð·Ð°Ð¿Ð¸ÑÐ¾Ð¼ &quot;ÐºÐ°ÑÐ¿Ð°ÑÑÑÐºÐ° ÑÐºÑÐ°ÑÐ½Ð° ÐºÐ¾Ð½ÑÑÐ¸ÑÑÑÑÑ&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35852" name="Picture 12" descr="Ð ÐµÐ·ÑÐ»ÑÑÐ°Ñ Ð¿Ð¾ÑÑÐºÑ Ð·Ð¾Ð±ÑÐ°Ð¶ÐµÐ½Ñ Ð·Ð° Ð·Ð°Ð¿Ð¸ÑÐ¾Ð¼ &quot;ÑÐ¾Ð¹Ð¼&quot;"/>
          <p:cNvPicPr>
            <a:picLocks noChangeAspect="1" noChangeArrowheads="1"/>
          </p:cNvPicPr>
          <p:nvPr/>
        </p:nvPicPr>
        <p:blipFill>
          <a:blip r:embed="rId3" cstate="print"/>
          <a:srcRect/>
          <a:stretch>
            <a:fillRect/>
          </a:stretch>
        </p:blipFill>
        <p:spPr bwMode="auto">
          <a:xfrm>
            <a:off x="5890691" y="3861559"/>
            <a:ext cx="3145804" cy="2537615"/>
          </a:xfrm>
          <a:prstGeom prst="rect">
            <a:avLst/>
          </a:prstGeom>
          <a:noFill/>
        </p:spPr>
      </p:pic>
      <p:sp>
        <p:nvSpPr>
          <p:cNvPr id="5" name="Прямоугольник 4"/>
          <p:cNvSpPr/>
          <p:nvPr/>
        </p:nvSpPr>
        <p:spPr>
          <a:xfrm>
            <a:off x="155575" y="620688"/>
            <a:ext cx="8880921" cy="194421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Після 2-ї світової війни Закарпаття опинилося у складі Чехословацької республіки.  Протягом 1930-х рр. українці Закарпаття боролися за свою автономію. Ослаблення Чехословаччини після Мюнхенської угоди примусило уряд 11 жовтня 1938 р. надати автономію Карпатській Україні (Підкарпатській Русі).  Було створено перший автономний уряд, до складу якого увійшли А.Бродій, А.Волошин та ін.</a:t>
            </a:r>
            <a:r>
              <a:rPr lang="uk-UA" dirty="0">
                <a:solidFill>
                  <a:schemeClr val="tx1"/>
                </a:solidFill>
                <a:cs typeface="Arial" pitchFamily="34" charset="0"/>
              </a:rPr>
              <a:t> </a:t>
            </a:r>
            <a:r>
              <a:rPr lang="uk-UA" dirty="0" smtClean="0">
                <a:solidFill>
                  <a:schemeClr val="tx1"/>
                </a:solidFill>
                <a:cs typeface="Arial" pitchFamily="34" charset="0"/>
              </a:rPr>
              <a:t>Уряд складався </a:t>
            </a:r>
            <a:r>
              <a:rPr lang="uk-UA" dirty="0">
                <a:solidFill>
                  <a:schemeClr val="tx1"/>
                </a:solidFill>
                <a:cs typeface="Arial" pitchFamily="34" charset="0"/>
              </a:rPr>
              <a:t>з чотирьох міністерств: внутрішніх справ,  шкільництва,  справедливості (юстиції) і комунікації.</a:t>
            </a:r>
            <a:endParaRPr lang="ru-RU" dirty="0"/>
          </a:p>
        </p:txBody>
      </p:sp>
      <p:sp>
        <p:nvSpPr>
          <p:cNvPr id="6" name="Прямоугольник 5"/>
          <p:cNvSpPr/>
          <p:nvPr/>
        </p:nvSpPr>
        <p:spPr>
          <a:xfrm>
            <a:off x="122045" y="6438567"/>
            <a:ext cx="1792343" cy="365201"/>
          </a:xfrm>
          <a:prstGeom prst="rect">
            <a:avLst/>
          </a:prstGeom>
          <a:solidFill>
            <a:srgbClr val="1E8B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А.Волошин</a:t>
            </a:r>
            <a:endParaRPr lang="ru-RU" sz="1600" dirty="0"/>
          </a:p>
        </p:txBody>
      </p:sp>
      <p:sp>
        <p:nvSpPr>
          <p:cNvPr id="8" name="Прямоугольник 7"/>
          <p:cNvSpPr/>
          <p:nvPr/>
        </p:nvSpPr>
        <p:spPr>
          <a:xfrm>
            <a:off x="155575" y="2738637"/>
            <a:ext cx="8880919" cy="864097"/>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Тим часом на територію Закарпаття претендувала Угорщина. Згідно з рішенням Першого Віденського арбітражу 2 листопада 1938 р. на користь Угорщини відійшло близько 100 населених пунктів, зокрема міста Ужгород, Мукачеве.</a:t>
            </a:r>
            <a:endParaRPr lang="ru-RU" dirty="0"/>
          </a:p>
        </p:txBody>
      </p:sp>
      <p:sp>
        <p:nvSpPr>
          <p:cNvPr id="9" name="Прямоугольник 8"/>
          <p:cNvSpPr/>
          <p:nvPr/>
        </p:nvSpPr>
        <p:spPr>
          <a:xfrm>
            <a:off x="2051722" y="3861559"/>
            <a:ext cx="3672406" cy="2942209"/>
          </a:xfrm>
          <a:prstGeom prst="rect">
            <a:avLst/>
          </a:prstGeom>
          <a:solidFill>
            <a:srgbClr val="FFDD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dirty="0">
                <a:solidFill>
                  <a:schemeClr val="bg1"/>
                </a:solidFill>
                <a:cs typeface="Arial" pitchFamily="34" charset="0"/>
              </a:rPr>
              <a:t>22 листопада 1938 р. чехословацький ухвалив Конституційну грамоту Підкарпатської Русі, згідно з якою край вважався федеративною частиною ЧСР. </a:t>
            </a:r>
            <a:endParaRPr lang="uk-UA" dirty="0" smtClean="0">
              <a:solidFill>
                <a:schemeClr val="bg1"/>
              </a:solidFill>
              <a:cs typeface="Arial" pitchFamily="34" charset="0"/>
            </a:endParaRPr>
          </a:p>
          <a:p>
            <a:pPr lvl="0" indent="449263" algn="just" fontAlgn="base">
              <a:spcBef>
                <a:spcPct val="0"/>
              </a:spcBef>
              <a:spcAft>
                <a:spcPct val="0"/>
              </a:spcAft>
            </a:pPr>
            <a:r>
              <a:rPr lang="uk-UA" dirty="0" smtClean="0">
                <a:solidFill>
                  <a:schemeClr val="bg1"/>
                </a:solidFill>
                <a:cs typeface="Arial" pitchFamily="34" charset="0"/>
              </a:rPr>
              <a:t>30 </a:t>
            </a:r>
            <a:r>
              <a:rPr lang="uk-UA" dirty="0">
                <a:solidFill>
                  <a:schemeClr val="bg1"/>
                </a:solidFill>
                <a:cs typeface="Arial" pitchFamily="34" charset="0"/>
              </a:rPr>
              <a:t>грудня 1938 р. була запроваджена нова назва краю «Карпатська Україна</a:t>
            </a:r>
            <a:r>
              <a:rPr lang="uk-UA" dirty="0" smtClean="0">
                <a:solidFill>
                  <a:schemeClr val="bg1"/>
                </a:solidFill>
                <a:cs typeface="Arial" pitchFamily="34" charset="0"/>
              </a:rPr>
              <a:t>». 12 лютого 1939 р. відбулися вибори до сейму Карпатської України.</a:t>
            </a:r>
            <a:endParaRPr lang="uk-UA" sz="2400" dirty="0">
              <a:solidFill>
                <a:schemeClr val="bg1"/>
              </a:solidFill>
              <a:cs typeface="Arial" pitchFamily="34" charset="0"/>
            </a:endParaRPr>
          </a:p>
        </p:txBody>
      </p:sp>
      <p:sp>
        <p:nvSpPr>
          <p:cNvPr id="10" name="Прямоугольник 9"/>
          <p:cNvSpPr/>
          <p:nvPr/>
        </p:nvSpPr>
        <p:spPr>
          <a:xfrm>
            <a:off x="5900686" y="6399175"/>
            <a:ext cx="3135807" cy="404594"/>
          </a:xfrm>
          <a:prstGeom prst="rect">
            <a:avLst/>
          </a:prstGeom>
          <a:solidFill>
            <a:srgbClr val="1E8B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dirty="0" smtClean="0"/>
              <a:t>Посли Сейму Карпатської України</a:t>
            </a:r>
            <a:endParaRPr lang="ru-RU" sz="1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214290"/>
            <a:ext cx="8286776" cy="6357958"/>
          </a:xfrm>
        </p:spPr>
        <p:txBody>
          <a:bodyPr>
            <a:normAutofit fontScale="70000" lnSpcReduction="20000"/>
          </a:bodyPr>
          <a:lstStyle/>
          <a:p>
            <a:pPr lvl="0" algn="ctr"/>
            <a:r>
              <a:rPr lang="uk-UA" sz="4600" b="1" dirty="0" smtClean="0">
                <a:solidFill>
                  <a:schemeClr val="tx1"/>
                </a:solidFill>
              </a:rPr>
              <a:t>План</a:t>
            </a:r>
            <a:r>
              <a:rPr lang="uk-UA" sz="4600" dirty="0" smtClean="0">
                <a:solidFill>
                  <a:schemeClr val="tx1"/>
                </a:solidFill>
              </a:rPr>
              <a:t> </a:t>
            </a:r>
            <a:endParaRPr lang="uk-UA" sz="4600" dirty="0" smtClean="0"/>
          </a:p>
          <a:p>
            <a:pPr lvl="0" algn="l"/>
            <a:r>
              <a:rPr lang="uk-UA" sz="3100" dirty="0" smtClean="0">
                <a:solidFill>
                  <a:schemeClr val="tx1"/>
                </a:solidFill>
              </a:rPr>
              <a:t>1.Радянське державне будівництво в Україні.</a:t>
            </a:r>
          </a:p>
          <a:p>
            <a:pPr lvl="1" algn="l"/>
            <a:r>
              <a:rPr lang="uk-UA" sz="3100" dirty="0" smtClean="0">
                <a:solidFill>
                  <a:schemeClr val="tx1"/>
                </a:solidFill>
              </a:rPr>
              <a:t>1.1  Становлення радянської влади в Україні.</a:t>
            </a:r>
            <a:endParaRPr lang="uk-UA" sz="2600" dirty="0" smtClean="0">
              <a:solidFill>
                <a:schemeClr val="tx1"/>
              </a:solidFill>
            </a:endParaRPr>
          </a:p>
          <a:p>
            <a:pPr lvl="1" algn="l"/>
            <a:r>
              <a:rPr lang="uk-UA" sz="3100" dirty="0" smtClean="0">
                <a:solidFill>
                  <a:schemeClr val="tx1"/>
                </a:solidFill>
              </a:rPr>
              <a:t>1.2  Конституція УСРР 1919 р.</a:t>
            </a:r>
            <a:endParaRPr lang="uk-UA" sz="2600" dirty="0" smtClean="0">
              <a:solidFill>
                <a:schemeClr val="tx1"/>
              </a:solidFill>
            </a:endParaRPr>
          </a:p>
          <a:p>
            <a:pPr lvl="1" algn="l"/>
            <a:r>
              <a:rPr lang="uk-UA" sz="3100" dirty="0" smtClean="0">
                <a:solidFill>
                  <a:schemeClr val="tx1"/>
                </a:solidFill>
              </a:rPr>
              <a:t>1.3  Утворення та діяльність міліції радянської України (1919-1941 рр.)</a:t>
            </a:r>
            <a:endParaRPr lang="uk-UA" sz="2600" dirty="0" smtClean="0">
              <a:solidFill>
                <a:schemeClr val="tx1"/>
              </a:solidFill>
            </a:endParaRPr>
          </a:p>
          <a:p>
            <a:pPr lvl="1" algn="l"/>
            <a:r>
              <a:rPr lang="uk-UA" sz="3100" dirty="0" smtClean="0">
                <a:solidFill>
                  <a:schemeClr val="tx1"/>
                </a:solidFill>
              </a:rPr>
              <a:t>1.4  Адміністративно-територіальна реформа в УСРР у 1920-1930-х рр. Молдавська АРСР у складі радянської України (1924 – 1940 рр.)</a:t>
            </a:r>
            <a:endParaRPr lang="uk-UA" sz="2600" dirty="0" smtClean="0">
              <a:solidFill>
                <a:schemeClr val="tx1"/>
              </a:solidFill>
            </a:endParaRPr>
          </a:p>
          <a:p>
            <a:pPr lvl="1" algn="l"/>
            <a:r>
              <a:rPr lang="uk-UA" sz="3100" dirty="0" smtClean="0">
                <a:solidFill>
                  <a:schemeClr val="tx1"/>
                </a:solidFill>
              </a:rPr>
              <a:t>1.5 Конституція УРСР 1937 р.</a:t>
            </a:r>
            <a:endParaRPr lang="uk-UA" sz="2600" dirty="0" smtClean="0">
              <a:solidFill>
                <a:schemeClr val="tx1"/>
              </a:solidFill>
            </a:endParaRPr>
          </a:p>
          <a:p>
            <a:pPr lvl="1" algn="l"/>
            <a:r>
              <a:rPr lang="uk-UA" sz="3100" dirty="0" smtClean="0">
                <a:solidFill>
                  <a:schemeClr val="tx1"/>
                </a:solidFill>
              </a:rPr>
              <a:t>1.6  Проголошення державності Карпатської України (1939 р.).</a:t>
            </a:r>
            <a:endParaRPr lang="uk-UA" sz="2600" dirty="0" smtClean="0">
              <a:solidFill>
                <a:schemeClr val="tx1"/>
              </a:solidFill>
            </a:endParaRPr>
          </a:p>
          <a:p>
            <a:pPr lvl="1" algn="l"/>
            <a:r>
              <a:rPr lang="uk-UA" sz="3100" dirty="0" smtClean="0">
                <a:solidFill>
                  <a:schemeClr val="tx1"/>
                </a:solidFill>
              </a:rPr>
              <a:t>1.7  Акт відновлення Української держави 30 червня 1941 р.</a:t>
            </a:r>
            <a:endParaRPr lang="uk-UA" sz="2600" dirty="0" smtClean="0">
              <a:solidFill>
                <a:schemeClr val="tx1"/>
              </a:solidFill>
            </a:endParaRPr>
          </a:p>
          <a:p>
            <a:pPr lvl="1" algn="l"/>
            <a:r>
              <a:rPr lang="uk-UA" sz="3100" dirty="0" smtClean="0">
                <a:solidFill>
                  <a:schemeClr val="tx1"/>
                </a:solidFill>
              </a:rPr>
              <a:t>1.8  Формування кордонів УРСР у  ХХ ст.</a:t>
            </a:r>
            <a:endParaRPr lang="uk-UA" sz="2600" dirty="0" smtClean="0">
              <a:solidFill>
                <a:schemeClr val="tx1"/>
              </a:solidFill>
            </a:endParaRPr>
          </a:p>
          <a:p>
            <a:pPr lvl="1" algn="l"/>
            <a:r>
              <a:rPr lang="uk-UA" sz="3100" dirty="0" smtClean="0">
                <a:solidFill>
                  <a:schemeClr val="tx1"/>
                </a:solidFill>
              </a:rPr>
              <a:t>1.9  Конституція УРСР 1978 р.</a:t>
            </a:r>
            <a:r>
              <a:rPr lang="uk-UA" sz="3100" i="1" dirty="0" smtClean="0">
                <a:solidFill>
                  <a:schemeClr val="tx1"/>
                </a:solidFill>
              </a:rPr>
              <a:t> </a:t>
            </a:r>
            <a:r>
              <a:rPr lang="uk-UA" sz="3100" dirty="0" smtClean="0">
                <a:solidFill>
                  <a:schemeClr val="tx1"/>
                </a:solidFill>
              </a:rPr>
              <a:t>  </a:t>
            </a:r>
            <a:endParaRPr lang="uk-UA" sz="2600" dirty="0" smtClean="0">
              <a:solidFill>
                <a:schemeClr val="tx1"/>
              </a:solidFill>
            </a:endParaRPr>
          </a:p>
          <a:p>
            <a:pPr lvl="0" algn="l"/>
            <a:r>
              <a:rPr lang="uk-UA" sz="3100" dirty="0" smtClean="0">
                <a:solidFill>
                  <a:schemeClr val="tx1"/>
                </a:solidFill>
              </a:rPr>
              <a:t>2. Кодифікація і розвиток законодавства радянської України.</a:t>
            </a:r>
          </a:p>
          <a:p>
            <a:pPr lvl="1" algn="l"/>
            <a:r>
              <a:rPr lang="uk-UA" sz="3100" dirty="0" smtClean="0">
                <a:solidFill>
                  <a:schemeClr val="tx1"/>
                </a:solidFill>
              </a:rPr>
              <a:t>2.1  Перша кодифікація законодавства радянської України.</a:t>
            </a:r>
            <a:endParaRPr lang="uk-UA" sz="2600" dirty="0" smtClean="0">
              <a:solidFill>
                <a:schemeClr val="tx1"/>
              </a:solidFill>
            </a:endParaRPr>
          </a:p>
          <a:p>
            <a:pPr lvl="1" algn="l"/>
            <a:r>
              <a:rPr lang="uk-UA" sz="3100" dirty="0" smtClean="0">
                <a:solidFill>
                  <a:schemeClr val="tx1"/>
                </a:solidFill>
              </a:rPr>
              <a:t>2.2  Друга кодифікація законодавства радянської України.</a:t>
            </a:r>
            <a:endParaRPr lang="uk-UA" sz="2600" dirty="0" smtClean="0">
              <a:solidFill>
                <a:schemeClr val="tx1"/>
              </a:solidFill>
            </a:endParaRPr>
          </a:p>
          <a:p>
            <a:pPr algn="l"/>
            <a:endParaRPr lang="uk-UA"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908720"/>
            <a:ext cx="9144000" cy="1200329"/>
          </a:xfrm>
          <a:prstGeom prst="rect">
            <a:avLst/>
          </a:prstGeom>
          <a:gradFill>
            <a:gsLst>
              <a:gs pos="0">
                <a:srgbClr val="DDEBCF"/>
              </a:gs>
              <a:gs pos="50000">
                <a:srgbClr val="9CB86E"/>
              </a:gs>
              <a:gs pos="100000">
                <a:srgbClr val="156B13"/>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i="0" u="none" strike="noStrike" cap="none" normalizeH="0" baseline="0" dirty="0" smtClean="0">
                <a:ln>
                  <a:noFill/>
                </a:ln>
                <a:solidFill>
                  <a:schemeClr val="bg1"/>
                </a:solidFill>
                <a:effectLst/>
                <a:cs typeface="Arial" pitchFamily="34" charset="0"/>
              </a:rPr>
              <a:t>Закон число 1»  містив 8 статей, в яких визначалися: незалежність держави; назва держави;  форма правління – республіка на чолі з президентом, обраним </a:t>
            </a:r>
            <a:r>
              <a:rPr lang="uk-UA" dirty="0">
                <a:solidFill>
                  <a:schemeClr val="bg1"/>
                </a:solidFill>
                <a:cs typeface="Arial" pitchFamily="34" charset="0"/>
              </a:rPr>
              <a:t>С</a:t>
            </a:r>
            <a:r>
              <a:rPr kumimoji="0" lang="uk-UA" i="0" u="none" strike="noStrike" cap="none" normalizeH="0" baseline="0" dirty="0" smtClean="0">
                <a:ln>
                  <a:noFill/>
                </a:ln>
                <a:solidFill>
                  <a:schemeClr val="bg1"/>
                </a:solidFill>
                <a:effectLst/>
                <a:cs typeface="Arial" pitchFamily="34" charset="0"/>
              </a:rPr>
              <a:t>еймом;  статус української мови як державної; барви державного прапору – синя (горішня) і жовта (долішня) </a:t>
            </a:r>
            <a:endParaRPr kumimoji="0" lang="uk-UA" sz="2400" i="0" u="none" strike="noStrike" cap="none" normalizeH="0" baseline="0" dirty="0" smtClean="0">
              <a:ln>
                <a:noFill/>
              </a:ln>
              <a:solidFill>
                <a:schemeClr val="bg1"/>
              </a:solidFill>
              <a:effectLst/>
              <a:cs typeface="Arial" pitchFamily="34" charset="0"/>
            </a:endParaRPr>
          </a:p>
        </p:txBody>
      </p:sp>
      <p:pic>
        <p:nvPicPr>
          <p:cNvPr id="33796" name="Picture 4" descr="Ð ÐµÐ·ÑÐ»ÑÑÐ°Ñ Ð¿Ð¾ÑÑÐºÑ Ð·Ð¾Ð±ÑÐ°Ð¶ÐµÐ½Ñ Ð·Ð° Ð·Ð°Ð¿Ð¸ÑÐ¾Ð¼ &quot;Â«Ð©Ðµ Ð½Ðµ Ð²Ð¼ÐµÑÐ»Ð° Ð£ÐºÑÐ°ÑÐ½Ð°&quot;"/>
          <p:cNvPicPr>
            <a:picLocks noChangeAspect="1" noChangeArrowheads="1"/>
          </p:cNvPicPr>
          <p:nvPr/>
        </p:nvPicPr>
        <p:blipFill>
          <a:blip r:embed="rId2" cstate="print"/>
          <a:srcRect/>
          <a:stretch>
            <a:fillRect/>
          </a:stretch>
        </p:blipFill>
        <p:spPr bwMode="auto">
          <a:xfrm>
            <a:off x="4860032" y="2325031"/>
            <a:ext cx="1308280" cy="1579610"/>
          </a:xfrm>
          <a:prstGeom prst="rect">
            <a:avLst/>
          </a:prstGeom>
          <a:noFill/>
        </p:spPr>
      </p:pic>
      <p:sp>
        <p:nvSpPr>
          <p:cNvPr id="6" name="Прямоугольник 5"/>
          <p:cNvSpPr/>
          <p:nvPr/>
        </p:nvSpPr>
        <p:spPr>
          <a:xfrm>
            <a:off x="992" y="4077072"/>
            <a:ext cx="9144000" cy="1477328"/>
          </a:xfrm>
          <a:prstGeom prst="rect">
            <a:avLst/>
          </a:prstGeom>
          <a:gradFill>
            <a:gsLst>
              <a:gs pos="0">
                <a:srgbClr val="8488C4"/>
              </a:gs>
              <a:gs pos="53000">
                <a:srgbClr val="D4DEFF"/>
              </a:gs>
              <a:gs pos="83000">
                <a:srgbClr val="D4DEFF"/>
              </a:gs>
              <a:gs pos="100000">
                <a:srgbClr val="96AB94"/>
              </a:gs>
            </a:gsLst>
            <a:lin ang="5400000" scaled="0"/>
          </a:gradFill>
        </p:spPr>
        <p:txBody>
          <a:bodyPr wrap="square">
            <a:spAutoFit/>
          </a:bodyPr>
          <a:lstStyle/>
          <a:p>
            <a:pPr lvl="0" indent="449263" algn="just" fontAlgn="base">
              <a:spcBef>
                <a:spcPct val="0"/>
              </a:spcBef>
              <a:spcAft>
                <a:spcPct val="0"/>
              </a:spcAft>
            </a:pPr>
            <a:r>
              <a:rPr lang="uk-UA" dirty="0" smtClean="0">
                <a:solidFill>
                  <a:srgbClr val="FF0000"/>
                </a:solidFill>
                <a:cs typeface="Arial" pitchFamily="34" charset="0"/>
              </a:rPr>
              <a:t>Державний герб – колишній крайовий герб, доповнений двома новими елементами, а саме тризубом і хрестом – «медвідь у лівім червонім півполі і чотири сині і три жовті смуги у правому півполі і тризуб св. Володимира Великого з хрестом на середньому зубі»;  державний гімн – «Ще не вмерла Україна»; закон ставав чинним після його прийняття.</a:t>
            </a:r>
            <a:endParaRPr lang="uk-UA" sz="2400" dirty="0" smtClean="0">
              <a:solidFill>
                <a:srgbClr val="FF0000"/>
              </a:solidFill>
              <a:cs typeface="Arial" pitchFamily="34" charset="0"/>
            </a:endParaRPr>
          </a:p>
        </p:txBody>
      </p:sp>
      <p:sp>
        <p:nvSpPr>
          <p:cNvPr id="2" name="Прямоугольник 1"/>
          <p:cNvSpPr/>
          <p:nvPr/>
        </p:nvSpPr>
        <p:spPr>
          <a:xfrm>
            <a:off x="-7640" y="0"/>
            <a:ext cx="9151640" cy="764704"/>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15 березня 1939 р. на засіданні </a:t>
            </a:r>
            <a:r>
              <a:rPr lang="uk-UA" dirty="0" smtClean="0">
                <a:solidFill>
                  <a:schemeClr val="bg1"/>
                </a:solidFill>
              </a:rPr>
              <a:t>Сейму </a:t>
            </a:r>
            <a:r>
              <a:rPr lang="uk-UA" dirty="0">
                <a:solidFill>
                  <a:schemeClr val="bg1"/>
                </a:solidFill>
              </a:rPr>
              <a:t>було проголошено самостійність Карпатської України і ухвалено конституційні закони – «Закон число 1» і «Закон число 2</a:t>
            </a:r>
            <a:r>
              <a:rPr lang="uk-UA" dirty="0" smtClean="0">
                <a:solidFill>
                  <a:schemeClr val="bg1"/>
                </a:solidFill>
              </a:rPr>
              <a:t>»</a:t>
            </a:r>
            <a:endParaRPr lang="uk-UA" dirty="0">
              <a:solidFill>
                <a:schemeClr val="bg1"/>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27784" y="2325031"/>
            <a:ext cx="1390848" cy="1675929"/>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44208" y="2050468"/>
            <a:ext cx="2838313" cy="2128735"/>
          </a:xfrm>
          <a:prstGeom prst="rect">
            <a:avLst/>
          </a:prstGeom>
        </p:spPr>
      </p:pic>
      <p:sp>
        <p:nvSpPr>
          <p:cNvPr id="9" name="Прямоугольник 8"/>
          <p:cNvSpPr/>
          <p:nvPr/>
        </p:nvSpPr>
        <p:spPr>
          <a:xfrm>
            <a:off x="4068" y="5554400"/>
            <a:ext cx="9139932" cy="7549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dirty="0">
                <a:solidFill>
                  <a:schemeClr val="bg1"/>
                </a:solidFill>
                <a:cs typeface="Arial" pitchFamily="34" charset="0"/>
              </a:rPr>
              <a:t>«Закон число 2» передбачав надання уряду повноваження видавати за згодою президента тимчасові розпорядження з силою закону.</a:t>
            </a:r>
            <a:endParaRPr lang="uk-UA" sz="2400" dirty="0">
              <a:solidFill>
                <a:schemeClr val="bg1"/>
              </a:solidFill>
              <a:cs typeface="Arial" pitchFamily="34" charset="0"/>
            </a:endParaRPr>
          </a:p>
        </p:txBody>
      </p:sp>
      <p:sp>
        <p:nvSpPr>
          <p:cNvPr id="10" name="Прямоугольник 9"/>
          <p:cNvSpPr/>
          <p:nvPr/>
        </p:nvSpPr>
        <p:spPr>
          <a:xfrm>
            <a:off x="11832" y="6315372"/>
            <a:ext cx="9132168" cy="542628"/>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dirty="0">
                <a:solidFill>
                  <a:srgbClr val="740000"/>
                </a:solidFill>
                <a:cs typeface="Arial" pitchFamily="34" charset="0"/>
              </a:rPr>
              <a:t>Президентом Карпатської України Сейм обрав А. Волошина.</a:t>
            </a:r>
            <a:endParaRPr lang="uk-UA" sz="2400" dirty="0">
              <a:solidFill>
                <a:srgbClr val="740000"/>
              </a:solidFill>
              <a:cs typeface="Arial" pitchFamily="34" charset="0"/>
            </a:endParaRPr>
          </a:p>
        </p:txBody>
      </p:sp>
      <p:pic>
        <p:nvPicPr>
          <p:cNvPr id="14" name="Picture 2" descr="Ð ÐµÐ·ÑÐ»ÑÑÐ°Ñ Ð¿Ð¾ÑÑÐºÑ Ð·Ð¾Ð±ÑÐ°Ð¶ÐµÐ½Ñ Ð·Ð° Ð·Ð°Ð¿Ð¸ÑÐ¾Ð¼ &quot;ÐÐ°ÐºÐ¾Ð½ ÑÐ¸ÑÐ»Ð¾ 2 ÐºÐ°ÑÐ¿Ð°ÑÑÑÐºÐ° ÑÐºÑÐ°ÑÐ½Ð°&quot;"/>
          <p:cNvPicPr>
            <a:picLocks noChangeAspect="1" noChangeArrowheads="1"/>
          </p:cNvPicPr>
          <p:nvPr/>
        </p:nvPicPr>
        <p:blipFill>
          <a:blip r:embed="rId5" cstate="print"/>
          <a:srcRect/>
          <a:stretch>
            <a:fillRect/>
          </a:stretch>
        </p:blipFill>
        <p:spPr bwMode="auto">
          <a:xfrm>
            <a:off x="179512" y="2114985"/>
            <a:ext cx="1656184" cy="198643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5339" y="2420888"/>
            <a:ext cx="8691622" cy="1200329"/>
          </a:xfrm>
          <a:prstGeom prst="rect">
            <a:avLst/>
          </a:prstGeom>
          <a:gradFill flip="none" rotWithShape="1">
            <a:gsLst>
              <a:gs pos="0">
                <a:schemeClr val="bg1">
                  <a:lumMod val="95000"/>
                  <a:lumOff val="5000"/>
                  <a:tint val="66000"/>
                  <a:satMod val="160000"/>
                </a:schemeClr>
              </a:gs>
              <a:gs pos="50000">
                <a:schemeClr val="bg1">
                  <a:lumMod val="95000"/>
                  <a:lumOff val="5000"/>
                  <a:tint val="44500"/>
                  <a:satMod val="160000"/>
                </a:schemeClr>
              </a:gs>
              <a:gs pos="100000">
                <a:schemeClr val="bg1">
                  <a:lumMod val="95000"/>
                  <a:lumOff val="5000"/>
                  <a:tint val="23500"/>
                  <a:satMod val="160000"/>
                </a:schemeClr>
              </a:gs>
            </a:gsLst>
            <a:lin ang="5400000" scaled="1"/>
            <a:tileRect/>
          </a:gradFill>
        </p:spPr>
        <p:txBody>
          <a:bodyPr wrap="square">
            <a:spAutoFit/>
          </a:bodyPr>
          <a:lstStyle/>
          <a:p>
            <a:r>
              <a:rPr lang="uk-UA" dirty="0" smtClean="0">
                <a:solidFill>
                  <a:schemeClr val="bg1"/>
                </a:solidFill>
              </a:rPr>
              <a:t>    15 березня 1939 р. німецькі війська рушили на Прагу. Одночасно розпочали загальний наступ угорці. Загони Карпатської Січі, що формувалися за рахунок добровольців, не змогли зупинити вторгнення значно більших і краще озброєних сил супротивника. </a:t>
            </a:r>
            <a:endParaRPr lang="uk-UA" dirty="0">
              <a:solidFill>
                <a:schemeClr val="bg1"/>
              </a:solidFill>
            </a:endParaRPr>
          </a:p>
        </p:txBody>
      </p:sp>
      <p:pic>
        <p:nvPicPr>
          <p:cNvPr id="34826" name="Picture 10" descr="Ð ÐµÐ·ÑÐ»ÑÑÐ°Ñ Ð¿Ð¾ÑÑÐºÑ Ð·Ð¾Ð±ÑÐ°Ð¶ÐµÐ½Ñ Ð·Ð° Ð·Ð°Ð¿Ð¸ÑÐ¾Ð¼ &quot;ÐºÐ°ÑÐ¿Ð°ÑÑÑÐºÐ° ÑÑÑ&quot;"/>
          <p:cNvPicPr>
            <a:picLocks noChangeAspect="1" noChangeArrowheads="1"/>
          </p:cNvPicPr>
          <p:nvPr/>
        </p:nvPicPr>
        <p:blipFill>
          <a:blip r:embed="rId2" cstate="print"/>
          <a:srcRect/>
          <a:stretch>
            <a:fillRect/>
          </a:stretch>
        </p:blipFill>
        <p:spPr bwMode="auto">
          <a:xfrm>
            <a:off x="0" y="0"/>
            <a:ext cx="1643074" cy="2285698"/>
          </a:xfrm>
          <a:prstGeom prst="rect">
            <a:avLst/>
          </a:prstGeom>
          <a:noFill/>
          <a:effectLst>
            <a:outerShdw blurRad="50800" dist="38100" dir="2700000" algn="tl" rotWithShape="0">
              <a:prstClr val="black">
                <a:alpha val="40000"/>
              </a:prstClr>
            </a:outerShdw>
          </a:effectLst>
        </p:spPr>
      </p:pic>
      <p:sp>
        <p:nvSpPr>
          <p:cNvPr id="3" name="Прямоугольник 2"/>
          <p:cNvSpPr/>
          <p:nvPr/>
        </p:nvSpPr>
        <p:spPr>
          <a:xfrm>
            <a:off x="2089324" y="237746"/>
            <a:ext cx="5169859" cy="1810206"/>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листопаді 1938 р. утворилась Організація Народної Оборони </a:t>
            </a:r>
            <a:r>
              <a:rPr lang="uk-UA" b="1" dirty="0" smtClean="0"/>
              <a:t>— «Карпатська Січ» . </a:t>
            </a:r>
            <a:r>
              <a:rPr lang="uk-UA" dirty="0" smtClean="0"/>
              <a:t>На чолі організації стояла Головна команда: командант Д. Климпуш,</a:t>
            </a:r>
            <a:r>
              <a:rPr lang="ru-RU" dirty="0" smtClean="0"/>
              <a:t> </a:t>
            </a:r>
            <a:r>
              <a:rPr lang="ru-RU" dirty="0"/>
              <a:t>заступник </a:t>
            </a:r>
            <a:r>
              <a:rPr lang="ru-RU" dirty="0" smtClean="0"/>
              <a:t> І.Роман і штаб.  1 січня 1939 р.</a:t>
            </a:r>
            <a:r>
              <a:rPr lang="uk-UA" dirty="0" smtClean="0"/>
              <a:t> було оголошено про створення Жіночої Січі. Її очолила С.Тисовська</a:t>
            </a:r>
            <a:endParaRPr lang="uk-UA" dirty="0"/>
          </a:p>
        </p:txBody>
      </p:sp>
      <p:pic>
        <p:nvPicPr>
          <p:cNvPr id="12" name="Picture 2" descr="Ð ÐµÐ·ÑÐ»ÑÑÐ°Ñ Ð¿Ð¾ÑÑÐºÑ Ð·Ð¾Ð±ÑÐ°Ð¶ÐµÐ½Ñ Ð·Ð° Ð·Ð°Ð¿Ð¸ÑÐ¾Ð¼ &quot;ÐºÐ°ÑÐ¿Ð°ÑÑÑÐºÐ° ÑÐºÑÐ°ÑÐ½Ð°&quot;"/>
          <p:cNvPicPr>
            <a:picLocks noChangeAspect="1" noChangeArrowheads="1"/>
          </p:cNvPicPr>
          <p:nvPr/>
        </p:nvPicPr>
        <p:blipFill>
          <a:blip r:embed="rId3" cstate="print"/>
          <a:srcRect/>
          <a:stretch>
            <a:fillRect/>
          </a:stretch>
        </p:blipFill>
        <p:spPr bwMode="auto">
          <a:xfrm>
            <a:off x="220387" y="3922886"/>
            <a:ext cx="2714612" cy="1306313"/>
          </a:xfrm>
          <a:prstGeom prst="rect">
            <a:avLst/>
          </a:prstGeom>
          <a:noFill/>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38695" y="3798992"/>
            <a:ext cx="2232321" cy="159611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29906" y="3621217"/>
            <a:ext cx="2882487" cy="2017741"/>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54856" y="58316"/>
            <a:ext cx="1543820" cy="2169066"/>
          </a:xfrm>
          <a:prstGeom prst="rect">
            <a:avLst/>
          </a:prstGeom>
          <a:effectLst>
            <a:outerShdw blurRad="50800" dist="38100" dir="8100000" algn="tr" rotWithShape="0">
              <a:prstClr val="black">
                <a:alpha val="40000"/>
              </a:prstClr>
            </a:outerShdw>
          </a:effectLst>
        </p:spPr>
      </p:pic>
      <p:sp>
        <p:nvSpPr>
          <p:cNvPr id="9" name="Прямоугольник 8"/>
          <p:cNvSpPr/>
          <p:nvPr/>
        </p:nvSpPr>
        <p:spPr>
          <a:xfrm>
            <a:off x="107503" y="5780112"/>
            <a:ext cx="8838677" cy="9144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b="1" dirty="0">
                <a:solidFill>
                  <a:schemeClr val="tx1"/>
                </a:solidFill>
                <a:cs typeface="Arial" pitchFamily="34" charset="0"/>
              </a:rPr>
              <a:t>Карпатська Україна проіснувала кілька днів, першою з усіх українських земель вступила у боротьбу із нацизмом, продемонструвавши всьому світу вияв до незалежності та соборності українських земель.</a:t>
            </a:r>
            <a:endParaRPr lang="uk-UA" sz="2400" b="1"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46166"/>
            <a:ext cx="9144000" cy="461665"/>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uk-UA" sz="2400" b="1" i="0" u="none" strike="noStrike" cap="none" normalizeH="0" baseline="0" dirty="0" smtClean="0">
                <a:ln>
                  <a:noFill/>
                </a:ln>
                <a:solidFill>
                  <a:schemeClr val="tx1"/>
                </a:solidFill>
                <a:effectLst/>
                <a:cs typeface="Arial" pitchFamily="34" charset="0"/>
              </a:rPr>
              <a:t>Акт відновлення Української держави 30 червня 1941 р.</a:t>
            </a:r>
            <a:r>
              <a:rPr kumimoji="0" lang="uk-UA" sz="2400" b="1" i="1" u="none" strike="noStrike" cap="none" normalizeH="0" baseline="0" dirty="0" smtClean="0">
                <a:ln>
                  <a:noFill/>
                </a:ln>
                <a:solidFill>
                  <a:schemeClr val="tx1"/>
                </a:solidFill>
                <a:effectLst/>
                <a:cs typeface="Arial" pitchFamily="34" charset="0"/>
              </a:rPr>
              <a:t> </a:t>
            </a:r>
            <a:endParaRPr kumimoji="0" lang="uk-UA" sz="2400" b="1" i="0" u="none" strike="noStrike" cap="none" normalizeH="0" baseline="0" dirty="0" smtClean="0">
              <a:ln>
                <a:noFill/>
              </a:ln>
              <a:solidFill>
                <a:schemeClr val="tx1"/>
              </a:solidFill>
              <a:effectLst/>
              <a:cs typeface="Arial" pitchFamily="34" charset="0"/>
            </a:endParaRPr>
          </a:p>
        </p:txBody>
      </p:sp>
      <p:pic>
        <p:nvPicPr>
          <p:cNvPr id="2" name="Picture 2" descr="Ð ÐµÐ·ÑÐ»ÑÑÐ°Ñ Ð¿Ð¾ÑÑÐºÑ Ð·Ð¾Ð±ÑÐ°Ð¶ÐµÐ½Ñ Ð·Ð° Ð·Ð°Ð¿Ð¸ÑÐ¾Ð¼ &quot;ÑÐºÑÐ°ÑÐ½ÑÑÐºÐ° Ð²ÑÐ¹ÑÑÐºÐ¾Ð²Ð° Ð¾ÑÐ³Ð°Ð½ÑÐ·Ð°ÑÑÑ&quot;"/>
          <p:cNvPicPr>
            <a:picLocks noChangeAspect="1" noChangeArrowheads="1"/>
          </p:cNvPicPr>
          <p:nvPr/>
        </p:nvPicPr>
        <p:blipFill rotWithShape="1">
          <a:blip r:embed="rId2" cstate="print"/>
          <a:srcRect b="6960"/>
          <a:stretch/>
        </p:blipFill>
        <p:spPr bwMode="auto">
          <a:xfrm>
            <a:off x="171127" y="2674452"/>
            <a:ext cx="1785950" cy="2641588"/>
          </a:xfrm>
          <a:prstGeom prst="rect">
            <a:avLst/>
          </a:prstGeom>
          <a:noFill/>
        </p:spPr>
      </p:pic>
      <p:pic>
        <p:nvPicPr>
          <p:cNvPr id="32772" name="Picture 4" descr="Ð ÐµÐ·ÑÐ»ÑÑÐ°Ñ Ð¿Ð¾ÑÑÐºÑ Ð·Ð¾Ð±ÑÐ°Ð¶ÐµÐ½Ñ Ð·Ð° Ð·Ð°Ð¿Ð¸ÑÐ¾Ð¼ &quot;ÑÐºÑÐ°ÑÐ½ÑÑÐºÐ° Ð²ÑÐ¹ÑÑÐºÐ¾Ð²Ð° Ð¾ÑÐ³Ð°Ð½ÑÐ·Ð°ÑÑÑ&quot;"/>
          <p:cNvPicPr>
            <a:picLocks noChangeAspect="1" noChangeArrowheads="1"/>
          </p:cNvPicPr>
          <p:nvPr/>
        </p:nvPicPr>
        <p:blipFill>
          <a:blip r:embed="rId3" cstate="print"/>
          <a:srcRect/>
          <a:stretch>
            <a:fillRect/>
          </a:stretch>
        </p:blipFill>
        <p:spPr bwMode="auto">
          <a:xfrm>
            <a:off x="5409132" y="548681"/>
            <a:ext cx="3664096" cy="2274776"/>
          </a:xfrm>
          <a:prstGeom prst="rect">
            <a:avLst/>
          </a:prstGeom>
          <a:noFill/>
        </p:spPr>
      </p:pic>
      <p:pic>
        <p:nvPicPr>
          <p:cNvPr id="32776" name="Picture 8" descr="Ð ÐµÐ·ÑÐ»ÑÑÐ°Ñ Ð¿Ð¾ÑÑÐºÑ Ð·Ð¾Ð±ÑÐ°Ð¶ÐµÐ½Ñ Ð·Ð° Ð·Ð°Ð¿Ð¸ÑÐ¾Ð¼ &quot;Ð¿ÑÐ¾Ð²ÑÐ´ ÑÐºÑÐ°ÑÐ½ÑÑÐºÐ¸Ñ Ð½Ð°ÑÑÐ¾Ð½Ð°Ð»ÑÑÑÑÐ²&quot;"/>
          <p:cNvPicPr>
            <a:picLocks noChangeAspect="1" noChangeArrowheads="1"/>
          </p:cNvPicPr>
          <p:nvPr/>
        </p:nvPicPr>
        <p:blipFill>
          <a:blip r:embed="rId4" cstate="print"/>
          <a:srcRect/>
          <a:stretch>
            <a:fillRect/>
          </a:stretch>
        </p:blipFill>
        <p:spPr bwMode="auto">
          <a:xfrm>
            <a:off x="5514131" y="4247750"/>
            <a:ext cx="3559097" cy="2121746"/>
          </a:xfrm>
          <a:prstGeom prst="rect">
            <a:avLst/>
          </a:prstGeom>
          <a:noFill/>
        </p:spPr>
      </p:pic>
      <p:sp>
        <p:nvSpPr>
          <p:cNvPr id="9" name="Прямоугольник 8"/>
          <p:cNvSpPr/>
          <p:nvPr/>
        </p:nvSpPr>
        <p:spPr>
          <a:xfrm>
            <a:off x="171127" y="548680"/>
            <a:ext cx="5048945" cy="1944216"/>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ОУН виникла </a:t>
            </a:r>
            <a:r>
              <a:rPr lang="uk-UA" dirty="0" smtClean="0">
                <a:solidFill>
                  <a:schemeClr val="tx1"/>
                </a:solidFill>
              </a:rPr>
              <a:t>в1929 р. у Відні наслідок </a:t>
            </a:r>
            <a:r>
              <a:rPr lang="uk-UA" dirty="0">
                <a:solidFill>
                  <a:schemeClr val="tx1"/>
                </a:solidFill>
              </a:rPr>
              <a:t>об'єднання Української військової організації (УВО) та студентських націоналістичних спілок. Керівний орган ОУН став називатися Проводом Українських Націоналістів (ПУН), </a:t>
            </a:r>
            <a:r>
              <a:rPr lang="uk-UA" dirty="0" smtClean="0">
                <a:solidFill>
                  <a:schemeClr val="tx1"/>
                </a:solidFill>
              </a:rPr>
              <a:t> </a:t>
            </a:r>
            <a:r>
              <a:rPr lang="uk-UA" dirty="0">
                <a:solidFill>
                  <a:schemeClr val="tx1"/>
                </a:solidFill>
              </a:rPr>
              <a:t>одноосібним провідником </a:t>
            </a:r>
            <a:r>
              <a:rPr lang="uk-UA" dirty="0" smtClean="0">
                <a:solidFill>
                  <a:schemeClr val="tx1"/>
                </a:solidFill>
              </a:rPr>
              <a:t>ОУН був Є.Коновалець.</a:t>
            </a:r>
            <a:endParaRPr lang="uk-UA" dirty="0">
              <a:solidFill>
                <a:schemeClr val="tx1"/>
              </a:solidFill>
            </a:endParaRPr>
          </a:p>
        </p:txBody>
      </p:sp>
      <p:sp>
        <p:nvSpPr>
          <p:cNvPr id="10" name="Прямоугольник 9"/>
          <p:cNvSpPr/>
          <p:nvPr/>
        </p:nvSpPr>
        <p:spPr>
          <a:xfrm>
            <a:off x="5514131" y="6389836"/>
            <a:ext cx="3565125" cy="457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t>Перший Конгрес Українських Націоналістів у Відні, 1929 рік. </a:t>
            </a:r>
            <a:endParaRPr lang="uk-UA" sz="1400" dirty="0"/>
          </a:p>
        </p:txBody>
      </p:sp>
      <p:sp>
        <p:nvSpPr>
          <p:cNvPr id="11" name="Прямоугольник 10"/>
          <p:cNvSpPr/>
          <p:nvPr/>
        </p:nvSpPr>
        <p:spPr>
          <a:xfrm>
            <a:off x="5578875" y="3094954"/>
            <a:ext cx="3531571" cy="87202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Метою організації було створення української самостійної соборної держави </a:t>
            </a:r>
            <a:r>
              <a:rPr lang="uk-UA" dirty="0" smtClean="0"/>
              <a:t>. </a:t>
            </a:r>
            <a:endParaRPr lang="uk-UA" dirty="0"/>
          </a:p>
        </p:txBody>
      </p:sp>
      <p:sp>
        <p:nvSpPr>
          <p:cNvPr id="12" name="Прямоугольник 11"/>
          <p:cNvSpPr/>
          <p:nvPr/>
        </p:nvSpPr>
        <p:spPr>
          <a:xfrm>
            <a:off x="2157512" y="2562820"/>
            <a:ext cx="3251620" cy="2808312"/>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p>
          <a:p>
            <a:r>
              <a:rPr lang="uk-UA" dirty="0" smtClean="0"/>
              <a:t>Спочатку </a:t>
            </a:r>
            <a:r>
              <a:rPr lang="uk-UA" dirty="0"/>
              <a:t>частина керівництва ОУН не виключала використання легальних, зокрема парламентських, методів боротьби. </a:t>
            </a:r>
            <a:r>
              <a:rPr lang="uk-UA" dirty="0" smtClean="0"/>
              <a:t>Однак, незабаром </a:t>
            </a:r>
            <a:r>
              <a:rPr lang="uk-UA" dirty="0"/>
              <a:t>ОУН  відмовиться від будь-якої легальності й зосередиться на підпільній революційній діяльності.</a:t>
            </a:r>
          </a:p>
          <a:p>
            <a:endParaRPr lang="uk-UA" dirty="0"/>
          </a:p>
        </p:txBody>
      </p:sp>
      <p:sp>
        <p:nvSpPr>
          <p:cNvPr id="13" name="Прямоугольник 12"/>
          <p:cNvSpPr/>
          <p:nvPr/>
        </p:nvSpPr>
        <p:spPr>
          <a:xfrm>
            <a:off x="152548" y="5489848"/>
            <a:ext cx="5290368" cy="1368152"/>
          </a:xfrm>
          <a:prstGeom prst="rect">
            <a:avLst/>
          </a:prstGeom>
          <a:solidFill>
            <a:srgbClr val="5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Починаючи з 1930 року ОУН організовує акції саботажу проти польського режиму, напади на державні установи, терористичні акти. На початку 30-х років було здійснено більш як 60 замахів та вбивств.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4286238" cy="2308324"/>
          </a:xfrm>
          <a:prstGeom prst="rect">
            <a:avLst/>
          </a:prstGeom>
          <a:solidFill>
            <a:schemeClr val="tx2">
              <a:lumMod val="25000"/>
            </a:schemeClr>
          </a:solidFill>
        </p:spPr>
        <p:txBody>
          <a:bodyPr wrap="square">
            <a:spAutoFit/>
          </a:bodyPr>
          <a:lstStyle/>
          <a:p>
            <a:r>
              <a:rPr lang="uk-UA" dirty="0" smtClean="0"/>
              <a:t>У серпні 1939 р. в Римі відбувся другий Великий збір, на якому домінували прихильники А. Мельника. Збір проголосив засади майбутньої Української держави. Зокрема, передбачалось, що існування політичних партій у майбутній державі буде заборонено.</a:t>
            </a:r>
            <a:endParaRPr lang="uk-UA" dirty="0"/>
          </a:p>
        </p:txBody>
      </p:sp>
      <p:sp>
        <p:nvSpPr>
          <p:cNvPr id="30721" name="Rectangle 1"/>
          <p:cNvSpPr>
            <a:spLocks noChangeArrowheads="1"/>
          </p:cNvSpPr>
          <p:nvPr/>
        </p:nvSpPr>
        <p:spPr bwMode="auto">
          <a:xfrm>
            <a:off x="6215074" y="0"/>
            <a:ext cx="2928926" cy="4247317"/>
          </a:xfrm>
          <a:prstGeom prst="rect">
            <a:avLst/>
          </a:prstGeom>
          <a:solidFill>
            <a:schemeClr val="bg2">
              <a:lumMod val="50000"/>
            </a:schemeClr>
          </a:solidFill>
          <a:ln w="9525">
            <a:solidFill>
              <a:schemeClr val="tx1">
                <a:lumMod val="9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effectLst/>
                <a:ea typeface="Times New Roman" pitchFamily="18" charset="0"/>
                <a:cs typeface="Arial" pitchFamily="34" charset="0"/>
              </a:rPr>
              <a:t>Голова проводу (Мельник) проголошувався «вождем української нації». Керівництво Збору вважало, що між Німеччиною і СРСР незабаром спалахне війна, внаслідок чого виникнуть передумови для утворення незалежної Української держави, оскільки прагнення ОУН будуть підтримані тоталітарною Німеччиною.</a:t>
            </a:r>
            <a:endParaRPr kumimoji="0" lang="uk-UA" sz="2400" b="0" i="0" u="none" strike="noStrike" cap="none" normalizeH="0" baseline="0" dirty="0" smtClean="0">
              <a:ln>
                <a:noFill/>
              </a:ln>
              <a:effectLst/>
              <a:cs typeface="Arial" pitchFamily="34" charset="0"/>
            </a:endParaRPr>
          </a:p>
        </p:txBody>
      </p:sp>
      <p:sp>
        <p:nvSpPr>
          <p:cNvPr id="5" name="Прямоугольник 4"/>
          <p:cNvSpPr/>
          <p:nvPr/>
        </p:nvSpPr>
        <p:spPr>
          <a:xfrm>
            <a:off x="2339751" y="2590978"/>
            <a:ext cx="3764847" cy="2308324"/>
          </a:xfrm>
          <a:prstGeom prst="rect">
            <a:avLst/>
          </a:prstGeom>
          <a:solidFill>
            <a:srgbClr val="800000"/>
          </a:solidFill>
        </p:spPr>
        <p:txBody>
          <a:bodyPr wrap="square">
            <a:spAutoFit/>
          </a:bodyPr>
          <a:lstStyle/>
          <a:p>
            <a:r>
              <a:rPr lang="uk-UA" dirty="0" smtClean="0"/>
              <a:t>Відповіддю радикалів на непоступливість ветеранів було скликання в лютому 1940 р. у Кракові конференції, учасники якої не визнали рішень римського Збору й сформували Революційний провід ОУН на чолі з С. Бандерою. </a:t>
            </a:r>
            <a:endParaRPr lang="uk-UA" dirty="0"/>
          </a:p>
        </p:txBody>
      </p:sp>
      <p:sp>
        <p:nvSpPr>
          <p:cNvPr id="6" name="Прямоугольник 5"/>
          <p:cNvSpPr/>
          <p:nvPr/>
        </p:nvSpPr>
        <p:spPr>
          <a:xfrm>
            <a:off x="4499992" y="5278406"/>
            <a:ext cx="4644008" cy="1477328"/>
          </a:xfrm>
          <a:prstGeom prst="rect">
            <a:avLst/>
          </a:prstGeom>
          <a:solidFill>
            <a:srgbClr val="008A3E"/>
          </a:solidFill>
        </p:spPr>
        <p:txBody>
          <a:bodyPr wrap="square">
            <a:spAutoFit/>
          </a:bodyPr>
          <a:lstStyle/>
          <a:p>
            <a:r>
              <a:rPr lang="uk-UA" dirty="0" smtClean="0"/>
              <a:t>З цього моменту починається паралельне існування двох українських націоналістичних партій: ОУН-Р (революційна) чи ОУН-Б (бандерівці) та ОУН-М (мельниківці)</a:t>
            </a:r>
            <a:endParaRPr lang="uk-UA" dirty="0"/>
          </a:p>
        </p:txBody>
      </p:sp>
      <p:pic>
        <p:nvPicPr>
          <p:cNvPr id="30724" name="Picture 4" descr="Ð ÐµÐ·ÑÐ»ÑÑÐ°Ñ Ð¿Ð¾ÑÑÐºÑ Ð·Ð¾Ð±ÑÐ°Ð¶ÐµÐ½Ñ Ð·Ð° Ð·Ð°Ð¿Ð¸ÑÐ¾Ð¼ &quot;Ð°Ð½Ð´ÑÑÐ¹ Ð¼ÐµÐ»ÑÐ½Ð¸Ðº&quot;"/>
          <p:cNvPicPr>
            <a:picLocks noChangeAspect="1" noChangeArrowheads="1"/>
          </p:cNvPicPr>
          <p:nvPr/>
        </p:nvPicPr>
        <p:blipFill>
          <a:blip r:embed="rId2" cstate="print"/>
          <a:srcRect/>
          <a:stretch>
            <a:fillRect/>
          </a:stretch>
        </p:blipFill>
        <p:spPr bwMode="auto">
          <a:xfrm>
            <a:off x="4415742" y="22131"/>
            <a:ext cx="1688857" cy="2432926"/>
          </a:xfrm>
          <a:prstGeom prst="rect">
            <a:avLst/>
          </a:prstGeom>
          <a:noFill/>
        </p:spPr>
      </p:pic>
      <p:pic>
        <p:nvPicPr>
          <p:cNvPr id="30726" name="Picture 6" descr="Ð ÐµÐ·ÑÐ»ÑÑÐ°Ñ Ð¿Ð¾ÑÑÐºÑ Ð·Ð¾Ð±ÑÐ°Ð¶ÐµÐ½Ñ Ð·Ð° Ð·Ð°Ð¿Ð¸ÑÐ¾Ð¼ &quot;Ð¾ÑÐ½ Ñ&quot;"/>
          <p:cNvPicPr>
            <a:picLocks noChangeAspect="1" noChangeArrowheads="1"/>
          </p:cNvPicPr>
          <p:nvPr/>
        </p:nvPicPr>
        <p:blipFill rotWithShape="1">
          <a:blip r:embed="rId3" cstate="print"/>
          <a:srcRect l="5926" t="7081" r="4169" b="5255"/>
          <a:stretch/>
        </p:blipFill>
        <p:spPr bwMode="auto">
          <a:xfrm>
            <a:off x="101600" y="5286389"/>
            <a:ext cx="1541442" cy="1482711"/>
          </a:xfrm>
          <a:prstGeom prst="rect">
            <a:avLst/>
          </a:prstGeom>
          <a:noFill/>
        </p:spPr>
      </p:pic>
      <p:pic>
        <p:nvPicPr>
          <p:cNvPr id="30728" name="Picture 8" descr="Ð ÐµÐ·ÑÐ»ÑÑÐ°Ñ Ð¿Ð¾ÑÑÐºÑ Ð·Ð¾Ð±ÑÐ°Ð¶ÐµÐ½Ñ Ð·Ð° Ð·Ð°Ð¿Ð¸ÑÐ¾Ð¼ &quot;Ð¾ÑÐ½ Ð¼&quot;"/>
          <p:cNvPicPr>
            <a:picLocks noChangeAspect="1" noChangeArrowheads="1"/>
          </p:cNvPicPr>
          <p:nvPr/>
        </p:nvPicPr>
        <p:blipFill>
          <a:blip r:embed="rId4" cstate="print"/>
          <a:srcRect/>
          <a:stretch>
            <a:fillRect/>
          </a:stretch>
        </p:blipFill>
        <p:spPr bwMode="auto">
          <a:xfrm>
            <a:off x="1643042" y="5198534"/>
            <a:ext cx="1214446" cy="1659466"/>
          </a:xfrm>
          <a:prstGeom prst="rect">
            <a:avLst/>
          </a:prstGeom>
          <a:noFill/>
        </p:spPr>
      </p:pic>
      <p:pic>
        <p:nvPicPr>
          <p:cNvPr id="2" name="Рисунок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6342" y="2455057"/>
            <a:ext cx="2043213" cy="2580166"/>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57488" y="5197480"/>
            <a:ext cx="1558254" cy="155825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876131" y="2501528"/>
            <a:ext cx="3044486" cy="2031325"/>
          </a:xfrm>
          <a:prstGeom prst="rect">
            <a:avLst/>
          </a:prstGeom>
          <a:solidFill>
            <a:srgbClr val="7030A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effectLst/>
                <a:cs typeface="Arial" pitchFamily="34" charset="0"/>
              </a:rPr>
              <a:t>Збори створили уряд – Українське Державне Правління – на чолі з Я. Стецьком. На башті Князівської гори було піднято національний прапор. </a:t>
            </a:r>
            <a:endParaRPr kumimoji="0" lang="uk-UA" sz="2400" b="0" i="0" u="none" strike="noStrike" cap="none" normalizeH="0" baseline="0" dirty="0" smtClean="0">
              <a:ln>
                <a:noFill/>
              </a:ln>
              <a:effectLst/>
              <a:cs typeface="Arial" pitchFamily="34" charset="0"/>
            </a:endParaRPr>
          </a:p>
        </p:txBody>
      </p:sp>
      <p:sp>
        <p:nvSpPr>
          <p:cNvPr id="6" name="Прямоугольник 5"/>
          <p:cNvSpPr/>
          <p:nvPr/>
        </p:nvSpPr>
        <p:spPr>
          <a:xfrm>
            <a:off x="130177" y="3630857"/>
            <a:ext cx="3577728" cy="1754326"/>
          </a:xfrm>
          <a:prstGeom prst="rect">
            <a:avLst/>
          </a:prstGeom>
          <a:solidFill>
            <a:schemeClr val="accent3">
              <a:lumMod val="50000"/>
            </a:schemeClr>
          </a:solidFill>
        </p:spPr>
        <p:txBody>
          <a:bodyPr wrap="square">
            <a:spAutoFit/>
          </a:bodyPr>
          <a:lstStyle/>
          <a:p>
            <a:pPr lvl="0" algn="just" eaLnBrk="0" fontAlgn="base" hangingPunct="0">
              <a:spcBef>
                <a:spcPct val="0"/>
              </a:spcBef>
              <a:spcAft>
                <a:spcPct val="0"/>
              </a:spcAft>
            </a:pPr>
            <a:r>
              <a:rPr lang="uk-UA" dirty="0" smtClean="0">
                <a:cs typeface="Arial" pitchFamily="34" charset="0"/>
              </a:rPr>
              <a:t>У пункті 2-му йшлося про створення на західноукраїнських землях української влади, підпорядкованої майбутньому національному  уряду  в  Києві.  </a:t>
            </a:r>
          </a:p>
        </p:txBody>
      </p:sp>
      <p:sp>
        <p:nvSpPr>
          <p:cNvPr id="7" name="Прямоугольник 6"/>
          <p:cNvSpPr/>
          <p:nvPr/>
        </p:nvSpPr>
        <p:spPr>
          <a:xfrm>
            <a:off x="130175" y="5474077"/>
            <a:ext cx="3611067" cy="1200329"/>
          </a:xfrm>
          <a:prstGeom prst="rect">
            <a:avLst/>
          </a:prstGeom>
          <a:solidFill>
            <a:schemeClr val="bg2">
              <a:lumMod val="50000"/>
            </a:schemeClr>
          </a:solidFill>
        </p:spPr>
        <p:txBody>
          <a:bodyPr wrap="square">
            <a:spAutoFit/>
          </a:bodyPr>
          <a:lstStyle/>
          <a:p>
            <a:pPr lvl="0" algn="just" eaLnBrk="0" fontAlgn="base" hangingPunct="0">
              <a:spcBef>
                <a:spcPct val="0"/>
              </a:spcBef>
              <a:spcAft>
                <a:spcPct val="0"/>
              </a:spcAft>
            </a:pPr>
            <a:r>
              <a:rPr lang="uk-UA" dirty="0" smtClean="0">
                <a:cs typeface="Arial" pitchFamily="34" charset="0"/>
              </a:rPr>
              <a:t>Пункт 3-й містив запевнення, що самостійна Українська держава буде тісно співпрацювати   з   Німеччиною. </a:t>
            </a:r>
            <a:endParaRPr lang="uk-UA" sz="2400" dirty="0" smtClean="0">
              <a:cs typeface="Arial" pitchFamily="34" charset="0"/>
            </a:endParaRPr>
          </a:p>
        </p:txBody>
      </p:sp>
      <p:sp>
        <p:nvSpPr>
          <p:cNvPr id="29700" name="AutoShape 4" descr="Ð ÐµÐ·ÑÐ»ÑÑÐ°Ñ Ð¿Ð¾ÑÑÐºÑ Ð·Ð¾Ð±ÑÐ°Ð¶ÐµÐ½Ñ Ð·Ð° Ð·Ð°Ð¿Ð¸ÑÐ¾Ð¼ &quot;ÑÐ°Ð¼Ð¾ÑÑÑÐ¹Ð½Ð¸ÑÑÐºÐ¾Ð³Ð¾ ÐÐºÑ ÑÑÐµÑÑÐºÐ¾&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9702" name="Picture 6" descr="Ð ÐµÐ·ÑÐ»ÑÑÐ°Ñ Ð¿Ð¾ÑÑÐºÑ Ð·Ð¾Ð±ÑÐ°Ð¶ÐµÐ½Ñ Ð·Ð° Ð·Ð°Ð¿Ð¸ÑÐ¾Ð¼ &quot;ÑÐ°Ð¼Ð¾ÑÑÑÐ¹Ð½Ð¸ÑÑÐºÐ¾Ð³Ð¾ ÐÐºÑ ÑÑÐµÑÑÐºÐ¾&quot;"/>
          <p:cNvPicPr>
            <a:picLocks noChangeAspect="1" noChangeArrowheads="1"/>
          </p:cNvPicPr>
          <p:nvPr/>
        </p:nvPicPr>
        <p:blipFill>
          <a:blip r:embed="rId2" cstate="print"/>
          <a:srcRect/>
          <a:stretch>
            <a:fillRect/>
          </a:stretch>
        </p:blipFill>
        <p:spPr bwMode="auto">
          <a:xfrm>
            <a:off x="5876131" y="180231"/>
            <a:ext cx="3098926" cy="2024633"/>
          </a:xfrm>
          <a:prstGeom prst="rect">
            <a:avLst/>
          </a:prstGeom>
          <a:noFill/>
        </p:spPr>
      </p:pic>
      <p:pic>
        <p:nvPicPr>
          <p:cNvPr id="29704" name="Picture 8" descr="Ð ÐµÐ·ÑÐ»ÑÑÐ°Ñ Ð¿Ð¾ÑÑÐºÑ Ð·Ð¾Ð±ÑÐ°Ð¶ÐµÐ½Ñ Ð·Ð° Ð·Ð°Ð¿Ð¸ÑÐ¾Ð¼ &quot;ÑÐµÐ¿ÑÐ¸ÑÑÐºÐ¸Ð¹&quot;"/>
          <p:cNvPicPr>
            <a:picLocks noChangeAspect="1" noChangeArrowheads="1"/>
          </p:cNvPicPr>
          <p:nvPr/>
        </p:nvPicPr>
        <p:blipFill>
          <a:blip r:embed="rId3" cstate="print"/>
          <a:srcRect/>
          <a:stretch>
            <a:fillRect/>
          </a:stretch>
        </p:blipFill>
        <p:spPr bwMode="auto">
          <a:xfrm>
            <a:off x="7282376" y="4657231"/>
            <a:ext cx="1728450" cy="2090919"/>
          </a:xfrm>
          <a:prstGeom prst="rect">
            <a:avLst/>
          </a:prstGeom>
          <a:noFill/>
        </p:spPr>
      </p:pic>
      <p:sp>
        <p:nvSpPr>
          <p:cNvPr id="29706" name="AutoShape 10" descr="Ð ÐµÐ·ÑÐ»ÑÑÐ°Ñ Ð¿Ð¾ÑÑÐºÑ Ð·Ð¾Ð±ÑÐ°Ð¶ÐµÐ½Ñ Ð·Ð° Ð·Ð°Ð¿Ð¸ÑÐ¾Ð¼ &quot;Ð½ÑÐ¼ÐµÑÑÐ¸Ð½Ð° Ð¿ÑÐ°Ð¿Ð¾Ñ&quot;"/>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9708" name="Picture 12" descr="Ð ÐµÐ·ÑÐ»ÑÑÐ°Ñ Ð¿Ð¾ÑÑÐºÑ Ð·Ð¾Ð±ÑÐ°Ð¶ÐµÐ½Ñ Ð·Ð° Ð·Ð°Ð¿Ð¸ÑÐ¾Ð¼ &quot;Ð±Ð°Ð½Ð´ÐµÑÐ° Ð¿ÑÐ°Ð¿Ð¾Ñ&quot;"/>
          <p:cNvPicPr>
            <a:picLocks noChangeAspect="1" noChangeArrowheads="1"/>
          </p:cNvPicPr>
          <p:nvPr/>
        </p:nvPicPr>
        <p:blipFill rotWithShape="1">
          <a:blip r:embed="rId4" cstate="print"/>
          <a:srcRect l="11321" r="12598"/>
          <a:stretch/>
        </p:blipFill>
        <p:spPr bwMode="auto">
          <a:xfrm rot="10800000" flipV="1">
            <a:off x="4139951" y="2496751"/>
            <a:ext cx="1360554" cy="1108582"/>
          </a:xfrm>
          <a:prstGeom prst="rect">
            <a:avLst/>
          </a:prstGeom>
          <a:noFill/>
        </p:spPr>
      </p:pic>
      <p:pic>
        <p:nvPicPr>
          <p:cNvPr id="29712" name="Picture 16" descr="Ð ÐµÐ·ÑÐ»ÑÑÐ°Ñ Ð¿Ð¾ÑÑÐºÑ Ð·Ð¾Ð±ÑÐ°Ð¶ÐµÐ½Ñ Ð·Ð° Ð·Ð°Ð¿Ð¸ÑÐ¾Ð¼ &quot;ÑÐµÐ¹Ñ&quot;"/>
          <p:cNvPicPr>
            <a:picLocks noChangeAspect="1" noChangeArrowheads="1"/>
          </p:cNvPicPr>
          <p:nvPr/>
        </p:nvPicPr>
        <p:blipFill>
          <a:blip r:embed="rId5" cstate="print"/>
          <a:srcRect/>
          <a:stretch>
            <a:fillRect/>
          </a:stretch>
        </p:blipFill>
        <p:spPr bwMode="auto">
          <a:xfrm>
            <a:off x="4139951" y="3716282"/>
            <a:ext cx="1360554" cy="1088420"/>
          </a:xfrm>
          <a:prstGeom prst="rect">
            <a:avLst/>
          </a:prstGeom>
          <a:noFill/>
        </p:spPr>
      </p:pic>
      <p:sp>
        <p:nvSpPr>
          <p:cNvPr id="4" name="Прямоугольник 3"/>
          <p:cNvSpPr/>
          <p:nvPr/>
        </p:nvSpPr>
        <p:spPr>
          <a:xfrm>
            <a:off x="130176" y="180231"/>
            <a:ext cx="3577729" cy="14485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uk-UA" dirty="0" smtClean="0">
              <a:solidFill>
                <a:schemeClr val="tx1"/>
              </a:solidFill>
              <a:latin typeface="Arial" pitchFamily="34" charset="0"/>
              <a:cs typeface="Arial" pitchFamily="34" charset="0"/>
            </a:endParaRPr>
          </a:p>
          <a:p>
            <a:pPr lvl="0" algn="just" fontAlgn="base">
              <a:spcBef>
                <a:spcPct val="0"/>
              </a:spcBef>
              <a:spcAft>
                <a:spcPct val="0"/>
              </a:spcAft>
            </a:pPr>
            <a:r>
              <a:rPr lang="uk-UA" dirty="0" smtClean="0">
                <a:solidFill>
                  <a:schemeClr val="bg1"/>
                </a:solidFill>
                <a:cs typeface="Arial" pitchFamily="34" charset="0"/>
              </a:rPr>
              <a:t>30 </a:t>
            </a:r>
            <a:r>
              <a:rPr lang="uk-UA" dirty="0">
                <a:solidFill>
                  <a:schemeClr val="bg1"/>
                </a:solidFill>
                <a:cs typeface="Arial" pitchFamily="34" charset="0"/>
              </a:rPr>
              <a:t>червня 1941 р. у Львові розпочалося засідання Народних зборів, на якому </a:t>
            </a:r>
            <a:r>
              <a:rPr lang="uk-UA" dirty="0" smtClean="0">
                <a:solidFill>
                  <a:schemeClr val="bg1"/>
                </a:solidFill>
                <a:cs typeface="Arial" pitchFamily="34" charset="0"/>
              </a:rPr>
              <a:t>Я.Стецько </a:t>
            </a:r>
            <a:r>
              <a:rPr lang="uk-UA" dirty="0">
                <a:solidFill>
                  <a:schemeClr val="bg1"/>
                </a:solidFill>
                <a:cs typeface="Arial" pitchFamily="34" charset="0"/>
              </a:rPr>
              <a:t>проголосив текст самостійницького Акта. </a:t>
            </a:r>
          </a:p>
          <a:p>
            <a:pPr lvl="0" algn="just" eaLnBrk="0" fontAlgn="base" hangingPunct="0">
              <a:spcBef>
                <a:spcPct val="0"/>
              </a:spcBef>
              <a:spcAft>
                <a:spcPct val="0"/>
              </a:spcAft>
            </a:pPr>
            <a:r>
              <a:rPr lang="uk-UA" dirty="0">
                <a:solidFill>
                  <a:schemeClr val="tx1"/>
                </a:solidFill>
                <a:latin typeface="Arial" pitchFamily="34" charset="0"/>
                <a:cs typeface="Arial" pitchFamily="34" charset="0"/>
              </a:rPr>
              <a:t>	</a:t>
            </a:r>
            <a:endParaRPr lang="uk-UA" dirty="0">
              <a:latin typeface="Arial" pitchFamily="34" charset="0"/>
              <a:cs typeface="Arial" pitchFamily="34" charset="0"/>
            </a:endParaRPr>
          </a:p>
        </p:txBody>
      </p:sp>
      <p:pic>
        <p:nvPicPr>
          <p:cNvPr id="5" name="Рисунок 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016341" y="124495"/>
            <a:ext cx="1607775" cy="2224781"/>
          </a:xfrm>
          <a:prstGeom prst="rect">
            <a:avLst/>
          </a:prstGeom>
        </p:spPr>
      </p:pic>
      <p:sp>
        <p:nvSpPr>
          <p:cNvPr id="8" name="Прямоугольник 7"/>
          <p:cNvSpPr/>
          <p:nvPr/>
        </p:nvSpPr>
        <p:spPr>
          <a:xfrm>
            <a:off x="152004" y="1772816"/>
            <a:ext cx="3555900" cy="172819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a:solidFill>
                  <a:schemeClr val="tx1"/>
                </a:solidFill>
                <a:cs typeface="Arial" pitchFamily="34" charset="0"/>
              </a:rPr>
              <a:t>Пункт 1-й Акта проголосив відновлення Української держави і закликав український народ боротися за її суверенну владу на всіх національних землях. </a:t>
            </a:r>
            <a:endParaRPr lang="ru-RU" dirty="0"/>
          </a:p>
        </p:txBody>
      </p:sp>
      <p:sp>
        <p:nvSpPr>
          <p:cNvPr id="9" name="Прямоугольник 8"/>
          <p:cNvSpPr/>
          <p:nvPr/>
        </p:nvSpPr>
        <p:spPr>
          <a:xfrm>
            <a:off x="3923929" y="5003214"/>
            <a:ext cx="3240360" cy="170648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dirty="0">
                <a:solidFill>
                  <a:schemeClr val="tx1"/>
                </a:solidFill>
                <a:cs typeface="Arial" pitchFamily="34" charset="0"/>
              </a:rPr>
              <a:t>Львівська радіостанція повідомила про Акт відновлення України і передала благословення митрополита  А. Шептицького. </a:t>
            </a:r>
            <a:endParaRPr lang="uk-UA" sz="2400" dirty="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Ð ÐµÐ·ÑÐ»ÑÑÐ°Ñ Ð¿Ð¾ÑÑÐºÑ Ð·Ð¾Ð±ÑÐ°Ð¶ÐµÐ½Ñ Ð·Ð° Ð·Ð°Ð¿Ð¸ÑÐ¾Ð¼ &quot;Ð»ÐµÐ²Ð¸ÑÑÐºÐ¸Ð¹ Ð·ÑÐ½Ñ&quot;"/>
          <p:cNvPicPr>
            <a:picLocks noChangeAspect="1" noChangeArrowheads="1"/>
          </p:cNvPicPr>
          <p:nvPr/>
        </p:nvPicPr>
        <p:blipFill>
          <a:blip r:embed="rId2" cstate="print"/>
          <a:srcRect/>
          <a:stretch>
            <a:fillRect/>
          </a:stretch>
        </p:blipFill>
        <p:spPr bwMode="auto">
          <a:xfrm>
            <a:off x="7250920" y="24433"/>
            <a:ext cx="1547810" cy="2143116"/>
          </a:xfrm>
          <a:prstGeom prst="rect">
            <a:avLst/>
          </a:prstGeom>
          <a:noFill/>
        </p:spPr>
      </p:pic>
      <p:sp>
        <p:nvSpPr>
          <p:cNvPr id="28676" name="AutoShape 4" descr="Ð ÐµÐ·ÑÐ»ÑÑÐ°Ñ Ð¿Ð¾ÑÑÐºÑ Ð·Ð¾Ð±ÑÐ°Ð¶ÐµÐ½Ñ Ð·Ð° Ð·Ð°Ð¿Ð¸ÑÐ¾Ð¼ &quot;ÑÐºÑÐ°ÑÐ½ÑÑÐºÐ° Ð½Ð°ÑÑÐ¾Ð½Ð°Ð»ÑÐ½Ð° ÑÐ°Ð´Ð° ÐºÐ¾ÑÑÑ Ð»ÐµÐ²Ð¸ÑÑÐºÐ¸Ð¹&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8679" name="Picture 7" descr="ÐÐ¸ÐºÐ¾Ð»Ð° ÐÐµÐ±ÑÐ´Ñ"/>
          <p:cNvPicPr>
            <a:picLocks noChangeAspect="1" noChangeArrowheads="1"/>
          </p:cNvPicPr>
          <p:nvPr/>
        </p:nvPicPr>
        <p:blipFill>
          <a:blip r:embed="rId3" cstate="print"/>
          <a:srcRect/>
          <a:stretch>
            <a:fillRect/>
          </a:stretch>
        </p:blipFill>
        <p:spPr bwMode="auto">
          <a:xfrm>
            <a:off x="372843" y="1145883"/>
            <a:ext cx="1116291" cy="1443738"/>
          </a:xfrm>
          <a:prstGeom prst="rect">
            <a:avLst/>
          </a:prstGeom>
          <a:noFill/>
        </p:spPr>
      </p:pic>
      <p:pic>
        <p:nvPicPr>
          <p:cNvPr id="28686" name="Picture 14" descr="Ð ÐµÐ·ÑÐ»ÑÑÐ°Ñ Ð¿Ð¾ÑÑÐºÑ Ð·Ð¾Ð±ÑÐ°Ð¶ÐµÐ½Ñ Ð·Ð° Ð·Ð°Ð¿Ð¸ÑÐ¾Ð¼ &quot;ÐÐ°ÐºÑÐµÐ½Ð³Ð°ÑÐ·ÐµÐ½&quot;"/>
          <p:cNvPicPr>
            <a:picLocks noChangeAspect="1" noChangeArrowheads="1"/>
          </p:cNvPicPr>
          <p:nvPr/>
        </p:nvPicPr>
        <p:blipFill>
          <a:blip r:embed="rId4" cstate="print"/>
          <a:srcRect/>
          <a:stretch>
            <a:fillRect/>
          </a:stretch>
        </p:blipFill>
        <p:spPr bwMode="auto">
          <a:xfrm>
            <a:off x="6512897" y="4797152"/>
            <a:ext cx="2574913" cy="1963194"/>
          </a:xfrm>
          <a:prstGeom prst="rect">
            <a:avLst/>
          </a:prstGeom>
          <a:noFill/>
        </p:spPr>
      </p:pic>
      <p:sp>
        <p:nvSpPr>
          <p:cNvPr id="2" name="Прямоугольник 1"/>
          <p:cNvSpPr/>
          <p:nvPr/>
        </p:nvSpPr>
        <p:spPr>
          <a:xfrm>
            <a:off x="2402166" y="5373216"/>
            <a:ext cx="4192282" cy="138713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Українські націоналісти не визнавали всі ті міжнародні акти, договори та домовленості, які </a:t>
            </a:r>
            <a:r>
              <a:rPr lang="uk-UA" dirty="0" smtClean="0">
                <a:solidFill>
                  <a:schemeClr val="bg1"/>
                </a:solidFill>
              </a:rPr>
              <a:t>роз'єднували </a:t>
            </a:r>
            <a:r>
              <a:rPr lang="uk-UA" dirty="0">
                <a:solidFill>
                  <a:schemeClr val="bg1"/>
                </a:solidFill>
              </a:rPr>
              <a:t>українські землі, </a:t>
            </a:r>
            <a:r>
              <a:rPr lang="uk-UA" dirty="0" smtClean="0">
                <a:solidFill>
                  <a:schemeClr val="bg1"/>
                </a:solidFill>
              </a:rPr>
              <a:t>ліквідовували </a:t>
            </a:r>
            <a:r>
              <a:rPr lang="uk-UA" dirty="0">
                <a:solidFill>
                  <a:schemeClr val="bg1"/>
                </a:solidFill>
              </a:rPr>
              <a:t>українську державність.</a:t>
            </a:r>
          </a:p>
        </p:txBody>
      </p:sp>
      <p:pic>
        <p:nvPicPr>
          <p:cNvPr id="16" name="Picture 7" descr="Ð ÐµÐ·ÑÐ»ÑÑÐ°Ñ Ð¿Ð¾ÑÑÐºÑ Ð·Ð¾Ð±ÑÐ°Ð¶ÐµÐ½Ñ Ð·Ð° Ð·Ð°Ð¿Ð¸ÑÐ¾Ð¼ &quot;ÑÐºÑÐ°ÑÐ½ÑÑÐºÑ Ð½Ð°ÑÑÐ¾Ð½Ð°Ð»ÑÑÑÐ¸ 40 Ñ ÑÐ¾ÐºÑÐ²&quot;"/>
          <p:cNvPicPr>
            <a:picLocks noChangeAspect="1" noChangeArrowheads="1"/>
          </p:cNvPicPr>
          <p:nvPr/>
        </p:nvPicPr>
        <p:blipFill>
          <a:blip r:embed="rId5" cstate="print"/>
          <a:srcRect/>
          <a:stretch>
            <a:fillRect/>
          </a:stretch>
        </p:blipFill>
        <p:spPr bwMode="auto">
          <a:xfrm>
            <a:off x="107135" y="5373216"/>
            <a:ext cx="2143449" cy="1400387"/>
          </a:xfrm>
          <a:prstGeom prst="rect">
            <a:avLst/>
          </a:prstGeom>
          <a:noFill/>
        </p:spPr>
      </p:pic>
      <p:sp>
        <p:nvSpPr>
          <p:cNvPr id="3" name="Прямоугольник 2"/>
          <p:cNvSpPr/>
          <p:nvPr/>
        </p:nvSpPr>
        <p:spPr>
          <a:xfrm>
            <a:off x="1839803" y="1105110"/>
            <a:ext cx="5317008" cy="1721019"/>
          </a:xfrm>
          <a:prstGeom prst="rect">
            <a:avLst/>
          </a:prstGeom>
          <a:solidFill>
            <a:srgbClr val="CC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Дещо пізніше було організовано верховний державний орган – Українську Національну Раду, яку очолив колишній голова уряду ЗУНР </a:t>
            </a:r>
            <a:r>
              <a:rPr lang="uk-UA" dirty="0" smtClean="0">
                <a:solidFill>
                  <a:schemeClr val="tx1"/>
                </a:solidFill>
              </a:rPr>
              <a:t>Кость Левицький</a:t>
            </a:r>
            <a:r>
              <a:rPr lang="uk-UA" dirty="0">
                <a:solidFill>
                  <a:schemeClr val="tx1"/>
                </a:solidFill>
              </a:rPr>
              <a:t>. За вказівкою міністерства державної безпеки під керівництвом М. Лебідя, було організовано Українську державну міліцію</a:t>
            </a:r>
          </a:p>
        </p:txBody>
      </p:sp>
      <p:sp>
        <p:nvSpPr>
          <p:cNvPr id="6" name="Прямоугольник 5"/>
          <p:cNvSpPr/>
          <p:nvPr/>
        </p:nvSpPr>
        <p:spPr>
          <a:xfrm>
            <a:off x="163091" y="67990"/>
            <a:ext cx="6785173" cy="912738"/>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1 липня 1941 р. розпочало діяльність Львівське обласне правління. Голова Державного правління Я. Стецько 5 липня 1941 р. сформував Крайове правління. </a:t>
            </a:r>
          </a:p>
        </p:txBody>
      </p:sp>
      <p:sp>
        <p:nvSpPr>
          <p:cNvPr id="7" name="Прямоугольник 6"/>
          <p:cNvSpPr/>
          <p:nvPr/>
        </p:nvSpPr>
        <p:spPr>
          <a:xfrm>
            <a:off x="7261462" y="2177049"/>
            <a:ext cx="1526726" cy="298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t>К.Левицький</a:t>
            </a:r>
            <a:endParaRPr lang="ru-RU" sz="1400" dirty="0"/>
          </a:p>
        </p:txBody>
      </p:sp>
      <p:sp>
        <p:nvSpPr>
          <p:cNvPr id="8" name="Прямоугольник 7"/>
          <p:cNvSpPr/>
          <p:nvPr/>
        </p:nvSpPr>
        <p:spPr>
          <a:xfrm>
            <a:off x="377249" y="2589621"/>
            <a:ext cx="1116291" cy="3091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t>М.Лебідь</a:t>
            </a:r>
            <a:endParaRPr lang="ru-RU" sz="1400" dirty="0"/>
          </a:p>
        </p:txBody>
      </p:sp>
      <p:sp>
        <p:nvSpPr>
          <p:cNvPr id="9" name="Прямоугольник 8"/>
          <p:cNvSpPr/>
          <p:nvPr/>
        </p:nvSpPr>
        <p:spPr>
          <a:xfrm>
            <a:off x="181743" y="2996952"/>
            <a:ext cx="6412705" cy="2304256"/>
          </a:xfrm>
          <a:prstGeom prst="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dirty="0" smtClean="0">
                <a:solidFill>
                  <a:schemeClr val="bg1"/>
                </a:solidFill>
                <a:cs typeface="Arial" pitchFamily="34" charset="0"/>
              </a:rPr>
              <a:t>       </a:t>
            </a:r>
            <a:r>
              <a:rPr lang="uk-UA" dirty="0" smtClean="0">
                <a:solidFill>
                  <a:schemeClr val="tx1"/>
                </a:solidFill>
                <a:cs typeface="Arial" pitchFamily="34" charset="0"/>
              </a:rPr>
              <a:t>Незважаючи </a:t>
            </a:r>
            <a:r>
              <a:rPr lang="uk-UA" dirty="0">
                <a:solidFill>
                  <a:schemeClr val="tx1"/>
                </a:solidFill>
                <a:cs typeface="Arial" pitchFamily="34" charset="0"/>
              </a:rPr>
              <a:t>на заявлену в Акті лояльність до Німеччини, після консультацій з Берліном, нацистська служба безпеки </a:t>
            </a:r>
            <a:r>
              <a:rPr lang="uk-UA" dirty="0" smtClean="0">
                <a:solidFill>
                  <a:schemeClr val="tx1"/>
                </a:solidFill>
                <a:cs typeface="Arial" pitchFamily="34" charset="0"/>
              </a:rPr>
              <a:t>(СД) </a:t>
            </a:r>
            <a:r>
              <a:rPr lang="uk-UA" dirty="0">
                <a:solidFill>
                  <a:schemeClr val="tx1"/>
                </a:solidFill>
                <a:cs typeface="Arial" pitchFamily="34" charset="0"/>
              </a:rPr>
              <a:t>заарештувала  </a:t>
            </a:r>
            <a:r>
              <a:rPr lang="uk-UA" dirty="0" smtClean="0">
                <a:solidFill>
                  <a:schemeClr val="tx1"/>
                </a:solidFill>
                <a:cs typeface="Arial" pitchFamily="34" charset="0"/>
              </a:rPr>
              <a:t>Я.Стецька. С.Бандеру </a:t>
            </a:r>
            <a:r>
              <a:rPr lang="uk-UA" dirty="0">
                <a:solidFill>
                  <a:schemeClr val="tx1"/>
                </a:solidFill>
                <a:cs typeface="Arial" pitchFamily="34" charset="0"/>
              </a:rPr>
              <a:t>гітлерівці тримали під домашнім арештом у м. </a:t>
            </a:r>
            <a:r>
              <a:rPr lang="uk-UA" dirty="0" smtClean="0">
                <a:solidFill>
                  <a:schemeClr val="tx1"/>
                </a:solidFill>
                <a:cs typeface="Arial" pitchFamily="34" charset="0"/>
              </a:rPr>
              <a:t>Краків, вимагаючи відкликання Акта. С.Бандера відхилив вимогу.  </a:t>
            </a:r>
            <a:r>
              <a:rPr lang="uk-UA" dirty="0">
                <a:solidFill>
                  <a:schemeClr val="tx1"/>
                </a:solidFill>
                <a:cs typeface="Arial" pitchFamily="34" charset="0"/>
              </a:rPr>
              <a:t>Обидва опинилися у концтаборі </a:t>
            </a:r>
            <a:r>
              <a:rPr lang="uk-UA" i="1" dirty="0" smtClean="0">
                <a:solidFill>
                  <a:schemeClr val="tx1"/>
                </a:solidFill>
                <a:cs typeface="Arial" pitchFamily="34" charset="0"/>
              </a:rPr>
              <a:t>Заксенхаузен</a:t>
            </a:r>
            <a:r>
              <a:rPr lang="uk-UA" dirty="0" smtClean="0">
                <a:solidFill>
                  <a:schemeClr val="tx1"/>
                </a:solidFill>
                <a:cs typeface="Arial" pitchFamily="34" charset="0"/>
              </a:rPr>
              <a:t>  </a:t>
            </a:r>
            <a:r>
              <a:rPr lang="uk-UA" dirty="0">
                <a:solidFill>
                  <a:schemeClr val="tx1"/>
                </a:solidFill>
                <a:cs typeface="Arial" pitchFamily="34" charset="0"/>
              </a:rPr>
              <a:t>(за 30 км від Берліна). ОУН (б) пішла у підпілля і </a:t>
            </a:r>
            <a:r>
              <a:rPr lang="uk-UA" dirty="0" smtClean="0">
                <a:solidFill>
                  <a:schemeClr val="tx1"/>
                </a:solidFill>
                <a:cs typeface="Arial" pitchFamily="34" charset="0"/>
              </a:rPr>
              <a:t>розпочала боротьбу проти </a:t>
            </a:r>
            <a:r>
              <a:rPr lang="uk-UA" dirty="0">
                <a:solidFill>
                  <a:schemeClr val="tx1"/>
                </a:solidFill>
                <a:cs typeface="Arial" pitchFamily="34" charset="0"/>
              </a:rPr>
              <a:t>окупантів.</a:t>
            </a:r>
          </a:p>
        </p:txBody>
      </p:sp>
      <p:pic>
        <p:nvPicPr>
          <p:cNvPr id="10" name="Рисунок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5666" y="2898763"/>
            <a:ext cx="364617" cy="503881"/>
          </a:xfrm>
          <a:prstGeom prst="rect">
            <a:avLst/>
          </a:prstGeom>
        </p:spPr>
      </p:pic>
      <p:pic>
        <p:nvPicPr>
          <p:cNvPr id="28677" name="Picture 5" descr="C:\Users\obersturmbannfuhrer\Downloads\Без названия (1).jpg"/>
          <p:cNvPicPr>
            <a:picLocks noChangeAspect="1" noChangeArrowheads="1"/>
          </p:cNvPicPr>
          <p:nvPr/>
        </p:nvPicPr>
        <p:blipFill>
          <a:blip r:embed="rId7" cstate="print"/>
          <a:srcRect/>
          <a:stretch>
            <a:fillRect/>
          </a:stretch>
        </p:blipFill>
        <p:spPr bwMode="auto">
          <a:xfrm>
            <a:off x="6594448" y="2667826"/>
            <a:ext cx="2493362" cy="180282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Ð ÐµÐ·ÑÐ»ÑÑÐ°Ñ Ð¿Ð¾ÑÑÐºÑ Ð·Ð¾Ð±ÑÐ°Ð¶ÐµÐ½Ñ Ð·Ð° Ð·Ð°Ð¿Ð¸ÑÐ¾Ð¼ &quot;Â«Ð ÑÐ±Ð±ÐµÐ½ÑÑÐ¾Ð¿ â ÐÐ¾Ð»Ð¾ÑÐ¾Ð²Â»&quot;"/>
          <p:cNvPicPr>
            <a:picLocks noChangeAspect="1" noChangeArrowheads="1"/>
          </p:cNvPicPr>
          <p:nvPr/>
        </p:nvPicPr>
        <p:blipFill>
          <a:blip r:embed="rId2" cstate="print"/>
          <a:srcRect/>
          <a:stretch>
            <a:fillRect/>
          </a:stretch>
        </p:blipFill>
        <p:spPr bwMode="auto">
          <a:xfrm>
            <a:off x="6372200" y="459703"/>
            <a:ext cx="2769963" cy="2149885"/>
          </a:xfrm>
          <a:prstGeom prst="rect">
            <a:avLst/>
          </a:prstGeom>
          <a:noFill/>
        </p:spPr>
      </p:pic>
      <p:sp>
        <p:nvSpPr>
          <p:cNvPr id="3" name="Подзаголовок 2"/>
          <p:cNvSpPr>
            <a:spLocks noGrp="1"/>
          </p:cNvSpPr>
          <p:nvPr>
            <p:ph type="subTitle" idx="1"/>
          </p:nvPr>
        </p:nvSpPr>
        <p:spPr>
          <a:xfrm>
            <a:off x="3356" y="0"/>
            <a:ext cx="9140644" cy="571480"/>
          </a:xfrm>
          <a:solidFill>
            <a:srgbClr val="C00000"/>
          </a:solidFill>
        </p:spPr>
        <p:txBody>
          <a:bodyPr/>
          <a:lstStyle/>
          <a:p>
            <a:pPr algn="ctr"/>
            <a:r>
              <a:rPr lang="uk-UA" dirty="0" smtClean="0"/>
              <a:t>Формування кордонів </a:t>
            </a:r>
            <a:r>
              <a:rPr lang="ru-RU" dirty="0" smtClean="0"/>
              <a:t>УРСР у  ХХ ст.</a:t>
            </a:r>
            <a:endParaRPr lang="uk-UA" dirty="0"/>
          </a:p>
        </p:txBody>
      </p:sp>
      <p:pic>
        <p:nvPicPr>
          <p:cNvPr id="27652" name="Picture 4" descr="Ð ÐµÐ·ÑÐ»ÑÑÐ°Ñ Ð¿Ð¾ÑÑÐºÑ Ð·Ð¾Ð±ÑÐ°Ð¶ÐµÐ½Ñ Ð·Ð° Ð·Ð°Ð¿Ð¸ÑÐ¾Ð¼ &quot;Â«Ð ÑÐ±Ð±ÐµÐ½ÑÑÐ¾Ð¿ â ÐÐ¾Ð»Ð¾ÑÐ¾Ð²Â»&quot;"/>
          <p:cNvPicPr>
            <a:picLocks noChangeAspect="1" noChangeArrowheads="1"/>
          </p:cNvPicPr>
          <p:nvPr/>
        </p:nvPicPr>
        <p:blipFill>
          <a:blip r:embed="rId3" cstate="print"/>
          <a:srcRect/>
          <a:stretch>
            <a:fillRect/>
          </a:stretch>
        </p:blipFill>
        <p:spPr bwMode="auto">
          <a:xfrm>
            <a:off x="-1489" y="5327934"/>
            <a:ext cx="2498281" cy="1530066"/>
          </a:xfrm>
          <a:prstGeom prst="rect">
            <a:avLst/>
          </a:prstGeom>
          <a:noFill/>
        </p:spPr>
      </p:pic>
      <p:pic>
        <p:nvPicPr>
          <p:cNvPr id="12" name="Picture 4" descr="Ð ÐµÐ·ÑÐ»ÑÑÐ°Ñ Ð¿Ð¾ÑÑÐºÑ Ð·Ð¾Ð±ÑÐ°Ð¶ÐµÐ½Ñ Ð·Ð° Ð·Ð°Ð¿Ð¸ÑÐ¾Ð¼ &quot;Ð½ÑÐ¼ÐµÑÑÐºÐ¾ Ð¿Ð¾Ð»ÑÑÐºÐ° Ð²ÑÐ¹Ð½Ð° ÑÐ¾Ð·Ð¿Ð¾Ð´ÑÐ» ÑÐµÑÐ¸ÑÐ¾ÑÑÑ&quot;"/>
          <p:cNvPicPr>
            <a:picLocks noChangeAspect="1" noChangeArrowheads="1"/>
          </p:cNvPicPr>
          <p:nvPr/>
        </p:nvPicPr>
        <p:blipFill>
          <a:blip r:embed="rId4" cstate="print"/>
          <a:srcRect/>
          <a:stretch>
            <a:fillRect/>
          </a:stretch>
        </p:blipFill>
        <p:spPr bwMode="auto">
          <a:xfrm>
            <a:off x="-16048" y="2296000"/>
            <a:ext cx="2512841" cy="3107278"/>
          </a:xfrm>
          <a:prstGeom prst="rect">
            <a:avLst/>
          </a:prstGeom>
          <a:noFill/>
        </p:spPr>
      </p:pic>
      <p:pic>
        <p:nvPicPr>
          <p:cNvPr id="13" name="Picture 5" descr="C:\Users\obersturmbannfuhrer\Pictures\viber image.jpg"/>
          <p:cNvPicPr>
            <a:picLocks noChangeAspect="1" noChangeArrowheads="1"/>
          </p:cNvPicPr>
          <p:nvPr/>
        </p:nvPicPr>
        <p:blipFill rotWithShape="1">
          <a:blip r:embed="rId5" cstate="print"/>
          <a:srcRect r="63299"/>
          <a:stretch/>
        </p:blipFill>
        <p:spPr bwMode="auto">
          <a:xfrm>
            <a:off x="4843239" y="3210401"/>
            <a:ext cx="2009738" cy="3647599"/>
          </a:xfrm>
          <a:prstGeom prst="rect">
            <a:avLst/>
          </a:prstGeom>
          <a:noFill/>
        </p:spPr>
      </p:pic>
      <p:sp>
        <p:nvSpPr>
          <p:cNvPr id="2" name="Прямоугольник 1"/>
          <p:cNvSpPr/>
          <p:nvPr/>
        </p:nvSpPr>
        <p:spPr>
          <a:xfrm>
            <a:off x="0" y="1268760"/>
            <a:ext cx="6372200" cy="11906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Безпосереднім результатом </a:t>
            </a:r>
            <a:r>
              <a:rPr lang="uk-UA" dirty="0" smtClean="0">
                <a:solidFill>
                  <a:schemeClr val="tx1"/>
                </a:solidFill>
              </a:rPr>
              <a:t>пакту «Ріббентропа </a:t>
            </a:r>
            <a:r>
              <a:rPr lang="uk-UA" dirty="0">
                <a:solidFill>
                  <a:schemeClr val="tx1"/>
                </a:solidFill>
              </a:rPr>
              <a:t>– Молотова»  був початок 1 вересня 1939 р. агресії Німеччини проти Польщі. </a:t>
            </a:r>
            <a:r>
              <a:rPr lang="uk-UA" dirty="0">
                <a:solidFill>
                  <a:schemeClr val="tx1"/>
                </a:solidFill>
                <a:ea typeface="Times New Roman" pitchFamily="18" charset="0"/>
                <a:cs typeface="Arial" pitchFamily="34" charset="0"/>
              </a:rPr>
              <a:t>Франція і Англія стали </a:t>
            </a:r>
            <a:r>
              <a:rPr lang="uk-UA" dirty="0" smtClean="0">
                <a:solidFill>
                  <a:schemeClr val="tx1"/>
                </a:solidFill>
                <a:ea typeface="Times New Roman" pitchFamily="18" charset="0"/>
                <a:cs typeface="Arial" pitchFamily="34" charset="0"/>
              </a:rPr>
              <a:t>на </a:t>
            </a:r>
            <a:r>
              <a:rPr lang="uk-UA" dirty="0">
                <a:solidFill>
                  <a:schemeClr val="tx1"/>
                </a:solidFill>
                <a:ea typeface="Times New Roman" pitchFamily="18" charset="0"/>
                <a:cs typeface="Arial" pitchFamily="34" charset="0"/>
              </a:rPr>
              <a:t>бік </a:t>
            </a:r>
            <a:r>
              <a:rPr lang="uk-UA" dirty="0" smtClean="0">
                <a:solidFill>
                  <a:schemeClr val="tx1"/>
                </a:solidFill>
                <a:ea typeface="Times New Roman" pitchFamily="18" charset="0"/>
                <a:cs typeface="Arial" pitchFamily="34" charset="0"/>
              </a:rPr>
              <a:t>Польщі. Так </a:t>
            </a:r>
            <a:r>
              <a:rPr lang="uk-UA" dirty="0">
                <a:solidFill>
                  <a:schemeClr val="tx1"/>
                </a:solidFill>
                <a:ea typeface="Times New Roman" pitchFamily="18" charset="0"/>
                <a:cs typeface="Arial" pitchFamily="34" charset="0"/>
              </a:rPr>
              <a:t>почалася </a:t>
            </a:r>
            <a:r>
              <a:rPr lang="uk-UA" dirty="0" smtClean="0">
                <a:solidFill>
                  <a:schemeClr val="tx1"/>
                </a:solidFill>
                <a:ea typeface="Times New Roman" pitchFamily="18" charset="0"/>
                <a:cs typeface="Arial" pitchFamily="34" charset="0"/>
              </a:rPr>
              <a:t>Друга світова війна.</a:t>
            </a:r>
            <a:endParaRPr lang="uk-UA" dirty="0">
              <a:solidFill>
                <a:schemeClr val="tx1"/>
              </a:solidFill>
            </a:endParaRPr>
          </a:p>
        </p:txBody>
      </p:sp>
      <p:pic>
        <p:nvPicPr>
          <p:cNvPr id="15" name="Picture 5" descr="C:\Users\obersturmbannfuhrer\Pictures\viber image.jpg"/>
          <p:cNvPicPr>
            <a:picLocks noChangeAspect="1" noChangeArrowheads="1"/>
          </p:cNvPicPr>
          <p:nvPr/>
        </p:nvPicPr>
        <p:blipFill rotWithShape="1">
          <a:blip r:embed="rId5" cstate="print"/>
          <a:srcRect l="56458"/>
          <a:stretch/>
        </p:blipFill>
        <p:spPr bwMode="auto">
          <a:xfrm>
            <a:off x="6757793" y="3210400"/>
            <a:ext cx="2384371" cy="3647600"/>
          </a:xfrm>
          <a:prstGeom prst="rect">
            <a:avLst/>
          </a:prstGeom>
          <a:noFill/>
        </p:spPr>
      </p:pic>
      <p:sp>
        <p:nvSpPr>
          <p:cNvPr id="9" name="Прямоугольник 8"/>
          <p:cNvSpPr/>
          <p:nvPr/>
        </p:nvSpPr>
        <p:spPr>
          <a:xfrm>
            <a:off x="2496793" y="3210401"/>
            <a:ext cx="2346446" cy="3647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cs typeface="Arial" pitchFamily="34" charset="0"/>
              </a:rPr>
              <a:t>28 </a:t>
            </a:r>
            <a:r>
              <a:rPr lang="uk-UA" dirty="0" smtClean="0">
                <a:solidFill>
                  <a:schemeClr val="tx1"/>
                </a:solidFill>
                <a:cs typeface="Arial" pitchFamily="34" charset="0"/>
              </a:rPr>
              <a:t>вересня 1939 р. </a:t>
            </a:r>
            <a:r>
              <a:rPr lang="uk-UA" dirty="0">
                <a:solidFill>
                  <a:schemeClr val="tx1"/>
                </a:solidFill>
                <a:cs typeface="Arial" pitchFamily="34" charset="0"/>
              </a:rPr>
              <a:t>радянсько-німецький воєнно-політичний альянс, скріплений спільними бойовими діями проти майже беззахисної Польщі, був підтверджений новим </a:t>
            </a:r>
            <a:r>
              <a:rPr lang="uk-UA" dirty="0" smtClean="0">
                <a:solidFill>
                  <a:schemeClr val="tx1"/>
                </a:solidFill>
                <a:cs typeface="Arial" pitchFamily="34" charset="0"/>
              </a:rPr>
              <a:t>документом Договором </a:t>
            </a:r>
            <a:r>
              <a:rPr lang="uk-UA" dirty="0">
                <a:solidFill>
                  <a:schemeClr val="tx1"/>
                </a:solidFill>
                <a:cs typeface="Arial" pitchFamily="34" charset="0"/>
              </a:rPr>
              <a:t>– про дружбу й кордон.</a:t>
            </a:r>
            <a:endParaRPr lang="ru-RU" dirty="0"/>
          </a:p>
        </p:txBody>
      </p:sp>
      <p:sp>
        <p:nvSpPr>
          <p:cNvPr id="10" name="Прямоугольник 9"/>
          <p:cNvSpPr/>
          <p:nvPr/>
        </p:nvSpPr>
        <p:spPr>
          <a:xfrm>
            <a:off x="2527035" y="2459398"/>
            <a:ext cx="6615128" cy="751002"/>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17 вересня 1939 р. радянським військам було наказано вступити на території Західної України й Західної Білорусії. </a:t>
            </a:r>
          </a:p>
        </p:txBody>
      </p:sp>
      <p:sp>
        <p:nvSpPr>
          <p:cNvPr id="11" name="Прямоугольник 10"/>
          <p:cNvSpPr/>
          <p:nvPr/>
        </p:nvSpPr>
        <p:spPr>
          <a:xfrm>
            <a:off x="0" y="533158"/>
            <a:ext cx="6372200" cy="735602"/>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23 серпня 1939 р. було підписано радянсько-німецький договір про ненапад </a:t>
            </a:r>
            <a:r>
              <a:rPr lang="uk-UA" b="1" dirty="0"/>
              <a:t>й додатковий секретний протокол.</a:t>
            </a:r>
            <a:endParaRPr lang="uk-U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9144000" cy="180193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p>
          <a:p>
            <a:pPr algn="just"/>
            <a:r>
              <a:rPr lang="uk-UA" dirty="0" smtClean="0"/>
              <a:t>       22 </a:t>
            </a:r>
            <a:r>
              <a:rPr lang="uk-UA" dirty="0"/>
              <a:t>жовтня 1939 р. було проведено вибори до Народних Зборів Західної України.  Вибори проходили за безальтернативним списком кандидатів, тобто були «вибором без вибору</a:t>
            </a:r>
            <a:r>
              <a:rPr lang="uk-UA" dirty="0" smtClean="0"/>
              <a:t>». </a:t>
            </a:r>
            <a:r>
              <a:rPr lang="uk-UA" dirty="0"/>
              <a:t>26 жовтня Українські  Народні Збори проголосили встановлення радянської влади у Західній Україні </a:t>
            </a:r>
            <a:r>
              <a:rPr lang="uk-UA" dirty="0" smtClean="0"/>
              <a:t>(йшлося </a:t>
            </a:r>
            <a:r>
              <a:rPr lang="uk-UA" dirty="0"/>
              <a:t>про Галичину та Волинь), а наступного дня звернулися із Декларацією до Верховних Рад СРСР і УРСР із проханням прийняти Західну Україну до  складу УРСР.</a:t>
            </a:r>
          </a:p>
          <a:p>
            <a:endParaRPr lang="uk-UA" dirty="0"/>
          </a:p>
        </p:txBody>
      </p:sp>
      <p:sp>
        <p:nvSpPr>
          <p:cNvPr id="8" name="Прямоугольник 7"/>
          <p:cNvSpPr/>
          <p:nvPr/>
        </p:nvSpPr>
        <p:spPr>
          <a:xfrm>
            <a:off x="0" y="4365104"/>
            <a:ext cx="9144000" cy="2492896"/>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p>
          <a:p>
            <a:pPr algn="just"/>
            <a:r>
              <a:rPr lang="uk-UA" dirty="0" smtClean="0"/>
              <a:t>        У таємному додатковому протоколі пакту «Ріббентропа-Молотова» СРСР виявив свою зацікавленість у Бессарабії та Буковині. 26 червня 1940 р. РНК СРСР надіслала румунському урядові ноту, а 28 червня 1940 р . – ультиматум з вимогою повернути Бессарабію і Північну Буковину. Уряд Румунії задовольнив ці вимоги.</a:t>
            </a:r>
          </a:p>
          <a:p>
            <a:pPr algn="just"/>
            <a:r>
              <a:rPr lang="uk-UA" dirty="0" smtClean="0"/>
              <a:t>        2 </a:t>
            </a:r>
            <a:r>
              <a:rPr lang="uk-UA" dirty="0"/>
              <a:t>серпня 1940 </a:t>
            </a:r>
            <a:r>
              <a:rPr lang="uk-UA" dirty="0" smtClean="0"/>
              <a:t>р. ВР СРСР  приєднала Північну </a:t>
            </a:r>
            <a:r>
              <a:rPr lang="uk-UA" dirty="0"/>
              <a:t>Буковину, Хотинський, Аккерманський та Ізмаїльський повіти Бессарабії до УРСР. </a:t>
            </a:r>
            <a:r>
              <a:rPr lang="uk-UA" dirty="0" smtClean="0"/>
              <a:t>Решта території Бессарабії відійшла до складу новоутвореної Молдавської РСР.  </a:t>
            </a:r>
            <a:endParaRPr lang="uk-UA" dirty="0"/>
          </a:p>
        </p:txBody>
      </p:sp>
      <p:sp>
        <p:nvSpPr>
          <p:cNvPr id="10" name="Прямоугольник 9"/>
          <p:cNvSpPr/>
          <p:nvPr/>
        </p:nvSpPr>
        <p:spPr>
          <a:xfrm>
            <a:off x="0" y="1801936"/>
            <a:ext cx="3635896" cy="2851200"/>
          </a:xfrm>
          <a:prstGeom prst="rect">
            <a:avLst/>
          </a:prstGeom>
          <a:solidFill>
            <a:srgbClr val="006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dirty="0">
                <a:solidFill>
                  <a:schemeClr val="tx1"/>
                </a:solidFill>
                <a:cs typeface="Arial" pitchFamily="34" charset="0"/>
              </a:rPr>
              <a:t>1 листопада  1939 р. Верховна Рада СРСР, а 15 листопада 1939 р. Верховна Рада УРСР </a:t>
            </a:r>
            <a:r>
              <a:rPr lang="uk-UA" dirty="0" smtClean="0">
                <a:solidFill>
                  <a:schemeClr val="tx1"/>
                </a:solidFill>
                <a:cs typeface="Arial" pitchFamily="34" charset="0"/>
              </a:rPr>
              <a:t>ухвалили </a:t>
            </a:r>
            <a:r>
              <a:rPr lang="uk-UA" dirty="0">
                <a:solidFill>
                  <a:schemeClr val="tx1"/>
                </a:solidFill>
                <a:cs typeface="Arial" pitchFamily="34" charset="0"/>
              </a:rPr>
              <a:t>законодавчі рішення  про возз’єднання  Західної України з УРСР. </a:t>
            </a:r>
            <a:r>
              <a:rPr lang="uk-UA" dirty="0" smtClean="0">
                <a:solidFill>
                  <a:schemeClr val="tx1"/>
                </a:solidFill>
                <a:cs typeface="Arial" pitchFamily="34" charset="0"/>
              </a:rPr>
              <a:t>У Західній </a:t>
            </a:r>
            <a:r>
              <a:rPr lang="uk-UA" dirty="0">
                <a:solidFill>
                  <a:schemeClr val="tx1"/>
                </a:solidFill>
                <a:cs typeface="Arial" pitchFamily="34" charset="0"/>
              </a:rPr>
              <a:t>Україні утворено шість областей</a:t>
            </a:r>
            <a:r>
              <a:rPr lang="uk-UA" dirty="0" smtClean="0">
                <a:solidFill>
                  <a:schemeClr val="tx1"/>
                </a:solidFill>
                <a:cs typeface="Arial" pitchFamily="34" charset="0"/>
              </a:rPr>
              <a:t>: Волинську,  Рівненську, </a:t>
            </a:r>
            <a:r>
              <a:rPr lang="uk-UA" dirty="0">
                <a:solidFill>
                  <a:schemeClr val="tx1"/>
                </a:solidFill>
                <a:cs typeface="Arial" pitchFamily="34" charset="0"/>
              </a:rPr>
              <a:t>Львівську, Станіславську, Тернопільську, </a:t>
            </a:r>
            <a:r>
              <a:rPr lang="uk-UA" dirty="0" smtClean="0">
                <a:solidFill>
                  <a:schemeClr val="tx1"/>
                </a:solidFill>
                <a:cs typeface="Arial" pitchFamily="34" charset="0"/>
              </a:rPr>
              <a:t>Дрогобицьку.</a:t>
            </a:r>
            <a:endParaRPr lang="uk-UA" sz="2400" dirty="0">
              <a:solidFill>
                <a:schemeClr val="tx1"/>
              </a:solidFill>
              <a:cs typeface="Arial" pitchFamily="34" charset="0"/>
            </a:endParaRPr>
          </a:p>
        </p:txBody>
      </p:sp>
      <p:pic>
        <p:nvPicPr>
          <p:cNvPr id="6" name="Picture 4" descr="Ð ÐµÐ·ÑÐ»ÑÑÐ°Ñ Ð¿Ð¾ÑÑÐºÑ Ð·Ð¾Ð±ÑÐ°Ð¶ÐµÐ½Ñ Ð·Ð° Ð·Ð°Ð¿Ð¸ÑÐ¾Ð¼ &quot;ÑÑÑÑ&quot;"/>
          <p:cNvPicPr>
            <a:picLocks noChangeAspect="1" noChangeArrowheads="1"/>
          </p:cNvPicPr>
          <p:nvPr/>
        </p:nvPicPr>
        <p:blipFill>
          <a:blip r:embed="rId2" cstate="print"/>
          <a:srcRect/>
          <a:stretch>
            <a:fillRect/>
          </a:stretch>
        </p:blipFill>
        <p:spPr bwMode="auto">
          <a:xfrm>
            <a:off x="3593363" y="1459880"/>
            <a:ext cx="5550637" cy="319325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2080"/>
            <a:ext cx="9144000" cy="118467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49263" algn="just" fontAlgn="base">
              <a:spcBef>
                <a:spcPct val="0"/>
              </a:spcBef>
              <a:spcAft>
                <a:spcPct val="0"/>
              </a:spcAft>
            </a:pPr>
            <a:r>
              <a:rPr lang="uk-UA" sz="1700" dirty="0">
                <a:solidFill>
                  <a:schemeClr val="bg1"/>
                </a:solidFill>
                <a:cs typeface="Arial" pitchFamily="34" charset="0"/>
              </a:rPr>
              <a:t>Переможне для Радянського Союзу закінчення Другої світової війни створило умови для завершення процесу возз’єднання українських земель в єдиній державі. </a:t>
            </a:r>
            <a:r>
              <a:rPr lang="uk-UA" sz="1700" dirty="0" smtClean="0">
                <a:solidFill>
                  <a:schemeClr val="bg1"/>
                </a:solidFill>
                <a:cs typeface="Arial" pitchFamily="34" charset="0"/>
              </a:rPr>
              <a:t>25 червня 1945р</a:t>
            </a:r>
            <a:r>
              <a:rPr lang="uk-UA" sz="1700" dirty="0">
                <a:solidFill>
                  <a:schemeClr val="bg1"/>
                </a:solidFill>
                <a:cs typeface="Arial" pitchFamily="34" charset="0"/>
              </a:rPr>
              <a:t>. </a:t>
            </a:r>
            <a:r>
              <a:rPr lang="uk-UA" sz="1700" dirty="0" smtClean="0">
                <a:solidFill>
                  <a:schemeClr val="bg1"/>
                </a:solidFill>
                <a:cs typeface="Arial" pitchFamily="34" charset="0"/>
              </a:rPr>
              <a:t>між СРСР і Чехословацькою Республікою укладено </a:t>
            </a:r>
            <a:r>
              <a:rPr lang="uk-UA" sz="1700" dirty="0">
                <a:solidFill>
                  <a:schemeClr val="bg1"/>
                </a:solidFill>
                <a:cs typeface="Arial" pitchFamily="34" charset="0"/>
              </a:rPr>
              <a:t>Договір про вихід Закарпаття зі складу Чехословаччини і </a:t>
            </a:r>
            <a:r>
              <a:rPr lang="uk-UA" sz="1700" dirty="0" smtClean="0">
                <a:solidFill>
                  <a:schemeClr val="bg1"/>
                </a:solidFill>
                <a:cs typeface="Arial" pitchFamily="34" charset="0"/>
              </a:rPr>
              <a:t>входження </a:t>
            </a:r>
            <a:r>
              <a:rPr lang="uk-UA" sz="1700" dirty="0">
                <a:solidFill>
                  <a:schemeClr val="bg1"/>
                </a:solidFill>
                <a:cs typeface="Arial" pitchFamily="34" charset="0"/>
              </a:rPr>
              <a:t>його </a:t>
            </a:r>
            <a:r>
              <a:rPr lang="uk-UA" sz="1700" dirty="0" smtClean="0">
                <a:solidFill>
                  <a:schemeClr val="bg1"/>
                </a:solidFill>
                <a:cs typeface="Arial" pitchFamily="34" charset="0"/>
              </a:rPr>
              <a:t>до України. </a:t>
            </a:r>
            <a:endParaRPr lang="uk-UA" sz="1700" dirty="0">
              <a:solidFill>
                <a:schemeClr val="bg1"/>
              </a:solidFill>
              <a:cs typeface="Arial" pitchFamily="34" charset="0"/>
            </a:endParaRPr>
          </a:p>
        </p:txBody>
      </p:sp>
      <p:sp>
        <p:nvSpPr>
          <p:cNvPr id="4" name="Прямоугольник 3"/>
          <p:cNvSpPr/>
          <p:nvPr/>
        </p:nvSpPr>
        <p:spPr>
          <a:xfrm>
            <a:off x="0" y="1196752"/>
            <a:ext cx="3779912" cy="377470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263" eaLnBrk="0" fontAlgn="base" hangingPunct="0">
              <a:spcBef>
                <a:spcPct val="0"/>
              </a:spcBef>
              <a:spcAft>
                <a:spcPct val="0"/>
              </a:spcAft>
            </a:pPr>
            <a:endParaRPr lang="uk-UA" sz="1700" dirty="0" smtClean="0">
              <a:solidFill>
                <a:schemeClr val="tx1"/>
              </a:solidFill>
              <a:ea typeface="Times New Roman" pitchFamily="18" charset="0"/>
              <a:cs typeface="Arial" pitchFamily="34" charset="0"/>
            </a:endParaRPr>
          </a:p>
          <a:p>
            <a:pPr indent="449263" eaLnBrk="0" fontAlgn="base" hangingPunct="0">
              <a:spcBef>
                <a:spcPct val="0"/>
              </a:spcBef>
              <a:spcAft>
                <a:spcPct val="0"/>
              </a:spcAft>
            </a:pPr>
            <a:r>
              <a:rPr lang="uk-UA" sz="1700" dirty="0" smtClean="0">
                <a:solidFill>
                  <a:schemeClr val="bg1"/>
                </a:solidFill>
                <a:ea typeface="Times New Roman" pitchFamily="18" charset="0"/>
                <a:cs typeface="Arial" pitchFamily="34" charset="0"/>
              </a:rPr>
              <a:t>16 </a:t>
            </a:r>
            <a:r>
              <a:rPr lang="uk-UA" sz="1700" dirty="0">
                <a:solidFill>
                  <a:schemeClr val="bg1"/>
                </a:solidFill>
                <a:ea typeface="Times New Roman" pitchFamily="18" charset="0"/>
                <a:cs typeface="Arial" pitchFamily="34" charset="0"/>
              </a:rPr>
              <a:t>липня 1945 р. у Москві було підписано радянсько-польський договір про державний кордон, згідно з яким Польща відмовлялася від претензій на Галичину і Волинь,  однак українські  етнічні землі Надсяння, Лемківщина, Холмщина, Підляшшя відійшли до </a:t>
            </a:r>
            <a:r>
              <a:rPr lang="uk-UA" sz="1700" dirty="0" smtClean="0">
                <a:solidFill>
                  <a:schemeClr val="bg1"/>
                </a:solidFill>
                <a:ea typeface="Times New Roman" pitchFamily="18" charset="0"/>
                <a:cs typeface="Arial" pitchFamily="34" charset="0"/>
              </a:rPr>
              <a:t>Польщі. На </a:t>
            </a:r>
            <a:r>
              <a:rPr lang="uk-UA" sz="1700" dirty="0">
                <a:solidFill>
                  <a:schemeClr val="bg1"/>
                </a:solidFill>
                <a:ea typeface="Times New Roman" pitchFamily="18" charset="0"/>
                <a:cs typeface="Arial" pitchFamily="34" charset="0"/>
              </a:rPr>
              <a:t>початку 1950-х рр. на прохання Польщі Україна поступилася Устрицьким районом Дрогобицької області, а до </a:t>
            </a:r>
            <a:r>
              <a:rPr lang="uk-UA" sz="1700" dirty="0" smtClean="0">
                <a:solidFill>
                  <a:schemeClr val="bg1"/>
                </a:solidFill>
                <a:ea typeface="Times New Roman" pitchFamily="18" charset="0"/>
                <a:cs typeface="Arial" pitchFamily="34" charset="0"/>
              </a:rPr>
              <a:t>Львівської </a:t>
            </a:r>
            <a:r>
              <a:rPr lang="uk-UA" sz="1700" dirty="0">
                <a:solidFill>
                  <a:schemeClr val="bg1"/>
                </a:solidFill>
                <a:ea typeface="Times New Roman" pitchFamily="18" charset="0"/>
                <a:cs typeface="Arial" pitchFamily="34" charset="0"/>
              </a:rPr>
              <a:t>області увійшла територія довкола міста Кристинополя (нині Червоноград).</a:t>
            </a:r>
            <a:endParaRPr lang="uk-UA" sz="1700" dirty="0">
              <a:solidFill>
                <a:schemeClr val="bg1"/>
              </a:solidFill>
              <a:cs typeface="Arial" pitchFamily="34" charset="0"/>
            </a:endParaRPr>
          </a:p>
          <a:p>
            <a:pPr lvl="0" indent="449263" eaLnBrk="0" fontAlgn="base" hangingPunct="0">
              <a:spcBef>
                <a:spcPct val="0"/>
              </a:spcBef>
              <a:spcAft>
                <a:spcPct val="0"/>
              </a:spcAft>
            </a:pPr>
            <a:endParaRPr lang="uk-UA" dirty="0">
              <a:solidFill>
                <a:schemeClr val="bg1"/>
              </a:solidFill>
              <a:cs typeface="Arial" pitchFamily="34" charset="0"/>
            </a:endParaRPr>
          </a:p>
        </p:txBody>
      </p:sp>
      <p:sp>
        <p:nvSpPr>
          <p:cNvPr id="5" name="Прямоугольник 4"/>
          <p:cNvSpPr/>
          <p:nvPr/>
        </p:nvSpPr>
        <p:spPr>
          <a:xfrm>
            <a:off x="1619672" y="-2979712"/>
            <a:ext cx="604867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uk-UA" dirty="0">
              <a:solidFill>
                <a:schemeClr val="bg1"/>
              </a:solidFill>
              <a:cs typeface="Arial" pitchFamily="34" charset="0"/>
            </a:endParaRPr>
          </a:p>
        </p:txBody>
      </p:sp>
      <p:sp>
        <p:nvSpPr>
          <p:cNvPr id="6" name="Прямоугольник 5"/>
          <p:cNvSpPr/>
          <p:nvPr/>
        </p:nvSpPr>
        <p:spPr>
          <a:xfrm>
            <a:off x="-1016" y="4971454"/>
            <a:ext cx="9145016" cy="189631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uk-UA" dirty="0" smtClean="0"/>
          </a:p>
          <a:p>
            <a:pPr lvl="0" algn="just"/>
            <a:r>
              <a:rPr lang="uk-UA" sz="1700" dirty="0" smtClean="0">
                <a:solidFill>
                  <a:schemeClr val="bg1"/>
                </a:solidFill>
              </a:rPr>
              <a:t>        19 </a:t>
            </a:r>
            <a:r>
              <a:rPr lang="uk-UA" sz="1700" dirty="0">
                <a:solidFill>
                  <a:schemeClr val="bg1"/>
                </a:solidFill>
              </a:rPr>
              <a:t>лютого 1954 р. було прийнято Указ Президії Верховної Ради  СРСР про передачу  зі складу РРФСР до складу УРСР Кримської області</a:t>
            </a:r>
            <a:r>
              <a:rPr lang="uk-UA" sz="1700" dirty="0" smtClean="0">
                <a:solidFill>
                  <a:schemeClr val="bg1"/>
                </a:solidFill>
              </a:rPr>
              <a:t>.</a:t>
            </a:r>
            <a:r>
              <a:rPr lang="uk-UA" sz="1700" dirty="0">
                <a:solidFill>
                  <a:schemeClr val="bg1"/>
                </a:solidFill>
                <a:cs typeface="Arial" pitchFamily="34" charset="0"/>
              </a:rPr>
              <a:t> Утримання Криму породжувало для України велику кількість </a:t>
            </a:r>
            <a:r>
              <a:rPr lang="uk-UA" sz="1700" dirty="0">
                <a:solidFill>
                  <a:schemeClr val="bg1"/>
                </a:solidFill>
                <a:cs typeface="Times New Roman" pitchFamily="18" charset="0"/>
              </a:rPr>
              <a:t>матеріальних</a:t>
            </a:r>
            <a:r>
              <a:rPr lang="uk-UA" sz="1700" dirty="0">
                <a:solidFill>
                  <a:schemeClr val="bg1"/>
                </a:solidFill>
                <a:cs typeface="Arial" pitchFamily="34" charset="0"/>
              </a:rPr>
              <a:t>, а також політико-ідеологічних проблем, оскільки </a:t>
            </a:r>
            <a:r>
              <a:rPr lang="uk-UA" sz="1700" dirty="0" smtClean="0">
                <a:solidFill>
                  <a:schemeClr val="bg1"/>
                </a:solidFill>
                <a:cs typeface="Arial" pitchFamily="34" charset="0"/>
              </a:rPr>
              <a:t>його економіка перебувала у стані занепаду, а більшість населення там складали росіяни</a:t>
            </a:r>
            <a:r>
              <a:rPr lang="uk-UA" sz="1700" dirty="0">
                <a:solidFill>
                  <a:schemeClr val="bg1"/>
                </a:solidFill>
                <a:cs typeface="Arial" pitchFamily="34" charset="0"/>
              </a:rPr>
              <a:t> </a:t>
            </a:r>
            <a:r>
              <a:rPr lang="uk-UA" sz="1700" dirty="0" smtClean="0">
                <a:solidFill>
                  <a:schemeClr val="bg1"/>
                </a:solidFill>
                <a:cs typeface="Arial" pitchFamily="34" charset="0"/>
              </a:rPr>
              <a:t>- </a:t>
            </a:r>
            <a:r>
              <a:rPr lang="uk-UA" sz="1700" dirty="0">
                <a:solidFill>
                  <a:schemeClr val="bg1"/>
                </a:solidFill>
                <a:cs typeface="Arial" pitchFamily="34" charset="0"/>
              </a:rPr>
              <a:t>п</a:t>
            </a:r>
            <a:r>
              <a:rPr lang="uk-UA" sz="1700" dirty="0" smtClean="0">
                <a:solidFill>
                  <a:schemeClr val="bg1"/>
                </a:solidFill>
                <a:cs typeface="Arial" pitchFamily="34" charset="0"/>
              </a:rPr>
              <a:t>ереважно колишні </a:t>
            </a:r>
            <a:r>
              <a:rPr lang="uk-UA" sz="1700" dirty="0">
                <a:solidFill>
                  <a:schemeClr val="bg1"/>
                </a:solidFill>
                <a:cs typeface="Arial" pitchFamily="34" charset="0"/>
              </a:rPr>
              <a:t>працівники органів безпеки, військові та ін</a:t>
            </a:r>
            <a:r>
              <a:rPr lang="uk-UA" sz="1700" dirty="0" smtClean="0">
                <a:solidFill>
                  <a:schemeClr val="bg1"/>
                </a:solidFill>
                <a:cs typeface="Arial" pitchFamily="34" charset="0"/>
              </a:rPr>
              <a:t>., </a:t>
            </a:r>
            <a:r>
              <a:rPr lang="uk-UA" sz="1700" dirty="0">
                <a:solidFill>
                  <a:schemeClr val="bg1"/>
                </a:solidFill>
                <a:cs typeface="Arial" pitchFamily="34" charset="0"/>
              </a:rPr>
              <a:t>яких тоталітарний режим «нагороджував» місцем поселення за </a:t>
            </a:r>
            <a:r>
              <a:rPr lang="uk-UA" sz="1700" dirty="0" smtClean="0">
                <a:solidFill>
                  <a:schemeClr val="bg1"/>
                </a:solidFill>
                <a:cs typeface="Arial" pitchFamily="34" charset="0"/>
              </a:rPr>
              <a:t>вірність, вони завжди були готові </a:t>
            </a:r>
            <a:r>
              <a:rPr lang="uk-UA" sz="1700" dirty="0">
                <a:solidFill>
                  <a:schemeClr val="bg1"/>
                </a:solidFill>
                <a:cs typeface="Arial" pitchFamily="34" charset="0"/>
              </a:rPr>
              <a:t>виявити свою ворожість до всього українського (для них – «буржуазно-націоналістичного»).</a:t>
            </a:r>
          </a:p>
          <a:p>
            <a:pPr algn="just"/>
            <a:endParaRPr lang="uk-UA" sz="1700" dirty="0">
              <a:solidFill>
                <a:schemeClr val="bg1"/>
              </a:solidFill>
            </a:endParaRPr>
          </a:p>
        </p:txBody>
      </p:sp>
      <p:pic>
        <p:nvPicPr>
          <p:cNvPr id="2" name="Picture 2" descr="Ð ÐµÐ·ÑÐ»ÑÑÐ°Ñ Ð¿Ð¾ÑÑÐºÑ Ð·Ð¾Ð±ÑÐ°Ð¶ÐµÐ½Ñ Ð·Ð° Ð·Ð°Ð¿Ð¸ÑÐ¾Ð¼ &quot;Ð·Ð°ÑÑÐ´Ð½Ñ Ð¾Ð±Ð»Ð°ÑÑÑ ÑÐºÑÐ°ÑÐ½Ð¸ 1939&quot;"/>
          <p:cNvPicPr>
            <a:picLocks noChangeAspect="1" noChangeArrowheads="1"/>
          </p:cNvPicPr>
          <p:nvPr/>
        </p:nvPicPr>
        <p:blipFill>
          <a:blip r:embed="rId2" cstate="print"/>
          <a:srcRect/>
          <a:stretch>
            <a:fillRect/>
          </a:stretch>
        </p:blipFill>
        <p:spPr bwMode="auto">
          <a:xfrm>
            <a:off x="3626230" y="1196752"/>
            <a:ext cx="5517770" cy="377470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57422" y="0"/>
            <a:ext cx="4397166" cy="461665"/>
          </a:xfrm>
          <a:prstGeom prst="rect">
            <a:avLst/>
          </a:prstGeom>
          <a:solidFill>
            <a:srgbClr val="C00000"/>
          </a:solidFill>
        </p:spPr>
        <p:txBody>
          <a:bodyPr wrap="none">
            <a:spAutoFit/>
          </a:bodyPr>
          <a:lstStyle/>
          <a:p>
            <a:r>
              <a:rPr lang="uk-UA" sz="2400" b="1" dirty="0" smtClean="0"/>
              <a:t>Конституція УРСР 1978 року</a:t>
            </a:r>
            <a:endParaRPr lang="uk-UA" sz="2400" dirty="0"/>
          </a:p>
        </p:txBody>
      </p:sp>
      <p:pic>
        <p:nvPicPr>
          <p:cNvPr id="2" name="Picture 2" descr="Ð ÐµÐ·ÑÐ»ÑÑÐ°Ñ Ð¿Ð¾ÑÑÐºÑ Ð·Ð¾Ð±ÑÐ°Ð¶ÐµÐ½Ñ Ð·Ð° Ð·Ð°Ð¿Ð¸ÑÐ¾Ð¼ &quot;ÐºÐ¾Ð½ÑÑÐ¸ÑÑÑÑÑ 1978&quot;"/>
          <p:cNvPicPr>
            <a:picLocks noChangeAspect="1" noChangeArrowheads="1"/>
          </p:cNvPicPr>
          <p:nvPr/>
        </p:nvPicPr>
        <p:blipFill>
          <a:blip r:embed="rId2" cstate="print"/>
          <a:srcRect/>
          <a:stretch>
            <a:fillRect/>
          </a:stretch>
        </p:blipFill>
        <p:spPr bwMode="auto">
          <a:xfrm>
            <a:off x="2" y="40012"/>
            <a:ext cx="1229850" cy="1660796"/>
          </a:xfrm>
          <a:prstGeom prst="rect">
            <a:avLst/>
          </a:prstGeom>
          <a:noFill/>
        </p:spPr>
      </p:pic>
      <p:sp>
        <p:nvSpPr>
          <p:cNvPr id="3" name="Прямоугольник 2"/>
          <p:cNvSpPr/>
          <p:nvPr/>
        </p:nvSpPr>
        <p:spPr>
          <a:xfrm>
            <a:off x="1949252" y="612746"/>
            <a:ext cx="5406652" cy="10880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endParaRPr lang="uk-UA" dirty="0" smtClean="0">
              <a:ea typeface="Times New Roman" pitchFamily="18" charset="0"/>
              <a:cs typeface="Arial" pitchFamily="34" charset="0"/>
            </a:endParaRPr>
          </a:p>
          <a:p>
            <a:pPr algn="just" fontAlgn="base">
              <a:spcBef>
                <a:spcPct val="0"/>
              </a:spcBef>
              <a:spcAft>
                <a:spcPct val="0"/>
              </a:spcAft>
            </a:pPr>
            <a:r>
              <a:rPr lang="uk-UA" dirty="0" smtClean="0">
                <a:ea typeface="Times New Roman" pitchFamily="18" charset="0"/>
                <a:cs typeface="Arial" pitchFamily="34" charset="0"/>
              </a:rPr>
              <a:t>20 </a:t>
            </a:r>
            <a:r>
              <a:rPr lang="uk-UA" dirty="0">
                <a:ea typeface="Times New Roman" pitchFamily="18" charset="0"/>
                <a:cs typeface="Arial" pitchFamily="34" charset="0"/>
              </a:rPr>
              <a:t>квітня 1978 року   Верховна Рада Української РСР ухвалила </a:t>
            </a:r>
            <a:r>
              <a:rPr lang="uk-UA" dirty="0" smtClean="0">
                <a:ea typeface="Times New Roman" pitchFamily="18" charset="0"/>
                <a:cs typeface="Arial" pitchFamily="34" charset="0"/>
              </a:rPr>
              <a:t>Конституцію </a:t>
            </a:r>
            <a:r>
              <a:rPr lang="uk-UA" dirty="0">
                <a:ea typeface="Times New Roman" pitchFamily="18" charset="0"/>
                <a:cs typeface="Arial" pitchFamily="34" charset="0"/>
              </a:rPr>
              <a:t>УРСР</a:t>
            </a:r>
            <a:r>
              <a:rPr lang="uk-UA" dirty="0" smtClean="0">
                <a:ea typeface="Times New Roman" pitchFamily="18" charset="0"/>
                <a:cs typeface="Arial" pitchFamily="34" charset="0"/>
              </a:rPr>
              <a:t>.</a:t>
            </a:r>
            <a:r>
              <a:rPr lang="uk-UA" dirty="0"/>
              <a:t> </a:t>
            </a:r>
            <a:r>
              <a:rPr lang="uk-UA" dirty="0" smtClean="0"/>
              <a:t>Вона </a:t>
            </a:r>
            <a:r>
              <a:rPr lang="uk-UA" dirty="0"/>
              <a:t>складалася із преамбули, 10 розділів  і 19 глав </a:t>
            </a:r>
            <a:endParaRPr lang="ru-RU" dirty="0"/>
          </a:p>
          <a:p>
            <a:pPr lvl="0" algn="just" fontAlgn="base">
              <a:spcBef>
                <a:spcPct val="0"/>
              </a:spcBef>
              <a:spcAft>
                <a:spcPct val="0"/>
              </a:spcAft>
            </a:pPr>
            <a:endParaRPr lang="uk-UA" dirty="0">
              <a:cs typeface="Arial"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36456" y="-30097"/>
            <a:ext cx="1513893" cy="2378977"/>
          </a:xfrm>
          <a:prstGeom prst="rect">
            <a:avLst/>
          </a:prstGeom>
        </p:spPr>
      </p:pic>
      <p:sp>
        <p:nvSpPr>
          <p:cNvPr id="7" name="Прямоугольник 6"/>
          <p:cNvSpPr/>
          <p:nvPr/>
        </p:nvSpPr>
        <p:spPr>
          <a:xfrm>
            <a:off x="78046" y="4005064"/>
            <a:ext cx="8923316" cy="1080120"/>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dirty="0" smtClean="0">
                <a:solidFill>
                  <a:schemeClr val="bg1"/>
                </a:solidFill>
                <a:ea typeface="Times New Roman" pitchFamily="18" charset="0"/>
                <a:cs typeface="Arial" pitchFamily="34" charset="0"/>
              </a:rPr>
              <a:t>        </a:t>
            </a:r>
            <a:r>
              <a:rPr lang="uk-UA" dirty="0" smtClean="0">
                <a:solidFill>
                  <a:schemeClr val="tx1"/>
                </a:solidFill>
                <a:ea typeface="Times New Roman" pitchFamily="18" charset="0"/>
                <a:cs typeface="Arial" pitchFamily="34" charset="0"/>
              </a:rPr>
              <a:t>Комуністична партія проголошувалася керівною </a:t>
            </a:r>
            <a:r>
              <a:rPr lang="uk-UA" dirty="0">
                <a:solidFill>
                  <a:schemeClr val="tx1"/>
                </a:solidFill>
                <a:ea typeface="Times New Roman" pitchFamily="18" charset="0"/>
                <a:cs typeface="Arial" pitchFamily="34" charset="0"/>
              </a:rPr>
              <a:t>і спрямовуючою силою суспільства, ядром </a:t>
            </a:r>
            <a:r>
              <a:rPr lang="uk-UA" dirty="0" smtClean="0">
                <a:solidFill>
                  <a:schemeClr val="tx1"/>
                </a:solidFill>
                <a:ea typeface="Times New Roman" pitchFamily="18" charset="0"/>
                <a:cs typeface="Arial" pitchFamily="34" charset="0"/>
              </a:rPr>
              <a:t>його </a:t>
            </a:r>
            <a:r>
              <a:rPr lang="uk-UA" dirty="0">
                <a:solidFill>
                  <a:schemeClr val="tx1"/>
                </a:solidFill>
                <a:ea typeface="Times New Roman" pitchFamily="18" charset="0"/>
                <a:cs typeface="Arial" pitchFamily="34" charset="0"/>
              </a:rPr>
              <a:t>політичної </a:t>
            </a:r>
            <a:r>
              <a:rPr lang="uk-UA" dirty="0" smtClean="0">
                <a:solidFill>
                  <a:schemeClr val="tx1"/>
                </a:solidFill>
                <a:ea typeface="Times New Roman" pitchFamily="18" charset="0"/>
                <a:cs typeface="Arial" pitchFamily="34" charset="0"/>
              </a:rPr>
              <a:t>системи. Вона </a:t>
            </a:r>
            <a:r>
              <a:rPr lang="uk-UA" dirty="0" smtClean="0"/>
              <a:t>визначала генеральну перспективу розвитку суспільства, лінію внутрішньої і зовнішньої політики СРСР, керує великою творчою діяльністю радянського народу (ст.6).</a:t>
            </a:r>
            <a:endParaRPr lang="uk-UA" sz="2400" dirty="0">
              <a:solidFill>
                <a:schemeClr val="bg1"/>
              </a:solidFill>
              <a:cs typeface="Arial" pitchFamily="34" charset="0"/>
            </a:endParaRPr>
          </a:p>
        </p:txBody>
      </p:sp>
      <p:sp>
        <p:nvSpPr>
          <p:cNvPr id="8" name="Пятиугольник 7"/>
          <p:cNvSpPr/>
          <p:nvPr/>
        </p:nvSpPr>
        <p:spPr>
          <a:xfrm>
            <a:off x="97667" y="1844824"/>
            <a:ext cx="5682956" cy="504056"/>
          </a:xfrm>
          <a:prstGeom prst="homePlate">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1.</a:t>
            </a:r>
            <a:r>
              <a:rPr lang="uk-UA" dirty="0" smtClean="0"/>
              <a:t> Основи суспільного ладу і політики УРСР</a:t>
            </a:r>
            <a:endParaRPr lang="ru-RU" dirty="0"/>
          </a:p>
        </p:txBody>
      </p:sp>
      <p:sp>
        <p:nvSpPr>
          <p:cNvPr id="9" name="Прямоугольник 8"/>
          <p:cNvSpPr/>
          <p:nvPr/>
        </p:nvSpPr>
        <p:spPr>
          <a:xfrm>
            <a:off x="83836" y="2492896"/>
            <a:ext cx="8911736" cy="1356034"/>
          </a:xfrm>
          <a:prstGeom prst="rect">
            <a:avLst/>
          </a:prstGeom>
          <a:solidFill>
            <a:srgbClr val="4D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Конституція </a:t>
            </a:r>
            <a:r>
              <a:rPr lang="uk-UA" dirty="0"/>
              <a:t>проголошувала Українську РСР соціалістичною загальнонародною державою, що виражає волю й інтереси робітників, селян та інтелігенції, трудящих республіки всіх національностей. Народ проголошувався носієм влади. Він мав здійснювати державну владу через Ради народних депутатів. Усі інші державні органи були їм підконтрольні й підзвітні. </a:t>
            </a:r>
            <a:endParaRPr lang="ru-RU" dirty="0"/>
          </a:p>
        </p:txBody>
      </p:sp>
      <p:sp>
        <p:nvSpPr>
          <p:cNvPr id="10" name="Прямоугольник 9"/>
          <p:cNvSpPr/>
          <p:nvPr/>
        </p:nvSpPr>
        <p:spPr>
          <a:xfrm>
            <a:off x="72982" y="5301208"/>
            <a:ext cx="8956662" cy="136902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Основу економічної системи Української РСР становила соціалістична власність на засоби виробництва у формі державної (загальнонародної) і колгоспно-кооперативної власності. В особистій власності громадян могли бути предмети вжитку, особистого споживання, комфорту і підсобного домашнього господарства, жилий будинок і трудові заощадження. </a:t>
            </a:r>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866" y="0"/>
            <a:ext cx="9128134" cy="57148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0" y="571480"/>
            <a:ext cx="9144000" cy="1754326"/>
          </a:xfrm>
          <a:prstGeom prst="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3" name="Подзаголовок 2"/>
          <p:cNvSpPr>
            <a:spLocks noGrp="1"/>
          </p:cNvSpPr>
          <p:nvPr>
            <p:ph type="subTitle" idx="1"/>
          </p:nvPr>
        </p:nvSpPr>
        <p:spPr>
          <a:xfrm>
            <a:off x="774956" y="8613576"/>
            <a:ext cx="5425804" cy="1143008"/>
          </a:xfrm>
        </p:spPr>
        <p:txBody>
          <a:bodyPr>
            <a:normAutofit/>
          </a:bodyPr>
          <a:lstStyle/>
          <a:p>
            <a:r>
              <a:rPr lang="uk-UA" sz="1800" dirty="0" smtClean="0"/>
              <a:t> </a:t>
            </a:r>
            <a:endParaRPr lang="uk-UA" sz="1800" dirty="0"/>
          </a:p>
        </p:txBody>
      </p:sp>
      <p:pic>
        <p:nvPicPr>
          <p:cNvPr id="47106" name="Picture 2" descr="Ð ÐµÐ·ÑÐ»ÑÑÐ°Ñ Ð¿Ð¾ÑÑÐºÑ Ð·Ð¾Ð±ÑÐ°Ð¶ÐµÐ½Ñ Ð·Ð° Ð·Ð°Ð¿Ð¸ÑÐ¾Ð¼ &quot;Ð¡ÑÐ°Ð½Ð¾Ð²Ð»ÐµÐ½Ð½Ñ ÑÐ°Ð´ÑÐ½ÑÑÐºÐ¾Ñ Ð²Ð»Ð°Ð´Ð¸ Ð² Ð£ÐºÑÐ°ÑÐ½Ñ&quot;"/>
          <p:cNvPicPr>
            <a:picLocks noChangeAspect="1" noChangeArrowheads="1"/>
          </p:cNvPicPr>
          <p:nvPr/>
        </p:nvPicPr>
        <p:blipFill>
          <a:blip r:embed="rId2" cstate="print"/>
          <a:srcRect/>
          <a:stretch>
            <a:fillRect/>
          </a:stretch>
        </p:blipFill>
        <p:spPr bwMode="auto">
          <a:xfrm>
            <a:off x="4613760" y="2315585"/>
            <a:ext cx="4531232" cy="2563741"/>
          </a:xfrm>
          <a:prstGeom prst="rect">
            <a:avLst/>
          </a:prstGeom>
          <a:noFill/>
        </p:spPr>
      </p:pic>
      <p:sp>
        <p:nvSpPr>
          <p:cNvPr id="5" name="TextBox 4"/>
          <p:cNvSpPr txBox="1"/>
          <p:nvPr/>
        </p:nvSpPr>
        <p:spPr>
          <a:xfrm>
            <a:off x="251520" y="584775"/>
            <a:ext cx="8890992" cy="1908215"/>
          </a:xfrm>
          <a:prstGeom prst="rect">
            <a:avLst/>
          </a:prstGeom>
          <a:noFill/>
        </p:spPr>
        <p:txBody>
          <a:bodyPr wrap="square" rtlCol="0">
            <a:spAutoFit/>
          </a:bodyPr>
          <a:lstStyle/>
          <a:p>
            <a:r>
              <a:rPr lang="uk-UA" sz="2000" b="1" dirty="0">
                <a:solidFill>
                  <a:srgbClr val="FF0000"/>
                </a:solidFill>
              </a:rPr>
              <a:t>25 жовтня 1917 р</a:t>
            </a:r>
            <a:r>
              <a:rPr lang="uk-UA" sz="2000" b="1" dirty="0">
                <a:solidFill>
                  <a:schemeClr val="bg1"/>
                </a:solidFill>
              </a:rPr>
              <a:t> </a:t>
            </a:r>
            <a:r>
              <a:rPr lang="uk-UA" sz="2000" dirty="0" smtClean="0">
                <a:solidFill>
                  <a:schemeClr val="bg1"/>
                </a:solidFill>
              </a:rPr>
              <a:t>більшовики захопили владу </a:t>
            </a:r>
            <a:r>
              <a:rPr lang="uk-UA" sz="2000" dirty="0">
                <a:solidFill>
                  <a:schemeClr val="bg1"/>
                </a:solidFill>
              </a:rPr>
              <a:t>у Петрограді </a:t>
            </a:r>
            <a:r>
              <a:rPr lang="uk-UA" sz="2000" dirty="0" smtClean="0">
                <a:solidFill>
                  <a:schemeClr val="bg1"/>
                </a:solidFill>
              </a:rPr>
              <a:t>.</a:t>
            </a:r>
            <a:endParaRPr lang="uk-UA" sz="2000" dirty="0">
              <a:solidFill>
                <a:schemeClr val="bg1"/>
              </a:solidFill>
            </a:endParaRPr>
          </a:p>
          <a:p>
            <a:r>
              <a:rPr lang="uk-UA" sz="2000" b="1" dirty="0" smtClean="0">
                <a:solidFill>
                  <a:srgbClr val="FF0000"/>
                </a:solidFill>
              </a:rPr>
              <a:t>27 жовтня 1917 р</a:t>
            </a:r>
            <a:r>
              <a:rPr lang="uk-UA" sz="2000" dirty="0" smtClean="0">
                <a:solidFill>
                  <a:srgbClr val="FF0000"/>
                </a:solidFill>
              </a:rPr>
              <a:t>.</a:t>
            </a:r>
            <a:r>
              <a:rPr lang="uk-UA" sz="2000" dirty="0" smtClean="0"/>
              <a:t> </a:t>
            </a:r>
            <a:r>
              <a:rPr lang="uk-UA" sz="2000" dirty="0" smtClean="0">
                <a:solidFill>
                  <a:schemeClr val="bg1"/>
                </a:solidFill>
              </a:rPr>
              <a:t>Українська Центральна Рада прийняла резолюцію, якою засудила збройний переворот у Петрограді та не визнала легітимною владу Рад робітничих і солдатських депутатів, так як вони представляли лише частину революційної демократії. </a:t>
            </a:r>
          </a:p>
          <a:p>
            <a:endParaRPr lang="uk-UA" dirty="0"/>
          </a:p>
        </p:txBody>
      </p:sp>
      <p:pic>
        <p:nvPicPr>
          <p:cNvPr id="47112" name="Picture 8" descr="Ð ÐµÐ·ÑÐ»ÑÑÐ°Ñ Ð¿Ð¾ÑÑÐºÑ Ð·Ð¾Ð±ÑÐ°Ð¶ÐµÐ½Ñ Ð·Ð° Ð·Ð°Ð¿Ð¸ÑÐ¾Ð¼ &quot;Ð¿Ð¾Ð²ÑÑÐ°Ð½Ð½Ñ Ð½Ð° Ð·Ð°Ð²Ð¾Ð´Ñ Ð°ÑÑÐµÐ½Ð°Ð»&quot;"/>
          <p:cNvPicPr>
            <a:picLocks noChangeAspect="1" noChangeArrowheads="1"/>
          </p:cNvPicPr>
          <p:nvPr/>
        </p:nvPicPr>
        <p:blipFill>
          <a:blip r:embed="rId3" cstate="print"/>
          <a:srcRect/>
          <a:stretch>
            <a:fillRect/>
          </a:stretch>
        </p:blipFill>
        <p:spPr bwMode="auto">
          <a:xfrm>
            <a:off x="-1489" y="4609755"/>
            <a:ext cx="3687068" cy="2263325"/>
          </a:xfrm>
          <a:prstGeom prst="rect">
            <a:avLst/>
          </a:prstGeom>
          <a:noFill/>
        </p:spPr>
      </p:pic>
      <p:sp>
        <p:nvSpPr>
          <p:cNvPr id="11" name="Подзаголовок 2"/>
          <p:cNvSpPr txBox="1">
            <a:spLocks/>
          </p:cNvSpPr>
          <p:nvPr/>
        </p:nvSpPr>
        <p:spPr>
          <a:xfrm>
            <a:off x="3347865" y="4879326"/>
            <a:ext cx="5816824" cy="2003974"/>
          </a:xfrm>
          <a:prstGeom prst="rect">
            <a:avLst/>
          </a:prstGeom>
          <a:solidFill>
            <a:srgbClr val="A50021"/>
          </a:solidFill>
        </p:spPr>
        <p:txBody>
          <a:bodyPr vert="horz" lIns="0" rIns="18288">
            <a:noAutofit/>
          </a:bodyPr>
          <a:lstStyle/>
          <a:p>
            <a:pPr marL="0" marR="4572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uk-UA" sz="2000" b="0" i="0" u="none" strike="noStrike" kern="1200" cap="none" spc="0" normalizeH="0" baseline="0" noProof="0" dirty="0" smtClean="0">
                <a:ln>
                  <a:noFill/>
                </a:ln>
                <a:effectLst/>
                <a:uLnTx/>
                <a:uFillTx/>
                <a:latin typeface="+mn-lt"/>
                <a:ea typeface="+mn-ea"/>
                <a:cs typeface="+mn-cs"/>
              </a:rPr>
              <a:t> У випадку відмови, зазначалося в ультиматумі,   РНК РСФРР вважатиме  Центральну Раду «у стані війни прот</a:t>
            </a:r>
            <a:r>
              <a:rPr kumimoji="0" lang="uk-UA" sz="2000" b="1" i="0" u="none" strike="noStrike" kern="1200" cap="none" spc="0" normalizeH="0" baseline="0" noProof="0" dirty="0" smtClean="0">
                <a:ln>
                  <a:noFill/>
                </a:ln>
                <a:effectLst/>
                <a:uLnTx/>
                <a:uFillTx/>
                <a:latin typeface="+mn-lt"/>
                <a:ea typeface="+mn-ea"/>
                <a:cs typeface="+mn-cs"/>
              </a:rPr>
              <a:t>и</a:t>
            </a:r>
            <a:r>
              <a:rPr kumimoji="0" lang="uk-UA" sz="2000" b="0" i="0" u="none" strike="noStrike" kern="1200" cap="none" spc="0" normalizeH="0" baseline="0" noProof="0" dirty="0" smtClean="0">
                <a:ln>
                  <a:noFill/>
                </a:ln>
                <a:effectLst/>
                <a:uLnTx/>
                <a:uFillTx/>
                <a:latin typeface="+mn-lt"/>
                <a:ea typeface="+mn-ea"/>
                <a:cs typeface="+mn-cs"/>
              </a:rPr>
              <a:t> радянської влади в Росії і на Україні». УЦР не погодилася на висунуті вимоги і вже 5 грудня більшовицькі війська розпочали наступ, 8 грудня 1917 р. вони захопили Харків.</a:t>
            </a:r>
          </a:p>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uk-UA" sz="2000" b="0" i="0" u="none" strike="noStrike" kern="1200" cap="none" spc="0" normalizeH="0" baseline="0" noProof="0" dirty="0">
              <a:ln>
                <a:noFill/>
              </a:ln>
              <a:effectLst/>
              <a:uLnTx/>
              <a:uFillTx/>
              <a:latin typeface="+mn-lt"/>
              <a:ea typeface="+mn-ea"/>
              <a:cs typeface="+mn-cs"/>
            </a:endParaRPr>
          </a:p>
        </p:txBody>
      </p:sp>
      <p:sp>
        <p:nvSpPr>
          <p:cNvPr id="2" name="Прямоугольник 1"/>
          <p:cNvSpPr/>
          <p:nvPr/>
        </p:nvSpPr>
        <p:spPr>
          <a:xfrm>
            <a:off x="0" y="0"/>
            <a:ext cx="9144000" cy="584775"/>
          </a:xfrm>
          <a:prstGeom prst="rect">
            <a:avLst/>
          </a:prstGeom>
        </p:spPr>
        <p:txBody>
          <a:bodyPr wrap="square">
            <a:spAutoFit/>
          </a:bodyPr>
          <a:lstStyle/>
          <a:p>
            <a:pPr algn="ctr"/>
            <a:r>
              <a:rPr lang="uk-UA" sz="3200" b="1" dirty="0">
                <a:solidFill>
                  <a:srgbClr val="A50021"/>
                </a:solidFill>
              </a:rPr>
              <a:t>Становлення радянської влади в Україні</a:t>
            </a:r>
            <a:r>
              <a:rPr lang="uk-UA" b="1" dirty="0">
                <a:solidFill>
                  <a:srgbClr val="A50021"/>
                </a:solidFill>
              </a:rPr>
              <a:t>.</a:t>
            </a:r>
            <a:endParaRPr lang="ru-RU" b="1" dirty="0">
              <a:solidFill>
                <a:srgbClr val="A50021"/>
              </a:solidFill>
            </a:endParaRPr>
          </a:p>
        </p:txBody>
      </p:sp>
      <p:sp>
        <p:nvSpPr>
          <p:cNvPr id="6" name="Прямоугольник 5"/>
          <p:cNvSpPr/>
          <p:nvPr/>
        </p:nvSpPr>
        <p:spPr>
          <a:xfrm>
            <a:off x="-1490" y="2325806"/>
            <a:ext cx="5365577" cy="255352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900" b="1" dirty="0">
                <a:solidFill>
                  <a:schemeClr val="bg1"/>
                </a:solidFill>
              </a:rPr>
              <a:t>4 грудня 1917 р. </a:t>
            </a:r>
            <a:r>
              <a:rPr lang="uk-UA" sz="1900" dirty="0"/>
              <a:t>Центральна Рада отримала від Ради Народних Комісарів РСФРР ультиматум, у якому визнавалася УНР і право націй на </a:t>
            </a:r>
            <a:r>
              <a:rPr lang="uk-UA" sz="1900" dirty="0" smtClean="0"/>
              <a:t>самовизначення. Водночас</a:t>
            </a:r>
            <a:r>
              <a:rPr lang="uk-UA" sz="1900" dirty="0"/>
              <a:t>, Центральна Рада обвинувачувалася у </a:t>
            </a:r>
            <a:r>
              <a:rPr lang="uk-UA" sz="1900" dirty="0" smtClean="0"/>
              <a:t>проведенні «двозначної буржуазної політики». </a:t>
            </a:r>
            <a:r>
              <a:rPr lang="uk-UA" sz="1900" dirty="0"/>
              <a:t>Д</a:t>
            </a:r>
            <a:r>
              <a:rPr lang="uk-UA" sz="1900" dirty="0" smtClean="0"/>
              <a:t>окумент містив </a:t>
            </a:r>
            <a:r>
              <a:rPr lang="uk-UA" sz="1900" dirty="0"/>
              <a:t>ряд вимог, головною з яких було визнання радянської влади в Україні.</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430" y="4797152"/>
            <a:ext cx="6267770" cy="1944216"/>
          </a:xfrm>
          <a:prstGeom prst="rect">
            <a:avLst/>
          </a:prstGeom>
          <a:solidFill>
            <a:srgbClr val="FFCE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a:t>
            </a:r>
            <a:r>
              <a:rPr lang="uk-UA" dirty="0" smtClean="0">
                <a:solidFill>
                  <a:schemeClr val="bg1"/>
                </a:solidFill>
              </a:rPr>
              <a:t>Обов'язки громадян </a:t>
            </a:r>
            <a:r>
              <a:rPr lang="uk-UA" dirty="0">
                <a:solidFill>
                  <a:schemeClr val="bg1"/>
                </a:solidFill>
              </a:rPr>
              <a:t>УРСР: додержувати Конституції СРСР, Конституції Української РСР та радянських законів, оберігати інтереси Радянської держави, сумлінна праця, збереження і зміцнення соціалістичної власності, збереження історичних пам'яток та інших культурних цінностей , збереження природи, почесний обов'язок - Військова служба в рядах Збройних</a:t>
            </a:r>
            <a:r>
              <a:rPr lang="ru-RU" dirty="0">
                <a:solidFill>
                  <a:schemeClr val="bg1"/>
                </a:solidFill>
              </a:rPr>
              <a:t> Сил СРСР.  </a:t>
            </a:r>
            <a:endParaRPr lang="uk-UA" dirty="0">
              <a:solidFill>
                <a:schemeClr val="bg1"/>
              </a:solidFill>
            </a:endParaRPr>
          </a:p>
        </p:txBody>
      </p:sp>
      <p:pic>
        <p:nvPicPr>
          <p:cNvPr id="8" name="Picture 6" descr="Ð ÐµÐ·ÑÐ»ÑÑÐ°Ñ Ð¿Ð¾ÑÑÐºÑ Ð·Ð¾Ð±ÑÐ°Ð¶ÐµÐ½Ñ Ð·Ð° Ð·Ð°Ð¿Ð¸ÑÐ¾Ð¼ &quot;ÐºÐ¾Ð¼ÑÐ½ÑÑÑÐ¸ÑÐ½Ð° Ð¿Ð°ÑÑÑÑ ÑÑÑÑ&quot;"/>
          <p:cNvPicPr>
            <a:picLocks noChangeAspect="1" noChangeArrowheads="1"/>
          </p:cNvPicPr>
          <p:nvPr/>
        </p:nvPicPr>
        <p:blipFill>
          <a:blip r:embed="rId2" cstate="print"/>
          <a:srcRect/>
          <a:stretch>
            <a:fillRect/>
          </a:stretch>
        </p:blipFill>
        <p:spPr bwMode="auto">
          <a:xfrm>
            <a:off x="6497960" y="5085184"/>
            <a:ext cx="2551968" cy="1572012"/>
          </a:xfrm>
          <a:prstGeom prst="rect">
            <a:avLst/>
          </a:prstGeom>
          <a:noFill/>
          <a:effectLst>
            <a:softEdge rad="63500"/>
          </a:effectLst>
        </p:spPr>
      </p:pic>
      <p:sp>
        <p:nvSpPr>
          <p:cNvPr id="3" name="Прямоугольник 2"/>
          <p:cNvSpPr/>
          <p:nvPr/>
        </p:nvSpPr>
        <p:spPr>
          <a:xfrm>
            <a:off x="0" y="0"/>
            <a:ext cx="9144000" cy="5486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Конституція 1978 р.</a:t>
            </a:r>
            <a:endParaRPr lang="ru-RU" sz="2400" dirty="0"/>
          </a:p>
        </p:txBody>
      </p:sp>
      <p:sp>
        <p:nvSpPr>
          <p:cNvPr id="6" name="Пятиугольник 5"/>
          <p:cNvSpPr/>
          <p:nvPr/>
        </p:nvSpPr>
        <p:spPr>
          <a:xfrm>
            <a:off x="104430" y="717624"/>
            <a:ext cx="3084236" cy="484632"/>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solidFill>
                  <a:schemeClr val="bg1"/>
                </a:solidFill>
              </a:rPr>
              <a:t>Розділ 2.</a:t>
            </a:r>
            <a:r>
              <a:rPr lang="uk-UA" dirty="0" smtClean="0">
                <a:solidFill>
                  <a:schemeClr val="bg1"/>
                </a:solidFill>
              </a:rPr>
              <a:t> Держава і особа.</a:t>
            </a:r>
            <a:endParaRPr lang="ru-RU" dirty="0">
              <a:solidFill>
                <a:schemeClr val="bg1"/>
              </a:solidFill>
            </a:endParaRPr>
          </a:p>
        </p:txBody>
      </p:sp>
      <p:sp>
        <p:nvSpPr>
          <p:cNvPr id="7" name="Прямоугольник 6"/>
          <p:cNvSpPr/>
          <p:nvPr/>
        </p:nvSpPr>
        <p:spPr>
          <a:xfrm>
            <a:off x="104430" y="1412776"/>
            <a:ext cx="8772868" cy="230425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p>
          <a:p>
            <a:endParaRPr lang="uk-UA" dirty="0" smtClean="0"/>
          </a:p>
          <a:p>
            <a:r>
              <a:rPr lang="uk-UA" dirty="0"/>
              <a:t> </a:t>
            </a:r>
            <a:r>
              <a:rPr lang="uk-UA" dirty="0" smtClean="0"/>
              <a:t>    </a:t>
            </a:r>
            <a:r>
              <a:rPr lang="uk-UA" dirty="0" smtClean="0">
                <a:solidFill>
                  <a:schemeClr val="bg1"/>
                </a:solidFill>
              </a:rPr>
              <a:t>Громадяни Української РСР мають усю повноту соціально-економічних, політичних та особистих прав і свобод: право на працю (тобто на одержання гарантованої роботи), на відпочинок, на охорону здоров'я, (забезпечується безплатною кваліфікованою медичною допомогою), на матеріальне забезпечення в старості, в разі хвороби, повної або часткової втрати працездатності, на житло, право на освіту (забезпечується безплатністю всіх видів освіти), на користування досягненнями культури, право брати участь в управлінні державними і громадськими справами, об'єднуватись в громадські організації.</a:t>
            </a:r>
          </a:p>
          <a:p>
            <a:endParaRPr lang="ru-RU" dirty="0">
              <a:solidFill>
                <a:schemeClr val="bg1"/>
              </a:solidFill>
            </a:endParaRPr>
          </a:p>
          <a:p>
            <a:pPr algn="ctr"/>
            <a:endParaRPr lang="ru-RU" dirty="0"/>
          </a:p>
        </p:txBody>
      </p:sp>
      <p:sp>
        <p:nvSpPr>
          <p:cNvPr id="9" name="Прямоугольник 8"/>
          <p:cNvSpPr/>
          <p:nvPr/>
        </p:nvSpPr>
        <p:spPr>
          <a:xfrm>
            <a:off x="3347864" y="717624"/>
            <a:ext cx="5529434" cy="53171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Закріплювалися основні права, свободи і обов'язки громадян УРСР.</a:t>
            </a:r>
          </a:p>
        </p:txBody>
      </p:sp>
      <p:sp>
        <p:nvSpPr>
          <p:cNvPr id="10" name="Прямоугольник 9"/>
          <p:cNvSpPr/>
          <p:nvPr/>
        </p:nvSpPr>
        <p:spPr>
          <a:xfrm>
            <a:off x="104430" y="3861048"/>
            <a:ext cx="8772868" cy="792088"/>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bg1"/>
                </a:solidFill>
              </a:rPr>
              <a:t>     Громадянам </a:t>
            </a:r>
            <a:r>
              <a:rPr lang="uk-UA" dirty="0">
                <a:solidFill>
                  <a:schemeClr val="bg1"/>
                </a:solidFill>
              </a:rPr>
              <a:t>УРСР гарантуються свободи: слова, друку, зборів, мітингів, вуличних походів і демонстрацій, свобода совісті (тобто право сповідувати будь-яку релігію або не сповідувати ніякої), недоторканність особи, житла.</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5486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Конституція 1978 р.</a:t>
            </a:r>
            <a:endParaRPr lang="ru-RU" sz="2400" dirty="0"/>
          </a:p>
        </p:txBody>
      </p:sp>
      <p:sp>
        <p:nvSpPr>
          <p:cNvPr id="6" name="Пятиугольник 5"/>
          <p:cNvSpPr/>
          <p:nvPr/>
        </p:nvSpPr>
        <p:spPr>
          <a:xfrm>
            <a:off x="104429" y="3140968"/>
            <a:ext cx="6327451" cy="504056"/>
          </a:xfrm>
          <a:prstGeom prst="homePlate">
            <a:avLst/>
          </a:prstGeom>
          <a:solidFill>
            <a:srgbClr val="2E5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solidFill>
                  <a:schemeClr val="tx1"/>
                </a:solidFill>
              </a:rPr>
              <a:t>Розділ 5.</a:t>
            </a:r>
            <a:r>
              <a:rPr lang="uk-UA" dirty="0" smtClean="0">
                <a:solidFill>
                  <a:schemeClr val="tx1"/>
                </a:solidFill>
              </a:rPr>
              <a:t> Найвищі органи державної влади і управління УРСР</a:t>
            </a:r>
            <a:endParaRPr lang="ru-RU" dirty="0">
              <a:solidFill>
                <a:schemeClr val="tx1"/>
              </a:solidFill>
            </a:endParaRPr>
          </a:p>
        </p:txBody>
      </p:sp>
      <p:sp>
        <p:nvSpPr>
          <p:cNvPr id="7" name="Прямоугольник 6"/>
          <p:cNvSpPr/>
          <p:nvPr/>
        </p:nvSpPr>
        <p:spPr>
          <a:xfrm>
            <a:off x="104430" y="1223612"/>
            <a:ext cx="8968790" cy="1197276"/>
          </a:xfrm>
          <a:prstGeom prst="rect">
            <a:avLst/>
          </a:prstGeom>
          <a:solidFill>
            <a:srgbClr val="4D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соціалістичною державою. </a:t>
            </a:r>
            <a:r>
              <a:rPr lang="uk-UA" dirty="0" smtClean="0"/>
              <a:t>Важливою </a:t>
            </a:r>
            <a:r>
              <a:rPr lang="uk-UA" dirty="0"/>
              <a:t>ознакою суверенітету республіки було те, що вона мала право зносин з іноземними державами. Головною гарантією суверенітету було закріплення за УРСР права виходу із складу СРСР, але механізм здійснення цього права не передбачався</a:t>
            </a:r>
            <a:endParaRPr lang="ru-RU" dirty="0"/>
          </a:p>
        </p:txBody>
      </p:sp>
      <p:sp>
        <p:nvSpPr>
          <p:cNvPr id="4" name="Пятиугольник 3"/>
          <p:cNvSpPr/>
          <p:nvPr/>
        </p:nvSpPr>
        <p:spPr>
          <a:xfrm>
            <a:off x="104429" y="696280"/>
            <a:ext cx="5968931" cy="484632"/>
          </a:xfrm>
          <a:prstGeom prst="homePlate">
            <a:avLst/>
          </a:prstGeom>
          <a:solidFill>
            <a:srgbClr val="873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3. Національно-державний і адміністративно-територіальний устрій УРСР</a:t>
            </a:r>
            <a:endParaRPr lang="ru-RU" b="1" dirty="0"/>
          </a:p>
        </p:txBody>
      </p:sp>
      <p:sp>
        <p:nvSpPr>
          <p:cNvPr id="5" name="Пятиугольник 4"/>
          <p:cNvSpPr/>
          <p:nvPr/>
        </p:nvSpPr>
        <p:spPr>
          <a:xfrm>
            <a:off x="104429" y="2564904"/>
            <a:ext cx="6699820" cy="432048"/>
          </a:xfrm>
          <a:prstGeom prst="homePlat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smtClean="0"/>
              <a:t>Розділ 4. </a:t>
            </a:r>
            <a:r>
              <a:rPr lang="uk-UA" dirty="0" smtClean="0"/>
              <a:t>Ради народних депутатів УРСР і порядок їх обрання</a:t>
            </a:r>
            <a:endParaRPr lang="ru-RU" dirty="0"/>
          </a:p>
        </p:txBody>
      </p:sp>
      <p:sp>
        <p:nvSpPr>
          <p:cNvPr id="11" name="Прямоугольник 10"/>
          <p:cNvSpPr/>
          <p:nvPr/>
        </p:nvSpPr>
        <p:spPr>
          <a:xfrm>
            <a:off x="6156176" y="662508"/>
            <a:ext cx="2893752" cy="552176"/>
          </a:xfrm>
          <a:prstGeom prst="rect">
            <a:avLst/>
          </a:prstGeom>
          <a:solidFill>
            <a:srgbClr val="4D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УРСР визнавалася суверенною </a:t>
            </a:r>
            <a:r>
              <a:rPr lang="uk-UA" dirty="0" smtClean="0"/>
              <a:t>радянською</a:t>
            </a:r>
            <a:endParaRPr lang="ru-RU" dirty="0"/>
          </a:p>
        </p:txBody>
      </p:sp>
      <p:sp>
        <p:nvSpPr>
          <p:cNvPr id="13" name="Пятиугольник 12"/>
          <p:cNvSpPr/>
          <p:nvPr/>
        </p:nvSpPr>
        <p:spPr>
          <a:xfrm>
            <a:off x="104430" y="3789040"/>
            <a:ext cx="6327449" cy="412624"/>
          </a:xfrm>
          <a:prstGeom prst="homePlate">
            <a:avLst/>
          </a:prstGeom>
          <a:solidFill>
            <a:srgbClr val="7E3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6. </a:t>
            </a:r>
            <a:r>
              <a:rPr lang="uk-UA" dirty="0" smtClean="0"/>
              <a:t>Місцеві органи державної влади і управління</a:t>
            </a:r>
            <a:endParaRPr lang="ru-RU" dirty="0"/>
          </a:p>
        </p:txBody>
      </p:sp>
      <p:sp>
        <p:nvSpPr>
          <p:cNvPr id="14" name="Пятиугольник 13"/>
          <p:cNvSpPr/>
          <p:nvPr/>
        </p:nvSpPr>
        <p:spPr>
          <a:xfrm>
            <a:off x="110303" y="4365104"/>
            <a:ext cx="6344606" cy="576064"/>
          </a:xfrm>
          <a:prstGeom prst="homePlate">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7. </a:t>
            </a:r>
            <a:r>
              <a:rPr lang="uk-UA" dirty="0" smtClean="0"/>
              <a:t>Державний план економічного і соціального розвитку УРСР і державний бюджет УРСР </a:t>
            </a:r>
            <a:endParaRPr lang="ru-RU" dirty="0"/>
          </a:p>
        </p:txBody>
      </p:sp>
      <p:sp>
        <p:nvSpPr>
          <p:cNvPr id="16" name="Пятиугольник 15"/>
          <p:cNvSpPr/>
          <p:nvPr/>
        </p:nvSpPr>
        <p:spPr>
          <a:xfrm>
            <a:off x="98129" y="6309320"/>
            <a:ext cx="6346080" cy="442612"/>
          </a:xfrm>
          <a:prstGeom prst="homePlate">
            <a:avLst/>
          </a:prstGeom>
          <a:solidFill>
            <a:srgbClr val="B48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10. </a:t>
            </a:r>
            <a:r>
              <a:rPr lang="uk-UA" dirty="0" smtClean="0"/>
              <a:t>Дія Конституції УРСР і порядок її зміни</a:t>
            </a:r>
            <a:endParaRPr lang="ru-RU" dirty="0"/>
          </a:p>
        </p:txBody>
      </p:sp>
      <p:sp>
        <p:nvSpPr>
          <p:cNvPr id="18" name="Пятиугольник 17"/>
          <p:cNvSpPr/>
          <p:nvPr/>
        </p:nvSpPr>
        <p:spPr>
          <a:xfrm>
            <a:off x="116465" y="5733256"/>
            <a:ext cx="6338443" cy="433956"/>
          </a:xfrm>
          <a:prstGeom prst="homePlate">
            <a:avLst/>
          </a:prstGeom>
          <a:solidFill>
            <a:srgbClr val="A400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9. </a:t>
            </a:r>
            <a:r>
              <a:rPr lang="uk-UA" dirty="0" smtClean="0"/>
              <a:t>Герб, прапор і столиця УРСР</a:t>
            </a:r>
            <a:endParaRPr lang="ru-RU" b="1" dirty="0"/>
          </a:p>
        </p:txBody>
      </p:sp>
      <p:sp>
        <p:nvSpPr>
          <p:cNvPr id="19" name="Пятиугольник 18"/>
          <p:cNvSpPr/>
          <p:nvPr/>
        </p:nvSpPr>
        <p:spPr>
          <a:xfrm>
            <a:off x="105766" y="5104156"/>
            <a:ext cx="6338443" cy="458340"/>
          </a:xfrm>
          <a:prstGeom prst="homePlate">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b="1" dirty="0" smtClean="0"/>
              <a:t>Розділ 8. </a:t>
            </a:r>
            <a:r>
              <a:rPr lang="uk-UA" dirty="0" smtClean="0"/>
              <a:t>Правосуддя, арбітраж і прокурорський нагляд </a:t>
            </a:r>
            <a:endParaRPr lang="ru-RU" dirty="0"/>
          </a:p>
        </p:txBody>
      </p:sp>
      <p:pic>
        <p:nvPicPr>
          <p:cNvPr id="20" name="Рисунок 1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7016" y="2636912"/>
            <a:ext cx="1902007" cy="2128951"/>
          </a:xfrm>
          <a:prstGeom prst="rect">
            <a:avLst/>
          </a:prstGeom>
        </p:spPr>
      </p:pic>
      <p:pic>
        <p:nvPicPr>
          <p:cNvPr id="21" name="Рисунок 2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42588" y="5104156"/>
            <a:ext cx="2373928" cy="15340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869867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Ð ÐµÐ·ÑÐ»ÑÑÐ°Ñ Ð¿Ð¾ÑÑÐºÑ Ð·Ð¾Ð±ÑÐ°Ð¶ÐµÐ½Ñ Ð·Ð° Ð·Ð°Ð¿Ð¸ÑÐ¾Ð¼ &quot;ÐºÐ°Ð±Ð¼ÑÐ½ ÑÑÑÑ&quot;"/>
          <p:cNvPicPr>
            <a:picLocks noChangeAspect="1" noChangeArrowheads="1"/>
          </p:cNvPicPr>
          <p:nvPr/>
        </p:nvPicPr>
        <p:blipFill rotWithShape="1">
          <a:blip r:embed="rId2" cstate="print"/>
          <a:srcRect t="14402" r="1450" b="25237"/>
          <a:stretch/>
        </p:blipFill>
        <p:spPr bwMode="auto">
          <a:xfrm>
            <a:off x="0" y="-44031"/>
            <a:ext cx="9144000" cy="6943707"/>
          </a:xfrm>
          <a:prstGeom prst="rect">
            <a:avLst/>
          </a:prstGeom>
          <a:noFill/>
        </p:spPr>
      </p:pic>
      <p:sp>
        <p:nvSpPr>
          <p:cNvPr id="5" name="Прямоугольник 4"/>
          <p:cNvSpPr/>
          <p:nvPr/>
        </p:nvSpPr>
        <p:spPr>
          <a:xfrm>
            <a:off x="4153540" y="781367"/>
            <a:ext cx="1945802" cy="1477328"/>
          </a:xfrm>
          <a:prstGeom prst="rect">
            <a:avLst/>
          </a:prstGeom>
          <a:solidFill>
            <a:srgbClr val="006600"/>
          </a:solidFill>
        </p:spPr>
        <p:txBody>
          <a:bodyPr wrap="square">
            <a:spAutoFit/>
          </a:bodyPr>
          <a:lstStyle/>
          <a:p>
            <a:r>
              <a:rPr lang="uk-UA" b="1" dirty="0" smtClean="0"/>
              <a:t>Верховна Рада </a:t>
            </a:r>
            <a:r>
              <a:rPr lang="uk-UA" dirty="0" smtClean="0"/>
              <a:t>УРСР - найвищий державної  влади </a:t>
            </a:r>
            <a:r>
              <a:rPr lang="uk-UA" sz="1600" dirty="0" smtClean="0"/>
              <a:t>орган </a:t>
            </a:r>
            <a:r>
              <a:rPr lang="uk-UA" sz="1600" dirty="0"/>
              <a:t>УРСР </a:t>
            </a:r>
          </a:p>
        </p:txBody>
      </p:sp>
      <p:sp>
        <p:nvSpPr>
          <p:cNvPr id="7" name="Прямоугольник 6"/>
          <p:cNvSpPr/>
          <p:nvPr/>
        </p:nvSpPr>
        <p:spPr>
          <a:xfrm>
            <a:off x="4394431" y="2648656"/>
            <a:ext cx="1696890" cy="2400657"/>
          </a:xfrm>
          <a:prstGeom prst="rect">
            <a:avLst/>
          </a:prstGeom>
          <a:solidFill>
            <a:srgbClr val="006600"/>
          </a:solidFill>
        </p:spPr>
        <p:txBody>
          <a:bodyPr wrap="square">
            <a:spAutoFit/>
          </a:bodyPr>
          <a:lstStyle/>
          <a:p>
            <a:r>
              <a:rPr lang="uk-UA" b="1" dirty="0" smtClean="0"/>
              <a:t>Президія </a:t>
            </a:r>
          </a:p>
          <a:p>
            <a:r>
              <a:rPr lang="uk-UA" b="1" dirty="0"/>
              <a:t>Верховної </a:t>
            </a:r>
            <a:r>
              <a:rPr lang="uk-UA" b="1" dirty="0" smtClean="0"/>
              <a:t>Ради </a:t>
            </a:r>
            <a:r>
              <a:rPr lang="uk-UA" dirty="0" smtClean="0"/>
              <a:t>-  </a:t>
            </a:r>
            <a:r>
              <a:rPr lang="uk-UA" sz="1600" dirty="0" smtClean="0"/>
              <a:t>постійно діючий орган Верховної Ради Української РСР, підзвітний ВР УРСР</a:t>
            </a:r>
            <a:endParaRPr lang="uk-UA" sz="1600" dirty="0"/>
          </a:p>
        </p:txBody>
      </p:sp>
      <p:sp>
        <p:nvSpPr>
          <p:cNvPr id="9" name="Прямоугольник 8"/>
          <p:cNvSpPr/>
          <p:nvPr/>
        </p:nvSpPr>
        <p:spPr>
          <a:xfrm>
            <a:off x="165696" y="5352311"/>
            <a:ext cx="3744416" cy="1384995"/>
          </a:xfrm>
          <a:prstGeom prst="rect">
            <a:avLst/>
          </a:prstGeom>
          <a:solidFill>
            <a:schemeClr val="tx2">
              <a:lumMod val="25000"/>
            </a:schemeClr>
          </a:solidFill>
        </p:spPr>
        <p:txBody>
          <a:bodyPr wrap="square">
            <a:spAutoFit/>
          </a:bodyPr>
          <a:lstStyle/>
          <a:p>
            <a:r>
              <a:rPr lang="uk-UA" sz="1600" dirty="0"/>
              <a:t>о</a:t>
            </a:r>
            <a:r>
              <a:rPr lang="uk-UA" sz="1600" dirty="0" smtClean="0"/>
              <a:t>рганами державної влади в областях, районах, містах, районах у містах, селищах і селах УРСР були відповідні Р</a:t>
            </a:r>
            <a:r>
              <a:rPr lang="uk-UA" b="1" dirty="0" smtClean="0"/>
              <a:t>ади народних депутатів  </a:t>
            </a:r>
            <a:r>
              <a:rPr lang="uk-UA" sz="1600" dirty="0" smtClean="0"/>
              <a:t>та їх виконавчі комітети</a:t>
            </a:r>
            <a:endParaRPr lang="uk-UA" sz="1600" dirty="0"/>
          </a:p>
        </p:txBody>
      </p:sp>
      <p:sp>
        <p:nvSpPr>
          <p:cNvPr id="3" name="Прямоугольник 2"/>
          <p:cNvSpPr/>
          <p:nvPr/>
        </p:nvSpPr>
        <p:spPr>
          <a:xfrm>
            <a:off x="2006425" y="1000933"/>
            <a:ext cx="1440160" cy="1038195"/>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Верховний Суд</a:t>
            </a:r>
            <a:endParaRPr lang="ru-RU" b="1" dirty="0"/>
          </a:p>
        </p:txBody>
      </p:sp>
      <p:sp>
        <p:nvSpPr>
          <p:cNvPr id="15" name="Прямоугольник 14"/>
          <p:cNvSpPr/>
          <p:nvPr/>
        </p:nvSpPr>
        <p:spPr>
          <a:xfrm>
            <a:off x="0" y="-44031"/>
            <a:ext cx="9144000" cy="533252"/>
          </a:xfrm>
          <a:prstGeom prst="rect">
            <a:avLst/>
          </a:prstGeom>
          <a:solidFill>
            <a:schemeClr val="accent2">
              <a:lumMod val="60000"/>
              <a:lumOff val="40000"/>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solidFill>
                  <a:srgbClr val="C00000"/>
                </a:solidFill>
              </a:rPr>
              <a:t>Конституція УРСР </a:t>
            </a:r>
            <a:r>
              <a:rPr lang="uk-UA" sz="2800" b="1" dirty="0" smtClean="0">
                <a:solidFill>
                  <a:srgbClr val="C00000"/>
                </a:solidFill>
              </a:rPr>
              <a:t>1978 </a:t>
            </a:r>
            <a:r>
              <a:rPr lang="uk-UA" sz="2800" b="1" dirty="0">
                <a:solidFill>
                  <a:srgbClr val="C00000"/>
                </a:solidFill>
              </a:rPr>
              <a:t>р.</a:t>
            </a:r>
          </a:p>
        </p:txBody>
      </p:sp>
      <p:sp>
        <p:nvSpPr>
          <p:cNvPr id="11" name="Прямоугольник 10"/>
          <p:cNvSpPr/>
          <p:nvPr/>
        </p:nvSpPr>
        <p:spPr>
          <a:xfrm>
            <a:off x="6893278" y="904152"/>
            <a:ext cx="2051244" cy="1084688"/>
          </a:xfrm>
          <a:prstGeom prst="rect">
            <a:avLst/>
          </a:prstGeom>
          <a:solidFill>
            <a:srgbClr val="EA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Рада </a:t>
            </a:r>
            <a:r>
              <a:rPr lang="uk-UA" b="1" dirty="0"/>
              <a:t>М</a:t>
            </a:r>
            <a:r>
              <a:rPr lang="uk-UA" b="1" dirty="0" smtClean="0"/>
              <a:t>іністрів УРСР - уряд</a:t>
            </a:r>
            <a:endParaRPr lang="ru-RU" b="1" dirty="0"/>
          </a:p>
        </p:txBody>
      </p:sp>
      <p:sp>
        <p:nvSpPr>
          <p:cNvPr id="13" name="Прямоугольник 12"/>
          <p:cNvSpPr/>
          <p:nvPr/>
        </p:nvSpPr>
        <p:spPr>
          <a:xfrm>
            <a:off x="165696" y="2039128"/>
            <a:ext cx="1663916" cy="180985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Прокурор УРСР </a:t>
            </a:r>
            <a:r>
              <a:rPr lang="uk-UA" sz="1600" dirty="0" smtClean="0"/>
              <a:t>призначається Прокурором СРСР і підлягає виключно йому</a:t>
            </a:r>
            <a:endParaRPr lang="uk-UA" sz="1600" dirty="0"/>
          </a:p>
        </p:txBody>
      </p:sp>
      <p:sp>
        <p:nvSpPr>
          <p:cNvPr id="4" name="Прямоугольник 3"/>
          <p:cNvSpPr/>
          <p:nvPr/>
        </p:nvSpPr>
        <p:spPr>
          <a:xfrm>
            <a:off x="1990377" y="2572360"/>
            <a:ext cx="1717527" cy="180933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endParaRPr lang="uk-UA" dirty="0" smtClean="0"/>
          </a:p>
          <a:p>
            <a:pPr marL="285750" indent="-285750" algn="ctr">
              <a:buFontTx/>
              <a:buChar char="-"/>
            </a:pPr>
            <a:endParaRPr lang="uk-UA" dirty="0"/>
          </a:p>
          <a:p>
            <a:pPr marL="285750" indent="-285750" algn="ctr">
              <a:buFontTx/>
              <a:buChar char="-"/>
            </a:pPr>
            <a:endParaRPr lang="uk-UA" dirty="0" smtClean="0"/>
          </a:p>
          <a:p>
            <a:pPr marL="285750" indent="-285750">
              <a:buFontTx/>
              <a:buChar char="-"/>
            </a:pPr>
            <a:r>
              <a:rPr lang="uk-UA" sz="1600" dirty="0" smtClean="0"/>
              <a:t>обласні суди, </a:t>
            </a:r>
          </a:p>
          <a:p>
            <a:r>
              <a:rPr lang="uk-UA" sz="1600" dirty="0" smtClean="0"/>
              <a:t>-    Київський міський суд, </a:t>
            </a:r>
          </a:p>
          <a:p>
            <a:pPr marL="285750" indent="-285750">
              <a:buFontTx/>
              <a:buChar char="-"/>
            </a:pPr>
            <a:r>
              <a:rPr lang="uk-UA" sz="1600" dirty="0" smtClean="0"/>
              <a:t>районні (міські) народні </a:t>
            </a:r>
            <a:r>
              <a:rPr lang="uk-UA" sz="1600" dirty="0"/>
              <a:t>суди</a:t>
            </a:r>
            <a:endParaRPr lang="ru-RU" sz="1600" dirty="0"/>
          </a:p>
          <a:p>
            <a:endParaRPr lang="ru-RU" dirty="0"/>
          </a:p>
          <a:p>
            <a:pPr algn="ctr"/>
            <a:endParaRPr lang="ru-RU" dirty="0"/>
          </a:p>
          <a:p>
            <a:pPr algn="ctr"/>
            <a:endParaRPr lang="ru-RU" dirty="0"/>
          </a:p>
        </p:txBody>
      </p:sp>
      <p:sp>
        <p:nvSpPr>
          <p:cNvPr id="8" name="Прямоугольник 7"/>
          <p:cNvSpPr/>
          <p:nvPr/>
        </p:nvSpPr>
        <p:spPr>
          <a:xfrm>
            <a:off x="7092279" y="5445224"/>
            <a:ext cx="1909475" cy="584195"/>
          </a:xfrm>
          <a:prstGeom prst="rect">
            <a:avLst/>
          </a:prstGeom>
          <a:solidFill>
            <a:srgbClr val="8A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республіканські</a:t>
            </a:r>
            <a:endParaRPr lang="ru-RU" dirty="0"/>
          </a:p>
        </p:txBody>
      </p:sp>
      <p:sp>
        <p:nvSpPr>
          <p:cNvPr id="10" name="Прямоугольник 9"/>
          <p:cNvSpPr/>
          <p:nvPr/>
        </p:nvSpPr>
        <p:spPr>
          <a:xfrm>
            <a:off x="7092280" y="4746314"/>
            <a:ext cx="1893952" cy="605998"/>
          </a:xfrm>
          <a:prstGeom prst="rect">
            <a:avLst/>
          </a:prstGeom>
          <a:solidFill>
            <a:srgbClr val="8A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союзно-республіканські</a:t>
            </a:r>
          </a:p>
        </p:txBody>
      </p:sp>
      <p:cxnSp>
        <p:nvCxnSpPr>
          <p:cNvPr id="17" name="Прямая со стрелкой 16"/>
          <p:cNvCxnSpPr/>
          <p:nvPr/>
        </p:nvCxnSpPr>
        <p:spPr>
          <a:xfrm>
            <a:off x="2726505" y="2039128"/>
            <a:ext cx="0" cy="506473"/>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118420" y="2258695"/>
            <a:ext cx="0" cy="363169"/>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3446585" y="1520029"/>
            <a:ext cx="698934" cy="1"/>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7380312" y="2427972"/>
            <a:ext cx="1621442" cy="2225164"/>
          </a:xfrm>
          <a:prstGeom prst="rect">
            <a:avLst/>
          </a:prstGeom>
          <a:solidFill>
            <a:srgbClr val="EA8B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Президія Ради Міністрів УРСР -  постійний орган Ради Міністрів УРСР</a:t>
            </a:r>
            <a:endParaRPr lang="uk-UA" dirty="0"/>
          </a:p>
        </p:txBody>
      </p:sp>
      <p:sp>
        <p:nvSpPr>
          <p:cNvPr id="16" name="Прямоугольник 15"/>
          <p:cNvSpPr/>
          <p:nvPr/>
        </p:nvSpPr>
        <p:spPr>
          <a:xfrm>
            <a:off x="7090194" y="6165304"/>
            <a:ext cx="1911559" cy="541224"/>
          </a:xfrm>
          <a:prstGeom prst="rect">
            <a:avLst/>
          </a:prstGeom>
          <a:solidFill>
            <a:srgbClr val="8A4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державні комітети</a:t>
            </a:r>
            <a:endParaRPr lang="ru-RU" dirty="0"/>
          </a:p>
        </p:txBody>
      </p:sp>
      <p:cxnSp>
        <p:nvCxnSpPr>
          <p:cNvPr id="22" name="Прямая соединительная линия 21"/>
          <p:cNvCxnSpPr/>
          <p:nvPr/>
        </p:nvCxnSpPr>
        <p:spPr>
          <a:xfrm>
            <a:off x="6893278" y="1988840"/>
            <a:ext cx="0" cy="444707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5" idx="3"/>
          </p:cNvCxnSpPr>
          <p:nvPr/>
        </p:nvCxnSpPr>
        <p:spPr>
          <a:xfrm>
            <a:off x="6099342" y="1520031"/>
            <a:ext cx="793936"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a:endCxn id="10" idx="1"/>
          </p:cNvCxnSpPr>
          <p:nvPr/>
        </p:nvCxnSpPr>
        <p:spPr>
          <a:xfrm>
            <a:off x="6893278" y="5049313"/>
            <a:ext cx="199002"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a:off x="6893278" y="5737321"/>
            <a:ext cx="196916"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a:endCxn id="16" idx="1"/>
          </p:cNvCxnSpPr>
          <p:nvPr/>
        </p:nvCxnSpPr>
        <p:spPr>
          <a:xfrm>
            <a:off x="6893278" y="6435916"/>
            <a:ext cx="196916"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a:endCxn id="14" idx="0"/>
          </p:cNvCxnSpPr>
          <p:nvPr/>
        </p:nvCxnSpPr>
        <p:spPr>
          <a:xfrm>
            <a:off x="8191033" y="1988840"/>
            <a:ext cx="0" cy="439132"/>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440884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461665"/>
          </a:xfrm>
          <a:prstGeom prst="rect">
            <a:avLst/>
          </a:prstGeom>
          <a:solidFill>
            <a:srgbClr val="C00000"/>
          </a:solidFill>
        </p:spPr>
        <p:txBody>
          <a:bodyPr wrap="square">
            <a:spAutoFit/>
          </a:bodyPr>
          <a:lstStyle/>
          <a:p>
            <a:pPr algn="ctr"/>
            <a:r>
              <a:rPr lang="uk-UA" sz="2400" b="1" dirty="0" smtClean="0"/>
              <a:t>Кодифікація і розвиток права радянської України</a:t>
            </a:r>
            <a:endParaRPr lang="uk-UA" sz="2400" dirty="0"/>
          </a:p>
        </p:txBody>
      </p:sp>
      <p:pic>
        <p:nvPicPr>
          <p:cNvPr id="36868" name="Picture 4" descr="Ð ÐµÐ·ÑÐ»ÑÑÐ°Ñ Ð¿Ð¾ÑÑÐºÑ Ð·Ð¾Ð±ÑÐ°Ð¶ÐµÐ½Ñ Ð·Ð° Ð·Ð°Ð¿Ð¸ÑÐ¾Ð¼ &quot;Ð·ÑÐ·Ð´Ð¸ Ð±ÑÐ»ÑÑÐ¾Ð²Ð¸ÑÑÐºÐ¾Ñ Ð¿Ð°ÑÑÑÑ&quot;"/>
          <p:cNvPicPr>
            <a:picLocks noChangeAspect="1" noChangeArrowheads="1"/>
          </p:cNvPicPr>
          <p:nvPr/>
        </p:nvPicPr>
        <p:blipFill>
          <a:blip r:embed="rId2" cstate="print"/>
          <a:srcRect/>
          <a:stretch>
            <a:fillRect/>
          </a:stretch>
        </p:blipFill>
        <p:spPr bwMode="auto">
          <a:xfrm>
            <a:off x="179512" y="2102385"/>
            <a:ext cx="3271216" cy="2353680"/>
          </a:xfrm>
          <a:prstGeom prst="rect">
            <a:avLst/>
          </a:prstGeom>
          <a:noFill/>
          <a:effectLst>
            <a:softEdge rad="63500"/>
          </a:effectLst>
        </p:spPr>
      </p:pic>
      <p:sp>
        <p:nvSpPr>
          <p:cNvPr id="2" name="Прямоугольник 1"/>
          <p:cNvSpPr/>
          <p:nvPr/>
        </p:nvSpPr>
        <p:spPr>
          <a:xfrm>
            <a:off x="179512" y="692696"/>
            <a:ext cx="8856982" cy="1296144"/>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dirty="0" smtClean="0"/>
              <a:t>      Конституцією </a:t>
            </a:r>
            <a:r>
              <a:rPr lang="uk-UA" sz="2000" dirty="0"/>
              <a:t>1924 р. Союз РСР проголошувався федеративною державою, кожен суб’єкт якої має право на формування власних органів законодавчої влади і власної системи законодавства, пріоритет при цьому мало загальносоюзне законодавство.</a:t>
            </a:r>
          </a:p>
        </p:txBody>
      </p:sp>
      <p:sp>
        <p:nvSpPr>
          <p:cNvPr id="3" name="Прямоугольник 2"/>
          <p:cNvSpPr/>
          <p:nvPr/>
        </p:nvSpPr>
        <p:spPr>
          <a:xfrm>
            <a:off x="3596603" y="2148445"/>
            <a:ext cx="5439891" cy="214801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sz="2000" dirty="0">
                <a:solidFill>
                  <a:schemeClr val="tx1"/>
                </a:solidFill>
                <a:ea typeface="Times New Roman" pitchFamily="18" charset="0"/>
                <a:cs typeface="Arial" pitchFamily="34" charset="0"/>
              </a:rPr>
              <a:t>На початку 1920-х рр. у радянських республіках було проведено інтенсивну кодифікаційну роботу, першість у якій зберігала РСФРР: на основі і за зразком кодексів РСФРР було розроблено кодекси радянських республік, у тому числі й УСРР. </a:t>
            </a:r>
            <a:endParaRPr lang="uk-UA" sz="2000" dirty="0">
              <a:solidFill>
                <a:schemeClr val="tx1"/>
              </a:solidFill>
              <a:cs typeface="Arial" pitchFamily="34" charset="0"/>
            </a:endParaRPr>
          </a:p>
        </p:txBody>
      </p:sp>
      <p:sp>
        <p:nvSpPr>
          <p:cNvPr id="7" name="Прямоугольник 6"/>
          <p:cNvSpPr/>
          <p:nvPr/>
        </p:nvSpPr>
        <p:spPr>
          <a:xfrm>
            <a:off x="179512" y="4537572"/>
            <a:ext cx="8856982" cy="2203795"/>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sz="2000" dirty="0" smtClean="0">
                <a:ea typeface="Times New Roman" pitchFamily="18" charset="0"/>
                <a:cs typeface="Arial" pitchFamily="34" charset="0"/>
              </a:rPr>
              <a:t>      Упродовж </a:t>
            </a:r>
            <a:r>
              <a:rPr lang="uk-UA" sz="2000" dirty="0">
                <a:ea typeface="Times New Roman" pitchFamily="18" charset="0"/>
                <a:cs typeface="Arial" pitchFamily="34" charset="0"/>
              </a:rPr>
              <a:t>1921 – 1927 рр. були створені і набули чинності кодекси, що містили систематизовані норми головних галузей радянського права: Кримінальний Кодекс (1922 р.), Кримінально-процесуальний кодекс (1922 р.), Земельний кодекс (1922 р.), Кодекс законів про працю (1922 р.), Цивільний кодекс (1923 р.), Цивільно-процесуальний кодекс (1924 р.), Виправно-трудовий кодекс (1925 р.), Кодекс законів про сім’ю (1926 р.), Адміністративний кодекс (1927 р.).</a:t>
            </a:r>
            <a:endParaRPr lang="uk-UA" sz="2000" dirty="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8072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i="1" dirty="0">
                <a:solidFill>
                  <a:schemeClr val="tx1"/>
                </a:solidFill>
                <a:ea typeface="Times New Roman" pitchFamily="18" charset="0"/>
                <a:cs typeface="Arial" pitchFamily="34" charset="0"/>
              </a:rPr>
              <a:t>Цивільний кодекс УСРР</a:t>
            </a:r>
            <a:r>
              <a:rPr lang="uk-UA" dirty="0">
                <a:solidFill>
                  <a:schemeClr val="tx1"/>
                </a:solidFill>
                <a:ea typeface="Times New Roman" pitchFamily="18" charset="0"/>
                <a:cs typeface="Arial" pitchFamily="34" charset="0"/>
              </a:rPr>
              <a:t> (ЦК УСРР) було прийнято Постановою ВУЦВК від 16 грудня 1922 р. і введено у дію з 1 лютого 1923 р. кодекс складався з чотирьох розділів: Загальна частина, Речове право, Зобов’язальне право і Спадкове право. </a:t>
            </a:r>
            <a:endParaRPr lang="uk-UA" dirty="0">
              <a:solidFill>
                <a:schemeClr val="tx1"/>
              </a:solidFill>
              <a:cs typeface="Arial" pitchFamily="34" charset="0"/>
            </a:endParaRPr>
          </a:p>
        </p:txBody>
      </p:sp>
      <p:sp>
        <p:nvSpPr>
          <p:cNvPr id="3" name="Пятиугольник 2"/>
          <p:cNvSpPr/>
          <p:nvPr/>
        </p:nvSpPr>
        <p:spPr>
          <a:xfrm>
            <a:off x="202680" y="1556792"/>
            <a:ext cx="1511796" cy="864096"/>
          </a:xfrm>
          <a:prstGeom prst="homePlate">
            <a:avLst/>
          </a:prstGeom>
          <a:solidFill>
            <a:srgbClr val="004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1 розділ </a:t>
            </a:r>
          </a:p>
          <a:p>
            <a:pPr algn="ctr"/>
            <a:r>
              <a:rPr lang="uk-UA" dirty="0" smtClean="0"/>
              <a:t>Загальна частина</a:t>
            </a:r>
            <a:endParaRPr lang="ru-RU" dirty="0"/>
          </a:p>
        </p:txBody>
      </p:sp>
      <p:sp>
        <p:nvSpPr>
          <p:cNvPr id="7" name="Прямоугольник 6"/>
          <p:cNvSpPr/>
          <p:nvPr/>
        </p:nvSpPr>
        <p:spPr>
          <a:xfrm>
            <a:off x="1835696" y="1124744"/>
            <a:ext cx="7191548" cy="2952328"/>
          </a:xfrm>
          <a:prstGeom prst="rect">
            <a:avLst/>
          </a:prstGeom>
          <a:gradFill>
            <a:gsLst>
              <a:gs pos="0">
                <a:schemeClr val="accent4">
                  <a:lumMod val="5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p>
          <a:p>
            <a:r>
              <a:rPr lang="uk-UA" dirty="0" smtClean="0"/>
              <a:t>       </a:t>
            </a:r>
            <a:r>
              <a:rPr lang="uk-UA" dirty="0" smtClean="0">
                <a:solidFill>
                  <a:schemeClr val="bg1"/>
                </a:solidFill>
              </a:rPr>
              <a:t>Визначалися </a:t>
            </a:r>
            <a:r>
              <a:rPr lang="uk-UA" dirty="0">
                <a:solidFill>
                  <a:schemeClr val="bg1"/>
                </a:solidFill>
              </a:rPr>
              <a:t>основні положення, суб’єкти (особи), об’єкти (майно) права та позовна давність. Цивільний кодекс закріплював цивільну правоздатність за усіма громадянами УСРР, які не обмежені у правах судом</a:t>
            </a:r>
            <a:r>
              <a:rPr lang="uk-UA" dirty="0" smtClean="0">
                <a:solidFill>
                  <a:schemeClr val="bg1"/>
                </a:solidFill>
              </a:rPr>
              <a:t>.</a:t>
            </a:r>
            <a:r>
              <a:rPr lang="uk-UA" dirty="0">
                <a:solidFill>
                  <a:schemeClr val="bg1"/>
                </a:solidFill>
              </a:rPr>
              <a:t> </a:t>
            </a:r>
            <a:endParaRPr lang="uk-UA" dirty="0" smtClean="0">
              <a:solidFill>
                <a:schemeClr val="bg1"/>
              </a:solidFill>
            </a:endParaRPr>
          </a:p>
          <a:p>
            <a:r>
              <a:rPr lang="uk-UA" dirty="0" smtClean="0">
                <a:solidFill>
                  <a:schemeClr val="bg1"/>
                </a:solidFill>
              </a:rPr>
              <a:t>      Визначалися </a:t>
            </a:r>
            <a:r>
              <a:rPr lang="uk-UA" dirty="0">
                <a:solidFill>
                  <a:schemeClr val="bg1"/>
                </a:solidFill>
              </a:rPr>
              <a:t>підстави, за яких особа могла бути визнана відповідними установами недієздатною: 1) душевна хвороба чи слабоумство; </a:t>
            </a:r>
            <a:r>
              <a:rPr lang="uk-UA" dirty="0" smtClean="0">
                <a:solidFill>
                  <a:schemeClr val="bg1"/>
                </a:solidFill>
              </a:rPr>
              <a:t>2</a:t>
            </a:r>
            <a:r>
              <a:rPr lang="uk-UA" dirty="0">
                <a:solidFill>
                  <a:schemeClr val="bg1"/>
                </a:solidFill>
              </a:rPr>
              <a:t>) марнотратство, внаслідок якого особа може розтратити усе своє майно</a:t>
            </a:r>
          </a:p>
          <a:p>
            <a:r>
              <a:rPr lang="uk-UA" dirty="0" smtClean="0">
                <a:solidFill>
                  <a:schemeClr val="bg1"/>
                </a:solidFill>
              </a:rPr>
              <a:t>     Суб’єктами </a:t>
            </a:r>
            <a:r>
              <a:rPr lang="uk-UA" dirty="0">
                <a:solidFill>
                  <a:schemeClr val="bg1"/>
                </a:solidFill>
              </a:rPr>
              <a:t>цивільних правовідносин були фізичні та юридичні особи, останні могли бути як державні, так і приватні. </a:t>
            </a:r>
          </a:p>
          <a:p>
            <a:endParaRPr lang="uk-UA" dirty="0"/>
          </a:p>
        </p:txBody>
      </p:sp>
      <p:sp>
        <p:nvSpPr>
          <p:cNvPr id="8" name="Пятиугольник 7"/>
          <p:cNvSpPr/>
          <p:nvPr/>
        </p:nvSpPr>
        <p:spPr>
          <a:xfrm>
            <a:off x="202680" y="5491112"/>
            <a:ext cx="1459240" cy="947440"/>
          </a:xfrm>
          <a:prstGeom prst="homePlat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2 розділ</a:t>
            </a:r>
          </a:p>
          <a:p>
            <a:pPr algn="ctr"/>
            <a:r>
              <a:rPr lang="uk-UA" dirty="0" smtClean="0"/>
              <a:t>Речове право</a:t>
            </a:r>
            <a:endParaRPr lang="ru-RU" dirty="0"/>
          </a:p>
        </p:txBody>
      </p:sp>
      <p:sp>
        <p:nvSpPr>
          <p:cNvPr id="9" name="Прямоугольник 8"/>
          <p:cNvSpPr/>
          <p:nvPr/>
        </p:nvSpPr>
        <p:spPr>
          <a:xfrm>
            <a:off x="1835696" y="4221088"/>
            <a:ext cx="7200800" cy="2520280"/>
          </a:xfrm>
          <a:prstGeom prst="rect">
            <a:avLst/>
          </a:prstGeom>
          <a:gradFill flip="none" rotWithShape="1">
            <a:gsLst>
              <a:gs pos="0">
                <a:srgbClr val="660066"/>
              </a:gs>
              <a:gs pos="50000">
                <a:schemeClr val="accent1">
                  <a:tint val="44500"/>
                  <a:satMod val="160000"/>
                </a:schemeClr>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dirty="0" smtClean="0">
                <a:solidFill>
                  <a:schemeClr val="bg1"/>
                </a:solidFill>
              </a:rPr>
              <a:t>Визначалися </a:t>
            </a:r>
            <a:r>
              <a:rPr lang="uk-UA" dirty="0">
                <a:solidFill>
                  <a:schemeClr val="bg1"/>
                </a:solidFill>
              </a:rPr>
              <a:t>форми власності, які існували в УСРР: державна, кооперативна та індивідуальна. Закріплювалося виняткове право держави на землю, надра, ліси, води, залізниці та їх рухомий склад, літальні апарати</a:t>
            </a:r>
            <a:r>
              <a:rPr lang="uk-UA" dirty="0" smtClean="0">
                <a:solidFill>
                  <a:schemeClr val="bg1"/>
                </a:solidFill>
              </a:rPr>
              <a:t>. </a:t>
            </a:r>
          </a:p>
          <a:p>
            <a:pPr algn="just"/>
            <a:r>
              <a:rPr lang="uk-UA" dirty="0" smtClean="0">
                <a:solidFill>
                  <a:schemeClr val="bg1"/>
                </a:solidFill>
              </a:rPr>
              <a:t>      В </a:t>
            </a:r>
            <a:r>
              <a:rPr lang="uk-UA" dirty="0">
                <a:solidFill>
                  <a:schemeClr val="bg1"/>
                </a:solidFill>
              </a:rPr>
              <a:t>індивідуальній власності могли перебувати </a:t>
            </a:r>
            <a:r>
              <a:rPr lang="uk-UA" dirty="0" smtClean="0">
                <a:solidFill>
                  <a:schemeClr val="bg1"/>
                </a:solidFill>
              </a:rPr>
              <a:t>не націоналізовані </a:t>
            </a:r>
            <a:r>
              <a:rPr lang="uk-UA" dirty="0">
                <a:solidFill>
                  <a:schemeClr val="bg1"/>
                </a:solidFill>
              </a:rPr>
              <a:t>будівлі, торговельні та промислові підприємства з кількістю робітників, яка не перевищувала встановлену відповідним законом, знаряддя праці, гроші, цінні папери, золоті, срібні монети, іноземна валюта, предмети домашнього вжитку. </a:t>
            </a:r>
            <a:endParaRPr lang="ru-RU" dirty="0">
              <a:solidFill>
                <a:schemeClr val="bg1"/>
              </a:solidFill>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895" y="2624708"/>
            <a:ext cx="1742810" cy="266429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395536" y="1085256"/>
            <a:ext cx="2099716" cy="1145132"/>
          </a:xfrm>
          <a:prstGeom prst="homePlat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bg1"/>
                </a:solidFill>
              </a:rPr>
              <a:t>3 розділ </a:t>
            </a:r>
            <a:r>
              <a:rPr lang="uk-UA" dirty="0" smtClean="0">
                <a:solidFill>
                  <a:schemeClr val="bg1"/>
                </a:solidFill>
              </a:rPr>
              <a:t>Зобов'язальне право</a:t>
            </a:r>
            <a:endParaRPr lang="ru-RU" dirty="0">
              <a:solidFill>
                <a:schemeClr val="bg1"/>
              </a:solidFill>
            </a:endParaRPr>
          </a:p>
        </p:txBody>
      </p:sp>
      <p:sp>
        <p:nvSpPr>
          <p:cNvPr id="3" name="Пятиугольник 2"/>
          <p:cNvSpPr/>
          <p:nvPr/>
        </p:nvSpPr>
        <p:spPr>
          <a:xfrm>
            <a:off x="395536" y="5085184"/>
            <a:ext cx="2099716" cy="1152128"/>
          </a:xfrm>
          <a:prstGeom prst="homePlate">
            <a:avLst/>
          </a:prstGeom>
          <a:solidFill>
            <a:srgbClr val="B45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bg1"/>
                </a:solidFill>
              </a:rPr>
              <a:t>4</a:t>
            </a:r>
            <a:r>
              <a:rPr lang="uk-UA" b="1" dirty="0" smtClean="0">
                <a:solidFill>
                  <a:schemeClr val="bg1"/>
                </a:solidFill>
              </a:rPr>
              <a:t> розділ </a:t>
            </a:r>
            <a:r>
              <a:rPr lang="uk-UA" dirty="0" smtClean="0">
                <a:solidFill>
                  <a:schemeClr val="bg1"/>
                </a:solidFill>
              </a:rPr>
              <a:t>Спадкове право</a:t>
            </a:r>
            <a:endParaRPr lang="ru-RU" dirty="0">
              <a:solidFill>
                <a:schemeClr val="bg1"/>
              </a:solidFill>
            </a:endParaRPr>
          </a:p>
        </p:txBody>
      </p:sp>
      <p:sp>
        <p:nvSpPr>
          <p:cNvPr id="4" name="Прямоугольник 3"/>
          <p:cNvSpPr/>
          <p:nvPr/>
        </p:nvSpPr>
        <p:spPr>
          <a:xfrm>
            <a:off x="3119636" y="724880"/>
            <a:ext cx="5828208" cy="2952328"/>
          </a:xfrm>
          <a:prstGeom prst="rect">
            <a:avLst/>
          </a:prstGeom>
          <a:gradFill>
            <a:gsLst>
              <a:gs pos="0">
                <a:srgbClr val="03D4A8"/>
              </a:gs>
              <a:gs pos="25000">
                <a:srgbClr val="21D6E0"/>
              </a:gs>
              <a:gs pos="75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dirty="0" smtClean="0">
                <a:solidFill>
                  <a:schemeClr val="bg1"/>
                </a:solidFill>
              </a:rPr>
              <a:t>Зазначалося</a:t>
            </a:r>
            <a:r>
              <a:rPr lang="uk-UA" dirty="0">
                <a:solidFill>
                  <a:schemeClr val="bg1"/>
                </a:solidFill>
              </a:rPr>
              <a:t>, що зобов’язання можуть виникати з договорів а також на інших, визначених у законі, підставах, зокрема – внаслідок безпідставного збагачення та заподіяння шкоди іншій особі. </a:t>
            </a:r>
            <a:endParaRPr lang="uk-UA" dirty="0" smtClean="0">
              <a:solidFill>
                <a:schemeClr val="bg1"/>
              </a:solidFill>
            </a:endParaRPr>
          </a:p>
          <a:p>
            <a:pPr algn="just"/>
            <a:r>
              <a:rPr lang="uk-UA" dirty="0" smtClean="0">
                <a:solidFill>
                  <a:schemeClr val="bg1"/>
                </a:solidFill>
              </a:rPr>
              <a:t>      Цивільний </a:t>
            </a:r>
            <a:r>
              <a:rPr lang="uk-UA" dirty="0">
                <a:solidFill>
                  <a:schemeClr val="bg1"/>
                </a:solidFill>
              </a:rPr>
              <a:t>кодекс містив вимоги щодо укладання та визначав підстави для розірвання договорів позики, дарування, майнового найму, купівлі-продажу, обміну, позики, підряду, поручительства, довіреності, страхування. </a:t>
            </a:r>
            <a:endParaRPr lang="ru-RU" dirty="0">
              <a:solidFill>
                <a:schemeClr val="bg1"/>
              </a:solidFill>
            </a:endParaRPr>
          </a:p>
        </p:txBody>
      </p:sp>
      <p:sp>
        <p:nvSpPr>
          <p:cNvPr id="10" name="Прямоугольник 9"/>
          <p:cNvSpPr/>
          <p:nvPr/>
        </p:nvSpPr>
        <p:spPr>
          <a:xfrm>
            <a:off x="3119636" y="3861048"/>
            <a:ext cx="5840412" cy="2808312"/>
          </a:xfrm>
          <a:prstGeom prst="rect">
            <a:avLst/>
          </a:prstGeom>
          <a:gradFill>
            <a:gsLst>
              <a:gs pos="0">
                <a:srgbClr val="B45A00"/>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dirty="0" smtClean="0">
                <a:solidFill>
                  <a:schemeClr val="bg1"/>
                </a:solidFill>
              </a:rPr>
              <a:t>Допускалося </a:t>
            </a:r>
            <a:r>
              <a:rPr lang="uk-UA" dirty="0">
                <a:solidFill>
                  <a:schemeClr val="bg1"/>
                </a:solidFill>
              </a:rPr>
              <a:t>успадкування за законом і за заповітом. Кодекс обмежував коло спадкоємців: ними могли бути (і за законом, і за заповітом) лише діти, внуки, правнуки, вдова (вдівець) та непрацююча особа, що перебувала на повному утриманні померлого. </a:t>
            </a:r>
            <a:endParaRPr lang="uk-UA" dirty="0" smtClean="0">
              <a:solidFill>
                <a:schemeClr val="bg1"/>
              </a:solidFill>
            </a:endParaRPr>
          </a:p>
          <a:p>
            <a:pPr algn="just"/>
            <a:r>
              <a:rPr lang="uk-UA" dirty="0">
                <a:solidFill>
                  <a:schemeClr val="bg1"/>
                </a:solidFill>
              </a:rPr>
              <a:t> </a:t>
            </a:r>
            <a:r>
              <a:rPr lang="uk-UA" dirty="0" smtClean="0">
                <a:solidFill>
                  <a:schemeClr val="bg1"/>
                </a:solidFill>
              </a:rPr>
              <a:t>     Закон </a:t>
            </a:r>
            <a:r>
              <a:rPr lang="uk-UA" dirty="0">
                <a:solidFill>
                  <a:schemeClr val="bg1"/>
                </a:solidFill>
              </a:rPr>
              <a:t>також обмежував вартість спадкового майна: вона не могла перевищувати 10 тис. золотих карб. (як і вартість подарунка). Надлишок переходив у власність держави</a:t>
            </a:r>
            <a:endParaRPr lang="ru-RU" dirty="0">
              <a:solidFill>
                <a:schemeClr val="bg1"/>
              </a:solidFill>
            </a:endParaRPr>
          </a:p>
        </p:txBody>
      </p:sp>
      <p:sp>
        <p:nvSpPr>
          <p:cNvPr id="13" name="Прямоугольник 12"/>
          <p:cNvSpPr/>
          <p:nvPr/>
        </p:nvSpPr>
        <p:spPr>
          <a:xfrm>
            <a:off x="0" y="0"/>
            <a:ext cx="9144000" cy="548680"/>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Цивільний кодекс УСРР 1922 р.</a:t>
            </a:r>
            <a:endParaRPr lang="ru-RU" sz="2800" dirty="0"/>
          </a:p>
        </p:txBody>
      </p:sp>
      <p:pic>
        <p:nvPicPr>
          <p:cNvPr id="14" name="Рисунок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4" y="2741104"/>
            <a:ext cx="2832507" cy="195856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61554"/>
            <a:ext cx="9144000" cy="1046440"/>
          </a:xfrm>
          <a:prstGeom prst="rect">
            <a:avLst/>
          </a:prstGeom>
          <a:solidFill>
            <a:srgbClr val="C0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200" b="1" i="1" u="none" strike="noStrike" cap="none" normalizeH="0" baseline="0" dirty="0" smtClean="0">
                <a:ln>
                  <a:noFill/>
                </a:ln>
                <a:solidFill>
                  <a:schemeClr val="tx1"/>
                </a:solidFill>
                <a:effectLst/>
                <a:ea typeface="Times New Roman" pitchFamily="18" charset="0"/>
                <a:cs typeface="Arial" pitchFamily="34" charset="0"/>
              </a:rPr>
              <a:t>Кримінальний кодекс УСРР</a:t>
            </a:r>
            <a:r>
              <a:rPr kumimoji="0" lang="uk-UA" sz="2200" b="1" i="0" u="none" strike="noStrike" cap="none" normalizeH="0" baseline="0" dirty="0" smtClean="0">
                <a:ln>
                  <a:noFill/>
                </a:ln>
                <a:solidFill>
                  <a:schemeClr val="tx1"/>
                </a:solidFill>
                <a:effectLst/>
                <a:ea typeface="Times New Roman" pitchFamily="18" charset="0"/>
                <a:cs typeface="Arial" pitchFamily="34" charset="0"/>
              </a:rPr>
              <a:t> </a:t>
            </a:r>
            <a:r>
              <a:rPr kumimoji="0" lang="uk-UA" sz="2000" b="0" i="0" u="none" strike="noStrike" cap="none" normalizeH="0" baseline="0" dirty="0" smtClean="0">
                <a:ln>
                  <a:noFill/>
                </a:ln>
                <a:solidFill>
                  <a:schemeClr val="tx1"/>
                </a:solidFill>
                <a:effectLst/>
                <a:ea typeface="Times New Roman" pitchFamily="18" charset="0"/>
                <a:cs typeface="Arial" pitchFamily="34" charset="0"/>
              </a:rPr>
              <a:t>було прийнято Постановою ВУЦВК від 23 серпня 1922 р. та введено у дію 15 вересня 1922 р. Кримінальний кодекс УСРР включав 227 статей і складався з двох частин – Загальної та Особливої.</a:t>
            </a:r>
            <a:r>
              <a:rPr kumimoji="0" lang="uk-UA" sz="2000" b="0" i="0" u="none" strike="noStrike" cap="none" normalizeH="0" baseline="0" dirty="0" smtClean="0">
                <a:ln>
                  <a:noFill/>
                </a:ln>
                <a:solidFill>
                  <a:schemeClr val="tx1"/>
                </a:solidFill>
                <a:effectLst/>
                <a:cs typeface="Arial" pitchFamily="34" charset="0"/>
              </a:rPr>
              <a:t> </a:t>
            </a:r>
          </a:p>
        </p:txBody>
      </p:sp>
      <p:sp>
        <p:nvSpPr>
          <p:cNvPr id="2" name="Прямоугольник 1"/>
          <p:cNvSpPr/>
          <p:nvPr/>
        </p:nvSpPr>
        <p:spPr>
          <a:xfrm>
            <a:off x="2339752" y="1432200"/>
            <a:ext cx="6552728" cy="136815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Встановлювалося,  </a:t>
            </a:r>
            <a:r>
              <a:rPr lang="uk-UA" dirty="0"/>
              <a:t>завданням Кримінального кодексу є правовий захист держави трудящих від злочинів та від суспільно небезпечних осіб, що здійснюється шляхом застосування до порушників революційного правопорядку покарання чи інших заходів соціального захисту.</a:t>
            </a:r>
            <a:endParaRPr lang="ru-RU" dirty="0"/>
          </a:p>
        </p:txBody>
      </p:sp>
      <p:sp>
        <p:nvSpPr>
          <p:cNvPr id="3" name="Пятиугольник 2"/>
          <p:cNvSpPr/>
          <p:nvPr/>
        </p:nvSpPr>
        <p:spPr>
          <a:xfrm>
            <a:off x="169256" y="1432200"/>
            <a:ext cx="1738448" cy="844672"/>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Загальна частина</a:t>
            </a:r>
            <a:endParaRPr lang="ru-RU" dirty="0"/>
          </a:p>
        </p:txBody>
      </p:sp>
      <p:sp>
        <p:nvSpPr>
          <p:cNvPr id="4" name="Прямоугольник 3"/>
          <p:cNvSpPr/>
          <p:nvPr/>
        </p:nvSpPr>
        <p:spPr>
          <a:xfrm>
            <a:off x="2339752" y="3320988"/>
            <a:ext cx="6552728" cy="1224136"/>
          </a:xfrm>
          <a:prstGeom prst="rect">
            <a:avLst/>
          </a:prstGeom>
          <a:gradFill>
            <a:gsLst>
              <a:gs pos="0">
                <a:schemeClr val="accent1">
                  <a:lumMod val="50000"/>
                </a:schemeClr>
              </a:gs>
              <a:gs pos="28000">
                <a:srgbClr val="0A128C"/>
              </a:gs>
              <a:gs pos="48000">
                <a:srgbClr val="181CC7"/>
              </a:gs>
              <a:gs pos="69000">
                <a:srgbClr val="7005D4"/>
              </a:gs>
              <a:gs pos="100000">
                <a:srgbClr val="8C3D9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t>Злочином</a:t>
            </a:r>
            <a:r>
              <a:rPr lang="uk-UA" dirty="0"/>
              <a:t> називалася будь-яка суспільно небезпечна дія чи бездіяльність, що загрожувала основам радянського ладу і правопорядку, встановленого робітничо-селянською владою на перехідний до комуністичного суспільства період</a:t>
            </a:r>
            <a:endParaRPr lang="ru-RU" dirty="0"/>
          </a:p>
        </p:txBody>
      </p:sp>
      <p:sp>
        <p:nvSpPr>
          <p:cNvPr id="5" name="Прямоугольник 4"/>
          <p:cNvSpPr/>
          <p:nvPr/>
        </p:nvSpPr>
        <p:spPr>
          <a:xfrm>
            <a:off x="169256" y="5085184"/>
            <a:ext cx="8723224" cy="1634480"/>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dirty="0" smtClean="0">
                <a:solidFill>
                  <a:schemeClr val="tx1"/>
                </a:solidFill>
                <a:ea typeface="Times New Roman" pitchFamily="18" charset="0"/>
                <a:cs typeface="Arial" pitchFamily="34" charset="0"/>
              </a:rPr>
              <a:t>       У </a:t>
            </a:r>
            <a:r>
              <a:rPr lang="uk-UA" dirty="0">
                <a:solidFill>
                  <a:schemeClr val="tx1"/>
                </a:solidFill>
                <a:ea typeface="Times New Roman" pitchFamily="18" charset="0"/>
                <a:cs typeface="Arial" pitchFamily="34" charset="0"/>
              </a:rPr>
              <a:t>випадку відсутності у Кримінальному кодексі прямих вказівок на окремі види злочинів законодавець дозволяв застосування закону за аналогією, тобто покарання призначалося за тими статтями Кримінального кодексу, що передбачали схожі за важливістю і характером злочини. Таким чином, законодавець знову таки відкривав широкий простір суб’єктивному розсуду правозастосовних органів.</a:t>
            </a:r>
            <a:endParaRPr lang="uk-UA" sz="2400" dirty="0">
              <a:solidFill>
                <a:schemeClr val="tx1"/>
              </a:solidFill>
              <a:cs typeface="Arial" pitchFamily="34" charset="0"/>
            </a:endParaRPr>
          </a:p>
        </p:txBody>
      </p:sp>
      <p:pic>
        <p:nvPicPr>
          <p:cNvPr id="6" name="Рисунок 5"/>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62000"/>
                    </a14:imgEffect>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169256" y="2420888"/>
            <a:ext cx="1738448" cy="2448272"/>
          </a:xfrm>
          <a:prstGeom prst="rect">
            <a:avLst/>
          </a:prstGeom>
          <a:effectLst>
            <a:innerShdw blurRad="114300">
              <a:prstClr val="black"/>
            </a:inn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Ð ÐµÐ·ÑÐ»ÑÑÐ°Ñ Ð¿Ð¾ÑÑÐºÑ Ð·Ð¾Ð±ÑÐ°Ð¶ÐµÐ½Ñ Ð·Ð° Ð·Ð°Ð¿Ð¸ÑÐ¾Ð¼ &quot;ÐºÑÐ¸Ð¼ÑÐ½Ð°Ð»ÑÐ½Ð¸Ð¹ ÐºÐ¾Ð´ÐµÐºÑ ÑÑÑÑ&quot;"/>
          <p:cNvPicPr>
            <a:picLocks noChangeAspect="1" noChangeArrowheads="1"/>
          </p:cNvPicPr>
          <p:nvPr/>
        </p:nvPicPr>
        <p:blipFill>
          <a:blip r:embed="rId2" cstate="print"/>
          <a:srcRect/>
          <a:stretch>
            <a:fillRect/>
          </a:stretch>
        </p:blipFill>
        <p:spPr bwMode="auto">
          <a:xfrm>
            <a:off x="9644098" y="3000372"/>
            <a:ext cx="2466975" cy="4391026"/>
          </a:xfrm>
          <a:prstGeom prst="rect">
            <a:avLst/>
          </a:prstGeom>
          <a:noFill/>
        </p:spPr>
      </p:pic>
      <p:sp>
        <p:nvSpPr>
          <p:cNvPr id="9" name="Прямоугольник 8"/>
          <p:cNvSpPr/>
          <p:nvPr/>
        </p:nvSpPr>
        <p:spPr>
          <a:xfrm>
            <a:off x="5518956" y="188640"/>
            <a:ext cx="2282552" cy="457200"/>
          </a:xfrm>
          <a:prstGeom prst="rect">
            <a:avLst/>
          </a:prstGeom>
          <a:solidFill>
            <a:srgbClr val="004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dirty="0"/>
              <a:t>покарання</a:t>
            </a:r>
            <a:endParaRPr lang="ru-RU" sz="2400" dirty="0"/>
          </a:p>
        </p:txBody>
      </p:sp>
      <p:sp>
        <p:nvSpPr>
          <p:cNvPr id="10" name="Прямоугольник 9"/>
          <p:cNvSpPr/>
          <p:nvPr/>
        </p:nvSpPr>
        <p:spPr>
          <a:xfrm>
            <a:off x="5025243" y="1438724"/>
            <a:ext cx="3456384" cy="576064"/>
          </a:xfrm>
          <a:prstGeom prst="rect">
            <a:avLst/>
          </a:prstGeom>
          <a:solidFill>
            <a:srgbClr val="006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вигнання за межі УСРР на певний строк чи безстроково</a:t>
            </a:r>
            <a:endParaRPr lang="ru-RU" dirty="0"/>
          </a:p>
        </p:txBody>
      </p:sp>
      <p:sp>
        <p:nvSpPr>
          <p:cNvPr id="11" name="Прямоугольник 10"/>
          <p:cNvSpPr/>
          <p:nvPr/>
        </p:nvSpPr>
        <p:spPr>
          <a:xfrm>
            <a:off x="4638166" y="2219992"/>
            <a:ext cx="2041500" cy="468000"/>
          </a:xfrm>
          <a:prstGeom prst="rect">
            <a:avLst/>
          </a:prstGeom>
          <a:solidFill>
            <a:srgbClr val="007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позбавлення волі</a:t>
            </a:r>
            <a:endParaRPr lang="ru-RU" dirty="0"/>
          </a:p>
        </p:txBody>
      </p:sp>
      <p:sp>
        <p:nvSpPr>
          <p:cNvPr id="12" name="Прямоугольник 11"/>
          <p:cNvSpPr/>
          <p:nvPr/>
        </p:nvSpPr>
        <p:spPr>
          <a:xfrm>
            <a:off x="6912991" y="2217484"/>
            <a:ext cx="1997967" cy="468000"/>
          </a:xfrm>
          <a:prstGeom prst="rect">
            <a:avLst/>
          </a:prstGeom>
          <a:solidFill>
            <a:srgbClr val="007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примусова праця</a:t>
            </a:r>
            <a:endParaRPr lang="ru-RU" dirty="0"/>
          </a:p>
        </p:txBody>
      </p:sp>
      <p:sp>
        <p:nvSpPr>
          <p:cNvPr id="13" name="Прямоугольник 12"/>
          <p:cNvSpPr/>
          <p:nvPr/>
        </p:nvSpPr>
        <p:spPr>
          <a:xfrm>
            <a:off x="4628108" y="3478876"/>
            <a:ext cx="2383284"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умовне засудження</a:t>
            </a:r>
            <a:endParaRPr lang="ru-RU" dirty="0"/>
          </a:p>
        </p:txBody>
      </p:sp>
      <p:sp>
        <p:nvSpPr>
          <p:cNvPr id="14" name="Прямоугольник 13"/>
          <p:cNvSpPr/>
          <p:nvPr/>
        </p:nvSpPr>
        <p:spPr>
          <a:xfrm>
            <a:off x="4618110" y="2865368"/>
            <a:ext cx="4381251" cy="468000"/>
          </a:xfrm>
          <a:prstGeom prst="rect">
            <a:avLst/>
          </a:prstGeom>
          <a:solidFill>
            <a:srgbClr val="008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конфіскація майна (повна чи часткова</a:t>
            </a:r>
            <a:r>
              <a:rPr lang="uk-UA" dirty="0" smtClean="0"/>
              <a:t>)</a:t>
            </a:r>
            <a:endParaRPr lang="ru-RU" dirty="0"/>
          </a:p>
        </p:txBody>
      </p:sp>
      <p:sp>
        <p:nvSpPr>
          <p:cNvPr id="15" name="Прямоугольник 14"/>
          <p:cNvSpPr/>
          <p:nvPr/>
        </p:nvSpPr>
        <p:spPr>
          <a:xfrm>
            <a:off x="7486151" y="3474156"/>
            <a:ext cx="1118295" cy="4572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штраф</a:t>
            </a:r>
            <a:endParaRPr lang="ru-RU" dirty="0"/>
          </a:p>
        </p:txBody>
      </p:sp>
      <p:sp>
        <p:nvSpPr>
          <p:cNvPr id="16" name="Прямоугольник 15"/>
          <p:cNvSpPr/>
          <p:nvPr/>
        </p:nvSpPr>
        <p:spPr>
          <a:xfrm>
            <a:off x="4618110" y="4078660"/>
            <a:ext cx="2396927" cy="4680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обмеження у правах</a:t>
            </a:r>
            <a:endParaRPr lang="ru-RU" dirty="0"/>
          </a:p>
        </p:txBody>
      </p:sp>
      <p:sp>
        <p:nvSpPr>
          <p:cNvPr id="17" name="Прямоугольник 16"/>
          <p:cNvSpPr/>
          <p:nvPr/>
        </p:nvSpPr>
        <p:spPr>
          <a:xfrm>
            <a:off x="6444208" y="5085184"/>
            <a:ext cx="2520378" cy="457200"/>
          </a:xfrm>
          <a:prstGeom prst="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smtClean="0"/>
              <a:t>звільнення </a:t>
            </a:r>
            <a:r>
              <a:rPr lang="uk-UA" dirty="0"/>
              <a:t>з посади</a:t>
            </a:r>
            <a:endParaRPr lang="ru-RU" dirty="0"/>
          </a:p>
        </p:txBody>
      </p:sp>
      <p:sp>
        <p:nvSpPr>
          <p:cNvPr id="18" name="Прямоугольник 17"/>
          <p:cNvSpPr/>
          <p:nvPr/>
        </p:nvSpPr>
        <p:spPr>
          <a:xfrm>
            <a:off x="7291864" y="4129912"/>
            <a:ext cx="1672722" cy="71548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громадський осуд</a:t>
            </a:r>
            <a:endParaRPr lang="ru-RU" dirty="0"/>
          </a:p>
        </p:txBody>
      </p:sp>
      <p:sp>
        <p:nvSpPr>
          <p:cNvPr id="19" name="Прямоугольник 18"/>
          <p:cNvSpPr/>
          <p:nvPr/>
        </p:nvSpPr>
        <p:spPr>
          <a:xfrm>
            <a:off x="6444208" y="5903204"/>
            <a:ext cx="2565151" cy="668216"/>
          </a:xfrm>
          <a:prstGeom prst="rect">
            <a:avLst/>
          </a:prstGeom>
          <a:solidFill>
            <a:srgbClr val="0348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зобов’язання залагодити шкоду</a:t>
            </a:r>
            <a:endParaRPr lang="ru-RU" dirty="0"/>
          </a:p>
        </p:txBody>
      </p:sp>
      <p:sp>
        <p:nvSpPr>
          <p:cNvPr id="20" name="Прямоугольник 19"/>
          <p:cNvSpPr/>
          <p:nvPr/>
        </p:nvSpPr>
        <p:spPr>
          <a:xfrm>
            <a:off x="1033116" y="186160"/>
            <a:ext cx="2098724" cy="457200"/>
          </a:xfrm>
          <a:prstGeom prst="rect">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злочини</a:t>
            </a:r>
            <a:endParaRPr lang="ru-RU" sz="2400" dirty="0"/>
          </a:p>
        </p:txBody>
      </p:sp>
      <p:sp>
        <p:nvSpPr>
          <p:cNvPr id="21" name="Прямоугольник 20"/>
          <p:cNvSpPr/>
          <p:nvPr/>
        </p:nvSpPr>
        <p:spPr>
          <a:xfrm>
            <a:off x="179512" y="6135062"/>
            <a:ext cx="4572000" cy="369332"/>
          </a:xfrm>
          <a:prstGeom prst="rect">
            <a:avLst/>
          </a:prstGeom>
        </p:spPr>
        <p:txBody>
          <a:bodyPr>
            <a:spAutoFit/>
          </a:bodyPr>
          <a:lstStyle/>
          <a:p>
            <a:r>
              <a:rPr lang="uk-UA" dirty="0" smtClean="0"/>
              <a:t> </a:t>
            </a:r>
            <a:endParaRPr lang="ru-RU" dirty="0"/>
          </a:p>
        </p:txBody>
      </p:sp>
      <p:sp>
        <p:nvSpPr>
          <p:cNvPr id="22" name="Прямоугольник 21"/>
          <p:cNvSpPr/>
          <p:nvPr/>
        </p:nvSpPr>
        <p:spPr>
          <a:xfrm>
            <a:off x="323528" y="836712"/>
            <a:ext cx="3672408" cy="720080"/>
          </a:xfrm>
          <a:prstGeom prst="rect">
            <a:avLst/>
          </a:prstGeom>
          <a:solidFill>
            <a:srgbClr val="6800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державні (контрреволюційні та проти порядку управління)</a:t>
            </a:r>
            <a:endParaRPr lang="ru-RU" dirty="0"/>
          </a:p>
        </p:txBody>
      </p:sp>
      <p:sp>
        <p:nvSpPr>
          <p:cNvPr id="23" name="Прямоугольник 22"/>
          <p:cNvSpPr/>
          <p:nvPr/>
        </p:nvSpPr>
        <p:spPr>
          <a:xfrm>
            <a:off x="332222" y="1675732"/>
            <a:ext cx="1611486" cy="457200"/>
          </a:xfrm>
          <a:prstGeom prst="rect">
            <a:avLst/>
          </a:prstGeom>
          <a:solidFill>
            <a:srgbClr val="8E0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посадові</a:t>
            </a:r>
            <a:endParaRPr lang="ru-RU" dirty="0"/>
          </a:p>
        </p:txBody>
      </p:sp>
      <p:sp>
        <p:nvSpPr>
          <p:cNvPr id="24" name="Прямоугольник 23"/>
          <p:cNvSpPr/>
          <p:nvPr/>
        </p:nvSpPr>
        <p:spPr>
          <a:xfrm>
            <a:off x="324260" y="2278614"/>
            <a:ext cx="3671676" cy="848748"/>
          </a:xfrm>
          <a:prstGeom prst="rect">
            <a:avLst/>
          </a:prstGeom>
          <a:solidFill>
            <a:srgbClr val="AC00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порушення правил про відокремлення церкви від держави</a:t>
            </a:r>
            <a:endParaRPr lang="ru-RU" dirty="0"/>
          </a:p>
        </p:txBody>
      </p:sp>
      <p:sp>
        <p:nvSpPr>
          <p:cNvPr id="25" name="Прямоугольник 24"/>
          <p:cNvSpPr/>
          <p:nvPr/>
        </p:nvSpPr>
        <p:spPr>
          <a:xfrm>
            <a:off x="2221483" y="1688876"/>
            <a:ext cx="1764705" cy="457200"/>
          </a:xfrm>
          <a:prstGeom prst="rect">
            <a:avLst/>
          </a:prstGeom>
          <a:solidFill>
            <a:srgbClr val="8E00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господарські</a:t>
            </a:r>
            <a:endParaRPr lang="ru-RU" dirty="0"/>
          </a:p>
        </p:txBody>
      </p:sp>
      <p:sp>
        <p:nvSpPr>
          <p:cNvPr id="26" name="Прямоугольник 25"/>
          <p:cNvSpPr/>
          <p:nvPr/>
        </p:nvSpPr>
        <p:spPr>
          <a:xfrm>
            <a:off x="323528" y="3281940"/>
            <a:ext cx="3672408" cy="640512"/>
          </a:xfrm>
          <a:prstGeom prst="rect">
            <a:avLst/>
          </a:prstGeom>
          <a:solidFill>
            <a:srgbClr val="C400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проти </a:t>
            </a:r>
            <a:r>
              <a:rPr lang="uk-UA" dirty="0" smtClean="0"/>
              <a:t>життя, </a:t>
            </a:r>
            <a:r>
              <a:rPr lang="uk-UA" dirty="0"/>
              <a:t>здоров’я, свободи та гідності особи</a:t>
            </a:r>
            <a:endParaRPr lang="ru-RU" dirty="0"/>
          </a:p>
        </p:txBody>
      </p:sp>
      <p:sp>
        <p:nvSpPr>
          <p:cNvPr id="27" name="Прямоугольник 26"/>
          <p:cNvSpPr/>
          <p:nvPr/>
        </p:nvSpPr>
        <p:spPr>
          <a:xfrm>
            <a:off x="323528" y="4088948"/>
            <a:ext cx="1440160" cy="468000"/>
          </a:xfrm>
          <a:prstGeom prst="rect">
            <a:avLst/>
          </a:prstGeom>
          <a:solidFill>
            <a:srgbClr val="C832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майнові</a:t>
            </a:r>
            <a:endParaRPr lang="ru-RU" dirty="0"/>
          </a:p>
        </p:txBody>
      </p:sp>
      <p:sp>
        <p:nvSpPr>
          <p:cNvPr id="28" name="Прямоугольник 27"/>
          <p:cNvSpPr/>
          <p:nvPr/>
        </p:nvSpPr>
        <p:spPr>
          <a:xfrm flipH="1">
            <a:off x="2057338" y="4088948"/>
            <a:ext cx="1481410" cy="468000"/>
          </a:xfrm>
          <a:prstGeom prst="rect">
            <a:avLst/>
          </a:prstGeom>
          <a:solidFill>
            <a:srgbClr val="C832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військові</a:t>
            </a:r>
            <a:endParaRPr lang="ru-RU" dirty="0"/>
          </a:p>
        </p:txBody>
      </p:sp>
      <p:sp>
        <p:nvSpPr>
          <p:cNvPr id="29" name="Прямоугольник 28"/>
          <p:cNvSpPr/>
          <p:nvPr/>
        </p:nvSpPr>
        <p:spPr>
          <a:xfrm>
            <a:off x="332830" y="4713435"/>
            <a:ext cx="2654994" cy="939649"/>
          </a:xfrm>
          <a:prstGeom prst="rect">
            <a:avLst/>
          </a:prstGeom>
          <a:solidFill>
            <a:srgbClr val="A32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порушення правил, що охороняють народне здоров’я</a:t>
            </a:r>
            <a:endParaRPr lang="ru-RU" dirty="0"/>
          </a:p>
        </p:txBody>
      </p:sp>
      <p:sp>
        <p:nvSpPr>
          <p:cNvPr id="30" name="Прямоугольник 29"/>
          <p:cNvSpPr/>
          <p:nvPr/>
        </p:nvSpPr>
        <p:spPr>
          <a:xfrm>
            <a:off x="306140" y="5805264"/>
            <a:ext cx="2681684" cy="864096"/>
          </a:xfrm>
          <a:prstGeom prst="rect">
            <a:avLst/>
          </a:prstGeom>
          <a:solidFill>
            <a:srgbClr val="7B1F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проти громадської безпеки </a:t>
            </a:r>
            <a:r>
              <a:rPr lang="uk-UA" dirty="0"/>
              <a:t>та </a:t>
            </a:r>
            <a:r>
              <a:rPr lang="uk-UA" dirty="0" smtClean="0"/>
              <a:t>публічного порядку</a:t>
            </a:r>
            <a:endParaRPr lang="ru-RU" dirty="0"/>
          </a:p>
        </p:txBody>
      </p:sp>
      <p:sp>
        <p:nvSpPr>
          <p:cNvPr id="31" name="Прямоугольник 30"/>
          <p:cNvSpPr/>
          <p:nvPr/>
        </p:nvSpPr>
        <p:spPr>
          <a:xfrm>
            <a:off x="4572000" y="836712"/>
            <a:ext cx="4362870" cy="457200"/>
          </a:xfrm>
          <a:prstGeom prst="rect">
            <a:avLst/>
          </a:prstGeom>
          <a:solidFill>
            <a:srgbClr val="005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a:t>
            </a:r>
            <a:r>
              <a:rPr lang="uk-UA" dirty="0" smtClean="0"/>
              <a:t>ища міра покарання – розстріл. </a:t>
            </a:r>
            <a:endParaRPr lang="ru-RU" dirty="0"/>
          </a:p>
        </p:txBody>
      </p:sp>
      <p:pic>
        <p:nvPicPr>
          <p:cNvPr id="32" name="Рисунок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25341" y="4625136"/>
            <a:ext cx="3052341" cy="2188471"/>
          </a:xfrm>
          <a:prstGeom prst="rect">
            <a:avLst/>
          </a:prstGeom>
          <a:effectLst>
            <a:softEdge rad="63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Ð ÐµÐ·ÑÐ»ÑÑÐ°Ñ Ð¿Ð¾ÑÑÐºÑ Ð·Ð¾Ð±ÑÐ°Ð¶ÐµÐ½Ñ Ð·Ð° Ð·Ð°Ð¿Ð¸ÑÐ¾Ð¼ &quot;ÐºÑÐ¸Ð¼ÑÐ½Ð°Ð»ÑÐ½Ð¸Ð¹ ÐºÐ¾Ð´ÐµÐºÑ ÑÑÑÑ&quot;"/>
          <p:cNvPicPr>
            <a:picLocks noChangeAspect="1" noChangeArrowheads="1"/>
          </p:cNvPicPr>
          <p:nvPr/>
        </p:nvPicPr>
        <p:blipFill>
          <a:blip r:embed="rId2" cstate="print"/>
          <a:srcRect/>
          <a:stretch>
            <a:fillRect/>
          </a:stretch>
        </p:blipFill>
        <p:spPr bwMode="auto">
          <a:xfrm>
            <a:off x="9644098" y="3000372"/>
            <a:ext cx="2466975" cy="4391026"/>
          </a:xfrm>
          <a:prstGeom prst="rect">
            <a:avLst/>
          </a:prstGeom>
          <a:noFill/>
        </p:spPr>
      </p:pic>
      <p:pic>
        <p:nvPicPr>
          <p:cNvPr id="32772" name="Picture 4" descr="Ð ÐµÐ·ÑÐ»ÑÑÐ°Ñ Ð¿Ð¾ÑÑÐºÑ Ð·Ð¾Ð±ÑÐ°Ð¶ÐµÐ½Ñ Ð·Ð° Ð·Ð°Ð¿Ð¸ÑÐ¾Ð¼ &quot;ÐºÑÐ¸Ð¼ÑÐ½Ð°Ð»ÑÐ½Ð¸Ð¹ ÐºÐ¾Ð´ÐµÐºÑ ÑÑÑÑ&quot;"/>
          <p:cNvPicPr>
            <a:picLocks noChangeAspect="1" noChangeArrowheads="1"/>
          </p:cNvPicPr>
          <p:nvPr/>
        </p:nvPicPr>
        <p:blipFill rotWithShape="1">
          <a:blip r:embed="rId3" cstate="print"/>
          <a:srcRect b="18125"/>
          <a:stretch/>
        </p:blipFill>
        <p:spPr bwMode="auto">
          <a:xfrm>
            <a:off x="6732240" y="4068587"/>
            <a:ext cx="2146584" cy="2606815"/>
          </a:xfrm>
          <a:prstGeom prst="rect">
            <a:avLst/>
          </a:prstGeom>
          <a:noFill/>
          <a:effectLst>
            <a:softEdge rad="63500"/>
          </a:effectLst>
        </p:spPr>
      </p:pic>
      <p:sp>
        <p:nvSpPr>
          <p:cNvPr id="9" name="Прямоугольник 8"/>
          <p:cNvSpPr/>
          <p:nvPr/>
        </p:nvSpPr>
        <p:spPr>
          <a:xfrm>
            <a:off x="179512" y="36240"/>
            <a:ext cx="8856984" cy="584448"/>
          </a:xfrm>
          <a:prstGeom prst="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sz="2400" dirty="0" smtClean="0"/>
              <a:t>У 1927 р. було прийнято новий кримінальний кодекс УСРР</a:t>
            </a:r>
            <a:endParaRPr lang="ru-RU" sz="2400" dirty="0"/>
          </a:p>
        </p:txBody>
      </p:sp>
      <p:sp>
        <p:nvSpPr>
          <p:cNvPr id="10" name="Прямоугольник 9"/>
          <p:cNvSpPr/>
          <p:nvPr/>
        </p:nvSpPr>
        <p:spPr>
          <a:xfrm>
            <a:off x="395536" y="836712"/>
            <a:ext cx="8352928" cy="792088"/>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Замість поняття «покарання» новий Кримінальний кодекс УСРР містив поняття «заходи соціальної оборони»</a:t>
            </a:r>
            <a:endParaRPr lang="ru-RU" dirty="0"/>
          </a:p>
        </p:txBody>
      </p:sp>
      <p:sp>
        <p:nvSpPr>
          <p:cNvPr id="11" name="Прямоугольник 10"/>
          <p:cNvSpPr/>
          <p:nvPr/>
        </p:nvSpPr>
        <p:spPr>
          <a:xfrm>
            <a:off x="395536" y="1844824"/>
            <a:ext cx="8352928" cy="1008112"/>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uk-UA" dirty="0"/>
              <a:t>В</a:t>
            </a:r>
            <a:r>
              <a:rPr lang="uk-UA" dirty="0" smtClean="0"/>
              <a:t>ведено </a:t>
            </a:r>
            <a:r>
              <a:rPr lang="uk-UA" dirty="0"/>
              <a:t>новий «захід соціальної оборони» – проголошення ворогом трудящих з позбавленням громадянства УСРР, а відтак і громадянства СРСР з вигнанням за його межі назавжди</a:t>
            </a:r>
            <a:endParaRPr lang="ru-RU" dirty="0"/>
          </a:p>
        </p:txBody>
      </p:sp>
      <p:sp>
        <p:nvSpPr>
          <p:cNvPr id="13" name="Прямоугольник 12"/>
          <p:cNvSpPr/>
          <p:nvPr/>
        </p:nvSpPr>
        <p:spPr>
          <a:xfrm>
            <a:off x="400224" y="4221088"/>
            <a:ext cx="5731547" cy="2406472"/>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Кримінальним кодексом УСРР 1927 р. передбачалася можливість притягнення до кримінальної відповідальності осіб, які не вчиняли протиправних діянь. Згідно зі ст. 34 КК суд мав право застосувати усі «заходи соціальної оборони», крім видалення за межі СРСР, якщо визнає, що особа є суспільно-небезпечною через свою минулу злочинну діяльність або через зв'язок із злочинним оточенням. </a:t>
            </a:r>
          </a:p>
        </p:txBody>
      </p:sp>
      <p:sp>
        <p:nvSpPr>
          <p:cNvPr id="21" name="Прямоугольник 20"/>
          <p:cNvSpPr/>
          <p:nvPr/>
        </p:nvSpPr>
        <p:spPr>
          <a:xfrm>
            <a:off x="179512" y="6135062"/>
            <a:ext cx="4572000" cy="369332"/>
          </a:xfrm>
          <a:prstGeom prst="rect">
            <a:avLst/>
          </a:prstGeom>
        </p:spPr>
        <p:txBody>
          <a:bodyPr>
            <a:spAutoFit/>
          </a:bodyPr>
          <a:lstStyle/>
          <a:p>
            <a:r>
              <a:rPr lang="uk-UA" dirty="0" smtClean="0"/>
              <a:t> </a:t>
            </a:r>
            <a:endParaRPr lang="ru-RU" dirty="0"/>
          </a:p>
        </p:txBody>
      </p:sp>
      <p:sp>
        <p:nvSpPr>
          <p:cNvPr id="31" name="Прямоугольник 30"/>
          <p:cNvSpPr/>
          <p:nvPr/>
        </p:nvSpPr>
        <p:spPr>
          <a:xfrm>
            <a:off x="395536" y="3140968"/>
            <a:ext cx="8348116" cy="761680"/>
          </a:xfrm>
          <a:prstGeom prst="rect">
            <a:avLst/>
          </a:prstGeom>
          <a:solidFill>
            <a:srgbClr val="6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Розстріл – виключний «захід соціальної оборони» – відтепер могли призначати суди загальної юрисдикції.</a:t>
            </a:r>
            <a:endParaRPr lang="ru-RU" dirty="0"/>
          </a:p>
        </p:txBody>
      </p:sp>
    </p:spTree>
    <p:extLst>
      <p:ext uri="{BB962C8B-B14F-4D97-AF65-F5344CB8AC3E}">
        <p14:creationId xmlns:p14="http://schemas.microsoft.com/office/powerpoint/2010/main" xmlns="" val="1662725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70494"/>
            <a:ext cx="9144000" cy="461665"/>
          </a:xfrm>
          <a:prstGeom prst="rect">
            <a:avLst/>
          </a:prstGeom>
          <a:solidFill>
            <a:srgbClr val="0048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uk-UA" sz="2400" b="1" i="1" u="none" strike="noStrike" cap="none" normalizeH="0" baseline="0" dirty="0" smtClean="0">
                <a:ln>
                  <a:noFill/>
                </a:ln>
                <a:effectLst/>
                <a:ea typeface="Times New Roman" pitchFamily="18" charset="0"/>
                <a:cs typeface="Arial" pitchFamily="34" charset="0"/>
              </a:rPr>
              <a:t>Кримінально-процесуальний кодекс УСРР </a:t>
            </a:r>
            <a:r>
              <a:rPr lang="uk-UA" sz="2400" b="1" i="1" dirty="0" smtClean="0">
                <a:ea typeface="Times New Roman" pitchFamily="18" charset="0"/>
                <a:cs typeface="Arial" pitchFamily="34" charset="0"/>
              </a:rPr>
              <a:t>1922 </a:t>
            </a:r>
            <a:r>
              <a:rPr lang="uk-UA" sz="2400" b="1" i="1" dirty="0">
                <a:ea typeface="Times New Roman" pitchFamily="18" charset="0"/>
                <a:cs typeface="Arial" pitchFamily="34" charset="0"/>
              </a:rPr>
              <a:t>р. </a:t>
            </a:r>
            <a:endParaRPr kumimoji="0" lang="uk-UA" sz="2400" b="1" i="1" u="none" strike="noStrike" cap="none" normalizeH="0" baseline="0" dirty="0" smtClean="0">
              <a:ln>
                <a:noFill/>
              </a:ln>
              <a:effectLst/>
              <a:cs typeface="Arial" pitchFamily="34" charset="0"/>
            </a:endParaRPr>
          </a:p>
        </p:txBody>
      </p:sp>
      <p:pic>
        <p:nvPicPr>
          <p:cNvPr id="31748" name="Picture 4" descr="Ð ÐµÐ·ÑÐ»ÑÑÐ°Ñ Ð¿Ð¾ÑÑÐºÑ Ð·Ð¾Ð±ÑÐ°Ð¶ÐµÐ½Ñ Ð·Ð° Ð·Ð°Ð¿Ð¸ÑÐ¾Ð¼ &quot;ÐºÑÐ¸Ð¼ÑÐ½Ð°Ð»ÑÐ½Ðµ ÑÑÐ´Ð¾ÑÐ¸Ð½ÑÑÐ²Ð¾&quot;"/>
          <p:cNvPicPr>
            <a:picLocks noChangeAspect="1" noChangeArrowheads="1"/>
          </p:cNvPicPr>
          <p:nvPr/>
        </p:nvPicPr>
        <p:blipFill>
          <a:blip r:embed="rId2" cstate="print"/>
          <a:srcRect/>
          <a:stretch>
            <a:fillRect/>
          </a:stretch>
        </p:blipFill>
        <p:spPr bwMode="auto">
          <a:xfrm>
            <a:off x="441622" y="5111920"/>
            <a:ext cx="3269942" cy="1606231"/>
          </a:xfrm>
          <a:prstGeom prst="rect">
            <a:avLst/>
          </a:prstGeom>
          <a:noFill/>
        </p:spPr>
      </p:pic>
      <p:sp>
        <p:nvSpPr>
          <p:cNvPr id="31750" name="AutoShape 6" descr="Ð ÐµÐ·ÑÐ»ÑÑÐ°Ñ Ð¿Ð¾ÑÑÐºÑ Ð·Ð¾Ð±ÑÐ°Ð¶ÐµÐ½Ñ Ð·Ð° Ð·Ð°Ð¿Ð¸ÑÐ¾Ð¼ &quot;ÐºÑÐ¸Ð¼ÑÐ½Ð°Ð»ÑÐ½Ðµ ÑÑÐ´Ð¾ÑÐ¸Ð½ÑÑÐ²Ð¾&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 name="Прямоугольник 1"/>
          <p:cNvSpPr/>
          <p:nvPr/>
        </p:nvSpPr>
        <p:spPr>
          <a:xfrm>
            <a:off x="142874" y="526952"/>
            <a:ext cx="8808913" cy="6877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solidFill>
              </a:rPr>
              <a:t>Досудове розслідування кримінальних справ здійснювалося у формі дізнання та слідства і покладалося відповідно на органи дізнання та слідства. </a:t>
            </a:r>
            <a:endParaRPr lang="ru-RU" dirty="0">
              <a:solidFill>
                <a:schemeClr val="bg1"/>
              </a:solidFill>
            </a:endParaRPr>
          </a:p>
        </p:txBody>
      </p:sp>
      <p:sp>
        <p:nvSpPr>
          <p:cNvPr id="3" name="Стрелка вниз 2"/>
          <p:cNvSpPr/>
          <p:nvPr/>
        </p:nvSpPr>
        <p:spPr>
          <a:xfrm>
            <a:off x="460374" y="1318884"/>
            <a:ext cx="3528392" cy="805296"/>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Органи дізнання</a:t>
            </a:r>
            <a:endParaRPr lang="ru-RU" dirty="0"/>
          </a:p>
        </p:txBody>
      </p:sp>
      <p:sp>
        <p:nvSpPr>
          <p:cNvPr id="4" name="Прямоугольник 3"/>
          <p:cNvSpPr/>
          <p:nvPr/>
        </p:nvSpPr>
        <p:spPr>
          <a:xfrm>
            <a:off x="174760" y="2251976"/>
            <a:ext cx="3893184" cy="7145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органи міліції та кримінального розшуку</a:t>
            </a:r>
            <a:endParaRPr lang="ru-RU" dirty="0"/>
          </a:p>
        </p:txBody>
      </p:sp>
      <p:sp>
        <p:nvSpPr>
          <p:cNvPr id="5" name="Прямоугольник 4"/>
          <p:cNvSpPr/>
          <p:nvPr/>
        </p:nvSpPr>
        <p:spPr>
          <a:xfrm>
            <a:off x="171582" y="3167078"/>
            <a:ext cx="3896362" cy="9957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органи Державного політичного управління (так називалися органи державної безпеки</a:t>
            </a:r>
            <a:endParaRPr lang="ru-RU" dirty="0"/>
          </a:p>
        </p:txBody>
      </p:sp>
      <p:sp>
        <p:nvSpPr>
          <p:cNvPr id="7" name="Прямоугольник 6"/>
          <p:cNvSpPr/>
          <p:nvPr/>
        </p:nvSpPr>
        <p:spPr>
          <a:xfrm>
            <a:off x="155574" y="4327412"/>
            <a:ext cx="3912369" cy="7200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деякі інші урядові установи і посадові особи</a:t>
            </a:r>
            <a:endParaRPr lang="ru-RU" dirty="0"/>
          </a:p>
        </p:txBody>
      </p:sp>
      <p:sp>
        <p:nvSpPr>
          <p:cNvPr id="9" name="Стрелка вниз 8"/>
          <p:cNvSpPr/>
          <p:nvPr/>
        </p:nvSpPr>
        <p:spPr>
          <a:xfrm>
            <a:off x="4982628" y="1340768"/>
            <a:ext cx="3744416" cy="805296"/>
          </a:xfrm>
          <a:prstGeom prst="down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Слідчі </a:t>
            </a:r>
            <a:endParaRPr lang="ru-RU" dirty="0"/>
          </a:p>
        </p:txBody>
      </p:sp>
      <p:sp>
        <p:nvSpPr>
          <p:cNvPr id="10" name="Прямоугольник 9"/>
          <p:cNvSpPr/>
          <p:nvPr/>
        </p:nvSpPr>
        <p:spPr>
          <a:xfrm>
            <a:off x="4838823" y="2264476"/>
            <a:ext cx="4080543" cy="4680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народні слідчі при народних судах</a:t>
            </a:r>
            <a:endParaRPr lang="ru-RU" dirty="0"/>
          </a:p>
        </p:txBody>
      </p:sp>
      <p:sp>
        <p:nvSpPr>
          <p:cNvPr id="11" name="Прямоугольник 10"/>
          <p:cNvSpPr/>
          <p:nvPr/>
        </p:nvSpPr>
        <p:spPr>
          <a:xfrm>
            <a:off x="4828404" y="2873156"/>
            <a:ext cx="4101379" cy="5400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слідчі (старші слідчі) при радах народних суддів </a:t>
            </a:r>
            <a:endParaRPr lang="ru-RU" dirty="0"/>
          </a:p>
        </p:txBody>
      </p:sp>
      <p:sp>
        <p:nvSpPr>
          <p:cNvPr id="12" name="Прямоугольник 11"/>
          <p:cNvSpPr/>
          <p:nvPr/>
        </p:nvSpPr>
        <p:spPr>
          <a:xfrm>
            <a:off x="4827612" y="3501008"/>
            <a:ext cx="4091754" cy="5400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слідчі (старші слідчі) при </a:t>
            </a:r>
            <a:r>
              <a:rPr lang="uk-UA" dirty="0" smtClean="0"/>
              <a:t>революційних </a:t>
            </a:r>
            <a:r>
              <a:rPr lang="uk-UA" dirty="0"/>
              <a:t>трибуналах</a:t>
            </a:r>
            <a:endParaRPr lang="ru-RU" dirty="0"/>
          </a:p>
        </p:txBody>
      </p:sp>
      <p:sp>
        <p:nvSpPr>
          <p:cNvPr id="14" name="Прямоугольник 13"/>
          <p:cNvSpPr/>
          <p:nvPr/>
        </p:nvSpPr>
        <p:spPr>
          <a:xfrm>
            <a:off x="4834023" y="4117374"/>
            <a:ext cx="4078931" cy="423452"/>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військові слідчі </a:t>
            </a:r>
            <a:endParaRPr lang="ru-RU" dirty="0"/>
          </a:p>
        </p:txBody>
      </p:sp>
      <p:sp>
        <p:nvSpPr>
          <p:cNvPr id="15" name="Прямоугольник 14"/>
          <p:cNvSpPr/>
          <p:nvPr/>
        </p:nvSpPr>
        <p:spPr>
          <a:xfrm>
            <a:off x="4834023" y="4687452"/>
            <a:ext cx="4078931" cy="792088"/>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слідчі у важливих справах при Народному комісаріаті юстиції (НКЮ) УСРР</a:t>
            </a:r>
            <a:endParaRPr lang="ru-RU" dirty="0"/>
          </a:p>
        </p:txBody>
      </p:sp>
      <p:sp>
        <p:nvSpPr>
          <p:cNvPr id="16" name="Прямоугольник 15"/>
          <p:cNvSpPr/>
          <p:nvPr/>
        </p:nvSpPr>
        <p:spPr>
          <a:xfrm>
            <a:off x="3945631" y="5661248"/>
            <a:ext cx="4993331" cy="1126189"/>
          </a:xfrm>
          <a:prstGeom prst="rect">
            <a:avLst/>
          </a:prstGeom>
          <a:solidFill>
            <a:srgbClr val="99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a:t>слідчі перебували у подвійному підпорядкуванні: в адміністративних питаннях – судам, нагляд за їх процесуальною діяльністю здійснював прокурор.</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1844824"/>
            <a:ext cx="5888434" cy="1743654"/>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900" dirty="0">
                <a:solidFill>
                  <a:schemeClr val="bg1"/>
                </a:solidFill>
              </a:rPr>
              <a:t>12 грудня 1917 р. </a:t>
            </a:r>
            <a:r>
              <a:rPr lang="uk-UA" sz="1900" dirty="0" smtClean="0">
                <a:solidFill>
                  <a:schemeClr val="bg1"/>
                </a:solidFill>
              </a:rPr>
              <a:t>так званий І </a:t>
            </a:r>
            <a:r>
              <a:rPr lang="uk-UA" sz="1900" dirty="0">
                <a:solidFill>
                  <a:schemeClr val="bg1"/>
                </a:solidFill>
              </a:rPr>
              <a:t>Всеукраїнський з’їзд Рад у Харкові проголосив Україну республікою рад робітничих, </a:t>
            </a:r>
            <a:r>
              <a:rPr lang="uk-UA" sz="1900" dirty="0" smtClean="0">
                <a:solidFill>
                  <a:schemeClr val="bg1"/>
                </a:solidFill>
              </a:rPr>
              <a:t>селянських, </a:t>
            </a:r>
            <a:r>
              <a:rPr lang="uk-UA" sz="1900" dirty="0">
                <a:solidFill>
                  <a:schemeClr val="bg1"/>
                </a:solidFill>
              </a:rPr>
              <a:t>солдатських і </a:t>
            </a:r>
            <a:r>
              <a:rPr lang="uk-UA" sz="1900" dirty="0" smtClean="0">
                <a:solidFill>
                  <a:schemeClr val="bg1"/>
                </a:solidFill>
              </a:rPr>
              <a:t>козацьких депутатів</a:t>
            </a:r>
            <a:r>
              <a:rPr lang="uk-UA" sz="1900" dirty="0">
                <a:solidFill>
                  <a:schemeClr val="bg1"/>
                </a:solidFill>
              </a:rPr>
              <a:t>, як федеративну частину Російської Республіки. При цьому зберігалася назва УНР. </a:t>
            </a:r>
          </a:p>
        </p:txBody>
      </p:sp>
      <p:pic>
        <p:nvPicPr>
          <p:cNvPr id="46082" name="Picture 2" descr="Ð ÐµÐ·ÑÐ»ÑÑÐ°Ñ Ð¿Ð¾ÑÑÐºÑ Ð·Ð¾Ð±ÑÐ°Ð¶ÐµÐ½Ñ Ð·Ð° Ð·Ð°Ð¿Ð¸ÑÐ¾Ð¼ &quot;ÑÐºÑÐ°ÑÐ½ÑÑÐºÐ¾ ÑÐ°Ð´ÑÐ½ÑÑÐºÐ° Ð²ÑÐ¹Ð½Ð°&quot;"/>
          <p:cNvPicPr>
            <a:picLocks noChangeAspect="1" noChangeArrowheads="1"/>
          </p:cNvPicPr>
          <p:nvPr/>
        </p:nvPicPr>
        <p:blipFill>
          <a:blip r:embed="rId2" cstate="print"/>
          <a:srcRect/>
          <a:stretch>
            <a:fillRect/>
          </a:stretch>
        </p:blipFill>
        <p:spPr bwMode="auto">
          <a:xfrm>
            <a:off x="0" y="3608032"/>
            <a:ext cx="3653848" cy="3249968"/>
          </a:xfrm>
          <a:prstGeom prst="rect">
            <a:avLst/>
          </a:prstGeom>
          <a:noFill/>
        </p:spPr>
      </p:pic>
      <p:pic>
        <p:nvPicPr>
          <p:cNvPr id="46084" name="Picture 4" descr="Ð ÐµÐ·ÑÐ»ÑÑÐ°Ñ Ð¿Ð¾ÑÑÐºÑ Ð·Ð¾Ð±ÑÐ°Ð¶ÐµÐ½Ñ Ð·Ð° Ð·Ð°Ð¿Ð¸ÑÐ¾Ð¼ &quot;ÐÑÐµÑÐºÑÐ°ÑÐ½ÑÑÐºÐ¸Ð¹ Ð·âÑÐ·Ð´ Ð Ð°Ð´ ÑÐ¾Ð±ÑÑÐ½Ð¸ÑÐ¸Ñ, ÑÐ¾Ð»Ð´Ð°ÑÑÑÐºÐ¸Ñ Ñ ÑÐµÐ»ÑÐ½ÑÑÐºÐ¸Ñ Ð´ÐµÐ¿ÑÑÐ°ÑÑÐ²&quot;"/>
          <p:cNvPicPr>
            <a:picLocks noChangeAspect="1" noChangeArrowheads="1"/>
          </p:cNvPicPr>
          <p:nvPr/>
        </p:nvPicPr>
        <p:blipFill>
          <a:blip r:embed="rId3" cstate="print"/>
          <a:srcRect/>
          <a:stretch>
            <a:fillRect/>
          </a:stretch>
        </p:blipFill>
        <p:spPr bwMode="auto">
          <a:xfrm>
            <a:off x="5888434" y="1772816"/>
            <a:ext cx="3255566" cy="1815662"/>
          </a:xfrm>
          <a:prstGeom prst="rect">
            <a:avLst/>
          </a:prstGeom>
          <a:noFill/>
        </p:spPr>
      </p:pic>
      <p:sp>
        <p:nvSpPr>
          <p:cNvPr id="8" name="Прямоугольник 7"/>
          <p:cNvSpPr/>
          <p:nvPr/>
        </p:nvSpPr>
        <p:spPr>
          <a:xfrm>
            <a:off x="10344" y="6473279"/>
            <a:ext cx="9133656" cy="400110"/>
          </a:xfrm>
          <a:prstGeom prst="rect">
            <a:avLst/>
          </a:prstGeom>
          <a:solidFill>
            <a:srgbClr val="FFFF00"/>
          </a:solidFill>
        </p:spPr>
        <p:txBody>
          <a:bodyPr wrap="square">
            <a:spAutoFit/>
          </a:bodyPr>
          <a:lstStyle/>
          <a:p>
            <a:r>
              <a:rPr lang="uk-UA" sz="2000" dirty="0" smtClean="0">
                <a:solidFill>
                  <a:schemeClr val="bg1"/>
                </a:solidFill>
              </a:rPr>
              <a:t>У свій перший прихід в Україну більшовики не змогли утримати владу.</a:t>
            </a:r>
            <a:endParaRPr lang="uk-UA" sz="2000" dirty="0">
              <a:solidFill>
                <a:schemeClr val="bg1"/>
              </a:solidFill>
            </a:endParaRPr>
          </a:p>
        </p:txBody>
      </p:sp>
      <p:sp>
        <p:nvSpPr>
          <p:cNvPr id="2" name="Прямоугольник 1"/>
          <p:cNvSpPr/>
          <p:nvPr/>
        </p:nvSpPr>
        <p:spPr>
          <a:xfrm>
            <a:off x="0" y="0"/>
            <a:ext cx="9144000" cy="1844824"/>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4 грудня 1917 р. у Києві розпочав роботу І Всеукраїнський з’їзд рад робітничих, солдатських і селянських депутатів, на який прибуло близько 2,5 тис. делегатів. З’їзд висловив підтримку Українській Центральній Раді. 127 більшовиків залишили з’їзд та переїхали до Харкова, де об’єдналися зі з’їздом Рад Донецького та Криворізького басейнів, і так само назвали своє зібрання І Всеукраїнським з’їздом Рад.</a:t>
            </a:r>
          </a:p>
        </p:txBody>
      </p:sp>
      <p:sp>
        <p:nvSpPr>
          <p:cNvPr id="3" name="Прямоугольник 2"/>
          <p:cNvSpPr/>
          <p:nvPr/>
        </p:nvSpPr>
        <p:spPr>
          <a:xfrm>
            <a:off x="3636956" y="3588478"/>
            <a:ext cx="5507044" cy="2269240"/>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bg1"/>
                </a:solidFill>
              </a:rPr>
              <a:t>За зразком органів влади радянської Росії вищим органом влади проголошувався З’їзд Рад робітничих, </a:t>
            </a:r>
            <a:r>
              <a:rPr lang="uk-UA" dirty="0" smtClean="0">
                <a:solidFill>
                  <a:schemeClr val="bg1"/>
                </a:solidFill>
              </a:rPr>
              <a:t>селянських, </a:t>
            </a:r>
            <a:r>
              <a:rPr lang="uk-UA" dirty="0">
                <a:solidFill>
                  <a:schemeClr val="bg1"/>
                </a:solidFill>
              </a:rPr>
              <a:t>солдатських </a:t>
            </a:r>
            <a:r>
              <a:rPr lang="uk-UA" dirty="0" smtClean="0">
                <a:solidFill>
                  <a:schemeClr val="bg1"/>
                </a:solidFill>
              </a:rPr>
              <a:t>і козацьких депутатів</a:t>
            </a:r>
            <a:r>
              <a:rPr lang="uk-UA" dirty="0">
                <a:solidFill>
                  <a:schemeClr val="bg1"/>
                </a:solidFill>
              </a:rPr>
              <a:t>, було обрано Центральний Виконавчий Комітет Рад України як вищий орган державної влади, що мав діяти між з’їздами і уряд – Народний Секретаріат. </a:t>
            </a:r>
          </a:p>
        </p:txBody>
      </p:sp>
      <p:sp>
        <p:nvSpPr>
          <p:cNvPr id="5" name="Прямоугольник 4"/>
          <p:cNvSpPr/>
          <p:nvPr/>
        </p:nvSpPr>
        <p:spPr>
          <a:xfrm>
            <a:off x="0" y="5733255"/>
            <a:ext cx="9133656" cy="740023"/>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solidFill>
                  <a:srgbClr val="A50021"/>
                </a:solidFill>
              </a:rPr>
              <a:t>Таким чином, становлення радянської влади в Україні відбулося збройним шляхом</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255160"/>
            <a:ext cx="9144000" cy="830997"/>
          </a:xfrm>
          <a:prstGeom prst="rect">
            <a:avLst/>
          </a:prstGeom>
          <a:solidFill>
            <a:srgbClr val="0048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uk-UA" sz="2400" b="1" i="1" u="none" strike="noStrike" cap="none" normalizeH="0" baseline="0" dirty="0" smtClean="0">
                <a:ln>
                  <a:noFill/>
                </a:ln>
                <a:effectLst/>
                <a:ea typeface="Times New Roman" pitchFamily="18" charset="0"/>
                <a:cs typeface="Arial" pitchFamily="34" charset="0"/>
              </a:rPr>
              <a:t>У 1927 р. було прийнято новий Кримінально-процесуальний кодекс УСРР</a:t>
            </a:r>
            <a:endParaRPr kumimoji="0" lang="uk-UA" sz="2400" b="1" i="1" u="none" strike="noStrike" cap="none" normalizeH="0" baseline="0" dirty="0" smtClean="0">
              <a:ln>
                <a:noFill/>
              </a:ln>
              <a:effectLst/>
              <a:cs typeface="Arial" pitchFamily="34" charset="0"/>
            </a:endParaRPr>
          </a:p>
        </p:txBody>
      </p:sp>
      <p:sp>
        <p:nvSpPr>
          <p:cNvPr id="31750" name="AutoShape 6" descr="Ð ÐµÐ·ÑÐ»ÑÑÐ°Ñ Ð¿Ð¾ÑÑÐºÑ Ð·Ð¾Ð±ÑÐ°Ð¶ÐµÐ½Ñ Ð·Ð° Ð·Ð°Ð¿Ð¸ÑÐ¾Ð¼ &quot;ÐºÑÐ¸Ð¼ÑÐ½Ð°Ð»ÑÐ½Ðµ ÑÑÐ´Ð¾ÑÐ¸Ð½ÑÑÐ²Ð¾&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 name="Прямоугольник 1"/>
          <p:cNvSpPr/>
          <p:nvPr/>
        </p:nvSpPr>
        <p:spPr>
          <a:xfrm>
            <a:off x="239550" y="6021288"/>
            <a:ext cx="8808913" cy="63889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solidFill>
              </a:rPr>
              <a:t>За КПК УСРР 1927 р. права органів досудового </a:t>
            </a:r>
            <a:r>
              <a:rPr lang="uk-UA" dirty="0" smtClean="0">
                <a:solidFill>
                  <a:schemeClr val="bg1"/>
                </a:solidFill>
              </a:rPr>
              <a:t>розслідування та повноваження прокурора  </a:t>
            </a:r>
            <a:r>
              <a:rPr lang="uk-UA" dirty="0">
                <a:solidFill>
                  <a:schemeClr val="bg1"/>
                </a:solidFill>
              </a:rPr>
              <a:t>було </a:t>
            </a:r>
            <a:r>
              <a:rPr lang="uk-UA" dirty="0" smtClean="0">
                <a:solidFill>
                  <a:schemeClr val="bg1"/>
                </a:solidFill>
              </a:rPr>
              <a:t>розширено.</a:t>
            </a:r>
            <a:endParaRPr lang="ru-RU" dirty="0">
              <a:solidFill>
                <a:schemeClr val="bg1"/>
              </a:solidFill>
            </a:endParaRPr>
          </a:p>
        </p:txBody>
      </p:sp>
      <p:sp>
        <p:nvSpPr>
          <p:cNvPr id="3" name="Стрелка вниз 2"/>
          <p:cNvSpPr/>
          <p:nvPr/>
        </p:nvSpPr>
        <p:spPr>
          <a:xfrm>
            <a:off x="460374" y="1408144"/>
            <a:ext cx="3528392" cy="796720"/>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t>КПК УСРР 1922 р.</a:t>
            </a:r>
            <a:endParaRPr lang="ru-RU" sz="2000" dirty="0"/>
          </a:p>
        </p:txBody>
      </p:sp>
      <p:sp>
        <p:nvSpPr>
          <p:cNvPr id="4" name="Прямоугольник 3"/>
          <p:cNvSpPr/>
          <p:nvPr/>
        </p:nvSpPr>
        <p:spPr>
          <a:xfrm>
            <a:off x="197066" y="2420888"/>
            <a:ext cx="4378772" cy="52777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опитування підозрюваних та свідків</a:t>
            </a:r>
            <a:endParaRPr lang="ru-RU" dirty="0"/>
          </a:p>
        </p:txBody>
      </p:sp>
      <p:sp>
        <p:nvSpPr>
          <p:cNvPr id="5" name="Прямоугольник 4"/>
          <p:cNvSpPr/>
          <p:nvPr/>
        </p:nvSpPr>
        <p:spPr>
          <a:xfrm>
            <a:off x="198117" y="3140968"/>
            <a:ext cx="4399957" cy="1475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обшук, виїмку, огляд – могли здійснювати лише у випадках, якщо були достатні підстави вважати, що сліди злочину, чи інші речові докази можуть бути знищені чи приховані</a:t>
            </a:r>
            <a:endParaRPr lang="ru-RU" dirty="0"/>
          </a:p>
        </p:txBody>
      </p:sp>
      <p:sp>
        <p:nvSpPr>
          <p:cNvPr id="7" name="Прямоугольник 6"/>
          <p:cNvSpPr/>
          <p:nvPr/>
        </p:nvSpPr>
        <p:spPr>
          <a:xfrm>
            <a:off x="198118" y="4869160"/>
            <a:ext cx="4399956" cy="93610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p>
          <a:p>
            <a:pPr algn="ctr"/>
            <a:r>
              <a:rPr lang="uk-UA" dirty="0"/>
              <a:t>в</a:t>
            </a:r>
            <a:r>
              <a:rPr lang="uk-UA" dirty="0" smtClean="0"/>
              <a:t> окремих, чітко </a:t>
            </a:r>
            <a:r>
              <a:rPr lang="uk-UA" dirty="0"/>
              <a:t>визначених КПК УСРР </a:t>
            </a:r>
            <a:r>
              <a:rPr lang="uk-UA" dirty="0" smtClean="0"/>
              <a:t>випадках, </a:t>
            </a:r>
            <a:r>
              <a:rPr lang="uk-UA" dirty="0"/>
              <a:t>органам дізнання надавалося право затримувати підозрюваного</a:t>
            </a:r>
            <a:endParaRPr lang="ru-RU" dirty="0"/>
          </a:p>
          <a:p>
            <a:pPr algn="ctr"/>
            <a:endParaRPr lang="ru-RU" dirty="0"/>
          </a:p>
        </p:txBody>
      </p:sp>
      <p:sp>
        <p:nvSpPr>
          <p:cNvPr id="9" name="Стрелка вниз 8"/>
          <p:cNvSpPr/>
          <p:nvPr/>
        </p:nvSpPr>
        <p:spPr>
          <a:xfrm>
            <a:off x="5147950" y="1430028"/>
            <a:ext cx="3744416" cy="774836"/>
          </a:xfrm>
          <a:prstGeom prst="down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t>КПК УСРР 1927 р. </a:t>
            </a:r>
            <a:endParaRPr lang="ru-RU" sz="2000" dirty="0"/>
          </a:p>
        </p:txBody>
      </p:sp>
      <p:sp>
        <p:nvSpPr>
          <p:cNvPr id="11" name="Прямоугольник 10"/>
          <p:cNvSpPr/>
          <p:nvPr/>
        </p:nvSpPr>
        <p:spPr>
          <a:xfrm>
            <a:off x="283195" y="692696"/>
            <a:ext cx="8629759" cy="5400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t>к</a:t>
            </a:r>
            <a:r>
              <a:rPr lang="uk-UA" sz="2000" dirty="0" smtClean="0"/>
              <a:t>римінально-процесуальні дії органів дізнання:</a:t>
            </a:r>
            <a:endParaRPr lang="ru-RU" sz="2000" dirty="0"/>
          </a:p>
        </p:txBody>
      </p:sp>
      <p:sp>
        <p:nvSpPr>
          <p:cNvPr id="12" name="Прямоугольник 11"/>
          <p:cNvSpPr/>
          <p:nvPr/>
        </p:nvSpPr>
        <p:spPr>
          <a:xfrm>
            <a:off x="5009480" y="2377976"/>
            <a:ext cx="3888318" cy="178532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провадячи дізнання у справах, у яких досудове слідство було не обов’язкове, органи дізнання могли провадити усі слідчі дії, встановлені Кодексом для провадження досудового слідства</a:t>
            </a:r>
            <a:endParaRPr lang="ru-RU" dirty="0"/>
          </a:p>
        </p:txBody>
      </p:sp>
      <p:pic>
        <p:nvPicPr>
          <p:cNvPr id="13" name="Рисунок 1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57702" y="4200224"/>
            <a:ext cx="3006123" cy="1690944"/>
          </a:xfrm>
          <a:prstGeom prst="rect">
            <a:avLst/>
          </a:prstGeom>
        </p:spPr>
      </p:pic>
    </p:spTree>
    <p:extLst>
      <p:ext uri="{BB962C8B-B14F-4D97-AF65-F5344CB8AC3E}">
        <p14:creationId xmlns:p14="http://schemas.microsoft.com/office/powerpoint/2010/main" xmlns="" val="1370457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a:solidFill>
            <a:srgbClr val="C00000"/>
          </a:solidFill>
        </p:spPr>
        <p:txBody>
          <a:bodyPr wrap="square">
            <a:spAutoFit/>
          </a:bodyPr>
          <a:lstStyle/>
          <a:p>
            <a:r>
              <a:rPr lang="uk-UA" sz="2000" dirty="0" smtClean="0"/>
              <a:t>У 1930 – ті рр</a:t>
            </a:r>
            <a:r>
              <a:rPr lang="uk-UA" sz="2000" dirty="0"/>
              <a:t>. </a:t>
            </a:r>
            <a:r>
              <a:rPr lang="uk-UA" sz="2000" dirty="0" smtClean="0"/>
              <a:t>формування </a:t>
            </a:r>
            <a:r>
              <a:rPr lang="uk-UA" sz="2000" dirty="0"/>
              <a:t>права в УСРР </a:t>
            </a:r>
            <a:r>
              <a:rPr lang="uk-UA" sz="2000" dirty="0" smtClean="0"/>
              <a:t>було тісно пов’язано з процесами, що відбувалися у політичному та економічному житті держави. </a:t>
            </a:r>
            <a:endParaRPr lang="uk-UA" sz="2000" dirty="0"/>
          </a:p>
        </p:txBody>
      </p:sp>
      <p:pic>
        <p:nvPicPr>
          <p:cNvPr id="9" name="Picture 9" descr="C:\Users\obersturmbannfuhrer\Downloads\Без названия.jpg"/>
          <p:cNvPicPr>
            <a:picLocks noChangeAspect="1" noChangeArrowheads="1"/>
          </p:cNvPicPr>
          <p:nvPr/>
        </p:nvPicPr>
        <p:blipFill>
          <a:blip r:embed="rId2" cstate="print"/>
          <a:srcRect/>
          <a:stretch>
            <a:fillRect/>
          </a:stretch>
        </p:blipFill>
        <p:spPr bwMode="auto">
          <a:xfrm>
            <a:off x="7279930" y="3789040"/>
            <a:ext cx="1840506" cy="2592288"/>
          </a:xfrm>
          <a:prstGeom prst="rect">
            <a:avLst/>
          </a:prstGeom>
          <a:noFill/>
          <a:effectLst>
            <a:softEdge rad="63500"/>
          </a:effectLst>
        </p:spPr>
      </p:pic>
      <p:sp>
        <p:nvSpPr>
          <p:cNvPr id="3" name="Пятиугольник 2"/>
          <p:cNvSpPr/>
          <p:nvPr/>
        </p:nvSpPr>
        <p:spPr>
          <a:xfrm>
            <a:off x="90984" y="1952836"/>
            <a:ext cx="4444764" cy="4796212"/>
          </a:xfrm>
          <a:prstGeom prst="homePlate">
            <a:avLst/>
          </a:prstGeom>
          <a:solidFill>
            <a:srgbClr val="5C00B8"/>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uk-UA" dirty="0">
                <a:solidFill>
                  <a:schemeClr val="tx1"/>
                </a:solidFill>
                <a:ea typeface="Times New Roman" pitchFamily="18" charset="0"/>
                <a:cs typeface="Arial" pitchFamily="34" charset="0"/>
              </a:rPr>
              <a:t>Одним із методів </a:t>
            </a:r>
            <a:r>
              <a:rPr lang="uk-UA" dirty="0" smtClean="0">
                <a:solidFill>
                  <a:schemeClr val="tx1"/>
                </a:solidFill>
                <a:ea typeface="Times New Roman" pitchFamily="18" charset="0"/>
                <a:cs typeface="Arial" pitchFamily="34" charset="0"/>
              </a:rPr>
              <a:t>         </a:t>
            </a:r>
          </a:p>
          <a:p>
            <a:r>
              <a:rPr lang="uk-UA" dirty="0" smtClean="0">
                <a:solidFill>
                  <a:schemeClr val="tx1"/>
                </a:solidFill>
                <a:ea typeface="Times New Roman" pitchFamily="18" charset="0"/>
                <a:cs typeface="Arial" pitchFamily="34" charset="0"/>
              </a:rPr>
              <a:t>суцільної  </a:t>
            </a:r>
          </a:p>
          <a:p>
            <a:r>
              <a:rPr lang="uk-UA" dirty="0" smtClean="0">
                <a:solidFill>
                  <a:schemeClr val="tx1"/>
                </a:solidFill>
                <a:ea typeface="Times New Roman" pitchFamily="18" charset="0"/>
                <a:cs typeface="Arial" pitchFamily="34" charset="0"/>
              </a:rPr>
              <a:t>колективізації стала </a:t>
            </a:r>
          </a:p>
          <a:p>
            <a:r>
              <a:rPr lang="uk-UA" dirty="0" smtClean="0">
                <a:solidFill>
                  <a:schemeClr val="tx1"/>
                </a:solidFill>
                <a:ea typeface="Times New Roman" pitchFamily="18" charset="0"/>
                <a:cs typeface="Arial" pitchFamily="34" charset="0"/>
              </a:rPr>
              <a:t>реалізація   політики </a:t>
            </a:r>
          </a:p>
          <a:p>
            <a:r>
              <a:rPr lang="uk-UA" dirty="0" smtClean="0">
                <a:solidFill>
                  <a:schemeClr val="tx1"/>
                </a:solidFill>
                <a:ea typeface="Times New Roman" pitchFamily="18" charset="0"/>
                <a:cs typeface="Arial" pitchFamily="34" charset="0"/>
              </a:rPr>
              <a:t>«</a:t>
            </a:r>
            <a:r>
              <a:rPr lang="uk-UA" dirty="0">
                <a:solidFill>
                  <a:schemeClr val="tx1"/>
                </a:solidFill>
                <a:ea typeface="Times New Roman" pitchFamily="18" charset="0"/>
                <a:cs typeface="Arial" pitchFamily="34" charset="0"/>
              </a:rPr>
              <a:t>ліквідації куркульства як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класу</a:t>
            </a:r>
            <a:r>
              <a:rPr lang="uk-UA" dirty="0">
                <a:solidFill>
                  <a:schemeClr val="tx1"/>
                </a:solidFill>
                <a:ea typeface="Times New Roman" pitchFamily="18" charset="0"/>
                <a:cs typeface="Arial" pitchFamily="34" charset="0"/>
              </a:rPr>
              <a:t>». </a:t>
            </a:r>
            <a:r>
              <a:rPr lang="uk-UA" dirty="0" smtClean="0">
                <a:solidFill>
                  <a:schemeClr val="tx1"/>
                </a:solidFill>
                <a:ea typeface="Times New Roman" pitchFamily="18" charset="0"/>
                <a:cs typeface="Arial" pitchFamily="34" charset="0"/>
              </a:rPr>
              <a:t>План </a:t>
            </a:r>
            <a:r>
              <a:rPr lang="uk-UA" dirty="0">
                <a:solidFill>
                  <a:schemeClr val="tx1"/>
                </a:solidFill>
                <a:ea typeface="Times New Roman" pitchFamily="18" charset="0"/>
                <a:cs typeface="Arial" pitchFamily="34" charset="0"/>
              </a:rPr>
              <a:t>кампанії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розкуркулення </a:t>
            </a:r>
            <a:r>
              <a:rPr lang="uk-UA" dirty="0">
                <a:solidFill>
                  <a:schemeClr val="tx1"/>
                </a:solidFill>
                <a:ea typeface="Times New Roman" pitchFamily="18" charset="0"/>
                <a:cs typeface="Arial" pitchFamily="34" charset="0"/>
              </a:rPr>
              <a:t>було </a:t>
            </a:r>
            <a:r>
              <a:rPr lang="uk-UA" dirty="0" smtClean="0">
                <a:solidFill>
                  <a:schemeClr val="tx1"/>
                </a:solidFill>
                <a:ea typeface="Times New Roman" pitchFamily="18" charset="0"/>
                <a:cs typeface="Arial" pitchFamily="34" charset="0"/>
              </a:rPr>
              <a:t>затверджено </a:t>
            </a:r>
          </a:p>
          <a:p>
            <a:r>
              <a:rPr lang="uk-UA" dirty="0" smtClean="0">
                <a:solidFill>
                  <a:schemeClr val="tx1"/>
                </a:solidFill>
                <a:ea typeface="Times New Roman" pitchFamily="18" charset="0"/>
                <a:cs typeface="Arial" pitchFamily="34" charset="0"/>
              </a:rPr>
              <a:t>таємною </a:t>
            </a:r>
            <a:r>
              <a:rPr lang="uk-UA" dirty="0">
                <a:solidFill>
                  <a:schemeClr val="tx1"/>
                </a:solidFill>
                <a:ea typeface="Times New Roman" pitchFamily="18" charset="0"/>
                <a:cs typeface="Arial" pitchFamily="34" charset="0"/>
              </a:rPr>
              <a:t>постановою </a:t>
            </a:r>
            <a:r>
              <a:rPr lang="uk-UA" dirty="0" smtClean="0">
                <a:solidFill>
                  <a:schemeClr val="tx1"/>
                </a:solidFill>
                <a:ea typeface="Times New Roman" pitchFamily="18" charset="0"/>
                <a:cs typeface="Arial" pitchFamily="34" charset="0"/>
              </a:rPr>
              <a:t>ЦК </a:t>
            </a:r>
            <a:r>
              <a:rPr lang="uk-UA" dirty="0">
                <a:solidFill>
                  <a:schemeClr val="tx1"/>
                </a:solidFill>
                <a:ea typeface="Times New Roman" pitchFamily="18" charset="0"/>
                <a:cs typeface="Arial" pitchFamily="34" charset="0"/>
              </a:rPr>
              <a:t>ВКП(б</a:t>
            </a:r>
            <a:r>
              <a:rPr lang="uk-UA" dirty="0" smtClean="0">
                <a:solidFill>
                  <a:schemeClr val="tx1"/>
                </a:solidFill>
                <a:ea typeface="Times New Roman" pitchFamily="18" charset="0"/>
                <a:cs typeface="Arial" pitchFamily="34" charset="0"/>
              </a:rPr>
              <a:t>) </a:t>
            </a:r>
          </a:p>
          <a:p>
            <a:r>
              <a:rPr lang="uk-UA" dirty="0" smtClean="0">
                <a:solidFill>
                  <a:schemeClr val="tx1"/>
                </a:solidFill>
                <a:ea typeface="Times New Roman" pitchFamily="18" charset="0"/>
                <a:cs typeface="Arial" pitchFamily="34" charset="0"/>
              </a:rPr>
              <a:t>від </a:t>
            </a:r>
            <a:r>
              <a:rPr lang="uk-UA" dirty="0">
                <a:solidFill>
                  <a:schemeClr val="tx1"/>
                </a:solidFill>
                <a:ea typeface="Times New Roman" pitchFamily="18" charset="0"/>
                <a:cs typeface="Arial" pitchFamily="34" charset="0"/>
              </a:rPr>
              <a:t>30 січня 1930 р. </a:t>
            </a:r>
            <a:r>
              <a:rPr lang="uk-UA" dirty="0" smtClean="0">
                <a:solidFill>
                  <a:schemeClr val="tx1"/>
                </a:solidFill>
                <a:ea typeface="Times New Roman" pitchFamily="18" charset="0"/>
                <a:cs typeface="Arial" pitchFamily="34" charset="0"/>
              </a:rPr>
              <a:t>«</a:t>
            </a:r>
            <a:r>
              <a:rPr lang="uk-UA" dirty="0">
                <a:solidFill>
                  <a:schemeClr val="tx1"/>
                </a:solidFill>
                <a:ea typeface="Times New Roman" pitchFamily="18" charset="0"/>
                <a:cs typeface="Arial" pitchFamily="34" charset="0"/>
              </a:rPr>
              <a:t>Про заходи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у </a:t>
            </a:r>
            <a:r>
              <a:rPr lang="uk-UA" dirty="0">
                <a:solidFill>
                  <a:schemeClr val="tx1"/>
                </a:solidFill>
                <a:ea typeface="Times New Roman" pitchFamily="18" charset="0"/>
                <a:cs typeface="Arial" pitchFamily="34" charset="0"/>
              </a:rPr>
              <a:t>справі </a:t>
            </a:r>
            <a:r>
              <a:rPr lang="uk-UA" dirty="0" smtClean="0">
                <a:solidFill>
                  <a:schemeClr val="tx1"/>
                </a:solidFill>
                <a:ea typeface="Times New Roman" pitchFamily="18" charset="0"/>
                <a:cs typeface="Arial" pitchFamily="34" charset="0"/>
              </a:rPr>
              <a:t>ліквідації куркульських </a:t>
            </a:r>
          </a:p>
          <a:p>
            <a:r>
              <a:rPr lang="uk-UA" dirty="0" smtClean="0">
                <a:solidFill>
                  <a:schemeClr val="tx1"/>
                </a:solidFill>
                <a:ea typeface="Times New Roman" pitchFamily="18" charset="0"/>
                <a:cs typeface="Arial" pitchFamily="34" charset="0"/>
              </a:rPr>
              <a:t>господарств </a:t>
            </a:r>
            <a:r>
              <a:rPr lang="uk-UA" dirty="0">
                <a:solidFill>
                  <a:schemeClr val="tx1"/>
                </a:solidFill>
                <a:ea typeface="Times New Roman" pitchFamily="18" charset="0"/>
                <a:cs typeface="Arial" pitchFamily="34" charset="0"/>
              </a:rPr>
              <a:t>у </a:t>
            </a:r>
            <a:r>
              <a:rPr lang="uk-UA" dirty="0" smtClean="0">
                <a:solidFill>
                  <a:schemeClr val="tx1"/>
                </a:solidFill>
                <a:ea typeface="Times New Roman" pitchFamily="18" charset="0"/>
                <a:cs typeface="Arial" pitchFamily="34" charset="0"/>
              </a:rPr>
              <a:t>районах </a:t>
            </a:r>
          </a:p>
          <a:p>
            <a:r>
              <a:rPr lang="uk-UA" dirty="0" smtClean="0">
                <a:solidFill>
                  <a:schemeClr val="tx1"/>
                </a:solidFill>
                <a:ea typeface="Times New Roman" pitchFamily="18" charset="0"/>
                <a:cs typeface="Arial" pitchFamily="34" charset="0"/>
              </a:rPr>
              <a:t>суцільної </a:t>
            </a:r>
            <a:r>
              <a:rPr lang="uk-UA" dirty="0">
                <a:solidFill>
                  <a:schemeClr val="tx1"/>
                </a:solidFill>
                <a:ea typeface="Times New Roman" pitchFamily="18" charset="0"/>
                <a:cs typeface="Arial" pitchFamily="34" charset="0"/>
              </a:rPr>
              <a:t>колективізації»,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відповідно </a:t>
            </a:r>
            <a:r>
              <a:rPr lang="uk-UA" dirty="0">
                <a:solidFill>
                  <a:schemeClr val="tx1"/>
                </a:solidFill>
                <a:ea typeface="Times New Roman" pitchFamily="18" charset="0"/>
                <a:cs typeface="Arial" pitchFamily="34" charset="0"/>
              </a:rPr>
              <a:t>до якої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виділялося три </a:t>
            </a:r>
          </a:p>
          <a:p>
            <a:r>
              <a:rPr lang="uk-UA" dirty="0" smtClean="0">
                <a:solidFill>
                  <a:schemeClr val="tx1"/>
                </a:solidFill>
                <a:ea typeface="Times New Roman" pitchFamily="18" charset="0"/>
                <a:cs typeface="Arial" pitchFamily="34" charset="0"/>
              </a:rPr>
              <a:t>категорії </a:t>
            </a:r>
          </a:p>
          <a:p>
            <a:r>
              <a:rPr lang="uk-UA" dirty="0" smtClean="0">
                <a:solidFill>
                  <a:schemeClr val="tx1"/>
                </a:solidFill>
                <a:ea typeface="Times New Roman" pitchFamily="18" charset="0"/>
                <a:cs typeface="Arial" pitchFamily="34" charset="0"/>
              </a:rPr>
              <a:t>«</a:t>
            </a:r>
            <a:r>
              <a:rPr lang="uk-UA" dirty="0">
                <a:solidFill>
                  <a:schemeClr val="tx1"/>
                </a:solidFill>
                <a:ea typeface="Times New Roman" pitchFamily="18" charset="0"/>
                <a:cs typeface="Arial" pitchFamily="34" charset="0"/>
              </a:rPr>
              <a:t>куркульських </a:t>
            </a:r>
            <a:endParaRPr lang="uk-UA" dirty="0" smtClean="0">
              <a:solidFill>
                <a:schemeClr val="tx1"/>
              </a:solidFill>
              <a:ea typeface="Times New Roman" pitchFamily="18" charset="0"/>
              <a:cs typeface="Arial" pitchFamily="34" charset="0"/>
            </a:endParaRPr>
          </a:p>
          <a:p>
            <a:r>
              <a:rPr lang="uk-UA" dirty="0" smtClean="0">
                <a:solidFill>
                  <a:schemeClr val="tx1"/>
                </a:solidFill>
                <a:ea typeface="Times New Roman" pitchFamily="18" charset="0"/>
                <a:cs typeface="Arial" pitchFamily="34" charset="0"/>
              </a:rPr>
              <a:t>господарств»</a:t>
            </a:r>
            <a:endParaRPr lang="ru-RU" dirty="0">
              <a:solidFill>
                <a:schemeClr val="tx1"/>
              </a:solidFill>
            </a:endParaRPr>
          </a:p>
        </p:txBody>
      </p:sp>
      <p:sp>
        <p:nvSpPr>
          <p:cNvPr id="5" name="Прямоугольник 4"/>
          <p:cNvSpPr/>
          <p:nvPr/>
        </p:nvSpPr>
        <p:spPr>
          <a:xfrm>
            <a:off x="3851920" y="2132856"/>
            <a:ext cx="5075460" cy="1152128"/>
          </a:xfrm>
          <a:prstGeom prst="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ea typeface="Times New Roman" pitchFamily="18" charset="0"/>
                <a:cs typeface="Arial" pitchFamily="34" charset="0"/>
              </a:rPr>
              <a:t>перша</a:t>
            </a:r>
            <a:r>
              <a:rPr lang="uk-UA" dirty="0">
                <a:solidFill>
                  <a:schemeClr val="tx1"/>
                </a:solidFill>
                <a:ea typeface="Times New Roman" pitchFamily="18" charset="0"/>
                <a:cs typeface="Arial" pitchFamily="34" charset="0"/>
              </a:rPr>
              <a:t> – «куркулі – учасники і організатори антирадянських виступів і терористичних актів», вони повинні бути ізольовані у в’язницях і концтаборах</a:t>
            </a:r>
            <a:r>
              <a:rPr lang="uk-UA" dirty="0" smtClean="0">
                <a:solidFill>
                  <a:schemeClr val="tx1"/>
                </a:solidFill>
                <a:latin typeface="Arial" pitchFamily="34" charset="0"/>
                <a:ea typeface="Times New Roman" pitchFamily="18" charset="0"/>
                <a:cs typeface="Arial" pitchFamily="34" charset="0"/>
              </a:rPr>
              <a:t>,</a:t>
            </a:r>
            <a:endParaRPr lang="ru-RU" dirty="0">
              <a:solidFill>
                <a:schemeClr val="tx1"/>
              </a:solidFill>
            </a:endParaRPr>
          </a:p>
        </p:txBody>
      </p:sp>
      <p:sp>
        <p:nvSpPr>
          <p:cNvPr id="6" name="Прямоугольник 5"/>
          <p:cNvSpPr/>
          <p:nvPr/>
        </p:nvSpPr>
        <p:spPr>
          <a:xfrm>
            <a:off x="4647742" y="3391013"/>
            <a:ext cx="2555180" cy="2151980"/>
          </a:xfrm>
          <a:prstGeom prst="rect">
            <a:avLst/>
          </a:prstGeom>
          <a:solidFill>
            <a:srgbClr val="C06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ea typeface="Times New Roman" pitchFamily="18" charset="0"/>
                <a:cs typeface="Arial" pitchFamily="34" charset="0"/>
              </a:rPr>
              <a:t>друга</a:t>
            </a:r>
            <a:r>
              <a:rPr lang="uk-UA" dirty="0">
                <a:solidFill>
                  <a:schemeClr val="tx1"/>
                </a:solidFill>
                <a:ea typeface="Times New Roman" pitchFamily="18" charset="0"/>
                <a:cs typeface="Arial" pitchFamily="34" charset="0"/>
              </a:rPr>
              <a:t> – ті, хто чинив «менш активний опір кампанії розкуркулення», повинні разом із сім’ями бути виселені у північні райони країни</a:t>
            </a:r>
            <a:endParaRPr lang="ru-RU" dirty="0">
              <a:solidFill>
                <a:schemeClr val="tx1"/>
              </a:solidFill>
            </a:endParaRPr>
          </a:p>
        </p:txBody>
      </p:sp>
      <p:sp>
        <p:nvSpPr>
          <p:cNvPr id="7" name="Прямоугольник 6"/>
          <p:cNvSpPr/>
          <p:nvPr/>
        </p:nvSpPr>
        <p:spPr>
          <a:xfrm>
            <a:off x="3851920" y="5661248"/>
            <a:ext cx="3351002" cy="1087799"/>
          </a:xfrm>
          <a:prstGeom prst="rect">
            <a:avLst/>
          </a:prstGeom>
          <a:solidFill>
            <a:srgbClr val="858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b="1" dirty="0">
                <a:solidFill>
                  <a:schemeClr val="tx1"/>
                </a:solidFill>
                <a:ea typeface="Times New Roman" pitchFamily="18" charset="0"/>
                <a:cs typeface="Arial" pitchFamily="34" charset="0"/>
              </a:rPr>
              <a:t>третя</a:t>
            </a:r>
            <a:r>
              <a:rPr lang="uk-UA" dirty="0">
                <a:solidFill>
                  <a:schemeClr val="tx1"/>
                </a:solidFill>
                <a:ea typeface="Times New Roman" pitchFamily="18" charset="0"/>
                <a:cs typeface="Arial" pitchFamily="34" charset="0"/>
              </a:rPr>
              <a:t> – ті, хто не чинив опору «розкуркуленню», їм надавалися гірші земельні ділянки</a:t>
            </a:r>
            <a:r>
              <a:rPr lang="uk-UA" dirty="0" smtClean="0">
                <a:solidFill>
                  <a:schemeClr val="bg1"/>
                </a:solidFill>
                <a:ea typeface="Times New Roman" pitchFamily="18" charset="0"/>
                <a:cs typeface="Arial" pitchFamily="34" charset="0"/>
              </a:rPr>
              <a:t>.</a:t>
            </a:r>
            <a:endParaRPr lang="uk-UA" dirty="0">
              <a:solidFill>
                <a:schemeClr val="bg1"/>
              </a:solidFill>
              <a:cs typeface="Arial" pitchFamily="34" charset="0"/>
            </a:endParaRPr>
          </a:p>
        </p:txBody>
      </p:sp>
      <p:sp>
        <p:nvSpPr>
          <p:cNvPr id="10" name="Овал 9"/>
          <p:cNvSpPr/>
          <p:nvPr/>
        </p:nvSpPr>
        <p:spPr>
          <a:xfrm>
            <a:off x="144116" y="852984"/>
            <a:ext cx="8783264" cy="1099852"/>
          </a:xfrm>
          <a:prstGeom prst="ellipse">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uk-UA" dirty="0">
                <a:solidFill>
                  <a:schemeClr val="tx1"/>
                </a:solidFill>
                <a:ea typeface="Times New Roman" pitchFamily="18" charset="0"/>
                <a:cs typeface="Arial" pitchFamily="34" charset="0"/>
              </a:rPr>
              <a:t>кримінальне законодавство радянської України </a:t>
            </a:r>
            <a:endParaRPr lang="uk-UA" dirty="0" smtClean="0">
              <a:solidFill>
                <a:schemeClr val="tx1"/>
              </a:solidFill>
              <a:ea typeface="Times New Roman" pitchFamily="18" charset="0"/>
              <a:cs typeface="Arial" pitchFamily="34" charset="0"/>
            </a:endParaRPr>
          </a:p>
          <a:p>
            <a:pPr algn="ctr"/>
            <a:r>
              <a:rPr lang="uk-UA" dirty="0" smtClean="0">
                <a:solidFill>
                  <a:schemeClr val="tx1"/>
                </a:solidFill>
                <a:ea typeface="Times New Roman" pitchFamily="18" charset="0"/>
                <a:cs typeface="Arial" pitchFamily="34" charset="0"/>
              </a:rPr>
              <a:t>поповнилося </a:t>
            </a:r>
            <a:r>
              <a:rPr lang="uk-UA" dirty="0">
                <a:solidFill>
                  <a:schemeClr val="tx1"/>
                </a:solidFill>
                <a:ea typeface="Times New Roman" pitchFamily="18" charset="0"/>
                <a:cs typeface="Arial" pitchFamily="34" charset="0"/>
              </a:rPr>
              <a:t>рядом нормативно-правових актів, </a:t>
            </a:r>
            <a:r>
              <a:rPr lang="uk-UA" dirty="0" smtClean="0">
                <a:solidFill>
                  <a:schemeClr val="tx1"/>
                </a:solidFill>
                <a:ea typeface="Times New Roman" pitchFamily="18" charset="0"/>
                <a:cs typeface="Arial" pitchFamily="34" charset="0"/>
              </a:rPr>
              <a:t>характерною  рисою </a:t>
            </a:r>
          </a:p>
          <a:p>
            <a:pPr algn="ctr"/>
            <a:r>
              <a:rPr lang="uk-UA" dirty="0" smtClean="0">
                <a:solidFill>
                  <a:schemeClr val="tx1"/>
                </a:solidFill>
                <a:ea typeface="Times New Roman" pitchFamily="18" charset="0"/>
                <a:cs typeface="Arial" pitchFamily="34" charset="0"/>
              </a:rPr>
              <a:t>яких </a:t>
            </a:r>
            <a:r>
              <a:rPr lang="uk-UA" dirty="0">
                <a:solidFill>
                  <a:schemeClr val="tx1"/>
                </a:solidFill>
                <a:ea typeface="Times New Roman" pitchFamily="18" charset="0"/>
                <a:cs typeface="Arial" pitchFamily="34" charset="0"/>
              </a:rPr>
              <a:t>було розширення переліку злочинів та </a:t>
            </a:r>
            <a:r>
              <a:rPr lang="uk-UA" dirty="0" smtClean="0">
                <a:solidFill>
                  <a:schemeClr val="tx1"/>
                </a:solidFill>
                <a:ea typeface="Times New Roman" pitchFamily="18" charset="0"/>
                <a:cs typeface="Arial" pitchFamily="34" charset="0"/>
              </a:rPr>
              <a:t>посилення </a:t>
            </a:r>
          </a:p>
          <a:p>
            <a:pPr algn="ctr"/>
            <a:r>
              <a:rPr lang="uk-UA" dirty="0" smtClean="0">
                <a:solidFill>
                  <a:schemeClr val="tx1"/>
                </a:solidFill>
                <a:ea typeface="Times New Roman" pitchFamily="18" charset="0"/>
                <a:cs typeface="Arial" pitchFamily="34" charset="0"/>
              </a:rPr>
              <a:t>суворості </a:t>
            </a:r>
            <a:r>
              <a:rPr lang="uk-UA" dirty="0">
                <a:solidFill>
                  <a:schemeClr val="tx1"/>
                </a:solidFill>
                <a:ea typeface="Times New Roman" pitchFamily="18" charset="0"/>
                <a:cs typeface="Arial" pitchFamily="34" charset="0"/>
              </a:rPr>
              <a:t>покарання</a:t>
            </a:r>
            <a:endParaRPr lang="ru-RU"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9590" y="620688"/>
            <a:ext cx="7426746" cy="1368152"/>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Зловмисне </a:t>
            </a:r>
            <a:r>
              <a:rPr lang="uk-UA" dirty="0"/>
              <a:t>невиконання зобов’язань тягло за собою кримінальну відповідальність. Так званих «куркулів» та «заможників», до яких доводилися тверді завдання, належало притягати до кримінальної відповідальності за ст. 58 КК УСРР, бідняцько-середняцьку частину села – за ст. 119 КК УСРР. </a:t>
            </a:r>
            <a:endParaRPr lang="ru-RU" dirty="0">
              <a:solidFill>
                <a:schemeClr val="tx1"/>
              </a:solidFill>
            </a:endParaRPr>
          </a:p>
        </p:txBody>
      </p:sp>
      <p:sp>
        <p:nvSpPr>
          <p:cNvPr id="6" name="Прямоугольник 5"/>
          <p:cNvSpPr/>
          <p:nvPr/>
        </p:nvSpPr>
        <p:spPr>
          <a:xfrm>
            <a:off x="3131840" y="3085980"/>
            <a:ext cx="5889524" cy="432048"/>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у липні 1928 р. – до </a:t>
            </a:r>
            <a:r>
              <a:rPr lang="uk-UA" dirty="0" smtClean="0"/>
              <a:t>десятикратного, </a:t>
            </a:r>
            <a:endParaRPr lang="ru-RU" dirty="0">
              <a:solidFill>
                <a:schemeClr val="tx1"/>
              </a:solidFill>
            </a:endParaRPr>
          </a:p>
        </p:txBody>
      </p:sp>
      <p:sp>
        <p:nvSpPr>
          <p:cNvPr id="7" name="Прямоугольник 6"/>
          <p:cNvSpPr/>
          <p:nvPr/>
        </p:nvSpPr>
        <p:spPr>
          <a:xfrm>
            <a:off x="2771801" y="2152364"/>
            <a:ext cx="6249564" cy="916596"/>
          </a:xfrm>
          <a:prstGeom prst="rect">
            <a:avLst/>
          </a:prstGeom>
          <a:solidFill>
            <a:srgbClr val="8A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dirty="0"/>
              <a:t>у травні 1928 р. передбачений ст. 58 КК «захід соціальної оборони» у виді штрафу був посилений з двократного до п’ятикратного розміру невиплачених </a:t>
            </a:r>
            <a:r>
              <a:rPr lang="uk-UA" dirty="0" smtClean="0"/>
              <a:t>платежів,</a:t>
            </a:r>
            <a:endParaRPr lang="uk-UA" dirty="0">
              <a:solidFill>
                <a:schemeClr val="bg1"/>
              </a:solidFill>
              <a:cs typeface="Arial" pitchFamily="34" charset="0"/>
            </a:endParaRPr>
          </a:p>
        </p:txBody>
      </p:sp>
      <p:sp>
        <p:nvSpPr>
          <p:cNvPr id="8" name="Пятиугольник 7"/>
          <p:cNvSpPr/>
          <p:nvPr/>
        </p:nvSpPr>
        <p:spPr>
          <a:xfrm>
            <a:off x="2483768" y="5229200"/>
            <a:ext cx="978408" cy="484632"/>
          </a:xfrm>
          <a:prstGeom prst="homePlate">
            <a:avLst/>
          </a:prstGeom>
          <a:scene3d>
            <a:camera prst="orthographicFront">
              <a:rot lat="5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3563888" y="3518278"/>
            <a:ext cx="5457476" cy="1394444"/>
          </a:xfrm>
          <a:prstGeom prst="rect">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у </a:t>
            </a:r>
            <a:r>
              <a:rPr lang="uk-UA" dirty="0"/>
              <a:t>1931 р. ст. 58 КК УСРР було доповнено другою частиною, санкція якої передбачала вже не штраф, а конфіскацію усього чи частини майна як обов’язковий додатковий «захід соціальної оборони». </a:t>
            </a:r>
            <a:endParaRPr lang="ru-RU" dirty="0"/>
          </a:p>
        </p:txBody>
      </p:sp>
      <p:sp>
        <p:nvSpPr>
          <p:cNvPr id="14" name="Прямоугольник 13"/>
          <p:cNvSpPr/>
          <p:nvPr/>
        </p:nvSpPr>
        <p:spPr>
          <a:xfrm>
            <a:off x="5832139" y="5025073"/>
            <a:ext cx="3168353" cy="1728192"/>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Стягування означених штрафів та конфіскація майна широко застосовувалось владою в українському селі під час Голодомору 1932 – 1933 рр., </a:t>
            </a:r>
            <a:endParaRPr lang="ru-RU" dirty="0"/>
          </a:p>
        </p:txBody>
      </p:sp>
      <p:sp>
        <p:nvSpPr>
          <p:cNvPr id="15" name="Прямоугольник 14"/>
          <p:cNvSpPr/>
          <p:nvPr/>
        </p:nvSpPr>
        <p:spPr>
          <a:xfrm>
            <a:off x="169590" y="99988"/>
            <a:ext cx="7246726" cy="457200"/>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Іншим </a:t>
            </a:r>
            <a:r>
              <a:rPr lang="uk-UA" dirty="0"/>
              <a:t>методом суцільної колективізації став податковий </a:t>
            </a:r>
            <a:r>
              <a:rPr lang="uk-UA" dirty="0" smtClean="0"/>
              <a:t>тиск</a:t>
            </a:r>
            <a:endParaRPr lang="ru-RU" dirty="0"/>
          </a:p>
        </p:txBody>
      </p:sp>
      <p:pic>
        <p:nvPicPr>
          <p:cNvPr id="16" name="Picture 2" descr="Ð ÐµÐ·ÑÐ»ÑÑÐ°Ñ Ð¿Ð¾ÑÑÐºÑ Ð·Ð¾Ð±ÑÐ°Ð¶ÐµÐ½Ñ Ð·Ð° Ð·Ð°Ð¿Ð¸ÑÐ¾Ð¼ &quot;ÐÐ£Ð ÐÐ£ÐÐ&quot;"/>
          <p:cNvPicPr>
            <a:picLocks noChangeAspect="1" noChangeArrowheads="1"/>
          </p:cNvPicPr>
          <p:nvPr/>
        </p:nvPicPr>
        <p:blipFill rotWithShape="1">
          <a:blip r:embed="rId2" cstate="print"/>
          <a:srcRect l="52205" t="12083" r="3213" b="9697"/>
          <a:stretch/>
        </p:blipFill>
        <p:spPr bwMode="auto">
          <a:xfrm>
            <a:off x="7682741" y="116632"/>
            <a:ext cx="1372905" cy="1872207"/>
          </a:xfrm>
          <a:prstGeom prst="rect">
            <a:avLst/>
          </a:prstGeom>
          <a:noFill/>
        </p:spPr>
      </p:pic>
      <p:sp>
        <p:nvSpPr>
          <p:cNvPr id="19" name="Пятиугольник 18"/>
          <p:cNvSpPr/>
          <p:nvPr/>
        </p:nvSpPr>
        <p:spPr>
          <a:xfrm>
            <a:off x="169590" y="2152364"/>
            <a:ext cx="3178274" cy="4589004"/>
          </a:xfrm>
          <a:prstGeom prst="homePlat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uk-UA" dirty="0" smtClean="0"/>
              <a:t>Однак, </a:t>
            </a:r>
          </a:p>
          <a:p>
            <a:r>
              <a:rPr lang="uk-UA" dirty="0" smtClean="0"/>
              <a:t>санкція </a:t>
            </a:r>
            <a:r>
              <a:rPr lang="uk-UA" b="1" dirty="0"/>
              <a:t>ст. 58 </a:t>
            </a:r>
            <a:endParaRPr lang="uk-UA" b="1" dirty="0" smtClean="0"/>
          </a:p>
          <a:p>
            <a:r>
              <a:rPr lang="uk-UA" dirty="0" smtClean="0"/>
              <a:t>КК УСРР </a:t>
            </a:r>
            <a:r>
              <a:rPr lang="uk-UA" dirty="0"/>
              <a:t>була </a:t>
            </a:r>
            <a:endParaRPr lang="uk-UA" dirty="0" smtClean="0"/>
          </a:p>
          <a:p>
            <a:r>
              <a:rPr lang="uk-UA" dirty="0" smtClean="0"/>
              <a:t>м’якшою</a:t>
            </a:r>
          </a:p>
          <a:p>
            <a:r>
              <a:rPr lang="uk-UA" dirty="0" smtClean="0"/>
              <a:t>(позбавлення волі на </a:t>
            </a:r>
          </a:p>
          <a:p>
            <a:r>
              <a:rPr lang="uk-UA" dirty="0" smtClean="0"/>
              <a:t>строк </a:t>
            </a:r>
            <a:r>
              <a:rPr lang="uk-UA" dirty="0"/>
              <a:t>до одного </a:t>
            </a:r>
            <a:r>
              <a:rPr lang="uk-UA" dirty="0" smtClean="0"/>
              <a:t>року</a:t>
            </a:r>
            <a:r>
              <a:rPr lang="uk-UA" dirty="0"/>
              <a:t>, </a:t>
            </a:r>
            <a:endParaRPr lang="uk-UA" dirty="0" smtClean="0"/>
          </a:p>
          <a:p>
            <a:r>
              <a:rPr lang="uk-UA" dirty="0" smtClean="0"/>
              <a:t>або примусова праця чи </a:t>
            </a:r>
          </a:p>
          <a:p>
            <a:r>
              <a:rPr lang="uk-UA" dirty="0" smtClean="0"/>
              <a:t>штраф </a:t>
            </a:r>
            <a:r>
              <a:rPr lang="uk-UA" dirty="0"/>
              <a:t>у подвійному розмірі </a:t>
            </a:r>
            <a:endParaRPr lang="uk-UA" dirty="0" smtClean="0"/>
          </a:p>
          <a:p>
            <a:r>
              <a:rPr lang="uk-UA" dirty="0" smtClean="0"/>
              <a:t>невиплачених </a:t>
            </a:r>
            <a:r>
              <a:rPr lang="uk-UA" dirty="0"/>
              <a:t>платежів), </a:t>
            </a:r>
            <a:endParaRPr lang="uk-UA" dirty="0" smtClean="0"/>
          </a:p>
          <a:p>
            <a:r>
              <a:rPr lang="uk-UA" dirty="0" smtClean="0"/>
              <a:t>порівняно </a:t>
            </a:r>
            <a:r>
              <a:rPr lang="uk-UA" dirty="0"/>
              <a:t>з </a:t>
            </a:r>
            <a:r>
              <a:rPr lang="uk-UA" dirty="0" smtClean="0"/>
              <a:t>санкцією</a:t>
            </a:r>
          </a:p>
          <a:p>
            <a:r>
              <a:rPr lang="uk-UA" dirty="0" smtClean="0"/>
              <a:t> </a:t>
            </a:r>
            <a:r>
              <a:rPr lang="uk-UA" b="1" dirty="0"/>
              <a:t>ст. 119 </a:t>
            </a:r>
            <a:r>
              <a:rPr lang="uk-UA" dirty="0"/>
              <a:t>КК УСРР </a:t>
            </a:r>
            <a:endParaRPr lang="uk-UA" dirty="0" smtClean="0"/>
          </a:p>
          <a:p>
            <a:r>
              <a:rPr lang="uk-UA" dirty="0" smtClean="0"/>
              <a:t>(</a:t>
            </a:r>
            <a:r>
              <a:rPr lang="uk-UA" dirty="0"/>
              <a:t>позбавлення </a:t>
            </a:r>
            <a:r>
              <a:rPr lang="uk-UA" dirty="0" smtClean="0"/>
              <a:t>волі на </a:t>
            </a:r>
          </a:p>
          <a:p>
            <a:r>
              <a:rPr lang="uk-UA" dirty="0" smtClean="0"/>
              <a:t>строк до </a:t>
            </a:r>
            <a:r>
              <a:rPr lang="uk-UA" dirty="0"/>
              <a:t>п’яти </a:t>
            </a:r>
            <a:r>
              <a:rPr lang="uk-UA" dirty="0" smtClean="0"/>
              <a:t>років </a:t>
            </a:r>
          </a:p>
          <a:p>
            <a:r>
              <a:rPr lang="uk-UA" dirty="0" smtClean="0"/>
              <a:t>з конфіскацією </a:t>
            </a:r>
          </a:p>
          <a:p>
            <a:r>
              <a:rPr lang="uk-UA" dirty="0" smtClean="0"/>
              <a:t>усього </a:t>
            </a:r>
            <a:r>
              <a:rPr lang="uk-UA" dirty="0"/>
              <a:t>чи частини </a:t>
            </a:r>
            <a:endParaRPr lang="uk-UA" dirty="0" smtClean="0"/>
          </a:p>
          <a:p>
            <a:r>
              <a:rPr lang="uk-UA" dirty="0" smtClean="0"/>
              <a:t>майна</a:t>
            </a:r>
            <a:r>
              <a:rPr lang="uk-UA" dirty="0"/>
              <a:t>, або без </a:t>
            </a:r>
            <a:endParaRPr lang="uk-UA" dirty="0" smtClean="0"/>
          </a:p>
          <a:p>
            <a:r>
              <a:rPr lang="uk-UA" dirty="0" smtClean="0"/>
              <a:t>неї</a:t>
            </a:r>
            <a:r>
              <a:rPr lang="uk-UA" dirty="0"/>
              <a:t>).</a:t>
            </a:r>
            <a:endParaRPr lang="ru-RU" dirty="0"/>
          </a:p>
        </p:txBody>
      </p:sp>
      <p:pic>
        <p:nvPicPr>
          <p:cNvPr id="17" name="Picture 4" descr="Ð ÐµÐ·ÑÐ»ÑÑÐ°Ñ Ð¿Ð¾ÑÑÐºÑ Ð·Ð¾Ð±ÑÐ°Ð¶ÐµÐ½Ñ Ð·Ð° Ð·Ð°Ð¿Ð¸ÑÐ¾Ð¼ &quot;ÐºÐ¾Ð»ÑÐ¾Ð·&quot;"/>
          <p:cNvPicPr>
            <a:picLocks noChangeAspect="1" noChangeArrowheads="1"/>
          </p:cNvPicPr>
          <p:nvPr/>
        </p:nvPicPr>
        <p:blipFill rotWithShape="1">
          <a:blip r:embed="rId3" cstate="print"/>
          <a:srcRect l="2348" t="1" r="2720" b="-889"/>
          <a:stretch/>
        </p:blipFill>
        <p:spPr bwMode="auto">
          <a:xfrm>
            <a:off x="2771800" y="5013176"/>
            <a:ext cx="2696082" cy="1751986"/>
          </a:xfrm>
          <a:prstGeom prst="rect">
            <a:avLst/>
          </a:prstGeom>
          <a:noFill/>
        </p:spPr>
      </p:pic>
    </p:spTree>
    <p:extLst>
      <p:ext uri="{BB962C8B-B14F-4D97-AF65-F5344CB8AC3E}">
        <p14:creationId xmlns:p14="http://schemas.microsoft.com/office/powerpoint/2010/main" xmlns="" val="4057179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112474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ea typeface="Times New Roman" pitchFamily="18" charset="0"/>
                <a:cs typeface="Arial" pitchFamily="34" charset="0"/>
              </a:rPr>
              <a:t>Відомим нормативно-правовим актом, спрямованим на охорону соціалістичної власності стала постанова ЦВК і РНК СРСР від </a:t>
            </a:r>
            <a:r>
              <a:rPr lang="uk-UA" b="1" dirty="0">
                <a:solidFill>
                  <a:schemeClr val="tx1"/>
                </a:solidFill>
                <a:ea typeface="Times New Roman" pitchFamily="18" charset="0"/>
                <a:cs typeface="Arial" pitchFamily="34" charset="0"/>
              </a:rPr>
              <a:t>7 серпня 1932 р. </a:t>
            </a:r>
            <a:r>
              <a:rPr lang="uk-UA" dirty="0">
                <a:solidFill>
                  <a:schemeClr val="tx1"/>
                </a:solidFill>
                <a:ea typeface="Times New Roman" pitchFamily="18" charset="0"/>
                <a:cs typeface="Arial" pitchFamily="34" charset="0"/>
              </a:rPr>
              <a:t>«Про охорону майна державних підприємств, колгоспів і кооперації і зміцнення суспільної (соціалістичної) власності», названої «законом про п’ять колосків». </a:t>
            </a:r>
            <a:endParaRPr lang="ru-RU" dirty="0">
              <a:solidFill>
                <a:schemeClr val="tx1"/>
              </a:solidFill>
            </a:endParaRPr>
          </a:p>
        </p:txBody>
      </p:sp>
      <p:sp>
        <p:nvSpPr>
          <p:cNvPr id="6" name="Прямоугольник 5"/>
          <p:cNvSpPr/>
          <p:nvPr/>
        </p:nvSpPr>
        <p:spPr>
          <a:xfrm>
            <a:off x="3534085" y="4941168"/>
            <a:ext cx="5597587" cy="864096"/>
          </a:xfrm>
          <a:prstGeom prst="rect">
            <a:avLst/>
          </a:prstGeom>
          <a:solidFill>
            <a:srgbClr val="8A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Пом’якшуючими </a:t>
            </a:r>
            <a:r>
              <a:rPr lang="uk-UA" dirty="0"/>
              <a:t>вину обставинами потрібно було вважати поодинокі випадки розкрадання та розкрадання у незначних розмірах. </a:t>
            </a:r>
            <a:endParaRPr lang="ru-RU" dirty="0">
              <a:solidFill>
                <a:schemeClr val="tx1"/>
              </a:solidFill>
            </a:endParaRPr>
          </a:p>
        </p:txBody>
      </p:sp>
      <p:sp>
        <p:nvSpPr>
          <p:cNvPr id="8" name="Пятиугольник 7"/>
          <p:cNvSpPr/>
          <p:nvPr/>
        </p:nvSpPr>
        <p:spPr>
          <a:xfrm>
            <a:off x="2483768" y="5229200"/>
            <a:ext cx="978408" cy="484632"/>
          </a:xfrm>
          <a:prstGeom prst="homePlate">
            <a:avLst/>
          </a:prstGeom>
          <a:scene3d>
            <a:camera prst="orthographicFront">
              <a:rot lat="54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2972972" y="5982006"/>
            <a:ext cx="6171028" cy="875994"/>
          </a:xfrm>
          <a:prstGeom prst="rect">
            <a:avLst/>
          </a:prstGeom>
          <a:solidFill>
            <a:srgbClr val="4D0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Щодо </a:t>
            </a:r>
            <a:r>
              <a:rPr lang="uk-UA" dirty="0"/>
              <a:t>працюючих одноосібників та колгоспників, викритих у розкраданні майна, інструкція зобов’язувала призначати десятирічне позбавлення волі.</a:t>
            </a:r>
            <a:endParaRPr lang="ru-RU" dirty="0"/>
          </a:p>
        </p:txBody>
      </p:sp>
      <p:sp>
        <p:nvSpPr>
          <p:cNvPr id="14" name="Прямоугольник 13"/>
          <p:cNvSpPr/>
          <p:nvPr/>
        </p:nvSpPr>
        <p:spPr>
          <a:xfrm>
            <a:off x="2972972" y="3284985"/>
            <a:ext cx="6171029" cy="1512168"/>
          </a:xfrm>
          <a:prstGeom prst="rect">
            <a:avLst/>
          </a:prstGeom>
          <a:solidFill>
            <a:schemeClr val="bg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700" dirty="0" smtClean="0"/>
              <a:t>      «Вища </a:t>
            </a:r>
            <a:r>
              <a:rPr lang="uk-UA" sz="1700" dirty="0"/>
              <a:t>міра соціального захисту» встановлювалася для «соціально-чужих елементів» – «куркулів», колишніх торговців, спекулянтів а також посадових осіб: голів колгоспів, керівників та посадовців державних установ і підприємств </a:t>
            </a:r>
            <a:r>
              <a:rPr lang="uk-UA" sz="1700" b="1" dirty="0"/>
              <a:t>за крадіжку чи розтрату, вчинені у великих розмірах</a:t>
            </a:r>
            <a:endParaRPr lang="ru-RU" sz="1700" b="1" dirty="0"/>
          </a:p>
        </p:txBody>
      </p:sp>
      <p:sp>
        <p:nvSpPr>
          <p:cNvPr id="19" name="Пятиугольник 18"/>
          <p:cNvSpPr/>
          <p:nvPr/>
        </p:nvSpPr>
        <p:spPr>
          <a:xfrm>
            <a:off x="169589" y="3554576"/>
            <a:ext cx="2962251" cy="3287590"/>
          </a:xfrm>
          <a:prstGeom prst="homePlate">
            <a:avLst/>
          </a:prstGeom>
          <a:solidFill>
            <a:srgbClr val="06523E"/>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uk-UA" dirty="0"/>
              <a:t>Детальніше </a:t>
            </a:r>
            <a:endParaRPr lang="uk-UA" dirty="0" smtClean="0"/>
          </a:p>
          <a:p>
            <a:r>
              <a:rPr lang="uk-UA" dirty="0" smtClean="0"/>
              <a:t>підстави </a:t>
            </a:r>
            <a:r>
              <a:rPr lang="uk-UA" dirty="0"/>
              <a:t>та межі </a:t>
            </a:r>
            <a:endParaRPr lang="uk-UA" dirty="0" smtClean="0"/>
          </a:p>
          <a:p>
            <a:r>
              <a:rPr lang="uk-UA" dirty="0" smtClean="0"/>
              <a:t>застосування </a:t>
            </a:r>
          </a:p>
          <a:p>
            <a:r>
              <a:rPr lang="uk-UA" dirty="0" smtClean="0"/>
              <a:t>постанови </a:t>
            </a:r>
          </a:p>
          <a:p>
            <a:r>
              <a:rPr lang="uk-UA" dirty="0" smtClean="0"/>
              <a:t>роз’яснювалися </a:t>
            </a:r>
          </a:p>
          <a:p>
            <a:r>
              <a:rPr lang="uk-UA" dirty="0" smtClean="0"/>
              <a:t>співробітникам </a:t>
            </a:r>
            <a:r>
              <a:rPr lang="uk-UA" dirty="0"/>
              <a:t>органів </a:t>
            </a:r>
            <a:endParaRPr lang="uk-UA" dirty="0" smtClean="0"/>
          </a:p>
          <a:p>
            <a:r>
              <a:rPr lang="uk-UA" dirty="0" smtClean="0"/>
              <a:t>кримінальної </a:t>
            </a:r>
            <a:r>
              <a:rPr lang="uk-UA" dirty="0"/>
              <a:t>юстиції </a:t>
            </a:r>
            <a:endParaRPr lang="uk-UA" dirty="0" smtClean="0"/>
          </a:p>
          <a:p>
            <a:r>
              <a:rPr lang="uk-UA" dirty="0" smtClean="0"/>
              <a:t>та </a:t>
            </a:r>
            <a:r>
              <a:rPr lang="uk-UA" dirty="0"/>
              <a:t>державної безпеки </a:t>
            </a:r>
            <a:endParaRPr lang="uk-UA" dirty="0" smtClean="0"/>
          </a:p>
          <a:p>
            <a:r>
              <a:rPr lang="uk-UA" b="1" dirty="0" smtClean="0"/>
              <a:t>таємною </a:t>
            </a:r>
          </a:p>
          <a:p>
            <a:r>
              <a:rPr lang="uk-UA" b="1" dirty="0" smtClean="0"/>
              <a:t>інструкцією </a:t>
            </a:r>
          </a:p>
          <a:p>
            <a:r>
              <a:rPr lang="uk-UA" dirty="0" smtClean="0"/>
              <a:t>від </a:t>
            </a:r>
            <a:r>
              <a:rPr lang="uk-UA" dirty="0"/>
              <a:t>16 </a:t>
            </a:r>
            <a:r>
              <a:rPr lang="uk-UA" dirty="0" smtClean="0"/>
              <a:t>вересня</a:t>
            </a:r>
          </a:p>
          <a:p>
            <a:r>
              <a:rPr lang="uk-UA" dirty="0" smtClean="0"/>
              <a:t> </a:t>
            </a:r>
            <a:r>
              <a:rPr lang="uk-UA" dirty="0"/>
              <a:t>1932 р. </a:t>
            </a:r>
            <a:endParaRPr lang="ru-RU" dirty="0"/>
          </a:p>
        </p:txBody>
      </p:sp>
      <p:sp>
        <p:nvSpPr>
          <p:cNvPr id="3" name="Горизонтальный свиток 2"/>
          <p:cNvSpPr/>
          <p:nvPr/>
        </p:nvSpPr>
        <p:spPr>
          <a:xfrm>
            <a:off x="0" y="872331"/>
            <a:ext cx="9105767" cy="2593345"/>
          </a:xfrm>
          <a:prstGeom prst="horizontalScroll">
            <a:avLst/>
          </a:prstGeom>
          <a:solidFill>
            <a:srgbClr val="9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sz="1700" dirty="0"/>
              <a:t>Встановлювалося, що соціалістична власність є священною і недоторканною, особи, які на неї посягають є ворогами народу. Тож за крадіжку </a:t>
            </a:r>
            <a:r>
              <a:rPr lang="uk-UA" sz="1700" dirty="0" smtClean="0"/>
              <a:t>державного </a:t>
            </a:r>
          </a:p>
          <a:p>
            <a:pPr lvl="0" fontAlgn="base">
              <a:spcBef>
                <a:spcPct val="0"/>
              </a:spcBef>
              <a:spcAft>
                <a:spcPct val="0"/>
              </a:spcAft>
            </a:pPr>
            <a:r>
              <a:rPr lang="uk-UA" sz="1700" dirty="0" smtClean="0"/>
              <a:t>майна </a:t>
            </a:r>
            <a:r>
              <a:rPr lang="uk-UA" sz="1700" dirty="0"/>
              <a:t>та прирівняного до нього за своїм значенням </a:t>
            </a:r>
            <a:r>
              <a:rPr lang="uk-UA" sz="1700" dirty="0" smtClean="0"/>
              <a:t>майна </a:t>
            </a:r>
            <a:r>
              <a:rPr lang="uk-UA" sz="1700" dirty="0"/>
              <a:t>колгоспів, </a:t>
            </a:r>
            <a:endParaRPr lang="uk-UA" sz="1700" dirty="0" smtClean="0"/>
          </a:p>
          <a:p>
            <a:pPr lvl="0" fontAlgn="base">
              <a:spcBef>
                <a:spcPct val="0"/>
              </a:spcBef>
              <a:spcAft>
                <a:spcPct val="0"/>
              </a:spcAft>
            </a:pPr>
            <a:r>
              <a:rPr lang="uk-UA" sz="1700" dirty="0" smtClean="0"/>
              <a:t>кооперативів </a:t>
            </a:r>
            <a:r>
              <a:rPr lang="uk-UA" sz="1700" dirty="0"/>
              <a:t>та вантажів на залізничному і </a:t>
            </a:r>
            <a:r>
              <a:rPr lang="uk-UA" sz="1700" dirty="0" smtClean="0"/>
              <a:t>водному </a:t>
            </a:r>
            <a:r>
              <a:rPr lang="uk-UA" sz="1700" dirty="0"/>
              <a:t>транспорті </a:t>
            </a:r>
            <a:endParaRPr lang="uk-UA" sz="1700" dirty="0" smtClean="0"/>
          </a:p>
          <a:p>
            <a:pPr lvl="0" fontAlgn="base">
              <a:spcBef>
                <a:spcPct val="0"/>
              </a:spcBef>
              <a:spcAft>
                <a:spcPct val="0"/>
              </a:spcAft>
            </a:pPr>
            <a:r>
              <a:rPr lang="uk-UA" sz="1700" dirty="0" smtClean="0"/>
              <a:t>встановлювалася </a:t>
            </a:r>
            <a:r>
              <a:rPr lang="uk-UA" sz="1700" dirty="0"/>
              <a:t>«вища міра соціального </a:t>
            </a:r>
            <a:r>
              <a:rPr lang="uk-UA" sz="1700" dirty="0" smtClean="0"/>
              <a:t>захисту</a:t>
            </a:r>
            <a:r>
              <a:rPr lang="uk-UA" sz="1700" dirty="0"/>
              <a:t>» – розстріл з </a:t>
            </a:r>
            <a:endParaRPr lang="uk-UA" sz="1700" dirty="0" smtClean="0"/>
          </a:p>
          <a:p>
            <a:pPr lvl="0" fontAlgn="base">
              <a:spcBef>
                <a:spcPct val="0"/>
              </a:spcBef>
              <a:spcAft>
                <a:spcPct val="0"/>
              </a:spcAft>
            </a:pPr>
            <a:r>
              <a:rPr lang="uk-UA" sz="1700" dirty="0" smtClean="0"/>
              <a:t>конфіскацією </a:t>
            </a:r>
            <a:r>
              <a:rPr lang="uk-UA" sz="1700" dirty="0"/>
              <a:t>усього майна, із заміною, </a:t>
            </a:r>
            <a:r>
              <a:rPr lang="uk-UA" sz="1700" dirty="0" smtClean="0"/>
              <a:t>за </a:t>
            </a:r>
            <a:r>
              <a:rPr lang="uk-UA" sz="1700" dirty="0"/>
              <a:t>пом’якшуючих обставин, </a:t>
            </a:r>
            <a:endParaRPr lang="uk-UA" sz="1700" dirty="0" smtClean="0"/>
          </a:p>
          <a:p>
            <a:pPr lvl="0" fontAlgn="base">
              <a:spcBef>
                <a:spcPct val="0"/>
              </a:spcBef>
              <a:spcAft>
                <a:spcPct val="0"/>
              </a:spcAft>
            </a:pPr>
            <a:r>
              <a:rPr lang="uk-UA" sz="1700" dirty="0" smtClean="0"/>
              <a:t>на </a:t>
            </a:r>
            <a:r>
              <a:rPr lang="uk-UA" sz="1700" dirty="0"/>
              <a:t>позбавлення волі строком не менше </a:t>
            </a:r>
            <a:r>
              <a:rPr lang="uk-UA" sz="1700" dirty="0" smtClean="0"/>
              <a:t>як </a:t>
            </a:r>
            <a:r>
              <a:rPr lang="uk-UA" sz="1700" dirty="0"/>
              <a:t>десять років із конфіскацією усього майна. </a:t>
            </a:r>
            <a:endParaRPr lang="uk-UA" sz="1700" dirty="0">
              <a:solidFill>
                <a:schemeClr val="bg1"/>
              </a:solidFill>
              <a:cs typeface="Arial" pitchFamily="34" charset="0"/>
            </a:endParaRPr>
          </a:p>
        </p:txBody>
      </p:sp>
      <p:pic>
        <p:nvPicPr>
          <p:cNvPr id="18" name="Picture 2" descr="Ð ÐµÐ·ÑÐ»ÑÑÐ°Ñ Ð¿Ð¾ÑÑÐºÑ Ð·Ð¾Ð±ÑÐ°Ð¶ÐµÐ½Ñ Ð·Ð° Ð·Ð°Ð¿Ð¸ÑÐ¾Ð¼ &quot;5 ÐºÐ¾Ð»Ð¾ÑÐºÑÐ²&quot;"/>
          <p:cNvPicPr>
            <a:picLocks noChangeAspect="1" noChangeArrowheads="1"/>
          </p:cNvPicPr>
          <p:nvPr/>
        </p:nvPicPr>
        <p:blipFill rotWithShape="1">
          <a:blip r:embed="rId2" cstate="print"/>
          <a:srcRect l="18940" r="16997"/>
          <a:stretch/>
        </p:blipFill>
        <p:spPr bwMode="auto">
          <a:xfrm>
            <a:off x="7956376" y="1578211"/>
            <a:ext cx="991243" cy="1181583"/>
          </a:xfrm>
          <a:prstGeom prst="flowChartAlternateProcess">
            <a:avLst/>
          </a:prstGeom>
          <a:noFill/>
        </p:spPr>
      </p:pic>
    </p:spTree>
    <p:extLst>
      <p:ext uri="{BB962C8B-B14F-4D97-AF65-F5344CB8AC3E}">
        <p14:creationId xmlns:p14="http://schemas.microsoft.com/office/powerpoint/2010/main" xmlns="" val="39009546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 y="4192"/>
            <a:ext cx="6084167" cy="108319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solidFill>
                  <a:schemeClr val="bg1"/>
                </a:solidFill>
              </a:rPr>
              <a:t>      </a:t>
            </a:r>
            <a:r>
              <a:rPr lang="uk-UA" sz="1700" dirty="0" smtClean="0">
                <a:solidFill>
                  <a:schemeClr val="tx1"/>
                </a:solidFill>
              </a:rPr>
              <a:t>Особливу </a:t>
            </a:r>
            <a:r>
              <a:rPr lang="uk-UA" sz="1700" dirty="0">
                <a:solidFill>
                  <a:schemeClr val="tx1"/>
                </a:solidFill>
              </a:rPr>
              <a:t>увагу у 1930-х роках сталінське керівництво приділяло державним злочинам. Відповідно до загальносоюзних актів у 1934 р. КК УСРР було доповнено статтями про зраду Б</a:t>
            </a:r>
            <a:r>
              <a:rPr lang="uk-UA" sz="1700" dirty="0" smtClean="0">
                <a:solidFill>
                  <a:schemeClr val="tx1"/>
                </a:solidFill>
              </a:rPr>
              <a:t>атьківщини.</a:t>
            </a:r>
            <a:endParaRPr lang="uk-UA" sz="1700" dirty="0">
              <a:solidFill>
                <a:schemeClr val="tx1"/>
              </a:solidFill>
            </a:endParaRPr>
          </a:p>
        </p:txBody>
      </p:sp>
      <p:sp>
        <p:nvSpPr>
          <p:cNvPr id="7" name="Прямоугольник 6"/>
          <p:cNvSpPr/>
          <p:nvPr/>
        </p:nvSpPr>
        <p:spPr>
          <a:xfrm>
            <a:off x="1" y="1196752"/>
            <a:ext cx="6084167" cy="91440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uk-UA" sz="1700" dirty="0" smtClean="0">
                <a:solidFill>
                  <a:schemeClr val="tx1"/>
                </a:solidFill>
                <a:ea typeface="Times New Roman" pitchFamily="18" charset="0"/>
                <a:cs typeface="Arial" pitchFamily="34" charset="0"/>
              </a:rPr>
              <a:t>      У </a:t>
            </a:r>
            <a:r>
              <a:rPr lang="uk-UA" sz="1700" dirty="0">
                <a:solidFill>
                  <a:schemeClr val="tx1"/>
                </a:solidFill>
                <a:ea typeface="Times New Roman" pitchFamily="18" charset="0"/>
                <a:cs typeface="Arial" pitchFamily="34" charset="0"/>
              </a:rPr>
              <a:t>1937 р. для посилення боротьби з такими злочинами як шпигунство, шкідництво, диверсії строк позбавлення волі збільшено з десяти до </a:t>
            </a:r>
            <a:r>
              <a:rPr lang="uk-UA" sz="1700" b="1" dirty="0">
                <a:solidFill>
                  <a:schemeClr val="tx1"/>
                </a:solidFill>
                <a:ea typeface="Times New Roman" pitchFamily="18" charset="0"/>
                <a:cs typeface="Arial" pitchFamily="34" charset="0"/>
              </a:rPr>
              <a:t>двадцяти п’яти років</a:t>
            </a:r>
            <a:r>
              <a:rPr lang="uk-UA" sz="1700" dirty="0">
                <a:solidFill>
                  <a:schemeClr val="tx1"/>
                </a:solidFill>
                <a:ea typeface="Times New Roman" pitchFamily="18" charset="0"/>
                <a:cs typeface="Arial" pitchFamily="34" charset="0"/>
              </a:rPr>
              <a:t>.</a:t>
            </a:r>
            <a:endParaRPr lang="uk-UA" sz="1700" dirty="0">
              <a:solidFill>
                <a:schemeClr val="tx1"/>
              </a:solidFill>
              <a:cs typeface="Arial" pitchFamily="34" charset="0"/>
            </a:endParaRPr>
          </a:p>
        </p:txBody>
      </p:sp>
      <p:sp>
        <p:nvSpPr>
          <p:cNvPr id="9" name="Прямоугольник 8"/>
          <p:cNvSpPr/>
          <p:nvPr/>
        </p:nvSpPr>
        <p:spPr>
          <a:xfrm>
            <a:off x="3851920" y="4149080"/>
            <a:ext cx="5292080" cy="1656184"/>
          </a:xfrm>
          <a:prstGeom prst="rect">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t>          З 1934 р. запроваджується надзвичайний порядок судочинства. У </a:t>
            </a:r>
            <a:r>
              <a:rPr lang="uk-UA" sz="1700" dirty="0"/>
              <a:t>справах про терористичні організації й терористичні акти проти працівників радянської влади слідство закінчувати у строк не більший 10 днів</a:t>
            </a:r>
            <a:r>
              <a:rPr lang="uk-UA" sz="1700" dirty="0" smtClean="0"/>
              <a:t>, </a:t>
            </a:r>
            <a:r>
              <a:rPr lang="uk-UA" sz="1700" dirty="0"/>
              <a:t>вирок до вищої міри покарання виконувати негайно після його винесення. </a:t>
            </a:r>
            <a:endParaRPr lang="ru-RU" sz="1700" dirty="0"/>
          </a:p>
        </p:txBody>
      </p:sp>
      <p:sp>
        <p:nvSpPr>
          <p:cNvPr id="10" name="Прямоугольник 9"/>
          <p:cNvSpPr/>
          <p:nvPr/>
        </p:nvSpPr>
        <p:spPr>
          <a:xfrm>
            <a:off x="-1" y="2276872"/>
            <a:ext cx="9144001" cy="1656184"/>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700" dirty="0"/>
              <a:t>У випадку втечі або перельоту за кордон військовослужбовця – повнолітні члени його родини, якщо вони чимось сприяли, або хоча б знали про зраду і не повідомили про це владу, каралися позбавленням волі на строк від п’яти до десяти років з конфіскацією усього майна. Усі інші повнолітні члени родини такого військовослужбовця, які проживали спільно з ним, каралися позбавленням виборчих прав та засланням до віддалених районів Сибіру на п’ять років. </a:t>
            </a:r>
            <a:endParaRPr lang="ru-RU" sz="1700" dirty="0"/>
          </a:p>
        </p:txBody>
      </p:sp>
      <p:sp>
        <p:nvSpPr>
          <p:cNvPr id="11" name="Прямоугольник 10"/>
          <p:cNvSpPr/>
          <p:nvPr/>
        </p:nvSpPr>
        <p:spPr>
          <a:xfrm>
            <a:off x="3851920" y="5943600"/>
            <a:ext cx="5292080" cy="914400"/>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t>       У </a:t>
            </a:r>
            <a:r>
              <a:rPr lang="uk-UA" sz="1700" dirty="0"/>
              <a:t>1937 р. </a:t>
            </a:r>
            <a:r>
              <a:rPr lang="uk-UA" sz="1700" dirty="0" smtClean="0"/>
              <a:t>надзвичайний </a:t>
            </a:r>
            <a:r>
              <a:rPr lang="uk-UA" sz="1700" dirty="0"/>
              <a:t>порядок судочинства</a:t>
            </a:r>
            <a:r>
              <a:rPr lang="uk-UA" sz="1700" dirty="0" smtClean="0"/>
              <a:t>, </a:t>
            </a:r>
            <a:r>
              <a:rPr lang="uk-UA" sz="1700" dirty="0"/>
              <a:t>було поширено і на розгляд справ про контрреволюційне шкідництво та диверсії. </a:t>
            </a:r>
            <a:endParaRPr lang="ru-RU" sz="1700" dirty="0"/>
          </a:p>
        </p:txBody>
      </p:sp>
      <p:pic>
        <p:nvPicPr>
          <p:cNvPr id="8" name="Picture 4" descr="Ð ÐµÐ·ÑÐ»ÑÑÐ°Ñ Ð¿Ð¾ÑÑÐºÑ Ð·Ð¾Ð±ÑÐ°Ð¶ÐµÐ½Ñ Ð·Ð° Ð·Ð°Ð¿Ð¸ÑÐ¾Ð¼ &quot;Ð²ÐµÐ»Ð¸ÐºÐ¸Ð¹ ÑÐµÑÐ¾Ñ&quot;"/>
          <p:cNvPicPr>
            <a:picLocks noChangeAspect="1" noChangeArrowheads="1"/>
          </p:cNvPicPr>
          <p:nvPr/>
        </p:nvPicPr>
        <p:blipFill>
          <a:blip r:embed="rId2" cstate="print"/>
          <a:srcRect/>
          <a:stretch>
            <a:fillRect/>
          </a:stretch>
        </p:blipFill>
        <p:spPr bwMode="auto">
          <a:xfrm>
            <a:off x="6196673" y="4192"/>
            <a:ext cx="2947327" cy="2200672"/>
          </a:xfrm>
          <a:prstGeom prst="rect">
            <a:avLst/>
          </a:prstGeom>
          <a:noFill/>
        </p:spPr>
      </p:pic>
      <p:pic>
        <p:nvPicPr>
          <p:cNvPr id="13" name="Рисунок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09" y="4073091"/>
            <a:ext cx="3713213" cy="278490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Ð ÐµÐ·ÑÐ»ÑÑÐ°Ñ Ð¿Ð¾ÑÑÐºÑ Ð·Ð¾Ð±ÑÐ°Ð¶ÐµÐ½Ñ Ð·Ð° Ð·Ð°Ð¿Ð¸ÑÐ¾Ð¼ &quot;ÑÑÑÑ&quot;"/>
          <p:cNvPicPr>
            <a:picLocks noChangeAspect="1" noChangeArrowheads="1"/>
          </p:cNvPicPr>
          <p:nvPr/>
        </p:nvPicPr>
        <p:blipFill>
          <a:blip r:embed="rId2" cstate="print"/>
          <a:srcRect/>
          <a:stretch>
            <a:fillRect/>
          </a:stretch>
        </p:blipFill>
        <p:spPr bwMode="auto">
          <a:xfrm>
            <a:off x="7308304" y="7921"/>
            <a:ext cx="1812032" cy="1208021"/>
          </a:xfrm>
          <a:prstGeom prst="rect">
            <a:avLst/>
          </a:prstGeom>
          <a:noFill/>
        </p:spPr>
      </p:pic>
      <p:sp>
        <p:nvSpPr>
          <p:cNvPr id="2" name="Прямоугольник 1"/>
          <p:cNvSpPr/>
          <p:nvPr/>
        </p:nvSpPr>
        <p:spPr>
          <a:xfrm>
            <a:off x="0" y="0"/>
            <a:ext cx="7308304" cy="119675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smtClean="0"/>
          </a:p>
          <a:p>
            <a:pPr algn="ctr"/>
            <a:r>
              <a:rPr lang="uk-UA" dirty="0" smtClean="0"/>
              <a:t>Зміни </a:t>
            </a:r>
            <a:r>
              <a:rPr lang="uk-UA" dirty="0"/>
              <a:t>у суспільно-політичному житті, що відбувалися в СРСР після смерті Й. Сталіна, обумовили потребу</a:t>
            </a:r>
            <a:r>
              <a:rPr lang="uk-UA" i="1" dirty="0"/>
              <a:t> </a:t>
            </a:r>
            <a:r>
              <a:rPr lang="uk-UA" dirty="0"/>
              <a:t>реформування  правової системи.</a:t>
            </a:r>
            <a:r>
              <a:rPr lang="uk-UA" i="1" dirty="0"/>
              <a:t> </a:t>
            </a:r>
            <a:r>
              <a:rPr lang="uk-UA" b="1" dirty="0"/>
              <a:t>У 1960-1980-х рр. </a:t>
            </a:r>
            <a:r>
              <a:rPr lang="uk-UA" b="1" dirty="0" smtClean="0"/>
              <a:t>відбулася </a:t>
            </a:r>
            <a:r>
              <a:rPr lang="uk-UA" b="1" dirty="0"/>
              <a:t>друга кодифікація законодавства Радянської України. </a:t>
            </a:r>
            <a:endParaRPr lang="uk-UA" dirty="0"/>
          </a:p>
          <a:p>
            <a:pPr algn="ctr"/>
            <a:endParaRPr lang="ru-RU" dirty="0"/>
          </a:p>
        </p:txBody>
      </p:sp>
      <p:sp>
        <p:nvSpPr>
          <p:cNvPr id="5" name="Прямоугольник 4"/>
          <p:cNvSpPr/>
          <p:nvPr/>
        </p:nvSpPr>
        <p:spPr>
          <a:xfrm>
            <a:off x="0" y="1232586"/>
            <a:ext cx="9120336" cy="170900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r>
              <a:rPr lang="uk-UA" b="1" dirty="0">
                <a:solidFill>
                  <a:schemeClr val="tx1"/>
                </a:solidFill>
                <a:cs typeface="Arial" pitchFamily="34" charset="0"/>
              </a:rPr>
              <a:t>У грудні 1984 р. був прийнятий Кодекс Української РСР про адміністративні правопорушення. </a:t>
            </a:r>
            <a:r>
              <a:rPr lang="uk-UA" dirty="0"/>
              <a:t>Адміністративним правопорушенням (проступком) визнавалась протиправна, винна (умисна або необережна) дія чи бездіяльність, яка посягає на державний або громадський порядок, соціалістичну власність, права і свободи громадян, на встановлений порядок управління, за яку законодавством передбачено адміністративну відповідальність.</a:t>
            </a:r>
            <a:endParaRPr lang="ru-RU" dirty="0"/>
          </a:p>
        </p:txBody>
      </p:sp>
      <p:sp>
        <p:nvSpPr>
          <p:cNvPr id="6" name="Прямоугольник 5"/>
          <p:cNvSpPr/>
          <p:nvPr/>
        </p:nvSpPr>
        <p:spPr>
          <a:xfrm>
            <a:off x="2267744" y="3024820"/>
            <a:ext cx="4320480" cy="4041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bg1"/>
                </a:solidFill>
              </a:rPr>
              <a:t>Передбачалася відповідальність :</a:t>
            </a:r>
            <a:endParaRPr lang="ru-RU" dirty="0">
              <a:solidFill>
                <a:schemeClr val="bg1"/>
              </a:solidFill>
            </a:endParaRPr>
          </a:p>
        </p:txBody>
      </p:sp>
      <p:sp>
        <p:nvSpPr>
          <p:cNvPr id="7" name="Прямоугольник 6"/>
          <p:cNvSpPr/>
          <p:nvPr/>
        </p:nvSpPr>
        <p:spPr>
          <a:xfrm>
            <a:off x="107504" y="3474020"/>
            <a:ext cx="4032448" cy="1323132"/>
          </a:xfrm>
          <a:prstGeom prst="rect">
            <a:avLst/>
          </a:prstGeom>
          <a:solidFill>
            <a:srgbClr val="005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a:t>
            </a:r>
            <a:r>
              <a:rPr lang="uk-UA" sz="1700" dirty="0"/>
              <a:t>за порушення законодавства про </a:t>
            </a:r>
            <a:r>
              <a:rPr lang="uk-UA" sz="1700" dirty="0" smtClean="0"/>
              <a:t>охорону ґрунту, надр, водних ресурсів, рибних запасів, лісів і лісонасаджень, тваринного світу, пам'яток природи, атмосферного повітря</a:t>
            </a:r>
            <a:endParaRPr lang="ru-RU" sz="1700" dirty="0"/>
          </a:p>
        </p:txBody>
      </p:sp>
      <p:sp>
        <p:nvSpPr>
          <p:cNvPr id="8" name="Прямоугольник 7"/>
          <p:cNvSpPr/>
          <p:nvPr/>
        </p:nvSpPr>
        <p:spPr>
          <a:xfrm>
            <a:off x="6948264" y="4936380"/>
            <a:ext cx="1890464" cy="50884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a:t>
            </a:r>
            <a:r>
              <a:rPr lang="uk-UA" sz="1700" dirty="0" smtClean="0"/>
              <a:t> за дрібну спекуляцію</a:t>
            </a:r>
            <a:endParaRPr lang="ru-RU" sz="1700" dirty="0"/>
          </a:p>
        </p:txBody>
      </p:sp>
      <p:sp>
        <p:nvSpPr>
          <p:cNvPr id="9" name="Прямоугольник 8"/>
          <p:cNvSpPr/>
          <p:nvPr/>
        </p:nvSpPr>
        <p:spPr>
          <a:xfrm>
            <a:off x="90488" y="4917552"/>
            <a:ext cx="4469680" cy="1247752"/>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sz="1700" dirty="0"/>
              <a:t>за порушення законодавства про </a:t>
            </a:r>
            <a:r>
              <a:rPr lang="uk-UA" sz="1700" dirty="0" smtClean="0"/>
              <a:t>працю, правил про охорону праці та техніку безпеки, за ухилення від суспільно-корисної праці, антисуспільний паразитичний спосіб життя</a:t>
            </a:r>
            <a:endParaRPr lang="ru-RU" sz="1700" dirty="0"/>
          </a:p>
        </p:txBody>
      </p:sp>
      <p:sp>
        <p:nvSpPr>
          <p:cNvPr id="10" name="Прямоугольник 9"/>
          <p:cNvSpPr/>
          <p:nvPr/>
        </p:nvSpPr>
        <p:spPr>
          <a:xfrm>
            <a:off x="4716016" y="5561620"/>
            <a:ext cx="4283670" cy="745976"/>
          </a:xfrm>
          <a:prstGeom prst="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t>- за порушення правил забудови, зберігання і тримання у неналежному стані житлового фонду, будинків і споруд</a:t>
            </a:r>
            <a:endParaRPr lang="ru-RU" sz="1700" dirty="0"/>
          </a:p>
        </p:txBody>
      </p:sp>
      <p:sp>
        <p:nvSpPr>
          <p:cNvPr id="11" name="Прямоугольник 10"/>
          <p:cNvSpPr/>
          <p:nvPr/>
        </p:nvSpPr>
        <p:spPr>
          <a:xfrm>
            <a:off x="90488" y="6232237"/>
            <a:ext cx="3977456" cy="550404"/>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a:t>
            </a:r>
            <a:r>
              <a:rPr lang="uk-UA" sz="1700" dirty="0" smtClean="0"/>
              <a:t>за порушення правил користування засобами транспорту</a:t>
            </a:r>
            <a:endParaRPr lang="ru-RU" sz="1700" dirty="0"/>
          </a:p>
        </p:txBody>
      </p:sp>
      <p:sp>
        <p:nvSpPr>
          <p:cNvPr id="12" name="Прямоугольник 11"/>
          <p:cNvSpPr/>
          <p:nvPr/>
        </p:nvSpPr>
        <p:spPr>
          <a:xfrm>
            <a:off x="4257774" y="6404051"/>
            <a:ext cx="4787726" cy="357494"/>
          </a:xfrm>
          <a:prstGeom prst="rect">
            <a:avLst/>
          </a:prstGeom>
          <a:solidFill>
            <a:srgbClr val="006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700" dirty="0" smtClean="0"/>
              <a:t>- за крадіжку і псування бібліотечних книжок</a:t>
            </a:r>
            <a:endParaRPr lang="ru-RU" sz="1700" dirty="0"/>
          </a:p>
        </p:txBody>
      </p:sp>
      <p:sp>
        <p:nvSpPr>
          <p:cNvPr id="13" name="Прямоугольник 12"/>
          <p:cNvSpPr/>
          <p:nvPr/>
        </p:nvSpPr>
        <p:spPr>
          <a:xfrm>
            <a:off x="4716016" y="4936380"/>
            <a:ext cx="2064060" cy="508844"/>
          </a:xfrm>
          <a:prstGeom prst="rect">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700" dirty="0" smtClean="0"/>
              <a:t>- за дрібне хуліганство</a:t>
            </a:r>
            <a:endParaRPr lang="ru-RU" sz="1700" dirty="0"/>
          </a:p>
        </p:txBody>
      </p:sp>
      <p:sp>
        <p:nvSpPr>
          <p:cNvPr id="14" name="Прямоугольник 13"/>
          <p:cNvSpPr/>
          <p:nvPr/>
        </p:nvSpPr>
        <p:spPr>
          <a:xfrm>
            <a:off x="4427984" y="3474020"/>
            <a:ext cx="4536504" cy="13231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sz="1700" dirty="0"/>
              <a:t>з</a:t>
            </a:r>
            <a:r>
              <a:rPr lang="uk-UA" sz="1700" dirty="0" smtClean="0"/>
              <a:t>а злісну непокору законним розпорядженням або вимогам працівників міліції та народних дружинників при виконанні ними своїх обов'язків по охороні громадського порядку</a:t>
            </a:r>
            <a:endParaRPr lang="ru-RU" sz="17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7380312" cy="836712"/>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uk-UA" b="1" dirty="0" smtClean="0">
                <a:solidFill>
                  <a:schemeClr val="tx1"/>
                </a:solidFill>
                <a:cs typeface="Arial" pitchFamily="34" charset="0"/>
              </a:rPr>
              <a:t>Кодекс </a:t>
            </a:r>
            <a:r>
              <a:rPr lang="uk-UA" b="1" dirty="0">
                <a:solidFill>
                  <a:schemeClr val="tx1"/>
                </a:solidFill>
                <a:cs typeface="Arial" pitchFamily="34" charset="0"/>
              </a:rPr>
              <a:t>Української РСР про адміністративні </a:t>
            </a:r>
            <a:r>
              <a:rPr lang="uk-UA" b="1" dirty="0" smtClean="0">
                <a:solidFill>
                  <a:schemeClr val="tx1"/>
                </a:solidFill>
                <a:cs typeface="Arial" pitchFamily="34" charset="0"/>
              </a:rPr>
              <a:t>правопорушення </a:t>
            </a:r>
            <a:r>
              <a:rPr lang="uk-UA" b="1" dirty="0">
                <a:solidFill>
                  <a:schemeClr val="tx1"/>
                </a:solidFill>
                <a:cs typeface="Arial" pitchFamily="34" charset="0"/>
              </a:rPr>
              <a:t>1984 р</a:t>
            </a:r>
            <a:r>
              <a:rPr lang="uk-UA" b="1" dirty="0" smtClean="0">
                <a:solidFill>
                  <a:schemeClr val="tx1"/>
                </a:solidFill>
                <a:cs typeface="Arial" pitchFamily="34" charset="0"/>
              </a:rPr>
              <a:t>.</a:t>
            </a:r>
            <a:endParaRPr lang="ru-RU" dirty="0"/>
          </a:p>
        </p:txBody>
      </p:sp>
      <p:sp>
        <p:nvSpPr>
          <p:cNvPr id="6" name="Прямоугольник 5"/>
          <p:cNvSpPr/>
          <p:nvPr/>
        </p:nvSpPr>
        <p:spPr>
          <a:xfrm>
            <a:off x="1979712" y="980374"/>
            <a:ext cx="4320480" cy="40418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bg1"/>
                </a:solidFill>
              </a:rPr>
              <a:t>Види адміністративних стягнень:</a:t>
            </a:r>
            <a:endParaRPr lang="ru-RU" dirty="0">
              <a:solidFill>
                <a:schemeClr val="bg1"/>
              </a:solidFill>
            </a:endParaRPr>
          </a:p>
        </p:txBody>
      </p:sp>
      <p:sp>
        <p:nvSpPr>
          <p:cNvPr id="7" name="Прямоугольник 6"/>
          <p:cNvSpPr/>
          <p:nvPr/>
        </p:nvSpPr>
        <p:spPr>
          <a:xfrm>
            <a:off x="251520" y="1628800"/>
            <a:ext cx="1971712" cy="483555"/>
          </a:xfrm>
          <a:prstGeom prst="rect">
            <a:avLst/>
          </a:prstGeom>
          <a:solidFill>
            <a:srgbClr val="005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попередження</a:t>
            </a:r>
            <a:endParaRPr lang="ru-RU" sz="1700" dirty="0"/>
          </a:p>
        </p:txBody>
      </p:sp>
      <p:sp>
        <p:nvSpPr>
          <p:cNvPr id="8" name="Прямоугольник 7"/>
          <p:cNvSpPr/>
          <p:nvPr/>
        </p:nvSpPr>
        <p:spPr>
          <a:xfrm>
            <a:off x="251520" y="2912764"/>
            <a:ext cx="1971712" cy="660252"/>
          </a:xfrm>
          <a:prstGeom prst="rect">
            <a:avLst/>
          </a:prstGeom>
          <a:solidFill>
            <a:srgbClr val="096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a:t>
            </a:r>
            <a:r>
              <a:rPr lang="uk-UA" sz="1700" dirty="0" smtClean="0"/>
              <a:t> </a:t>
            </a:r>
            <a:r>
              <a:rPr lang="uk-UA" dirty="0"/>
              <a:t>виправні роботи</a:t>
            </a:r>
            <a:endParaRPr lang="ru-RU" dirty="0"/>
          </a:p>
        </p:txBody>
      </p:sp>
      <p:sp>
        <p:nvSpPr>
          <p:cNvPr id="9" name="Прямоугольник 8"/>
          <p:cNvSpPr/>
          <p:nvPr/>
        </p:nvSpPr>
        <p:spPr>
          <a:xfrm>
            <a:off x="251520" y="3789040"/>
            <a:ext cx="8832576" cy="1008112"/>
          </a:xfrm>
          <a:prstGeom prst="rect">
            <a:avLst/>
          </a:prstGeom>
          <a:solidFill>
            <a:srgbClr val="8600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dirty="0"/>
              <a:t>конфіскація: предмета, який став знаряддям вчинення або безпосереднім об'єктом адміністративного правопорушення; грошей, одержаних внаслідок вчинення адміністративного правопорушення</a:t>
            </a:r>
            <a:endParaRPr lang="ru-RU" dirty="0"/>
          </a:p>
        </p:txBody>
      </p:sp>
      <p:sp>
        <p:nvSpPr>
          <p:cNvPr id="10" name="Прямоугольник 9"/>
          <p:cNvSpPr/>
          <p:nvPr/>
        </p:nvSpPr>
        <p:spPr>
          <a:xfrm>
            <a:off x="2447764" y="2675632"/>
            <a:ext cx="4068452" cy="897384"/>
          </a:xfrm>
          <a:prstGeom prst="rect">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t>- </a:t>
            </a:r>
            <a:r>
              <a:rPr lang="uk-UA" dirty="0"/>
              <a:t>позбавлення права обіймати певні посади або займатися певною діяльністю</a:t>
            </a:r>
            <a:endParaRPr lang="ru-RU" dirty="0"/>
          </a:p>
        </p:txBody>
      </p:sp>
      <p:sp>
        <p:nvSpPr>
          <p:cNvPr id="11" name="Прямоугольник 10"/>
          <p:cNvSpPr/>
          <p:nvPr/>
        </p:nvSpPr>
        <p:spPr>
          <a:xfrm>
            <a:off x="6732240" y="2701528"/>
            <a:ext cx="2313261" cy="720080"/>
          </a:xfrm>
          <a:prstGeom prst="rect">
            <a:avLst/>
          </a:prstGeom>
          <a:solidFill>
            <a:srgbClr val="A85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a:t>
            </a:r>
            <a:r>
              <a:rPr lang="uk-UA" dirty="0"/>
              <a:t>адміністративний арешт</a:t>
            </a:r>
            <a:endParaRPr lang="ru-RU" dirty="0"/>
          </a:p>
        </p:txBody>
      </p:sp>
      <p:sp>
        <p:nvSpPr>
          <p:cNvPr id="12" name="Прямоугольник 11"/>
          <p:cNvSpPr/>
          <p:nvPr/>
        </p:nvSpPr>
        <p:spPr>
          <a:xfrm>
            <a:off x="1868482" y="5085184"/>
            <a:ext cx="5887389" cy="864096"/>
          </a:xfrm>
          <a:prstGeom prst="rect">
            <a:avLst/>
          </a:prstGeom>
          <a:gradFill>
            <a:gsLst>
              <a:gs pos="0">
                <a:srgbClr val="03D4A8"/>
              </a:gs>
              <a:gs pos="44000">
                <a:srgbClr val="21D6E0"/>
              </a:gs>
              <a:gs pos="82000">
                <a:srgbClr val="0087E6"/>
              </a:gs>
              <a:gs pos="100000">
                <a:srgbClr val="005CB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solidFill>
              </a:rPr>
              <a:t>До осіб віком від 16 до 18 років, що вчинили адміністративні правопорушення, передбачалося застосування переважно заходів </a:t>
            </a:r>
            <a:r>
              <a:rPr lang="uk-UA" dirty="0" smtClean="0">
                <a:solidFill>
                  <a:schemeClr val="bg1"/>
                </a:solidFill>
              </a:rPr>
              <a:t>впливу:</a:t>
            </a:r>
            <a:endParaRPr lang="ru-RU" dirty="0">
              <a:solidFill>
                <a:schemeClr val="bg1"/>
              </a:solidFill>
            </a:endParaRPr>
          </a:p>
        </p:txBody>
      </p:sp>
      <p:sp>
        <p:nvSpPr>
          <p:cNvPr id="13" name="Прямоугольник 12"/>
          <p:cNvSpPr/>
          <p:nvPr/>
        </p:nvSpPr>
        <p:spPr>
          <a:xfrm>
            <a:off x="251520" y="2204864"/>
            <a:ext cx="1995748" cy="504056"/>
          </a:xfrm>
          <a:prstGeom prst="rect">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700" dirty="0" smtClean="0"/>
              <a:t>- </a:t>
            </a:r>
            <a:r>
              <a:rPr lang="uk-UA" dirty="0"/>
              <a:t>штраф</a:t>
            </a:r>
            <a:endParaRPr lang="ru-RU" dirty="0"/>
          </a:p>
        </p:txBody>
      </p:sp>
      <p:sp>
        <p:nvSpPr>
          <p:cNvPr id="14" name="Прямоугольник 13"/>
          <p:cNvSpPr/>
          <p:nvPr/>
        </p:nvSpPr>
        <p:spPr>
          <a:xfrm>
            <a:off x="2447764" y="1628800"/>
            <a:ext cx="4932548" cy="96711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a:t>
            </a:r>
            <a:r>
              <a:rPr lang="uk-UA" dirty="0"/>
              <a:t>позбавлення спеціального права, наданого даному громадянинові (права керування транспортними засобами, права полювання</a:t>
            </a:r>
            <a:endParaRPr lang="ru-RU" dirty="0"/>
          </a:p>
        </p:txBody>
      </p:sp>
      <p:pic>
        <p:nvPicPr>
          <p:cNvPr id="15" name="Picture 4" descr="Ð ÐµÐ·ÑÐ»ÑÑÐ°Ñ Ð¿Ð¾ÑÑÐºÑ Ð·Ð¾Ð±ÑÐ°Ð¶ÐµÐ½Ñ Ð·Ð° Ð·Ð°Ð¿Ð¸ÑÐ¾Ð¼ &quot;ÐÐ¾Ð´ÐµÐºÑ Ð£ÐºÑÐ°ÑÐ½ÑÑÐºÐ¾Ñ Ð Ð¡Ð  Ð¿ÑÐ¾ Ð°Ð´Ð¼ÑÐ½ÑÑÑÑÐ°ÑÐ¸Ð²Ð½Ñ Ð¿ÑÐ°Ð²Ð¾Ð¿Ð¾ÑÑÑÐµÐ½Ð½Ñ&quot;"/>
          <p:cNvPicPr>
            <a:picLocks noChangeAspect="1" noChangeArrowheads="1"/>
          </p:cNvPicPr>
          <p:nvPr/>
        </p:nvPicPr>
        <p:blipFill rotWithShape="1">
          <a:blip r:embed="rId2" cstate="print"/>
          <a:srcRect l="12307" b="7674"/>
          <a:stretch/>
        </p:blipFill>
        <p:spPr bwMode="auto">
          <a:xfrm>
            <a:off x="7568650" y="218138"/>
            <a:ext cx="1550497" cy="2332832"/>
          </a:xfrm>
          <a:prstGeom prst="rect">
            <a:avLst/>
          </a:prstGeom>
          <a:noFill/>
          <a:effectLst>
            <a:glow rad="101600">
              <a:schemeClr val="accent1">
                <a:satMod val="175000"/>
                <a:alpha val="40000"/>
              </a:schemeClr>
            </a:glow>
          </a:effectLst>
          <a:scene3d>
            <a:camera prst="isometricOffAxis2Left"/>
            <a:lightRig rig="threePt" dir="t"/>
          </a:scene3d>
        </p:spPr>
      </p:pic>
      <p:sp>
        <p:nvSpPr>
          <p:cNvPr id="4" name="Прямоугольник 3"/>
          <p:cNvSpPr/>
          <p:nvPr/>
        </p:nvSpPr>
        <p:spPr>
          <a:xfrm>
            <a:off x="186892" y="6237312"/>
            <a:ext cx="3168352" cy="536104"/>
          </a:xfrm>
          <a:prstGeom prst="rect">
            <a:avLst/>
          </a:prstGeom>
          <a:gradFill>
            <a:gsLst>
              <a:gs pos="0">
                <a:srgbClr val="DDEBCF"/>
              </a:gs>
              <a:gs pos="50000">
                <a:srgbClr val="9CB86E"/>
              </a:gs>
              <a:gs pos="100000">
                <a:srgbClr val="156B13"/>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bg1"/>
                </a:solidFill>
              </a:rPr>
              <a:t>зобов’язання </a:t>
            </a:r>
            <a:r>
              <a:rPr lang="uk-UA" dirty="0">
                <a:solidFill>
                  <a:schemeClr val="bg1"/>
                </a:solidFill>
              </a:rPr>
              <a:t>вибачитися перед потерпілим</a:t>
            </a:r>
            <a:endParaRPr lang="ru-RU" dirty="0">
              <a:solidFill>
                <a:schemeClr val="bg1"/>
              </a:solidFill>
            </a:endParaRPr>
          </a:p>
        </p:txBody>
      </p:sp>
      <p:sp>
        <p:nvSpPr>
          <p:cNvPr id="16" name="Прямоугольник 15"/>
          <p:cNvSpPr/>
          <p:nvPr/>
        </p:nvSpPr>
        <p:spPr>
          <a:xfrm>
            <a:off x="3644321" y="6237312"/>
            <a:ext cx="2367839" cy="536104"/>
          </a:xfrm>
          <a:prstGeom prst="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bg1"/>
                </a:solidFill>
              </a:rPr>
              <a:t>попередження</a:t>
            </a:r>
            <a:endParaRPr lang="ru-RU" dirty="0">
              <a:solidFill>
                <a:schemeClr val="bg1"/>
              </a:solidFill>
            </a:endParaRPr>
          </a:p>
        </p:txBody>
      </p:sp>
      <p:sp>
        <p:nvSpPr>
          <p:cNvPr id="17" name="Прямоугольник 16"/>
          <p:cNvSpPr/>
          <p:nvPr/>
        </p:nvSpPr>
        <p:spPr>
          <a:xfrm>
            <a:off x="6300192" y="6237312"/>
            <a:ext cx="2722017" cy="536104"/>
          </a:xfrm>
          <a:prstGeom prst="rect">
            <a:avLst/>
          </a:prstGeom>
          <a:gradFill>
            <a:gsLst>
              <a:gs pos="0">
                <a:srgbClr val="FFF200"/>
              </a:gs>
              <a:gs pos="45000">
                <a:srgbClr val="FF7A00"/>
              </a:gs>
              <a:gs pos="77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догана</a:t>
            </a:r>
            <a:endParaRPr lang="ru-RU" dirty="0"/>
          </a:p>
        </p:txBody>
      </p:sp>
    </p:spTree>
    <p:extLst>
      <p:ext uri="{BB962C8B-B14F-4D97-AF65-F5344CB8AC3E}">
        <p14:creationId xmlns:p14="http://schemas.microsoft.com/office/powerpoint/2010/main" xmlns="" val="2294044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2116"/>
            <a:ext cx="7938628" cy="481430"/>
          </a:xfrm>
          <a:prstGeom prst="rect">
            <a:avLst/>
          </a:prstGeom>
          <a:solidFill>
            <a:srgbClr val="0557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solidFill>
                  <a:srgbClr val="FFFF00"/>
                </a:solidFill>
              </a:rPr>
              <a:t>Цивільний кодекс УРСР 1963 р.</a:t>
            </a:r>
            <a:endParaRPr lang="ru-RU" sz="2400" dirty="0">
              <a:solidFill>
                <a:srgbClr val="FFFF00"/>
              </a:solidFill>
            </a:endParaRPr>
          </a:p>
        </p:txBody>
      </p:sp>
      <p:sp>
        <p:nvSpPr>
          <p:cNvPr id="7" name="Rectangle 2"/>
          <p:cNvSpPr>
            <a:spLocks noChangeArrowheads="1"/>
          </p:cNvSpPr>
          <p:nvPr/>
        </p:nvSpPr>
        <p:spPr bwMode="auto">
          <a:xfrm>
            <a:off x="0" y="105489"/>
            <a:ext cx="25519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Arial Unicode MS" pitchFamily="34" charset="-128"/>
                <a:cs typeface="Arial" pitchFamily="34"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Овал 7"/>
          <p:cNvSpPr/>
          <p:nvPr/>
        </p:nvSpPr>
        <p:spPr>
          <a:xfrm>
            <a:off x="447499" y="1988840"/>
            <a:ext cx="8228957" cy="1080120"/>
          </a:xfrm>
          <a:prstGeom prst="ellipse">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uk-UA" altLang="ru-RU" dirty="0">
                <a:solidFill>
                  <a:schemeClr val="tx1"/>
                </a:solidFill>
                <a:cs typeface="Arial" pitchFamily="34" charset="0"/>
              </a:rPr>
              <a:t>Основою майнових відносин у радянському суспільстві </a:t>
            </a:r>
            <a:endParaRPr lang="uk-UA" altLang="ru-RU" dirty="0" smtClean="0">
              <a:solidFill>
                <a:schemeClr val="tx1"/>
              </a:solidFill>
              <a:cs typeface="Arial" pitchFamily="34" charset="0"/>
            </a:endParaRPr>
          </a:p>
          <a:p>
            <a:pPr algn="ctr"/>
            <a:r>
              <a:rPr lang="uk-UA" altLang="ru-RU" dirty="0" smtClean="0">
                <a:solidFill>
                  <a:schemeClr val="tx1"/>
                </a:solidFill>
                <a:cs typeface="Arial" pitchFamily="34" charset="0"/>
              </a:rPr>
              <a:t>проголошувалася соціалістична </a:t>
            </a:r>
            <a:r>
              <a:rPr lang="uk-UA" altLang="ru-RU" dirty="0">
                <a:solidFill>
                  <a:schemeClr val="tx1"/>
                </a:solidFill>
                <a:cs typeface="Arial" pitchFamily="34" charset="0"/>
              </a:rPr>
              <a:t>система господарства і соціалістична </a:t>
            </a:r>
            <a:endParaRPr lang="uk-UA" altLang="ru-RU" dirty="0" smtClean="0">
              <a:solidFill>
                <a:schemeClr val="tx1"/>
              </a:solidFill>
              <a:cs typeface="Arial" pitchFamily="34" charset="0"/>
            </a:endParaRPr>
          </a:p>
          <a:p>
            <a:pPr algn="ctr"/>
            <a:r>
              <a:rPr lang="uk-UA" altLang="ru-RU" dirty="0" smtClean="0">
                <a:solidFill>
                  <a:schemeClr val="tx1"/>
                </a:solidFill>
                <a:cs typeface="Arial" pitchFamily="34" charset="0"/>
              </a:rPr>
              <a:t>власність </a:t>
            </a:r>
            <a:r>
              <a:rPr lang="uk-UA" altLang="ru-RU" dirty="0">
                <a:solidFill>
                  <a:schemeClr val="tx1"/>
                </a:solidFill>
                <a:cs typeface="Arial" pitchFamily="34" charset="0"/>
              </a:rPr>
              <a:t>на </a:t>
            </a:r>
            <a:r>
              <a:rPr lang="uk-UA" altLang="ru-RU" dirty="0" smtClean="0">
                <a:solidFill>
                  <a:schemeClr val="tx1"/>
                </a:solidFill>
                <a:cs typeface="Arial" pitchFamily="34" charset="0"/>
              </a:rPr>
              <a:t>засоби </a:t>
            </a:r>
            <a:r>
              <a:rPr lang="uk-UA" altLang="ru-RU" dirty="0">
                <a:solidFill>
                  <a:schemeClr val="tx1"/>
                </a:solidFill>
                <a:cs typeface="Arial" pitchFamily="34" charset="0"/>
              </a:rPr>
              <a:t>виробництва </a:t>
            </a:r>
            <a:endParaRPr lang="uk-UA" dirty="0"/>
          </a:p>
        </p:txBody>
      </p:sp>
      <p:sp>
        <p:nvSpPr>
          <p:cNvPr id="9" name="Стрелка вниз 8"/>
          <p:cNvSpPr/>
          <p:nvPr/>
        </p:nvSpPr>
        <p:spPr>
          <a:xfrm>
            <a:off x="447499" y="3284984"/>
            <a:ext cx="8374378" cy="720080"/>
          </a:xfrm>
          <a:prstGeom prst="downArrow">
            <a:avLst/>
          </a:prstGeom>
          <a:solidFill>
            <a:srgbClr val="8600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t>Форми соціалістичної власності</a:t>
            </a:r>
            <a:endParaRPr lang="ru-RU" sz="2000" dirty="0"/>
          </a:p>
        </p:txBody>
      </p:sp>
      <p:sp>
        <p:nvSpPr>
          <p:cNvPr id="10" name="Прямоугольник 9"/>
          <p:cNvSpPr/>
          <p:nvPr/>
        </p:nvSpPr>
        <p:spPr>
          <a:xfrm>
            <a:off x="255198" y="4221088"/>
            <a:ext cx="2592000" cy="720080"/>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державна власність</a:t>
            </a:r>
            <a:endParaRPr lang="ru-RU" dirty="0"/>
          </a:p>
        </p:txBody>
      </p:sp>
      <p:sp>
        <p:nvSpPr>
          <p:cNvPr id="11" name="Прямоугольник 10"/>
          <p:cNvSpPr/>
          <p:nvPr/>
        </p:nvSpPr>
        <p:spPr>
          <a:xfrm>
            <a:off x="3269202" y="4221088"/>
            <a:ext cx="2717665" cy="673472"/>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власність кооперативів і колгоспів</a:t>
            </a:r>
            <a:endParaRPr lang="ru-RU" dirty="0"/>
          </a:p>
        </p:txBody>
      </p:sp>
      <p:sp>
        <p:nvSpPr>
          <p:cNvPr id="12" name="Прямоугольник 11"/>
          <p:cNvSpPr/>
          <p:nvPr/>
        </p:nvSpPr>
        <p:spPr>
          <a:xfrm>
            <a:off x="6372344" y="4244392"/>
            <a:ext cx="2592000" cy="673472"/>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власність громадських організацій</a:t>
            </a:r>
            <a:endParaRPr lang="ru-RU" dirty="0"/>
          </a:p>
        </p:txBody>
      </p:sp>
      <p:sp>
        <p:nvSpPr>
          <p:cNvPr id="13" name="Прямоугольник 12"/>
          <p:cNvSpPr/>
          <p:nvPr/>
        </p:nvSpPr>
        <p:spPr>
          <a:xfrm>
            <a:off x="-10023" y="620688"/>
            <a:ext cx="9144000" cy="1224136"/>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ЦК УРСР здійснював регулювання майнових і пов'язаних з ними особистих немайнових відносини з метою створення матеріально-технічної бази комунізму і все більш повного задоволення матеріальних і духовних потреб </a:t>
            </a:r>
            <a:br>
              <a:rPr lang="uk-UA" altLang="ru-RU" dirty="0">
                <a:solidFill>
                  <a:schemeClr val="tx1"/>
                </a:solidFill>
                <a:cs typeface="Arial" pitchFamily="34" charset="0"/>
              </a:rPr>
            </a:br>
            <a:r>
              <a:rPr lang="uk-UA" altLang="ru-RU" dirty="0">
                <a:solidFill>
                  <a:schemeClr val="tx1"/>
                </a:solidFill>
                <a:cs typeface="Arial" pitchFamily="34" charset="0"/>
              </a:rPr>
              <a:t>громадян. </a:t>
            </a:r>
            <a:endParaRPr lang="uk-UA" dirty="0"/>
          </a:p>
        </p:txBody>
      </p:sp>
      <p:sp>
        <p:nvSpPr>
          <p:cNvPr id="14" name="Прямоугольник 13"/>
          <p:cNvSpPr/>
          <p:nvPr/>
        </p:nvSpPr>
        <p:spPr>
          <a:xfrm>
            <a:off x="239382" y="5157192"/>
            <a:ext cx="8709624" cy="648072"/>
          </a:xfrm>
          <a:prstGeom prst="rect">
            <a:avLst/>
          </a:prstGeom>
          <a:solidFill>
            <a:srgbClr val="006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Зберігалася особиста власність громадян, хоча право особистої власності </a:t>
            </a:r>
            <a:r>
              <a:rPr lang="uk-UA" dirty="0" smtClean="0"/>
              <a:t>обмежувалося </a:t>
            </a:r>
            <a:endParaRPr lang="uk-UA" dirty="0"/>
          </a:p>
        </p:txBody>
      </p:sp>
      <p:sp>
        <p:nvSpPr>
          <p:cNvPr id="15" name="Овал 14"/>
          <p:cNvSpPr/>
          <p:nvPr/>
        </p:nvSpPr>
        <p:spPr>
          <a:xfrm>
            <a:off x="255198" y="6068144"/>
            <a:ext cx="8709146" cy="673224"/>
          </a:xfrm>
          <a:prstGeom prst="ellipse">
            <a:avLst/>
          </a:prstGeom>
          <a:solidFill>
            <a:srgbClr val="703800"/>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uk-UA" dirty="0"/>
              <a:t>Заборонялися будь-які форми підприємницької діяльності</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23776"/>
            <a:ext cx="7938628" cy="568920"/>
          </a:xfrm>
          <a:prstGeom prst="rect">
            <a:avLst/>
          </a:prstGeom>
          <a:solidFill>
            <a:srgbClr val="006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Цивільний кодекс УРСР 1963 р.</a:t>
            </a:r>
            <a:endParaRPr lang="ru-RU" sz="2400" dirty="0"/>
          </a:p>
        </p:txBody>
      </p:sp>
      <p:sp>
        <p:nvSpPr>
          <p:cNvPr id="7" name="Rectangle 2"/>
          <p:cNvSpPr>
            <a:spLocks noChangeArrowheads="1"/>
          </p:cNvSpPr>
          <p:nvPr/>
        </p:nvSpPr>
        <p:spPr bwMode="auto">
          <a:xfrm>
            <a:off x="0" y="105489"/>
            <a:ext cx="25519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Arial Unicode MS" pitchFamily="34" charset="-128"/>
                <a:cs typeface="Arial" pitchFamily="34"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Стрелка вниз 8"/>
          <p:cNvSpPr/>
          <p:nvPr/>
        </p:nvSpPr>
        <p:spPr>
          <a:xfrm>
            <a:off x="384811" y="908720"/>
            <a:ext cx="8374378" cy="936104"/>
          </a:xfrm>
          <a:prstGeom prst="downArrow">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t>Види юридичних осіб </a:t>
            </a:r>
            <a:endParaRPr lang="uk-UA" sz="2000" dirty="0"/>
          </a:p>
        </p:txBody>
      </p:sp>
      <p:sp>
        <p:nvSpPr>
          <p:cNvPr id="10" name="Прямоугольник 9"/>
          <p:cNvSpPr/>
          <p:nvPr/>
        </p:nvSpPr>
        <p:spPr>
          <a:xfrm>
            <a:off x="326700" y="2050492"/>
            <a:ext cx="2592000" cy="1810556"/>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установи та інші державні організації, що перебувають на </a:t>
            </a:r>
            <a:br>
              <a:rPr lang="uk-UA" altLang="ru-RU" dirty="0">
                <a:solidFill>
                  <a:schemeClr val="tx1"/>
                </a:solidFill>
                <a:cs typeface="Arial" pitchFamily="34" charset="0"/>
              </a:rPr>
            </a:br>
            <a:r>
              <a:rPr lang="uk-UA" altLang="ru-RU" dirty="0">
                <a:solidFill>
                  <a:schemeClr val="tx1"/>
                </a:solidFill>
                <a:cs typeface="Arial" pitchFamily="34" charset="0"/>
              </a:rPr>
              <a:t>державному бюджеті</a:t>
            </a:r>
            <a:endParaRPr lang="ru-RU" dirty="0"/>
          </a:p>
        </p:txBody>
      </p:sp>
      <p:sp>
        <p:nvSpPr>
          <p:cNvPr id="11" name="Прямоугольник 10"/>
          <p:cNvSpPr/>
          <p:nvPr/>
        </p:nvSpPr>
        <p:spPr>
          <a:xfrm>
            <a:off x="3284791" y="2037792"/>
            <a:ext cx="2717665" cy="1823256"/>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державні підприємства та інші державні організації, що </a:t>
            </a:r>
            <a:br>
              <a:rPr lang="uk-UA" altLang="ru-RU" dirty="0">
                <a:solidFill>
                  <a:schemeClr val="tx1"/>
                </a:solidFill>
                <a:cs typeface="Arial" pitchFamily="34" charset="0"/>
              </a:rPr>
            </a:br>
            <a:r>
              <a:rPr lang="uk-UA" altLang="ru-RU" dirty="0">
                <a:solidFill>
                  <a:schemeClr val="tx1"/>
                </a:solidFill>
                <a:cs typeface="Arial" pitchFamily="34" charset="0"/>
              </a:rPr>
              <a:t>перебувають на господарському розрахунку</a:t>
            </a:r>
            <a:endParaRPr lang="ru-RU" dirty="0"/>
          </a:p>
        </p:txBody>
      </p:sp>
      <p:sp>
        <p:nvSpPr>
          <p:cNvPr id="12" name="Прямоугольник 11"/>
          <p:cNvSpPr/>
          <p:nvPr/>
        </p:nvSpPr>
        <p:spPr>
          <a:xfrm>
            <a:off x="6368028" y="2050492"/>
            <a:ext cx="2592000" cy="1810556"/>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державні організації, що фінансуються за рахунок інших джерел</a:t>
            </a:r>
            <a:endParaRPr lang="ru-RU" dirty="0"/>
          </a:p>
        </p:txBody>
      </p:sp>
      <p:sp>
        <p:nvSpPr>
          <p:cNvPr id="3" name="Rectangle 1"/>
          <p:cNvSpPr>
            <a:spLocks noChangeArrowheads="1"/>
          </p:cNvSpPr>
          <p:nvPr/>
        </p:nvSpPr>
        <p:spPr bwMode="auto">
          <a:xfrm>
            <a:off x="-108520" y="-1000077"/>
            <a:ext cx="24237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chemeClr val="tx1"/>
                </a:solidFill>
                <a:effectLst/>
                <a:latin typeface="Arial Unicode MS" pitchFamily="34" charset="-128"/>
                <a:cs typeface="Arial" pitchFamily="34" charset="0"/>
              </a:rPr>
              <a:t> </a:t>
            </a:r>
            <a:br>
              <a:rPr kumimoji="0" lang="uk-UA" altLang="ru-RU" sz="1600" b="0" i="0" u="none" strike="noStrike" cap="none" normalizeH="0" baseline="0" dirty="0" smtClean="0">
                <a:ln>
                  <a:noFill/>
                </a:ln>
                <a:solidFill>
                  <a:schemeClr val="tx1"/>
                </a:solidFill>
                <a:effectLst/>
                <a:latin typeface="Arial Unicode MS" pitchFamily="34" charset="-128"/>
                <a:cs typeface="Arial" pitchFamily="34" charset="0"/>
              </a:rPr>
            </a:br>
            <a:endParaRPr kumimoji="0" lang="uk-UA" alt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384811" y="4310608"/>
            <a:ext cx="2091116" cy="1949700"/>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колгоспи, міжколгоспні й інші кооперативні організації та їх </a:t>
            </a:r>
            <a:br>
              <a:rPr lang="uk-UA" altLang="ru-RU" dirty="0">
                <a:solidFill>
                  <a:schemeClr val="tx1"/>
                </a:solidFill>
                <a:cs typeface="Arial" pitchFamily="34" charset="0"/>
              </a:rPr>
            </a:br>
            <a:r>
              <a:rPr lang="uk-UA" altLang="ru-RU" dirty="0">
                <a:solidFill>
                  <a:schemeClr val="tx1"/>
                </a:solidFill>
                <a:cs typeface="Arial" pitchFamily="34" charset="0"/>
              </a:rPr>
              <a:t>об'єднання</a:t>
            </a:r>
            <a:endParaRPr lang="ru-RU" dirty="0"/>
          </a:p>
        </p:txBody>
      </p:sp>
      <p:sp>
        <p:nvSpPr>
          <p:cNvPr id="5" name="Прямоугольник 4"/>
          <p:cNvSpPr/>
          <p:nvPr/>
        </p:nvSpPr>
        <p:spPr>
          <a:xfrm>
            <a:off x="6721796" y="4310608"/>
            <a:ext cx="2105980" cy="1949700"/>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dirty="0">
                <a:solidFill>
                  <a:schemeClr val="tx1"/>
                </a:solidFill>
                <a:cs typeface="Arial" pitchFamily="34" charset="0"/>
              </a:rPr>
              <a:t>громадські організації</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78862" y="4797152"/>
            <a:ext cx="3129521" cy="1856849"/>
          </a:xfrm>
          <a:prstGeom prst="rect">
            <a:avLst/>
          </a:prstGeom>
        </p:spPr>
      </p:pic>
    </p:spTree>
    <p:extLst>
      <p:ext uri="{BB962C8B-B14F-4D97-AF65-F5344CB8AC3E}">
        <p14:creationId xmlns:p14="http://schemas.microsoft.com/office/powerpoint/2010/main" xmlns="" val="2089158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0"/>
            <a:ext cx="8784976" cy="548680"/>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Кримінальний кодекс УРСР 1960 р.</a:t>
            </a:r>
            <a:endParaRPr lang="ru-RU" sz="2400" dirty="0"/>
          </a:p>
        </p:txBody>
      </p:sp>
      <p:sp>
        <p:nvSpPr>
          <p:cNvPr id="4" name="Прямоугольник 3"/>
          <p:cNvSpPr/>
          <p:nvPr/>
        </p:nvSpPr>
        <p:spPr>
          <a:xfrm>
            <a:off x="179512" y="692696"/>
            <a:ext cx="8784976" cy="964976"/>
          </a:xfrm>
          <a:prstGeom prst="rect">
            <a:avLst/>
          </a:prstGeom>
          <a:gradFill>
            <a:gsLst>
              <a:gs pos="0">
                <a:srgbClr val="000000"/>
              </a:gs>
              <a:gs pos="9000">
                <a:srgbClr val="000040"/>
              </a:gs>
              <a:gs pos="33000">
                <a:srgbClr val="400040"/>
              </a:gs>
              <a:gs pos="58000">
                <a:srgbClr val="8F0040"/>
              </a:gs>
              <a:gs pos="77000">
                <a:srgbClr val="F27300"/>
              </a:gs>
              <a:gs pos="100000">
                <a:srgbClr val="FFBF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smtClean="0"/>
              <a:t>      Період </a:t>
            </a:r>
            <a:r>
              <a:rPr lang="uk-UA" sz="1700" dirty="0"/>
              <a:t>«хрущовської відлиги» позначився і на кримінальному законодавстві. Так, з </a:t>
            </a:r>
            <a:r>
              <a:rPr lang="uk-UA" sz="1700" dirty="0" smtClean="0"/>
              <a:t>КК УРСР </a:t>
            </a:r>
            <a:r>
              <a:rPr lang="uk-UA" sz="1700" dirty="0"/>
              <a:t>було вилучено такий вид покарання, як оголошення ворогом народу з позбавленням громадянства УРСР (отже і СРСР) й вигнанням назавжди за межі країни. </a:t>
            </a:r>
          </a:p>
        </p:txBody>
      </p:sp>
      <p:sp>
        <p:nvSpPr>
          <p:cNvPr id="5" name="Прямоугольник 4"/>
          <p:cNvSpPr/>
          <p:nvPr/>
        </p:nvSpPr>
        <p:spPr>
          <a:xfrm>
            <a:off x="179512" y="1844824"/>
            <a:ext cx="8784976" cy="1008112"/>
          </a:xfrm>
          <a:prstGeom prst="rect">
            <a:avLst/>
          </a:prstGeom>
          <a:solidFill>
            <a:srgbClr val="FFC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28600" fontAlgn="base">
              <a:spcBef>
                <a:spcPct val="0"/>
              </a:spcBef>
              <a:spcAft>
                <a:spcPct val="0"/>
              </a:spcAft>
            </a:pPr>
            <a:r>
              <a:rPr lang="uk-UA" sz="1700" dirty="0">
                <a:solidFill>
                  <a:schemeClr val="bg1"/>
                </a:solidFill>
                <a:cs typeface="Arial" pitchFamily="34" charset="0"/>
              </a:rPr>
              <a:t>Кодекс  підвищив вік кримінальної відповідальності з 14 (раніше) до 16 років. При вчиненні тяжких злочинів кримінальна відповідальність наставала з 14 років (раніше з 12). Питання про відповідальність особи за незначні злочини, вчинені вперше, передавалось до товариського </a:t>
            </a:r>
            <a:r>
              <a:rPr lang="uk-UA" sz="1700" dirty="0" smtClean="0">
                <a:solidFill>
                  <a:schemeClr val="bg1"/>
                </a:solidFill>
                <a:cs typeface="Arial" pitchFamily="34" charset="0"/>
              </a:rPr>
              <a:t>суду </a:t>
            </a:r>
            <a:endParaRPr lang="uk-UA" sz="1700" dirty="0">
              <a:solidFill>
                <a:schemeClr val="bg1"/>
              </a:solidFill>
              <a:ea typeface="Times New Roman" pitchFamily="18" charset="0"/>
              <a:cs typeface="Arial" pitchFamily="34" charset="0"/>
            </a:endParaRPr>
          </a:p>
        </p:txBody>
      </p:sp>
      <p:sp>
        <p:nvSpPr>
          <p:cNvPr id="6" name="Прямоугольник 5"/>
          <p:cNvSpPr/>
          <p:nvPr/>
        </p:nvSpPr>
        <p:spPr>
          <a:xfrm>
            <a:off x="179512" y="2996952"/>
            <a:ext cx="8784976" cy="43204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28600" eaLnBrk="0" fontAlgn="base" hangingPunct="0">
              <a:spcBef>
                <a:spcPct val="0"/>
              </a:spcBef>
              <a:spcAft>
                <a:spcPct val="0"/>
              </a:spcAft>
            </a:pPr>
            <a:r>
              <a:rPr lang="uk-UA" dirty="0" smtClean="0">
                <a:solidFill>
                  <a:schemeClr val="bg1"/>
                </a:solidFill>
                <a:ea typeface="Times New Roman" pitchFamily="18" charset="0"/>
                <a:cs typeface="Arial" pitchFamily="34" charset="0"/>
              </a:rPr>
              <a:t>Максимальний строк </a:t>
            </a:r>
            <a:r>
              <a:rPr lang="uk-UA" dirty="0">
                <a:solidFill>
                  <a:schemeClr val="bg1"/>
                </a:solidFill>
                <a:ea typeface="Times New Roman" pitchFamily="18" charset="0"/>
                <a:cs typeface="Arial" pitchFamily="34" charset="0"/>
              </a:rPr>
              <a:t>позбавлення волі </a:t>
            </a:r>
            <a:r>
              <a:rPr lang="uk-UA" dirty="0" smtClean="0">
                <a:solidFill>
                  <a:schemeClr val="bg1"/>
                </a:solidFill>
                <a:ea typeface="Times New Roman" pitchFamily="18" charset="0"/>
                <a:cs typeface="Arial" pitchFamily="34" charset="0"/>
              </a:rPr>
              <a:t>складав </a:t>
            </a:r>
            <a:r>
              <a:rPr lang="uk-UA" dirty="0">
                <a:solidFill>
                  <a:schemeClr val="bg1"/>
                </a:solidFill>
                <a:ea typeface="Times New Roman" pitchFamily="18" charset="0"/>
                <a:cs typeface="Arial" pitchFamily="34" charset="0"/>
              </a:rPr>
              <a:t>10 років (раніше 25</a:t>
            </a:r>
            <a:r>
              <a:rPr lang="uk-UA" dirty="0" smtClean="0">
                <a:solidFill>
                  <a:schemeClr val="bg1"/>
                </a:solidFill>
                <a:ea typeface="Times New Roman" pitchFamily="18" charset="0"/>
                <a:cs typeface="Arial" pitchFamily="34" charset="0"/>
              </a:rPr>
              <a:t>) </a:t>
            </a:r>
            <a:endParaRPr lang="uk-UA" dirty="0">
              <a:solidFill>
                <a:schemeClr val="bg1"/>
              </a:solidFill>
              <a:cs typeface="Arial" pitchFamily="34" charset="0"/>
            </a:endParaRPr>
          </a:p>
        </p:txBody>
      </p:sp>
      <p:sp>
        <p:nvSpPr>
          <p:cNvPr id="7" name="Пятиугольник 6"/>
          <p:cNvSpPr/>
          <p:nvPr/>
        </p:nvSpPr>
        <p:spPr>
          <a:xfrm>
            <a:off x="242390" y="3773016"/>
            <a:ext cx="1233266" cy="648000"/>
          </a:xfrm>
          <a:prstGeom prst="homePlate">
            <a:avLst/>
          </a:prstGeom>
          <a:solidFill>
            <a:srgbClr val="004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1969 р.</a:t>
            </a:r>
            <a:endParaRPr lang="ru-RU" dirty="0"/>
          </a:p>
        </p:txBody>
      </p:sp>
      <p:sp>
        <p:nvSpPr>
          <p:cNvPr id="8" name="Прямоугольник 7"/>
          <p:cNvSpPr/>
          <p:nvPr/>
        </p:nvSpPr>
        <p:spPr>
          <a:xfrm>
            <a:off x="1691680" y="3633192"/>
            <a:ext cx="7272808" cy="875928"/>
          </a:xfrm>
          <a:prstGeom prst="rect">
            <a:avLst/>
          </a:prstGeom>
          <a:solidFill>
            <a:srgbClr val="004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a:t>до КК УРСР внесені положення про особливо небезпечного рецидивіста, умовно-дострокове звільнення від покарання, погашення судимості </a:t>
            </a:r>
            <a:endParaRPr lang="ru-RU" sz="1700" dirty="0"/>
          </a:p>
        </p:txBody>
      </p:sp>
      <p:sp>
        <p:nvSpPr>
          <p:cNvPr id="9" name="Пятиугольник 8"/>
          <p:cNvSpPr/>
          <p:nvPr/>
        </p:nvSpPr>
        <p:spPr>
          <a:xfrm>
            <a:off x="242390" y="4653136"/>
            <a:ext cx="1233266" cy="648000"/>
          </a:xfrm>
          <a:prstGeom prst="homePlate">
            <a:avLst/>
          </a:prstGeom>
          <a:solidFill>
            <a:srgbClr val="49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1970 р.</a:t>
            </a:r>
            <a:endParaRPr lang="ru-RU" dirty="0"/>
          </a:p>
        </p:txBody>
      </p:sp>
      <p:sp>
        <p:nvSpPr>
          <p:cNvPr id="10" name="Прямоугольник 9"/>
          <p:cNvSpPr/>
          <p:nvPr/>
        </p:nvSpPr>
        <p:spPr>
          <a:xfrm>
            <a:off x="1660364" y="4653136"/>
            <a:ext cx="7317072" cy="650366"/>
          </a:xfrm>
          <a:prstGeom prst="rect">
            <a:avLst/>
          </a:prstGeom>
          <a:solidFill>
            <a:srgbClr val="4900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a:t>введено умовне засудження та позбавлення волі з обов’язковим залученням засудженого до праці</a:t>
            </a:r>
            <a:endParaRPr lang="ru-RU" sz="1700" dirty="0"/>
          </a:p>
        </p:txBody>
      </p:sp>
      <p:sp>
        <p:nvSpPr>
          <p:cNvPr id="11" name="Пятиугольник 10"/>
          <p:cNvSpPr/>
          <p:nvPr/>
        </p:nvSpPr>
        <p:spPr>
          <a:xfrm>
            <a:off x="242391" y="5805264"/>
            <a:ext cx="1233266" cy="648000"/>
          </a:xfrm>
          <a:prstGeom prst="homePlate">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1977 р.</a:t>
            </a:r>
            <a:endParaRPr lang="ru-RU" dirty="0"/>
          </a:p>
        </p:txBody>
      </p:sp>
      <p:sp>
        <p:nvSpPr>
          <p:cNvPr id="12" name="Прямоугольник 11"/>
          <p:cNvSpPr/>
          <p:nvPr/>
        </p:nvSpPr>
        <p:spPr>
          <a:xfrm>
            <a:off x="1660364" y="5426638"/>
            <a:ext cx="7317072" cy="1314729"/>
          </a:xfrm>
          <a:prstGeom prst="rect">
            <a:avLst/>
          </a:prstGeom>
          <a:solidFill>
            <a:srgbClr val="74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700" dirty="0"/>
              <a:t>вводиться відбування покарання в колоніях-поселеннях для осіб, які вчинили злочин з необережності, розширювалося коло засуджених, до яких могли застосовуватися умовно-дострокове звільнення і заміна не відбутого покарання більш м’яким, відстрочка виконання вироку до неповнолітніх засуджених</a:t>
            </a:r>
            <a:endParaRPr lang="ru-RU"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3" name="Picture 7" descr="Ð ÐµÐ·ÑÐ»ÑÑÐ°Ñ Ð¿Ð¾ÑÑÐºÑ Ð·Ð¾Ð±ÑÐ°Ð¶ÐµÐ½Ñ Ð·Ð° Ð·Ð°Ð¿Ð¸ÑÐ¾Ð¼ &quot;ÐÐµÑÑÐ¾Ð²ÑÑÐºÐ¸Ð¹&quot;"/>
          <p:cNvPicPr>
            <a:picLocks noChangeAspect="1" noChangeArrowheads="1"/>
          </p:cNvPicPr>
          <p:nvPr/>
        </p:nvPicPr>
        <p:blipFill>
          <a:blip r:embed="rId2" cstate="print"/>
          <a:srcRect/>
          <a:stretch>
            <a:fillRect/>
          </a:stretch>
        </p:blipFill>
        <p:spPr bwMode="auto">
          <a:xfrm>
            <a:off x="7508372" y="4640562"/>
            <a:ext cx="1643074" cy="2217438"/>
          </a:xfrm>
          <a:prstGeom prst="rect">
            <a:avLst/>
          </a:prstGeom>
          <a:noFill/>
        </p:spPr>
      </p:pic>
      <p:pic>
        <p:nvPicPr>
          <p:cNvPr id="45065" name="Picture 9" descr="Ð ÐµÐ·ÑÐ»ÑÑÐ°Ñ Ð¿Ð¾ÑÑÐºÑ Ð·Ð¾Ð±ÑÐ°Ð¶ÐµÐ½Ñ Ð·Ð° Ð·Ð°Ð¿Ð¸ÑÐ¾Ð¼ &quot;ÐÑÐµÑÐºÑÐ°ÑÐ½ÑÑÐºÐ¸Ð¹ ÑÐµÐ²Ð¾Ð»ÑÑÑÐ¹Ð½Ð¸Ð¹ ÐºÐ¾Ð¼ÑÑÐµÑ&quot;"/>
          <p:cNvPicPr>
            <a:picLocks noChangeAspect="1" noChangeArrowheads="1"/>
          </p:cNvPicPr>
          <p:nvPr/>
        </p:nvPicPr>
        <p:blipFill>
          <a:blip r:embed="rId3" cstate="print"/>
          <a:srcRect/>
          <a:stretch>
            <a:fillRect/>
          </a:stretch>
        </p:blipFill>
        <p:spPr bwMode="auto">
          <a:xfrm>
            <a:off x="14906" y="912540"/>
            <a:ext cx="3085517" cy="2228428"/>
          </a:xfrm>
          <a:prstGeom prst="rect">
            <a:avLst/>
          </a:prstGeom>
          <a:noFill/>
        </p:spPr>
      </p:pic>
      <p:sp>
        <p:nvSpPr>
          <p:cNvPr id="45068" name="Rectangle 12"/>
          <p:cNvSpPr>
            <a:spLocks noChangeArrowheads="1"/>
          </p:cNvSpPr>
          <p:nvPr/>
        </p:nvSpPr>
        <p:spPr bwMode="auto">
          <a:xfrm>
            <a:off x="0" y="5608566"/>
            <a:ext cx="514350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1" i="0" u="none" strike="noStrike" cap="none" normalizeH="0" baseline="0" dirty="0" smtClean="0">
                <a:ln>
                  <a:noFill/>
                </a:ln>
                <a:solidFill>
                  <a:srgbClr val="002060"/>
                </a:solidFill>
                <a:effectLst/>
                <a:latin typeface="Arial" pitchFamily="34" charset="0"/>
                <a:cs typeface="Arial" pitchFamily="34" charset="0"/>
              </a:rPr>
              <a:t/>
            </a:r>
            <a:br>
              <a:rPr kumimoji="0" lang="uk-UA" sz="1600" b="1" i="0" u="none" strike="noStrike" cap="none" normalizeH="0" baseline="0" dirty="0" smtClean="0">
                <a:ln>
                  <a:noFill/>
                </a:ln>
                <a:solidFill>
                  <a:srgbClr val="002060"/>
                </a:solidFill>
                <a:effectLst/>
                <a:latin typeface="Arial" pitchFamily="34" charset="0"/>
                <a:cs typeface="Arial" pitchFamily="34" charset="0"/>
              </a:rPr>
            </a:br>
            <a:endParaRPr kumimoji="0" lang="uk-UA" sz="1600" b="1" i="0" u="none" strike="noStrike" cap="none" normalizeH="0" baseline="0" dirty="0" smtClean="0">
              <a:ln>
                <a:noFill/>
              </a:ln>
              <a:solidFill>
                <a:srgbClr val="002060"/>
              </a:solidFill>
              <a:effectLst/>
              <a:latin typeface="Arial" pitchFamily="34" charset="0"/>
              <a:cs typeface="Arial" pitchFamily="34" charset="0"/>
            </a:endParaRPr>
          </a:p>
        </p:txBody>
      </p:sp>
      <p:sp>
        <p:nvSpPr>
          <p:cNvPr id="3" name="Прямоугольник 2"/>
          <p:cNvSpPr/>
          <p:nvPr/>
        </p:nvSpPr>
        <p:spPr>
          <a:xfrm>
            <a:off x="7460" y="3041295"/>
            <a:ext cx="3070292" cy="346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altLang="ru-RU" sz="1600" dirty="0" smtClean="0">
                <a:solidFill>
                  <a:schemeClr val="tx1"/>
                </a:solidFill>
                <a:cs typeface="Arial" charset="0"/>
              </a:rPr>
              <a:t>Керівні діячі </a:t>
            </a:r>
            <a:r>
              <a:rPr lang="ru-RU" altLang="ru-RU" sz="1600" dirty="0" smtClean="0">
                <a:solidFill>
                  <a:schemeClr val="tx1"/>
                </a:solidFill>
                <a:cs typeface="Arial" charset="0"/>
              </a:rPr>
              <a:t>КП(б)У</a:t>
            </a:r>
            <a:endParaRPr lang="ru-RU" altLang="ru-RU" sz="1600" dirty="0">
              <a:solidFill>
                <a:schemeClr val="tx1"/>
              </a:solidFill>
              <a:cs typeface="Arial" charset="0"/>
            </a:endParaRPr>
          </a:p>
        </p:txBody>
      </p:sp>
      <p:sp>
        <p:nvSpPr>
          <p:cNvPr id="7" name="Прямоугольник 6"/>
          <p:cNvSpPr/>
          <p:nvPr/>
        </p:nvSpPr>
        <p:spPr>
          <a:xfrm>
            <a:off x="0" y="-1860"/>
            <a:ext cx="9144000" cy="91440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900" b="1" dirty="0">
                <a:solidFill>
                  <a:srgbClr val="CCECFF"/>
                </a:solidFill>
              </a:rPr>
              <a:t>До другого захоплення </a:t>
            </a:r>
            <a:r>
              <a:rPr lang="uk-UA" sz="1900" dirty="0">
                <a:solidFill>
                  <a:srgbClr val="CCECFF"/>
                </a:solidFill>
              </a:rPr>
              <a:t>України більшовики готувалися ретельніше. </a:t>
            </a:r>
          </a:p>
          <a:p>
            <a:r>
              <a:rPr lang="uk-UA" sz="1900" dirty="0">
                <a:solidFill>
                  <a:srgbClr val="CCECFF"/>
                </a:solidFill>
              </a:rPr>
              <a:t>У липні 1918 р. у Москві було утворено Комуністичну партію (більшовиків) України (КП(б)У), як нібито самостійну політичну організацію.</a:t>
            </a:r>
          </a:p>
        </p:txBody>
      </p:sp>
      <p:sp>
        <p:nvSpPr>
          <p:cNvPr id="8" name="Прямоугольник 7"/>
          <p:cNvSpPr/>
          <p:nvPr/>
        </p:nvSpPr>
        <p:spPr>
          <a:xfrm>
            <a:off x="3085532" y="912540"/>
            <a:ext cx="6058468" cy="2470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dirty="0">
                <a:solidFill>
                  <a:schemeClr val="tx1">
                    <a:lumMod val="95000"/>
                  </a:schemeClr>
                </a:solidFill>
                <a:ea typeface="Times New Roman" pitchFamily="18" charset="0"/>
                <a:cs typeface="Times New Roman" pitchFamily="18" charset="0"/>
              </a:rPr>
              <a:t>У листопаді 1918 створено Тимчасовий робітничо-селянський уряд України і, нібито виконуючи його розпорядження, більшовики розпочали черговий наступ на Україну. 6 січня 1919 р. було проголошено назву держави – Українська Соціалістична Радянська Республіка, і розгорнуто державотворчу діяльність, юридичною підставою для цього стало прийняття у </a:t>
            </a:r>
            <a:endParaRPr lang="uk-UA" dirty="0" smtClean="0">
              <a:solidFill>
                <a:schemeClr val="tx1">
                  <a:lumMod val="95000"/>
                </a:schemeClr>
              </a:solidFill>
              <a:ea typeface="Times New Roman" pitchFamily="18" charset="0"/>
              <a:cs typeface="Times New Roman" pitchFamily="18" charset="0"/>
            </a:endParaRPr>
          </a:p>
          <a:p>
            <a:pPr lvl="0" fontAlgn="base">
              <a:spcBef>
                <a:spcPct val="0"/>
              </a:spcBef>
              <a:spcAft>
                <a:spcPct val="0"/>
              </a:spcAft>
            </a:pPr>
            <a:r>
              <a:rPr lang="uk-UA" dirty="0" smtClean="0">
                <a:solidFill>
                  <a:schemeClr val="tx1">
                    <a:lumMod val="95000"/>
                  </a:schemeClr>
                </a:solidFill>
                <a:ea typeface="Times New Roman" pitchFamily="18" charset="0"/>
                <a:cs typeface="Times New Roman" pitchFamily="18" charset="0"/>
              </a:rPr>
              <a:t>1919 </a:t>
            </a:r>
            <a:r>
              <a:rPr lang="uk-UA" dirty="0">
                <a:solidFill>
                  <a:schemeClr val="tx1">
                    <a:lumMod val="95000"/>
                  </a:schemeClr>
                </a:solidFill>
                <a:ea typeface="Times New Roman" pitchFamily="18" charset="0"/>
                <a:cs typeface="Times New Roman" pitchFamily="18" charset="0"/>
              </a:rPr>
              <a:t>р. першої Конституції УСРР. </a:t>
            </a:r>
            <a:endParaRPr lang="uk-UA" dirty="0">
              <a:solidFill>
                <a:schemeClr val="tx1">
                  <a:lumMod val="95000"/>
                </a:schemeClr>
              </a:solidFill>
              <a:cs typeface="Arial" pitchFamily="34" charset="0"/>
            </a:endParaRPr>
          </a:p>
        </p:txBody>
      </p:sp>
      <p:sp>
        <p:nvSpPr>
          <p:cNvPr id="9" name="Прямоугольник 8"/>
          <p:cNvSpPr/>
          <p:nvPr/>
        </p:nvSpPr>
        <p:spPr>
          <a:xfrm>
            <a:off x="14906" y="3383418"/>
            <a:ext cx="9136540" cy="11257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b="1" dirty="0">
                <a:solidFill>
                  <a:srgbClr val="800000"/>
                </a:solidFill>
                <a:ea typeface="Times New Roman" pitchFamily="18" charset="0"/>
                <a:cs typeface="Times New Roman" pitchFamily="18" charset="0"/>
              </a:rPr>
              <a:t>Політикою русифікації та «воєнного комунізму» більшовики відвернули від себе населення України. Влітку 1919 р., ослаблені селянським повстанським рухом, під тиском об’єднаних військ </a:t>
            </a:r>
            <a:r>
              <a:rPr lang="uk-UA" b="1" dirty="0" smtClean="0">
                <a:solidFill>
                  <a:srgbClr val="800000"/>
                </a:solidFill>
                <a:ea typeface="Times New Roman" pitchFamily="18" charset="0"/>
                <a:cs typeface="Times New Roman" pitchFamily="18" charset="0"/>
              </a:rPr>
              <a:t>Армії УНР </a:t>
            </a:r>
            <a:r>
              <a:rPr lang="uk-UA" b="1" dirty="0">
                <a:solidFill>
                  <a:srgbClr val="800000"/>
                </a:solidFill>
                <a:ea typeface="Times New Roman" pitchFamily="18" charset="0"/>
                <a:cs typeface="Times New Roman" pitchFamily="18" charset="0"/>
              </a:rPr>
              <a:t>та Української Галицької </a:t>
            </a:r>
            <a:r>
              <a:rPr lang="uk-UA" b="1" dirty="0" smtClean="0">
                <a:solidFill>
                  <a:srgbClr val="800000"/>
                </a:solidFill>
                <a:ea typeface="Times New Roman" pitchFamily="18" charset="0"/>
                <a:cs typeface="Times New Roman" pitchFamily="18" charset="0"/>
              </a:rPr>
              <a:t>Армії </a:t>
            </a:r>
            <a:r>
              <a:rPr lang="uk-UA" b="1" dirty="0">
                <a:solidFill>
                  <a:srgbClr val="800000"/>
                </a:solidFill>
                <a:ea typeface="Times New Roman" pitchFamily="18" charset="0"/>
                <a:cs typeface="Times New Roman" pitchFamily="18" charset="0"/>
              </a:rPr>
              <a:t>та Добровольчої армії А. Денікіна більшовики знову змушені були відступити. </a:t>
            </a:r>
            <a:endParaRPr lang="ru-RU" dirty="0">
              <a:solidFill>
                <a:srgbClr val="800000"/>
              </a:solidFill>
            </a:endParaRPr>
          </a:p>
        </p:txBody>
      </p:sp>
      <p:sp>
        <p:nvSpPr>
          <p:cNvPr id="11" name="Прямоугольник 10"/>
          <p:cNvSpPr/>
          <p:nvPr/>
        </p:nvSpPr>
        <p:spPr>
          <a:xfrm>
            <a:off x="14906" y="4509120"/>
            <a:ext cx="7493466" cy="23488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b="1" dirty="0">
                <a:solidFill>
                  <a:schemeClr val="tx1">
                    <a:lumMod val="95000"/>
                  </a:schemeClr>
                </a:solidFill>
                <a:ea typeface="Times New Roman" pitchFamily="18" charset="0"/>
                <a:cs typeface="Times New Roman" pitchFamily="18" charset="0"/>
              </a:rPr>
              <a:t>Третя спроба захопити </a:t>
            </a:r>
            <a:r>
              <a:rPr lang="uk-UA" dirty="0">
                <a:solidFill>
                  <a:schemeClr val="tx1">
                    <a:lumMod val="95000"/>
                  </a:schemeClr>
                </a:solidFill>
                <a:ea typeface="Times New Roman" pitchFamily="18" charset="0"/>
                <a:cs typeface="Times New Roman" pitchFamily="18" charset="0"/>
              </a:rPr>
              <a:t>Україну виявилася більш вдалою. У грудні 1919 р. у Москві було утворено Всеукраїнський революційний комітет, як тимчасовий вищий орган влади, його очолив Г. Петровський. На початку 1920 р. більшовицькі війська від імені Всеукраїнського ревкому знову встановили контроль над Україною. І</a:t>
            </a:r>
            <a:r>
              <a:rPr lang="en-US" dirty="0">
                <a:solidFill>
                  <a:schemeClr val="tx1">
                    <a:lumMod val="95000"/>
                  </a:schemeClr>
                </a:solidFill>
                <a:ea typeface="Times New Roman" pitchFamily="18" charset="0"/>
                <a:cs typeface="Times New Roman" pitchFamily="18" charset="0"/>
              </a:rPr>
              <a:t>V</a:t>
            </a:r>
            <a:r>
              <a:rPr lang="uk-UA" dirty="0">
                <a:solidFill>
                  <a:schemeClr val="tx1">
                    <a:lumMod val="95000"/>
                  </a:schemeClr>
                </a:solidFill>
                <a:ea typeface="Times New Roman" pitchFamily="18" charset="0"/>
                <a:cs typeface="Times New Roman" pitchFamily="18" charset="0"/>
              </a:rPr>
              <a:t> Всеукраїнський з’їзд Рад, який відбувся у травні 1920 р., відновив діяльність радянських більшовицьких органів влади, визначених </a:t>
            </a:r>
            <a:r>
              <a:rPr lang="uk-UA" dirty="0" smtClean="0">
                <a:solidFill>
                  <a:schemeClr val="tx1">
                    <a:lumMod val="95000"/>
                  </a:schemeClr>
                </a:solidFill>
                <a:ea typeface="Times New Roman" pitchFamily="18" charset="0"/>
                <a:cs typeface="Times New Roman" pitchFamily="18" charset="0"/>
              </a:rPr>
              <a:t>Конституцією </a:t>
            </a:r>
            <a:r>
              <a:rPr lang="uk-UA" dirty="0">
                <a:solidFill>
                  <a:schemeClr val="tx1">
                    <a:lumMod val="95000"/>
                  </a:schemeClr>
                </a:solidFill>
                <a:ea typeface="Times New Roman" pitchFamily="18" charset="0"/>
                <a:cs typeface="Times New Roman" pitchFamily="18" charset="0"/>
              </a:rPr>
              <a:t>УСРР 1919 р.</a:t>
            </a:r>
            <a:endParaRPr lang="uk-UA" dirty="0">
              <a:solidFill>
                <a:schemeClr val="tx1">
                  <a:lumMod val="95000"/>
                </a:schemeClr>
              </a:solidFill>
              <a:cs typeface="Arial" pitchFamily="34" charset="0"/>
            </a:endParaRPr>
          </a:p>
        </p:txBody>
      </p:sp>
      <p:sp>
        <p:nvSpPr>
          <p:cNvPr id="12" name="Прямоугольник 11"/>
          <p:cNvSpPr/>
          <p:nvPr/>
        </p:nvSpPr>
        <p:spPr>
          <a:xfrm>
            <a:off x="7508372" y="6553979"/>
            <a:ext cx="1635628" cy="304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latin typeface="Calibri" pitchFamily="34" charset="0"/>
                <a:ea typeface="Times New Roman" pitchFamily="18" charset="0"/>
                <a:cs typeface="Times New Roman" pitchFamily="18" charset="0"/>
              </a:rPr>
              <a:t>Г. Петровський</a:t>
            </a:r>
            <a:endParaRPr lang="ru-RU"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923330"/>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txBody>
          <a:bodyPr wrap="square">
            <a:spAutoFit/>
          </a:bodyPr>
          <a:lstStyle/>
          <a:p>
            <a:r>
              <a:rPr lang="uk-UA" b="1" i="1" dirty="0" smtClean="0">
                <a:solidFill>
                  <a:srgbClr val="FFFF00"/>
                </a:solidFill>
              </a:rPr>
              <a:t>Виправно-трудове право.</a:t>
            </a:r>
            <a:r>
              <a:rPr lang="uk-UA" b="1" dirty="0" smtClean="0">
                <a:solidFill>
                  <a:srgbClr val="FFFF00"/>
                </a:solidFill>
              </a:rPr>
              <a:t> Виконання кримінального покарання покладалося </a:t>
            </a:r>
            <a:r>
              <a:rPr lang="uk-UA" b="1" dirty="0" smtClean="0">
                <a:solidFill>
                  <a:schemeClr val="bg1"/>
                </a:solidFill>
              </a:rPr>
              <a:t>на виправно-трудове законодавство.  23 грудня 1970 р. прийнято Виправно-трудовий кодекс УРСР.</a:t>
            </a:r>
            <a:r>
              <a:rPr lang="uk-UA" dirty="0" smtClean="0">
                <a:solidFill>
                  <a:schemeClr val="bg1"/>
                </a:solidFill>
              </a:rPr>
              <a:t> </a:t>
            </a:r>
            <a:endParaRPr lang="uk-UA" dirty="0">
              <a:solidFill>
                <a:schemeClr val="bg1"/>
              </a:solidFill>
            </a:endParaRPr>
          </a:p>
        </p:txBody>
      </p:sp>
      <p:pic>
        <p:nvPicPr>
          <p:cNvPr id="20484" name="Picture 4" descr="Ð ÐµÐ·ÑÐ»ÑÑÐ°Ñ Ð¿Ð¾ÑÑÐºÑ Ð·Ð¾Ð±ÑÐ°Ð¶ÐµÐ½Ñ Ð·Ð° Ð·Ð°Ð¿Ð¸ÑÐ¾Ð¼ &quot;Ð»Ð°Ð³ÐµÑÑ ÑÑÑÑ&quot;"/>
          <p:cNvPicPr>
            <a:picLocks noChangeAspect="1" noChangeArrowheads="1"/>
          </p:cNvPicPr>
          <p:nvPr/>
        </p:nvPicPr>
        <p:blipFill>
          <a:blip r:embed="rId2" cstate="print"/>
          <a:srcRect/>
          <a:stretch>
            <a:fillRect/>
          </a:stretch>
        </p:blipFill>
        <p:spPr bwMode="auto">
          <a:xfrm>
            <a:off x="5355204" y="3662412"/>
            <a:ext cx="3786216" cy="2924944"/>
          </a:xfrm>
          <a:prstGeom prst="rect">
            <a:avLst/>
          </a:prstGeom>
          <a:noFill/>
          <a:effectLst>
            <a:softEdge rad="63500"/>
          </a:effectLst>
        </p:spPr>
      </p:pic>
      <p:sp>
        <p:nvSpPr>
          <p:cNvPr id="2" name="Стрелка вниз 1"/>
          <p:cNvSpPr/>
          <p:nvPr/>
        </p:nvSpPr>
        <p:spPr>
          <a:xfrm>
            <a:off x="174700" y="1822252"/>
            <a:ext cx="8856984" cy="670644"/>
          </a:xfrm>
          <a:prstGeom prst="downArrow">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порядок та умови відбуття покарання у вигляді </a:t>
            </a:r>
            <a:endParaRPr lang="ru-RU" dirty="0"/>
          </a:p>
        </p:txBody>
      </p:sp>
      <p:sp>
        <p:nvSpPr>
          <p:cNvPr id="5" name="Прямоугольник 4"/>
          <p:cNvSpPr/>
          <p:nvPr/>
        </p:nvSpPr>
        <p:spPr>
          <a:xfrm>
            <a:off x="313656" y="2649488"/>
            <a:ext cx="1969368" cy="563488"/>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позбавлення волі</a:t>
            </a:r>
            <a:endParaRPr lang="ru-RU" dirty="0"/>
          </a:p>
        </p:txBody>
      </p:sp>
      <p:sp>
        <p:nvSpPr>
          <p:cNvPr id="8" name="Прямоугольник 7"/>
          <p:cNvSpPr/>
          <p:nvPr/>
        </p:nvSpPr>
        <p:spPr>
          <a:xfrm>
            <a:off x="2553246" y="2649488"/>
            <a:ext cx="1298674" cy="589012"/>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заслання</a:t>
            </a:r>
            <a:endParaRPr lang="ru-RU" dirty="0"/>
          </a:p>
        </p:txBody>
      </p:sp>
      <p:sp>
        <p:nvSpPr>
          <p:cNvPr id="9" name="Прямоугольник 8"/>
          <p:cNvSpPr/>
          <p:nvPr/>
        </p:nvSpPr>
        <p:spPr>
          <a:xfrm>
            <a:off x="162546" y="5456540"/>
            <a:ext cx="5057526" cy="540000"/>
          </a:xfrm>
          <a:prstGeom prst="rect">
            <a:avLst/>
          </a:prstGeom>
          <a:solidFill>
            <a:srgbClr val="8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участь </a:t>
            </a:r>
            <a:r>
              <a:rPr lang="uk-UA" dirty="0"/>
              <a:t>громадськості у перевихованні засуджених</a:t>
            </a:r>
            <a:endParaRPr lang="ru-RU" dirty="0"/>
          </a:p>
        </p:txBody>
      </p:sp>
      <p:sp>
        <p:nvSpPr>
          <p:cNvPr id="13" name="Прямоугольник 12"/>
          <p:cNvSpPr/>
          <p:nvPr/>
        </p:nvSpPr>
        <p:spPr>
          <a:xfrm>
            <a:off x="174700" y="4757888"/>
            <a:ext cx="5045372" cy="540000"/>
          </a:xfrm>
          <a:prstGeom prst="rect">
            <a:avLst/>
          </a:prstGeom>
          <a:solidFill>
            <a:srgbClr val="54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спостереження </a:t>
            </a:r>
            <a:r>
              <a:rPr lang="uk-UA" dirty="0"/>
              <a:t>і нагляд за особами, звільненими від відбування покарання</a:t>
            </a:r>
            <a:endParaRPr lang="ru-RU" dirty="0"/>
          </a:p>
        </p:txBody>
      </p:sp>
      <p:sp>
        <p:nvSpPr>
          <p:cNvPr id="14" name="Прямоугольник 13"/>
          <p:cNvSpPr/>
          <p:nvPr/>
        </p:nvSpPr>
        <p:spPr>
          <a:xfrm>
            <a:off x="174700" y="4112220"/>
            <a:ext cx="5045372" cy="540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допомога </a:t>
            </a:r>
            <a:r>
              <a:rPr lang="uk-UA" dirty="0"/>
              <a:t>особам, звільненим із місць ув’язнення</a:t>
            </a:r>
            <a:endParaRPr lang="ru-RU" dirty="0"/>
          </a:p>
        </p:txBody>
      </p:sp>
      <p:sp>
        <p:nvSpPr>
          <p:cNvPr id="15" name="Прямоугольник 14"/>
          <p:cNvSpPr/>
          <p:nvPr/>
        </p:nvSpPr>
        <p:spPr>
          <a:xfrm>
            <a:off x="178768" y="1052736"/>
            <a:ext cx="8641704" cy="57606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t>У кодексі визначались </a:t>
            </a:r>
            <a:endParaRPr lang="ru-RU" sz="2000" dirty="0"/>
          </a:p>
        </p:txBody>
      </p:sp>
      <p:sp>
        <p:nvSpPr>
          <p:cNvPr id="16" name="Прямоугольник 15"/>
          <p:cNvSpPr/>
          <p:nvPr/>
        </p:nvSpPr>
        <p:spPr>
          <a:xfrm>
            <a:off x="178768" y="3429000"/>
            <a:ext cx="5041304" cy="504056"/>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t>- підстави </a:t>
            </a:r>
            <a:r>
              <a:rPr lang="uk-UA" dirty="0"/>
              <a:t>звільнення від покарання</a:t>
            </a:r>
            <a:endParaRPr lang="ru-RU" dirty="0"/>
          </a:p>
        </p:txBody>
      </p:sp>
      <p:sp>
        <p:nvSpPr>
          <p:cNvPr id="17" name="Прямоугольник 16"/>
          <p:cNvSpPr/>
          <p:nvPr/>
        </p:nvSpPr>
        <p:spPr>
          <a:xfrm>
            <a:off x="5748480" y="2649488"/>
            <a:ext cx="3071992" cy="649436"/>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a:t>
            </a:r>
            <a:r>
              <a:rPr lang="uk-UA" dirty="0"/>
              <a:t>виправних робіт без позбавлення волі</a:t>
            </a:r>
            <a:endParaRPr lang="ru-RU" dirty="0"/>
          </a:p>
        </p:txBody>
      </p:sp>
      <p:sp>
        <p:nvSpPr>
          <p:cNvPr id="18" name="Прямоугольник 17"/>
          <p:cNvSpPr/>
          <p:nvPr/>
        </p:nvSpPr>
        <p:spPr>
          <a:xfrm>
            <a:off x="4211960" y="2649488"/>
            <a:ext cx="1242984" cy="589012"/>
          </a:xfrm>
          <a:prstGeom prst="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вислання</a:t>
            </a:r>
            <a:endParaRPr lang="ru-RU" dirty="0"/>
          </a:p>
        </p:txBody>
      </p:sp>
      <p:sp>
        <p:nvSpPr>
          <p:cNvPr id="10" name="Прямоугольник 9"/>
          <p:cNvSpPr/>
          <p:nvPr/>
        </p:nvSpPr>
        <p:spPr>
          <a:xfrm>
            <a:off x="178768" y="6178104"/>
            <a:ext cx="5041304" cy="540000"/>
          </a:xfrm>
          <a:prstGeom prst="rect">
            <a:avLst/>
          </a:prstGeom>
          <a:solidFill>
            <a:srgbClr val="8156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dirty="0" smtClean="0"/>
              <a:t>- регламентувалась </a:t>
            </a:r>
            <a:r>
              <a:rPr lang="uk-UA" dirty="0"/>
              <a:t>діяльність виправно-трудових установ</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1" name="Picture 5" descr="Ð ÐµÐ·ÑÐ»ÑÑÐ°Ñ Ð¿Ð¾ÑÑÐºÑ Ð·Ð¾Ð±ÑÐ°Ð¶ÐµÐ½Ñ Ð·Ð° Ð·Ð°Ð¿Ð¸ÑÐ¾Ð¼ &quot;Ñ 1919 Ñ. Ð¿ÐµÑÑÐ¾Ñ ÐÐ¾Ð½ÑÑÐ¸ÑÑÑÑÑ Ð£Ð¡Ð Ð &quot;"/>
          <p:cNvPicPr>
            <a:picLocks noChangeAspect="1" noChangeArrowheads="1"/>
          </p:cNvPicPr>
          <p:nvPr/>
        </p:nvPicPr>
        <p:blipFill>
          <a:blip r:embed="rId2" cstate="print"/>
          <a:srcRect/>
          <a:stretch>
            <a:fillRect/>
          </a:stretch>
        </p:blipFill>
        <p:spPr bwMode="auto">
          <a:xfrm>
            <a:off x="107504" y="61050"/>
            <a:ext cx="1567508" cy="2029316"/>
          </a:xfrm>
          <a:prstGeom prst="rect">
            <a:avLst/>
          </a:prstGeom>
          <a:noFill/>
          <a:effectLst>
            <a:innerShdw blurRad="63500" dist="50800" dir="13500000">
              <a:prstClr val="black">
                <a:alpha val="50000"/>
              </a:prstClr>
            </a:innerShdw>
          </a:effectLst>
          <a:scene3d>
            <a:camera prst="orthographicFront"/>
            <a:lightRig rig="threePt" dir="t"/>
          </a:scene3d>
          <a:sp3d>
            <a:bevelT/>
          </a:sp3d>
        </p:spPr>
      </p:pic>
      <p:sp>
        <p:nvSpPr>
          <p:cNvPr id="10" name="TextBox 9"/>
          <p:cNvSpPr txBox="1"/>
          <p:nvPr/>
        </p:nvSpPr>
        <p:spPr>
          <a:xfrm>
            <a:off x="2813137" y="0"/>
            <a:ext cx="3500462" cy="461665"/>
          </a:xfrm>
          <a:prstGeom prst="rect">
            <a:avLst/>
          </a:prstGeom>
          <a:solidFill>
            <a:srgbClr val="FF0000"/>
          </a:solidFill>
        </p:spPr>
        <p:txBody>
          <a:bodyPr wrap="square" rtlCol="0">
            <a:spAutoFit/>
          </a:bodyPr>
          <a:lstStyle/>
          <a:p>
            <a:r>
              <a:rPr lang="uk-UA" sz="2400" b="1" i="1" u="sng" dirty="0" smtClean="0">
                <a:solidFill>
                  <a:srgbClr val="FFFF00"/>
                </a:solidFill>
              </a:rPr>
              <a:t>Конституція 1919</a:t>
            </a:r>
            <a:endParaRPr lang="uk-UA" sz="2400" b="1" i="1" u="sng" dirty="0">
              <a:solidFill>
                <a:srgbClr val="FFFF00"/>
              </a:solidFill>
            </a:endParaRPr>
          </a:p>
        </p:txBody>
      </p:sp>
      <p:sp>
        <p:nvSpPr>
          <p:cNvPr id="45068" name="Rectangle 12"/>
          <p:cNvSpPr>
            <a:spLocks noChangeArrowheads="1"/>
          </p:cNvSpPr>
          <p:nvPr/>
        </p:nvSpPr>
        <p:spPr bwMode="auto">
          <a:xfrm>
            <a:off x="1732679" y="346425"/>
            <a:ext cx="732219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FFCCFF"/>
                </a:solidFill>
                <a:effectLst/>
                <a:ea typeface="Times New Roman" pitchFamily="18" charset="0"/>
                <a:cs typeface="Times New Roman" pitchFamily="18" charset="0"/>
              </a:rPr>
              <a:t>Обговорення проекту Конституції УСРР відбувалося на ІІІ з’їзді Рад робітничих, селянських і червоноармійських депутатів. В основу проекту було покладено текст Конституції РСФРР. Після деякого доопрацювання першу Конституцію УСРР було затверджено Всеукраїнським Центральним Виконавчим Комітетом 14 березня 1919 р. Конституція УСРР складалася із 4 розділів, 35 статей.</a:t>
            </a:r>
            <a:endParaRPr kumimoji="0" lang="uk-UA" b="1" i="0" u="none" strike="noStrike" cap="none" normalizeH="0" baseline="0" dirty="0" smtClean="0">
              <a:ln>
                <a:noFill/>
              </a:ln>
              <a:solidFill>
                <a:srgbClr val="FFCCFF"/>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smtClean="0">
                <a:ln>
                  <a:noFill/>
                </a:ln>
                <a:solidFill>
                  <a:srgbClr val="FF9999"/>
                </a:solidFill>
                <a:effectLst/>
                <a:cs typeface="Arial" pitchFamily="34" charset="0"/>
              </a:rPr>
              <a:t/>
            </a:r>
            <a:br>
              <a:rPr kumimoji="0" lang="uk-UA" b="1" i="0" u="none" strike="noStrike" cap="none" normalizeH="0" baseline="0" dirty="0" smtClean="0">
                <a:ln>
                  <a:noFill/>
                </a:ln>
                <a:solidFill>
                  <a:srgbClr val="FF9999"/>
                </a:solidFill>
                <a:effectLst/>
                <a:cs typeface="Arial" pitchFamily="34" charset="0"/>
              </a:rPr>
            </a:br>
            <a:endParaRPr kumimoji="0" lang="uk-UA" b="1" i="0" u="none" strike="noStrike" cap="none" normalizeH="0" baseline="0" dirty="0" smtClean="0">
              <a:ln>
                <a:noFill/>
              </a:ln>
              <a:solidFill>
                <a:srgbClr val="FF9999"/>
              </a:solidFill>
              <a:effectLst/>
              <a:cs typeface="Arial" pitchFamily="34" charset="0"/>
            </a:endParaRPr>
          </a:p>
        </p:txBody>
      </p:sp>
      <p:sp>
        <p:nvSpPr>
          <p:cNvPr id="12" name="Горизонтальный свиток 11"/>
          <p:cNvSpPr/>
          <p:nvPr/>
        </p:nvSpPr>
        <p:spPr>
          <a:xfrm>
            <a:off x="2051720" y="2276872"/>
            <a:ext cx="7019922" cy="1560024"/>
          </a:xfrm>
          <a:prstGeom prst="horizontalScroll">
            <a:avLst/>
          </a:prstGeom>
          <a:solidFill>
            <a:srgbClr val="C00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900" dirty="0" smtClean="0">
                <a:solidFill>
                  <a:srgbClr val="FFFF99"/>
                </a:solidFill>
              </a:rPr>
              <a:t>Визначалося</a:t>
            </a:r>
            <a:r>
              <a:rPr lang="uk-UA" sz="1900" dirty="0">
                <a:solidFill>
                  <a:srgbClr val="FFFF99"/>
                </a:solidFill>
              </a:rPr>
              <a:t>, що УСРР є організацією диктатури трудящих і експлуатованих мас пролетаріату і найбіднішого селянства над їх віковими гнобителями – капіталістами і поміщиками (ст. 1).</a:t>
            </a:r>
            <a:endParaRPr lang="ru-RU" sz="1900" dirty="0">
              <a:solidFill>
                <a:srgbClr val="FFFF99"/>
              </a:solidFill>
            </a:endParaRPr>
          </a:p>
        </p:txBody>
      </p:sp>
      <p:sp>
        <p:nvSpPr>
          <p:cNvPr id="13" name="Горизонтальный свиток 12"/>
          <p:cNvSpPr/>
          <p:nvPr/>
        </p:nvSpPr>
        <p:spPr>
          <a:xfrm>
            <a:off x="2051720" y="3694204"/>
            <a:ext cx="7019922" cy="1895036"/>
          </a:xfrm>
          <a:prstGeom prst="horizontalScroll">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1900" dirty="0">
                <a:solidFill>
                  <a:srgbClr val="FFFF99"/>
                </a:solidFill>
              </a:rPr>
              <a:t>Завданням цієї диктатури проголошувалося здійснення переходу від буржуазного до соціалістичного ладу шляхом проведення соціалістичних перетворень і систематичного придушення контрреволюційних виступів з боку імущих класів (ст. 2). </a:t>
            </a:r>
          </a:p>
        </p:txBody>
      </p:sp>
      <p:sp>
        <p:nvSpPr>
          <p:cNvPr id="14" name="Горизонтальный свиток 13"/>
          <p:cNvSpPr/>
          <p:nvPr/>
        </p:nvSpPr>
        <p:spPr>
          <a:xfrm>
            <a:off x="2051719" y="5445224"/>
            <a:ext cx="7003155" cy="1412776"/>
          </a:xfrm>
          <a:prstGeom prst="horizontalScroll">
            <a:avLst/>
          </a:prstGeom>
          <a:solidFill>
            <a:srgbClr val="7E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solidFill>
                <a:schemeClr val="accent4">
                  <a:lumMod val="40000"/>
                  <a:lumOff val="60000"/>
                </a:schemeClr>
              </a:solidFill>
            </a:endParaRPr>
          </a:p>
          <a:p>
            <a:r>
              <a:rPr lang="uk-UA" sz="1900" dirty="0" smtClean="0">
                <a:solidFill>
                  <a:srgbClr val="FFFF99"/>
                </a:solidFill>
              </a:rPr>
              <a:t>Декларувався </a:t>
            </a:r>
            <a:r>
              <a:rPr lang="uk-UA" sz="1900" dirty="0">
                <a:solidFill>
                  <a:srgbClr val="FFFF99"/>
                </a:solidFill>
              </a:rPr>
              <a:t>намір УСРР увійти до складу єдиної Міжнародної Соціалістичної Радянської Республіки, як тільки з’являться умови для її створення (ст. 4).</a:t>
            </a:r>
          </a:p>
          <a:p>
            <a:endParaRPr lang="uk-UA" dirty="0">
              <a:solidFill>
                <a:schemeClr val="bg1"/>
              </a:solidFill>
            </a:endParaRPr>
          </a:p>
        </p:txBody>
      </p:sp>
      <p:sp>
        <p:nvSpPr>
          <p:cNvPr id="2" name="Пятиугольник 1"/>
          <p:cNvSpPr/>
          <p:nvPr/>
        </p:nvSpPr>
        <p:spPr>
          <a:xfrm>
            <a:off x="-1" y="3736456"/>
            <a:ext cx="1907704" cy="1708768"/>
          </a:xfrm>
          <a:prstGeom prst="homePlate">
            <a:avLst/>
          </a:prstGeom>
          <a:solidFill>
            <a:srgbClr val="C000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a:solidFill>
                  <a:srgbClr val="FFFF00"/>
                </a:solidFill>
              </a:rPr>
              <a:t>1 розділ</a:t>
            </a:r>
          </a:p>
          <a:p>
            <a:pPr algn="ctr"/>
            <a:r>
              <a:rPr lang="uk-UA" dirty="0" smtClean="0">
                <a:solidFill>
                  <a:srgbClr val="FFFF00"/>
                </a:solidFill>
              </a:rPr>
              <a:t>«</a:t>
            </a:r>
            <a:r>
              <a:rPr lang="uk-UA" dirty="0">
                <a:solidFill>
                  <a:srgbClr val="FFFF00"/>
                </a:solidFill>
              </a:rPr>
              <a:t>Основні </a:t>
            </a:r>
          </a:p>
          <a:p>
            <a:pPr algn="ctr"/>
            <a:r>
              <a:rPr lang="uk-UA" dirty="0">
                <a:solidFill>
                  <a:srgbClr val="FFFF00"/>
                </a:solidFill>
              </a:rPr>
              <a:t>п</a:t>
            </a:r>
            <a:r>
              <a:rPr lang="uk-UA" dirty="0" smtClean="0">
                <a:solidFill>
                  <a:srgbClr val="FFFF00"/>
                </a:solidFill>
              </a:rPr>
              <a:t>оложення</a:t>
            </a:r>
            <a:r>
              <a:rPr lang="uk-UA" dirty="0">
                <a:solidFill>
                  <a:srgbClr val="FFFF00"/>
                </a:solidFill>
              </a:rPr>
              <a:t>» </a:t>
            </a:r>
            <a:endParaRPr lang="ru-RU" dirty="0">
              <a:solidFill>
                <a:srgbClr val="FFFF00"/>
              </a:solidFill>
            </a:endParaRPr>
          </a:p>
        </p:txBody>
      </p:sp>
    </p:spTree>
    <p:extLst>
      <p:ext uri="{BB962C8B-B14F-4D97-AF65-F5344CB8AC3E}">
        <p14:creationId xmlns:p14="http://schemas.microsoft.com/office/powerpoint/2010/main" xmlns="" val="340903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683568" y="0"/>
            <a:ext cx="3245490" cy="428604"/>
          </a:xfrm>
          <a:noFill/>
        </p:spPr>
        <p:txBody>
          <a:bodyPr>
            <a:normAutofit/>
          </a:bodyPr>
          <a:lstStyle/>
          <a:p>
            <a:pPr algn="l"/>
            <a:r>
              <a:rPr lang="uk-UA" sz="2000" dirty="0" smtClean="0">
                <a:solidFill>
                  <a:schemeClr val="bg1"/>
                </a:solidFill>
                <a:latin typeface="Arial Black" pitchFamily="34" charset="0"/>
              </a:rPr>
              <a:t> </a:t>
            </a:r>
            <a:endParaRPr lang="uk-UA" sz="2000" dirty="0">
              <a:solidFill>
                <a:schemeClr val="bg1"/>
              </a:solidFill>
              <a:latin typeface="Arial Black" pitchFamily="34" charset="0"/>
            </a:endParaRPr>
          </a:p>
        </p:txBody>
      </p:sp>
      <p:sp>
        <p:nvSpPr>
          <p:cNvPr id="15" name="Пятиугольник 14"/>
          <p:cNvSpPr/>
          <p:nvPr/>
        </p:nvSpPr>
        <p:spPr>
          <a:xfrm>
            <a:off x="190104" y="1440160"/>
            <a:ext cx="2380220" cy="2204864"/>
          </a:xfrm>
          <a:prstGeom prst="homePlate">
            <a:avLst/>
          </a:prstGeom>
          <a:solidFill>
            <a:srgbClr val="B0007A"/>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uk-UA" b="1" dirty="0" smtClean="0">
                <a:solidFill>
                  <a:schemeClr val="tx1"/>
                </a:solidFill>
              </a:rPr>
              <a:t>3 розділ </a:t>
            </a:r>
          </a:p>
          <a:p>
            <a:pPr algn="ctr"/>
            <a:r>
              <a:rPr lang="uk-UA" dirty="0" smtClean="0">
                <a:solidFill>
                  <a:schemeClr val="tx1"/>
                </a:solidFill>
              </a:rPr>
              <a:t>Декларація </a:t>
            </a:r>
          </a:p>
          <a:p>
            <a:pPr algn="ctr"/>
            <a:r>
              <a:rPr lang="uk-UA" dirty="0" smtClean="0">
                <a:solidFill>
                  <a:schemeClr val="tx1"/>
                </a:solidFill>
              </a:rPr>
              <a:t>прав </a:t>
            </a:r>
            <a:r>
              <a:rPr lang="uk-UA" dirty="0">
                <a:solidFill>
                  <a:schemeClr val="tx1"/>
                </a:solidFill>
              </a:rPr>
              <a:t>і </a:t>
            </a:r>
            <a:r>
              <a:rPr lang="uk-UA" dirty="0" smtClean="0">
                <a:solidFill>
                  <a:schemeClr val="tx1"/>
                </a:solidFill>
              </a:rPr>
              <a:t>обов’язків</a:t>
            </a:r>
          </a:p>
          <a:p>
            <a:pPr algn="ctr"/>
            <a:r>
              <a:rPr lang="uk-UA" dirty="0" smtClean="0">
                <a:solidFill>
                  <a:schemeClr val="tx1"/>
                </a:solidFill>
              </a:rPr>
              <a:t> працюючого і</a:t>
            </a:r>
          </a:p>
          <a:p>
            <a:pPr algn="ctr"/>
            <a:r>
              <a:rPr lang="uk-UA" dirty="0" smtClean="0">
                <a:solidFill>
                  <a:schemeClr val="tx1"/>
                </a:solidFill>
              </a:rPr>
              <a:t> експлуатованого</a:t>
            </a:r>
          </a:p>
          <a:p>
            <a:pPr algn="ctr"/>
            <a:r>
              <a:rPr lang="uk-UA" dirty="0" smtClean="0">
                <a:solidFill>
                  <a:schemeClr val="tx1"/>
                </a:solidFill>
              </a:rPr>
              <a:t> </a:t>
            </a:r>
            <a:r>
              <a:rPr lang="uk-UA" dirty="0">
                <a:solidFill>
                  <a:schemeClr val="tx1"/>
                </a:solidFill>
              </a:rPr>
              <a:t>народу</a:t>
            </a:r>
            <a:endParaRPr lang="ru-RU" dirty="0">
              <a:solidFill>
                <a:schemeClr val="tx1"/>
              </a:solidFill>
            </a:endParaRPr>
          </a:p>
        </p:txBody>
      </p:sp>
      <p:sp>
        <p:nvSpPr>
          <p:cNvPr id="16" name="Пятиугольник 15"/>
          <p:cNvSpPr/>
          <p:nvPr/>
        </p:nvSpPr>
        <p:spPr>
          <a:xfrm>
            <a:off x="192188" y="3861048"/>
            <a:ext cx="2232248" cy="1656184"/>
          </a:xfrm>
          <a:prstGeom prst="homePlate">
            <a:avLst/>
          </a:prstGeom>
          <a:solidFill>
            <a:srgbClr val="AC5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solidFill>
              </a:rPr>
              <a:t>4 розділ</a:t>
            </a:r>
          </a:p>
          <a:p>
            <a:pPr algn="ctr"/>
            <a:r>
              <a:rPr lang="uk-UA" dirty="0" smtClean="0">
                <a:solidFill>
                  <a:schemeClr val="tx1"/>
                </a:solidFill>
              </a:rPr>
              <a:t>Про герб і прапор УСРР</a:t>
            </a:r>
            <a:endParaRPr lang="ru-RU" dirty="0">
              <a:solidFill>
                <a:schemeClr val="tx1"/>
              </a:solidFill>
            </a:endParaRPr>
          </a:p>
        </p:txBody>
      </p:sp>
      <p:sp>
        <p:nvSpPr>
          <p:cNvPr id="18" name="Пятиугольник 17"/>
          <p:cNvSpPr/>
          <p:nvPr/>
        </p:nvSpPr>
        <p:spPr>
          <a:xfrm>
            <a:off x="179512" y="216496"/>
            <a:ext cx="2232248" cy="1052264"/>
          </a:xfrm>
          <a:prstGeom prst="homePlate">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chemeClr val="tx1"/>
                </a:solidFill>
              </a:rPr>
              <a:t>2 розділ </a:t>
            </a:r>
            <a:r>
              <a:rPr lang="uk-UA" dirty="0">
                <a:solidFill>
                  <a:schemeClr val="tx1"/>
                </a:solidFill>
              </a:rPr>
              <a:t>Конструкція радянської влади</a:t>
            </a:r>
            <a:endParaRPr lang="ru-RU" dirty="0">
              <a:solidFill>
                <a:schemeClr val="tx1"/>
              </a:solidFil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80012" y="5569525"/>
            <a:ext cx="1944216" cy="1166529"/>
          </a:xfrm>
          <a:prstGeom prst="rect">
            <a:avLst/>
          </a:prstGeom>
        </p:spPr>
      </p:pic>
      <p:sp>
        <p:nvSpPr>
          <p:cNvPr id="7" name="Прямоугольник 6"/>
          <p:cNvSpPr/>
          <p:nvPr/>
        </p:nvSpPr>
        <p:spPr>
          <a:xfrm>
            <a:off x="2738028" y="216496"/>
            <a:ext cx="6228184" cy="914400"/>
          </a:xfrm>
          <a:prstGeom prst="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Визначалися структура, компетенція та порядок формування центральних та місцевих органів влади.</a:t>
            </a:r>
          </a:p>
        </p:txBody>
      </p:sp>
      <p:sp>
        <p:nvSpPr>
          <p:cNvPr id="8" name="Прямоугольник 7"/>
          <p:cNvSpPr/>
          <p:nvPr/>
        </p:nvSpPr>
        <p:spPr>
          <a:xfrm>
            <a:off x="2738028" y="1268760"/>
            <a:ext cx="6228184" cy="2376264"/>
          </a:xfrm>
          <a:prstGeom prst="rect">
            <a:avLst/>
          </a:prstGeom>
          <a:solidFill>
            <a:srgbClr val="B00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solidFill>
                  <a:schemeClr val="tx1"/>
                </a:solidFill>
              </a:rPr>
              <a:t>Закріплено основні громадянські та політичні права громадян: на свободу об’єднань у громадські організації, на збори, мітинги, свободу слова, друку, совісті, безкоштовну освіту (ст.ст. 23–26). </a:t>
            </a:r>
          </a:p>
          <a:p>
            <a:r>
              <a:rPr lang="uk-UA" dirty="0">
                <a:solidFill>
                  <a:schemeClr val="tx1"/>
                </a:solidFill>
              </a:rPr>
              <a:t>Основними обов’язками громадян Конституція визначала охорону здобутків «Великої Робітничо-Селянської Революції» а також працю: «Хто не працює – той не їсть» (ст. 28).</a:t>
            </a:r>
          </a:p>
        </p:txBody>
      </p:sp>
      <p:sp>
        <p:nvSpPr>
          <p:cNvPr id="9" name="Прямоугольник 8"/>
          <p:cNvSpPr/>
          <p:nvPr/>
        </p:nvSpPr>
        <p:spPr>
          <a:xfrm>
            <a:off x="2738028" y="3789040"/>
            <a:ext cx="6280324" cy="1656184"/>
          </a:xfrm>
          <a:prstGeom prst="rect">
            <a:avLst/>
          </a:prstGeom>
          <a:solidFill>
            <a:srgbClr val="AC5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uk-UA" dirty="0">
                <a:solidFill>
                  <a:schemeClr val="tx1"/>
                </a:solidFill>
                <a:ea typeface="Times New Roman" pitchFamily="18" charset="0"/>
                <a:cs typeface="Times New Roman" pitchFamily="18" charset="0"/>
              </a:rPr>
              <a:t>На червоному щиті у променях сонця зображено серп і молот і надпис «УСРР», навкруг щита – вінок з колосків, внизу стрічка із надписом російською і українською мовами «Пролетарі всіх країн єднайтеся». Прапором УСРР стало червоне полотнище з надписом у верхньому куті біля древка російською мовою «УССР».</a:t>
            </a:r>
            <a:endParaRPr lang="uk-UA" dirty="0">
              <a:solidFill>
                <a:schemeClr val="tx1"/>
              </a:solidFill>
              <a:cs typeface="Arial"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5656" y="5359637"/>
            <a:ext cx="1535602" cy="14836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3"/>
          <p:cNvSpPr>
            <a:spLocks noGrp="1"/>
          </p:cNvSpPr>
          <p:nvPr>
            <p:ph type="subTitle" idx="1"/>
          </p:nvPr>
        </p:nvSpPr>
        <p:spPr>
          <a:xfrm>
            <a:off x="683568" y="0"/>
            <a:ext cx="3245490" cy="428604"/>
          </a:xfrm>
          <a:noFill/>
        </p:spPr>
        <p:txBody>
          <a:bodyPr>
            <a:normAutofit/>
          </a:bodyPr>
          <a:lstStyle/>
          <a:p>
            <a:pPr algn="l"/>
            <a:r>
              <a:rPr lang="uk-UA" sz="2000" dirty="0" smtClean="0">
                <a:solidFill>
                  <a:schemeClr val="bg1"/>
                </a:solidFill>
                <a:latin typeface="Arial Black" pitchFamily="34" charset="0"/>
              </a:rPr>
              <a:t> </a:t>
            </a:r>
            <a:endParaRPr lang="uk-UA" sz="2000" dirty="0">
              <a:solidFill>
                <a:schemeClr val="bg1"/>
              </a:solidFill>
              <a:latin typeface="Arial Black" pitchFamily="34" charset="0"/>
            </a:endParaRPr>
          </a:p>
        </p:txBody>
      </p:sp>
      <p:sp>
        <p:nvSpPr>
          <p:cNvPr id="9" name="TextBox 8"/>
          <p:cNvSpPr txBox="1"/>
          <p:nvPr/>
        </p:nvSpPr>
        <p:spPr>
          <a:xfrm>
            <a:off x="0" y="0"/>
            <a:ext cx="9144000" cy="461665"/>
          </a:xfrm>
          <a:prstGeom prst="rect">
            <a:avLst/>
          </a:prstGeom>
          <a:solidFill>
            <a:srgbClr val="99FFCC"/>
          </a:solidFill>
        </p:spPr>
        <p:txBody>
          <a:bodyPr wrap="square" rtlCol="0">
            <a:spAutoFit/>
          </a:bodyPr>
          <a:lstStyle/>
          <a:p>
            <a:pPr algn="ctr"/>
            <a:r>
              <a:rPr lang="uk-UA" sz="2400" b="1" dirty="0" smtClean="0">
                <a:solidFill>
                  <a:schemeClr val="bg1"/>
                </a:solidFill>
              </a:rPr>
              <a:t>Конструкція радянської влади</a:t>
            </a:r>
            <a:endParaRPr lang="uk-UA" sz="2400" dirty="0"/>
          </a:p>
        </p:txBody>
      </p:sp>
      <p:sp>
        <p:nvSpPr>
          <p:cNvPr id="44035" name="Rectangle 3"/>
          <p:cNvSpPr>
            <a:spLocks noChangeArrowheads="1"/>
          </p:cNvSpPr>
          <p:nvPr/>
        </p:nvSpPr>
        <p:spPr bwMode="auto">
          <a:xfrm>
            <a:off x="205047" y="4971945"/>
            <a:ext cx="8744894" cy="646331"/>
          </a:xfrm>
          <a:prstGeom prst="rect">
            <a:avLst/>
          </a:prstGeom>
          <a:solidFill>
            <a:srgbClr val="99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bg1"/>
                </a:solidFill>
                <a:effectLst/>
                <a:ea typeface="Times New Roman" pitchFamily="18" charset="0"/>
                <a:cs typeface="Times New Roman" pitchFamily="18" charset="0"/>
              </a:rPr>
              <a:t>Таким чином у Конституції УСРР не знайшов закріплення принцип поділу державної влади </a:t>
            </a:r>
            <a:endParaRPr kumimoji="0" lang="uk-UA" b="1" i="0" u="none" strike="noStrike" cap="none" normalizeH="0" baseline="0" dirty="0" smtClean="0">
              <a:ln>
                <a:noFill/>
              </a:ln>
              <a:solidFill>
                <a:schemeClr val="bg1"/>
              </a:solidFill>
              <a:effectLst/>
              <a:cs typeface="Arial" pitchFamily="34" charset="0"/>
            </a:endParaRPr>
          </a:p>
        </p:txBody>
      </p:sp>
      <p:sp>
        <p:nvSpPr>
          <p:cNvPr id="35" name="Прямоугольник 34"/>
          <p:cNvSpPr/>
          <p:nvPr/>
        </p:nvSpPr>
        <p:spPr>
          <a:xfrm>
            <a:off x="205046" y="5805264"/>
            <a:ext cx="8759441" cy="923330"/>
          </a:xfrm>
          <a:prstGeom prst="rect">
            <a:avLst/>
          </a:prstGeom>
          <a:solidFill>
            <a:srgbClr val="663300"/>
          </a:solidFill>
        </p:spPr>
        <p:txBody>
          <a:bodyPr wrap="square">
            <a:spAutoFit/>
          </a:bodyPr>
          <a:lstStyle/>
          <a:p>
            <a:r>
              <a:rPr lang="uk-UA" dirty="0" smtClean="0"/>
              <a:t>Місцевими органами радянської влади були сільські та міські ради робітничих, селянських і червоноармійських депутатів та обрані ними виконкоми, а також губернські, повітові та волосні з’їзди рад і обрані ними виконкоми .</a:t>
            </a:r>
            <a:endParaRPr lang="uk-UA" dirty="0"/>
          </a:p>
        </p:txBody>
      </p:sp>
      <p:sp>
        <p:nvSpPr>
          <p:cNvPr id="2" name="Прямоугольник 1"/>
          <p:cNvSpPr/>
          <p:nvPr/>
        </p:nvSpPr>
        <p:spPr>
          <a:xfrm>
            <a:off x="3549341" y="694169"/>
            <a:ext cx="5400600" cy="1420194"/>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a:t>скликається не рідше як двічі на рік. До виключного відання з’їзду належали питання затвердження та внесення змін і доповнень до конституції, а також оголошення війни та укладення миру </a:t>
            </a:r>
          </a:p>
        </p:txBody>
      </p:sp>
      <p:sp>
        <p:nvSpPr>
          <p:cNvPr id="5" name="Скругленный прямоугольник 4"/>
          <p:cNvSpPr/>
          <p:nvPr/>
        </p:nvSpPr>
        <p:spPr>
          <a:xfrm>
            <a:off x="251519" y="764704"/>
            <a:ext cx="2952329" cy="1279125"/>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Всеукраїнський з’їзд Рад робітничих, селянських і червоноармійських депутатів</a:t>
            </a:r>
            <a:endParaRPr lang="ru-RU" dirty="0"/>
          </a:p>
        </p:txBody>
      </p:sp>
      <p:sp>
        <p:nvSpPr>
          <p:cNvPr id="6" name="Скругленный прямоугольник 5"/>
          <p:cNvSpPr/>
          <p:nvPr/>
        </p:nvSpPr>
        <p:spPr>
          <a:xfrm>
            <a:off x="251519" y="2348880"/>
            <a:ext cx="2952329" cy="1235844"/>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rgbClr val="FFFF99"/>
                </a:solidFill>
              </a:rPr>
              <a:t>Всеукраїнський Центральний Виконавчий Комітет Рад (ВУЦВК Рад</a:t>
            </a:r>
            <a:r>
              <a:rPr lang="uk-UA" dirty="0" smtClean="0">
                <a:solidFill>
                  <a:srgbClr val="FFFF99"/>
                </a:solidFill>
              </a:rPr>
              <a:t>) </a:t>
            </a:r>
            <a:endParaRPr lang="ru-RU" dirty="0">
              <a:solidFill>
                <a:srgbClr val="FFFF99"/>
              </a:solidFill>
            </a:endParaRPr>
          </a:p>
        </p:txBody>
      </p:sp>
      <p:sp>
        <p:nvSpPr>
          <p:cNvPr id="7" name="Прямоугольник 6"/>
          <p:cNvSpPr/>
          <p:nvPr/>
        </p:nvSpPr>
        <p:spPr>
          <a:xfrm>
            <a:off x="3563888" y="2348880"/>
            <a:ext cx="5400600" cy="1235844"/>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rgbClr val="FFFF99"/>
                </a:solidFill>
              </a:rPr>
              <a:t>обирається </a:t>
            </a:r>
            <a:r>
              <a:rPr lang="uk-UA" dirty="0">
                <a:solidFill>
                  <a:srgbClr val="FFFF99"/>
                </a:solidFill>
              </a:rPr>
              <a:t>з’їздом Рад призначає й усуває з посади Голову Ради Народних Комісарів та самих Народних комісарів, вирішує усі інші питання у сфері законодавства </a:t>
            </a:r>
          </a:p>
        </p:txBody>
      </p:sp>
      <p:sp>
        <p:nvSpPr>
          <p:cNvPr id="8" name="Скругленный прямоугольник 7"/>
          <p:cNvSpPr/>
          <p:nvPr/>
        </p:nvSpPr>
        <p:spPr>
          <a:xfrm>
            <a:off x="251517" y="3861048"/>
            <a:ext cx="2952329" cy="914400"/>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accent1">
                    <a:lumMod val="20000"/>
                    <a:lumOff val="80000"/>
                  </a:schemeClr>
                </a:solidFill>
                <a:latin typeface="Calibri" pitchFamily="34" charset="0"/>
                <a:ea typeface="Times New Roman" pitchFamily="18" charset="0"/>
                <a:cs typeface="Times New Roman" pitchFamily="18" charset="0"/>
              </a:rPr>
              <a:t> </a:t>
            </a:r>
            <a:r>
              <a:rPr lang="uk-UA" dirty="0">
                <a:solidFill>
                  <a:schemeClr val="accent1">
                    <a:lumMod val="20000"/>
                    <a:lumOff val="80000"/>
                  </a:schemeClr>
                </a:solidFill>
                <a:latin typeface="Constantia" panose="02030602050306030303" pitchFamily="18" charset="0"/>
                <a:ea typeface="Times New Roman" pitchFamily="18" charset="0"/>
                <a:cs typeface="Times New Roman" pitchFamily="18" charset="0"/>
              </a:rPr>
              <a:t>Рада Народних Комісарів (РНК) </a:t>
            </a:r>
            <a:endParaRPr lang="ru-RU" dirty="0">
              <a:solidFill>
                <a:schemeClr val="accent1">
                  <a:lumMod val="20000"/>
                  <a:lumOff val="80000"/>
                </a:schemeClr>
              </a:solidFill>
              <a:latin typeface="Constantia" panose="02030602050306030303" pitchFamily="18" charset="0"/>
            </a:endParaRPr>
          </a:p>
        </p:txBody>
      </p:sp>
      <p:sp>
        <p:nvSpPr>
          <p:cNvPr id="10" name="Прямоугольник 9"/>
          <p:cNvSpPr/>
          <p:nvPr/>
        </p:nvSpPr>
        <p:spPr>
          <a:xfrm>
            <a:off x="3563888" y="3861048"/>
            <a:ext cx="5400600" cy="914400"/>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chemeClr val="accent1">
                    <a:lumMod val="20000"/>
                    <a:lumOff val="80000"/>
                  </a:schemeClr>
                </a:solidFill>
                <a:latin typeface="Constantia" panose="02030602050306030303" pitchFamily="18" charset="0"/>
                <a:ea typeface="Times New Roman" pitchFamily="18" charset="0"/>
                <a:cs typeface="Times New Roman" pitchFamily="18" charset="0"/>
              </a:rPr>
              <a:t>уряд</a:t>
            </a:r>
            <a:r>
              <a:rPr lang="uk-UA" dirty="0">
                <a:solidFill>
                  <a:schemeClr val="accent1">
                    <a:lumMod val="20000"/>
                    <a:lumOff val="80000"/>
                  </a:schemeClr>
                </a:solidFill>
                <a:latin typeface="Constantia" panose="02030602050306030303" pitchFamily="18" charset="0"/>
                <a:ea typeface="Times New Roman" pitchFamily="18" charset="0"/>
                <a:cs typeface="Times New Roman" pitchFamily="18" charset="0"/>
              </a:rPr>
              <a:t>, </a:t>
            </a:r>
            <a:r>
              <a:rPr lang="uk-UA" dirty="0" smtClean="0">
                <a:solidFill>
                  <a:schemeClr val="accent1">
                    <a:lumMod val="20000"/>
                    <a:lumOff val="80000"/>
                  </a:schemeClr>
                </a:solidFill>
                <a:latin typeface="Constantia" panose="02030602050306030303" pitchFamily="18" charset="0"/>
                <a:ea typeface="Times New Roman" pitchFamily="18" charset="0"/>
                <a:cs typeface="Times New Roman" pitchFamily="18" charset="0"/>
              </a:rPr>
              <a:t> який</a:t>
            </a:r>
            <a:r>
              <a:rPr lang="uk-UA" dirty="0">
                <a:solidFill>
                  <a:schemeClr val="accent1">
                    <a:lumMod val="20000"/>
                    <a:lumOff val="80000"/>
                  </a:schemeClr>
                </a:solidFill>
                <a:latin typeface="Constantia" panose="02030602050306030303" pitchFamily="18" charset="0"/>
                <a:ea typeface="Times New Roman" pitchFamily="18" charset="0"/>
                <a:cs typeface="Times New Roman" pitchFamily="18" charset="0"/>
              </a:rPr>
              <a:t>, </a:t>
            </a:r>
            <a:r>
              <a:rPr lang="uk-UA" dirty="0" smtClean="0">
                <a:solidFill>
                  <a:schemeClr val="accent1">
                    <a:lumMod val="20000"/>
                    <a:lumOff val="80000"/>
                  </a:schemeClr>
                </a:solidFill>
                <a:latin typeface="Constantia" panose="02030602050306030303" pitchFamily="18" charset="0"/>
                <a:ea typeface="Times New Roman" pitchFamily="18" charset="0"/>
                <a:cs typeface="Times New Roman" pitchFamily="18" charset="0"/>
              </a:rPr>
              <a:t> водночас  був  наділений </a:t>
            </a:r>
            <a:r>
              <a:rPr lang="uk-UA" dirty="0">
                <a:solidFill>
                  <a:schemeClr val="accent1">
                    <a:lumMod val="20000"/>
                    <a:lumOff val="80000"/>
                  </a:schemeClr>
                </a:solidFill>
                <a:latin typeface="Constantia" panose="02030602050306030303" pitchFamily="18" charset="0"/>
                <a:ea typeface="Times New Roman" pitchFamily="18" charset="0"/>
                <a:cs typeface="Times New Roman" pitchFamily="18" charset="0"/>
              </a:rPr>
              <a:t>законодавчими </a:t>
            </a:r>
            <a:r>
              <a:rPr lang="uk-UA" dirty="0" smtClean="0">
                <a:solidFill>
                  <a:schemeClr val="accent1">
                    <a:lumMod val="20000"/>
                    <a:lumOff val="80000"/>
                  </a:schemeClr>
                </a:solidFill>
                <a:latin typeface="Constantia" panose="02030602050306030303" pitchFamily="18" charset="0"/>
                <a:ea typeface="Times New Roman" pitchFamily="18" charset="0"/>
                <a:cs typeface="Times New Roman" pitchFamily="18" charset="0"/>
              </a:rPr>
              <a:t>  повноваженнями</a:t>
            </a:r>
            <a:endParaRPr lang="ru-RU" dirty="0">
              <a:solidFill>
                <a:schemeClr val="accent1">
                  <a:lumMod val="20000"/>
                  <a:lumOff val="80000"/>
                </a:schemeClr>
              </a:solidFill>
              <a:latin typeface="Constantia" panose="02030602050306030303" pitchFamily="18" charset="0"/>
            </a:endParaRPr>
          </a:p>
        </p:txBody>
      </p:sp>
      <p:cxnSp>
        <p:nvCxnSpPr>
          <p:cNvPr id="14" name="Прямая со стрелкой 13"/>
          <p:cNvCxnSpPr>
            <a:stCxn id="5" idx="2"/>
            <a:endCxn id="6" idx="0"/>
          </p:cNvCxnSpPr>
          <p:nvPr/>
        </p:nvCxnSpPr>
        <p:spPr>
          <a:xfrm>
            <a:off x="1727684" y="2043829"/>
            <a:ext cx="0" cy="305051"/>
          </a:xfrm>
          <a:prstGeom prst="straightConnector1">
            <a:avLst/>
          </a:prstGeom>
          <a:ln w="60325">
            <a:solidFill>
              <a:srgbClr val="99FFCC"/>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6" idx="2"/>
            <a:endCxn id="8" idx="0"/>
          </p:cNvCxnSpPr>
          <p:nvPr/>
        </p:nvCxnSpPr>
        <p:spPr>
          <a:xfrm flipH="1">
            <a:off x="1727682" y="3584724"/>
            <a:ext cx="2" cy="276324"/>
          </a:xfrm>
          <a:prstGeom prst="straightConnector1">
            <a:avLst/>
          </a:prstGeom>
          <a:ln w="60325">
            <a:solidFill>
              <a:srgbClr val="99FFCC"/>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a:stCxn id="5" idx="3"/>
            <a:endCxn id="2" idx="1"/>
          </p:cNvCxnSpPr>
          <p:nvPr/>
        </p:nvCxnSpPr>
        <p:spPr>
          <a:xfrm flipV="1">
            <a:off x="3203848" y="1404266"/>
            <a:ext cx="345493" cy="1"/>
          </a:xfrm>
          <a:prstGeom prst="line">
            <a:avLst/>
          </a:prstGeom>
          <a:ln w="34925">
            <a:solidFill>
              <a:srgbClr val="99FFCC"/>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a:stCxn id="6" idx="3"/>
            <a:endCxn id="7" idx="1"/>
          </p:cNvCxnSpPr>
          <p:nvPr/>
        </p:nvCxnSpPr>
        <p:spPr>
          <a:xfrm>
            <a:off x="3203848" y="2966802"/>
            <a:ext cx="360040" cy="0"/>
          </a:xfrm>
          <a:prstGeom prst="line">
            <a:avLst/>
          </a:prstGeom>
          <a:ln w="34925">
            <a:solidFill>
              <a:srgbClr val="99FFCC"/>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a:stCxn id="8" idx="3"/>
            <a:endCxn id="10" idx="1"/>
          </p:cNvCxnSpPr>
          <p:nvPr/>
        </p:nvCxnSpPr>
        <p:spPr>
          <a:xfrm>
            <a:off x="3203846" y="4318248"/>
            <a:ext cx="360042" cy="0"/>
          </a:xfrm>
          <a:prstGeom prst="line">
            <a:avLst/>
          </a:prstGeom>
          <a:ln w="34925">
            <a:solidFill>
              <a:srgbClr val="99FF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46648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вал 7"/>
          <p:cNvSpPr/>
          <p:nvPr/>
        </p:nvSpPr>
        <p:spPr>
          <a:xfrm>
            <a:off x="75456" y="116632"/>
            <a:ext cx="9144000" cy="785818"/>
          </a:xfrm>
          <a:prstGeom prst="ellipse">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uk-UA" sz="2000" b="1" dirty="0"/>
              <a:t>Утворення та діяльність міліції радянської України (1919-1941 рр.)</a:t>
            </a:r>
            <a:endParaRPr lang="uk-UA" sz="2000" dirty="0"/>
          </a:p>
        </p:txBody>
      </p:sp>
      <p:sp>
        <p:nvSpPr>
          <p:cNvPr id="9" name="Прямоугольник 8"/>
          <p:cNvSpPr/>
          <p:nvPr/>
        </p:nvSpPr>
        <p:spPr>
          <a:xfrm>
            <a:off x="66452" y="1240985"/>
            <a:ext cx="3888000" cy="923330"/>
          </a:xfrm>
          <a:prstGeom prst="rect">
            <a:avLst/>
          </a:prstGeom>
          <a:solidFill>
            <a:schemeClr val="tx2">
              <a:lumMod val="10000"/>
            </a:schemeClr>
          </a:solidFill>
          <a:ln>
            <a:solidFill>
              <a:schemeClr val="bg2"/>
            </a:solidFill>
          </a:ln>
        </p:spPr>
        <p:txBody>
          <a:bodyPr wrap="square">
            <a:spAutoFit/>
          </a:bodyPr>
          <a:lstStyle/>
          <a:p>
            <a:r>
              <a:rPr lang="uk-UA" dirty="0" smtClean="0"/>
              <a:t>Перші загони робітничої міліції почали створюватися уже після Лютневої революції 1917 р.</a:t>
            </a:r>
            <a:endParaRPr lang="uk-UA" dirty="0"/>
          </a:p>
        </p:txBody>
      </p:sp>
      <p:sp>
        <p:nvSpPr>
          <p:cNvPr id="10" name="Прямоугольник 9"/>
          <p:cNvSpPr/>
          <p:nvPr/>
        </p:nvSpPr>
        <p:spPr>
          <a:xfrm>
            <a:off x="4400912" y="1161617"/>
            <a:ext cx="2088232" cy="646331"/>
          </a:xfrm>
          <a:prstGeom prst="rect">
            <a:avLst/>
          </a:prstGeom>
          <a:solidFill>
            <a:srgbClr val="FFC000"/>
          </a:solidFill>
        </p:spPr>
        <p:txBody>
          <a:bodyPr wrap="square">
            <a:spAutoFit/>
          </a:bodyPr>
          <a:lstStyle/>
          <a:p>
            <a:r>
              <a:rPr lang="uk-UA" dirty="0" smtClean="0">
                <a:solidFill>
                  <a:schemeClr val="bg1"/>
                </a:solidFill>
              </a:rPr>
              <a:t>робітничі дружини</a:t>
            </a:r>
            <a:endParaRPr lang="uk-UA" dirty="0">
              <a:solidFill>
                <a:schemeClr val="bg1"/>
              </a:solidFill>
            </a:endParaRPr>
          </a:p>
        </p:txBody>
      </p:sp>
      <p:sp>
        <p:nvSpPr>
          <p:cNvPr id="11" name="Прямоугольник 10"/>
          <p:cNvSpPr/>
          <p:nvPr/>
        </p:nvSpPr>
        <p:spPr>
          <a:xfrm>
            <a:off x="4400912" y="1814004"/>
            <a:ext cx="2088232" cy="369332"/>
          </a:xfrm>
          <a:prstGeom prst="rect">
            <a:avLst/>
          </a:prstGeom>
          <a:solidFill>
            <a:schemeClr val="tx2">
              <a:lumMod val="75000"/>
            </a:schemeClr>
          </a:solidFill>
        </p:spPr>
        <p:txBody>
          <a:bodyPr wrap="square">
            <a:spAutoFit/>
          </a:bodyPr>
          <a:lstStyle/>
          <a:p>
            <a:r>
              <a:rPr lang="uk-UA" dirty="0" smtClean="0">
                <a:solidFill>
                  <a:schemeClr val="bg1"/>
                </a:solidFill>
              </a:rPr>
              <a:t>бойові дружини</a:t>
            </a:r>
            <a:endParaRPr lang="uk-UA" dirty="0">
              <a:solidFill>
                <a:schemeClr val="bg1"/>
              </a:solidFill>
            </a:endParaRPr>
          </a:p>
        </p:txBody>
      </p:sp>
      <p:sp>
        <p:nvSpPr>
          <p:cNvPr id="12" name="Прямоугольник 11"/>
          <p:cNvSpPr/>
          <p:nvPr/>
        </p:nvSpPr>
        <p:spPr>
          <a:xfrm>
            <a:off x="4400912" y="2183336"/>
            <a:ext cx="2085548" cy="646331"/>
          </a:xfrm>
          <a:prstGeom prst="rect">
            <a:avLst/>
          </a:prstGeom>
          <a:solidFill>
            <a:schemeClr val="accent6">
              <a:lumMod val="75000"/>
            </a:schemeClr>
          </a:solidFill>
        </p:spPr>
        <p:txBody>
          <a:bodyPr wrap="square">
            <a:spAutoFit/>
          </a:bodyPr>
          <a:lstStyle/>
          <a:p>
            <a:r>
              <a:rPr lang="uk-UA" dirty="0" smtClean="0">
                <a:solidFill>
                  <a:schemeClr val="bg1"/>
                </a:solidFill>
              </a:rPr>
              <a:t>загони робітничої міліції</a:t>
            </a:r>
            <a:endParaRPr lang="uk-UA" dirty="0">
              <a:solidFill>
                <a:schemeClr val="bg1"/>
              </a:solidFill>
            </a:endParaRPr>
          </a:p>
        </p:txBody>
      </p:sp>
      <p:sp>
        <p:nvSpPr>
          <p:cNvPr id="14" name="Прямоугольник 13"/>
          <p:cNvSpPr/>
          <p:nvPr/>
        </p:nvSpPr>
        <p:spPr>
          <a:xfrm>
            <a:off x="142467" y="5631532"/>
            <a:ext cx="8869874" cy="1200329"/>
          </a:xfrm>
          <a:prstGeom prst="rect">
            <a:avLst/>
          </a:prstGeom>
          <a:solidFill>
            <a:schemeClr val="accent5">
              <a:lumMod val="50000"/>
            </a:schemeClr>
          </a:solidFill>
          <a:ln>
            <a:solidFill>
              <a:schemeClr val="tx1">
                <a:lumMod val="50000"/>
              </a:schemeClr>
            </a:solidFill>
          </a:ln>
        </p:spPr>
        <p:txBody>
          <a:bodyPr wrap="square">
            <a:spAutoFit/>
          </a:bodyPr>
          <a:lstStyle/>
          <a:p>
            <a:r>
              <a:rPr lang="uk-UA" dirty="0" smtClean="0"/>
              <a:t>На службу в міліції могли бути прийняті громадяни УСРР, які досягли 21 року, достатньо освічені, користуються виборчими правами та визнають радянську владу. </a:t>
            </a:r>
            <a:r>
              <a:rPr lang="uk-UA" dirty="0"/>
              <a:t>Впродовж 1919 р. було утворено спеціалізовані служби міліції: залізничну, річкову, морську, а також судово-кримінальний розшук. </a:t>
            </a:r>
          </a:p>
        </p:txBody>
      </p:sp>
      <p:pic>
        <p:nvPicPr>
          <p:cNvPr id="44034" name="Picture 2" descr="Картинки по запросу радянська міліція 1921"/>
          <p:cNvPicPr>
            <a:picLocks noChangeAspect="1" noChangeArrowheads="1"/>
          </p:cNvPicPr>
          <p:nvPr/>
        </p:nvPicPr>
        <p:blipFill>
          <a:blip r:embed="rId3" cstate="print"/>
          <a:srcRect/>
          <a:stretch>
            <a:fillRect/>
          </a:stretch>
        </p:blipFill>
        <p:spPr bwMode="auto">
          <a:xfrm>
            <a:off x="6623720" y="1161617"/>
            <a:ext cx="2400329" cy="1838896"/>
          </a:xfrm>
          <a:prstGeom prst="rect">
            <a:avLst/>
          </a:prstGeom>
          <a:noFill/>
        </p:spPr>
      </p:pic>
      <p:cxnSp>
        <p:nvCxnSpPr>
          <p:cNvPr id="16" name="Прямая со стрелкой 15"/>
          <p:cNvCxnSpPr/>
          <p:nvPr/>
        </p:nvCxnSpPr>
        <p:spPr>
          <a:xfrm>
            <a:off x="3968864" y="1484783"/>
            <a:ext cx="432048" cy="72008"/>
          </a:xfrm>
          <a:prstGeom prst="straightConnector1">
            <a:avLst/>
          </a:prstGeom>
          <a:ln w="66675" cmpd="sng">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3947512" y="1782646"/>
            <a:ext cx="504056" cy="216024"/>
          </a:xfrm>
          <a:prstGeom prst="straightConnector1">
            <a:avLst/>
          </a:prstGeom>
          <a:ln w="66675" cmpd="sng">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3392800" y="2184862"/>
            <a:ext cx="1008112" cy="360040"/>
          </a:xfrm>
          <a:prstGeom prst="straightConnector1">
            <a:avLst/>
          </a:prstGeom>
          <a:ln w="66675" cmpd="sng">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42468" y="4005064"/>
            <a:ext cx="8915280" cy="1492099"/>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dirty="0" smtClean="0">
              <a:solidFill>
                <a:srgbClr val="FF0000"/>
              </a:solidFill>
            </a:endParaRPr>
          </a:p>
          <a:p>
            <a:r>
              <a:rPr lang="uk-UA" sz="1900" dirty="0" smtClean="0">
                <a:solidFill>
                  <a:schemeClr val="tx1">
                    <a:lumMod val="85000"/>
                  </a:schemeClr>
                </a:solidFill>
              </a:rPr>
              <a:t>основним </a:t>
            </a:r>
            <a:r>
              <a:rPr lang="uk-UA" sz="1900" dirty="0">
                <a:solidFill>
                  <a:schemeClr val="tx1">
                    <a:lumMod val="85000"/>
                  </a:schemeClr>
                </a:solidFill>
              </a:rPr>
              <a:t>завданням  міліції була охорона революційного </a:t>
            </a:r>
            <a:r>
              <a:rPr lang="uk-UA" sz="1900" dirty="0" smtClean="0">
                <a:solidFill>
                  <a:schemeClr val="tx1">
                    <a:lumMod val="85000"/>
                  </a:schemeClr>
                </a:solidFill>
              </a:rPr>
              <a:t>порядку,  </a:t>
            </a:r>
            <a:r>
              <a:rPr lang="uk-UA" sz="1900" dirty="0" smtClean="0">
                <a:solidFill>
                  <a:schemeClr val="tx1">
                    <a:lumMod val="85000"/>
                  </a:schemeClr>
                </a:solidFill>
                <a:ea typeface="Batang" pitchFamily="18" charset="-127"/>
                <a:cs typeface="Arial" pitchFamily="34" charset="0"/>
              </a:rPr>
              <a:t>боротьба </a:t>
            </a:r>
            <a:r>
              <a:rPr lang="uk-UA" sz="1900" dirty="0">
                <a:solidFill>
                  <a:schemeClr val="tx1">
                    <a:lumMod val="85000"/>
                  </a:schemeClr>
                </a:solidFill>
                <a:ea typeface="Batang" pitchFamily="18" charset="-127"/>
                <a:cs typeface="Arial" pitchFamily="34" charset="0"/>
              </a:rPr>
              <a:t>з </a:t>
            </a:r>
            <a:r>
              <a:rPr lang="uk-UA" sz="1900" dirty="0" smtClean="0">
                <a:solidFill>
                  <a:schemeClr val="tx1">
                    <a:lumMod val="85000"/>
                  </a:schemeClr>
                </a:solidFill>
                <a:ea typeface="Batang" pitchFamily="18" charset="-127"/>
                <a:cs typeface="Arial" pitchFamily="34" charset="0"/>
              </a:rPr>
              <a:t>бандитизмом</a:t>
            </a:r>
            <a:r>
              <a:rPr lang="uk-UA" sz="1900" dirty="0">
                <a:solidFill>
                  <a:schemeClr val="tx1">
                    <a:lumMod val="85000"/>
                  </a:schemeClr>
                </a:solidFill>
                <a:ea typeface="Batang" pitchFamily="18" charset="-127"/>
                <a:cs typeface="Arial" pitchFamily="34" charset="0"/>
              </a:rPr>
              <a:t> </a:t>
            </a:r>
            <a:r>
              <a:rPr lang="uk-UA" sz="1900" dirty="0" smtClean="0">
                <a:solidFill>
                  <a:schemeClr val="tx1">
                    <a:lumMod val="85000"/>
                  </a:schemeClr>
                </a:solidFill>
                <a:ea typeface="Batang" pitchFamily="18" charset="-127"/>
                <a:cs typeface="Arial" pitchFamily="34" charset="0"/>
              </a:rPr>
              <a:t>(так тоді називали будь-які виступи проти більшовицького режиму),  </a:t>
            </a:r>
            <a:r>
              <a:rPr lang="uk-UA" sz="1900" dirty="0">
                <a:solidFill>
                  <a:schemeClr val="tx1">
                    <a:lumMod val="85000"/>
                  </a:schemeClr>
                </a:solidFill>
                <a:ea typeface="Batang" pitchFamily="18" charset="-127"/>
                <a:cs typeface="Arial" pitchFamily="34" charset="0"/>
              </a:rPr>
              <a:t>а також з кримінальною злочинністю, зокрема з такими її видами як злочини проти особи, проти власності, з пияцтвом, самогоноварінням, </a:t>
            </a:r>
            <a:r>
              <a:rPr lang="uk-UA" sz="1900" dirty="0">
                <a:solidFill>
                  <a:schemeClr val="tx1">
                    <a:lumMod val="85000"/>
                  </a:schemeClr>
                </a:solidFill>
                <a:ea typeface="Times New Roman" pitchFamily="18" charset="0"/>
                <a:cs typeface="Arial" pitchFamily="34" charset="0"/>
              </a:rPr>
              <a:t>фальшивомонетництвом</a:t>
            </a:r>
            <a:r>
              <a:rPr lang="uk-UA" sz="1900" dirty="0">
                <a:solidFill>
                  <a:schemeClr val="tx1">
                    <a:lumMod val="85000"/>
                  </a:schemeClr>
                </a:solidFill>
                <a:ea typeface="Batang" pitchFamily="18" charset="-127"/>
                <a:cs typeface="Arial" pitchFamily="34" charset="0"/>
              </a:rPr>
              <a:t>, </a:t>
            </a:r>
            <a:r>
              <a:rPr lang="uk-UA" sz="1900" dirty="0" smtClean="0">
                <a:solidFill>
                  <a:schemeClr val="tx1">
                    <a:lumMod val="85000"/>
                  </a:schemeClr>
                </a:solidFill>
                <a:ea typeface="Batang" pitchFamily="18" charset="-127"/>
                <a:cs typeface="Arial" pitchFamily="34" charset="0"/>
              </a:rPr>
              <a:t>хуліганством</a:t>
            </a:r>
            <a:endParaRPr lang="uk-UA" sz="1900" dirty="0">
              <a:solidFill>
                <a:schemeClr val="tx1">
                  <a:lumMod val="85000"/>
                </a:schemeClr>
              </a:solidFill>
            </a:endParaRPr>
          </a:p>
          <a:p>
            <a:endParaRPr lang="uk-UA" dirty="0">
              <a:solidFill>
                <a:srgbClr val="FF0000"/>
              </a:solidFill>
            </a:endParaRPr>
          </a:p>
        </p:txBody>
      </p:sp>
      <p:pic>
        <p:nvPicPr>
          <p:cNvPr id="20" name="Picture 7" descr="Картинки по запросу радянська украіна  нквс"/>
          <p:cNvPicPr>
            <a:picLocks noChangeAspect="1" noChangeArrowheads="1"/>
          </p:cNvPicPr>
          <p:nvPr/>
        </p:nvPicPr>
        <p:blipFill>
          <a:blip r:embed="rId4" cstate="print"/>
          <a:srcRect/>
          <a:stretch>
            <a:fillRect/>
          </a:stretch>
        </p:blipFill>
        <p:spPr bwMode="auto">
          <a:xfrm>
            <a:off x="169992" y="2375481"/>
            <a:ext cx="2723803" cy="1530974"/>
          </a:xfrm>
          <a:prstGeom prst="rect">
            <a:avLst/>
          </a:prstGeom>
          <a:noFill/>
        </p:spPr>
      </p:pic>
      <p:sp>
        <p:nvSpPr>
          <p:cNvPr id="15" name="Прямоугольник 14"/>
          <p:cNvSpPr/>
          <p:nvPr/>
        </p:nvSpPr>
        <p:spPr>
          <a:xfrm>
            <a:off x="3074901" y="3140968"/>
            <a:ext cx="5937440" cy="769808"/>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lumMod val="85000"/>
                  </a:schemeClr>
                </a:solidFill>
              </a:rPr>
              <a:t>9 лютого 1919 р. Рада Народних Комісарів УСРР прийняла декрет «Про організацію міліції»</a:t>
            </a:r>
            <a:endParaRPr lang="ru-RU" dirty="0">
              <a:solidFill>
                <a:schemeClr val="tx1">
                  <a:lumMod val="8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10003</TotalTime>
  <Words>6062</Words>
  <Application>Microsoft Office PowerPoint</Application>
  <PresentationFormat>Экран (4:3)</PresentationFormat>
  <Paragraphs>533</Paragraphs>
  <Slides>50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obersturmbannfuhrer</dc:creator>
  <cp:lastModifiedBy>Админ</cp:lastModifiedBy>
  <cp:revision>308</cp:revision>
  <dcterms:created xsi:type="dcterms:W3CDTF">2018-05-20T13:39:38Z</dcterms:created>
  <dcterms:modified xsi:type="dcterms:W3CDTF">2020-06-06T03:59:10Z</dcterms:modified>
</cp:coreProperties>
</file>