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81C"/>
    <a:srgbClr val="0A4880"/>
    <a:srgbClr val="FFFFCC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660"/>
  </p:normalViewPr>
  <p:slideViewPr>
    <p:cSldViewPr>
      <p:cViewPr>
        <p:scale>
          <a:sx n="60" d="100"/>
          <a:sy n="60" d="100"/>
        </p:scale>
        <p:origin x="-618" y="-17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13.12.2019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161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13.12.2019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445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13.12.2019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8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13.12.2019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53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13.12.2019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161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13.12.2019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740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13.12.2019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161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13.12.2019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77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13.12.2019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97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13.12.2019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41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13.12.2019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09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604E-4A98-476E-895A-2D50D72142FE}" type="datetimeFigureOut">
              <a:rPr lang="uk-UA" smtClean="0"/>
              <a:t>13.12.2019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550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6868144"/>
            <a:ext cx="10341624" cy="1628892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628800"/>
            <a:ext cx="7880920" cy="4010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6126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900608" y="3957994"/>
            <a:ext cx="10341624" cy="4337384"/>
          </a:xfrm>
          <a:prstGeom prst="rect">
            <a:avLst/>
          </a:prstGeom>
          <a:solidFill>
            <a:srgbClr val="39381C"/>
          </a:solidFill>
          <a:ln>
            <a:solidFill>
              <a:srgbClr val="39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4800" b="1" dirty="0" smtClean="0">
                <a:solidFill>
                  <a:srgbClr val="FF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Тема 1. </a:t>
            </a:r>
          </a:p>
          <a:p>
            <a:pPr algn="ctr"/>
            <a:r>
              <a:rPr lang="uk-UA" sz="4800" b="1" dirty="0" smtClean="0">
                <a:solidFill>
                  <a:srgbClr val="FF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Історія держави та права України як наука і навчальна дисципліна. Стародавні держави та право на території сучасної України</a:t>
            </a:r>
            <a:endParaRPr lang="uk-UA" sz="4800" b="1" dirty="0">
              <a:solidFill>
                <a:srgbClr val="FF5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900608" y="8181528"/>
            <a:ext cx="10341624" cy="1125399"/>
          </a:xfrm>
          <a:prstGeom prst="rect">
            <a:avLst/>
          </a:prstGeom>
          <a:solidFill>
            <a:srgbClr val="39381C"/>
          </a:solidFill>
          <a:ln>
            <a:solidFill>
              <a:srgbClr val="39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8295378"/>
            <a:ext cx="36369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solidFill>
                  <a:srgbClr val="FFFFCC"/>
                </a:solidFill>
                <a:latin typeface="Constantia" panose="02030602050306030303" pitchFamily="18" charset="0"/>
              </a:rPr>
              <a:t>Підготував </a:t>
            </a:r>
          </a:p>
          <a:p>
            <a:pPr algn="ctr"/>
            <a:r>
              <a:rPr lang="uk-UA" sz="2200" dirty="0">
                <a:solidFill>
                  <a:srgbClr val="FFFFCC"/>
                </a:solidFill>
                <a:latin typeface="Constantia" panose="02030602050306030303" pitchFamily="18" charset="0"/>
              </a:rPr>
              <a:t>к.ю.н., </a:t>
            </a:r>
            <a:r>
              <a:rPr lang="uk-UA" sz="2200" dirty="0" smtClean="0">
                <a:solidFill>
                  <a:srgbClr val="FFFFCC"/>
                </a:solidFill>
                <a:latin typeface="Constantia" panose="02030602050306030303" pitchFamily="18" charset="0"/>
              </a:rPr>
              <a:t>доцент</a:t>
            </a:r>
            <a:r>
              <a:rPr lang="en-US" sz="2200" dirty="0" smtClean="0">
                <a:solidFill>
                  <a:srgbClr val="FFFFCC"/>
                </a:solidFill>
                <a:latin typeface="Constantia" panose="02030602050306030303" pitchFamily="18" charset="0"/>
              </a:rPr>
              <a:t> </a:t>
            </a:r>
            <a:r>
              <a:rPr lang="uk-UA" sz="2200" dirty="0" smtClean="0">
                <a:solidFill>
                  <a:srgbClr val="FFFFCC"/>
                </a:solidFill>
                <a:latin typeface="Constantia" panose="02030602050306030303" pitchFamily="18" charset="0"/>
              </a:rPr>
              <a:t> Ю.В</a:t>
            </a:r>
            <a:r>
              <a:rPr lang="uk-UA" sz="2200" dirty="0" smtClean="0">
                <a:solidFill>
                  <a:srgbClr val="FFFFCC"/>
                </a:solidFill>
                <a:latin typeface="Constantia" panose="02030602050306030303" pitchFamily="18" charset="0"/>
              </a:rPr>
              <a:t>. Сокур</a:t>
            </a:r>
            <a:endParaRPr lang="ru-RU" sz="2200" dirty="0">
              <a:solidFill>
                <a:srgbClr val="FFFFCC"/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6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43086" y="0"/>
            <a:ext cx="10987086" cy="6837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8760"/>
            <a:ext cx="7431843" cy="60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0568" y="13415"/>
            <a:ext cx="1051455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5" y="1023989"/>
            <a:ext cx="8730689" cy="481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7782"/>
            <a:ext cx="9144000" cy="6820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" y="706991"/>
            <a:ext cx="7480617" cy="5481797"/>
          </a:xfrm>
        </p:spPr>
      </p:pic>
    </p:spTree>
    <p:extLst>
      <p:ext uri="{BB962C8B-B14F-4D97-AF65-F5344CB8AC3E}">
        <p14:creationId xmlns:p14="http://schemas.microsoft.com/office/powerpoint/2010/main" val="15976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0" y="394771"/>
            <a:ext cx="8691939" cy="60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" y="188640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527"/>
            <a:ext cx="9144000" cy="51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3899" y="0"/>
            <a:ext cx="94685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1098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29" y="188640"/>
            <a:ext cx="5682488" cy="553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2" y="5374852"/>
            <a:ext cx="5573485" cy="16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0" y="674714"/>
            <a:ext cx="7840000" cy="55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19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514"/>
            <a:ext cx="9144000" cy="44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5" y="470270"/>
            <a:ext cx="8076190" cy="59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85" y="0"/>
            <a:ext cx="914998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039066"/>
          </a:xfrm>
        </p:spPr>
      </p:pic>
    </p:spTree>
    <p:extLst>
      <p:ext uri="{BB962C8B-B14F-4D97-AF65-F5344CB8AC3E}">
        <p14:creationId xmlns:p14="http://schemas.microsoft.com/office/powerpoint/2010/main" val="29208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6868144"/>
            <a:ext cx="10341624" cy="1628892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628800"/>
            <a:ext cx="7880920" cy="4010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2" name="Rectangle 1"/>
          <p:cNvSpPr/>
          <p:nvPr/>
        </p:nvSpPr>
        <p:spPr>
          <a:xfrm>
            <a:off x="971600" y="391788"/>
            <a:ext cx="71642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Історія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наука і навчальна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дисципліна. Стародавні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 та право на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 сучасної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27784" y="2372980"/>
            <a:ext cx="3666095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Історія держави та права України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23728" y="2625008"/>
            <a:ext cx="5040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01553" y="3165214"/>
            <a:ext cx="5689039" cy="83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 історію виникнення держави, еволюцію державних функцій та правових систем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1553" y="4164142"/>
            <a:ext cx="5689040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точки зору права вивчає специфічні суспільні явища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1553" y="4869159"/>
            <a:ext cx="5689039" cy="9273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 рівень цивілізаційного, суспільного та соціального розвитку, а також інші особливості еволюції суспільства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23728" y="2625008"/>
            <a:ext cx="0" cy="30137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1"/>
          </p:cNvCxnSpPr>
          <p:nvPr/>
        </p:nvCxnSpPr>
        <p:spPr>
          <a:xfrm>
            <a:off x="2123728" y="3573016"/>
            <a:ext cx="777825" cy="12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23728" y="5638800"/>
            <a:ext cx="777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23728" y="4354780"/>
            <a:ext cx="777825" cy="10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40152" y="6126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878" y="6038818"/>
            <a:ext cx="2296713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Підготував 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к.ю.н., доцент </a:t>
            </a:r>
            <a:r>
              <a:rPr lang="uk-UA" dirty="0" smtClean="0">
                <a:solidFill>
                  <a:schemeClr val="tx1"/>
                </a:solidFill>
              </a:rPr>
              <a:t>Ю.В.Сокур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5" y="-297"/>
            <a:ext cx="915088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972928" cy="45113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23169"/>
            <a:ext cx="3200000" cy="20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00" y="40942"/>
            <a:ext cx="9119499" cy="68170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4" y="1600200"/>
            <a:ext cx="7874931" cy="4525963"/>
          </a:xfrm>
        </p:spPr>
      </p:pic>
    </p:spTree>
    <p:extLst>
      <p:ext uri="{BB962C8B-B14F-4D97-AF65-F5344CB8AC3E}">
        <p14:creationId xmlns:p14="http://schemas.microsoft.com/office/powerpoint/2010/main" val="31546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9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7" y="15113"/>
            <a:ext cx="8793646" cy="6124862"/>
          </a:xfrm>
        </p:spPr>
      </p:pic>
    </p:spTree>
    <p:extLst>
      <p:ext uri="{BB962C8B-B14F-4D97-AF65-F5344CB8AC3E}">
        <p14:creationId xmlns:p14="http://schemas.microsoft.com/office/powerpoint/2010/main" val="19805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8101722" cy="4525963"/>
          </a:xfrm>
        </p:spPr>
      </p:pic>
    </p:spTree>
    <p:extLst>
      <p:ext uri="{BB962C8B-B14F-4D97-AF65-F5344CB8AC3E}">
        <p14:creationId xmlns:p14="http://schemas.microsoft.com/office/powerpoint/2010/main" val="2411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49070"/>
            <a:ext cx="9144793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41" y="590756"/>
            <a:ext cx="8861180" cy="5676485"/>
          </a:xfrm>
        </p:spPr>
      </p:pic>
    </p:spTree>
    <p:extLst>
      <p:ext uri="{BB962C8B-B14F-4D97-AF65-F5344CB8AC3E}">
        <p14:creationId xmlns:p14="http://schemas.microsoft.com/office/powerpoint/2010/main" val="36062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7742" y="-9028384"/>
            <a:ext cx="10345809" cy="19270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560840" cy="589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2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954" y="-7876256"/>
            <a:ext cx="10351905" cy="1927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10111793" cy="5721499"/>
          </a:xfrm>
        </p:spPr>
      </p:pic>
    </p:spTree>
    <p:extLst>
      <p:ext uri="{BB962C8B-B14F-4D97-AF65-F5344CB8AC3E}">
        <p14:creationId xmlns:p14="http://schemas.microsoft.com/office/powerpoint/2010/main" val="30701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-8452320"/>
            <a:ext cx="10351905" cy="1927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348503" cy="5766118"/>
          </a:xfrm>
        </p:spPr>
      </p:pic>
    </p:spTree>
    <p:extLst>
      <p:ext uri="{BB962C8B-B14F-4D97-AF65-F5344CB8AC3E}">
        <p14:creationId xmlns:p14="http://schemas.microsoft.com/office/powerpoint/2010/main" val="9736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250" y="3350518"/>
            <a:ext cx="4267200" cy="283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2616" y="-9748464"/>
            <a:ext cx="10351905" cy="192772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96567" y="3374505"/>
            <a:ext cx="4617196" cy="31683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95736" y="1094929"/>
            <a:ext cx="4464496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Періодизація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1999637"/>
            <a:ext cx="518457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 період.</a:t>
            </a:r>
          </a:p>
          <a:p>
            <a:pPr algn="ctr"/>
            <a:r>
              <a:rPr lang="uk-UA" dirty="0" smtClean="0"/>
              <a:t>Дослов</a:t>
            </a:r>
            <a:r>
              <a:rPr lang="en-US" dirty="0" smtClean="0"/>
              <a:t>’</a:t>
            </a:r>
            <a:r>
              <a:rPr lang="uk-UA" dirty="0" smtClean="0"/>
              <a:t>янські державні утворення</a:t>
            </a:r>
          </a:p>
          <a:p>
            <a:pPr algn="ctr"/>
            <a:r>
              <a:rPr lang="uk-UA" dirty="0" smtClean="0"/>
              <a:t>(сер І тис д.н.е. – </a:t>
            </a:r>
            <a:r>
              <a:rPr lang="en-US" dirty="0" smtClean="0"/>
              <a:t>V</a:t>
            </a:r>
            <a:r>
              <a:rPr lang="ru-RU" dirty="0"/>
              <a:t> </a:t>
            </a:r>
            <a:r>
              <a:rPr lang="ru-RU" dirty="0" smtClean="0"/>
              <a:t>ст. н.е.)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5381715"/>
            <a:ext cx="3600400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cs typeface="Times New Roman" panose="02020603050405020304" pitchFamily="18" charset="0"/>
              </a:rPr>
              <a:t>Скіфська держава</a:t>
            </a:r>
          </a:p>
          <a:p>
            <a:pPr algn="ctr"/>
            <a:r>
              <a:rPr lang="uk-UA" sz="2000" dirty="0" smtClean="0"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cs typeface="Times New Roman" panose="02020603050405020304" pitchFamily="18" charset="0"/>
              </a:rPr>
              <a:t>VI </a:t>
            </a:r>
            <a:r>
              <a:rPr lang="ru-RU" sz="2000" dirty="0" smtClean="0">
                <a:cs typeface="Times New Roman" panose="02020603050405020304" pitchFamily="18" charset="0"/>
              </a:rPr>
              <a:t>ст. д.н.е. – ІІІ ст. н.е.)</a:t>
            </a:r>
            <a:endParaRPr lang="uk-UA" sz="2000" dirty="0" smtClean="0"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374505"/>
            <a:ext cx="4267200" cy="28384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194920" y="5381715"/>
            <a:ext cx="3491880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Античні поліси Пінічного Причорномор</a:t>
            </a:r>
            <a:r>
              <a:rPr lang="en-US" dirty="0" smtClean="0"/>
              <a:t>’</a:t>
            </a:r>
            <a:r>
              <a:rPr lang="uk-UA" dirty="0" smtClean="0"/>
              <a:t>я </a:t>
            </a:r>
          </a:p>
          <a:p>
            <a:pPr algn="ctr"/>
            <a:r>
              <a:rPr lang="uk-UA" dirty="0" smtClean="0"/>
              <a:t>(</a:t>
            </a:r>
            <a:r>
              <a:rPr lang="en-US" dirty="0" smtClean="0"/>
              <a:t>VII </a:t>
            </a:r>
            <a:r>
              <a:rPr lang="ru-RU" dirty="0" smtClean="0"/>
              <a:t>ст. д.н.е. – </a:t>
            </a:r>
            <a:r>
              <a:rPr lang="en-US" dirty="0" smtClean="0"/>
              <a:t>V </a:t>
            </a:r>
            <a:r>
              <a:rPr lang="ru-RU" dirty="0" smtClean="0"/>
              <a:t>ст. н.е.)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45190" y="-6868144"/>
            <a:ext cx="11589190" cy="16849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72816" y="0"/>
            <a:ext cx="1245738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6" y="1692276"/>
            <a:ext cx="8283900" cy="43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72616" y="-33998"/>
            <a:ext cx="10511878" cy="6891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3" y="1726274"/>
            <a:ext cx="8229600" cy="4227807"/>
          </a:xfrm>
        </p:spPr>
      </p:pic>
    </p:spTree>
    <p:extLst>
      <p:ext uri="{BB962C8B-B14F-4D97-AF65-F5344CB8AC3E}">
        <p14:creationId xmlns:p14="http://schemas.microsoft.com/office/powerpoint/2010/main" val="8343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846" y="0"/>
            <a:ext cx="91628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018"/>
            <a:ext cx="7185959" cy="4525963"/>
          </a:xfrm>
        </p:spPr>
      </p:pic>
    </p:spTree>
    <p:extLst>
      <p:ext uri="{BB962C8B-B14F-4D97-AF65-F5344CB8AC3E}">
        <p14:creationId xmlns:p14="http://schemas.microsoft.com/office/powerpoint/2010/main" val="6623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150</Words>
  <Application>Microsoft Office PowerPoint</Application>
  <PresentationFormat>Экран (4:3)</PresentationFormat>
  <Paragraphs>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RePack by Diakov</cp:lastModifiedBy>
  <cp:revision>18</cp:revision>
  <dcterms:created xsi:type="dcterms:W3CDTF">2019-11-12T08:10:39Z</dcterms:created>
  <dcterms:modified xsi:type="dcterms:W3CDTF">2019-12-13T17:41:36Z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7567839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