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4"/>
  </p:notesMasterIdLst>
  <p:sldIdLst>
    <p:sldId id="257" r:id="rId2"/>
    <p:sldId id="264" r:id="rId3"/>
    <p:sldId id="265" r:id="rId4"/>
    <p:sldId id="266" r:id="rId5"/>
    <p:sldId id="267" r:id="rId6"/>
    <p:sldId id="268" r:id="rId7"/>
    <p:sldId id="319" r:id="rId8"/>
    <p:sldId id="312" r:id="rId9"/>
    <p:sldId id="299" r:id="rId10"/>
    <p:sldId id="277" r:id="rId11"/>
    <p:sldId id="313" r:id="rId12"/>
    <p:sldId id="278" r:id="rId13"/>
    <p:sldId id="315" r:id="rId14"/>
    <p:sldId id="279" r:id="rId15"/>
    <p:sldId id="280" r:id="rId16"/>
    <p:sldId id="318" r:id="rId17"/>
    <p:sldId id="281" r:id="rId18"/>
    <p:sldId id="282" r:id="rId19"/>
    <p:sldId id="316" r:id="rId20"/>
    <p:sldId id="284" r:id="rId21"/>
    <p:sldId id="285" r:id="rId22"/>
    <p:sldId id="286" r:id="rId23"/>
    <p:sldId id="321" r:id="rId24"/>
    <p:sldId id="303" r:id="rId25"/>
    <p:sldId id="292" r:id="rId26"/>
    <p:sldId id="322" r:id="rId27"/>
    <p:sldId id="293" r:id="rId28"/>
    <p:sldId id="294" r:id="rId29"/>
    <p:sldId id="295" r:id="rId30"/>
    <p:sldId id="317" r:id="rId31"/>
    <p:sldId id="296" r:id="rId32"/>
    <p:sldId id="297" r:id="rId3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0066"/>
    <a:srgbClr val="000099"/>
    <a:srgbClr val="800000"/>
    <a:srgbClr val="663300"/>
    <a:srgbClr val="000308"/>
    <a:srgbClr val="F08656"/>
    <a:srgbClr val="A86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6" autoAdjust="0"/>
    <p:restoredTop sz="94434" autoAdjust="0"/>
  </p:normalViewPr>
  <p:slideViewPr>
    <p:cSldViewPr>
      <p:cViewPr>
        <p:scale>
          <a:sx n="75" d="100"/>
          <a:sy n="75" d="100"/>
        </p:scale>
        <p:origin x="-390" y="-1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423094-56A4-4126-948F-2C47D8003211}" type="doc">
      <dgm:prSet loTypeId="urn:microsoft.com/office/officeart/2005/8/layout/vList2" loCatId="list" qsTypeId="urn:microsoft.com/office/officeart/2005/8/quickstyle/simple1#16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08B66946-610B-4313-B812-DB45475D0080}">
      <dgm:prSet phldrT="[Текст]" custT="1"/>
      <dgm:spPr>
        <a:solidFill>
          <a:srgbClr val="F08656"/>
        </a:solidFill>
      </dgm:spPr>
      <dgm:t>
        <a:bodyPr/>
        <a:lstStyle/>
        <a:p>
          <a:r>
            <a:rPr lang="uk-UA" sz="3200" dirty="0" smtClean="0">
              <a:solidFill>
                <a:srgbClr val="002060"/>
              </a:solidFill>
            </a:rPr>
            <a:t>1.  Причини та передумови буржуазної революції у Франції (</a:t>
          </a:r>
          <a:r>
            <a:rPr lang="uk-UA" sz="3200" noProof="0" dirty="0" smtClean="0">
              <a:solidFill>
                <a:srgbClr val="002060"/>
              </a:solidFill>
            </a:rPr>
            <a:t>1789-1794</a:t>
          </a:r>
          <a:r>
            <a:rPr lang="uk-UA" sz="3200" dirty="0" smtClean="0">
              <a:solidFill>
                <a:srgbClr val="002060"/>
              </a:solidFill>
            </a:rPr>
            <a:t> </a:t>
          </a:r>
          <a:r>
            <a:rPr lang="uk-UA" sz="3200" dirty="0" err="1" smtClean="0">
              <a:solidFill>
                <a:srgbClr val="002060"/>
              </a:solidFill>
            </a:rPr>
            <a:t>рр</a:t>
          </a:r>
          <a:r>
            <a:rPr lang="uk-UA" sz="3200" noProof="0" dirty="0" smtClean="0">
              <a:solidFill>
                <a:srgbClr val="002060"/>
              </a:solidFill>
            </a:rPr>
            <a:t>.)</a:t>
          </a:r>
          <a:endParaRPr lang="uk-UA" sz="3200" noProof="0" dirty="0">
            <a:solidFill>
              <a:srgbClr val="002060"/>
            </a:solidFill>
          </a:endParaRPr>
        </a:p>
      </dgm:t>
    </dgm:pt>
    <dgm:pt modelId="{332F37F2-0198-4D79-9E24-FF5E0E74E9E3}" type="parTrans" cxnId="{DA79C908-3C40-498C-AB48-16E8B9FB7B41}">
      <dgm:prSet/>
      <dgm:spPr/>
      <dgm:t>
        <a:bodyPr/>
        <a:lstStyle/>
        <a:p>
          <a:endParaRPr lang="ru-RU"/>
        </a:p>
      </dgm:t>
    </dgm:pt>
    <dgm:pt modelId="{9AC56C65-22E7-4103-9D0E-6175C4EB302A}" type="sibTrans" cxnId="{DA79C908-3C40-498C-AB48-16E8B9FB7B41}">
      <dgm:prSet/>
      <dgm:spPr/>
      <dgm:t>
        <a:bodyPr/>
        <a:lstStyle/>
        <a:p>
          <a:endParaRPr lang="ru-RU"/>
        </a:p>
      </dgm:t>
    </dgm:pt>
    <dgm:pt modelId="{3C997640-CD34-403D-9240-93B4935E8DF0}">
      <dgm:prSet phldrT="[Текст]" custT="1"/>
      <dgm:spPr>
        <a:solidFill>
          <a:srgbClr val="F08656"/>
        </a:solidFill>
      </dgm:spPr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2.</a:t>
          </a:r>
          <a:r>
            <a:rPr lang="en-US" sz="3200" dirty="0" smtClean="0">
              <a:solidFill>
                <a:srgbClr val="002060"/>
              </a:solidFill>
            </a:rPr>
            <a:t>  </a:t>
          </a:r>
          <a:r>
            <a:rPr lang="uk-UA" sz="3200" noProof="0" dirty="0" smtClean="0">
              <a:solidFill>
                <a:srgbClr val="002060"/>
              </a:solidFill>
            </a:rPr>
            <a:t>Етапи</a:t>
          </a:r>
          <a:r>
            <a:rPr lang="ru-RU" sz="3200" dirty="0" smtClean="0">
              <a:solidFill>
                <a:srgbClr val="002060"/>
              </a:solidFill>
            </a:rPr>
            <a:t> революції:</a:t>
          </a:r>
          <a:endParaRPr lang="ru-RU" sz="3200" dirty="0">
            <a:solidFill>
              <a:srgbClr val="002060"/>
            </a:solidFill>
          </a:endParaRPr>
        </a:p>
      </dgm:t>
    </dgm:pt>
    <dgm:pt modelId="{CF8B58AB-9C0D-4585-8260-F2693F181B29}" type="parTrans" cxnId="{E7D44285-6B8C-49E1-A3B9-D5561FE6BC18}">
      <dgm:prSet/>
      <dgm:spPr/>
      <dgm:t>
        <a:bodyPr/>
        <a:lstStyle/>
        <a:p>
          <a:endParaRPr lang="ru-RU"/>
        </a:p>
      </dgm:t>
    </dgm:pt>
    <dgm:pt modelId="{FE914074-50F5-4946-BE53-602C75421226}" type="sibTrans" cxnId="{E7D44285-6B8C-49E1-A3B9-D5561FE6BC18}">
      <dgm:prSet/>
      <dgm:spPr/>
      <dgm:t>
        <a:bodyPr/>
        <a:lstStyle/>
        <a:p>
          <a:endParaRPr lang="ru-RU"/>
        </a:p>
      </dgm:t>
    </dgm:pt>
    <dgm:pt modelId="{47ED151C-CF09-4EB6-8A7F-43124F3F263A}">
      <dgm:prSet phldrT="[Текст]" custT="1"/>
      <dgm:spPr/>
      <dgm:t>
        <a:bodyPr/>
        <a:lstStyle/>
        <a:p>
          <a:r>
            <a:rPr lang="uk-UA" sz="3200" noProof="0" smtClean="0">
              <a:solidFill>
                <a:srgbClr val="002060"/>
              </a:solidFill>
            </a:rPr>
            <a:t> Конституційна монархія</a:t>
          </a:r>
          <a:endParaRPr lang="uk-UA" sz="3200" noProof="0">
            <a:solidFill>
              <a:srgbClr val="002060"/>
            </a:solidFill>
          </a:endParaRPr>
        </a:p>
      </dgm:t>
    </dgm:pt>
    <dgm:pt modelId="{0FA59626-B5F2-4827-AE1F-9B4911AE6767}" type="parTrans" cxnId="{110CBC4E-A71A-45C0-B48E-9FA8908EF03F}">
      <dgm:prSet/>
      <dgm:spPr/>
      <dgm:t>
        <a:bodyPr/>
        <a:lstStyle/>
        <a:p>
          <a:endParaRPr lang="ru-RU"/>
        </a:p>
      </dgm:t>
    </dgm:pt>
    <dgm:pt modelId="{61515ED2-ECB2-47D8-9218-5AB89120AB5D}" type="sibTrans" cxnId="{110CBC4E-A71A-45C0-B48E-9FA8908EF03F}">
      <dgm:prSet/>
      <dgm:spPr/>
      <dgm:t>
        <a:bodyPr/>
        <a:lstStyle/>
        <a:p>
          <a:endParaRPr lang="ru-RU"/>
        </a:p>
      </dgm:t>
    </dgm:pt>
    <dgm:pt modelId="{0B3D12EA-5B2D-4C3F-9857-BE27241C575D}">
      <dgm:prSet phldrT="[Текст]" custT="1"/>
      <dgm:spPr/>
      <dgm:t>
        <a:bodyPr/>
        <a:lstStyle/>
        <a:p>
          <a:r>
            <a:rPr lang="uk-UA" sz="3200" noProof="0" smtClean="0">
              <a:solidFill>
                <a:srgbClr val="002060"/>
              </a:solidFill>
            </a:rPr>
            <a:t> Перша республіка у Франції</a:t>
          </a:r>
          <a:endParaRPr lang="uk-UA" sz="3200" noProof="0">
            <a:solidFill>
              <a:srgbClr val="002060"/>
            </a:solidFill>
          </a:endParaRPr>
        </a:p>
      </dgm:t>
    </dgm:pt>
    <dgm:pt modelId="{4EB9F2B4-0EA1-4046-9C27-A6154F3ACD79}" type="parTrans" cxnId="{58F8C1BF-034F-47D2-BE85-4CCCF909C459}">
      <dgm:prSet/>
      <dgm:spPr/>
      <dgm:t>
        <a:bodyPr/>
        <a:lstStyle/>
        <a:p>
          <a:endParaRPr lang="ru-RU"/>
        </a:p>
      </dgm:t>
    </dgm:pt>
    <dgm:pt modelId="{86D474F4-4DDB-4250-BC21-3617C35E7790}" type="sibTrans" cxnId="{58F8C1BF-034F-47D2-BE85-4CCCF909C459}">
      <dgm:prSet/>
      <dgm:spPr/>
      <dgm:t>
        <a:bodyPr/>
        <a:lstStyle/>
        <a:p>
          <a:endParaRPr lang="ru-RU"/>
        </a:p>
      </dgm:t>
    </dgm:pt>
    <dgm:pt modelId="{AC22E1D8-18DC-48D3-8B31-AC1029951DAD}">
      <dgm:prSet phldrT="[Текст]" custT="1"/>
      <dgm:spPr/>
      <dgm:t>
        <a:bodyPr/>
        <a:lstStyle/>
        <a:p>
          <a:r>
            <a:rPr lang="uk-UA" sz="3200" noProof="0" dirty="0" smtClean="0">
              <a:solidFill>
                <a:srgbClr val="002060"/>
              </a:solidFill>
            </a:rPr>
            <a:t>Якобінська диктатура</a:t>
          </a:r>
          <a:endParaRPr lang="uk-UA" sz="3200" noProof="0" dirty="0">
            <a:solidFill>
              <a:srgbClr val="002060"/>
            </a:solidFill>
          </a:endParaRPr>
        </a:p>
      </dgm:t>
    </dgm:pt>
    <dgm:pt modelId="{06084108-BFCF-48C2-AD34-26BD66E6C14A}" type="parTrans" cxnId="{C4117BDA-5DB5-4028-8F75-F1121A388F51}">
      <dgm:prSet/>
      <dgm:spPr/>
      <dgm:t>
        <a:bodyPr/>
        <a:lstStyle/>
        <a:p>
          <a:endParaRPr lang="ru-RU"/>
        </a:p>
      </dgm:t>
    </dgm:pt>
    <dgm:pt modelId="{5508DAA4-B508-4137-BC1B-2E4B241A6127}" type="sibTrans" cxnId="{C4117BDA-5DB5-4028-8F75-F1121A388F51}">
      <dgm:prSet/>
      <dgm:spPr/>
      <dgm:t>
        <a:bodyPr/>
        <a:lstStyle/>
        <a:p>
          <a:endParaRPr lang="ru-RU"/>
        </a:p>
      </dgm:t>
    </dgm:pt>
    <dgm:pt modelId="{2C3E893A-4E81-4CA0-81DE-25AE239D0CC8}">
      <dgm:prSet phldrT="[Текст]" custT="1"/>
      <dgm:spPr>
        <a:solidFill>
          <a:srgbClr val="F08656"/>
        </a:solidFill>
      </dgm:spPr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3.</a:t>
          </a:r>
          <a:r>
            <a:rPr lang="en-US" sz="3200" dirty="0" smtClean="0">
              <a:solidFill>
                <a:srgbClr val="002060"/>
              </a:solidFill>
            </a:rPr>
            <a:t>  </a:t>
          </a:r>
          <a:r>
            <a:rPr lang="uk-UA" sz="3200" noProof="0" dirty="0" smtClean="0">
              <a:solidFill>
                <a:srgbClr val="002060"/>
              </a:solidFill>
            </a:rPr>
            <a:t>Консульство та імперія Наполеона                                                                                  Бонапарта </a:t>
          </a:r>
          <a:endParaRPr lang="uk-UA" sz="3200" noProof="0" dirty="0">
            <a:solidFill>
              <a:srgbClr val="002060"/>
            </a:solidFill>
          </a:endParaRPr>
        </a:p>
      </dgm:t>
    </dgm:pt>
    <dgm:pt modelId="{483017A4-F2B8-45FC-9776-D4EB528A3F47}" type="parTrans" cxnId="{E5A201E4-0A29-47D7-A07C-67832699107F}">
      <dgm:prSet/>
      <dgm:spPr/>
      <dgm:t>
        <a:bodyPr/>
        <a:lstStyle/>
        <a:p>
          <a:endParaRPr lang="ru-RU"/>
        </a:p>
      </dgm:t>
    </dgm:pt>
    <dgm:pt modelId="{F8ABB8E4-4BF6-438B-A9E6-565A57B57C68}" type="sibTrans" cxnId="{E5A201E4-0A29-47D7-A07C-67832699107F}">
      <dgm:prSet/>
      <dgm:spPr/>
      <dgm:t>
        <a:bodyPr/>
        <a:lstStyle/>
        <a:p>
          <a:endParaRPr lang="ru-RU"/>
        </a:p>
      </dgm:t>
    </dgm:pt>
    <dgm:pt modelId="{A3EDCFFA-5487-42F0-987F-DE8C5CE2DCC1}" type="pres">
      <dgm:prSet presAssocID="{22423094-56A4-4126-948F-2C47D80032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D80CB4-3F5A-4D20-9F07-0D40F4C03994}" type="pres">
      <dgm:prSet presAssocID="{08B66946-610B-4313-B812-DB45475D0080}" presName="parentText" presStyleLbl="node1" presStyleIdx="0" presStyleCnt="3" custLinFactY="-123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C9815-23E0-48E8-998D-F1705F163FE7}" type="pres">
      <dgm:prSet presAssocID="{9AC56C65-22E7-4103-9D0E-6175C4EB302A}" presName="spacer" presStyleCnt="0"/>
      <dgm:spPr/>
    </dgm:pt>
    <dgm:pt modelId="{C8A168B0-AB5E-4E39-96AD-28B881B2C7B5}" type="pres">
      <dgm:prSet presAssocID="{3C997640-CD34-403D-9240-93B4935E8DF0}" presName="parentText" presStyleLbl="node1" presStyleIdx="1" presStyleCnt="3" custScaleY="62098" custLinFactNeighborY="-25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8466-FEFA-40DD-ACA9-605D9882800C}" type="pres">
      <dgm:prSet presAssocID="{3C997640-CD34-403D-9240-93B4935E8DF0}" presName="childText" presStyleLbl="revTx" presStyleIdx="0" presStyleCnt="1" custScaleX="49442" custScaleY="166368" custLinFactNeighborX="25729" custLinFactNeighborY="-2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129EB-7047-4D16-A8AE-442BF5CCE8F1}" type="pres">
      <dgm:prSet presAssocID="{2C3E893A-4E81-4CA0-81DE-25AE239D0CC8}" presName="parentText" presStyleLbl="node1" presStyleIdx="2" presStyleCnt="3" custScaleY="60153" custLinFactNeighborY="184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FEBC7-E4FA-4F14-A857-756160B0C1B6}" type="presOf" srcId="{2C3E893A-4E81-4CA0-81DE-25AE239D0CC8}" destId="{F40129EB-7047-4D16-A8AE-442BF5CCE8F1}" srcOrd="0" destOrd="0" presId="urn:microsoft.com/office/officeart/2005/8/layout/vList2"/>
    <dgm:cxn modelId="{C4117BDA-5DB5-4028-8F75-F1121A388F51}" srcId="{3C997640-CD34-403D-9240-93B4935E8DF0}" destId="{AC22E1D8-18DC-48D3-8B31-AC1029951DAD}" srcOrd="2" destOrd="0" parTransId="{06084108-BFCF-48C2-AD34-26BD66E6C14A}" sibTransId="{5508DAA4-B508-4137-BC1B-2E4B241A6127}"/>
    <dgm:cxn modelId="{D54AE199-9B59-4A2C-8559-426158BBA58D}" type="presOf" srcId="{3C997640-CD34-403D-9240-93B4935E8DF0}" destId="{C8A168B0-AB5E-4E39-96AD-28B881B2C7B5}" srcOrd="0" destOrd="0" presId="urn:microsoft.com/office/officeart/2005/8/layout/vList2"/>
    <dgm:cxn modelId="{A0A99C01-B484-4967-A71E-D0183A7D22B1}" type="presOf" srcId="{08B66946-610B-4313-B812-DB45475D0080}" destId="{65D80CB4-3F5A-4D20-9F07-0D40F4C03994}" srcOrd="0" destOrd="0" presId="urn:microsoft.com/office/officeart/2005/8/layout/vList2"/>
    <dgm:cxn modelId="{0958FF22-152E-4801-BCC4-67C42C71A666}" type="presOf" srcId="{22423094-56A4-4126-948F-2C47D8003211}" destId="{A3EDCFFA-5487-42F0-987F-DE8C5CE2DCC1}" srcOrd="0" destOrd="0" presId="urn:microsoft.com/office/officeart/2005/8/layout/vList2"/>
    <dgm:cxn modelId="{DA79C908-3C40-498C-AB48-16E8B9FB7B41}" srcId="{22423094-56A4-4126-948F-2C47D8003211}" destId="{08B66946-610B-4313-B812-DB45475D0080}" srcOrd="0" destOrd="0" parTransId="{332F37F2-0198-4D79-9E24-FF5E0E74E9E3}" sibTransId="{9AC56C65-22E7-4103-9D0E-6175C4EB302A}"/>
    <dgm:cxn modelId="{E7D44285-6B8C-49E1-A3B9-D5561FE6BC18}" srcId="{22423094-56A4-4126-948F-2C47D8003211}" destId="{3C997640-CD34-403D-9240-93B4935E8DF0}" srcOrd="1" destOrd="0" parTransId="{CF8B58AB-9C0D-4585-8260-F2693F181B29}" sibTransId="{FE914074-50F5-4946-BE53-602C75421226}"/>
    <dgm:cxn modelId="{E5A201E4-0A29-47D7-A07C-67832699107F}" srcId="{22423094-56A4-4126-948F-2C47D8003211}" destId="{2C3E893A-4E81-4CA0-81DE-25AE239D0CC8}" srcOrd="2" destOrd="0" parTransId="{483017A4-F2B8-45FC-9776-D4EB528A3F47}" sibTransId="{F8ABB8E4-4BF6-438B-A9E6-565A57B57C68}"/>
    <dgm:cxn modelId="{110CBC4E-A71A-45C0-B48E-9FA8908EF03F}" srcId="{3C997640-CD34-403D-9240-93B4935E8DF0}" destId="{47ED151C-CF09-4EB6-8A7F-43124F3F263A}" srcOrd="0" destOrd="0" parTransId="{0FA59626-B5F2-4827-AE1F-9B4911AE6767}" sibTransId="{61515ED2-ECB2-47D8-9218-5AB89120AB5D}"/>
    <dgm:cxn modelId="{B6426358-38ED-4B32-99D6-FA67D8B690C2}" type="presOf" srcId="{0B3D12EA-5B2D-4C3F-9857-BE27241C575D}" destId="{F2B58466-FEFA-40DD-ACA9-605D9882800C}" srcOrd="0" destOrd="1" presId="urn:microsoft.com/office/officeart/2005/8/layout/vList2"/>
    <dgm:cxn modelId="{8D288ED4-5323-4A2E-981A-7C45C1526A65}" type="presOf" srcId="{47ED151C-CF09-4EB6-8A7F-43124F3F263A}" destId="{F2B58466-FEFA-40DD-ACA9-605D9882800C}" srcOrd="0" destOrd="0" presId="urn:microsoft.com/office/officeart/2005/8/layout/vList2"/>
    <dgm:cxn modelId="{58F8C1BF-034F-47D2-BE85-4CCCF909C459}" srcId="{3C997640-CD34-403D-9240-93B4935E8DF0}" destId="{0B3D12EA-5B2D-4C3F-9857-BE27241C575D}" srcOrd="1" destOrd="0" parTransId="{4EB9F2B4-0EA1-4046-9C27-A6154F3ACD79}" sibTransId="{86D474F4-4DDB-4250-BC21-3617C35E7790}"/>
    <dgm:cxn modelId="{0F764A68-0909-46F2-8659-902061D49D8C}" type="presOf" srcId="{AC22E1D8-18DC-48D3-8B31-AC1029951DAD}" destId="{F2B58466-FEFA-40DD-ACA9-605D9882800C}" srcOrd="0" destOrd="2" presId="urn:microsoft.com/office/officeart/2005/8/layout/vList2"/>
    <dgm:cxn modelId="{C9798FF7-1D12-452D-8C59-180AB790F65E}" type="presParOf" srcId="{A3EDCFFA-5487-42F0-987F-DE8C5CE2DCC1}" destId="{65D80CB4-3F5A-4D20-9F07-0D40F4C03994}" srcOrd="0" destOrd="0" presId="urn:microsoft.com/office/officeart/2005/8/layout/vList2"/>
    <dgm:cxn modelId="{86FC77A0-37D9-466F-BE79-1CC41EF22083}" type="presParOf" srcId="{A3EDCFFA-5487-42F0-987F-DE8C5CE2DCC1}" destId="{96BC9815-23E0-48E8-998D-F1705F163FE7}" srcOrd="1" destOrd="0" presId="urn:microsoft.com/office/officeart/2005/8/layout/vList2"/>
    <dgm:cxn modelId="{75EFBB28-CAEB-417C-BBC5-6412775DC612}" type="presParOf" srcId="{A3EDCFFA-5487-42F0-987F-DE8C5CE2DCC1}" destId="{C8A168B0-AB5E-4E39-96AD-28B881B2C7B5}" srcOrd="2" destOrd="0" presId="urn:microsoft.com/office/officeart/2005/8/layout/vList2"/>
    <dgm:cxn modelId="{F86A4565-5618-4DB0-8409-C7602E558ECF}" type="presParOf" srcId="{A3EDCFFA-5487-42F0-987F-DE8C5CE2DCC1}" destId="{F2B58466-FEFA-40DD-ACA9-605D9882800C}" srcOrd="3" destOrd="0" presId="urn:microsoft.com/office/officeart/2005/8/layout/vList2"/>
    <dgm:cxn modelId="{81E6E585-A627-433B-9891-622DB879B350}" type="presParOf" srcId="{A3EDCFFA-5487-42F0-987F-DE8C5CE2DCC1}" destId="{F40129EB-7047-4D16-A8AE-442BF5CCE8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86AD3-393A-4571-BC34-69C708011342}" type="doc">
      <dgm:prSet loTypeId="urn:microsoft.com/office/officeart/2005/8/layout/vList2" loCatId="list" qsTypeId="urn:microsoft.com/office/officeart/2005/8/quickstyle/simple1#17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2BF91340-81AC-4B1C-8DEC-5CF883A359B6}">
      <dgm:prSet phldrT="[Текст]" custT="1"/>
      <dgm:spPr/>
      <dgm:t>
        <a:bodyPr/>
        <a:lstStyle/>
        <a:p>
          <a:r>
            <a:rPr lang="uk-UA" sz="3200" dirty="0" smtClean="0">
              <a:latin typeface="+mj-lt"/>
            </a:rPr>
            <a:t>скасував викуп селянами феодальних повинностей </a:t>
          </a:r>
          <a:endParaRPr lang="ru-RU" sz="3200" dirty="0"/>
        </a:p>
      </dgm:t>
    </dgm:pt>
    <dgm:pt modelId="{78E50997-8B96-45A3-A2BD-B923246D4434}" type="parTrans" cxnId="{C1850CDD-1E98-4CFB-AC6B-50012EBDFC0C}">
      <dgm:prSet/>
      <dgm:spPr/>
      <dgm:t>
        <a:bodyPr/>
        <a:lstStyle/>
        <a:p>
          <a:endParaRPr lang="ru-RU"/>
        </a:p>
      </dgm:t>
    </dgm:pt>
    <dgm:pt modelId="{82B6C084-EBB6-4ABF-95E0-2A64645225F5}" type="sibTrans" cxnId="{C1850CDD-1E98-4CFB-AC6B-50012EBDFC0C}">
      <dgm:prSet/>
      <dgm:spPr/>
      <dgm:t>
        <a:bodyPr/>
        <a:lstStyle/>
        <a:p>
          <a:endParaRPr lang="ru-RU"/>
        </a:p>
      </dgm:t>
    </dgm:pt>
    <dgm:pt modelId="{FFA1D710-2FB0-487E-AF48-AFC5768D6EC8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дозволив купівлю та оренду селянами земель</a:t>
          </a:r>
          <a:endParaRPr lang="uk-UA" sz="3200" dirty="0">
            <a:latin typeface="+mj-lt"/>
          </a:endParaRPr>
        </a:p>
      </dgm:t>
    </dgm:pt>
    <dgm:pt modelId="{28CAF5E2-9D65-4DEE-8B08-691CE7F062C0}" type="parTrans" cxnId="{4827962F-F12C-40D9-817E-4BA222A20105}">
      <dgm:prSet/>
      <dgm:spPr/>
      <dgm:t>
        <a:bodyPr/>
        <a:lstStyle/>
        <a:p>
          <a:endParaRPr lang="ru-RU"/>
        </a:p>
      </dgm:t>
    </dgm:pt>
    <dgm:pt modelId="{52AAB573-BF5C-4D1B-AF47-031D65844767}" type="sibTrans" cxnId="{4827962F-F12C-40D9-817E-4BA222A20105}">
      <dgm:prSet/>
      <dgm:spPr/>
      <dgm:t>
        <a:bodyPr/>
        <a:lstStyle/>
        <a:p>
          <a:endParaRPr lang="ru-RU"/>
        </a:p>
      </dgm:t>
    </dgm:pt>
    <dgm:pt modelId="{DC118478-DE3E-4C03-BDE1-B18BDDF6140B}">
      <dgm:prSet custT="1"/>
      <dgm:spPr/>
      <dgm:t>
        <a:bodyPr/>
        <a:lstStyle/>
        <a:p>
          <a:r>
            <a:rPr lang="uk-UA" sz="3200" dirty="0" smtClean="0">
              <a:latin typeface="+mj-lt"/>
            </a:rPr>
            <a:t>встановив тверді ціни на зерно </a:t>
          </a:r>
          <a:endParaRPr lang="uk-UA" sz="3200" dirty="0">
            <a:latin typeface="+mj-lt"/>
          </a:endParaRPr>
        </a:p>
      </dgm:t>
    </dgm:pt>
    <dgm:pt modelId="{25366AD3-2BEA-4D92-A0CC-C86CDCD11CC3}" type="parTrans" cxnId="{28F8D4A6-9BAE-44AD-9A1D-4276B158AF32}">
      <dgm:prSet/>
      <dgm:spPr/>
      <dgm:t>
        <a:bodyPr/>
        <a:lstStyle/>
        <a:p>
          <a:endParaRPr lang="ru-RU"/>
        </a:p>
      </dgm:t>
    </dgm:pt>
    <dgm:pt modelId="{69D5130C-C896-4D6A-9994-826172E62B55}" type="sibTrans" cxnId="{28F8D4A6-9BAE-44AD-9A1D-4276B158AF32}">
      <dgm:prSet/>
      <dgm:spPr/>
      <dgm:t>
        <a:bodyPr/>
        <a:lstStyle/>
        <a:p>
          <a:endParaRPr lang="ru-RU"/>
        </a:p>
      </dgm:t>
    </dgm:pt>
    <dgm:pt modelId="{68A52047-52FD-4C89-BD8E-217DCB732038}" type="pres">
      <dgm:prSet presAssocID="{CA586AD3-393A-4571-BC34-69C7080113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66E1CE-128A-4012-8006-59BDBE04C30B}" type="pres">
      <dgm:prSet presAssocID="{2BF91340-81AC-4B1C-8DEC-5CF883A359B6}" presName="parentText" presStyleLbl="node1" presStyleIdx="0" presStyleCnt="3" custLinFactNeighborY="353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6B673-320A-4523-AE5A-457B2631AC05}" type="pres">
      <dgm:prSet presAssocID="{82B6C084-EBB6-4ABF-95E0-2A64645225F5}" presName="spacer" presStyleCnt="0"/>
      <dgm:spPr/>
    </dgm:pt>
    <dgm:pt modelId="{4E4A92F7-D1A8-4A71-BF05-7615E6691B6E}" type="pres">
      <dgm:prSet presAssocID="{FFA1D710-2FB0-487E-AF48-AFC5768D6E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E036D-5138-4E25-94AF-4C61D611DCF9}" type="pres">
      <dgm:prSet presAssocID="{52AAB573-BF5C-4D1B-AF47-031D65844767}" presName="spacer" presStyleCnt="0"/>
      <dgm:spPr/>
    </dgm:pt>
    <dgm:pt modelId="{8F7CCB68-D48C-47D1-B720-EAC9CC2DD0DA}" type="pres">
      <dgm:prSet presAssocID="{DC118478-DE3E-4C03-BDE1-B18BDDF6140B}" presName="parentText" presStyleLbl="node1" presStyleIdx="2" presStyleCnt="3" custScaleY="62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7962F-F12C-40D9-817E-4BA222A20105}" srcId="{CA586AD3-393A-4571-BC34-69C708011342}" destId="{FFA1D710-2FB0-487E-AF48-AFC5768D6EC8}" srcOrd="1" destOrd="0" parTransId="{28CAF5E2-9D65-4DEE-8B08-691CE7F062C0}" sibTransId="{52AAB573-BF5C-4D1B-AF47-031D65844767}"/>
    <dgm:cxn modelId="{9BAEC5B6-5FB8-4F49-AA7A-97A167AEAE99}" type="presOf" srcId="{DC118478-DE3E-4C03-BDE1-B18BDDF6140B}" destId="{8F7CCB68-D48C-47D1-B720-EAC9CC2DD0DA}" srcOrd="0" destOrd="0" presId="urn:microsoft.com/office/officeart/2005/8/layout/vList2"/>
    <dgm:cxn modelId="{4DAB8840-123F-4200-ADF1-D5F74881BC3C}" type="presOf" srcId="{2BF91340-81AC-4B1C-8DEC-5CF883A359B6}" destId="{1966E1CE-128A-4012-8006-59BDBE04C30B}" srcOrd="0" destOrd="0" presId="urn:microsoft.com/office/officeart/2005/8/layout/vList2"/>
    <dgm:cxn modelId="{C1850CDD-1E98-4CFB-AC6B-50012EBDFC0C}" srcId="{CA586AD3-393A-4571-BC34-69C708011342}" destId="{2BF91340-81AC-4B1C-8DEC-5CF883A359B6}" srcOrd="0" destOrd="0" parTransId="{78E50997-8B96-45A3-A2BD-B923246D4434}" sibTransId="{82B6C084-EBB6-4ABF-95E0-2A64645225F5}"/>
    <dgm:cxn modelId="{E99BA924-F12E-4DEB-B4A8-0920B6716FC9}" type="presOf" srcId="{FFA1D710-2FB0-487E-AF48-AFC5768D6EC8}" destId="{4E4A92F7-D1A8-4A71-BF05-7615E6691B6E}" srcOrd="0" destOrd="0" presId="urn:microsoft.com/office/officeart/2005/8/layout/vList2"/>
    <dgm:cxn modelId="{28F8D4A6-9BAE-44AD-9A1D-4276B158AF32}" srcId="{CA586AD3-393A-4571-BC34-69C708011342}" destId="{DC118478-DE3E-4C03-BDE1-B18BDDF6140B}" srcOrd="2" destOrd="0" parTransId="{25366AD3-2BEA-4D92-A0CC-C86CDCD11CC3}" sibTransId="{69D5130C-C896-4D6A-9994-826172E62B55}"/>
    <dgm:cxn modelId="{6F729D51-4DC9-434E-B797-760715B51DDE}" type="presOf" srcId="{CA586AD3-393A-4571-BC34-69C708011342}" destId="{68A52047-52FD-4C89-BD8E-217DCB732038}" srcOrd="0" destOrd="0" presId="urn:microsoft.com/office/officeart/2005/8/layout/vList2"/>
    <dgm:cxn modelId="{A28C08C9-88AF-47B6-B4CC-B3E4D2408F41}" type="presParOf" srcId="{68A52047-52FD-4C89-BD8E-217DCB732038}" destId="{1966E1CE-128A-4012-8006-59BDBE04C30B}" srcOrd="0" destOrd="0" presId="urn:microsoft.com/office/officeart/2005/8/layout/vList2"/>
    <dgm:cxn modelId="{55219867-0BEC-4E88-A750-C2AF462C23C1}" type="presParOf" srcId="{68A52047-52FD-4C89-BD8E-217DCB732038}" destId="{B7E6B673-320A-4523-AE5A-457B2631AC05}" srcOrd="1" destOrd="0" presId="urn:microsoft.com/office/officeart/2005/8/layout/vList2"/>
    <dgm:cxn modelId="{4403EB94-2AAF-4797-9B67-1D55C4572AAA}" type="presParOf" srcId="{68A52047-52FD-4C89-BD8E-217DCB732038}" destId="{4E4A92F7-D1A8-4A71-BF05-7615E6691B6E}" srcOrd="2" destOrd="0" presId="urn:microsoft.com/office/officeart/2005/8/layout/vList2"/>
    <dgm:cxn modelId="{9E5DE655-9013-4E87-934E-C46823E4CFF0}" type="presParOf" srcId="{68A52047-52FD-4C89-BD8E-217DCB732038}" destId="{C9DE036D-5138-4E25-94AF-4C61D611DCF9}" srcOrd="3" destOrd="0" presId="urn:microsoft.com/office/officeart/2005/8/layout/vList2"/>
    <dgm:cxn modelId="{76F47E99-7D8F-48D2-8C28-A2E559887865}" type="presParOf" srcId="{68A52047-52FD-4C89-BD8E-217DCB732038}" destId="{8F7CCB68-D48C-47D1-B720-EAC9CC2DD0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03EA7-3539-400C-A634-E0DF8D9F6C25}" type="doc">
      <dgm:prSet loTypeId="urn:microsoft.com/office/officeart/2005/8/layout/vList2" loCatId="list" qsTypeId="urn:microsoft.com/office/officeart/2005/8/quickstyle/simple1#18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82B08391-BC9F-4FDF-9184-DED5C53A3750}">
      <dgm:prSet phldrT="[Текст]" custT="1"/>
      <dgm:spPr/>
      <dgm:t>
        <a:bodyPr/>
        <a:lstStyle/>
        <a:p>
          <a:r>
            <a:rPr lang="uk-UA" sz="3200" dirty="0" smtClean="0">
              <a:solidFill>
                <a:srgbClr val="002060"/>
              </a:solidFill>
              <a:latin typeface="+mj-lt"/>
            </a:rPr>
            <a:t>закріплення прав людини (рівність, свобода, безпека, власність, свобода друку, право петицій, об’єднання і зборів, вільне віросповідання)</a:t>
          </a:r>
          <a:endParaRPr lang="ru-RU" sz="3200" dirty="0">
            <a:solidFill>
              <a:srgbClr val="002060"/>
            </a:solidFill>
          </a:endParaRPr>
        </a:p>
      </dgm:t>
    </dgm:pt>
    <dgm:pt modelId="{D036BC59-EEE9-4FD3-863F-F1F1FAE76F13}" type="parTrans" cxnId="{2D12F475-0949-4E56-AADC-B5C0FD1C9B26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F945B67A-133C-4D2E-B6FF-6D3C1EEAE156}" type="sibTrans" cxnId="{2D12F475-0949-4E56-AADC-B5C0FD1C9B26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5EC7C709-2B98-4732-BE27-89FD7CC2D324}">
      <dgm:prSet custT="1"/>
      <dgm:spPr/>
      <dgm:t>
        <a:bodyPr/>
        <a:lstStyle/>
        <a:p>
          <a:r>
            <a:rPr lang="uk-UA" sz="3200" dirty="0" smtClean="0">
              <a:solidFill>
                <a:srgbClr val="002060"/>
              </a:solidFill>
              <a:latin typeface="+mj-lt"/>
            </a:rPr>
            <a:t>право на повстання, якщо уряд порушує права народу</a:t>
          </a:r>
        </a:p>
      </dgm:t>
    </dgm:pt>
    <dgm:pt modelId="{E76664CB-56C9-49C4-9A58-6842E421A5F6}" type="parTrans" cxnId="{C2F1E21D-3108-42BA-9AAE-5C9D47DED9E0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D955BFDA-CAE3-4A95-BA38-684978380B3E}" type="sibTrans" cxnId="{C2F1E21D-3108-42BA-9AAE-5C9D47DED9E0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F678EDFC-61B4-408C-8BE8-2E4BA631B7CE}">
      <dgm:prSet custT="1"/>
      <dgm:spPr/>
      <dgm:t>
        <a:bodyPr/>
        <a:lstStyle/>
        <a:p>
          <a:r>
            <a:rPr lang="uk-UA" sz="3200" dirty="0" smtClean="0">
              <a:solidFill>
                <a:srgbClr val="002060"/>
              </a:solidFill>
              <a:latin typeface="+mj-lt"/>
            </a:rPr>
            <a:t>загальна освіта, державне забезпечення </a:t>
          </a:r>
          <a:endParaRPr lang="uk-UA" sz="3200" dirty="0">
            <a:solidFill>
              <a:srgbClr val="002060"/>
            </a:solidFill>
            <a:latin typeface="+mj-lt"/>
          </a:endParaRPr>
        </a:p>
      </dgm:t>
    </dgm:pt>
    <dgm:pt modelId="{3B075C22-3DEB-4ED8-8603-160113620E81}" type="parTrans" cxnId="{F56FBDD8-C1A3-4D4C-AC8D-7DAA715AD500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EBF1B359-62E5-46DB-AA36-2704B011843D}" type="sibTrans" cxnId="{F56FBDD8-C1A3-4D4C-AC8D-7DAA715AD500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AEA0FA8B-FDDA-4929-B0A6-2C84502A8D23}">
      <dgm:prSet custT="1"/>
      <dgm:spPr/>
      <dgm:t>
        <a:bodyPr/>
        <a:lstStyle/>
        <a:p>
          <a:r>
            <a:rPr lang="uk-UA" sz="3200" dirty="0" smtClean="0">
              <a:solidFill>
                <a:srgbClr val="002060"/>
              </a:solidFill>
              <a:latin typeface="+mj-lt"/>
            </a:rPr>
            <a:t>заборона монархії під страхом смерті</a:t>
          </a:r>
          <a:endParaRPr lang="uk-UA" sz="3200" dirty="0">
            <a:solidFill>
              <a:srgbClr val="002060"/>
            </a:solidFill>
            <a:latin typeface="+mj-lt"/>
          </a:endParaRPr>
        </a:p>
      </dgm:t>
    </dgm:pt>
    <dgm:pt modelId="{3D269F13-0A78-487D-8BF9-CCDFD90EF7FC}" type="parTrans" cxnId="{39E946E2-DFC6-4834-A20C-3A0A3AA1C154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A66F00EE-EF14-4226-99BB-0E26D9BB140C}" type="sibTrans" cxnId="{39E946E2-DFC6-4834-A20C-3A0A3AA1C154}">
      <dgm:prSet/>
      <dgm:spPr/>
      <dgm:t>
        <a:bodyPr/>
        <a:lstStyle/>
        <a:p>
          <a:endParaRPr lang="ru-RU" sz="3200">
            <a:solidFill>
              <a:srgbClr val="002060"/>
            </a:solidFill>
          </a:endParaRPr>
        </a:p>
      </dgm:t>
    </dgm:pt>
    <dgm:pt modelId="{AB427F50-F50F-4594-B74E-1B3B4E8EA71A}" type="pres">
      <dgm:prSet presAssocID="{17603EA7-3539-400C-A634-E0DF8D9F6C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4CF893A-C6E1-48E9-8FD9-53256AABF01A}" type="pres">
      <dgm:prSet presAssocID="{82B08391-BC9F-4FDF-9184-DED5C53A3750}" presName="parentText" presStyleLbl="node1" presStyleIdx="0" presStyleCnt="4" custScaleY="12823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42DF0C-A2E8-46DA-98D8-61E95E81E413}" type="pres">
      <dgm:prSet presAssocID="{F945B67A-133C-4D2E-B6FF-6D3C1EEAE156}" presName="spacer" presStyleCnt="0"/>
      <dgm:spPr/>
    </dgm:pt>
    <dgm:pt modelId="{3FD1CCB7-EAC0-469F-A8C9-07262394FDD3}" type="pres">
      <dgm:prSet presAssocID="{5EC7C709-2B98-4732-BE27-89FD7CC2D324}" presName="parentText" presStyleLbl="node1" presStyleIdx="1" presStyleCnt="4" custScaleY="6412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83F0ABF-0E66-4ADE-8303-D005F8755424}" type="pres">
      <dgm:prSet presAssocID="{D955BFDA-CAE3-4A95-BA38-684978380B3E}" presName="spacer" presStyleCnt="0"/>
      <dgm:spPr/>
    </dgm:pt>
    <dgm:pt modelId="{E04A4F98-69B9-4426-BB71-5E74DD9B30B0}" type="pres">
      <dgm:prSet presAssocID="{F678EDFC-61B4-408C-8BE8-2E4BA631B7CE}" presName="parentText" presStyleLbl="node1" presStyleIdx="2" presStyleCnt="4" custScaleY="5622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48F8A3-0ACA-4CF0-A4A8-9084E89FAFA2}" type="pres">
      <dgm:prSet presAssocID="{EBF1B359-62E5-46DB-AA36-2704B011843D}" presName="spacer" presStyleCnt="0"/>
      <dgm:spPr/>
    </dgm:pt>
    <dgm:pt modelId="{E9BAA643-4BAB-4B5D-BA13-ACFC41E64170}" type="pres">
      <dgm:prSet presAssocID="{AEA0FA8B-FDDA-4929-B0A6-2C84502A8D23}" presName="parentText" presStyleLbl="node1" presStyleIdx="3" presStyleCnt="4" custScaleY="4247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465FCA8-208F-49CC-8F09-D7FF72D7A785}" type="presOf" srcId="{82B08391-BC9F-4FDF-9184-DED5C53A3750}" destId="{74CF893A-C6E1-48E9-8FD9-53256AABF01A}" srcOrd="0" destOrd="0" presId="urn:microsoft.com/office/officeart/2005/8/layout/vList2"/>
    <dgm:cxn modelId="{2B1D0792-289D-4EB1-838D-3DB2688797DF}" type="presOf" srcId="{5EC7C709-2B98-4732-BE27-89FD7CC2D324}" destId="{3FD1CCB7-EAC0-469F-A8C9-07262394FDD3}" srcOrd="0" destOrd="0" presId="urn:microsoft.com/office/officeart/2005/8/layout/vList2"/>
    <dgm:cxn modelId="{EA62D64A-8FA6-453B-A9BA-844FE504A14B}" type="presOf" srcId="{F678EDFC-61B4-408C-8BE8-2E4BA631B7CE}" destId="{E04A4F98-69B9-4426-BB71-5E74DD9B30B0}" srcOrd="0" destOrd="0" presId="urn:microsoft.com/office/officeart/2005/8/layout/vList2"/>
    <dgm:cxn modelId="{2D12F475-0949-4E56-AADC-B5C0FD1C9B26}" srcId="{17603EA7-3539-400C-A634-E0DF8D9F6C25}" destId="{82B08391-BC9F-4FDF-9184-DED5C53A3750}" srcOrd="0" destOrd="0" parTransId="{D036BC59-EEE9-4FD3-863F-F1F1FAE76F13}" sibTransId="{F945B67A-133C-4D2E-B6FF-6D3C1EEAE156}"/>
    <dgm:cxn modelId="{4998223A-F0C7-48E8-A39E-75B0B9879B38}" type="presOf" srcId="{17603EA7-3539-400C-A634-E0DF8D9F6C25}" destId="{AB427F50-F50F-4594-B74E-1B3B4E8EA71A}" srcOrd="0" destOrd="0" presId="urn:microsoft.com/office/officeart/2005/8/layout/vList2"/>
    <dgm:cxn modelId="{F56FBDD8-C1A3-4D4C-AC8D-7DAA715AD500}" srcId="{17603EA7-3539-400C-A634-E0DF8D9F6C25}" destId="{F678EDFC-61B4-408C-8BE8-2E4BA631B7CE}" srcOrd="2" destOrd="0" parTransId="{3B075C22-3DEB-4ED8-8603-160113620E81}" sibTransId="{EBF1B359-62E5-46DB-AA36-2704B011843D}"/>
    <dgm:cxn modelId="{C2F1E21D-3108-42BA-9AAE-5C9D47DED9E0}" srcId="{17603EA7-3539-400C-A634-E0DF8D9F6C25}" destId="{5EC7C709-2B98-4732-BE27-89FD7CC2D324}" srcOrd="1" destOrd="0" parTransId="{E76664CB-56C9-49C4-9A58-6842E421A5F6}" sibTransId="{D955BFDA-CAE3-4A95-BA38-684978380B3E}"/>
    <dgm:cxn modelId="{39E946E2-DFC6-4834-A20C-3A0A3AA1C154}" srcId="{17603EA7-3539-400C-A634-E0DF8D9F6C25}" destId="{AEA0FA8B-FDDA-4929-B0A6-2C84502A8D23}" srcOrd="3" destOrd="0" parTransId="{3D269F13-0A78-487D-8BF9-CCDFD90EF7FC}" sibTransId="{A66F00EE-EF14-4226-99BB-0E26D9BB140C}"/>
    <dgm:cxn modelId="{D6390AC9-73A1-4578-8EC6-058DF178782A}" type="presOf" srcId="{AEA0FA8B-FDDA-4929-B0A6-2C84502A8D23}" destId="{E9BAA643-4BAB-4B5D-BA13-ACFC41E64170}" srcOrd="0" destOrd="0" presId="urn:microsoft.com/office/officeart/2005/8/layout/vList2"/>
    <dgm:cxn modelId="{48AB85EB-8DA6-42A7-99FB-B0D2FFF6C333}" type="presParOf" srcId="{AB427F50-F50F-4594-B74E-1B3B4E8EA71A}" destId="{74CF893A-C6E1-48E9-8FD9-53256AABF01A}" srcOrd="0" destOrd="0" presId="urn:microsoft.com/office/officeart/2005/8/layout/vList2"/>
    <dgm:cxn modelId="{16616B78-9F26-4106-8216-76FB7B988F0E}" type="presParOf" srcId="{AB427F50-F50F-4594-B74E-1B3B4E8EA71A}" destId="{0242DF0C-A2E8-46DA-98D8-61E95E81E413}" srcOrd="1" destOrd="0" presId="urn:microsoft.com/office/officeart/2005/8/layout/vList2"/>
    <dgm:cxn modelId="{873088C0-35C2-4CCD-B255-93BE1944AB69}" type="presParOf" srcId="{AB427F50-F50F-4594-B74E-1B3B4E8EA71A}" destId="{3FD1CCB7-EAC0-469F-A8C9-07262394FDD3}" srcOrd="2" destOrd="0" presId="urn:microsoft.com/office/officeart/2005/8/layout/vList2"/>
    <dgm:cxn modelId="{BD140117-9CAC-4ABB-9C74-0D41A0B794DD}" type="presParOf" srcId="{AB427F50-F50F-4594-B74E-1B3B4E8EA71A}" destId="{C83F0ABF-0E66-4ADE-8303-D005F8755424}" srcOrd="3" destOrd="0" presId="urn:microsoft.com/office/officeart/2005/8/layout/vList2"/>
    <dgm:cxn modelId="{BA648B77-CF27-4D41-95C2-DAE25F7A9C35}" type="presParOf" srcId="{AB427F50-F50F-4594-B74E-1B3B4E8EA71A}" destId="{E04A4F98-69B9-4426-BB71-5E74DD9B30B0}" srcOrd="4" destOrd="0" presId="urn:microsoft.com/office/officeart/2005/8/layout/vList2"/>
    <dgm:cxn modelId="{5903CB13-6112-4769-B5E1-72C18C65E57E}" type="presParOf" srcId="{AB427F50-F50F-4594-B74E-1B3B4E8EA71A}" destId="{9448F8A3-0ACA-4CF0-A4A8-9084E89FAFA2}" srcOrd="5" destOrd="0" presId="urn:microsoft.com/office/officeart/2005/8/layout/vList2"/>
    <dgm:cxn modelId="{5CCB5401-6162-4A4E-A904-E768EEE12CF6}" type="presParOf" srcId="{AB427F50-F50F-4594-B74E-1B3B4E8EA71A}" destId="{E9BAA643-4BAB-4B5D-BA13-ACFC41E6417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805BD-8C27-4AB1-9602-D676511AAD3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232CF0-5C85-4846-B657-CC7E5668B0A3}">
      <dgm:prSet phldrT="[Текст]"/>
      <dgm:spPr/>
      <dgm:t>
        <a:bodyPr/>
        <a:lstStyle/>
        <a:p>
          <a:r>
            <a:rPr lang="ru-RU" smtClean="0">
              <a:solidFill>
                <a:srgbClr val="002060"/>
              </a:solidFill>
            </a:rPr>
            <a:t>Класифікація злочинів за тяжкістю на 3 групи:</a:t>
          </a:r>
          <a:endParaRPr lang="ru-RU" dirty="0">
            <a:solidFill>
              <a:srgbClr val="002060"/>
            </a:solidFill>
          </a:endParaRPr>
        </a:p>
      </dgm:t>
    </dgm:pt>
    <dgm:pt modelId="{1FD826C7-947F-49F6-AAD3-B1572C38E3E5}" type="parTrans" cxnId="{45AE81AD-8F9F-4313-B585-866E74E81F2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9D1ED7B5-132A-4B41-BFE0-E637478C94B4}" type="sibTrans" cxnId="{45AE81AD-8F9F-4313-B585-866E74E81F2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666C5E2-9469-4C16-871C-B69208C6A1D2}">
      <dgm:prSet custT="1"/>
      <dgm:spPr/>
      <dgm:t>
        <a:bodyPr/>
        <a:lstStyle/>
        <a:p>
          <a:r>
            <a:rPr lang="ru-RU" sz="3200" smtClean="0">
              <a:solidFill>
                <a:srgbClr val="002060"/>
              </a:solidFill>
            </a:rPr>
            <a:t>1. злочини - тяжкі діяння, караються мученицькими та ганебними покараннями</a:t>
          </a:r>
          <a:endParaRPr lang="ru-RU" sz="3200" dirty="0">
            <a:solidFill>
              <a:srgbClr val="002060"/>
            </a:solidFill>
          </a:endParaRPr>
        </a:p>
      </dgm:t>
    </dgm:pt>
    <dgm:pt modelId="{C181F809-923B-4FA6-99B9-BF352FF31A76}" type="parTrans" cxnId="{44940863-9DB7-45DF-8BBB-20D538C13C7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35126098-7EBC-4BA3-9097-6D70D0D59699}" type="sibTrans" cxnId="{44940863-9DB7-45DF-8BBB-20D538C13C71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2FB57646-E14C-4944-96A0-8B69DF48751E}">
      <dgm:prSet custT="1"/>
      <dgm:spPr/>
      <dgm:t>
        <a:bodyPr/>
        <a:lstStyle/>
        <a:p>
          <a:r>
            <a:rPr lang="ru-RU" sz="3200" dirty="0" smtClean="0">
              <a:solidFill>
                <a:srgbClr val="002060"/>
              </a:solidFill>
            </a:rPr>
            <a:t>2. проступки - </a:t>
          </a:r>
          <a:r>
            <a:rPr lang="uk-UA" sz="3200" noProof="0" dirty="0" smtClean="0">
              <a:solidFill>
                <a:srgbClr val="002060"/>
              </a:solidFill>
            </a:rPr>
            <a:t>караються виправними </a:t>
          </a:r>
          <a:r>
            <a:rPr lang="ru-RU" sz="3200" dirty="0" smtClean="0">
              <a:solidFill>
                <a:srgbClr val="002060"/>
              </a:solidFill>
            </a:rPr>
            <a:t>заходами</a:t>
          </a:r>
          <a:endParaRPr lang="ru-RU" sz="3200" dirty="0">
            <a:solidFill>
              <a:srgbClr val="002060"/>
            </a:solidFill>
          </a:endParaRPr>
        </a:p>
      </dgm:t>
    </dgm:pt>
    <dgm:pt modelId="{8C4783DB-7BFD-4A05-8923-17399D20A8EB}" type="parTrans" cxnId="{3BFA28D5-6F6A-456D-82AE-D9730B97AC5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9AC62C0-3E67-487E-9F99-A80B54903AD9}" type="sibTrans" cxnId="{3BFA28D5-6F6A-456D-82AE-D9730B97AC5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8818303-E6B6-4538-89D8-001EFC60B79C}">
      <dgm:prSet custT="1"/>
      <dgm:spPr/>
      <dgm:t>
        <a:bodyPr/>
        <a:lstStyle/>
        <a:p>
          <a:r>
            <a:rPr lang="ru-RU" sz="3200" smtClean="0">
              <a:solidFill>
                <a:srgbClr val="002060"/>
              </a:solidFill>
            </a:rPr>
            <a:t>3. поліцейські порушення - покарання поліцейського характеру.</a:t>
          </a:r>
          <a:endParaRPr lang="ru-RU" sz="3200" dirty="0">
            <a:solidFill>
              <a:srgbClr val="002060"/>
            </a:solidFill>
          </a:endParaRPr>
        </a:p>
      </dgm:t>
    </dgm:pt>
    <dgm:pt modelId="{188EF731-8B4F-46AB-BDA6-38B0A1A95EAE}" type="parTrans" cxnId="{7B3F7803-E22F-49B2-873E-AE9A5421AFA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FA1910B-BE72-42AF-9004-503B4E9B918C}" type="sibTrans" cxnId="{7B3F7803-E22F-49B2-873E-AE9A5421AFA0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1BB6CA0E-50B0-41FF-9607-63995BD5A7A3}">
      <dgm:prSet custT="1"/>
      <dgm:spPr/>
      <dgm:t>
        <a:bodyPr/>
        <a:lstStyle/>
        <a:p>
          <a:r>
            <a:rPr lang="ru-RU" sz="3200" smtClean="0">
              <a:solidFill>
                <a:srgbClr val="002060"/>
              </a:solidFill>
            </a:rPr>
            <a:t>Скасовувалися жорстокі феодальні покарання. </a:t>
          </a:r>
          <a:endParaRPr lang="ru-RU" sz="3200" dirty="0">
            <a:solidFill>
              <a:srgbClr val="002060"/>
            </a:solidFill>
          </a:endParaRPr>
        </a:p>
      </dgm:t>
    </dgm:pt>
    <dgm:pt modelId="{4A86E454-AE22-4BD5-AAAB-01DCF5B7E112}" type="parTrans" cxnId="{1AFBFD86-C542-40A0-A205-6A0F7080F22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4709B149-3988-4105-8816-47DA6222360A}" type="sibTrans" cxnId="{1AFBFD86-C542-40A0-A205-6A0F7080F22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5BECAE7-6124-4FC3-99B2-4393F4AF3E78}">
      <dgm:prSet custT="1"/>
      <dgm:spPr/>
      <dgm:t>
        <a:bodyPr/>
        <a:lstStyle/>
        <a:p>
          <a:r>
            <a:rPr lang="ru-RU" sz="3200" smtClean="0">
              <a:solidFill>
                <a:srgbClr val="002060"/>
              </a:solidFill>
            </a:rPr>
            <a:t>Але встановлювалися суворі покарання за крадіжки (каторга).</a:t>
          </a:r>
          <a:endParaRPr lang="ru-RU" sz="3200" dirty="0">
            <a:solidFill>
              <a:srgbClr val="002060"/>
            </a:solidFill>
          </a:endParaRPr>
        </a:p>
      </dgm:t>
    </dgm:pt>
    <dgm:pt modelId="{89ACE3DE-BA2A-4B4C-8C4F-D95DFDC54CE4}" type="parTrans" cxnId="{9FE152BB-1B49-47E1-8D8F-ED4B0B69006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7039577B-5C87-4D6B-A4B3-E36C192197C4}" type="sibTrans" cxnId="{9FE152BB-1B49-47E1-8D8F-ED4B0B69006D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89324655-AF8E-4B31-881F-C1AD4CE7F44B}" type="pres">
      <dgm:prSet presAssocID="{67A805BD-8C27-4AB1-9602-D676511AAD3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4802FDD2-9293-41AF-880D-913F0107E9EB}" type="pres">
      <dgm:prSet presAssocID="{0E232CF0-5C85-4846-B657-CC7E5668B0A3}" presName="root" presStyleCnt="0">
        <dgm:presLayoutVars>
          <dgm:chMax/>
          <dgm:chPref val="4"/>
        </dgm:presLayoutVars>
      </dgm:prSet>
      <dgm:spPr/>
    </dgm:pt>
    <dgm:pt modelId="{31846B3B-3C60-4758-A9ED-6D75BEDD08E9}" type="pres">
      <dgm:prSet presAssocID="{0E232CF0-5C85-4846-B657-CC7E5668B0A3}" presName="rootComposite" presStyleCnt="0">
        <dgm:presLayoutVars/>
      </dgm:prSet>
      <dgm:spPr/>
    </dgm:pt>
    <dgm:pt modelId="{30D86183-944D-4737-A44F-7C037D8C6568}" type="pres">
      <dgm:prSet presAssocID="{0E232CF0-5C85-4846-B657-CC7E5668B0A3}" presName="rootText" presStyleLbl="node0" presStyleIdx="0" presStyleCnt="1" custScaleX="166504" custScaleY="79032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D6947203-78B8-4715-8CD0-7867CDCE1AC9}" type="pres">
      <dgm:prSet presAssocID="{0E232CF0-5C85-4846-B657-CC7E5668B0A3}" presName="childShape" presStyleCnt="0">
        <dgm:presLayoutVars>
          <dgm:chMax val="0"/>
          <dgm:chPref val="0"/>
        </dgm:presLayoutVars>
      </dgm:prSet>
      <dgm:spPr/>
    </dgm:pt>
    <dgm:pt modelId="{486F91FD-B61F-48B7-B232-AC32B6DCDE3D}" type="pres">
      <dgm:prSet presAssocID="{2666C5E2-9469-4C16-871C-B69208C6A1D2}" presName="childComposite" presStyleCnt="0">
        <dgm:presLayoutVars>
          <dgm:chMax val="0"/>
          <dgm:chPref val="0"/>
        </dgm:presLayoutVars>
      </dgm:prSet>
      <dgm:spPr/>
    </dgm:pt>
    <dgm:pt modelId="{830361A2-ACC4-4551-9B65-FD62316BA813}" type="pres">
      <dgm:prSet presAssocID="{2666C5E2-9469-4C16-871C-B69208C6A1D2}" presName="Image" presStyleLbl="node1" presStyleIdx="0" presStyleCnt="5"/>
      <dgm:spPr/>
    </dgm:pt>
    <dgm:pt modelId="{61576EDE-98A9-46C6-AAE5-88846498D5AA}" type="pres">
      <dgm:prSet presAssocID="{2666C5E2-9469-4C16-871C-B69208C6A1D2}" presName="childText" presStyleLbl="lnNode1" presStyleIdx="0" presStyleCnt="5" custScaleX="203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3FA6F-846A-4724-84B8-58D2BDC79DFB}" type="pres">
      <dgm:prSet presAssocID="{2FB57646-E14C-4944-96A0-8B69DF48751E}" presName="childComposite" presStyleCnt="0">
        <dgm:presLayoutVars>
          <dgm:chMax val="0"/>
          <dgm:chPref val="0"/>
        </dgm:presLayoutVars>
      </dgm:prSet>
      <dgm:spPr/>
    </dgm:pt>
    <dgm:pt modelId="{6CDEA92D-2618-4760-BB13-D08079412D0F}" type="pres">
      <dgm:prSet presAssocID="{2FB57646-E14C-4944-96A0-8B69DF48751E}" presName="Image" presStyleLbl="node1" presStyleIdx="1" presStyleCnt="5"/>
      <dgm:spPr/>
    </dgm:pt>
    <dgm:pt modelId="{3A6BF077-23A0-4602-9181-65BBD2903B62}" type="pres">
      <dgm:prSet presAssocID="{2FB57646-E14C-4944-96A0-8B69DF48751E}" presName="childText" presStyleLbl="lnNode1" presStyleIdx="1" presStyleCnt="5" custScaleX="203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8D623-9B35-4879-9A6A-0C9D01E06173}" type="pres">
      <dgm:prSet presAssocID="{58818303-E6B6-4538-89D8-001EFC60B79C}" presName="childComposite" presStyleCnt="0">
        <dgm:presLayoutVars>
          <dgm:chMax val="0"/>
          <dgm:chPref val="0"/>
        </dgm:presLayoutVars>
      </dgm:prSet>
      <dgm:spPr/>
    </dgm:pt>
    <dgm:pt modelId="{56A823B9-EBB1-4F27-B44D-7E613C697DA0}" type="pres">
      <dgm:prSet presAssocID="{58818303-E6B6-4538-89D8-001EFC60B79C}" presName="Image" presStyleLbl="node1" presStyleIdx="2" presStyleCnt="5"/>
      <dgm:spPr/>
    </dgm:pt>
    <dgm:pt modelId="{32206D66-B608-4E7D-8871-9198927BDE35}" type="pres">
      <dgm:prSet presAssocID="{58818303-E6B6-4538-89D8-001EFC60B79C}" presName="childText" presStyleLbl="lnNode1" presStyleIdx="2" presStyleCnt="5" custScaleX="203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8DA9C-3B3B-4F89-9ED6-31D8353A8FB7}" type="pres">
      <dgm:prSet presAssocID="{1BB6CA0E-50B0-41FF-9607-63995BD5A7A3}" presName="childComposite" presStyleCnt="0">
        <dgm:presLayoutVars>
          <dgm:chMax val="0"/>
          <dgm:chPref val="0"/>
        </dgm:presLayoutVars>
      </dgm:prSet>
      <dgm:spPr/>
    </dgm:pt>
    <dgm:pt modelId="{2DC8254A-0C96-4600-A6DF-268653631670}" type="pres">
      <dgm:prSet presAssocID="{1BB6CA0E-50B0-41FF-9607-63995BD5A7A3}" presName="Image" presStyleLbl="node1" presStyleIdx="3" presStyleCnt="5"/>
      <dgm:spPr/>
    </dgm:pt>
    <dgm:pt modelId="{63C5748F-901D-4DF0-AEDF-FA00A730C93D}" type="pres">
      <dgm:prSet presAssocID="{1BB6CA0E-50B0-41FF-9607-63995BD5A7A3}" presName="childText" presStyleLbl="lnNode1" presStyleIdx="3" presStyleCnt="5" custScaleX="203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9C09B5-2533-4F55-9676-03EEFD86C8DE}" type="pres">
      <dgm:prSet presAssocID="{65BECAE7-6124-4FC3-99B2-4393F4AF3E78}" presName="childComposite" presStyleCnt="0">
        <dgm:presLayoutVars>
          <dgm:chMax val="0"/>
          <dgm:chPref val="0"/>
        </dgm:presLayoutVars>
      </dgm:prSet>
      <dgm:spPr/>
    </dgm:pt>
    <dgm:pt modelId="{F3CEACEE-A472-4DF4-B416-4500B03ACD8A}" type="pres">
      <dgm:prSet presAssocID="{65BECAE7-6124-4FC3-99B2-4393F4AF3E78}" presName="Image" presStyleLbl="node1" presStyleIdx="4" presStyleCnt="5"/>
      <dgm:spPr/>
    </dgm:pt>
    <dgm:pt modelId="{2F5C200A-CC24-45AE-B88F-4E21809B66DB}" type="pres">
      <dgm:prSet presAssocID="{65BECAE7-6124-4FC3-99B2-4393F4AF3E78}" presName="childText" presStyleLbl="lnNode1" presStyleIdx="4" presStyleCnt="5" custScaleX="203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F933542-2B1E-4915-A14C-0B6979987B97}" type="presOf" srcId="{0E232CF0-5C85-4846-B657-CC7E5668B0A3}" destId="{30D86183-944D-4737-A44F-7C037D8C6568}" srcOrd="0" destOrd="0" presId="urn:microsoft.com/office/officeart/2008/layout/PictureAccentList"/>
    <dgm:cxn modelId="{44940863-9DB7-45DF-8BBB-20D538C13C71}" srcId="{0E232CF0-5C85-4846-B657-CC7E5668B0A3}" destId="{2666C5E2-9469-4C16-871C-B69208C6A1D2}" srcOrd="0" destOrd="0" parTransId="{C181F809-923B-4FA6-99B9-BF352FF31A76}" sibTransId="{35126098-7EBC-4BA3-9097-6D70D0D59699}"/>
    <dgm:cxn modelId="{343D791E-E736-46CC-A4DF-0B868C6419E5}" type="presOf" srcId="{1BB6CA0E-50B0-41FF-9607-63995BD5A7A3}" destId="{63C5748F-901D-4DF0-AEDF-FA00A730C93D}" srcOrd="0" destOrd="0" presId="urn:microsoft.com/office/officeart/2008/layout/PictureAccentList"/>
    <dgm:cxn modelId="{5F1909DB-E009-47AC-940F-BA10A268F3D1}" type="presOf" srcId="{2666C5E2-9469-4C16-871C-B69208C6A1D2}" destId="{61576EDE-98A9-46C6-AAE5-88846498D5AA}" srcOrd="0" destOrd="0" presId="urn:microsoft.com/office/officeart/2008/layout/PictureAccentList"/>
    <dgm:cxn modelId="{45AE81AD-8F9F-4313-B585-866E74E81F22}" srcId="{67A805BD-8C27-4AB1-9602-D676511AAD34}" destId="{0E232CF0-5C85-4846-B657-CC7E5668B0A3}" srcOrd="0" destOrd="0" parTransId="{1FD826C7-947F-49F6-AAD3-B1572C38E3E5}" sibTransId="{9D1ED7B5-132A-4B41-BFE0-E637478C94B4}"/>
    <dgm:cxn modelId="{3BFA28D5-6F6A-456D-82AE-D9730B97AC52}" srcId="{0E232CF0-5C85-4846-B657-CC7E5668B0A3}" destId="{2FB57646-E14C-4944-96A0-8B69DF48751E}" srcOrd="1" destOrd="0" parTransId="{8C4783DB-7BFD-4A05-8923-17399D20A8EB}" sibTransId="{E9AC62C0-3E67-487E-9F99-A80B54903AD9}"/>
    <dgm:cxn modelId="{5A55168B-E40A-48CB-9C27-A7E9864E7C6F}" type="presOf" srcId="{67A805BD-8C27-4AB1-9602-D676511AAD34}" destId="{89324655-AF8E-4B31-881F-C1AD4CE7F44B}" srcOrd="0" destOrd="0" presId="urn:microsoft.com/office/officeart/2008/layout/PictureAccentList"/>
    <dgm:cxn modelId="{7B3F7803-E22F-49B2-873E-AE9A5421AFA0}" srcId="{0E232CF0-5C85-4846-B657-CC7E5668B0A3}" destId="{58818303-E6B6-4538-89D8-001EFC60B79C}" srcOrd="2" destOrd="0" parTransId="{188EF731-8B4F-46AB-BDA6-38B0A1A95EAE}" sibTransId="{4FA1910B-BE72-42AF-9004-503B4E9B918C}"/>
    <dgm:cxn modelId="{9F65DAFA-9224-4181-B97B-29E92F8AB625}" type="presOf" srcId="{65BECAE7-6124-4FC3-99B2-4393F4AF3E78}" destId="{2F5C200A-CC24-45AE-B88F-4E21809B66DB}" srcOrd="0" destOrd="0" presId="urn:microsoft.com/office/officeart/2008/layout/PictureAccentList"/>
    <dgm:cxn modelId="{B4B40CAC-D367-49EC-A10A-8D040DAFD473}" type="presOf" srcId="{2FB57646-E14C-4944-96A0-8B69DF48751E}" destId="{3A6BF077-23A0-4602-9181-65BBD2903B62}" srcOrd="0" destOrd="0" presId="urn:microsoft.com/office/officeart/2008/layout/PictureAccentList"/>
    <dgm:cxn modelId="{1AFBFD86-C542-40A0-A205-6A0F7080F222}" srcId="{0E232CF0-5C85-4846-B657-CC7E5668B0A3}" destId="{1BB6CA0E-50B0-41FF-9607-63995BD5A7A3}" srcOrd="3" destOrd="0" parTransId="{4A86E454-AE22-4BD5-AAAB-01DCF5B7E112}" sibTransId="{4709B149-3988-4105-8816-47DA6222360A}"/>
    <dgm:cxn modelId="{9FE152BB-1B49-47E1-8D8F-ED4B0B69006D}" srcId="{0E232CF0-5C85-4846-B657-CC7E5668B0A3}" destId="{65BECAE7-6124-4FC3-99B2-4393F4AF3E78}" srcOrd="4" destOrd="0" parTransId="{89ACE3DE-BA2A-4B4C-8C4F-D95DFDC54CE4}" sibTransId="{7039577B-5C87-4D6B-A4B3-E36C192197C4}"/>
    <dgm:cxn modelId="{B5521E39-EA00-4E6F-9054-8E0A3CB55F5B}" type="presOf" srcId="{58818303-E6B6-4538-89D8-001EFC60B79C}" destId="{32206D66-B608-4E7D-8871-9198927BDE35}" srcOrd="0" destOrd="0" presId="urn:microsoft.com/office/officeart/2008/layout/PictureAccentList"/>
    <dgm:cxn modelId="{1F60E84E-1D03-446D-8A48-7052B30E1987}" type="presParOf" srcId="{89324655-AF8E-4B31-881F-C1AD4CE7F44B}" destId="{4802FDD2-9293-41AF-880D-913F0107E9EB}" srcOrd="0" destOrd="0" presId="urn:microsoft.com/office/officeart/2008/layout/PictureAccentList"/>
    <dgm:cxn modelId="{5064059F-FC0E-49A0-95B4-6D151BA2AAC2}" type="presParOf" srcId="{4802FDD2-9293-41AF-880D-913F0107E9EB}" destId="{31846B3B-3C60-4758-A9ED-6D75BEDD08E9}" srcOrd="0" destOrd="0" presId="urn:microsoft.com/office/officeart/2008/layout/PictureAccentList"/>
    <dgm:cxn modelId="{9C8B2243-536D-4FFE-BEA6-461B16CE898D}" type="presParOf" srcId="{31846B3B-3C60-4758-A9ED-6D75BEDD08E9}" destId="{30D86183-944D-4737-A44F-7C037D8C6568}" srcOrd="0" destOrd="0" presId="urn:microsoft.com/office/officeart/2008/layout/PictureAccentList"/>
    <dgm:cxn modelId="{3BC86A0B-94BF-4078-BB06-29295DC41EEF}" type="presParOf" srcId="{4802FDD2-9293-41AF-880D-913F0107E9EB}" destId="{D6947203-78B8-4715-8CD0-7867CDCE1AC9}" srcOrd="1" destOrd="0" presId="urn:microsoft.com/office/officeart/2008/layout/PictureAccentList"/>
    <dgm:cxn modelId="{54DD724D-EB9D-41F6-9C5E-0602A4452D24}" type="presParOf" srcId="{D6947203-78B8-4715-8CD0-7867CDCE1AC9}" destId="{486F91FD-B61F-48B7-B232-AC32B6DCDE3D}" srcOrd="0" destOrd="0" presId="urn:microsoft.com/office/officeart/2008/layout/PictureAccentList"/>
    <dgm:cxn modelId="{7C2E0907-1887-4BBE-8CE6-42F9FBB5B312}" type="presParOf" srcId="{486F91FD-B61F-48B7-B232-AC32B6DCDE3D}" destId="{830361A2-ACC4-4551-9B65-FD62316BA813}" srcOrd="0" destOrd="0" presId="urn:microsoft.com/office/officeart/2008/layout/PictureAccentList"/>
    <dgm:cxn modelId="{45A1278D-7F6F-4931-81DF-C2B65B4C1EB8}" type="presParOf" srcId="{486F91FD-B61F-48B7-B232-AC32B6DCDE3D}" destId="{61576EDE-98A9-46C6-AAE5-88846498D5AA}" srcOrd="1" destOrd="0" presId="urn:microsoft.com/office/officeart/2008/layout/PictureAccentList"/>
    <dgm:cxn modelId="{634458DC-2797-44E8-97BE-49378E4EFF29}" type="presParOf" srcId="{D6947203-78B8-4715-8CD0-7867CDCE1AC9}" destId="{E703FA6F-846A-4724-84B8-58D2BDC79DFB}" srcOrd="1" destOrd="0" presId="urn:microsoft.com/office/officeart/2008/layout/PictureAccentList"/>
    <dgm:cxn modelId="{1BAF01EC-C8FE-46FE-ADC1-2AFE9F2D7408}" type="presParOf" srcId="{E703FA6F-846A-4724-84B8-58D2BDC79DFB}" destId="{6CDEA92D-2618-4760-BB13-D08079412D0F}" srcOrd="0" destOrd="0" presId="urn:microsoft.com/office/officeart/2008/layout/PictureAccentList"/>
    <dgm:cxn modelId="{DCB563C3-A981-403C-9559-F1109AC1D445}" type="presParOf" srcId="{E703FA6F-846A-4724-84B8-58D2BDC79DFB}" destId="{3A6BF077-23A0-4602-9181-65BBD2903B62}" srcOrd="1" destOrd="0" presId="urn:microsoft.com/office/officeart/2008/layout/PictureAccentList"/>
    <dgm:cxn modelId="{9570B69C-70A3-4D17-8E69-A381277B4AF7}" type="presParOf" srcId="{D6947203-78B8-4715-8CD0-7867CDCE1AC9}" destId="{2048D623-9B35-4879-9A6A-0C9D01E06173}" srcOrd="2" destOrd="0" presId="urn:microsoft.com/office/officeart/2008/layout/PictureAccentList"/>
    <dgm:cxn modelId="{DED0EE57-8A1E-4032-A6B6-EAAC9FB80A03}" type="presParOf" srcId="{2048D623-9B35-4879-9A6A-0C9D01E06173}" destId="{56A823B9-EBB1-4F27-B44D-7E613C697DA0}" srcOrd="0" destOrd="0" presId="urn:microsoft.com/office/officeart/2008/layout/PictureAccentList"/>
    <dgm:cxn modelId="{BDF76524-DB59-4BD5-B43B-EF8EF89F6EC2}" type="presParOf" srcId="{2048D623-9B35-4879-9A6A-0C9D01E06173}" destId="{32206D66-B608-4E7D-8871-9198927BDE35}" srcOrd="1" destOrd="0" presId="urn:microsoft.com/office/officeart/2008/layout/PictureAccentList"/>
    <dgm:cxn modelId="{3DF4AF32-DFB0-4A54-B733-B9D8700AD352}" type="presParOf" srcId="{D6947203-78B8-4715-8CD0-7867CDCE1AC9}" destId="{1BD8DA9C-3B3B-4F89-9ED6-31D8353A8FB7}" srcOrd="3" destOrd="0" presId="urn:microsoft.com/office/officeart/2008/layout/PictureAccentList"/>
    <dgm:cxn modelId="{9D90120E-F8D7-4BFE-91CD-7B14F06466F2}" type="presParOf" srcId="{1BD8DA9C-3B3B-4F89-9ED6-31D8353A8FB7}" destId="{2DC8254A-0C96-4600-A6DF-268653631670}" srcOrd="0" destOrd="0" presId="urn:microsoft.com/office/officeart/2008/layout/PictureAccentList"/>
    <dgm:cxn modelId="{A467B876-BD59-47E1-83FB-41408FD7F79A}" type="presParOf" srcId="{1BD8DA9C-3B3B-4F89-9ED6-31D8353A8FB7}" destId="{63C5748F-901D-4DF0-AEDF-FA00A730C93D}" srcOrd="1" destOrd="0" presId="urn:microsoft.com/office/officeart/2008/layout/PictureAccentList"/>
    <dgm:cxn modelId="{B07253A2-DD9B-4D66-857C-1CE6A75A197D}" type="presParOf" srcId="{D6947203-78B8-4715-8CD0-7867CDCE1AC9}" destId="{8A9C09B5-2533-4F55-9676-03EEFD86C8DE}" srcOrd="4" destOrd="0" presId="urn:microsoft.com/office/officeart/2008/layout/PictureAccentList"/>
    <dgm:cxn modelId="{3DD68085-D883-4367-BF96-ACC1E5BFA47D}" type="presParOf" srcId="{8A9C09B5-2533-4F55-9676-03EEFD86C8DE}" destId="{F3CEACEE-A472-4DF4-B416-4500B03ACD8A}" srcOrd="0" destOrd="0" presId="urn:microsoft.com/office/officeart/2008/layout/PictureAccentList"/>
    <dgm:cxn modelId="{A0AC795F-BC57-4186-A6CE-81C4B239C89E}" type="presParOf" srcId="{8A9C09B5-2533-4F55-9676-03EEFD86C8DE}" destId="{2F5C200A-CC24-45AE-B88F-4E21809B66D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80CB4-3F5A-4D20-9F07-0D40F4C03994}">
      <dsp:nvSpPr>
        <dsp:cNvPr id="0" name=""/>
        <dsp:cNvSpPr/>
      </dsp:nvSpPr>
      <dsp:spPr>
        <a:xfrm>
          <a:off x="0" y="0"/>
          <a:ext cx="8602216" cy="1271716"/>
        </a:xfrm>
        <a:prstGeom prst="roundRect">
          <a:avLst/>
        </a:prstGeom>
        <a:solidFill>
          <a:srgbClr val="F086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2060"/>
              </a:solidFill>
            </a:rPr>
            <a:t>1.  Причини та передумови буржуазної революції у Франції (</a:t>
          </a:r>
          <a:r>
            <a:rPr lang="uk-UA" sz="3200" kern="1200" noProof="0" dirty="0" smtClean="0">
              <a:solidFill>
                <a:srgbClr val="002060"/>
              </a:solidFill>
            </a:rPr>
            <a:t>1789-1794</a:t>
          </a:r>
          <a:r>
            <a:rPr lang="uk-UA" sz="3200" kern="1200" dirty="0" smtClean="0">
              <a:solidFill>
                <a:srgbClr val="002060"/>
              </a:solidFill>
            </a:rPr>
            <a:t> </a:t>
          </a:r>
          <a:r>
            <a:rPr lang="uk-UA" sz="3200" kern="1200" dirty="0" err="1" smtClean="0">
              <a:solidFill>
                <a:srgbClr val="002060"/>
              </a:solidFill>
            </a:rPr>
            <a:t>рр</a:t>
          </a:r>
          <a:r>
            <a:rPr lang="uk-UA" sz="3200" kern="1200" noProof="0" dirty="0" smtClean="0">
              <a:solidFill>
                <a:srgbClr val="002060"/>
              </a:solidFill>
            </a:rPr>
            <a:t>.)</a:t>
          </a:r>
          <a:endParaRPr lang="uk-UA" sz="3200" kern="1200" noProof="0" dirty="0">
            <a:solidFill>
              <a:srgbClr val="002060"/>
            </a:solidFill>
          </a:endParaRPr>
        </a:p>
      </dsp:txBody>
      <dsp:txXfrm>
        <a:off x="62080" y="62080"/>
        <a:ext cx="8478056" cy="1147556"/>
      </dsp:txXfrm>
    </dsp:sp>
    <dsp:sp modelId="{C8A168B0-AB5E-4E39-96AD-28B881B2C7B5}">
      <dsp:nvSpPr>
        <dsp:cNvPr id="0" name=""/>
        <dsp:cNvSpPr/>
      </dsp:nvSpPr>
      <dsp:spPr>
        <a:xfrm>
          <a:off x="0" y="1335131"/>
          <a:ext cx="8602216" cy="789710"/>
        </a:xfrm>
        <a:prstGeom prst="roundRect">
          <a:avLst/>
        </a:prstGeom>
        <a:solidFill>
          <a:srgbClr val="F086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2.</a:t>
          </a:r>
          <a:r>
            <a:rPr lang="en-US" sz="3200" kern="1200" dirty="0" smtClean="0">
              <a:solidFill>
                <a:srgbClr val="002060"/>
              </a:solidFill>
            </a:rPr>
            <a:t>  </a:t>
          </a:r>
          <a:r>
            <a:rPr lang="uk-UA" sz="3200" kern="1200" noProof="0" dirty="0" smtClean="0">
              <a:solidFill>
                <a:srgbClr val="002060"/>
              </a:solidFill>
            </a:rPr>
            <a:t>Етапи</a:t>
          </a:r>
          <a:r>
            <a:rPr lang="ru-RU" sz="3200" kern="1200" dirty="0" smtClean="0">
              <a:solidFill>
                <a:srgbClr val="002060"/>
              </a:solidFill>
            </a:rPr>
            <a:t> революції: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38550" y="1373681"/>
        <a:ext cx="8525116" cy="712610"/>
      </dsp:txXfrm>
    </dsp:sp>
    <dsp:sp modelId="{F2B58466-FEFA-40DD-ACA9-605D9882800C}">
      <dsp:nvSpPr>
        <dsp:cNvPr id="0" name=""/>
        <dsp:cNvSpPr/>
      </dsp:nvSpPr>
      <dsp:spPr>
        <a:xfrm>
          <a:off x="4349108" y="2271238"/>
          <a:ext cx="4253107" cy="2697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20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kern="1200" noProof="0" smtClean="0">
              <a:solidFill>
                <a:srgbClr val="002060"/>
              </a:solidFill>
            </a:rPr>
            <a:t> Конституційна монархія</a:t>
          </a:r>
          <a:endParaRPr lang="uk-UA" sz="3200" kern="1200" noProof="0">
            <a:solidFill>
              <a:srgbClr val="00206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kern="1200" noProof="0" smtClean="0">
              <a:solidFill>
                <a:srgbClr val="002060"/>
              </a:solidFill>
            </a:rPr>
            <a:t> Перша республіка у Франції</a:t>
          </a:r>
          <a:endParaRPr lang="uk-UA" sz="3200" kern="1200" noProof="0">
            <a:solidFill>
              <a:srgbClr val="00206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kern="1200" noProof="0" dirty="0" smtClean="0">
              <a:solidFill>
                <a:srgbClr val="002060"/>
              </a:solidFill>
            </a:rPr>
            <a:t>Якобінська диктатура</a:t>
          </a:r>
          <a:endParaRPr lang="uk-UA" sz="3200" kern="1200" noProof="0" dirty="0">
            <a:solidFill>
              <a:srgbClr val="002060"/>
            </a:solidFill>
          </a:endParaRPr>
        </a:p>
      </dsp:txBody>
      <dsp:txXfrm>
        <a:off x="4349108" y="2271238"/>
        <a:ext cx="4253107" cy="2697316"/>
      </dsp:txXfrm>
    </dsp:sp>
    <dsp:sp modelId="{F40129EB-7047-4D16-A8AE-442BF5CCE8F1}">
      <dsp:nvSpPr>
        <dsp:cNvPr id="0" name=""/>
        <dsp:cNvSpPr/>
      </dsp:nvSpPr>
      <dsp:spPr>
        <a:xfrm>
          <a:off x="0" y="5542969"/>
          <a:ext cx="8602216" cy="764975"/>
        </a:xfrm>
        <a:prstGeom prst="roundRect">
          <a:avLst/>
        </a:prstGeom>
        <a:solidFill>
          <a:srgbClr val="F0865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3.</a:t>
          </a:r>
          <a:r>
            <a:rPr lang="en-US" sz="3200" kern="1200" dirty="0" smtClean="0">
              <a:solidFill>
                <a:srgbClr val="002060"/>
              </a:solidFill>
            </a:rPr>
            <a:t>  </a:t>
          </a:r>
          <a:r>
            <a:rPr lang="uk-UA" sz="3200" kern="1200" noProof="0" dirty="0" smtClean="0">
              <a:solidFill>
                <a:srgbClr val="002060"/>
              </a:solidFill>
            </a:rPr>
            <a:t>Консульство та імперія Наполеона                                                                                  Бонапарта </a:t>
          </a:r>
          <a:endParaRPr lang="uk-UA" sz="3200" kern="1200" noProof="0" dirty="0">
            <a:solidFill>
              <a:srgbClr val="002060"/>
            </a:solidFill>
          </a:endParaRPr>
        </a:p>
      </dsp:txBody>
      <dsp:txXfrm>
        <a:off x="37343" y="5580312"/>
        <a:ext cx="8527530" cy="690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6E1CE-128A-4012-8006-59BDBE04C30B}">
      <dsp:nvSpPr>
        <dsp:cNvPr id="0" name=""/>
        <dsp:cNvSpPr/>
      </dsp:nvSpPr>
      <dsp:spPr>
        <a:xfrm>
          <a:off x="0" y="4241"/>
          <a:ext cx="4397543" cy="156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скасував викуп селянами феодальних повинностей </a:t>
          </a:r>
          <a:endParaRPr lang="ru-RU" sz="3200" kern="1200" dirty="0"/>
        </a:p>
      </dsp:txBody>
      <dsp:txXfrm>
        <a:off x="76526" y="80767"/>
        <a:ext cx="4244491" cy="1414592"/>
      </dsp:txXfrm>
    </dsp:sp>
    <dsp:sp modelId="{4E4A92F7-D1A8-4A71-BF05-7615E6691B6E}">
      <dsp:nvSpPr>
        <dsp:cNvPr id="0" name=""/>
        <dsp:cNvSpPr/>
      </dsp:nvSpPr>
      <dsp:spPr>
        <a:xfrm>
          <a:off x="0" y="1576986"/>
          <a:ext cx="4397543" cy="15676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дозволив купівлю та оренду селянами земель</a:t>
          </a:r>
          <a:endParaRPr lang="uk-UA" sz="3200" kern="1200" dirty="0">
            <a:latin typeface="+mj-lt"/>
          </a:endParaRPr>
        </a:p>
      </dsp:txBody>
      <dsp:txXfrm>
        <a:off x="76526" y="1653512"/>
        <a:ext cx="4244491" cy="1414592"/>
      </dsp:txXfrm>
    </dsp:sp>
    <dsp:sp modelId="{8F7CCB68-D48C-47D1-B720-EAC9CC2DD0DA}">
      <dsp:nvSpPr>
        <dsp:cNvPr id="0" name=""/>
        <dsp:cNvSpPr/>
      </dsp:nvSpPr>
      <dsp:spPr>
        <a:xfrm>
          <a:off x="0" y="3152525"/>
          <a:ext cx="4397543" cy="9749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встановив тверді ціни на зерно </a:t>
          </a:r>
          <a:endParaRPr lang="uk-UA" sz="3200" kern="1200" dirty="0">
            <a:latin typeface="+mj-lt"/>
          </a:endParaRPr>
        </a:p>
      </dsp:txBody>
      <dsp:txXfrm>
        <a:off x="47592" y="3200117"/>
        <a:ext cx="4302359" cy="879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F893A-C6E1-48E9-8FD9-53256AABF01A}">
      <dsp:nvSpPr>
        <dsp:cNvPr id="0" name=""/>
        <dsp:cNvSpPr/>
      </dsp:nvSpPr>
      <dsp:spPr>
        <a:xfrm>
          <a:off x="0" y="833"/>
          <a:ext cx="9036496" cy="1646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2060"/>
              </a:solidFill>
              <a:latin typeface="+mj-lt"/>
            </a:rPr>
            <a:t>закріплення прав людини (рівність, свобода, безпека, власність, свобода друку, право петицій, об’єднання і зборів, вільне віросповідання)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80391" y="81224"/>
        <a:ext cx="8875714" cy="1486037"/>
      </dsp:txXfrm>
    </dsp:sp>
    <dsp:sp modelId="{3FD1CCB7-EAC0-469F-A8C9-07262394FDD3}">
      <dsp:nvSpPr>
        <dsp:cNvPr id="0" name=""/>
        <dsp:cNvSpPr/>
      </dsp:nvSpPr>
      <dsp:spPr>
        <a:xfrm>
          <a:off x="0" y="1649245"/>
          <a:ext cx="9036496" cy="8234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2060"/>
              </a:solidFill>
              <a:latin typeface="+mj-lt"/>
            </a:rPr>
            <a:t>право на повстання, якщо уряд порушує права народу</a:t>
          </a:r>
        </a:p>
      </dsp:txBody>
      <dsp:txXfrm>
        <a:off x="40200" y="1689445"/>
        <a:ext cx="8956096" cy="743099"/>
      </dsp:txXfrm>
    </dsp:sp>
    <dsp:sp modelId="{E04A4F98-69B9-4426-BB71-5E74DD9B30B0}">
      <dsp:nvSpPr>
        <dsp:cNvPr id="0" name=""/>
        <dsp:cNvSpPr/>
      </dsp:nvSpPr>
      <dsp:spPr>
        <a:xfrm>
          <a:off x="0" y="2474338"/>
          <a:ext cx="9036496" cy="722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2060"/>
              </a:solidFill>
              <a:latin typeface="+mj-lt"/>
            </a:rPr>
            <a:t>загальна освіта, державне забезпечення </a:t>
          </a:r>
          <a:endParaRPr lang="uk-UA" sz="3200" kern="1200" dirty="0">
            <a:solidFill>
              <a:srgbClr val="002060"/>
            </a:solidFill>
            <a:latin typeface="+mj-lt"/>
          </a:endParaRPr>
        </a:p>
      </dsp:txBody>
      <dsp:txXfrm>
        <a:off x="35250" y="2509588"/>
        <a:ext cx="8965996" cy="651606"/>
      </dsp:txXfrm>
    </dsp:sp>
    <dsp:sp modelId="{E9BAA643-4BAB-4B5D-BA13-ACFC41E64170}">
      <dsp:nvSpPr>
        <dsp:cNvPr id="0" name=""/>
        <dsp:cNvSpPr/>
      </dsp:nvSpPr>
      <dsp:spPr>
        <a:xfrm>
          <a:off x="0" y="3198037"/>
          <a:ext cx="9036496" cy="545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2060"/>
              </a:solidFill>
              <a:latin typeface="+mj-lt"/>
            </a:rPr>
            <a:t>заборона монархії під страхом смерті</a:t>
          </a:r>
          <a:endParaRPr lang="uk-UA" sz="3200" kern="1200" dirty="0">
            <a:solidFill>
              <a:srgbClr val="002060"/>
            </a:solidFill>
            <a:latin typeface="+mj-lt"/>
          </a:endParaRPr>
        </a:p>
      </dsp:txBody>
      <dsp:txXfrm>
        <a:off x="26631" y="3224668"/>
        <a:ext cx="8983234" cy="492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E53D60-BB76-4BC7-8595-C37E30BD690A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A0B130-83FF-408D-82FA-0A84A6692BF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467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3F6859-44CE-41CC-BA21-06BC92C0FC5E}" type="slidenum">
              <a:rPr lang="uk-U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uk-U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EE1D0-637C-421C-BBAF-91C3128A22F1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EE98-0EED-4D58-8A10-BC47F7EC4F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CC126-55A4-4A1E-9A06-0E1D6D10867B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FF6B-077C-4BDD-981E-7416C3F872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5FF1-F691-4717-98C7-B1647F9CE1F7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BF52-F2A5-4618-9BD6-92F4E919858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3BF9-F331-40D5-9C90-2ECBC1226026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1D7-AA82-41A6-9037-028E10EAC1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4A44-AF8F-4200-B35E-A22952756474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FD29-D80A-4BE2-97FE-84A0C5F528C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DF519-5C39-4583-90C9-F4A6C678396C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D272-0E62-4F39-A358-C663968504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2206-7D1B-458A-8C83-F36A66D24D79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A9AD-C499-4E0B-A177-5D359761AD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39D6D-B8D3-4E1F-A3A7-BCDD811F43D3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E2CA-093E-4779-80C7-41A0A884D83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2DA5-E513-47B8-A10C-764ECF741643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9546-4889-4DA0-BCDE-CFFE8670134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83C7E-6B9B-4D2E-8933-8A62D3D75AF0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C56B-C1F6-496D-B727-FFF82A119C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3CDA-4593-4A64-BDAC-8F19C7CD5CCE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428AF-1DCE-45FB-B959-D0C271C1DE5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FD3465-FD04-42AF-9901-07392B6A3BF6}" type="datetimeFigureOut">
              <a:rPr lang="uk-UA"/>
              <a:pPr>
                <a:defRPr/>
              </a:pPr>
              <a:t>30.11.2020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1194F-94CC-4CD9-988C-FC07F771FA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20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5BD078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5BD07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A5D028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ile:///D:\2014\&#1057;&#1083;&#1091;&#1078;&#1073;&#1086;&#1074;&#1072;\&#1055;&#1088;&#1077;&#1079;&#1077;&#1085;&#1090;&#1072;&#1094;&#1110;&#1103;\&#1058;&#1077;&#1084;&#1072;%208.doc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42784" cy="21602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cap="all" smtClean="0">
                <a:solidFill>
                  <a:srgbClr val="002060"/>
                </a:solidFill>
                <a:effectLst/>
              </a:rPr>
              <a:t/>
            </a:r>
            <a:br>
              <a:rPr lang="uk-UA" sz="3200" cap="all" smtClean="0">
                <a:solidFill>
                  <a:srgbClr val="002060"/>
                </a:solidFill>
                <a:effectLst/>
              </a:rPr>
            </a:br>
            <a:r>
              <a:rPr lang="uk-UA" sz="3200" cap="all" smtClean="0">
                <a:solidFill>
                  <a:srgbClr val="002060"/>
                </a:solidFill>
                <a:effectLst/>
              </a:rPr>
              <a:t/>
            </a:r>
            <a:br>
              <a:rPr lang="uk-UA" sz="3200" cap="all" smtClean="0">
                <a:solidFill>
                  <a:srgbClr val="002060"/>
                </a:solidFill>
                <a:effectLst/>
              </a:rPr>
            </a:br>
            <a:r>
              <a:rPr lang="uk-UA" sz="3200" cap="all" smtClean="0">
                <a:solidFill>
                  <a:srgbClr val="002060"/>
                </a:solidFill>
                <a:effectLst/>
              </a:rPr>
              <a:t/>
            </a:r>
            <a:br>
              <a:rPr lang="uk-UA" sz="3200" cap="all" smtClean="0">
                <a:solidFill>
                  <a:srgbClr val="002060"/>
                </a:solidFill>
                <a:effectLst/>
              </a:rPr>
            </a:br>
            <a:r>
              <a:rPr lang="uk-UA" sz="3200" cap="all" smtClean="0">
                <a:solidFill>
                  <a:srgbClr val="002060"/>
                </a:solidFill>
                <a:effectLst/>
              </a:rPr>
              <a:t/>
            </a:r>
            <a:br>
              <a:rPr lang="uk-UA" sz="3200" cap="all" smtClean="0">
                <a:solidFill>
                  <a:srgbClr val="002060"/>
                </a:solidFill>
                <a:effectLst/>
              </a:rPr>
            </a:br>
            <a:r>
              <a:rPr lang="uk-UA" sz="3200" smtClean="0">
                <a:solidFill>
                  <a:srgbClr val="002060"/>
                </a:solidFill>
                <a:effectLst/>
              </a:rPr>
              <a:t/>
            </a:r>
            <a:br>
              <a:rPr lang="uk-UA" sz="3200" smtClean="0">
                <a:solidFill>
                  <a:srgbClr val="002060"/>
                </a:solidFill>
                <a:effectLst/>
              </a:rPr>
            </a:br>
            <a:endParaRPr lang="uk-UA" sz="3200">
              <a:solidFill>
                <a:srgbClr val="002060"/>
              </a:solidFill>
              <a:hlinkClick r:id="rId2" action="ppaction://hlinkfile"/>
              <a:hlinkMouseOver r:id="" action="ppaction://hlinkshowjump?jump=nextslide"/>
            </a:endParaRPr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4925" y="1844675"/>
            <a:ext cx="41767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 dirty="0">
                <a:solidFill>
                  <a:schemeClr val="tx2">
                    <a:lumMod val="10000"/>
                  </a:schemeClr>
                </a:solidFill>
              </a:rPr>
              <a:t>Тема 8. </a:t>
            </a:r>
            <a:r>
              <a:rPr lang="uk-UA" sz="4000" b="1" dirty="0" smtClean="0">
                <a:solidFill>
                  <a:srgbClr val="002060"/>
                </a:solidFill>
                <a:latin typeface="Constantia" pitchFamily="18" charset="0"/>
              </a:rPr>
              <a:t>Держава </a:t>
            </a:r>
            <a:endParaRPr lang="uk-UA" sz="4000" b="1" dirty="0">
              <a:solidFill>
                <a:srgbClr val="002060"/>
              </a:solidFill>
            </a:endParaRP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Constantia" pitchFamily="18" charset="0"/>
              </a:rPr>
              <a:t>та право </a:t>
            </a:r>
            <a:endParaRPr lang="uk-UA" sz="4000" b="1" dirty="0">
              <a:solidFill>
                <a:srgbClr val="002060"/>
              </a:solidFill>
            </a:endParaRPr>
          </a:p>
          <a:p>
            <a:pPr algn="ctr"/>
            <a:r>
              <a:rPr lang="uk-UA" sz="4000" b="1" dirty="0">
                <a:solidFill>
                  <a:srgbClr val="002060"/>
                </a:solidFill>
                <a:latin typeface="Constantia" pitchFamily="18" charset="0"/>
              </a:rPr>
              <a:t>Франції </a:t>
            </a:r>
            <a:br>
              <a:rPr lang="uk-UA" sz="4000" b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uk-UA" sz="4000" b="1" dirty="0">
                <a:solidFill>
                  <a:srgbClr val="002060"/>
                </a:solidFill>
                <a:latin typeface="Constantia" pitchFamily="18" charset="0"/>
              </a:rPr>
              <a:t>(XVIII–XIX ст.)</a:t>
            </a:r>
            <a:endParaRPr lang="uk-UA" sz="4000" dirty="0">
              <a:latin typeface="Constantia" pitchFamily="18" charset="0"/>
            </a:endParaRPr>
          </a:p>
        </p:txBody>
      </p:sp>
      <p:pic>
        <p:nvPicPr>
          <p:cNvPr id="14339" name="Picture 2" descr="D:\ІДПЗК_2015\250px-Ludvig_XVI_av_Frankrike_porträtterad_av_AF_Cal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163" y="188913"/>
            <a:ext cx="4687887" cy="654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04" y="244745"/>
            <a:ext cx="4399171" cy="1000862"/>
          </a:xfrm>
        </p:spPr>
        <p:txBody>
          <a:bodyPr/>
          <a:lstStyle/>
          <a:p>
            <a:pPr algn="ctr" fontAlgn="auto">
              <a:lnSpc>
                <a:spcPts val="3600"/>
              </a:lnSpc>
              <a:spcAft>
                <a:spcPts val="0"/>
              </a:spcAft>
              <a:defRPr/>
            </a:pPr>
            <a:r>
              <a:rPr lang="uk-UA" sz="3200" b="0">
                <a:solidFill>
                  <a:srgbClr val="002060"/>
                </a:solidFill>
              </a:rPr>
              <a:t>Декларація прав людини і громадянина 1789 р. закріпила</a:t>
            </a:r>
            <a:r>
              <a:rPr lang="uk-UA" sz="3200" b="0" smtClean="0">
                <a:solidFill>
                  <a:srgbClr val="002060"/>
                </a:solidFill>
              </a:rPr>
              <a:t>:</a:t>
            </a:r>
            <a:endParaRPr lang="uk-UA" sz="3200" b="0">
              <a:solidFill>
                <a:srgbClr val="002060"/>
              </a:solidFill>
            </a:endParaRPr>
          </a:p>
        </p:txBody>
      </p:sp>
      <p:grpSp>
        <p:nvGrpSpPr>
          <p:cNvPr id="23554" name="Группа 2"/>
          <p:cNvGrpSpPr>
            <a:grpSpLocks/>
          </p:cNvGrpSpPr>
          <p:nvPr/>
        </p:nvGrpSpPr>
        <p:grpSpPr bwMode="auto">
          <a:xfrm>
            <a:off x="4427538" y="0"/>
            <a:ext cx="4559300" cy="6858000"/>
            <a:chOff x="251520" y="908720"/>
            <a:chExt cx="8748064" cy="56064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51520" y="2223371"/>
              <a:ext cx="8748064" cy="882490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668819" y="908720"/>
              <a:ext cx="8327718" cy="2037514"/>
            </a:xfrm>
            <a:custGeom>
              <a:avLst/>
              <a:gdLst>
                <a:gd name="connsiteX0" fmla="*/ 0 w 8329447"/>
                <a:gd name="connsiteY0" fmla="*/ 243566 h 1461368"/>
                <a:gd name="connsiteX1" fmla="*/ 243566 w 8329447"/>
                <a:gd name="connsiteY1" fmla="*/ 0 h 1461368"/>
                <a:gd name="connsiteX2" fmla="*/ 8085881 w 8329447"/>
                <a:gd name="connsiteY2" fmla="*/ 0 h 1461368"/>
                <a:gd name="connsiteX3" fmla="*/ 8329447 w 8329447"/>
                <a:gd name="connsiteY3" fmla="*/ 243566 h 1461368"/>
                <a:gd name="connsiteX4" fmla="*/ 8329447 w 8329447"/>
                <a:gd name="connsiteY4" fmla="*/ 1217802 h 1461368"/>
                <a:gd name="connsiteX5" fmla="*/ 8085881 w 8329447"/>
                <a:gd name="connsiteY5" fmla="*/ 1461368 h 1461368"/>
                <a:gd name="connsiteX6" fmla="*/ 243566 w 8329447"/>
                <a:gd name="connsiteY6" fmla="*/ 1461368 h 1461368"/>
                <a:gd name="connsiteX7" fmla="*/ 0 w 8329447"/>
                <a:gd name="connsiteY7" fmla="*/ 1217802 h 1461368"/>
                <a:gd name="connsiteX8" fmla="*/ 0 w 8329447"/>
                <a:gd name="connsiteY8" fmla="*/ 243566 h 146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9447" h="1461368">
                  <a:moveTo>
                    <a:pt x="0" y="243566"/>
                  </a:moveTo>
                  <a:cubicBezTo>
                    <a:pt x="0" y="109048"/>
                    <a:pt x="109048" y="0"/>
                    <a:pt x="243566" y="0"/>
                  </a:cubicBezTo>
                  <a:lnTo>
                    <a:pt x="8085881" y="0"/>
                  </a:lnTo>
                  <a:cubicBezTo>
                    <a:pt x="8220399" y="0"/>
                    <a:pt x="8329447" y="109048"/>
                    <a:pt x="8329447" y="243566"/>
                  </a:cubicBezTo>
                  <a:lnTo>
                    <a:pt x="8329447" y="1217802"/>
                  </a:lnTo>
                  <a:cubicBezTo>
                    <a:pt x="8329447" y="1352320"/>
                    <a:pt x="8220399" y="1461368"/>
                    <a:pt x="8085881" y="1461368"/>
                  </a:cubicBezTo>
                  <a:lnTo>
                    <a:pt x="243566" y="1461368"/>
                  </a:lnTo>
                  <a:cubicBezTo>
                    <a:pt x="109048" y="1461368"/>
                    <a:pt x="0" y="1352320"/>
                    <a:pt x="0" y="1217802"/>
                  </a:cubicBezTo>
                  <a:lnTo>
                    <a:pt x="0" y="24356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02797" tIns="71338" rIns="302797" bIns="71338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>
                  <a:solidFill>
                    <a:srgbClr val="002060"/>
                  </a:solidFill>
                  <a:cs typeface="Arial" charset="0"/>
                </a:rPr>
                <a:t>невід’ємні природні права людини на свободу, власність, безпеку, протидію пригніченню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51520" y="4045454"/>
              <a:ext cx="8748064" cy="882490"/>
            </a:xfrm>
            <a:prstGeom prst="rect">
              <a:avLst/>
            </a:prstGeom>
          </p:spPr>
          <p:style>
            <a:lnRef idx="2">
              <a:schemeClr val="accent5">
                <a:hueOff val="4085978"/>
                <a:satOff val="2788"/>
                <a:lumOff val="-78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668819" y="3105861"/>
              <a:ext cx="8327718" cy="1822083"/>
            </a:xfrm>
            <a:custGeom>
              <a:avLst/>
              <a:gdLst>
                <a:gd name="connsiteX0" fmla="*/ 0 w 8329447"/>
                <a:gd name="connsiteY0" fmla="*/ 211235 h 1267385"/>
                <a:gd name="connsiteX1" fmla="*/ 211235 w 8329447"/>
                <a:gd name="connsiteY1" fmla="*/ 0 h 1267385"/>
                <a:gd name="connsiteX2" fmla="*/ 8118212 w 8329447"/>
                <a:gd name="connsiteY2" fmla="*/ 0 h 1267385"/>
                <a:gd name="connsiteX3" fmla="*/ 8329447 w 8329447"/>
                <a:gd name="connsiteY3" fmla="*/ 211235 h 1267385"/>
                <a:gd name="connsiteX4" fmla="*/ 8329447 w 8329447"/>
                <a:gd name="connsiteY4" fmla="*/ 1056150 h 1267385"/>
                <a:gd name="connsiteX5" fmla="*/ 8118212 w 8329447"/>
                <a:gd name="connsiteY5" fmla="*/ 1267385 h 1267385"/>
                <a:gd name="connsiteX6" fmla="*/ 211235 w 8329447"/>
                <a:gd name="connsiteY6" fmla="*/ 1267385 h 1267385"/>
                <a:gd name="connsiteX7" fmla="*/ 0 w 8329447"/>
                <a:gd name="connsiteY7" fmla="*/ 1056150 h 1267385"/>
                <a:gd name="connsiteX8" fmla="*/ 0 w 8329447"/>
                <a:gd name="connsiteY8" fmla="*/ 211235 h 126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9447" h="1267385">
                  <a:moveTo>
                    <a:pt x="0" y="211235"/>
                  </a:moveTo>
                  <a:cubicBezTo>
                    <a:pt x="0" y="94573"/>
                    <a:pt x="94573" y="0"/>
                    <a:pt x="211235" y="0"/>
                  </a:cubicBezTo>
                  <a:lnTo>
                    <a:pt x="8118212" y="0"/>
                  </a:lnTo>
                  <a:cubicBezTo>
                    <a:pt x="8234874" y="0"/>
                    <a:pt x="8329447" y="94573"/>
                    <a:pt x="8329447" y="211235"/>
                  </a:cubicBezTo>
                  <a:lnTo>
                    <a:pt x="8329447" y="1056150"/>
                  </a:lnTo>
                  <a:cubicBezTo>
                    <a:pt x="8329447" y="1172812"/>
                    <a:pt x="8234874" y="1267385"/>
                    <a:pt x="8118212" y="1267385"/>
                  </a:cubicBezTo>
                  <a:lnTo>
                    <a:pt x="211235" y="1267385"/>
                  </a:lnTo>
                  <a:cubicBezTo>
                    <a:pt x="94573" y="1267385"/>
                    <a:pt x="0" y="1172812"/>
                    <a:pt x="0" y="1056150"/>
                  </a:cubicBezTo>
                  <a:lnTo>
                    <a:pt x="0" y="211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4085978"/>
                <a:satOff val="2788"/>
                <a:lumOff val="-7843"/>
                <a:alphaOff val="0"/>
              </a:schemeClr>
            </a:fillRef>
            <a:effectRef idx="0">
              <a:schemeClr val="accent5">
                <a:hueOff val="4085978"/>
                <a:satOff val="2788"/>
                <a:lumOff val="-7843"/>
                <a:alphaOff val="0"/>
              </a:schemeClr>
            </a:effectRef>
            <a:fontRef idx="minor">
              <a:schemeClr val="lt1"/>
            </a:fontRef>
          </p:style>
          <p:txBody>
            <a:bodyPr lIns="293328" tIns="61869" rIns="293328" bIns="61869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право усіх громадян брати участь в управлінні (джерелом влади - є воля народу)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520" y="5632638"/>
              <a:ext cx="8748064" cy="882490"/>
            </a:xfrm>
            <a:prstGeom prst="rect">
              <a:avLst/>
            </a:prstGeom>
          </p:spPr>
          <p:style>
            <a:lnRef idx="2">
              <a:schemeClr val="accent5">
                <a:hueOff val="8171956"/>
                <a:satOff val="5577"/>
                <a:lumOff val="-156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668819" y="5116122"/>
              <a:ext cx="8327718" cy="1399006"/>
            </a:xfrm>
            <a:custGeom>
              <a:avLst/>
              <a:gdLst>
                <a:gd name="connsiteX0" fmla="*/ 0 w 8329447"/>
                <a:gd name="connsiteY0" fmla="*/ 172203 h 1033200"/>
                <a:gd name="connsiteX1" fmla="*/ 172203 w 8329447"/>
                <a:gd name="connsiteY1" fmla="*/ 0 h 1033200"/>
                <a:gd name="connsiteX2" fmla="*/ 8157244 w 8329447"/>
                <a:gd name="connsiteY2" fmla="*/ 0 h 1033200"/>
                <a:gd name="connsiteX3" fmla="*/ 8329447 w 8329447"/>
                <a:gd name="connsiteY3" fmla="*/ 172203 h 1033200"/>
                <a:gd name="connsiteX4" fmla="*/ 8329447 w 8329447"/>
                <a:gd name="connsiteY4" fmla="*/ 860997 h 1033200"/>
                <a:gd name="connsiteX5" fmla="*/ 8157244 w 8329447"/>
                <a:gd name="connsiteY5" fmla="*/ 1033200 h 1033200"/>
                <a:gd name="connsiteX6" fmla="*/ 172203 w 8329447"/>
                <a:gd name="connsiteY6" fmla="*/ 1033200 h 1033200"/>
                <a:gd name="connsiteX7" fmla="*/ 0 w 8329447"/>
                <a:gd name="connsiteY7" fmla="*/ 860997 h 1033200"/>
                <a:gd name="connsiteX8" fmla="*/ 0 w 8329447"/>
                <a:gd name="connsiteY8" fmla="*/ 172203 h 103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9447" h="1033200">
                  <a:moveTo>
                    <a:pt x="0" y="172203"/>
                  </a:moveTo>
                  <a:cubicBezTo>
                    <a:pt x="0" y="77098"/>
                    <a:pt x="77098" y="0"/>
                    <a:pt x="172203" y="0"/>
                  </a:cubicBezTo>
                  <a:lnTo>
                    <a:pt x="8157244" y="0"/>
                  </a:lnTo>
                  <a:cubicBezTo>
                    <a:pt x="8252349" y="0"/>
                    <a:pt x="8329447" y="77098"/>
                    <a:pt x="8329447" y="172203"/>
                  </a:cubicBezTo>
                  <a:lnTo>
                    <a:pt x="8329447" y="860997"/>
                  </a:lnTo>
                  <a:cubicBezTo>
                    <a:pt x="8329447" y="956102"/>
                    <a:pt x="8252349" y="1033200"/>
                    <a:pt x="8157244" y="1033200"/>
                  </a:cubicBezTo>
                  <a:lnTo>
                    <a:pt x="172203" y="1033200"/>
                  </a:lnTo>
                  <a:cubicBezTo>
                    <a:pt x="77098" y="1033200"/>
                    <a:pt x="0" y="956102"/>
                    <a:pt x="0" y="860997"/>
                  </a:cubicBezTo>
                  <a:lnTo>
                    <a:pt x="0" y="172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8171956"/>
                <a:satOff val="5577"/>
                <a:lumOff val="-15685"/>
                <a:alphaOff val="0"/>
              </a:schemeClr>
            </a:fillRef>
            <a:effectRef idx="0">
              <a:schemeClr val="accent5">
                <a:hueOff val="8171956"/>
                <a:satOff val="5577"/>
                <a:lumOff val="-15685"/>
                <a:alphaOff val="0"/>
              </a:schemeClr>
            </a:effectRef>
            <a:fontRef idx="minor">
              <a:schemeClr val="lt1"/>
            </a:fontRef>
          </p:style>
          <p:txBody>
            <a:bodyPr lIns="281896" tIns="50437" rIns="281896" bIns="5043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принцип розподілу влади, підзвітність посадових осіб</a:t>
              </a:r>
            </a:p>
          </p:txBody>
        </p:sp>
      </p:grp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19200"/>
            <a:ext cx="411638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2"/>
          <p:cNvGrpSpPr>
            <a:grpSpLocks/>
          </p:cNvGrpSpPr>
          <p:nvPr/>
        </p:nvGrpSpPr>
        <p:grpSpPr bwMode="auto">
          <a:xfrm>
            <a:off x="4140200" y="-57150"/>
            <a:ext cx="5003800" cy="6915150"/>
            <a:chOff x="4139952" y="-29873"/>
            <a:chExt cx="5004048" cy="6915257"/>
          </a:xfrm>
        </p:grpSpPr>
        <p:sp>
          <p:nvSpPr>
            <p:cNvPr id="7" name="Полилиния 6"/>
            <p:cNvSpPr/>
            <p:nvPr/>
          </p:nvSpPr>
          <p:spPr>
            <a:xfrm>
              <a:off x="4381264" y="-29873"/>
              <a:ext cx="4654781" cy="506421"/>
            </a:xfrm>
            <a:custGeom>
              <a:avLst/>
              <a:gdLst>
                <a:gd name="connsiteX0" fmla="*/ 0 w 4654867"/>
                <a:gd name="connsiteY0" fmla="*/ 53709 h 322249"/>
                <a:gd name="connsiteX1" fmla="*/ 53709 w 4654867"/>
                <a:gd name="connsiteY1" fmla="*/ 0 h 322249"/>
                <a:gd name="connsiteX2" fmla="*/ 4601158 w 4654867"/>
                <a:gd name="connsiteY2" fmla="*/ 0 h 322249"/>
                <a:gd name="connsiteX3" fmla="*/ 4654867 w 4654867"/>
                <a:gd name="connsiteY3" fmla="*/ 53709 h 322249"/>
                <a:gd name="connsiteX4" fmla="*/ 4654867 w 4654867"/>
                <a:gd name="connsiteY4" fmla="*/ 268540 h 322249"/>
                <a:gd name="connsiteX5" fmla="*/ 4601158 w 4654867"/>
                <a:gd name="connsiteY5" fmla="*/ 322249 h 322249"/>
                <a:gd name="connsiteX6" fmla="*/ 53709 w 4654867"/>
                <a:gd name="connsiteY6" fmla="*/ 322249 h 322249"/>
                <a:gd name="connsiteX7" fmla="*/ 0 w 4654867"/>
                <a:gd name="connsiteY7" fmla="*/ 268540 h 322249"/>
                <a:gd name="connsiteX8" fmla="*/ 0 w 4654867"/>
                <a:gd name="connsiteY8" fmla="*/ 53709 h 32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54867" h="322249">
                  <a:moveTo>
                    <a:pt x="0" y="53709"/>
                  </a:moveTo>
                  <a:cubicBezTo>
                    <a:pt x="0" y="24046"/>
                    <a:pt x="24046" y="0"/>
                    <a:pt x="53709" y="0"/>
                  </a:cubicBezTo>
                  <a:lnTo>
                    <a:pt x="4601158" y="0"/>
                  </a:lnTo>
                  <a:cubicBezTo>
                    <a:pt x="4630821" y="0"/>
                    <a:pt x="4654867" y="24046"/>
                    <a:pt x="4654867" y="53709"/>
                  </a:cubicBezTo>
                  <a:lnTo>
                    <a:pt x="4654867" y="268540"/>
                  </a:lnTo>
                  <a:cubicBezTo>
                    <a:pt x="4654867" y="298203"/>
                    <a:pt x="4630821" y="322249"/>
                    <a:pt x="4601158" y="322249"/>
                  </a:cubicBezTo>
                  <a:lnTo>
                    <a:pt x="53709" y="322249"/>
                  </a:lnTo>
                  <a:cubicBezTo>
                    <a:pt x="24046" y="322249"/>
                    <a:pt x="0" y="298203"/>
                    <a:pt x="0" y="268540"/>
                  </a:cubicBezTo>
                  <a:lnTo>
                    <a:pt x="0" y="537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5285" tIns="15731" rIns="145285" bIns="15731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справедливі податки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373327" y="497185"/>
              <a:ext cx="4662718" cy="1203344"/>
            </a:xfrm>
            <a:custGeom>
              <a:avLst/>
              <a:gdLst>
                <a:gd name="connsiteX0" fmla="*/ 0 w 4662232"/>
                <a:gd name="connsiteY0" fmla="*/ 124871 h 749212"/>
                <a:gd name="connsiteX1" fmla="*/ 124871 w 4662232"/>
                <a:gd name="connsiteY1" fmla="*/ 0 h 749212"/>
                <a:gd name="connsiteX2" fmla="*/ 4537361 w 4662232"/>
                <a:gd name="connsiteY2" fmla="*/ 0 h 749212"/>
                <a:gd name="connsiteX3" fmla="*/ 4662232 w 4662232"/>
                <a:gd name="connsiteY3" fmla="*/ 124871 h 749212"/>
                <a:gd name="connsiteX4" fmla="*/ 4662232 w 4662232"/>
                <a:gd name="connsiteY4" fmla="*/ 624341 h 749212"/>
                <a:gd name="connsiteX5" fmla="*/ 4537361 w 4662232"/>
                <a:gd name="connsiteY5" fmla="*/ 749212 h 749212"/>
                <a:gd name="connsiteX6" fmla="*/ 124871 w 4662232"/>
                <a:gd name="connsiteY6" fmla="*/ 749212 h 749212"/>
                <a:gd name="connsiteX7" fmla="*/ 0 w 4662232"/>
                <a:gd name="connsiteY7" fmla="*/ 624341 h 749212"/>
                <a:gd name="connsiteX8" fmla="*/ 0 w 4662232"/>
                <a:gd name="connsiteY8" fmla="*/ 124871 h 74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2232" h="749212">
                  <a:moveTo>
                    <a:pt x="0" y="124871"/>
                  </a:moveTo>
                  <a:cubicBezTo>
                    <a:pt x="0" y="55907"/>
                    <a:pt x="55907" y="0"/>
                    <a:pt x="124871" y="0"/>
                  </a:cubicBezTo>
                  <a:lnTo>
                    <a:pt x="4537361" y="0"/>
                  </a:lnTo>
                  <a:cubicBezTo>
                    <a:pt x="4606325" y="0"/>
                    <a:pt x="4662232" y="55907"/>
                    <a:pt x="4662232" y="124871"/>
                  </a:cubicBezTo>
                  <a:lnTo>
                    <a:pt x="4662232" y="624341"/>
                  </a:lnTo>
                  <a:cubicBezTo>
                    <a:pt x="4662232" y="693305"/>
                    <a:pt x="4606325" y="749212"/>
                    <a:pt x="4537361" y="749212"/>
                  </a:cubicBezTo>
                  <a:lnTo>
                    <a:pt x="124871" y="749212"/>
                  </a:lnTo>
                  <a:cubicBezTo>
                    <a:pt x="55907" y="749212"/>
                    <a:pt x="0" y="693305"/>
                    <a:pt x="0" y="624341"/>
                  </a:cubicBezTo>
                  <a:lnTo>
                    <a:pt x="0" y="12487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66128" tIns="36574" rIns="166128" bIns="36574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ідею законності: що не заборонено законом - дозволено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39952" y="3880201"/>
              <a:ext cx="4896093" cy="403231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362213" y="1697354"/>
              <a:ext cx="4781787" cy="2946446"/>
            </a:xfrm>
            <a:custGeom>
              <a:avLst/>
              <a:gdLst>
                <a:gd name="connsiteX0" fmla="*/ 0 w 4670561"/>
                <a:gd name="connsiteY0" fmla="*/ 403211 h 2419218"/>
                <a:gd name="connsiteX1" fmla="*/ 403211 w 4670561"/>
                <a:gd name="connsiteY1" fmla="*/ 0 h 2419218"/>
                <a:gd name="connsiteX2" fmla="*/ 4267350 w 4670561"/>
                <a:gd name="connsiteY2" fmla="*/ 0 h 2419218"/>
                <a:gd name="connsiteX3" fmla="*/ 4670561 w 4670561"/>
                <a:gd name="connsiteY3" fmla="*/ 403211 h 2419218"/>
                <a:gd name="connsiteX4" fmla="*/ 4670561 w 4670561"/>
                <a:gd name="connsiteY4" fmla="*/ 2016007 h 2419218"/>
                <a:gd name="connsiteX5" fmla="*/ 4267350 w 4670561"/>
                <a:gd name="connsiteY5" fmla="*/ 2419218 h 2419218"/>
                <a:gd name="connsiteX6" fmla="*/ 403211 w 4670561"/>
                <a:gd name="connsiteY6" fmla="*/ 2419218 h 2419218"/>
                <a:gd name="connsiteX7" fmla="*/ 0 w 4670561"/>
                <a:gd name="connsiteY7" fmla="*/ 2016007 h 2419218"/>
                <a:gd name="connsiteX8" fmla="*/ 0 w 4670561"/>
                <a:gd name="connsiteY8" fmla="*/ 403211 h 241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0561" h="2419218">
                  <a:moveTo>
                    <a:pt x="0" y="403211"/>
                  </a:moveTo>
                  <a:cubicBezTo>
                    <a:pt x="0" y="180524"/>
                    <a:pt x="180524" y="0"/>
                    <a:pt x="403211" y="0"/>
                  </a:cubicBezTo>
                  <a:lnTo>
                    <a:pt x="4267350" y="0"/>
                  </a:lnTo>
                  <a:cubicBezTo>
                    <a:pt x="4490037" y="0"/>
                    <a:pt x="4670561" y="180524"/>
                    <a:pt x="4670561" y="403211"/>
                  </a:cubicBezTo>
                  <a:lnTo>
                    <a:pt x="4670561" y="2016007"/>
                  </a:lnTo>
                  <a:cubicBezTo>
                    <a:pt x="4670561" y="2238694"/>
                    <a:pt x="4490037" y="2419218"/>
                    <a:pt x="4267350" y="2419218"/>
                  </a:cubicBezTo>
                  <a:lnTo>
                    <a:pt x="403211" y="2419218"/>
                  </a:lnTo>
                  <a:cubicBezTo>
                    <a:pt x="180524" y="2419218"/>
                    <a:pt x="0" y="2238694"/>
                    <a:pt x="0" y="2016007"/>
                  </a:cubicBezTo>
                  <a:lnTo>
                    <a:pt x="0" y="4032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7650" tIns="118096" rIns="247650" bIns="118096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принципи кримінальної політики: закон не має зворотної сили, покарання призначається лише за законом 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139952" y="6163061"/>
              <a:ext cx="4896093" cy="40323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4352688" y="4643799"/>
              <a:ext cx="4791312" cy="2241585"/>
            </a:xfrm>
            <a:custGeom>
              <a:avLst/>
              <a:gdLst>
                <a:gd name="connsiteX0" fmla="*/ 0 w 4680660"/>
                <a:gd name="connsiteY0" fmla="*/ 338034 h 2028165"/>
                <a:gd name="connsiteX1" fmla="*/ 338034 w 4680660"/>
                <a:gd name="connsiteY1" fmla="*/ 0 h 2028165"/>
                <a:gd name="connsiteX2" fmla="*/ 4342626 w 4680660"/>
                <a:gd name="connsiteY2" fmla="*/ 0 h 2028165"/>
                <a:gd name="connsiteX3" fmla="*/ 4680660 w 4680660"/>
                <a:gd name="connsiteY3" fmla="*/ 338034 h 2028165"/>
                <a:gd name="connsiteX4" fmla="*/ 4680660 w 4680660"/>
                <a:gd name="connsiteY4" fmla="*/ 1690131 h 2028165"/>
                <a:gd name="connsiteX5" fmla="*/ 4342626 w 4680660"/>
                <a:gd name="connsiteY5" fmla="*/ 2028165 h 2028165"/>
                <a:gd name="connsiteX6" fmla="*/ 338034 w 4680660"/>
                <a:gd name="connsiteY6" fmla="*/ 2028165 h 2028165"/>
                <a:gd name="connsiteX7" fmla="*/ 0 w 4680660"/>
                <a:gd name="connsiteY7" fmla="*/ 1690131 h 2028165"/>
                <a:gd name="connsiteX8" fmla="*/ 0 w 4680660"/>
                <a:gd name="connsiteY8" fmla="*/ 338034 h 2028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660" h="2028165">
                  <a:moveTo>
                    <a:pt x="0" y="338034"/>
                  </a:moveTo>
                  <a:cubicBezTo>
                    <a:pt x="0" y="151343"/>
                    <a:pt x="151343" y="0"/>
                    <a:pt x="338034" y="0"/>
                  </a:cubicBezTo>
                  <a:lnTo>
                    <a:pt x="4342626" y="0"/>
                  </a:lnTo>
                  <a:cubicBezTo>
                    <a:pt x="4529317" y="0"/>
                    <a:pt x="4680660" y="151343"/>
                    <a:pt x="4680660" y="338034"/>
                  </a:cubicBezTo>
                  <a:lnTo>
                    <a:pt x="4680660" y="1690131"/>
                  </a:lnTo>
                  <a:cubicBezTo>
                    <a:pt x="4680660" y="1876822"/>
                    <a:pt x="4529317" y="2028165"/>
                    <a:pt x="4342626" y="2028165"/>
                  </a:cubicBezTo>
                  <a:lnTo>
                    <a:pt x="338034" y="2028165"/>
                  </a:lnTo>
                  <a:cubicBezTo>
                    <a:pt x="151343" y="2028165"/>
                    <a:pt x="0" y="1876822"/>
                    <a:pt x="0" y="1690131"/>
                  </a:cubicBezTo>
                  <a:lnTo>
                    <a:pt x="0" y="3380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8561" tIns="99007" rIns="228561" bIns="99007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 dirty="0">
                  <a:solidFill>
                    <a:srgbClr val="002060"/>
                  </a:solidFill>
                  <a:cs typeface="Arial" charset="0"/>
                </a:rPr>
                <a:t>процесуальні гарантії:  презумпція невинуватості, законність арештів та обвинувачення</a:t>
              </a:r>
            </a:p>
          </p:txBody>
        </p:sp>
      </p:grp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44463" y="130175"/>
            <a:ext cx="414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002060"/>
                </a:solidFill>
                <a:latin typeface="Constantia" pitchFamily="18" charset="0"/>
              </a:rPr>
              <a:t>Декларація 1789 р. також закріпила: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39" y="1196975"/>
            <a:ext cx="4357688" cy="547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1815"/>
            <a:ext cx="3427072" cy="1314977"/>
          </a:xfrm>
        </p:spPr>
        <p:txBody>
          <a:bodyPr/>
          <a:lstStyle/>
          <a:p>
            <a:pPr indent="457200" algn="ctr" fontAlgn="auto">
              <a:spcAft>
                <a:spcPts val="0"/>
              </a:spcAft>
              <a:defRPr/>
            </a:pPr>
            <a:r>
              <a:rPr lang="uk-UA" sz="3200" dirty="0">
                <a:solidFill>
                  <a:srgbClr val="800000"/>
                </a:solidFill>
                <a:effectLst/>
                <a:latin typeface="Arial"/>
                <a:ea typeface="Times New Roman"/>
              </a:rPr>
              <a:t>Конституція Франції </a:t>
            </a:r>
            <a:r>
              <a:rPr lang="uk-UA" sz="3200" dirty="0" smtClean="0">
                <a:solidFill>
                  <a:srgbClr val="800000"/>
                </a:solidFill>
                <a:effectLst/>
                <a:latin typeface="Arial"/>
                <a:ea typeface="Times New Roman"/>
              </a:rPr>
              <a:t/>
            </a:r>
            <a:br>
              <a:rPr lang="uk-UA" sz="3200" dirty="0" smtClean="0">
                <a:solidFill>
                  <a:srgbClr val="800000"/>
                </a:solidFill>
                <a:effectLst/>
                <a:latin typeface="Arial"/>
                <a:ea typeface="Times New Roman"/>
              </a:rPr>
            </a:br>
            <a:r>
              <a:rPr lang="uk-UA" sz="3200" dirty="0" smtClean="0">
                <a:solidFill>
                  <a:srgbClr val="800000"/>
                </a:solidFill>
                <a:effectLst/>
                <a:latin typeface="Arial"/>
                <a:ea typeface="Times New Roman"/>
              </a:rPr>
              <a:t>1791 </a:t>
            </a:r>
            <a:r>
              <a:rPr lang="uk-UA" sz="3200" dirty="0">
                <a:solidFill>
                  <a:srgbClr val="800000"/>
                </a:solidFill>
                <a:effectLst/>
                <a:latin typeface="Arial"/>
                <a:ea typeface="Times New Roman"/>
              </a:rPr>
              <a:t>р. </a:t>
            </a:r>
            <a:endParaRPr lang="uk-UA" sz="3200" dirty="0">
              <a:solidFill>
                <a:srgbClr val="800000"/>
              </a:solidFill>
              <a:effectLst/>
              <a:latin typeface="Times New Roman"/>
              <a:ea typeface="Times New Roman"/>
            </a:endParaRPr>
          </a:p>
        </p:txBody>
      </p:sp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3706813" y="333375"/>
            <a:ext cx="5437187" cy="6008688"/>
            <a:chOff x="3427072" y="899552"/>
            <a:chExt cx="5722587" cy="5466847"/>
          </a:xfrm>
        </p:grpSpPr>
        <p:sp>
          <p:nvSpPr>
            <p:cNvPr id="6" name="Полилиния 5"/>
            <p:cNvSpPr/>
            <p:nvPr/>
          </p:nvSpPr>
          <p:spPr>
            <a:xfrm>
              <a:off x="3427072" y="899552"/>
              <a:ext cx="5722587" cy="1195918"/>
            </a:xfrm>
            <a:custGeom>
              <a:avLst/>
              <a:gdLst>
                <a:gd name="connsiteX0" fmla="*/ 0 w 4133259"/>
                <a:gd name="connsiteY0" fmla="*/ 159298 h 955771"/>
                <a:gd name="connsiteX1" fmla="*/ 159298 w 4133259"/>
                <a:gd name="connsiteY1" fmla="*/ 0 h 955771"/>
                <a:gd name="connsiteX2" fmla="*/ 3973961 w 4133259"/>
                <a:gd name="connsiteY2" fmla="*/ 0 h 955771"/>
                <a:gd name="connsiteX3" fmla="*/ 4133259 w 4133259"/>
                <a:gd name="connsiteY3" fmla="*/ 159298 h 955771"/>
                <a:gd name="connsiteX4" fmla="*/ 4133259 w 4133259"/>
                <a:gd name="connsiteY4" fmla="*/ 796473 h 955771"/>
                <a:gd name="connsiteX5" fmla="*/ 3973961 w 4133259"/>
                <a:gd name="connsiteY5" fmla="*/ 955771 h 955771"/>
                <a:gd name="connsiteX6" fmla="*/ 159298 w 4133259"/>
                <a:gd name="connsiteY6" fmla="*/ 955771 h 955771"/>
                <a:gd name="connsiteX7" fmla="*/ 0 w 4133259"/>
                <a:gd name="connsiteY7" fmla="*/ 796473 h 955771"/>
                <a:gd name="connsiteX8" fmla="*/ 0 w 4133259"/>
                <a:gd name="connsiteY8" fmla="*/ 159298 h 95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3259" h="955771">
                  <a:moveTo>
                    <a:pt x="0" y="159298"/>
                  </a:moveTo>
                  <a:cubicBezTo>
                    <a:pt x="0" y="71320"/>
                    <a:pt x="71320" y="0"/>
                    <a:pt x="159298" y="0"/>
                  </a:cubicBezTo>
                  <a:lnTo>
                    <a:pt x="3973961" y="0"/>
                  </a:lnTo>
                  <a:cubicBezTo>
                    <a:pt x="4061939" y="0"/>
                    <a:pt x="4133259" y="71320"/>
                    <a:pt x="4133259" y="159298"/>
                  </a:cubicBezTo>
                  <a:lnTo>
                    <a:pt x="4133259" y="796473"/>
                  </a:lnTo>
                  <a:cubicBezTo>
                    <a:pt x="4133259" y="884451"/>
                    <a:pt x="4061939" y="955771"/>
                    <a:pt x="3973961" y="955771"/>
                  </a:cubicBezTo>
                  <a:lnTo>
                    <a:pt x="159298" y="955771"/>
                  </a:lnTo>
                  <a:cubicBezTo>
                    <a:pt x="71320" y="955771"/>
                    <a:pt x="0" y="884451"/>
                    <a:pt x="0" y="796473"/>
                  </a:cubicBezTo>
                  <a:lnTo>
                    <a:pt x="0" y="15929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2884" tIns="46657" rIns="202884" bIns="4665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  <a:latin typeface="+mj-lt"/>
                </a:rPr>
                <a:t>скасування станових привілеїв, продажу державних посад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27072" y="2219684"/>
              <a:ext cx="5608971" cy="818944"/>
            </a:xfrm>
            <a:custGeom>
              <a:avLst/>
              <a:gdLst>
                <a:gd name="connsiteX0" fmla="*/ 0 w 4133259"/>
                <a:gd name="connsiteY0" fmla="*/ 96455 h 578718"/>
                <a:gd name="connsiteX1" fmla="*/ 96455 w 4133259"/>
                <a:gd name="connsiteY1" fmla="*/ 0 h 578718"/>
                <a:gd name="connsiteX2" fmla="*/ 4036804 w 4133259"/>
                <a:gd name="connsiteY2" fmla="*/ 0 h 578718"/>
                <a:gd name="connsiteX3" fmla="*/ 4133259 w 4133259"/>
                <a:gd name="connsiteY3" fmla="*/ 96455 h 578718"/>
                <a:gd name="connsiteX4" fmla="*/ 4133259 w 4133259"/>
                <a:gd name="connsiteY4" fmla="*/ 482263 h 578718"/>
                <a:gd name="connsiteX5" fmla="*/ 4036804 w 4133259"/>
                <a:gd name="connsiteY5" fmla="*/ 578718 h 578718"/>
                <a:gd name="connsiteX6" fmla="*/ 96455 w 4133259"/>
                <a:gd name="connsiteY6" fmla="*/ 578718 h 578718"/>
                <a:gd name="connsiteX7" fmla="*/ 0 w 4133259"/>
                <a:gd name="connsiteY7" fmla="*/ 482263 h 578718"/>
                <a:gd name="connsiteX8" fmla="*/ 0 w 4133259"/>
                <a:gd name="connsiteY8" fmla="*/ 96455 h 57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3259" h="578718">
                  <a:moveTo>
                    <a:pt x="0" y="96455"/>
                  </a:moveTo>
                  <a:cubicBezTo>
                    <a:pt x="0" y="43184"/>
                    <a:pt x="43184" y="0"/>
                    <a:pt x="96455" y="0"/>
                  </a:cubicBezTo>
                  <a:lnTo>
                    <a:pt x="4036804" y="0"/>
                  </a:lnTo>
                  <a:cubicBezTo>
                    <a:pt x="4090075" y="0"/>
                    <a:pt x="4133259" y="43184"/>
                    <a:pt x="4133259" y="96455"/>
                  </a:cubicBezTo>
                  <a:lnTo>
                    <a:pt x="4133259" y="482263"/>
                  </a:lnTo>
                  <a:cubicBezTo>
                    <a:pt x="4133259" y="535534"/>
                    <a:pt x="4090075" y="578718"/>
                    <a:pt x="4036804" y="578718"/>
                  </a:cubicBezTo>
                  <a:lnTo>
                    <a:pt x="96455" y="578718"/>
                  </a:lnTo>
                  <a:cubicBezTo>
                    <a:pt x="43184" y="578718"/>
                    <a:pt x="0" y="535534"/>
                    <a:pt x="0" y="482263"/>
                  </a:cubicBezTo>
                  <a:lnTo>
                    <a:pt x="0" y="9645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4478" tIns="28251" rIns="184478" bIns="28251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  <a:latin typeface="+mj-lt"/>
                </a:rPr>
                <a:t>демократичні права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427072" y="3162841"/>
              <a:ext cx="5608971" cy="1447234"/>
            </a:xfrm>
            <a:custGeom>
              <a:avLst/>
              <a:gdLst>
                <a:gd name="connsiteX0" fmla="*/ 0 w 4133259"/>
                <a:gd name="connsiteY0" fmla="*/ 201133 h 1206776"/>
                <a:gd name="connsiteX1" fmla="*/ 201133 w 4133259"/>
                <a:gd name="connsiteY1" fmla="*/ 0 h 1206776"/>
                <a:gd name="connsiteX2" fmla="*/ 3932126 w 4133259"/>
                <a:gd name="connsiteY2" fmla="*/ 0 h 1206776"/>
                <a:gd name="connsiteX3" fmla="*/ 4133259 w 4133259"/>
                <a:gd name="connsiteY3" fmla="*/ 201133 h 1206776"/>
                <a:gd name="connsiteX4" fmla="*/ 4133259 w 4133259"/>
                <a:gd name="connsiteY4" fmla="*/ 1005643 h 1206776"/>
                <a:gd name="connsiteX5" fmla="*/ 3932126 w 4133259"/>
                <a:gd name="connsiteY5" fmla="*/ 1206776 h 1206776"/>
                <a:gd name="connsiteX6" fmla="*/ 201133 w 4133259"/>
                <a:gd name="connsiteY6" fmla="*/ 1206776 h 1206776"/>
                <a:gd name="connsiteX7" fmla="*/ 0 w 4133259"/>
                <a:gd name="connsiteY7" fmla="*/ 1005643 h 1206776"/>
                <a:gd name="connsiteX8" fmla="*/ 0 w 4133259"/>
                <a:gd name="connsiteY8" fmla="*/ 201133 h 120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3259" h="1206776">
                  <a:moveTo>
                    <a:pt x="0" y="201133"/>
                  </a:moveTo>
                  <a:cubicBezTo>
                    <a:pt x="0" y="90050"/>
                    <a:pt x="90050" y="0"/>
                    <a:pt x="201133" y="0"/>
                  </a:cubicBezTo>
                  <a:lnTo>
                    <a:pt x="3932126" y="0"/>
                  </a:lnTo>
                  <a:cubicBezTo>
                    <a:pt x="4043209" y="0"/>
                    <a:pt x="4133259" y="90050"/>
                    <a:pt x="4133259" y="201133"/>
                  </a:cubicBezTo>
                  <a:lnTo>
                    <a:pt x="4133259" y="1005643"/>
                  </a:lnTo>
                  <a:cubicBezTo>
                    <a:pt x="4133259" y="1116726"/>
                    <a:pt x="4043209" y="1206776"/>
                    <a:pt x="3932126" y="1206776"/>
                  </a:cubicBezTo>
                  <a:lnTo>
                    <a:pt x="201133" y="1206776"/>
                  </a:lnTo>
                  <a:cubicBezTo>
                    <a:pt x="90050" y="1206776"/>
                    <a:pt x="0" y="1116726"/>
                    <a:pt x="0" y="1005643"/>
                  </a:cubicBezTo>
                  <a:lnTo>
                    <a:pt x="0" y="2011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15137" tIns="58910" rIns="215137" bIns="58910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  <a:latin typeface="+mj-lt"/>
                </a:rPr>
                <a:t>частково безплатна освіта, суспільний нагляд за  нужденними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427072" y="4734289"/>
              <a:ext cx="5608971" cy="1632110"/>
            </a:xfrm>
            <a:custGeom>
              <a:avLst/>
              <a:gdLst>
                <a:gd name="connsiteX0" fmla="*/ 0 w 4133259"/>
                <a:gd name="connsiteY0" fmla="*/ 272109 h 1632620"/>
                <a:gd name="connsiteX1" fmla="*/ 272109 w 4133259"/>
                <a:gd name="connsiteY1" fmla="*/ 0 h 1632620"/>
                <a:gd name="connsiteX2" fmla="*/ 3861150 w 4133259"/>
                <a:gd name="connsiteY2" fmla="*/ 0 h 1632620"/>
                <a:gd name="connsiteX3" fmla="*/ 4133259 w 4133259"/>
                <a:gd name="connsiteY3" fmla="*/ 272109 h 1632620"/>
                <a:gd name="connsiteX4" fmla="*/ 4133259 w 4133259"/>
                <a:gd name="connsiteY4" fmla="*/ 1360511 h 1632620"/>
                <a:gd name="connsiteX5" fmla="*/ 3861150 w 4133259"/>
                <a:gd name="connsiteY5" fmla="*/ 1632620 h 1632620"/>
                <a:gd name="connsiteX6" fmla="*/ 272109 w 4133259"/>
                <a:gd name="connsiteY6" fmla="*/ 1632620 h 1632620"/>
                <a:gd name="connsiteX7" fmla="*/ 0 w 4133259"/>
                <a:gd name="connsiteY7" fmla="*/ 1360511 h 1632620"/>
                <a:gd name="connsiteX8" fmla="*/ 0 w 4133259"/>
                <a:gd name="connsiteY8" fmla="*/ 272109 h 163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3259" h="1632620">
                  <a:moveTo>
                    <a:pt x="0" y="272109"/>
                  </a:moveTo>
                  <a:cubicBezTo>
                    <a:pt x="0" y="121827"/>
                    <a:pt x="121827" y="0"/>
                    <a:pt x="272109" y="0"/>
                  </a:cubicBezTo>
                  <a:lnTo>
                    <a:pt x="3861150" y="0"/>
                  </a:lnTo>
                  <a:cubicBezTo>
                    <a:pt x="4011432" y="0"/>
                    <a:pt x="4133259" y="121827"/>
                    <a:pt x="4133259" y="272109"/>
                  </a:cubicBezTo>
                  <a:lnTo>
                    <a:pt x="4133259" y="1360511"/>
                  </a:lnTo>
                  <a:cubicBezTo>
                    <a:pt x="4133259" y="1510793"/>
                    <a:pt x="4011432" y="1632620"/>
                    <a:pt x="3861150" y="1632620"/>
                  </a:cubicBezTo>
                  <a:lnTo>
                    <a:pt x="272109" y="1632620"/>
                  </a:lnTo>
                  <a:cubicBezTo>
                    <a:pt x="121827" y="1632620"/>
                    <a:pt x="0" y="1510793"/>
                    <a:pt x="0" y="1360511"/>
                  </a:cubicBezTo>
                  <a:lnTo>
                    <a:pt x="0" y="27210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5925" tIns="79698" rIns="235925" bIns="79698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>
                  <a:solidFill>
                    <a:srgbClr val="002060"/>
                  </a:solidFill>
                  <a:latin typeface="Calibri" pitchFamily="34" charset="0"/>
                  <a:cs typeface="Arial" charset="0"/>
                </a:rPr>
                <a:t>ідея національного суверенітету: нація</a:t>
              </a:r>
              <a:r>
                <a:rPr lang="uk-UA" sz="3200">
                  <a:solidFill>
                    <a:srgbClr val="002060"/>
                  </a:solidFill>
                  <a:latin typeface="Arial" charset="0"/>
                  <a:cs typeface="Arial" charset="0"/>
                </a:rPr>
                <a:t> </a:t>
              </a:r>
              <a:r>
                <a:rPr lang="uk-UA" sz="3200">
                  <a:solidFill>
                    <a:srgbClr val="002060"/>
                  </a:solidFill>
                  <a:latin typeface="Calibri" pitchFamily="34" charset="0"/>
                  <a:cs typeface="Arial" charset="0"/>
                </a:rPr>
                <a:t>-єдине джерело влади</a:t>
              </a:r>
            </a:p>
          </p:txBody>
        </p:sp>
      </p:grpSp>
      <p:pic>
        <p:nvPicPr>
          <p:cNvPr id="25603" name="Picture 2" descr="D:\ІДПЗК_2015\220px-Constitution_de_1791._Page_1_-_Archives_Nationales_-_AE-I-1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36750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2"/>
          <p:cNvGrpSpPr>
            <a:grpSpLocks/>
          </p:cNvGrpSpPr>
          <p:nvPr/>
        </p:nvGrpSpPr>
        <p:grpSpPr bwMode="auto">
          <a:xfrm>
            <a:off x="447551" y="830423"/>
            <a:ext cx="8516938" cy="5910946"/>
            <a:chOff x="-240904" y="463729"/>
            <a:chExt cx="14150182" cy="4348454"/>
          </a:xfrm>
        </p:grpSpPr>
        <p:sp>
          <p:nvSpPr>
            <p:cNvPr id="8" name="Полилиния 7"/>
            <p:cNvSpPr/>
            <p:nvPr/>
          </p:nvSpPr>
          <p:spPr>
            <a:xfrm>
              <a:off x="5295538" y="463729"/>
              <a:ext cx="8613740" cy="2282488"/>
            </a:xfrm>
            <a:custGeom>
              <a:avLst/>
              <a:gdLst>
                <a:gd name="connsiteX0" fmla="*/ 0 w 6149483"/>
                <a:gd name="connsiteY0" fmla="*/ 428408 h 2570399"/>
                <a:gd name="connsiteX1" fmla="*/ 428408 w 6149483"/>
                <a:gd name="connsiteY1" fmla="*/ 0 h 2570399"/>
                <a:gd name="connsiteX2" fmla="*/ 5721075 w 6149483"/>
                <a:gd name="connsiteY2" fmla="*/ 0 h 2570399"/>
                <a:gd name="connsiteX3" fmla="*/ 6149483 w 6149483"/>
                <a:gd name="connsiteY3" fmla="*/ 428408 h 2570399"/>
                <a:gd name="connsiteX4" fmla="*/ 6149483 w 6149483"/>
                <a:gd name="connsiteY4" fmla="*/ 2141991 h 2570399"/>
                <a:gd name="connsiteX5" fmla="*/ 5721075 w 6149483"/>
                <a:gd name="connsiteY5" fmla="*/ 2570399 h 2570399"/>
                <a:gd name="connsiteX6" fmla="*/ 428408 w 6149483"/>
                <a:gd name="connsiteY6" fmla="*/ 2570399 h 2570399"/>
                <a:gd name="connsiteX7" fmla="*/ 0 w 6149483"/>
                <a:gd name="connsiteY7" fmla="*/ 2141991 h 2570399"/>
                <a:gd name="connsiteX8" fmla="*/ 0 w 6149483"/>
                <a:gd name="connsiteY8" fmla="*/ 428408 h 257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9483" h="2570399">
                  <a:moveTo>
                    <a:pt x="0" y="428408"/>
                  </a:moveTo>
                  <a:cubicBezTo>
                    <a:pt x="0" y="191805"/>
                    <a:pt x="191805" y="0"/>
                    <a:pt x="428408" y="0"/>
                  </a:cubicBezTo>
                  <a:lnTo>
                    <a:pt x="5721075" y="0"/>
                  </a:lnTo>
                  <a:cubicBezTo>
                    <a:pt x="5957678" y="0"/>
                    <a:pt x="6149483" y="191805"/>
                    <a:pt x="6149483" y="428408"/>
                  </a:cubicBezTo>
                  <a:lnTo>
                    <a:pt x="6149483" y="2141991"/>
                  </a:lnTo>
                  <a:cubicBezTo>
                    <a:pt x="6149483" y="2378594"/>
                    <a:pt x="5957678" y="2570399"/>
                    <a:pt x="5721075" y="2570399"/>
                  </a:cubicBezTo>
                  <a:lnTo>
                    <a:pt x="428408" y="2570399"/>
                  </a:lnTo>
                  <a:cubicBezTo>
                    <a:pt x="191805" y="2570399"/>
                    <a:pt x="0" y="2378594"/>
                    <a:pt x="0" y="2141991"/>
                  </a:cubicBezTo>
                  <a:lnTo>
                    <a:pt x="0" y="4284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57913" tIns="125477" rIns="357913" bIns="12547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000" dirty="0">
                  <a:solidFill>
                    <a:srgbClr val="002060"/>
                  </a:solidFill>
                  <a:latin typeface="+mj-lt"/>
                </a:rPr>
                <a:t>законодавча  влада доручалася виборному </a:t>
              </a:r>
              <a:r>
                <a:rPr lang="uk-UA" sz="3000" dirty="0" smtClean="0">
                  <a:solidFill>
                    <a:srgbClr val="002060"/>
                  </a:solidFill>
                  <a:latin typeface="+mj-lt"/>
                </a:rPr>
                <a:t>Національному </a:t>
              </a:r>
              <a:r>
                <a:rPr lang="uk-UA" sz="3000" dirty="0">
                  <a:solidFill>
                    <a:srgbClr val="002060"/>
                  </a:solidFill>
                  <a:latin typeface="+mj-lt"/>
                </a:rPr>
                <a:t>З</a:t>
              </a:r>
              <a:r>
                <a:rPr lang="uk-UA" sz="3000" dirty="0" smtClean="0">
                  <a:solidFill>
                    <a:srgbClr val="002060"/>
                  </a:solidFill>
                  <a:latin typeface="+mj-lt"/>
                </a:rPr>
                <a:t>аконодавчому зібранню. Виконавча </a:t>
              </a:r>
              <a:r>
                <a:rPr lang="uk-UA" sz="3000" dirty="0">
                  <a:solidFill>
                    <a:srgbClr val="002060"/>
                  </a:solidFill>
                  <a:latin typeface="+mj-lt"/>
                </a:rPr>
                <a:t>влада – </a:t>
              </a:r>
              <a:r>
                <a:rPr lang="uk-UA" sz="3000" dirty="0" smtClean="0">
                  <a:solidFill>
                    <a:srgbClr val="002060"/>
                  </a:solidFill>
                  <a:latin typeface="+mj-lt"/>
                </a:rPr>
                <a:t>королю, який одноособово  призначав міністрів</a:t>
              </a:r>
              <a:r>
                <a:rPr lang="uk-UA" sz="3200" dirty="0" smtClean="0">
                  <a:solidFill>
                    <a:srgbClr val="002060"/>
                  </a:solidFill>
                  <a:latin typeface="+mj-lt"/>
                </a:rPr>
                <a:t>.</a:t>
              </a:r>
              <a:endParaRPr lang="uk-UA" sz="32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635183" y="2874345"/>
              <a:ext cx="7820186" cy="533713"/>
            </a:xfrm>
            <a:custGeom>
              <a:avLst/>
              <a:gdLst>
                <a:gd name="connsiteX0" fmla="*/ 0 w 6149483"/>
                <a:gd name="connsiteY0" fmla="*/ 88892 h 533341"/>
                <a:gd name="connsiteX1" fmla="*/ 88892 w 6149483"/>
                <a:gd name="connsiteY1" fmla="*/ 0 h 533341"/>
                <a:gd name="connsiteX2" fmla="*/ 6060591 w 6149483"/>
                <a:gd name="connsiteY2" fmla="*/ 0 h 533341"/>
                <a:gd name="connsiteX3" fmla="*/ 6149483 w 6149483"/>
                <a:gd name="connsiteY3" fmla="*/ 88892 h 533341"/>
                <a:gd name="connsiteX4" fmla="*/ 6149483 w 6149483"/>
                <a:gd name="connsiteY4" fmla="*/ 444449 h 533341"/>
                <a:gd name="connsiteX5" fmla="*/ 6060591 w 6149483"/>
                <a:gd name="connsiteY5" fmla="*/ 533341 h 533341"/>
                <a:gd name="connsiteX6" fmla="*/ 88892 w 6149483"/>
                <a:gd name="connsiteY6" fmla="*/ 533341 h 533341"/>
                <a:gd name="connsiteX7" fmla="*/ 0 w 6149483"/>
                <a:gd name="connsiteY7" fmla="*/ 444449 h 533341"/>
                <a:gd name="connsiteX8" fmla="*/ 0 w 6149483"/>
                <a:gd name="connsiteY8" fmla="*/ 88892 h 53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9483" h="533341">
                  <a:moveTo>
                    <a:pt x="0" y="88892"/>
                  </a:moveTo>
                  <a:cubicBezTo>
                    <a:pt x="0" y="39798"/>
                    <a:pt x="39798" y="0"/>
                    <a:pt x="88892" y="0"/>
                  </a:cubicBezTo>
                  <a:lnTo>
                    <a:pt x="6060591" y="0"/>
                  </a:lnTo>
                  <a:cubicBezTo>
                    <a:pt x="6109685" y="0"/>
                    <a:pt x="6149483" y="39798"/>
                    <a:pt x="6149483" y="88892"/>
                  </a:cubicBezTo>
                  <a:lnTo>
                    <a:pt x="6149483" y="444449"/>
                  </a:lnTo>
                  <a:cubicBezTo>
                    <a:pt x="6149483" y="493543"/>
                    <a:pt x="6109685" y="533341"/>
                    <a:pt x="6060591" y="533341"/>
                  </a:cubicBezTo>
                  <a:lnTo>
                    <a:pt x="88892" y="533341"/>
                  </a:lnTo>
                  <a:cubicBezTo>
                    <a:pt x="39798" y="533341"/>
                    <a:pt x="0" y="493543"/>
                    <a:pt x="0" y="444449"/>
                  </a:cubicBezTo>
                  <a:lnTo>
                    <a:pt x="0" y="888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58472" tIns="26036" rIns="258472" bIns="26036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  <a:latin typeface="+mj-lt"/>
                </a:rPr>
                <a:t>незалежний суд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-240904" y="3487845"/>
              <a:ext cx="14150180" cy="1324338"/>
            </a:xfrm>
            <a:custGeom>
              <a:avLst/>
              <a:gdLst>
                <a:gd name="connsiteX0" fmla="*/ 0 w 6149483"/>
                <a:gd name="connsiteY0" fmla="*/ 110482 h 662880"/>
                <a:gd name="connsiteX1" fmla="*/ 110482 w 6149483"/>
                <a:gd name="connsiteY1" fmla="*/ 0 h 662880"/>
                <a:gd name="connsiteX2" fmla="*/ 6039001 w 6149483"/>
                <a:gd name="connsiteY2" fmla="*/ 0 h 662880"/>
                <a:gd name="connsiteX3" fmla="*/ 6149483 w 6149483"/>
                <a:gd name="connsiteY3" fmla="*/ 110482 h 662880"/>
                <a:gd name="connsiteX4" fmla="*/ 6149483 w 6149483"/>
                <a:gd name="connsiteY4" fmla="*/ 552398 h 662880"/>
                <a:gd name="connsiteX5" fmla="*/ 6039001 w 6149483"/>
                <a:gd name="connsiteY5" fmla="*/ 662880 h 662880"/>
                <a:gd name="connsiteX6" fmla="*/ 110482 w 6149483"/>
                <a:gd name="connsiteY6" fmla="*/ 662880 h 662880"/>
                <a:gd name="connsiteX7" fmla="*/ 0 w 6149483"/>
                <a:gd name="connsiteY7" fmla="*/ 552398 h 662880"/>
                <a:gd name="connsiteX8" fmla="*/ 0 w 6149483"/>
                <a:gd name="connsiteY8" fmla="*/ 110482 h 66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9483" h="662880">
                  <a:moveTo>
                    <a:pt x="0" y="110482"/>
                  </a:moveTo>
                  <a:cubicBezTo>
                    <a:pt x="0" y="49464"/>
                    <a:pt x="49464" y="0"/>
                    <a:pt x="110482" y="0"/>
                  </a:cubicBezTo>
                  <a:lnTo>
                    <a:pt x="6039001" y="0"/>
                  </a:lnTo>
                  <a:cubicBezTo>
                    <a:pt x="6100019" y="0"/>
                    <a:pt x="6149483" y="49464"/>
                    <a:pt x="6149483" y="110482"/>
                  </a:cubicBezTo>
                  <a:lnTo>
                    <a:pt x="6149483" y="552398"/>
                  </a:lnTo>
                  <a:cubicBezTo>
                    <a:pt x="6149483" y="613416"/>
                    <a:pt x="6100019" y="662880"/>
                    <a:pt x="6039001" y="662880"/>
                  </a:cubicBezTo>
                  <a:lnTo>
                    <a:pt x="110482" y="662880"/>
                  </a:lnTo>
                  <a:cubicBezTo>
                    <a:pt x="49464" y="662880"/>
                    <a:pt x="0" y="613416"/>
                    <a:pt x="0" y="552398"/>
                  </a:cubicBezTo>
                  <a:lnTo>
                    <a:pt x="0" y="1104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64795" tIns="32359" rIns="264795" bIns="32359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 smtClean="0">
                  <a:solidFill>
                    <a:srgbClr val="002060"/>
                  </a:solidFill>
                  <a:latin typeface="+mj-lt"/>
                </a:rPr>
                <a:t>Громадян було поділено на активних і пасивних за майновою ознакою. Брати участь у виборах могли лише активні громадяни</a:t>
              </a:r>
              <a:endParaRPr lang="uk-UA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pic>
        <p:nvPicPr>
          <p:cNvPr id="2662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52" y="805146"/>
            <a:ext cx="3168352" cy="402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39546" y="0"/>
            <a:ext cx="707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800000"/>
                </a:solidFill>
              </a:rPr>
              <a:t>Конституція Франції 1791 р.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2"/>
          <p:cNvGrpSpPr>
            <a:grpSpLocks/>
          </p:cNvGrpSpPr>
          <p:nvPr/>
        </p:nvGrpSpPr>
        <p:grpSpPr bwMode="auto">
          <a:xfrm>
            <a:off x="0" y="981075"/>
            <a:ext cx="9144000" cy="5876925"/>
            <a:chOff x="0" y="980728"/>
            <a:chExt cx="9144001" cy="5877272"/>
          </a:xfrm>
        </p:grpSpPr>
        <p:sp>
          <p:nvSpPr>
            <p:cNvPr id="27651" name="Прямоугольник 4"/>
            <p:cNvSpPr>
              <a:spLocks noChangeArrowheads="1"/>
            </p:cNvSpPr>
            <p:nvPr/>
          </p:nvSpPr>
          <p:spPr bwMode="auto">
            <a:xfrm>
              <a:off x="0" y="980728"/>
              <a:ext cx="9144000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0" y="980728"/>
              <a:ext cx="5076826" cy="2121025"/>
            </a:xfrm>
            <a:custGeom>
              <a:avLst/>
              <a:gdLst>
                <a:gd name="connsiteX0" fmla="*/ 0 w 3531691"/>
                <a:gd name="connsiteY0" fmla="*/ 0 h 2119014"/>
                <a:gd name="connsiteX1" fmla="*/ 3531691 w 3531691"/>
                <a:gd name="connsiteY1" fmla="*/ 0 h 2119014"/>
                <a:gd name="connsiteX2" fmla="*/ 3531691 w 3531691"/>
                <a:gd name="connsiteY2" fmla="*/ 2119014 h 2119014"/>
                <a:gd name="connsiteX3" fmla="*/ 0 w 3531691"/>
                <a:gd name="connsiteY3" fmla="*/ 2119014 h 2119014"/>
                <a:gd name="connsiteX4" fmla="*/ 0 w 3531691"/>
                <a:gd name="connsiteY4" fmla="*/ 0 h 211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691" h="2119014">
                  <a:moveTo>
                    <a:pt x="0" y="0"/>
                  </a:moveTo>
                  <a:lnTo>
                    <a:pt x="3531691" y="0"/>
                  </a:lnTo>
                  <a:lnTo>
                    <a:pt x="3531691" y="2119014"/>
                  </a:lnTo>
                  <a:lnTo>
                    <a:pt x="0" y="21190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 b="1" dirty="0">
                  <a:solidFill>
                    <a:schemeClr val="tx1"/>
                  </a:solidFill>
                  <a:latin typeface="+mj-lt"/>
                </a:rPr>
                <a:t>конституціоналісти</a:t>
              </a:r>
              <a:r>
                <a:rPr lang="uk-UA" sz="2800" dirty="0">
                  <a:solidFill>
                    <a:schemeClr val="tx1"/>
                  </a:solidFill>
                  <a:latin typeface="+mj-lt"/>
                </a:rPr>
                <a:t> (фельяни)</a:t>
              </a:r>
              <a:r>
                <a:rPr lang="uk-UA" sz="2800" b="1" dirty="0">
                  <a:solidFill>
                    <a:schemeClr val="tx1"/>
                  </a:solidFill>
                  <a:latin typeface="+mj-lt"/>
                </a:rPr>
                <a:t> - </a:t>
              </a:r>
              <a:r>
                <a:rPr lang="uk-UA" sz="2800" dirty="0">
                  <a:solidFill>
                    <a:schemeClr val="tx1"/>
                  </a:solidFill>
                  <a:latin typeface="+mj-lt"/>
                </a:rPr>
                <a:t>виражали інтереси великої буржуазії, були прихильниками конституційної монархії 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5076826" y="982316"/>
              <a:ext cx="4067175" cy="2119437"/>
            </a:xfrm>
            <a:custGeom>
              <a:avLst/>
              <a:gdLst>
                <a:gd name="connsiteX0" fmla="*/ 0 w 3531691"/>
                <a:gd name="connsiteY0" fmla="*/ 0 h 2119014"/>
                <a:gd name="connsiteX1" fmla="*/ 3531691 w 3531691"/>
                <a:gd name="connsiteY1" fmla="*/ 0 h 2119014"/>
                <a:gd name="connsiteX2" fmla="*/ 3531691 w 3531691"/>
                <a:gd name="connsiteY2" fmla="*/ 2119014 h 2119014"/>
                <a:gd name="connsiteX3" fmla="*/ 0 w 3531691"/>
                <a:gd name="connsiteY3" fmla="*/ 2119014 h 2119014"/>
                <a:gd name="connsiteX4" fmla="*/ 0 w 3531691"/>
                <a:gd name="connsiteY4" fmla="*/ 0 h 2119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691" h="2119014">
                  <a:moveTo>
                    <a:pt x="0" y="0"/>
                  </a:moveTo>
                  <a:lnTo>
                    <a:pt x="3531691" y="0"/>
                  </a:lnTo>
                  <a:lnTo>
                    <a:pt x="3531691" y="2119014"/>
                  </a:lnTo>
                  <a:lnTo>
                    <a:pt x="0" y="21190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4020"/>
                <a:satOff val="682"/>
                <a:lumOff val="8543"/>
                <a:alphaOff val="0"/>
              </a:schemeClr>
            </a:fillRef>
            <a:effectRef idx="0">
              <a:schemeClr val="accent2">
                <a:shade val="80000"/>
                <a:hueOff val="124020"/>
                <a:satOff val="682"/>
                <a:lumOff val="8543"/>
                <a:alphaOff val="0"/>
              </a:schemeClr>
            </a:effectRef>
            <a:fontRef idx="minor">
              <a:schemeClr val="lt1"/>
            </a:fontRef>
          </p:style>
          <p:txBody>
            <a:bodyPr lIns="95250" tIns="95250" rIns="95250" bIns="95250" anchor="ctr"/>
            <a:lstStyle/>
            <a:p>
              <a:pPr algn="ctr"/>
              <a:r>
                <a:rPr lang="uk-UA" sz="28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жирондисти </a:t>
              </a:r>
              <a:r>
                <a:rPr lang="uk-UA" sz="2800">
                  <a:solidFill>
                    <a:schemeClr val="tx1"/>
                  </a:solidFill>
                  <a:latin typeface="Arial" charset="0"/>
                  <a:cs typeface="Arial" charset="0"/>
                </a:rPr>
                <a:t>(</a:t>
              </a:r>
              <a:r>
                <a:rPr lang="uk-UA" sz="28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середня буржуазія</a:t>
              </a:r>
              <a:r>
                <a:rPr lang="uk-UA" sz="2800">
                  <a:solidFill>
                    <a:schemeClr val="tx1"/>
                  </a:solidFill>
                  <a:latin typeface="Arial" charset="0"/>
                  <a:cs typeface="Arial" charset="0"/>
                </a:rPr>
                <a:t>)</a:t>
              </a:r>
              <a:r>
                <a:rPr lang="uk-UA" sz="28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 прагнули встановлення республіки 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uk-UA" sz="25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0" y="3101753"/>
              <a:ext cx="3970338" cy="3756247"/>
            </a:xfrm>
            <a:custGeom>
              <a:avLst/>
              <a:gdLst>
                <a:gd name="connsiteX0" fmla="*/ 0 w 3941085"/>
                <a:gd name="connsiteY0" fmla="*/ 0 h 3285765"/>
                <a:gd name="connsiteX1" fmla="*/ 3941085 w 3941085"/>
                <a:gd name="connsiteY1" fmla="*/ 0 h 3285765"/>
                <a:gd name="connsiteX2" fmla="*/ 3941085 w 3941085"/>
                <a:gd name="connsiteY2" fmla="*/ 3285765 h 3285765"/>
                <a:gd name="connsiteX3" fmla="*/ 0 w 3941085"/>
                <a:gd name="connsiteY3" fmla="*/ 3285765 h 3285765"/>
                <a:gd name="connsiteX4" fmla="*/ 0 w 3941085"/>
                <a:gd name="connsiteY4" fmla="*/ 0 h 328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1085" h="3285765">
                  <a:moveTo>
                    <a:pt x="0" y="0"/>
                  </a:moveTo>
                  <a:lnTo>
                    <a:pt x="3941085" y="0"/>
                  </a:lnTo>
                  <a:lnTo>
                    <a:pt x="3941085" y="3285765"/>
                  </a:lnTo>
                  <a:lnTo>
                    <a:pt x="0" y="32857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48041"/>
                <a:satOff val="1365"/>
                <a:lumOff val="17085"/>
                <a:alphaOff val="0"/>
              </a:schemeClr>
            </a:fillRef>
            <a:effectRef idx="0">
              <a:schemeClr val="accent2">
                <a:shade val="80000"/>
                <a:hueOff val="248041"/>
                <a:satOff val="1365"/>
                <a:lumOff val="17085"/>
                <a:alphaOff val="0"/>
              </a:schemeClr>
            </a:effectRef>
            <a:fontRef idx="minor">
              <a:schemeClr val="lt1"/>
            </a:fontRef>
          </p:style>
          <p:txBody>
            <a:bodyPr lIns="106680" tIns="106680" rIns="106680" bIns="106680" anchor="ctr"/>
            <a:lstStyle/>
            <a:p>
              <a:pPr algn="ctr"/>
              <a:r>
                <a:rPr lang="uk-UA" sz="2800" b="1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якобінці – </a:t>
              </a:r>
              <a:r>
                <a:rPr lang="uk-UA" sz="28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представляли інтереси дрібної буржуазії та народу, ставили завдання широких демократичних перетворень </a:t>
              </a: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lang="uk-UA" sz="2300">
                <a:solidFill>
                  <a:schemeClr val="tx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970338" y="3101753"/>
              <a:ext cx="5173663" cy="3756247"/>
            </a:xfrm>
            <a:custGeom>
              <a:avLst/>
              <a:gdLst>
                <a:gd name="connsiteX0" fmla="*/ 0 w 4038595"/>
                <a:gd name="connsiteY0" fmla="*/ 0 h 2776926"/>
                <a:gd name="connsiteX1" fmla="*/ 4038595 w 4038595"/>
                <a:gd name="connsiteY1" fmla="*/ 0 h 2776926"/>
                <a:gd name="connsiteX2" fmla="*/ 4038595 w 4038595"/>
                <a:gd name="connsiteY2" fmla="*/ 2776926 h 2776926"/>
                <a:gd name="connsiteX3" fmla="*/ 0 w 4038595"/>
                <a:gd name="connsiteY3" fmla="*/ 2776926 h 2776926"/>
                <a:gd name="connsiteX4" fmla="*/ 0 w 4038595"/>
                <a:gd name="connsiteY4" fmla="*/ 0 h 277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595" h="2776926">
                  <a:moveTo>
                    <a:pt x="0" y="0"/>
                  </a:moveTo>
                  <a:lnTo>
                    <a:pt x="4038595" y="0"/>
                  </a:lnTo>
                  <a:lnTo>
                    <a:pt x="4038595" y="2776926"/>
                  </a:lnTo>
                  <a:lnTo>
                    <a:pt x="0" y="2776926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80000"/>
                <a:hueOff val="372061"/>
                <a:satOff val="2047"/>
                <a:lumOff val="25628"/>
                <a:alphaOff val="0"/>
              </a:schemeClr>
            </a:effectRef>
            <a:fontRef idx="minor">
              <a:schemeClr val="lt1"/>
            </a:fontRef>
          </p:style>
          <p:txBody>
            <a:bodyPr lIns="95250" tIns="95250" rIns="95250" bIns="952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250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23850" y="14288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800">
                <a:solidFill>
                  <a:srgbClr val="000308"/>
                </a:solidFill>
              </a:rPr>
              <a:t>Протягом періоду конституційної монархії сформувалися основні політичні угрупування</a:t>
            </a:r>
            <a:endParaRPr lang="ru-RU" sz="2800">
              <a:solidFill>
                <a:srgbClr val="0003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2063" y="263525"/>
            <a:ext cx="2801937" cy="4067175"/>
          </a:xfrm>
          <a:solidFill>
            <a:srgbClr val="FFFF00"/>
          </a:solidFill>
        </p:spPr>
        <p:txBody>
          <a:bodyPr>
            <a:noAutofit/>
          </a:bodyPr>
          <a:lstStyle/>
          <a:p>
            <a:pPr indent="363538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dirty="0">
                <a:solidFill>
                  <a:srgbClr val="002060"/>
                </a:solidFill>
                <a:latin typeface="+mj-lt"/>
              </a:rPr>
              <a:t>Король </a:t>
            </a:r>
            <a:r>
              <a:rPr lang="uk-UA" sz="3200" dirty="0" smtClean="0">
                <a:solidFill>
                  <a:srgbClr val="002060"/>
                </a:solidFill>
                <a:latin typeface="+mj-lt"/>
              </a:rPr>
              <a:t>та </a:t>
            </a:r>
            <a:r>
              <a:rPr lang="uk-UA" sz="3200" dirty="0">
                <a:solidFill>
                  <a:srgbClr val="002060"/>
                </a:solidFill>
                <a:latin typeface="+mj-lt"/>
              </a:rPr>
              <a:t>дворянство прагнули відновлення феодальних порядків, готували змову.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dirty="0" smtClean="0">
                <a:solidFill>
                  <a:srgbClr val="002060"/>
                </a:solidFill>
                <a:latin typeface="+mj-lt"/>
              </a:rPr>
              <a:t> </a:t>
            </a:r>
            <a:endParaRPr lang="uk-UA" sz="3200" dirty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0" y="4330700"/>
            <a:ext cx="9144000" cy="2554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Constantia" pitchFamily="18" charset="0"/>
              </a:rPr>
              <a:t>   В результаті народного повстання, що розпочалося 10 серпня </a:t>
            </a:r>
            <a:r>
              <a:rPr lang="uk-UA" sz="3200" dirty="0" smtClean="0">
                <a:solidFill>
                  <a:srgbClr val="002060"/>
                </a:solidFill>
                <a:latin typeface="Constantia" pitchFamily="18" charset="0"/>
              </a:rPr>
              <a:t>1</a:t>
            </a:r>
            <a:r>
              <a:rPr lang="en-US" sz="3200" dirty="0" smtClean="0">
                <a:solidFill>
                  <a:srgbClr val="002060"/>
                </a:solidFill>
                <a:latin typeface="Constantia" pitchFamily="18" charset="0"/>
              </a:rPr>
              <a:t>7</a:t>
            </a:r>
            <a:r>
              <a:rPr lang="uk-UA" sz="3200" dirty="0" smtClean="0">
                <a:solidFill>
                  <a:srgbClr val="002060"/>
                </a:solidFill>
                <a:latin typeface="Constantia" pitchFamily="18" charset="0"/>
              </a:rPr>
              <a:t>92 </a:t>
            </a:r>
            <a:r>
              <a:rPr lang="uk-UA" sz="3200" dirty="0">
                <a:solidFill>
                  <a:srgbClr val="002060"/>
                </a:solidFill>
                <a:latin typeface="Constantia" pitchFamily="18" charset="0"/>
              </a:rPr>
              <a:t>р. був створений Національний конвент, обраний на основі загального чоловічого виборчого права (більшість отримали жирондисти).</a:t>
            </a:r>
          </a:p>
        </p:txBody>
      </p:sp>
      <p:pic>
        <p:nvPicPr>
          <p:cNvPr id="28675" name="Picture 2" descr="D:\ІДПЗК_2015\ковальчук\Франц. буржуазна революція\братання повсталого народу із військами палац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6350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4"/>
          <p:cNvSpPr>
            <a:spLocks noGrp="1"/>
          </p:cNvSpPr>
          <p:nvPr>
            <p:ph type="body" idx="1"/>
          </p:nvPr>
        </p:nvSpPr>
        <p:spPr>
          <a:xfrm>
            <a:off x="769938" y="476250"/>
            <a:ext cx="7689850" cy="2160588"/>
          </a:xfr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uk-UA" sz="3200" smtClean="0">
                <a:solidFill>
                  <a:srgbClr val="002060"/>
                </a:solidFill>
              </a:rPr>
              <a:t>    Конвент скасував королівську владу і проголосив Францію республікою.</a:t>
            </a:r>
          </a:p>
          <a:p>
            <a:r>
              <a:rPr lang="uk-UA" sz="3200" smtClean="0">
                <a:solidFill>
                  <a:srgbClr val="002060"/>
                </a:solidFill>
              </a:rPr>
              <a:t>Король Людовік XVI був страчений за вироком суду</a:t>
            </a:r>
          </a:p>
        </p:txBody>
      </p:sp>
      <p:pic>
        <p:nvPicPr>
          <p:cNvPr id="29698" name="Picture 2" descr="G:\верещак\казнь короля Людовыка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636838"/>
            <a:ext cx="6497638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729716" y="1132901"/>
          <a:ext cx="4397543" cy="412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2" name="Прямоугольник 6"/>
          <p:cNvSpPr>
            <a:spLocks noChangeArrowheads="1"/>
          </p:cNvSpPr>
          <p:nvPr/>
        </p:nvSpPr>
        <p:spPr bwMode="auto">
          <a:xfrm>
            <a:off x="1116013" y="115888"/>
            <a:ext cx="6985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solidFill>
                  <a:srgbClr val="002060"/>
                </a:solidFill>
                <a:latin typeface="Constantia" pitchFamily="18" charset="0"/>
              </a:rPr>
              <a:t>Національний конвент провів антифеодальні реформи:</a:t>
            </a:r>
          </a:p>
        </p:txBody>
      </p:sp>
      <p:sp>
        <p:nvSpPr>
          <p:cNvPr id="30723" name="Прямоугольник 7"/>
          <p:cNvSpPr>
            <a:spLocks noChangeArrowheads="1"/>
          </p:cNvSpPr>
          <p:nvPr/>
        </p:nvSpPr>
        <p:spPr bwMode="auto">
          <a:xfrm>
            <a:off x="468313" y="5386388"/>
            <a:ext cx="8064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3538" algn="ctr"/>
            <a:r>
              <a:rPr lang="uk-UA" sz="3200">
                <a:solidFill>
                  <a:srgbClr val="002060"/>
                </a:solidFill>
                <a:latin typeface="Constantia" pitchFamily="18" charset="0"/>
              </a:rPr>
              <a:t>Але за пропаганду зрівняльного поділу землі передбачалася смертна кара </a:t>
            </a:r>
          </a:p>
        </p:txBody>
      </p:sp>
      <p:pic>
        <p:nvPicPr>
          <p:cNvPr id="30724" name="Picture 2" descr="G:\солоденко картинки\мануфактуры франции\Крестьянский двор. Гравюра П. Лепотр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875"/>
            <a:ext cx="4716463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:\ІДПЗК_2015\ковальчук\Франц. буржуазна революція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67056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271" y="188323"/>
            <a:ext cx="2688352" cy="164209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002060"/>
                </a:solidFill>
              </a:rPr>
              <a:t>якобінська </a:t>
            </a:r>
            <a:r>
              <a:rPr lang="uk-UA" sz="3200" dirty="0">
                <a:solidFill>
                  <a:srgbClr val="002060"/>
                </a:solidFill>
              </a:rPr>
              <a:t>диктатура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0" y="4437063"/>
            <a:ext cx="9144000" cy="2420937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4763" marR="0" indent="358775" algn="ctr"/>
            <a:r>
              <a:rPr lang="uk-UA" sz="3200" smtClean="0">
                <a:solidFill>
                  <a:srgbClr val="002060"/>
                </a:solidFill>
                <a:latin typeface="Calibri" pitchFamily="34" charset="0"/>
              </a:rPr>
              <a:t>Жирондисти прагнули припинення революції. Народ продовжував боротьбу за знищення феодальних відносин. 2 червня 1793 р. в результаті народного повстання влада перейшла до якобінців.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:\Онопрійчук\сутичка при якобінській диктатур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"/>
            <a:ext cx="406717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0" y="385079"/>
            <a:ext cx="9144000" cy="6472921"/>
            <a:chOff x="0" y="385079"/>
            <a:chExt cx="9144000" cy="647292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6" name="Полилиния 5"/>
            <p:cNvSpPr/>
            <p:nvPr/>
          </p:nvSpPr>
          <p:spPr>
            <a:xfrm>
              <a:off x="4067946" y="385079"/>
              <a:ext cx="5076054" cy="915616"/>
            </a:xfrm>
            <a:custGeom>
              <a:avLst/>
              <a:gdLst>
                <a:gd name="connsiteX0" fmla="*/ 0 w 6858000"/>
                <a:gd name="connsiteY0" fmla="*/ 152606 h 915616"/>
                <a:gd name="connsiteX1" fmla="*/ 152606 w 6858000"/>
                <a:gd name="connsiteY1" fmla="*/ 0 h 915616"/>
                <a:gd name="connsiteX2" fmla="*/ 6705394 w 6858000"/>
                <a:gd name="connsiteY2" fmla="*/ 0 h 915616"/>
                <a:gd name="connsiteX3" fmla="*/ 6858000 w 6858000"/>
                <a:gd name="connsiteY3" fmla="*/ 152606 h 915616"/>
                <a:gd name="connsiteX4" fmla="*/ 6858000 w 6858000"/>
                <a:gd name="connsiteY4" fmla="*/ 763010 h 915616"/>
                <a:gd name="connsiteX5" fmla="*/ 6705394 w 6858000"/>
                <a:gd name="connsiteY5" fmla="*/ 915616 h 915616"/>
                <a:gd name="connsiteX6" fmla="*/ 152606 w 6858000"/>
                <a:gd name="connsiteY6" fmla="*/ 915616 h 915616"/>
                <a:gd name="connsiteX7" fmla="*/ 0 w 6858000"/>
                <a:gd name="connsiteY7" fmla="*/ 763010 h 915616"/>
                <a:gd name="connsiteX8" fmla="*/ 0 w 6858000"/>
                <a:gd name="connsiteY8" fmla="*/ 152606 h 9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915616">
                  <a:moveTo>
                    <a:pt x="0" y="152606"/>
                  </a:moveTo>
                  <a:cubicBezTo>
                    <a:pt x="0" y="68324"/>
                    <a:pt x="68324" y="0"/>
                    <a:pt x="152606" y="0"/>
                  </a:cubicBezTo>
                  <a:lnTo>
                    <a:pt x="6705394" y="0"/>
                  </a:lnTo>
                  <a:cubicBezTo>
                    <a:pt x="6789676" y="0"/>
                    <a:pt x="6858000" y="68324"/>
                    <a:pt x="6858000" y="152606"/>
                  </a:cubicBezTo>
                  <a:lnTo>
                    <a:pt x="6858000" y="763010"/>
                  </a:lnTo>
                  <a:cubicBezTo>
                    <a:pt x="6858000" y="847292"/>
                    <a:pt x="6789676" y="915616"/>
                    <a:pt x="6705394" y="915616"/>
                  </a:cubicBezTo>
                  <a:lnTo>
                    <a:pt x="152606" y="915616"/>
                  </a:lnTo>
                  <a:cubicBezTo>
                    <a:pt x="68324" y="915616"/>
                    <a:pt x="0" y="847292"/>
                    <a:pt x="0" y="763010"/>
                  </a:cubicBezTo>
                  <a:lnTo>
                    <a:pt x="0" y="152606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66617" tIns="166617" rIns="166617" bIns="16661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>
                  <a:solidFill>
                    <a:srgbClr val="002060"/>
                  </a:solidFill>
                </a:rPr>
                <a:t>демократизацію держав­ного апарату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067945" y="1311130"/>
              <a:ext cx="5076055" cy="915616"/>
            </a:xfrm>
            <a:custGeom>
              <a:avLst/>
              <a:gdLst>
                <a:gd name="connsiteX0" fmla="*/ 0 w 6858000"/>
                <a:gd name="connsiteY0" fmla="*/ 152606 h 915616"/>
                <a:gd name="connsiteX1" fmla="*/ 152606 w 6858000"/>
                <a:gd name="connsiteY1" fmla="*/ 0 h 915616"/>
                <a:gd name="connsiteX2" fmla="*/ 6705394 w 6858000"/>
                <a:gd name="connsiteY2" fmla="*/ 0 h 915616"/>
                <a:gd name="connsiteX3" fmla="*/ 6858000 w 6858000"/>
                <a:gd name="connsiteY3" fmla="*/ 152606 h 915616"/>
                <a:gd name="connsiteX4" fmla="*/ 6858000 w 6858000"/>
                <a:gd name="connsiteY4" fmla="*/ 763010 h 915616"/>
                <a:gd name="connsiteX5" fmla="*/ 6705394 w 6858000"/>
                <a:gd name="connsiteY5" fmla="*/ 915616 h 915616"/>
                <a:gd name="connsiteX6" fmla="*/ 152606 w 6858000"/>
                <a:gd name="connsiteY6" fmla="*/ 915616 h 915616"/>
                <a:gd name="connsiteX7" fmla="*/ 0 w 6858000"/>
                <a:gd name="connsiteY7" fmla="*/ 763010 h 915616"/>
                <a:gd name="connsiteX8" fmla="*/ 0 w 6858000"/>
                <a:gd name="connsiteY8" fmla="*/ 152606 h 9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915616">
                  <a:moveTo>
                    <a:pt x="0" y="152606"/>
                  </a:moveTo>
                  <a:cubicBezTo>
                    <a:pt x="0" y="68324"/>
                    <a:pt x="68324" y="0"/>
                    <a:pt x="152606" y="0"/>
                  </a:cubicBezTo>
                  <a:lnTo>
                    <a:pt x="6705394" y="0"/>
                  </a:lnTo>
                  <a:cubicBezTo>
                    <a:pt x="6789676" y="0"/>
                    <a:pt x="6858000" y="68324"/>
                    <a:pt x="6858000" y="152606"/>
                  </a:cubicBezTo>
                  <a:lnTo>
                    <a:pt x="6858000" y="763010"/>
                  </a:lnTo>
                  <a:cubicBezTo>
                    <a:pt x="6858000" y="847292"/>
                    <a:pt x="6789676" y="915616"/>
                    <a:pt x="6705394" y="915616"/>
                  </a:cubicBezTo>
                  <a:lnTo>
                    <a:pt x="152606" y="915616"/>
                  </a:lnTo>
                  <a:cubicBezTo>
                    <a:pt x="68324" y="915616"/>
                    <a:pt x="0" y="847292"/>
                    <a:pt x="0" y="763010"/>
                  </a:cubicBezTo>
                  <a:lnTo>
                    <a:pt x="0" y="152606"/>
                  </a:lnTo>
                  <a:close/>
                </a:path>
              </a:pathLst>
            </a:cu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166617" tIns="166617" rIns="166617" bIns="16661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>
                  <a:solidFill>
                    <a:srgbClr val="002060"/>
                  </a:solidFill>
                </a:rPr>
                <a:t>остаточне скасування усіх феодальних повинностей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067944" y="2237180"/>
              <a:ext cx="5076055" cy="1100723"/>
            </a:xfrm>
            <a:custGeom>
              <a:avLst/>
              <a:gdLst>
                <a:gd name="connsiteX0" fmla="*/ 0 w 6858000"/>
                <a:gd name="connsiteY0" fmla="*/ 152606 h 915616"/>
                <a:gd name="connsiteX1" fmla="*/ 152606 w 6858000"/>
                <a:gd name="connsiteY1" fmla="*/ 0 h 915616"/>
                <a:gd name="connsiteX2" fmla="*/ 6705394 w 6858000"/>
                <a:gd name="connsiteY2" fmla="*/ 0 h 915616"/>
                <a:gd name="connsiteX3" fmla="*/ 6858000 w 6858000"/>
                <a:gd name="connsiteY3" fmla="*/ 152606 h 915616"/>
                <a:gd name="connsiteX4" fmla="*/ 6858000 w 6858000"/>
                <a:gd name="connsiteY4" fmla="*/ 763010 h 915616"/>
                <a:gd name="connsiteX5" fmla="*/ 6705394 w 6858000"/>
                <a:gd name="connsiteY5" fmla="*/ 915616 h 915616"/>
                <a:gd name="connsiteX6" fmla="*/ 152606 w 6858000"/>
                <a:gd name="connsiteY6" fmla="*/ 915616 h 915616"/>
                <a:gd name="connsiteX7" fmla="*/ 0 w 6858000"/>
                <a:gd name="connsiteY7" fmla="*/ 763010 h 915616"/>
                <a:gd name="connsiteX8" fmla="*/ 0 w 6858000"/>
                <a:gd name="connsiteY8" fmla="*/ 152606 h 9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915616">
                  <a:moveTo>
                    <a:pt x="0" y="152606"/>
                  </a:moveTo>
                  <a:cubicBezTo>
                    <a:pt x="0" y="68324"/>
                    <a:pt x="68324" y="0"/>
                    <a:pt x="152606" y="0"/>
                  </a:cubicBezTo>
                  <a:lnTo>
                    <a:pt x="6705394" y="0"/>
                  </a:lnTo>
                  <a:cubicBezTo>
                    <a:pt x="6789676" y="0"/>
                    <a:pt x="6858000" y="68324"/>
                    <a:pt x="6858000" y="152606"/>
                  </a:cubicBezTo>
                  <a:lnTo>
                    <a:pt x="6858000" y="763010"/>
                  </a:lnTo>
                  <a:cubicBezTo>
                    <a:pt x="6858000" y="847292"/>
                    <a:pt x="6789676" y="915616"/>
                    <a:pt x="6705394" y="915616"/>
                  </a:cubicBezTo>
                  <a:lnTo>
                    <a:pt x="152606" y="915616"/>
                  </a:lnTo>
                  <a:cubicBezTo>
                    <a:pt x="68324" y="915616"/>
                    <a:pt x="0" y="847292"/>
                    <a:pt x="0" y="763010"/>
                  </a:cubicBezTo>
                  <a:lnTo>
                    <a:pt x="0" y="152606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66617" tIns="166617" rIns="166617" bIns="16661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>
                  <a:solidFill>
                    <a:srgbClr val="002060"/>
                  </a:solidFill>
                </a:rPr>
                <a:t>повернення общинам відібраних дворянами земель 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0" y="3337904"/>
              <a:ext cx="9144000" cy="740944"/>
            </a:xfrm>
            <a:custGeom>
              <a:avLst/>
              <a:gdLst>
                <a:gd name="connsiteX0" fmla="*/ 0 w 6858000"/>
                <a:gd name="connsiteY0" fmla="*/ 152606 h 915616"/>
                <a:gd name="connsiteX1" fmla="*/ 152606 w 6858000"/>
                <a:gd name="connsiteY1" fmla="*/ 0 h 915616"/>
                <a:gd name="connsiteX2" fmla="*/ 6705394 w 6858000"/>
                <a:gd name="connsiteY2" fmla="*/ 0 h 915616"/>
                <a:gd name="connsiteX3" fmla="*/ 6858000 w 6858000"/>
                <a:gd name="connsiteY3" fmla="*/ 152606 h 915616"/>
                <a:gd name="connsiteX4" fmla="*/ 6858000 w 6858000"/>
                <a:gd name="connsiteY4" fmla="*/ 763010 h 915616"/>
                <a:gd name="connsiteX5" fmla="*/ 6705394 w 6858000"/>
                <a:gd name="connsiteY5" fmla="*/ 915616 h 915616"/>
                <a:gd name="connsiteX6" fmla="*/ 152606 w 6858000"/>
                <a:gd name="connsiteY6" fmla="*/ 915616 h 915616"/>
                <a:gd name="connsiteX7" fmla="*/ 0 w 6858000"/>
                <a:gd name="connsiteY7" fmla="*/ 763010 h 915616"/>
                <a:gd name="connsiteX8" fmla="*/ 0 w 6858000"/>
                <a:gd name="connsiteY8" fmla="*/ 152606 h 9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915616">
                  <a:moveTo>
                    <a:pt x="0" y="152606"/>
                  </a:moveTo>
                  <a:cubicBezTo>
                    <a:pt x="0" y="68324"/>
                    <a:pt x="68324" y="0"/>
                    <a:pt x="152606" y="0"/>
                  </a:cubicBezTo>
                  <a:lnTo>
                    <a:pt x="6705394" y="0"/>
                  </a:lnTo>
                  <a:cubicBezTo>
                    <a:pt x="6789676" y="0"/>
                    <a:pt x="6858000" y="68324"/>
                    <a:pt x="6858000" y="152606"/>
                  </a:cubicBezTo>
                  <a:lnTo>
                    <a:pt x="6858000" y="763010"/>
                  </a:lnTo>
                  <a:cubicBezTo>
                    <a:pt x="6858000" y="847292"/>
                    <a:pt x="6789676" y="915616"/>
                    <a:pt x="6705394" y="915616"/>
                  </a:cubicBezTo>
                  <a:lnTo>
                    <a:pt x="152606" y="915616"/>
                  </a:lnTo>
                  <a:cubicBezTo>
                    <a:pt x="68324" y="915616"/>
                    <a:pt x="0" y="847292"/>
                    <a:pt x="0" y="763010"/>
                  </a:cubicBezTo>
                  <a:lnTo>
                    <a:pt x="0" y="15260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66617" tIns="166617" rIns="166617" bIns="16661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>
                  <a:solidFill>
                    <a:srgbClr val="002060"/>
                  </a:solidFill>
                </a:rPr>
                <a:t>державну допомогу бідним, інвалідам, сиротам, старим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0" y="4089283"/>
              <a:ext cx="9144000" cy="915616"/>
            </a:xfrm>
            <a:custGeom>
              <a:avLst/>
              <a:gdLst>
                <a:gd name="connsiteX0" fmla="*/ 0 w 6858000"/>
                <a:gd name="connsiteY0" fmla="*/ 152606 h 915616"/>
                <a:gd name="connsiteX1" fmla="*/ 152606 w 6858000"/>
                <a:gd name="connsiteY1" fmla="*/ 0 h 915616"/>
                <a:gd name="connsiteX2" fmla="*/ 6705394 w 6858000"/>
                <a:gd name="connsiteY2" fmla="*/ 0 h 915616"/>
                <a:gd name="connsiteX3" fmla="*/ 6858000 w 6858000"/>
                <a:gd name="connsiteY3" fmla="*/ 152606 h 915616"/>
                <a:gd name="connsiteX4" fmla="*/ 6858000 w 6858000"/>
                <a:gd name="connsiteY4" fmla="*/ 763010 h 915616"/>
                <a:gd name="connsiteX5" fmla="*/ 6705394 w 6858000"/>
                <a:gd name="connsiteY5" fmla="*/ 915616 h 915616"/>
                <a:gd name="connsiteX6" fmla="*/ 152606 w 6858000"/>
                <a:gd name="connsiteY6" fmla="*/ 915616 h 915616"/>
                <a:gd name="connsiteX7" fmla="*/ 0 w 6858000"/>
                <a:gd name="connsiteY7" fmla="*/ 763010 h 915616"/>
                <a:gd name="connsiteX8" fmla="*/ 0 w 6858000"/>
                <a:gd name="connsiteY8" fmla="*/ 152606 h 9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915616">
                  <a:moveTo>
                    <a:pt x="0" y="152606"/>
                  </a:moveTo>
                  <a:cubicBezTo>
                    <a:pt x="0" y="68324"/>
                    <a:pt x="68324" y="0"/>
                    <a:pt x="152606" y="0"/>
                  </a:cubicBezTo>
                  <a:lnTo>
                    <a:pt x="6705394" y="0"/>
                  </a:lnTo>
                  <a:cubicBezTo>
                    <a:pt x="6789676" y="0"/>
                    <a:pt x="6858000" y="68324"/>
                    <a:pt x="6858000" y="152606"/>
                  </a:cubicBezTo>
                  <a:lnTo>
                    <a:pt x="6858000" y="763010"/>
                  </a:lnTo>
                  <a:cubicBezTo>
                    <a:pt x="6858000" y="847292"/>
                    <a:pt x="6789676" y="915616"/>
                    <a:pt x="6705394" y="915616"/>
                  </a:cubicBezTo>
                  <a:lnTo>
                    <a:pt x="152606" y="915616"/>
                  </a:lnTo>
                  <a:cubicBezTo>
                    <a:pt x="68324" y="915616"/>
                    <a:pt x="0" y="847292"/>
                    <a:pt x="0" y="763010"/>
                  </a:cubicBezTo>
                  <a:lnTo>
                    <a:pt x="0" y="152606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66617" tIns="166617" rIns="166617" bIns="16661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b="1">
                  <a:solidFill>
                    <a:srgbClr val="002060"/>
                  </a:solidFill>
                </a:rPr>
                <a:t> </a:t>
              </a:r>
              <a:r>
                <a:rPr lang="uk-UA" sz="2800">
                  <a:solidFill>
                    <a:srgbClr val="002060"/>
                  </a:solidFill>
                </a:rPr>
                <a:t>смертну кару за спекуляцію предметами першої потреби 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0" y="5015333"/>
              <a:ext cx="9144000" cy="915616"/>
            </a:xfrm>
            <a:custGeom>
              <a:avLst/>
              <a:gdLst>
                <a:gd name="connsiteX0" fmla="*/ 0 w 6858000"/>
                <a:gd name="connsiteY0" fmla="*/ 152606 h 915616"/>
                <a:gd name="connsiteX1" fmla="*/ 152606 w 6858000"/>
                <a:gd name="connsiteY1" fmla="*/ 0 h 915616"/>
                <a:gd name="connsiteX2" fmla="*/ 6705394 w 6858000"/>
                <a:gd name="connsiteY2" fmla="*/ 0 h 915616"/>
                <a:gd name="connsiteX3" fmla="*/ 6858000 w 6858000"/>
                <a:gd name="connsiteY3" fmla="*/ 152606 h 915616"/>
                <a:gd name="connsiteX4" fmla="*/ 6858000 w 6858000"/>
                <a:gd name="connsiteY4" fmla="*/ 763010 h 915616"/>
                <a:gd name="connsiteX5" fmla="*/ 6705394 w 6858000"/>
                <a:gd name="connsiteY5" fmla="*/ 915616 h 915616"/>
                <a:gd name="connsiteX6" fmla="*/ 152606 w 6858000"/>
                <a:gd name="connsiteY6" fmla="*/ 915616 h 915616"/>
                <a:gd name="connsiteX7" fmla="*/ 0 w 6858000"/>
                <a:gd name="connsiteY7" fmla="*/ 763010 h 915616"/>
                <a:gd name="connsiteX8" fmla="*/ 0 w 6858000"/>
                <a:gd name="connsiteY8" fmla="*/ 152606 h 9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915616">
                  <a:moveTo>
                    <a:pt x="0" y="152606"/>
                  </a:moveTo>
                  <a:cubicBezTo>
                    <a:pt x="0" y="68324"/>
                    <a:pt x="68324" y="0"/>
                    <a:pt x="152606" y="0"/>
                  </a:cubicBezTo>
                  <a:lnTo>
                    <a:pt x="6705394" y="0"/>
                  </a:lnTo>
                  <a:cubicBezTo>
                    <a:pt x="6789676" y="0"/>
                    <a:pt x="6858000" y="68324"/>
                    <a:pt x="6858000" y="152606"/>
                  </a:cubicBezTo>
                  <a:lnTo>
                    <a:pt x="6858000" y="763010"/>
                  </a:lnTo>
                  <a:cubicBezTo>
                    <a:pt x="6858000" y="847292"/>
                    <a:pt x="6789676" y="915616"/>
                    <a:pt x="6705394" y="915616"/>
                  </a:cubicBezTo>
                  <a:lnTo>
                    <a:pt x="152606" y="915616"/>
                  </a:lnTo>
                  <a:cubicBezTo>
                    <a:pt x="68324" y="915616"/>
                    <a:pt x="0" y="847292"/>
                    <a:pt x="0" y="763010"/>
                  </a:cubicBezTo>
                  <a:lnTo>
                    <a:pt x="0" y="1526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66617" tIns="166617" rIns="166617" bIns="16661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>
                  <a:solidFill>
                    <a:srgbClr val="002060"/>
                  </a:solidFill>
                </a:rPr>
                <a:t>встановлення твердих цін на продовольство 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0" y="5942384"/>
              <a:ext cx="9144000" cy="915616"/>
            </a:xfrm>
            <a:custGeom>
              <a:avLst/>
              <a:gdLst>
                <a:gd name="connsiteX0" fmla="*/ 0 w 6858000"/>
                <a:gd name="connsiteY0" fmla="*/ 152606 h 915616"/>
                <a:gd name="connsiteX1" fmla="*/ 152606 w 6858000"/>
                <a:gd name="connsiteY1" fmla="*/ 0 h 915616"/>
                <a:gd name="connsiteX2" fmla="*/ 6705394 w 6858000"/>
                <a:gd name="connsiteY2" fmla="*/ 0 h 915616"/>
                <a:gd name="connsiteX3" fmla="*/ 6858000 w 6858000"/>
                <a:gd name="connsiteY3" fmla="*/ 152606 h 915616"/>
                <a:gd name="connsiteX4" fmla="*/ 6858000 w 6858000"/>
                <a:gd name="connsiteY4" fmla="*/ 763010 h 915616"/>
                <a:gd name="connsiteX5" fmla="*/ 6705394 w 6858000"/>
                <a:gd name="connsiteY5" fmla="*/ 915616 h 915616"/>
                <a:gd name="connsiteX6" fmla="*/ 152606 w 6858000"/>
                <a:gd name="connsiteY6" fmla="*/ 915616 h 915616"/>
                <a:gd name="connsiteX7" fmla="*/ 0 w 6858000"/>
                <a:gd name="connsiteY7" fmla="*/ 763010 h 915616"/>
                <a:gd name="connsiteX8" fmla="*/ 0 w 6858000"/>
                <a:gd name="connsiteY8" fmla="*/ 152606 h 9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0" h="915616">
                  <a:moveTo>
                    <a:pt x="0" y="152606"/>
                  </a:moveTo>
                  <a:cubicBezTo>
                    <a:pt x="0" y="68324"/>
                    <a:pt x="68324" y="0"/>
                    <a:pt x="152606" y="0"/>
                  </a:cubicBezTo>
                  <a:lnTo>
                    <a:pt x="6705394" y="0"/>
                  </a:lnTo>
                  <a:cubicBezTo>
                    <a:pt x="6789676" y="0"/>
                    <a:pt x="6858000" y="68324"/>
                    <a:pt x="6858000" y="152606"/>
                  </a:cubicBezTo>
                  <a:lnTo>
                    <a:pt x="6858000" y="763010"/>
                  </a:lnTo>
                  <a:cubicBezTo>
                    <a:pt x="6858000" y="847292"/>
                    <a:pt x="6789676" y="915616"/>
                    <a:pt x="6705394" y="915616"/>
                  </a:cubicBezTo>
                  <a:lnTo>
                    <a:pt x="152606" y="915616"/>
                  </a:lnTo>
                  <a:cubicBezTo>
                    <a:pt x="68324" y="915616"/>
                    <a:pt x="0" y="847292"/>
                    <a:pt x="0" y="763010"/>
                  </a:cubicBezTo>
                  <a:lnTo>
                    <a:pt x="0" y="152606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lIns="166617" tIns="166617" rIns="166617" bIns="166617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800">
                  <a:solidFill>
                    <a:srgbClr val="002060"/>
                  </a:solidFill>
                </a:rPr>
                <a:t>безоплатний розподіл серед бідних конфіскованих земель </a:t>
              </a:r>
            </a:p>
          </p:txBody>
        </p:sp>
      </p:grp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0" y="-1079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358775" algn="ctr">
              <a:spcBef>
                <a:spcPct val="20000"/>
              </a:spcBef>
              <a:buClr>
                <a:srgbClr val="5BD078"/>
              </a:buClr>
              <a:buSzPct val="95000"/>
            </a:pPr>
            <a:r>
              <a:rPr lang="uk-UA" sz="3200" b="1">
                <a:solidFill>
                  <a:srgbClr val="002060"/>
                </a:solidFill>
                <a:latin typeface="Calibri" pitchFamily="34" charset="0"/>
              </a:rPr>
              <a:t>Законодавство якобінців передбачало</a:t>
            </a:r>
            <a:r>
              <a:rPr lang="uk-UA" sz="3200">
                <a:solidFill>
                  <a:srgbClr val="002060"/>
                </a:solidFill>
                <a:latin typeface="Calibri" pitchFamily="34" charset="0"/>
              </a:rPr>
              <a:t>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72307" y="55639"/>
            <a:ext cx="8458200" cy="485555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 cap="all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План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10040026"/>
              </p:ext>
            </p:extLst>
          </p:nvPr>
        </p:nvGraphicFramePr>
        <p:xfrm>
          <a:off x="475928" y="475655"/>
          <a:ext cx="8602216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3" descr="F:\сироватко\англ. інтелігенція під час революції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2617788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0113" y="1125538"/>
            <a:ext cx="7920037" cy="1873250"/>
          </a:xfrm>
        </p:spPr>
        <p:txBody>
          <a:bodyPr>
            <a:noAutofit/>
          </a:bodyPr>
          <a:lstStyle/>
          <a:p>
            <a:pPr algn="ctr"/>
            <a:r>
              <a:rPr lang="uk-UA" sz="3200" b="1" smtClean="0">
                <a:solidFill>
                  <a:srgbClr val="002060"/>
                </a:solidFill>
                <a:latin typeface="Calibri" pitchFamily="34" charset="0"/>
              </a:rPr>
              <a:t>Якобінська декларація прав людини і громадянина 1793 р.</a:t>
            </a:r>
            <a:endParaRPr lang="uk-UA" sz="3200" smtClean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36513" y="2520702"/>
          <a:ext cx="903649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2867" y="0"/>
            <a:ext cx="5812148" cy="4318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 dirty="0">
                <a:solidFill>
                  <a:srgbClr val="002060"/>
                </a:solidFill>
                <a:latin typeface="+mj-lt"/>
              </a:rPr>
              <a:t>Якобінська конституція 1793 р. </a:t>
            </a:r>
            <a:endParaRPr lang="uk-UA" sz="3200" dirty="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39751" y="2492896"/>
            <a:ext cx="6480719" cy="936104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solidFill>
                  <a:srgbClr val="002060"/>
                </a:solidFill>
                <a:cs typeface="Arial" charset="0"/>
              </a:rPr>
              <a:t>Верховним </a:t>
            </a:r>
            <a:r>
              <a:rPr lang="uk-UA" sz="2300" dirty="0">
                <a:solidFill>
                  <a:srgbClr val="002060"/>
                </a:solidFill>
                <a:cs typeface="Arial" charset="0"/>
              </a:rPr>
              <a:t>органом законодавчої влади оголошувався Законодавчий корпус (Національні збори</a:t>
            </a:r>
            <a:r>
              <a:rPr lang="uk-UA" sz="2300" dirty="0" smtClean="0">
                <a:solidFill>
                  <a:srgbClr val="002060"/>
                </a:solidFill>
                <a:cs typeface="Arial" charset="0"/>
              </a:rPr>
              <a:t>)</a:t>
            </a:r>
            <a:endParaRPr lang="ru-RU" sz="23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2970" y="3645024"/>
            <a:ext cx="8619792" cy="792088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2300" dirty="0">
                <a:solidFill>
                  <a:srgbClr val="002060"/>
                </a:solidFill>
              </a:rPr>
              <a:t>Виконавчим органом мала бути Виконавча Рада, яка обиралася Національними зборами 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836712"/>
            <a:ext cx="6480719" cy="551780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solidFill>
                  <a:srgbClr val="002060"/>
                </a:solidFill>
              </a:rPr>
              <a:t>Проголошувалася ідея народного суверенітету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5684" y="1643194"/>
            <a:ext cx="6480719" cy="648072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>
                <a:solidFill>
                  <a:srgbClr val="002060"/>
                </a:solidFill>
              </a:rPr>
              <a:t>Усі органи державної влади мали формуватися шляхом виборів</a:t>
            </a:r>
            <a:endParaRPr lang="ru-RU" sz="2300" dirty="0">
              <a:solidFill>
                <a:srgbClr val="00206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9" y="145418"/>
            <a:ext cx="1957272" cy="328358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08195" y="4725144"/>
            <a:ext cx="8634567" cy="1800200"/>
          </a:xfrm>
          <a:prstGeom prst="round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2300" dirty="0">
                <a:solidFill>
                  <a:srgbClr val="002060"/>
                </a:solidFill>
                <a:cs typeface="Arial" pitchFamily="34" charset="0"/>
              </a:rPr>
              <a:t>Конституція </a:t>
            </a:r>
            <a:r>
              <a:rPr lang="uk-UA" altLang="ru-RU" sz="2300" dirty="0" smtClean="0">
                <a:solidFill>
                  <a:srgbClr val="002060"/>
                </a:solidFill>
                <a:cs typeface="Arial" pitchFamily="34" charset="0"/>
              </a:rPr>
              <a:t>гарантувала </a:t>
            </a:r>
            <a:r>
              <a:rPr lang="uk-UA" altLang="ru-RU" sz="2300" dirty="0">
                <a:solidFill>
                  <a:srgbClr val="002060"/>
                </a:solidFill>
                <a:cs typeface="Arial" pitchFamily="34" charset="0"/>
              </a:rPr>
              <a:t>кожному французу рівність, свободу, безпеку, </a:t>
            </a:r>
            <a:r>
              <a:rPr lang="uk-UA" altLang="ru-RU" sz="2300" dirty="0" smtClean="0">
                <a:solidFill>
                  <a:srgbClr val="002060"/>
                </a:solidFill>
                <a:cs typeface="Arial" pitchFamily="34" charset="0"/>
              </a:rPr>
              <a:t>власність, </a:t>
            </a:r>
            <a:r>
              <a:rPr lang="uk-UA" altLang="ru-RU" sz="2300" dirty="0">
                <a:solidFill>
                  <a:srgbClr val="002060"/>
                </a:solidFill>
                <a:cs typeface="Arial" pitchFamily="34" charset="0"/>
              </a:rPr>
              <a:t>вільне відправлення релігійних обрядів, загальне освіту, </a:t>
            </a:r>
            <a:r>
              <a:rPr lang="uk-UA" altLang="ru-RU" sz="2300" dirty="0" smtClean="0">
                <a:solidFill>
                  <a:srgbClr val="002060"/>
                </a:solidFill>
                <a:cs typeface="Arial" pitchFamily="34" charset="0"/>
              </a:rPr>
              <a:t>свободу </a:t>
            </a:r>
            <a:r>
              <a:rPr lang="uk-UA" altLang="ru-RU" sz="2300" dirty="0">
                <a:solidFill>
                  <a:srgbClr val="002060"/>
                </a:solidFill>
                <a:cs typeface="Arial" pitchFamily="34" charset="0"/>
              </a:rPr>
              <a:t>друку, право петицій, право об'єднання в народні суспільства, користування всіма правами людини</a:t>
            </a:r>
            <a:endParaRPr lang="ru-RU" sz="2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116632"/>
            <a:ext cx="8928991" cy="50405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rgbClr val="002060"/>
                </a:solidFill>
              </a:rPr>
              <a:t>Конституція 1793 р. </a:t>
            </a:r>
            <a:r>
              <a:rPr lang="uk-UA" sz="3200" dirty="0">
                <a:solidFill>
                  <a:srgbClr val="002060"/>
                </a:solidFill>
              </a:rPr>
              <a:t>так і не набула чинності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620688"/>
            <a:ext cx="892899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2060"/>
                </a:solidFill>
              </a:rPr>
              <a:t> Вищим органом влади залишався Конвент.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3" y="1196752"/>
            <a:ext cx="8928991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cs typeface="Arial" charset="0"/>
              </a:rPr>
              <a:t>Конвент обирав Комітет громадського порятунку (виконував функції уряду) і Комітет громадської безпеки (займався безпекою).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2852936"/>
            <a:ext cx="3960440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cs typeface="Arial" charset="0"/>
              </a:rPr>
              <a:t>Для суду над ворогами республіки був заснований </a:t>
            </a:r>
          </a:p>
          <a:p>
            <a:r>
              <a:rPr lang="uk-UA" sz="3200" dirty="0">
                <a:solidFill>
                  <a:srgbClr val="002060"/>
                </a:solidFill>
                <a:cs typeface="Arial" charset="0"/>
              </a:rPr>
              <a:t>Революційний трибунал.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931277"/>
            <a:ext cx="910850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sz="2800">
                <a:solidFill>
                  <a:srgbClr val="002060"/>
                </a:solidFill>
                <a:cs typeface="Arial" charset="0"/>
              </a:rPr>
              <a:t>На місцях діяли революційні комітети комун, народні збори та клуби. </a:t>
            </a:r>
          </a:p>
        </p:txBody>
      </p:sp>
      <p:pic>
        <p:nvPicPr>
          <p:cNvPr id="35856" name="Picture 2" descr="F:\яцентюк_ідпу\якубінська диктатура у Франції\-_uh-7uRL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2781300"/>
            <a:ext cx="4900612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800px-Flag_of_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1193"/>
            <a:ext cx="8732464" cy="6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 flipH="1">
            <a:off x="133794" y="3441047"/>
            <a:ext cx="45719" cy="45719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uk-UA" sz="1600" dirty="0" smtClean="0">
                <a:solidFill>
                  <a:srgbClr val="FFFFFF"/>
                </a:solidFill>
              </a:rPr>
              <a:t> </a:t>
            </a:r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676456" y="3441046"/>
            <a:ext cx="235520" cy="13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1105" y="0"/>
            <a:ext cx="533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10000"/>
                  </a:schemeClr>
                </a:solidFill>
              </a:rPr>
              <a:t>Якобінська диктатура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828418"/>
            <a:ext cx="8748000" cy="12240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- </a:t>
            </a:r>
            <a:r>
              <a:rPr lang="uk-UA" sz="2000" dirty="0" smtClean="0"/>
              <a:t>Прийнято Закон про підозрілих, який вимагав арешту всіх «підозрілих» тобто тих, хто не погоджувався з політикою якобінської диктатури.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Від громадян Франції вимагалося виказувати підозрілих.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З'явилося поняття «ворог народу»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372" y="2996952"/>
            <a:ext cx="8749604" cy="216000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16 жовтня 1793 року за ухвалою революційного трибуналу було страчено королеву Марію-Антуанетту.</a:t>
            </a:r>
          </a:p>
          <a:p>
            <a:r>
              <a:rPr lang="uk-UA" sz="2000" dirty="0" smtClean="0"/>
              <a:t>Страчено лідерів жирондистів, яких звинуватили у злочинах проти революції.</a:t>
            </a:r>
          </a:p>
          <a:p>
            <a:r>
              <a:rPr lang="uk-UA" sz="2000" dirty="0" smtClean="0"/>
              <a:t>Внаслідок загострення суперечностей між самими якобінцями було страчено кількох лідерів якобінців Шометта й Ебера, пізніше -  Дантона і його соратників.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32856"/>
            <a:ext cx="8732463" cy="720080"/>
          </a:xfrm>
          <a:prstGeom prst="rect">
            <a:avLst/>
          </a:prstGeom>
          <a:solidFill>
            <a:srgbClr val="00030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tx1"/>
                </a:solidFill>
              </a:rPr>
              <a:t>Усіх підозрілих </a:t>
            </a:r>
            <a:r>
              <a:rPr lang="uk-UA" sz="2000" dirty="0">
                <a:solidFill>
                  <a:schemeClr val="tx1"/>
                </a:solidFill>
              </a:rPr>
              <a:t>віддавали під суд революційного трибуналу. </a:t>
            </a:r>
          </a:p>
          <a:p>
            <a:pPr marL="285750" indent="-285750">
              <a:buFontTx/>
              <a:buChar char="-"/>
            </a:pPr>
            <a:r>
              <a:rPr lang="uk-UA" sz="2000" dirty="0">
                <a:solidFill>
                  <a:schemeClr val="tx1"/>
                </a:solidFill>
              </a:rPr>
              <a:t>Вирок </a:t>
            </a:r>
            <a:r>
              <a:rPr lang="uk-UA" sz="2000" dirty="0" smtClean="0">
                <a:solidFill>
                  <a:schemeClr val="tx1"/>
                </a:solidFill>
              </a:rPr>
              <a:t>«ворогам народу» про </a:t>
            </a:r>
            <a:r>
              <a:rPr lang="uk-UA" sz="2000" dirty="0">
                <a:solidFill>
                  <a:schemeClr val="tx1"/>
                </a:solidFill>
              </a:rPr>
              <a:t>смертну кару виконували </a:t>
            </a:r>
            <a:r>
              <a:rPr lang="uk-UA" sz="2000" dirty="0" smtClean="0">
                <a:solidFill>
                  <a:schemeClr val="tx1"/>
                </a:solidFill>
              </a:rPr>
              <a:t>негайно.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372" y="5373216"/>
            <a:ext cx="8749604" cy="64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rgbClr val="000308"/>
                </a:solidFill>
              </a:rPr>
              <a:t>Посилилися переслідування робітників за участь у страйках і за організацію союзів.</a:t>
            </a:r>
            <a:endParaRPr lang="uk-UA" sz="2000" dirty="0">
              <a:solidFill>
                <a:srgbClr val="000308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371" y="6165304"/>
            <a:ext cx="8749603" cy="677416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Армійські загони проводили обшуки і захоплювали запаси продовольства у селян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357198"/>
      </p:ext>
    </p:extLst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Robespier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4" y="727923"/>
            <a:ext cx="1767755" cy="244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5" name="Picture 8" descr="line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98" y="6374363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7" descr="800px-Flag_of_Fr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5298" cy="6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4224" y="2981345"/>
            <a:ext cx="1780665" cy="780220"/>
          </a:xfrm>
          <a:solidFill>
            <a:srgbClr val="800000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1600" dirty="0" smtClean="0">
                <a:solidFill>
                  <a:srgbClr val="FFFFFF"/>
                </a:solidFill>
              </a:rPr>
              <a:t>Робесп</a:t>
            </a:r>
            <a:r>
              <a:rPr lang="en-US" sz="1600" dirty="0" smtClean="0">
                <a:solidFill>
                  <a:srgbClr val="FFFFFF"/>
                </a:solidFill>
              </a:rPr>
              <a:t>’</a:t>
            </a:r>
            <a:r>
              <a:rPr lang="uk-UA" sz="1600" dirty="0" smtClean="0">
                <a:solidFill>
                  <a:srgbClr val="FFFFFF"/>
                </a:solidFill>
              </a:rPr>
              <a:t>є</a:t>
            </a:r>
            <a:r>
              <a:rPr lang="ru-RU" sz="1600" dirty="0" smtClean="0">
                <a:solidFill>
                  <a:srgbClr val="FFFFFF"/>
                </a:solidFill>
              </a:rPr>
              <a:t>р Максимилиан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1600" dirty="0" smtClean="0">
                <a:solidFill>
                  <a:srgbClr val="FFFFFF"/>
                </a:solidFill>
              </a:rPr>
              <a:t>1758 – 1794 </a:t>
            </a:r>
            <a:r>
              <a:rPr lang="ru-RU" sz="1600" dirty="0" err="1" smtClean="0">
                <a:solidFill>
                  <a:srgbClr val="FFFFFF"/>
                </a:solidFill>
              </a:rPr>
              <a:t>рр</a:t>
            </a:r>
            <a:r>
              <a:rPr lang="ru-RU" sz="1600" dirty="0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6870" name="Picture 6" descr="539px-Jean-paul_marat_1"/>
          <p:cNvPicPr>
            <a:picLocks noChangeAspect="1" noChangeArrowheads="1"/>
          </p:cNvPicPr>
          <p:nvPr/>
        </p:nvPicPr>
        <p:blipFill rotWithShape="1">
          <a:blip r:embed="rId5" cstate="print"/>
          <a:srcRect l="15494" r="14316" b="12569"/>
          <a:stretch/>
        </p:blipFill>
        <p:spPr bwMode="auto">
          <a:xfrm>
            <a:off x="7186714" y="727923"/>
            <a:ext cx="1894781" cy="262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54889" y="-22131"/>
            <a:ext cx="5332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tx2">
                    <a:lumMod val="10000"/>
                  </a:schemeClr>
                </a:solidFill>
              </a:rPr>
              <a:t>Якобінська диктатура</a:t>
            </a:r>
            <a:endParaRPr lang="ru-RU" sz="4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698579"/>
            <a:ext cx="5040560" cy="3090461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Робесп’єр - суворий, непідкупний, лідер якобінців. У 1793 р. фактично очолив революційний уряд.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Заради революції страчував сотні людей, часом невинних, чим послабив соціальну базу якобінської диктатури. Трагедія Робесп’єра в тому, що він залишився “якобінцем без народу”.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Сам став жертвою насильства. Був страчений термідоріанцями.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789040"/>
            <a:ext cx="9144000" cy="258532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Марат з 1789 року розпочав випуск щоденної газети «Друг народу». </a:t>
            </a:r>
          </a:p>
          <a:p>
            <a:pPr lvl="0"/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Газета була вельми популярна в нижчих шарах суспільства.  </a:t>
            </a:r>
            <a:r>
              <a:rPr lang="uk-UA" dirty="0" smtClean="0"/>
              <a:t>Її </a:t>
            </a:r>
            <a:r>
              <a:rPr lang="uk-UA" dirty="0"/>
              <a:t>відрізняла різка критика представників усіх властей, </a:t>
            </a:r>
            <a:r>
              <a:rPr lang="uk-UA" dirty="0" smtClean="0"/>
              <a:t>а </a:t>
            </a:r>
            <a:r>
              <a:rPr lang="uk-UA" dirty="0"/>
              <a:t>також постійні заклики до фізичної розправи над «ворогами суспільства» </a:t>
            </a:r>
            <a:r>
              <a:rPr lang="uk-UA" dirty="0" smtClean="0"/>
              <a:t>:</a:t>
            </a:r>
          </a:p>
          <a:p>
            <a:pPr lvl="0"/>
            <a:r>
              <a:rPr lang="uk-UA" dirty="0"/>
              <a:t>в липні 1789 року говорив про необхідність стратити 500 осіб, </a:t>
            </a:r>
            <a:endParaRPr lang="uk-UA" dirty="0" smtClean="0"/>
          </a:p>
          <a:p>
            <a:pPr lvl="0"/>
            <a:r>
              <a:rPr lang="uk-UA" dirty="0" smtClean="0"/>
              <a:t>в </a:t>
            </a:r>
            <a:r>
              <a:rPr lang="uk-UA" dirty="0"/>
              <a:t>кінці 1789 року - 20 тисяч осіб, в кінці 1792 року - 270 тисяч </a:t>
            </a:r>
            <a:r>
              <a:rPr lang="uk-UA" dirty="0" smtClean="0"/>
              <a:t>чоловік. </a:t>
            </a:r>
          </a:p>
          <a:p>
            <a:pPr lvl="0"/>
            <a:r>
              <a:rPr lang="uk-UA" dirty="0"/>
              <a:t>Заклики Марата сприяли розпалюванню настроїв, які привели до масових </a:t>
            </a:r>
            <a:endParaRPr lang="uk-UA" dirty="0" smtClean="0"/>
          </a:p>
          <a:p>
            <a:pPr lvl="0"/>
            <a:r>
              <a:rPr lang="uk-UA" dirty="0" smtClean="0"/>
              <a:t>вбивств </a:t>
            </a:r>
            <a:r>
              <a:rPr lang="uk-UA" dirty="0"/>
              <a:t>паризьким плебсом 2-4 вересня 1792 року ув'язнених у в'язницях. </a:t>
            </a:r>
            <a:endParaRPr lang="uk-UA" dirty="0" smtClean="0"/>
          </a:p>
          <a:p>
            <a:pPr lvl="0"/>
            <a:r>
              <a:rPr lang="uk-UA" dirty="0" smtClean="0"/>
              <a:t>Убитий </a:t>
            </a:r>
            <a:r>
              <a:rPr lang="uk-UA" dirty="0"/>
              <a:t>в своєму будинку </a:t>
            </a:r>
            <a:r>
              <a:rPr lang="uk-UA" dirty="0" smtClean="0"/>
              <a:t>приймаючи </a:t>
            </a:r>
            <a:r>
              <a:rPr lang="uk-UA" dirty="0"/>
              <a:t>ванну. </a:t>
            </a:r>
            <a:r>
              <a:rPr kumimoji="0" lang="uk-UA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7187759" y="3140968"/>
            <a:ext cx="1891704" cy="622714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FFFFFF"/>
                </a:solidFill>
                <a:latin typeface="Constantia" pitchFamily="18" charset="0"/>
              </a:rPr>
              <a:t>Марат Жан Поль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1600" dirty="0">
                <a:solidFill>
                  <a:srgbClr val="FFFFFF"/>
                </a:solidFill>
                <a:latin typeface="Constantia" pitchFamily="18" charset="0"/>
              </a:rPr>
              <a:t>1743 – 1793 </a:t>
            </a:r>
            <a:r>
              <a:rPr lang="ru-RU" sz="1600" dirty="0" err="1">
                <a:solidFill>
                  <a:srgbClr val="FFFFFF"/>
                </a:solidFill>
                <a:latin typeface="Constantia" pitchFamily="18" charset="0"/>
              </a:rPr>
              <a:t>рр</a:t>
            </a:r>
            <a:r>
              <a:rPr lang="ru-RU" dirty="0">
                <a:solidFill>
                  <a:srgbClr val="FFFFFF"/>
                </a:solidFill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9051"/>
            <a:ext cx="288727" cy="745653"/>
          </a:xfrm>
          <a:noFill/>
        </p:spPr>
        <p:txBody>
          <a:bodyPr>
            <a:normAutofit/>
          </a:bodyPr>
          <a:lstStyle/>
          <a:p>
            <a:pPr indent="457200" algn="just"/>
            <a:endParaRPr lang="uk-UA" sz="3000" dirty="0" smtClean="0">
              <a:solidFill>
                <a:srgbClr val="002060"/>
              </a:solidFill>
            </a:endParaRPr>
          </a:p>
          <a:p>
            <a:pPr indent="457200" algn="just"/>
            <a:endParaRPr lang="uk-UA" sz="3000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3" y="116632"/>
            <a:ext cx="8872709" cy="1008112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uk-UA" sz="2300" dirty="0">
                <a:solidFill>
                  <a:schemeClr val="tx1"/>
                </a:solidFill>
                <a:cs typeface="Times New Roman" pitchFamily="18" charset="0"/>
              </a:rPr>
              <a:t>У 1794 році в результаті державний перевороту до влади прийшла велика буржуазія, почався «білий терор», лідерів якобінців страчено,</a:t>
            </a:r>
            <a:r>
              <a:rPr lang="uk-UA" sz="2300" dirty="0">
                <a:solidFill>
                  <a:schemeClr val="tx1"/>
                </a:solidFill>
              </a:rPr>
              <a:t> законодавство якобінців було скасовано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369" y="4725144"/>
            <a:ext cx="9001571" cy="2150320"/>
          </a:xfrm>
          <a:prstGeom prst="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300" dirty="0" smtClean="0"/>
              <a:t>Директорія проводила політику, яку прозвали “політикою гойдалок”, бо вона була не в змозі впоратися з прихильниками монархії і водночас побоювалася революційних виступів народу. Процвітали фінансові махінації, спекулятивна скупка, посилилась диференціація суспільства, збіднення робітників, ремісників, розчарування в результатах революції</a:t>
            </a:r>
            <a:r>
              <a:rPr lang="ru-RU" sz="2300" dirty="0" smtClean="0"/>
              <a:t>. </a:t>
            </a:r>
            <a:endParaRPr lang="ru-RU" sz="23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9" r="26415" b="8844"/>
          <a:stretch/>
        </p:blipFill>
        <p:spPr>
          <a:xfrm>
            <a:off x="107503" y="3140968"/>
            <a:ext cx="1727419" cy="14927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13904"/>
          <a:stretch/>
        </p:blipFill>
        <p:spPr>
          <a:xfrm>
            <a:off x="1907704" y="3134872"/>
            <a:ext cx="1777274" cy="1504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r="11875" b="9484"/>
          <a:stretch/>
        </p:blipFill>
        <p:spPr>
          <a:xfrm>
            <a:off x="5692644" y="3134872"/>
            <a:ext cx="1685387" cy="14706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r="21057"/>
          <a:stretch/>
        </p:blipFill>
        <p:spPr>
          <a:xfrm>
            <a:off x="3771135" y="3128492"/>
            <a:ext cx="1800200" cy="15052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8" r="20239"/>
          <a:stretch/>
        </p:blipFill>
        <p:spPr>
          <a:xfrm>
            <a:off x="7448949" y="3111748"/>
            <a:ext cx="1633991" cy="14706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2226" y="1254820"/>
            <a:ext cx="9000714" cy="1728192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solidFill>
                  <a:schemeClr val="tx1"/>
                </a:solidFill>
              </a:rPr>
              <a:t>У 1795 році прийнято конституцію, яка знищила загальне виборче право і ввела високий майновий і віковий </a:t>
            </a:r>
            <a:r>
              <a:rPr lang="uk-UA" sz="2300" dirty="0" smtClean="0">
                <a:solidFill>
                  <a:schemeClr val="tx1"/>
                </a:solidFill>
              </a:rPr>
              <a:t>ценз.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300" dirty="0">
                <a:solidFill>
                  <a:schemeClr val="tx1"/>
                </a:solidFill>
              </a:rPr>
              <a:t>Замість Конвенту було створено Раду старійшин з 250 осіб та Раду п'ятисот</a:t>
            </a:r>
            <a:r>
              <a:rPr lang="uk-UA" sz="2300" dirty="0" smtClean="0">
                <a:solidFill>
                  <a:schemeClr val="tx1"/>
                </a:solidFill>
              </a:rPr>
              <a:t>.</a:t>
            </a:r>
            <a:r>
              <a:rPr lang="uk-UA" sz="2400" dirty="0">
                <a:solidFill>
                  <a:schemeClr val="tx1"/>
                </a:solidFill>
              </a:rPr>
              <a:t> Законодавці обирали </a:t>
            </a:r>
            <a:r>
              <a:rPr lang="uk-UA" sz="2400" b="1" dirty="0">
                <a:solidFill>
                  <a:schemeClr val="tx1"/>
                </a:solidFill>
              </a:rPr>
              <a:t>Директорію</a:t>
            </a:r>
            <a:r>
              <a:rPr lang="uk-UA" sz="2400" dirty="0">
                <a:solidFill>
                  <a:schemeClr val="tx1"/>
                </a:solidFill>
              </a:rPr>
              <a:t> з п'яти директорів, яка здійснювала виконавчу владу. </a:t>
            </a:r>
            <a:endParaRPr lang="uk-UA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19051"/>
            <a:ext cx="216719" cy="457621"/>
          </a:xfrm>
          <a:noFill/>
        </p:spPr>
        <p:txBody>
          <a:bodyPr>
            <a:normAutofit fontScale="92500" lnSpcReduction="20000"/>
          </a:bodyPr>
          <a:lstStyle/>
          <a:p>
            <a:pPr indent="457200" algn="just"/>
            <a:r>
              <a:rPr lang="uk-UA" sz="3000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60" y="692696"/>
            <a:ext cx="41941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404664"/>
            <a:ext cx="4320480" cy="5904656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uk-UA" sz="3200" dirty="0">
                <a:solidFill>
                  <a:srgbClr val="FFCCCC"/>
                </a:solidFill>
              </a:rPr>
              <a:t>18 брюмера </a:t>
            </a:r>
            <a:r>
              <a:rPr lang="en-US" sz="3200" dirty="0">
                <a:solidFill>
                  <a:srgbClr val="FFCCCC"/>
                </a:solidFill>
              </a:rPr>
              <a:t>V</a:t>
            </a:r>
            <a:r>
              <a:rPr lang="uk-UA" sz="3200" dirty="0">
                <a:solidFill>
                  <a:srgbClr val="FFCCCC"/>
                </a:solidFill>
              </a:rPr>
              <a:t>ІІІ року республіки (9 листопада 1799 р.) внаслідок державного </a:t>
            </a:r>
            <a:r>
              <a:rPr lang="uk-UA" sz="3200" dirty="0" smtClean="0">
                <a:solidFill>
                  <a:srgbClr val="FFCCCC"/>
                </a:solidFill>
              </a:rPr>
              <a:t>перевороту до влади прийшла колегія трьох консулів. Фактично влада перебувала в руках першого консула - Наполеона Бонапарта</a:t>
            </a:r>
            <a:endParaRPr lang="uk-UA" sz="3200" dirty="0">
              <a:solidFill>
                <a:srgbClr val="FF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:\Онопрійчук\промова наполе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138" y="0"/>
            <a:ext cx="4741862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6300788" cy="763588"/>
          </a:xfrm>
        </p:spPr>
        <p:txBody>
          <a:bodyPr>
            <a:normAutofit/>
          </a:bodyPr>
          <a:lstStyle/>
          <a:p>
            <a:pPr indent="457200" algn="ctr">
              <a:buClr>
                <a:srgbClr val="0BD0D9"/>
              </a:buClr>
            </a:pPr>
            <a:r>
              <a:rPr lang="uk-UA" sz="2700" b="1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Наполеонівська конституція 1799 р. </a:t>
            </a:r>
            <a:endParaRPr lang="uk-UA" sz="270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38915" name="Группа 3"/>
          <p:cNvGrpSpPr>
            <a:grpSpLocks/>
          </p:cNvGrpSpPr>
          <p:nvPr/>
        </p:nvGrpSpPr>
        <p:grpSpPr bwMode="auto">
          <a:xfrm>
            <a:off x="0" y="665163"/>
            <a:ext cx="9180513" cy="6192837"/>
            <a:chOff x="1" y="692696"/>
            <a:chExt cx="9180511" cy="6192688"/>
          </a:xfrm>
        </p:grpSpPr>
        <p:sp>
          <p:nvSpPr>
            <p:cNvPr id="5" name="Полилиния 4"/>
            <p:cNvSpPr/>
            <p:nvPr/>
          </p:nvSpPr>
          <p:spPr>
            <a:xfrm>
              <a:off x="34926" y="692696"/>
              <a:ext cx="4537074" cy="2503427"/>
            </a:xfrm>
            <a:custGeom>
              <a:avLst/>
              <a:gdLst>
                <a:gd name="connsiteX0" fmla="*/ 0 w 8964491"/>
                <a:gd name="connsiteY0" fmla="*/ 0 h 1211622"/>
                <a:gd name="connsiteX1" fmla="*/ 8358680 w 8964491"/>
                <a:gd name="connsiteY1" fmla="*/ 0 h 1211622"/>
                <a:gd name="connsiteX2" fmla="*/ 8964491 w 8964491"/>
                <a:gd name="connsiteY2" fmla="*/ 605811 h 1211622"/>
                <a:gd name="connsiteX3" fmla="*/ 8358680 w 8964491"/>
                <a:gd name="connsiteY3" fmla="*/ 1211622 h 1211622"/>
                <a:gd name="connsiteX4" fmla="*/ 0 w 8964491"/>
                <a:gd name="connsiteY4" fmla="*/ 1211622 h 1211622"/>
                <a:gd name="connsiteX5" fmla="*/ 0 w 8964491"/>
                <a:gd name="connsiteY5" fmla="*/ 0 h 121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4491" h="1211622">
                  <a:moveTo>
                    <a:pt x="8964491" y="1211621"/>
                  </a:moveTo>
                  <a:lnTo>
                    <a:pt x="605811" y="1211621"/>
                  </a:lnTo>
                  <a:lnTo>
                    <a:pt x="0" y="605811"/>
                  </a:lnTo>
                  <a:lnTo>
                    <a:pt x="605811" y="1"/>
                  </a:lnTo>
                  <a:lnTo>
                    <a:pt x="8964491" y="1"/>
                  </a:lnTo>
                  <a:lnTo>
                    <a:pt x="8964491" y="12116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949" tIns="121921" rIns="227584" bIns="121921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>
                  <a:solidFill>
                    <a:srgbClr val="002060"/>
                  </a:solidFill>
                  <a:cs typeface="Arial" charset="0"/>
                </a:rPr>
                <a:t>формально закріпила республіканський устрій, а фактично диктатуру</a:t>
              </a:r>
            </a:p>
          </p:txBody>
        </p:sp>
        <p:sp>
          <p:nvSpPr>
            <p:cNvPr id="6" name="Овал 5"/>
            <p:cNvSpPr/>
            <p:nvPr/>
          </p:nvSpPr>
          <p:spPr>
            <a:xfrm>
              <a:off x="1398589" y="3823171"/>
              <a:ext cx="69850" cy="698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1" y="3196123"/>
              <a:ext cx="9143998" cy="1241395"/>
            </a:xfrm>
            <a:custGeom>
              <a:avLst/>
              <a:gdLst>
                <a:gd name="connsiteX0" fmla="*/ 0 w 8964491"/>
                <a:gd name="connsiteY0" fmla="*/ 0 h 1240539"/>
                <a:gd name="connsiteX1" fmla="*/ 8344222 w 8964491"/>
                <a:gd name="connsiteY1" fmla="*/ 0 h 1240539"/>
                <a:gd name="connsiteX2" fmla="*/ 8964491 w 8964491"/>
                <a:gd name="connsiteY2" fmla="*/ 620270 h 1240539"/>
                <a:gd name="connsiteX3" fmla="*/ 8344222 w 8964491"/>
                <a:gd name="connsiteY3" fmla="*/ 1240539 h 1240539"/>
                <a:gd name="connsiteX4" fmla="*/ 0 w 8964491"/>
                <a:gd name="connsiteY4" fmla="*/ 1240539 h 1240539"/>
                <a:gd name="connsiteX5" fmla="*/ 0 w 8964491"/>
                <a:gd name="connsiteY5" fmla="*/ 0 h 124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4491" h="1240539">
                  <a:moveTo>
                    <a:pt x="8964491" y="1240538"/>
                  </a:moveTo>
                  <a:lnTo>
                    <a:pt x="620269" y="1240538"/>
                  </a:lnTo>
                  <a:lnTo>
                    <a:pt x="0" y="620269"/>
                  </a:lnTo>
                  <a:lnTo>
                    <a:pt x="620269" y="1"/>
                  </a:lnTo>
                  <a:lnTo>
                    <a:pt x="8964491" y="1"/>
                  </a:lnTo>
                  <a:lnTo>
                    <a:pt x="8964491" y="12405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658527"/>
                <a:satOff val="7436"/>
                <a:lumOff val="3987"/>
                <a:alphaOff val="0"/>
              </a:schemeClr>
            </a:fillRef>
            <a:effectRef idx="0">
              <a:schemeClr val="accent4">
                <a:hueOff val="-658527"/>
                <a:satOff val="7436"/>
                <a:lumOff val="3987"/>
                <a:alphaOff val="0"/>
              </a:schemeClr>
            </a:effectRef>
            <a:fontRef idx="minor">
              <a:schemeClr val="lt1"/>
            </a:fontRef>
          </p:style>
          <p:txBody>
            <a:bodyPr lIns="857179" tIns="121921" rIns="227584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було скасовано майновий виборчий ценз, по суті було ліквідовано виборність державних органів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88914" y="3405668"/>
              <a:ext cx="1239837" cy="124139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50000"/>
                <a:hueOff val="-949385"/>
                <a:satOff val="11858"/>
                <a:lumOff val="127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" y="4440693"/>
              <a:ext cx="9180511" cy="1241395"/>
            </a:xfrm>
            <a:custGeom>
              <a:avLst/>
              <a:gdLst>
                <a:gd name="connsiteX0" fmla="*/ 0 w 8964491"/>
                <a:gd name="connsiteY0" fmla="*/ 0 h 1240539"/>
                <a:gd name="connsiteX1" fmla="*/ 8344222 w 8964491"/>
                <a:gd name="connsiteY1" fmla="*/ 0 h 1240539"/>
                <a:gd name="connsiteX2" fmla="*/ 8964491 w 8964491"/>
                <a:gd name="connsiteY2" fmla="*/ 620270 h 1240539"/>
                <a:gd name="connsiteX3" fmla="*/ 8344222 w 8964491"/>
                <a:gd name="connsiteY3" fmla="*/ 1240539 h 1240539"/>
                <a:gd name="connsiteX4" fmla="*/ 0 w 8964491"/>
                <a:gd name="connsiteY4" fmla="*/ 1240539 h 1240539"/>
                <a:gd name="connsiteX5" fmla="*/ 0 w 8964491"/>
                <a:gd name="connsiteY5" fmla="*/ 0 h 124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4491" h="1240539">
                  <a:moveTo>
                    <a:pt x="8964491" y="1240538"/>
                  </a:moveTo>
                  <a:lnTo>
                    <a:pt x="620269" y="1240538"/>
                  </a:lnTo>
                  <a:lnTo>
                    <a:pt x="0" y="620269"/>
                  </a:lnTo>
                  <a:lnTo>
                    <a:pt x="620269" y="1"/>
                  </a:lnTo>
                  <a:lnTo>
                    <a:pt x="8964491" y="1"/>
                  </a:lnTo>
                  <a:lnTo>
                    <a:pt x="8964491" y="12405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317055"/>
                <a:satOff val="14873"/>
                <a:lumOff val="7973"/>
                <a:alphaOff val="0"/>
              </a:schemeClr>
            </a:fillRef>
            <a:effectRef idx="0">
              <a:schemeClr val="accent4">
                <a:hueOff val="-1317055"/>
                <a:satOff val="14873"/>
                <a:lumOff val="7973"/>
                <a:alphaOff val="0"/>
              </a:schemeClr>
            </a:effectRef>
            <a:fontRef idx="minor">
              <a:schemeClr val="lt1"/>
            </a:fontRef>
          </p:style>
          <p:txBody>
            <a:bodyPr lIns="857179" tIns="121921" rIns="227584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виконавча влада належала колегії трьох консулів, а реально - першому консулу – Бонапарту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179389" y="1630885"/>
              <a:ext cx="1241425" cy="123980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50000"/>
                <a:hueOff val="-1898770"/>
                <a:satOff val="23717"/>
                <a:lumOff val="254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" y="5645577"/>
              <a:ext cx="9143998" cy="1239807"/>
            </a:xfrm>
            <a:custGeom>
              <a:avLst/>
              <a:gdLst>
                <a:gd name="connsiteX0" fmla="*/ 0 w 8964491"/>
                <a:gd name="connsiteY0" fmla="*/ 0 h 1240539"/>
                <a:gd name="connsiteX1" fmla="*/ 8344222 w 8964491"/>
                <a:gd name="connsiteY1" fmla="*/ 0 h 1240539"/>
                <a:gd name="connsiteX2" fmla="*/ 8964491 w 8964491"/>
                <a:gd name="connsiteY2" fmla="*/ 620270 h 1240539"/>
                <a:gd name="connsiteX3" fmla="*/ 8344222 w 8964491"/>
                <a:gd name="connsiteY3" fmla="*/ 1240539 h 1240539"/>
                <a:gd name="connsiteX4" fmla="*/ 0 w 8964491"/>
                <a:gd name="connsiteY4" fmla="*/ 1240539 h 1240539"/>
                <a:gd name="connsiteX5" fmla="*/ 0 w 8964491"/>
                <a:gd name="connsiteY5" fmla="*/ 0 h 124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4491" h="1240539">
                  <a:moveTo>
                    <a:pt x="8964491" y="1240538"/>
                  </a:moveTo>
                  <a:lnTo>
                    <a:pt x="620269" y="1240538"/>
                  </a:lnTo>
                  <a:lnTo>
                    <a:pt x="0" y="620269"/>
                  </a:lnTo>
                  <a:lnTo>
                    <a:pt x="620269" y="1"/>
                  </a:lnTo>
                  <a:lnTo>
                    <a:pt x="8964491" y="1"/>
                  </a:lnTo>
                  <a:lnTo>
                    <a:pt x="8964491" y="12405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975582"/>
                <a:satOff val="22309"/>
                <a:lumOff val="11960"/>
                <a:alphaOff val="0"/>
              </a:schemeClr>
            </a:fillRef>
            <a:effectRef idx="0">
              <a:schemeClr val="accent4">
                <a:hueOff val="-1975582"/>
                <a:satOff val="22309"/>
                <a:lumOff val="11960"/>
                <a:alphaOff val="0"/>
              </a:schemeClr>
            </a:effectRef>
            <a:fontRef idx="minor">
              <a:schemeClr val="lt1"/>
            </a:fontRef>
          </p:style>
          <p:txBody>
            <a:bodyPr lIns="857179" tIns="121921" rIns="227584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законодавчу владу поділяли кілька державних органів, фактично вона також підпорядковувалася Наполеону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6525"/>
            <a:ext cx="9144000" cy="208756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indent="363538" algn="just"/>
            <a:r>
              <a:rPr lang="uk-UA" sz="3200" smtClean="0">
                <a:solidFill>
                  <a:srgbClr val="002060"/>
                </a:solidFill>
                <a:latin typeface="Calibri" pitchFamily="34" charset="0"/>
              </a:rPr>
              <a:t>У 1802 р. в результаті недемократичного референдуму Бонапарта було оголошено пожиттєвим консулом, у 1804 р – йому присвоєно титул імператора (Наполеон 1)</a:t>
            </a:r>
          </a:p>
        </p:txBody>
      </p:sp>
      <p:pic>
        <p:nvPicPr>
          <p:cNvPr id="40962" name="Picture 3" descr="D:\ІДПЗК_2015\Пилипчук\коронація Наполе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224088"/>
            <a:ext cx="745648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950" y="0"/>
            <a:ext cx="9036050" cy="62071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>
                <a:solidFill>
                  <a:srgbClr val="002060"/>
                </a:solidFill>
                <a:latin typeface="+mj-lt"/>
              </a:rPr>
              <a:t>ЦИВІЛЬНИЙ  КОДЕКС НАПОЛЕОНА (1804) </a:t>
            </a:r>
            <a:endParaRPr lang="uk-UA" sz="320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41986" name="Группа 3"/>
          <p:cNvGrpSpPr>
            <a:grpSpLocks/>
          </p:cNvGrpSpPr>
          <p:nvPr/>
        </p:nvGrpSpPr>
        <p:grpSpPr bwMode="auto">
          <a:xfrm>
            <a:off x="0" y="703263"/>
            <a:ext cx="8963025" cy="6154737"/>
            <a:chOff x="0" y="658826"/>
            <a:chExt cx="8963058" cy="6154550"/>
          </a:xfrm>
        </p:grpSpPr>
        <p:sp>
          <p:nvSpPr>
            <p:cNvPr id="6" name="Полилиния 5"/>
            <p:cNvSpPr/>
            <p:nvPr/>
          </p:nvSpPr>
          <p:spPr>
            <a:xfrm>
              <a:off x="3416922" y="658826"/>
              <a:ext cx="5544025" cy="1318454"/>
            </a:xfrm>
            <a:custGeom>
              <a:avLst/>
              <a:gdLst>
                <a:gd name="connsiteX0" fmla="*/ 0 w 5544025"/>
                <a:gd name="connsiteY0" fmla="*/ 0 h 825957"/>
                <a:gd name="connsiteX1" fmla="*/ 5406363 w 5544025"/>
                <a:gd name="connsiteY1" fmla="*/ 0 h 825957"/>
                <a:gd name="connsiteX2" fmla="*/ 5544025 w 5544025"/>
                <a:gd name="connsiteY2" fmla="*/ 137662 h 825957"/>
                <a:gd name="connsiteX3" fmla="*/ 5544025 w 5544025"/>
                <a:gd name="connsiteY3" fmla="*/ 825957 h 825957"/>
                <a:gd name="connsiteX4" fmla="*/ 5544025 w 5544025"/>
                <a:gd name="connsiteY4" fmla="*/ 825957 h 825957"/>
                <a:gd name="connsiteX5" fmla="*/ 137662 w 5544025"/>
                <a:gd name="connsiteY5" fmla="*/ 825957 h 825957"/>
                <a:gd name="connsiteX6" fmla="*/ 0 w 5544025"/>
                <a:gd name="connsiteY6" fmla="*/ 688295 h 825957"/>
                <a:gd name="connsiteX7" fmla="*/ 0 w 5544025"/>
                <a:gd name="connsiteY7" fmla="*/ 0 h 82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4025" h="825957">
                  <a:moveTo>
                    <a:pt x="0" y="0"/>
                  </a:moveTo>
                  <a:lnTo>
                    <a:pt x="5406363" y="0"/>
                  </a:lnTo>
                  <a:lnTo>
                    <a:pt x="5544025" y="137662"/>
                  </a:lnTo>
                  <a:lnTo>
                    <a:pt x="5544025" y="825957"/>
                  </a:lnTo>
                  <a:lnTo>
                    <a:pt x="5544025" y="825957"/>
                  </a:lnTo>
                  <a:lnTo>
                    <a:pt x="137662" y="825957"/>
                  </a:lnTo>
                  <a:lnTo>
                    <a:pt x="0" y="68829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3153" tIns="68831" rIns="223153" bIns="68831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закріпив буржуазні принципи: свобода та рівність сторін 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409517" y="1977280"/>
              <a:ext cx="5553541" cy="947664"/>
            </a:xfrm>
            <a:custGeom>
              <a:avLst/>
              <a:gdLst>
                <a:gd name="connsiteX0" fmla="*/ 0 w 5553541"/>
                <a:gd name="connsiteY0" fmla="*/ 0 h 649440"/>
                <a:gd name="connsiteX1" fmla="*/ 5445299 w 5553541"/>
                <a:gd name="connsiteY1" fmla="*/ 0 h 649440"/>
                <a:gd name="connsiteX2" fmla="*/ 5553541 w 5553541"/>
                <a:gd name="connsiteY2" fmla="*/ 108242 h 649440"/>
                <a:gd name="connsiteX3" fmla="*/ 5553541 w 5553541"/>
                <a:gd name="connsiteY3" fmla="*/ 649440 h 649440"/>
                <a:gd name="connsiteX4" fmla="*/ 5553541 w 5553541"/>
                <a:gd name="connsiteY4" fmla="*/ 649440 h 649440"/>
                <a:gd name="connsiteX5" fmla="*/ 108242 w 5553541"/>
                <a:gd name="connsiteY5" fmla="*/ 649440 h 649440"/>
                <a:gd name="connsiteX6" fmla="*/ 0 w 5553541"/>
                <a:gd name="connsiteY6" fmla="*/ 541198 h 649440"/>
                <a:gd name="connsiteX7" fmla="*/ 0 w 5553541"/>
                <a:gd name="connsiteY7" fmla="*/ 0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3541" h="649440">
                  <a:moveTo>
                    <a:pt x="0" y="0"/>
                  </a:moveTo>
                  <a:lnTo>
                    <a:pt x="5445299" y="0"/>
                  </a:lnTo>
                  <a:lnTo>
                    <a:pt x="5553541" y="108242"/>
                  </a:lnTo>
                  <a:lnTo>
                    <a:pt x="5553541" y="649440"/>
                  </a:lnTo>
                  <a:lnTo>
                    <a:pt x="5553541" y="649440"/>
                  </a:lnTo>
                  <a:lnTo>
                    <a:pt x="108242" y="649440"/>
                  </a:lnTo>
                  <a:lnTo>
                    <a:pt x="0" y="54119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188231"/>
                <a:satOff val="-1060"/>
                <a:lumOff val="18328"/>
                <a:alphaOff val="0"/>
              </a:schemeClr>
            </a:fillRef>
            <a:effectRef idx="2">
              <a:schemeClr val="accent2">
                <a:shade val="50000"/>
                <a:hueOff val="188231"/>
                <a:satOff val="-1060"/>
                <a:lumOff val="18328"/>
                <a:alphaOff val="0"/>
              </a:schemeClr>
            </a:effectRef>
            <a:fontRef idx="minor">
              <a:schemeClr val="lt1"/>
            </a:fontRef>
          </p:style>
          <p:txBody>
            <a:bodyPr lIns="208443" tIns="54121" rIns="208443" bIns="54121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власність оголошувалася </a:t>
              </a:r>
              <a:r>
                <a:rPr lang="uk-UA" sz="3200" dirty="0" smtClean="0">
                  <a:solidFill>
                    <a:srgbClr val="002060"/>
                  </a:solidFill>
                </a:rPr>
                <a:t>недоторканною </a:t>
              </a:r>
              <a:endParaRPr lang="uk-UA" sz="3200" dirty="0">
                <a:solidFill>
                  <a:srgbClr val="00206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409517" y="3047208"/>
              <a:ext cx="5553541" cy="885848"/>
            </a:xfrm>
            <a:custGeom>
              <a:avLst/>
              <a:gdLst>
                <a:gd name="connsiteX0" fmla="*/ 0 w 5553541"/>
                <a:gd name="connsiteY0" fmla="*/ 0 h 649440"/>
                <a:gd name="connsiteX1" fmla="*/ 5445299 w 5553541"/>
                <a:gd name="connsiteY1" fmla="*/ 0 h 649440"/>
                <a:gd name="connsiteX2" fmla="*/ 5553541 w 5553541"/>
                <a:gd name="connsiteY2" fmla="*/ 108242 h 649440"/>
                <a:gd name="connsiteX3" fmla="*/ 5553541 w 5553541"/>
                <a:gd name="connsiteY3" fmla="*/ 649440 h 649440"/>
                <a:gd name="connsiteX4" fmla="*/ 5553541 w 5553541"/>
                <a:gd name="connsiteY4" fmla="*/ 649440 h 649440"/>
                <a:gd name="connsiteX5" fmla="*/ 108242 w 5553541"/>
                <a:gd name="connsiteY5" fmla="*/ 649440 h 649440"/>
                <a:gd name="connsiteX6" fmla="*/ 0 w 5553541"/>
                <a:gd name="connsiteY6" fmla="*/ 541198 h 649440"/>
                <a:gd name="connsiteX7" fmla="*/ 0 w 5553541"/>
                <a:gd name="connsiteY7" fmla="*/ 0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3541" h="649440">
                  <a:moveTo>
                    <a:pt x="0" y="0"/>
                  </a:moveTo>
                  <a:lnTo>
                    <a:pt x="5445299" y="0"/>
                  </a:lnTo>
                  <a:lnTo>
                    <a:pt x="5553541" y="108242"/>
                  </a:lnTo>
                  <a:lnTo>
                    <a:pt x="5553541" y="649440"/>
                  </a:lnTo>
                  <a:lnTo>
                    <a:pt x="5553541" y="649440"/>
                  </a:lnTo>
                  <a:lnTo>
                    <a:pt x="108242" y="649440"/>
                  </a:lnTo>
                  <a:lnTo>
                    <a:pt x="0" y="541198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376462"/>
                <a:satOff val="-2121"/>
                <a:lumOff val="36656"/>
                <a:alphaOff val="0"/>
              </a:schemeClr>
            </a:fillRef>
            <a:effectRef idx="2">
              <a:schemeClr val="accent2">
                <a:shade val="50000"/>
                <a:hueOff val="376462"/>
                <a:satOff val="-2121"/>
                <a:lumOff val="36656"/>
                <a:alphaOff val="0"/>
              </a:schemeClr>
            </a:effectRef>
            <a:fontRef idx="minor">
              <a:schemeClr val="lt1"/>
            </a:fontRef>
          </p:style>
          <p:txBody>
            <a:bodyPr lIns="208443" tIns="54121" rIns="208443" bIns="54121" anchor="ctr"/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uk-UA" sz="3200">
                  <a:solidFill>
                    <a:srgbClr val="002060"/>
                  </a:solidFill>
                  <a:cs typeface="Arial" charset="0"/>
                </a:rPr>
                <a:t>обмежувалися цивільні права жінок 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409517" y="4045128"/>
              <a:ext cx="5553541" cy="1400096"/>
            </a:xfrm>
            <a:custGeom>
              <a:avLst/>
              <a:gdLst>
                <a:gd name="connsiteX0" fmla="*/ 0 w 5553541"/>
                <a:gd name="connsiteY0" fmla="*/ 0 h 934810"/>
                <a:gd name="connsiteX1" fmla="*/ 5397736 w 5553541"/>
                <a:gd name="connsiteY1" fmla="*/ 0 h 934810"/>
                <a:gd name="connsiteX2" fmla="*/ 5553541 w 5553541"/>
                <a:gd name="connsiteY2" fmla="*/ 155805 h 934810"/>
                <a:gd name="connsiteX3" fmla="*/ 5553541 w 5553541"/>
                <a:gd name="connsiteY3" fmla="*/ 934810 h 934810"/>
                <a:gd name="connsiteX4" fmla="*/ 5553541 w 5553541"/>
                <a:gd name="connsiteY4" fmla="*/ 934810 h 934810"/>
                <a:gd name="connsiteX5" fmla="*/ 155805 w 5553541"/>
                <a:gd name="connsiteY5" fmla="*/ 934810 h 934810"/>
                <a:gd name="connsiteX6" fmla="*/ 0 w 5553541"/>
                <a:gd name="connsiteY6" fmla="*/ 779005 h 934810"/>
                <a:gd name="connsiteX7" fmla="*/ 0 w 5553541"/>
                <a:gd name="connsiteY7" fmla="*/ 0 h 93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53541" h="934810">
                  <a:moveTo>
                    <a:pt x="0" y="0"/>
                  </a:moveTo>
                  <a:lnTo>
                    <a:pt x="5397736" y="0"/>
                  </a:lnTo>
                  <a:lnTo>
                    <a:pt x="5553541" y="155805"/>
                  </a:lnTo>
                  <a:lnTo>
                    <a:pt x="5553541" y="934810"/>
                  </a:lnTo>
                  <a:lnTo>
                    <a:pt x="5553541" y="934810"/>
                  </a:lnTo>
                  <a:lnTo>
                    <a:pt x="155805" y="934810"/>
                  </a:lnTo>
                  <a:lnTo>
                    <a:pt x="0" y="77900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376462"/>
                <a:satOff val="-2121"/>
                <a:lumOff val="36656"/>
                <a:alphaOff val="0"/>
              </a:schemeClr>
            </a:fillRef>
            <a:effectRef idx="2">
              <a:schemeClr val="accent2">
                <a:shade val="50000"/>
                <a:hueOff val="376462"/>
                <a:satOff val="-2121"/>
                <a:lumOff val="36656"/>
                <a:alphaOff val="0"/>
              </a:schemeClr>
            </a:effectRef>
            <a:fontRef idx="minor">
              <a:schemeClr val="lt1"/>
            </a:fontRef>
          </p:style>
          <p:txBody>
            <a:bodyPr lIns="232224" tIns="77902" rIns="232224" bIns="77902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у сімейному праві скасовувалася церковна реєстрація шлюбу 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0" y="5452222"/>
              <a:ext cx="8960947" cy="1361154"/>
            </a:xfrm>
            <a:custGeom>
              <a:avLst/>
              <a:gdLst>
                <a:gd name="connsiteX0" fmla="*/ 0 w 5544025"/>
                <a:gd name="connsiteY0" fmla="*/ 0 h 1361154"/>
                <a:gd name="connsiteX1" fmla="*/ 5317161 w 5544025"/>
                <a:gd name="connsiteY1" fmla="*/ 0 h 1361154"/>
                <a:gd name="connsiteX2" fmla="*/ 5544025 w 5544025"/>
                <a:gd name="connsiteY2" fmla="*/ 226864 h 1361154"/>
                <a:gd name="connsiteX3" fmla="*/ 5544025 w 5544025"/>
                <a:gd name="connsiteY3" fmla="*/ 1361154 h 1361154"/>
                <a:gd name="connsiteX4" fmla="*/ 5544025 w 5544025"/>
                <a:gd name="connsiteY4" fmla="*/ 1361154 h 1361154"/>
                <a:gd name="connsiteX5" fmla="*/ 226864 w 5544025"/>
                <a:gd name="connsiteY5" fmla="*/ 1361154 h 1361154"/>
                <a:gd name="connsiteX6" fmla="*/ 0 w 5544025"/>
                <a:gd name="connsiteY6" fmla="*/ 1134290 h 1361154"/>
                <a:gd name="connsiteX7" fmla="*/ 0 w 5544025"/>
                <a:gd name="connsiteY7" fmla="*/ 0 h 1361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44025" h="1361154">
                  <a:moveTo>
                    <a:pt x="0" y="0"/>
                  </a:moveTo>
                  <a:lnTo>
                    <a:pt x="5317161" y="0"/>
                  </a:lnTo>
                  <a:lnTo>
                    <a:pt x="5544025" y="226864"/>
                  </a:lnTo>
                  <a:lnTo>
                    <a:pt x="5544025" y="1361154"/>
                  </a:lnTo>
                  <a:lnTo>
                    <a:pt x="5544025" y="1361154"/>
                  </a:lnTo>
                  <a:lnTo>
                    <a:pt x="226864" y="1361154"/>
                  </a:lnTo>
                  <a:lnTo>
                    <a:pt x="0" y="113429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188231"/>
                <a:satOff val="-1060"/>
                <a:lumOff val="18328"/>
                <a:alphaOff val="0"/>
              </a:schemeClr>
            </a:fillRef>
            <a:effectRef idx="2">
              <a:schemeClr val="accent2">
                <a:shade val="50000"/>
                <a:hueOff val="188231"/>
                <a:satOff val="-1060"/>
                <a:lumOff val="18328"/>
                <a:alphaOff val="0"/>
              </a:schemeClr>
            </a:effectRef>
            <a:fontRef idx="minor">
              <a:schemeClr val="lt1"/>
            </a:fontRef>
          </p:style>
          <p:txBody>
            <a:bodyPr lIns="267754" tIns="113432" rIns="267754" bIns="113432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шлюб передбачав взаємні зобов’язання подружжя, але чоловік мав панівне становище в сім'ї  </a:t>
              </a:r>
            </a:p>
          </p:txBody>
        </p:sp>
      </p:grpSp>
      <p:pic>
        <p:nvPicPr>
          <p:cNvPr id="41987" name="Picture 2" descr="D:\ІДПЗК_2015\документи\Кодекс Наполеона (Издание 1807 года (личный экземпляр Наполеон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3738"/>
            <a:ext cx="3425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6982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smtClean="0">
                <a:ln w="635"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причини революції</a:t>
            </a:r>
            <a:endParaRPr lang="uk-UA">
              <a:ln w="635"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2500" y="1112838"/>
            <a:ext cx="5651500" cy="509587"/>
          </a:xfrm>
          <a:prstGeom prst="rect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олилиния 5"/>
          <p:cNvSpPr/>
          <p:nvPr/>
        </p:nvSpPr>
        <p:spPr>
          <a:xfrm>
            <a:off x="5359400" y="692150"/>
            <a:ext cx="3784600" cy="1168400"/>
          </a:xfrm>
          <a:custGeom>
            <a:avLst/>
            <a:gdLst>
              <a:gd name="connsiteX0" fmla="*/ 0 w 3956484"/>
              <a:gd name="connsiteY0" fmla="*/ 98402 h 590400"/>
              <a:gd name="connsiteX1" fmla="*/ 98402 w 3956484"/>
              <a:gd name="connsiteY1" fmla="*/ 0 h 590400"/>
              <a:gd name="connsiteX2" fmla="*/ 3858082 w 3956484"/>
              <a:gd name="connsiteY2" fmla="*/ 0 h 590400"/>
              <a:gd name="connsiteX3" fmla="*/ 3956484 w 3956484"/>
              <a:gd name="connsiteY3" fmla="*/ 98402 h 590400"/>
              <a:gd name="connsiteX4" fmla="*/ 3956484 w 3956484"/>
              <a:gd name="connsiteY4" fmla="*/ 491998 h 590400"/>
              <a:gd name="connsiteX5" fmla="*/ 3858082 w 3956484"/>
              <a:gd name="connsiteY5" fmla="*/ 590400 h 590400"/>
              <a:gd name="connsiteX6" fmla="*/ 98402 w 3956484"/>
              <a:gd name="connsiteY6" fmla="*/ 590400 h 590400"/>
              <a:gd name="connsiteX7" fmla="*/ 0 w 3956484"/>
              <a:gd name="connsiteY7" fmla="*/ 491998 h 590400"/>
              <a:gd name="connsiteX8" fmla="*/ 0 w 3956484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484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3858082" y="0"/>
                </a:lnTo>
                <a:cubicBezTo>
                  <a:pt x="3912428" y="0"/>
                  <a:pt x="3956484" y="44056"/>
                  <a:pt x="3956484" y="98402"/>
                </a:cubicBezTo>
                <a:lnTo>
                  <a:pt x="3956484" y="491998"/>
                </a:lnTo>
                <a:cubicBezTo>
                  <a:pt x="3956484" y="546344"/>
                  <a:pt x="3912428" y="590400"/>
                  <a:pt x="3858082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367" tIns="28821" rIns="178367" bIns="28821" anchor="ctr"/>
          <a:lstStyle/>
          <a:p>
            <a:pPr algn="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32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свавілля королівської влади </a:t>
            </a:r>
            <a:endParaRPr lang="ru-RU" sz="32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2500" y="2030413"/>
            <a:ext cx="5651500" cy="509587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5359400" y="2060575"/>
            <a:ext cx="3784600" cy="863600"/>
          </a:xfrm>
          <a:custGeom>
            <a:avLst/>
            <a:gdLst>
              <a:gd name="connsiteX0" fmla="*/ 0 w 3956484"/>
              <a:gd name="connsiteY0" fmla="*/ 98402 h 590400"/>
              <a:gd name="connsiteX1" fmla="*/ 98402 w 3956484"/>
              <a:gd name="connsiteY1" fmla="*/ 0 h 590400"/>
              <a:gd name="connsiteX2" fmla="*/ 3858082 w 3956484"/>
              <a:gd name="connsiteY2" fmla="*/ 0 h 590400"/>
              <a:gd name="connsiteX3" fmla="*/ 3956484 w 3956484"/>
              <a:gd name="connsiteY3" fmla="*/ 98402 h 590400"/>
              <a:gd name="connsiteX4" fmla="*/ 3956484 w 3956484"/>
              <a:gd name="connsiteY4" fmla="*/ 491998 h 590400"/>
              <a:gd name="connsiteX5" fmla="*/ 3858082 w 3956484"/>
              <a:gd name="connsiteY5" fmla="*/ 590400 h 590400"/>
              <a:gd name="connsiteX6" fmla="*/ 98402 w 3956484"/>
              <a:gd name="connsiteY6" fmla="*/ 590400 h 590400"/>
              <a:gd name="connsiteX7" fmla="*/ 0 w 3956484"/>
              <a:gd name="connsiteY7" fmla="*/ 491998 h 590400"/>
              <a:gd name="connsiteX8" fmla="*/ 0 w 3956484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484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3858082" y="0"/>
                </a:lnTo>
                <a:cubicBezTo>
                  <a:pt x="3912428" y="0"/>
                  <a:pt x="3956484" y="44056"/>
                  <a:pt x="3956484" y="98402"/>
                </a:cubicBezTo>
                <a:lnTo>
                  <a:pt x="3956484" y="491998"/>
                </a:lnTo>
                <a:cubicBezTo>
                  <a:pt x="3956484" y="546344"/>
                  <a:pt x="3912428" y="590400"/>
                  <a:pt x="3858082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367" tIns="28821" rIns="178367" bIns="28821" anchor="ctr"/>
          <a:lstStyle/>
          <a:p>
            <a:pPr algn="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32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непосильні податки</a:t>
            </a:r>
            <a:endParaRPr lang="ru-RU" sz="32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5359400" y="3068638"/>
            <a:ext cx="3784600" cy="1296987"/>
          </a:xfrm>
          <a:custGeom>
            <a:avLst/>
            <a:gdLst>
              <a:gd name="connsiteX0" fmla="*/ 0 w 3956484"/>
              <a:gd name="connsiteY0" fmla="*/ 98402 h 590400"/>
              <a:gd name="connsiteX1" fmla="*/ 98402 w 3956484"/>
              <a:gd name="connsiteY1" fmla="*/ 0 h 590400"/>
              <a:gd name="connsiteX2" fmla="*/ 3858082 w 3956484"/>
              <a:gd name="connsiteY2" fmla="*/ 0 h 590400"/>
              <a:gd name="connsiteX3" fmla="*/ 3956484 w 3956484"/>
              <a:gd name="connsiteY3" fmla="*/ 98402 h 590400"/>
              <a:gd name="connsiteX4" fmla="*/ 3956484 w 3956484"/>
              <a:gd name="connsiteY4" fmla="*/ 491998 h 590400"/>
              <a:gd name="connsiteX5" fmla="*/ 3858082 w 3956484"/>
              <a:gd name="connsiteY5" fmla="*/ 590400 h 590400"/>
              <a:gd name="connsiteX6" fmla="*/ 98402 w 3956484"/>
              <a:gd name="connsiteY6" fmla="*/ 590400 h 590400"/>
              <a:gd name="connsiteX7" fmla="*/ 0 w 3956484"/>
              <a:gd name="connsiteY7" fmla="*/ 491998 h 590400"/>
              <a:gd name="connsiteX8" fmla="*/ 0 w 3956484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484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3858082" y="0"/>
                </a:lnTo>
                <a:cubicBezTo>
                  <a:pt x="3912428" y="0"/>
                  <a:pt x="3956484" y="44056"/>
                  <a:pt x="3956484" y="98402"/>
                </a:cubicBezTo>
                <a:lnTo>
                  <a:pt x="3956484" y="491998"/>
                </a:lnTo>
                <a:cubicBezTo>
                  <a:pt x="3956484" y="546344"/>
                  <a:pt x="3912428" y="590400"/>
                  <a:pt x="3858082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367" tIns="28821" rIns="178367" bIns="28821" anchor="ctr"/>
          <a:lstStyle/>
          <a:p>
            <a:pPr algn="r" defTabSz="1422400">
              <a:lnSpc>
                <a:spcPct val="90000"/>
              </a:lnSpc>
              <a:spcAft>
                <a:spcPct val="35000"/>
              </a:spcAft>
            </a:pPr>
            <a:r>
              <a:rPr lang="uk-UA" sz="320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втручання влади у виробництво</a:t>
            </a:r>
            <a:endParaRPr lang="ru-RU" sz="32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0" y="4724400"/>
            <a:ext cx="9144000" cy="806450"/>
          </a:xfrm>
          <a:custGeom>
            <a:avLst/>
            <a:gdLst>
              <a:gd name="connsiteX0" fmla="*/ 0 w 3956484"/>
              <a:gd name="connsiteY0" fmla="*/ 98402 h 590400"/>
              <a:gd name="connsiteX1" fmla="*/ 98402 w 3956484"/>
              <a:gd name="connsiteY1" fmla="*/ 0 h 590400"/>
              <a:gd name="connsiteX2" fmla="*/ 3858082 w 3956484"/>
              <a:gd name="connsiteY2" fmla="*/ 0 h 590400"/>
              <a:gd name="connsiteX3" fmla="*/ 3956484 w 3956484"/>
              <a:gd name="connsiteY3" fmla="*/ 98402 h 590400"/>
              <a:gd name="connsiteX4" fmla="*/ 3956484 w 3956484"/>
              <a:gd name="connsiteY4" fmla="*/ 491998 h 590400"/>
              <a:gd name="connsiteX5" fmla="*/ 3858082 w 3956484"/>
              <a:gd name="connsiteY5" fmla="*/ 590400 h 590400"/>
              <a:gd name="connsiteX6" fmla="*/ 98402 w 3956484"/>
              <a:gd name="connsiteY6" fmla="*/ 590400 h 590400"/>
              <a:gd name="connsiteX7" fmla="*/ 0 w 3956484"/>
              <a:gd name="connsiteY7" fmla="*/ 491998 h 590400"/>
              <a:gd name="connsiteX8" fmla="*/ 0 w 3956484"/>
              <a:gd name="connsiteY8" fmla="*/ 98402 h 5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484" h="590400">
                <a:moveTo>
                  <a:pt x="0" y="98402"/>
                </a:moveTo>
                <a:cubicBezTo>
                  <a:pt x="0" y="44056"/>
                  <a:pt x="44056" y="0"/>
                  <a:pt x="98402" y="0"/>
                </a:cubicBezTo>
                <a:lnTo>
                  <a:pt x="3858082" y="0"/>
                </a:lnTo>
                <a:cubicBezTo>
                  <a:pt x="3912428" y="0"/>
                  <a:pt x="3956484" y="44056"/>
                  <a:pt x="3956484" y="98402"/>
                </a:cubicBezTo>
                <a:lnTo>
                  <a:pt x="3956484" y="491998"/>
                </a:lnTo>
                <a:cubicBezTo>
                  <a:pt x="3956484" y="546344"/>
                  <a:pt x="3912428" y="590400"/>
                  <a:pt x="3858082" y="590400"/>
                </a:cubicBezTo>
                <a:lnTo>
                  <a:pt x="98402" y="590400"/>
                </a:lnTo>
                <a:cubicBezTo>
                  <a:pt x="44056" y="590400"/>
                  <a:pt x="0" y="546344"/>
                  <a:pt x="0" y="491998"/>
                </a:cubicBezTo>
                <a:lnTo>
                  <a:pt x="0" y="984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8367" tIns="28821" rIns="178367" bIns="28821" spcCol="1270" anchor="ctr"/>
          <a:lstStyle/>
          <a:p>
            <a:pPr defTabSz="14224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uk-UA" sz="3200" dirty="0">
                <a:solidFill>
                  <a:srgbClr val="002060"/>
                </a:solidFill>
                <a:latin typeface="+mj-lt"/>
              </a:rPr>
              <a:t>жорстоке придушення опозиції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0" y="5724525"/>
            <a:ext cx="9144000" cy="872827"/>
          </a:xfrm>
          <a:custGeom>
            <a:avLst/>
            <a:gdLst>
              <a:gd name="connsiteX0" fmla="*/ 0 w 3956484"/>
              <a:gd name="connsiteY0" fmla="*/ 132744 h 796449"/>
              <a:gd name="connsiteX1" fmla="*/ 132744 w 3956484"/>
              <a:gd name="connsiteY1" fmla="*/ 0 h 796449"/>
              <a:gd name="connsiteX2" fmla="*/ 3823740 w 3956484"/>
              <a:gd name="connsiteY2" fmla="*/ 0 h 796449"/>
              <a:gd name="connsiteX3" fmla="*/ 3956484 w 3956484"/>
              <a:gd name="connsiteY3" fmla="*/ 132744 h 796449"/>
              <a:gd name="connsiteX4" fmla="*/ 3956484 w 3956484"/>
              <a:gd name="connsiteY4" fmla="*/ 663705 h 796449"/>
              <a:gd name="connsiteX5" fmla="*/ 3823740 w 3956484"/>
              <a:gd name="connsiteY5" fmla="*/ 796449 h 796449"/>
              <a:gd name="connsiteX6" fmla="*/ 132744 w 3956484"/>
              <a:gd name="connsiteY6" fmla="*/ 796449 h 796449"/>
              <a:gd name="connsiteX7" fmla="*/ 0 w 3956484"/>
              <a:gd name="connsiteY7" fmla="*/ 663705 h 796449"/>
              <a:gd name="connsiteX8" fmla="*/ 0 w 3956484"/>
              <a:gd name="connsiteY8" fmla="*/ 132744 h 7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6484" h="796449">
                <a:moveTo>
                  <a:pt x="0" y="132744"/>
                </a:moveTo>
                <a:cubicBezTo>
                  <a:pt x="0" y="59432"/>
                  <a:pt x="59432" y="0"/>
                  <a:pt x="132744" y="0"/>
                </a:cubicBezTo>
                <a:lnTo>
                  <a:pt x="3823740" y="0"/>
                </a:lnTo>
                <a:cubicBezTo>
                  <a:pt x="3897052" y="0"/>
                  <a:pt x="3956484" y="59432"/>
                  <a:pt x="3956484" y="132744"/>
                </a:cubicBezTo>
                <a:lnTo>
                  <a:pt x="3956484" y="663705"/>
                </a:lnTo>
                <a:cubicBezTo>
                  <a:pt x="3956484" y="737017"/>
                  <a:pt x="3897052" y="796449"/>
                  <a:pt x="3823740" y="796449"/>
                </a:cubicBezTo>
                <a:lnTo>
                  <a:pt x="132744" y="796449"/>
                </a:lnTo>
                <a:cubicBezTo>
                  <a:pt x="59432" y="796449"/>
                  <a:pt x="0" y="737017"/>
                  <a:pt x="0" y="663705"/>
                </a:cubicBezTo>
                <a:lnTo>
                  <a:pt x="0" y="13274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8425" tIns="38879" rIns="188425" bIns="38879" anchor="ctr"/>
          <a:lstStyle/>
          <a:p>
            <a:pPr defTabSz="1422400">
              <a:lnSpc>
                <a:spcPct val="90000"/>
              </a:lnSpc>
              <a:spcAft>
                <a:spcPct val="35000"/>
              </a:spcAft>
            </a:pPr>
            <a:r>
              <a:rPr lang="uk-UA" sz="3200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нерівність станів, зокрема, привілеї  феодалів, політичне безправ'я буржуазії  </a:t>
            </a:r>
            <a:endParaRPr lang="ru-RU" sz="3200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6387" name="Picture 2" descr="G:\Пилипчук С.Ю\людовік 16\Посещение Людовиком XIV мануфактуры Гобеленов. 1694 - 1699 гг. Фран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3976"/>
            <a:ext cx="5359399" cy="357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Группа 1"/>
          <p:cNvGrpSpPr>
            <a:grpSpLocks/>
          </p:cNvGrpSpPr>
          <p:nvPr/>
        </p:nvGrpSpPr>
        <p:grpSpPr bwMode="auto">
          <a:xfrm>
            <a:off x="0" y="960438"/>
            <a:ext cx="9072563" cy="5897562"/>
            <a:chOff x="0" y="840364"/>
            <a:chExt cx="9071992" cy="5897350"/>
          </a:xfrm>
        </p:grpSpPr>
        <p:sp>
          <p:nvSpPr>
            <p:cNvPr id="5" name="Полилиния 4"/>
            <p:cNvSpPr/>
            <p:nvPr/>
          </p:nvSpPr>
          <p:spPr>
            <a:xfrm>
              <a:off x="3419872" y="840364"/>
              <a:ext cx="5616624" cy="1466427"/>
            </a:xfrm>
            <a:custGeom>
              <a:avLst/>
              <a:gdLst>
                <a:gd name="connsiteX0" fmla="*/ 0 w 9036496"/>
                <a:gd name="connsiteY0" fmla="*/ 244409 h 1466427"/>
                <a:gd name="connsiteX1" fmla="*/ 244409 w 9036496"/>
                <a:gd name="connsiteY1" fmla="*/ 0 h 1466427"/>
                <a:gd name="connsiteX2" fmla="*/ 8792087 w 9036496"/>
                <a:gd name="connsiteY2" fmla="*/ 0 h 1466427"/>
                <a:gd name="connsiteX3" fmla="*/ 9036496 w 9036496"/>
                <a:gd name="connsiteY3" fmla="*/ 244409 h 1466427"/>
                <a:gd name="connsiteX4" fmla="*/ 9036496 w 9036496"/>
                <a:gd name="connsiteY4" fmla="*/ 1222018 h 1466427"/>
                <a:gd name="connsiteX5" fmla="*/ 8792087 w 9036496"/>
                <a:gd name="connsiteY5" fmla="*/ 1466427 h 1466427"/>
                <a:gd name="connsiteX6" fmla="*/ 244409 w 9036496"/>
                <a:gd name="connsiteY6" fmla="*/ 1466427 h 1466427"/>
                <a:gd name="connsiteX7" fmla="*/ 0 w 9036496"/>
                <a:gd name="connsiteY7" fmla="*/ 1222018 h 1466427"/>
                <a:gd name="connsiteX8" fmla="*/ 0 w 9036496"/>
                <a:gd name="connsiteY8" fmla="*/ 244409 h 14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1466427">
                  <a:moveTo>
                    <a:pt x="0" y="244409"/>
                  </a:moveTo>
                  <a:cubicBezTo>
                    <a:pt x="0" y="109426"/>
                    <a:pt x="109426" y="0"/>
                    <a:pt x="244409" y="0"/>
                  </a:cubicBezTo>
                  <a:lnTo>
                    <a:pt x="8792087" y="0"/>
                  </a:lnTo>
                  <a:cubicBezTo>
                    <a:pt x="8927070" y="0"/>
                    <a:pt x="9036496" y="109426"/>
                    <a:pt x="9036496" y="244409"/>
                  </a:cubicBezTo>
                  <a:lnTo>
                    <a:pt x="9036496" y="1222018"/>
                  </a:lnTo>
                  <a:cubicBezTo>
                    <a:pt x="9036496" y="1357001"/>
                    <a:pt x="8927070" y="1466427"/>
                    <a:pt x="8792087" y="1466427"/>
                  </a:cubicBezTo>
                  <a:lnTo>
                    <a:pt x="244409" y="1466427"/>
                  </a:lnTo>
                  <a:cubicBezTo>
                    <a:pt x="109426" y="1466427"/>
                    <a:pt x="0" y="1357001"/>
                    <a:pt x="0" y="1222018"/>
                  </a:cubicBezTo>
                  <a:lnTo>
                    <a:pt x="0" y="24440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745" tIns="208745" rIns="208745" bIns="208745" spcCol="1270" anchor="ctr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600">
                  <a:solidFill>
                    <a:srgbClr val="002060"/>
                  </a:solidFill>
                </a:rPr>
                <a:t>запроваджувалося розлучення 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5496" y="2682653"/>
              <a:ext cx="9036496" cy="1466427"/>
            </a:xfrm>
            <a:custGeom>
              <a:avLst/>
              <a:gdLst>
                <a:gd name="connsiteX0" fmla="*/ 0 w 9036496"/>
                <a:gd name="connsiteY0" fmla="*/ 244409 h 1466427"/>
                <a:gd name="connsiteX1" fmla="*/ 244409 w 9036496"/>
                <a:gd name="connsiteY1" fmla="*/ 0 h 1466427"/>
                <a:gd name="connsiteX2" fmla="*/ 8792087 w 9036496"/>
                <a:gd name="connsiteY2" fmla="*/ 0 h 1466427"/>
                <a:gd name="connsiteX3" fmla="*/ 9036496 w 9036496"/>
                <a:gd name="connsiteY3" fmla="*/ 244409 h 1466427"/>
                <a:gd name="connsiteX4" fmla="*/ 9036496 w 9036496"/>
                <a:gd name="connsiteY4" fmla="*/ 1222018 h 1466427"/>
                <a:gd name="connsiteX5" fmla="*/ 8792087 w 9036496"/>
                <a:gd name="connsiteY5" fmla="*/ 1466427 h 1466427"/>
                <a:gd name="connsiteX6" fmla="*/ 244409 w 9036496"/>
                <a:gd name="connsiteY6" fmla="*/ 1466427 h 1466427"/>
                <a:gd name="connsiteX7" fmla="*/ 0 w 9036496"/>
                <a:gd name="connsiteY7" fmla="*/ 1222018 h 1466427"/>
                <a:gd name="connsiteX8" fmla="*/ 0 w 9036496"/>
                <a:gd name="connsiteY8" fmla="*/ 244409 h 14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1466427">
                  <a:moveTo>
                    <a:pt x="0" y="244409"/>
                  </a:moveTo>
                  <a:cubicBezTo>
                    <a:pt x="0" y="109426"/>
                    <a:pt x="109426" y="0"/>
                    <a:pt x="244409" y="0"/>
                  </a:cubicBezTo>
                  <a:lnTo>
                    <a:pt x="8792087" y="0"/>
                  </a:lnTo>
                  <a:cubicBezTo>
                    <a:pt x="8927070" y="0"/>
                    <a:pt x="9036496" y="109426"/>
                    <a:pt x="9036496" y="244409"/>
                  </a:cubicBezTo>
                  <a:lnTo>
                    <a:pt x="9036496" y="1222018"/>
                  </a:lnTo>
                  <a:cubicBezTo>
                    <a:pt x="9036496" y="1357001"/>
                    <a:pt x="8927070" y="1466427"/>
                    <a:pt x="8792087" y="1466427"/>
                  </a:cubicBezTo>
                  <a:lnTo>
                    <a:pt x="244409" y="1466427"/>
                  </a:lnTo>
                  <a:cubicBezTo>
                    <a:pt x="109426" y="1466427"/>
                    <a:pt x="0" y="1357001"/>
                    <a:pt x="0" y="1222018"/>
                  </a:cubicBezTo>
                  <a:lnTo>
                    <a:pt x="0" y="24440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235289"/>
                <a:satOff val="-1326"/>
                <a:lumOff val="22910"/>
                <a:alphaOff val="0"/>
              </a:schemeClr>
            </a:fillRef>
            <a:effectRef idx="2">
              <a:schemeClr val="accent2">
                <a:shade val="50000"/>
                <a:hueOff val="235289"/>
                <a:satOff val="-1326"/>
                <a:lumOff val="22910"/>
                <a:alphaOff val="0"/>
              </a:schemeClr>
            </a:effectRef>
            <a:fontRef idx="minor">
              <a:schemeClr val="lt1"/>
            </a:fontRef>
          </p:style>
          <p:txBody>
            <a:bodyPr lIns="208745" tIns="208745" rIns="208745" bIns="208745" spcCol="1270" anchor="ctr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600">
                  <a:solidFill>
                    <a:srgbClr val="002060"/>
                  </a:solidFill>
                </a:rPr>
                <a:t>заборонялося доведення батьківства, але була можливість визнання позашлюбних дітей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0" y="4221088"/>
              <a:ext cx="9036496" cy="1039652"/>
            </a:xfrm>
            <a:custGeom>
              <a:avLst/>
              <a:gdLst>
                <a:gd name="connsiteX0" fmla="*/ 0 w 9036496"/>
                <a:gd name="connsiteY0" fmla="*/ 244409 h 1466427"/>
                <a:gd name="connsiteX1" fmla="*/ 244409 w 9036496"/>
                <a:gd name="connsiteY1" fmla="*/ 0 h 1466427"/>
                <a:gd name="connsiteX2" fmla="*/ 8792087 w 9036496"/>
                <a:gd name="connsiteY2" fmla="*/ 0 h 1466427"/>
                <a:gd name="connsiteX3" fmla="*/ 9036496 w 9036496"/>
                <a:gd name="connsiteY3" fmla="*/ 244409 h 1466427"/>
                <a:gd name="connsiteX4" fmla="*/ 9036496 w 9036496"/>
                <a:gd name="connsiteY4" fmla="*/ 1222018 h 1466427"/>
                <a:gd name="connsiteX5" fmla="*/ 8792087 w 9036496"/>
                <a:gd name="connsiteY5" fmla="*/ 1466427 h 1466427"/>
                <a:gd name="connsiteX6" fmla="*/ 244409 w 9036496"/>
                <a:gd name="connsiteY6" fmla="*/ 1466427 h 1466427"/>
                <a:gd name="connsiteX7" fmla="*/ 0 w 9036496"/>
                <a:gd name="connsiteY7" fmla="*/ 1222018 h 1466427"/>
                <a:gd name="connsiteX8" fmla="*/ 0 w 9036496"/>
                <a:gd name="connsiteY8" fmla="*/ 244409 h 14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1466427">
                  <a:moveTo>
                    <a:pt x="0" y="244409"/>
                  </a:moveTo>
                  <a:cubicBezTo>
                    <a:pt x="0" y="109426"/>
                    <a:pt x="109426" y="0"/>
                    <a:pt x="244409" y="0"/>
                  </a:cubicBezTo>
                  <a:lnTo>
                    <a:pt x="8792087" y="0"/>
                  </a:lnTo>
                  <a:cubicBezTo>
                    <a:pt x="8927070" y="0"/>
                    <a:pt x="9036496" y="109426"/>
                    <a:pt x="9036496" y="244409"/>
                  </a:cubicBezTo>
                  <a:lnTo>
                    <a:pt x="9036496" y="1222018"/>
                  </a:lnTo>
                  <a:cubicBezTo>
                    <a:pt x="9036496" y="1357001"/>
                    <a:pt x="8927070" y="1466427"/>
                    <a:pt x="8792087" y="1466427"/>
                  </a:cubicBezTo>
                  <a:lnTo>
                    <a:pt x="244409" y="1466427"/>
                  </a:lnTo>
                  <a:cubicBezTo>
                    <a:pt x="109426" y="1466427"/>
                    <a:pt x="0" y="1357001"/>
                    <a:pt x="0" y="1222018"/>
                  </a:cubicBezTo>
                  <a:lnTo>
                    <a:pt x="0" y="24440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70577"/>
                <a:satOff val="-2651"/>
                <a:lumOff val="45820"/>
                <a:alphaOff val="0"/>
              </a:schemeClr>
            </a:fillRef>
            <a:effectRef idx="2">
              <a:schemeClr val="accent2">
                <a:shade val="50000"/>
                <a:hueOff val="470577"/>
                <a:satOff val="-2651"/>
                <a:lumOff val="45820"/>
                <a:alphaOff val="0"/>
              </a:schemeClr>
            </a:effectRef>
            <a:fontRef idx="minor">
              <a:schemeClr val="lt1"/>
            </a:fontRef>
          </p:style>
          <p:txBody>
            <a:bodyPr lIns="208745" tIns="208745" rIns="208745" bIns="208745" spcCol="1270" anchor="ctr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600">
                  <a:solidFill>
                    <a:srgbClr val="002060"/>
                  </a:solidFill>
                </a:rPr>
                <a:t>встановлювалась черговість спадкування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0" y="5271287"/>
              <a:ext cx="9036496" cy="1466427"/>
            </a:xfrm>
            <a:custGeom>
              <a:avLst/>
              <a:gdLst>
                <a:gd name="connsiteX0" fmla="*/ 0 w 9036496"/>
                <a:gd name="connsiteY0" fmla="*/ 244409 h 1466427"/>
                <a:gd name="connsiteX1" fmla="*/ 244409 w 9036496"/>
                <a:gd name="connsiteY1" fmla="*/ 0 h 1466427"/>
                <a:gd name="connsiteX2" fmla="*/ 8792087 w 9036496"/>
                <a:gd name="connsiteY2" fmla="*/ 0 h 1466427"/>
                <a:gd name="connsiteX3" fmla="*/ 9036496 w 9036496"/>
                <a:gd name="connsiteY3" fmla="*/ 244409 h 1466427"/>
                <a:gd name="connsiteX4" fmla="*/ 9036496 w 9036496"/>
                <a:gd name="connsiteY4" fmla="*/ 1222018 h 1466427"/>
                <a:gd name="connsiteX5" fmla="*/ 8792087 w 9036496"/>
                <a:gd name="connsiteY5" fmla="*/ 1466427 h 1466427"/>
                <a:gd name="connsiteX6" fmla="*/ 244409 w 9036496"/>
                <a:gd name="connsiteY6" fmla="*/ 1466427 h 1466427"/>
                <a:gd name="connsiteX7" fmla="*/ 0 w 9036496"/>
                <a:gd name="connsiteY7" fmla="*/ 1222018 h 1466427"/>
                <a:gd name="connsiteX8" fmla="*/ 0 w 9036496"/>
                <a:gd name="connsiteY8" fmla="*/ 244409 h 146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1466427">
                  <a:moveTo>
                    <a:pt x="0" y="244409"/>
                  </a:moveTo>
                  <a:cubicBezTo>
                    <a:pt x="0" y="109426"/>
                    <a:pt x="109426" y="0"/>
                    <a:pt x="244409" y="0"/>
                  </a:cubicBezTo>
                  <a:lnTo>
                    <a:pt x="8792087" y="0"/>
                  </a:lnTo>
                  <a:cubicBezTo>
                    <a:pt x="8927070" y="0"/>
                    <a:pt x="9036496" y="109426"/>
                    <a:pt x="9036496" y="244409"/>
                  </a:cubicBezTo>
                  <a:lnTo>
                    <a:pt x="9036496" y="1222018"/>
                  </a:lnTo>
                  <a:cubicBezTo>
                    <a:pt x="9036496" y="1357001"/>
                    <a:pt x="8927070" y="1466427"/>
                    <a:pt x="8792087" y="1466427"/>
                  </a:cubicBezTo>
                  <a:lnTo>
                    <a:pt x="244409" y="1466427"/>
                  </a:lnTo>
                  <a:cubicBezTo>
                    <a:pt x="109426" y="1466427"/>
                    <a:pt x="0" y="1357001"/>
                    <a:pt x="0" y="1222018"/>
                  </a:cubicBezTo>
                  <a:lnTo>
                    <a:pt x="0" y="24440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235289"/>
                <a:satOff val="-1326"/>
                <a:lumOff val="22910"/>
                <a:alphaOff val="0"/>
              </a:schemeClr>
            </a:fillRef>
            <a:effectRef idx="2">
              <a:schemeClr val="accent2">
                <a:shade val="50000"/>
                <a:hueOff val="235289"/>
                <a:satOff val="-1326"/>
                <a:lumOff val="22910"/>
                <a:alphaOff val="0"/>
              </a:schemeClr>
            </a:effectRef>
            <a:fontRef idx="minor">
              <a:schemeClr val="lt1"/>
            </a:fontRef>
          </p:style>
          <p:txBody>
            <a:bodyPr lIns="208745" tIns="208745" rIns="208745" bIns="208745" spcCol="1270" anchor="ctr"/>
            <a:lstStyle/>
            <a:p>
              <a:pPr defTabSz="1600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600">
                  <a:solidFill>
                    <a:srgbClr val="002060"/>
                  </a:solidFill>
                </a:rPr>
                <a:t>законні діти спадкували порівну незалежно від віку та статі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0415" y="28083"/>
            <a:ext cx="6154735" cy="781061"/>
          </a:xfrm>
          <a:prstGeom prst="rect">
            <a:avLst/>
          </a:prstGeom>
          <a:effectLst>
            <a:glow rad="12700">
              <a:schemeClr val="tx1">
                <a:alpha val="40000"/>
              </a:schemeClr>
            </a:glow>
          </a:effectLst>
        </p:spPr>
      </p:pic>
      <p:pic>
        <p:nvPicPr>
          <p:cNvPr id="43011" name="Picture 2" descr="D:\ІДПЗК_2015\Пилипчук\Кодекс наполе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607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25400"/>
            <a:ext cx="8569325" cy="7207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>
                <a:solidFill>
                  <a:srgbClr val="002060"/>
                </a:solidFill>
                <a:latin typeface="+mj-lt"/>
              </a:rPr>
              <a:t>КРИМІНАЛЬНИЙ КОДЕКС ФРАНЦІЇ 1810 Р</a:t>
            </a:r>
            <a:r>
              <a:rPr lang="uk-UA" sz="3200" b="1" smtClean="0">
                <a:solidFill>
                  <a:srgbClr val="002060"/>
                </a:solidFill>
                <a:latin typeface="+mj-lt"/>
              </a:rPr>
              <a:t>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320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>
              <a:solidFill>
                <a:srgbClr val="002060"/>
              </a:solidFill>
            </a:endParaRPr>
          </a:p>
        </p:txBody>
      </p:sp>
      <p:grpSp>
        <p:nvGrpSpPr>
          <p:cNvPr id="44034" name="Группа 3"/>
          <p:cNvGrpSpPr>
            <a:grpSpLocks/>
          </p:cNvGrpSpPr>
          <p:nvPr/>
        </p:nvGrpSpPr>
        <p:grpSpPr bwMode="auto">
          <a:xfrm>
            <a:off x="295275" y="588963"/>
            <a:ext cx="8705850" cy="6088062"/>
            <a:chOff x="296000" y="588278"/>
            <a:chExt cx="8704491" cy="6088564"/>
          </a:xfrm>
        </p:grpSpPr>
        <p:sp>
          <p:nvSpPr>
            <p:cNvPr id="5" name="Полилиния 4"/>
            <p:cNvSpPr/>
            <p:nvPr/>
          </p:nvSpPr>
          <p:spPr>
            <a:xfrm>
              <a:off x="296000" y="605565"/>
              <a:ext cx="4397927" cy="1544234"/>
            </a:xfrm>
            <a:custGeom>
              <a:avLst/>
              <a:gdLst>
                <a:gd name="connsiteX0" fmla="*/ 0 w 4397927"/>
                <a:gd name="connsiteY0" fmla="*/ 0 h 1544234"/>
                <a:gd name="connsiteX1" fmla="*/ 4397927 w 4397927"/>
                <a:gd name="connsiteY1" fmla="*/ 0 h 1544234"/>
                <a:gd name="connsiteX2" fmla="*/ 4397927 w 4397927"/>
                <a:gd name="connsiteY2" fmla="*/ 1544234 h 1544234"/>
                <a:gd name="connsiteX3" fmla="*/ 0 w 4397927"/>
                <a:gd name="connsiteY3" fmla="*/ 1544234 h 1544234"/>
                <a:gd name="connsiteX4" fmla="*/ 0 w 4397927"/>
                <a:gd name="connsiteY4" fmla="*/ 0 h 154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7927" h="1544234">
                  <a:moveTo>
                    <a:pt x="0" y="0"/>
                  </a:moveTo>
                  <a:lnTo>
                    <a:pt x="4397927" y="0"/>
                  </a:lnTo>
                  <a:lnTo>
                    <a:pt x="4397927" y="1544234"/>
                  </a:lnTo>
                  <a:lnTo>
                    <a:pt x="0" y="1544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формальна рівність громадян перед законом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951300" y="588278"/>
              <a:ext cx="3968707" cy="1578809"/>
            </a:xfrm>
            <a:custGeom>
              <a:avLst/>
              <a:gdLst>
                <a:gd name="connsiteX0" fmla="*/ 0 w 3968707"/>
                <a:gd name="connsiteY0" fmla="*/ 0 h 1578809"/>
                <a:gd name="connsiteX1" fmla="*/ 3968707 w 3968707"/>
                <a:gd name="connsiteY1" fmla="*/ 0 h 1578809"/>
                <a:gd name="connsiteX2" fmla="*/ 3968707 w 3968707"/>
                <a:gd name="connsiteY2" fmla="*/ 1578809 h 1578809"/>
                <a:gd name="connsiteX3" fmla="*/ 0 w 3968707"/>
                <a:gd name="connsiteY3" fmla="*/ 1578809 h 1578809"/>
                <a:gd name="connsiteX4" fmla="*/ 0 w 3968707"/>
                <a:gd name="connsiteY4" fmla="*/ 0 h 157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707" h="1578809">
                  <a:moveTo>
                    <a:pt x="0" y="0"/>
                  </a:moveTo>
                  <a:lnTo>
                    <a:pt x="3968707" y="0"/>
                  </a:lnTo>
                  <a:lnTo>
                    <a:pt x="3968707" y="1578809"/>
                  </a:lnTo>
                  <a:lnTo>
                    <a:pt x="0" y="15788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800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кримінальний закон не має зворотної сили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430325" y="2358984"/>
              <a:ext cx="2573723" cy="1544234"/>
            </a:xfrm>
            <a:custGeom>
              <a:avLst/>
              <a:gdLst>
                <a:gd name="connsiteX0" fmla="*/ 0 w 2573723"/>
                <a:gd name="connsiteY0" fmla="*/ 0 h 1544234"/>
                <a:gd name="connsiteX1" fmla="*/ 2573723 w 2573723"/>
                <a:gd name="connsiteY1" fmla="*/ 0 h 1544234"/>
                <a:gd name="connsiteX2" fmla="*/ 2573723 w 2573723"/>
                <a:gd name="connsiteY2" fmla="*/ 1544234 h 1544234"/>
                <a:gd name="connsiteX3" fmla="*/ 0 w 2573723"/>
                <a:gd name="connsiteY3" fmla="*/ 1544234 h 1544234"/>
                <a:gd name="connsiteX4" fmla="*/ 0 w 2573723"/>
                <a:gd name="connsiteY4" fmla="*/ 0 h 154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723" h="1544234">
                  <a:moveTo>
                    <a:pt x="0" y="0"/>
                  </a:moveTo>
                  <a:lnTo>
                    <a:pt x="2573723" y="0"/>
                  </a:lnTo>
                  <a:lnTo>
                    <a:pt x="2573723" y="1544234"/>
                  </a:lnTo>
                  <a:lnTo>
                    <a:pt x="0" y="1544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чіткі критерії злочину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139241" y="2388822"/>
              <a:ext cx="3825247" cy="1544234"/>
            </a:xfrm>
            <a:custGeom>
              <a:avLst/>
              <a:gdLst>
                <a:gd name="connsiteX0" fmla="*/ 0 w 3825247"/>
                <a:gd name="connsiteY0" fmla="*/ 0 h 1544234"/>
                <a:gd name="connsiteX1" fmla="*/ 3825247 w 3825247"/>
                <a:gd name="connsiteY1" fmla="*/ 0 h 1544234"/>
                <a:gd name="connsiteX2" fmla="*/ 3825247 w 3825247"/>
                <a:gd name="connsiteY2" fmla="*/ 1544234 h 1544234"/>
                <a:gd name="connsiteX3" fmla="*/ 0 w 3825247"/>
                <a:gd name="connsiteY3" fmla="*/ 1544234 h 1544234"/>
                <a:gd name="connsiteX4" fmla="*/ 0 w 3825247"/>
                <a:gd name="connsiteY4" fmla="*/ 0 h 154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5247" h="1544234">
                  <a:moveTo>
                    <a:pt x="0" y="0"/>
                  </a:moveTo>
                  <a:lnTo>
                    <a:pt x="3825247" y="0"/>
                  </a:lnTo>
                  <a:lnTo>
                    <a:pt x="3825247" y="1544234"/>
                  </a:lnTo>
                  <a:lnTo>
                    <a:pt x="0" y="15442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злочин - діяння, заборонене законом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59520" y="5013176"/>
              <a:ext cx="3577218" cy="1611015"/>
            </a:xfrm>
            <a:custGeom>
              <a:avLst/>
              <a:gdLst>
                <a:gd name="connsiteX0" fmla="*/ 0 w 3577218"/>
                <a:gd name="connsiteY0" fmla="*/ 0 h 2508175"/>
                <a:gd name="connsiteX1" fmla="*/ 3577218 w 3577218"/>
                <a:gd name="connsiteY1" fmla="*/ 0 h 2508175"/>
                <a:gd name="connsiteX2" fmla="*/ 3577218 w 3577218"/>
                <a:gd name="connsiteY2" fmla="*/ 2508175 h 2508175"/>
                <a:gd name="connsiteX3" fmla="*/ 0 w 3577218"/>
                <a:gd name="connsiteY3" fmla="*/ 2508175 h 2508175"/>
                <a:gd name="connsiteX4" fmla="*/ 0 w 3577218"/>
                <a:gd name="connsiteY4" fmla="*/ 0 h 25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7218" h="2508175">
                  <a:moveTo>
                    <a:pt x="0" y="0"/>
                  </a:moveTo>
                  <a:lnTo>
                    <a:pt x="3577218" y="0"/>
                  </a:lnTo>
                  <a:lnTo>
                    <a:pt x="3577218" y="2508175"/>
                  </a:lnTo>
                  <a:lnTo>
                    <a:pt x="0" y="25081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відповідальність співучасників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230739" y="4123251"/>
              <a:ext cx="4769752" cy="2553591"/>
            </a:xfrm>
            <a:custGeom>
              <a:avLst/>
              <a:gdLst>
                <a:gd name="connsiteX0" fmla="*/ 0 w 4769752"/>
                <a:gd name="connsiteY0" fmla="*/ 0 h 2553591"/>
                <a:gd name="connsiteX1" fmla="*/ 4769752 w 4769752"/>
                <a:gd name="connsiteY1" fmla="*/ 0 h 2553591"/>
                <a:gd name="connsiteX2" fmla="*/ 4769752 w 4769752"/>
                <a:gd name="connsiteY2" fmla="*/ 2553591 h 2553591"/>
                <a:gd name="connsiteX3" fmla="*/ 0 w 4769752"/>
                <a:gd name="connsiteY3" fmla="*/ 2553591 h 2553591"/>
                <a:gd name="connsiteX4" fmla="*/ 0 w 4769752"/>
                <a:gd name="connsiteY4" fmla="*/ 0 h 255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9752" h="2553591">
                  <a:moveTo>
                    <a:pt x="0" y="0"/>
                  </a:moveTo>
                  <a:lnTo>
                    <a:pt x="4769752" y="0"/>
                  </a:lnTo>
                  <a:lnTo>
                    <a:pt x="4769752" y="2553591"/>
                  </a:lnTo>
                  <a:lnTo>
                    <a:pt x="0" y="25535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>
                  <a:solidFill>
                    <a:srgbClr val="002060"/>
                  </a:solidFill>
                </a:rPr>
                <a:t>звільнення від відповідальності осіб, які діяли у стані безумства або під примусом силою</a:t>
              </a:r>
            </a:p>
          </p:txBody>
        </p:sp>
      </p:grpSp>
      <p:pic>
        <p:nvPicPr>
          <p:cNvPr id="44035" name="Picture 2" descr="150px-Code_penal_et_Code_de_justice_militaire_1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133600"/>
            <a:ext cx="20685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0"/>
            <a:ext cx="8353425" cy="6477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sz="3200" b="1">
                <a:solidFill>
                  <a:srgbClr val="002060"/>
                </a:solidFill>
                <a:latin typeface="+mj-lt"/>
              </a:rPr>
              <a:t>КРИМІНАЛЬНИЙ КОДЕКС ФРАНЦІЇ 1810 Р.</a:t>
            </a:r>
            <a:endParaRPr lang="uk-UA" sz="3200">
              <a:solidFill>
                <a:srgbClr val="002060"/>
              </a:solidFill>
              <a:latin typeface="+mj-lt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uk-UA" sz="320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66515530"/>
              </p:ext>
            </p:extLst>
          </p:nvPr>
        </p:nvGraphicFramePr>
        <p:xfrm>
          <a:off x="0" y="548680"/>
          <a:ext cx="8928992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3052" y="339006"/>
            <a:ext cx="7772400" cy="136245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>
                <a:solidFill>
                  <a:srgbClr val="002060"/>
                </a:solidFill>
              </a:rPr>
              <a:t>Передумови революції:</a:t>
            </a:r>
            <a:br>
              <a:rPr lang="uk-UA">
                <a:solidFill>
                  <a:srgbClr val="002060"/>
                </a:solidFill>
              </a:rPr>
            </a:br>
            <a:endParaRPr lang="uk-UA">
              <a:solidFill>
                <a:srgbClr val="002060"/>
              </a:solidFill>
            </a:endParaRPr>
          </a:p>
        </p:txBody>
      </p:sp>
      <p:grpSp>
        <p:nvGrpSpPr>
          <p:cNvPr id="17410" name="Группа 1"/>
          <p:cNvGrpSpPr>
            <a:grpSpLocks/>
          </p:cNvGrpSpPr>
          <p:nvPr/>
        </p:nvGrpSpPr>
        <p:grpSpPr bwMode="auto">
          <a:xfrm>
            <a:off x="32916" y="973585"/>
            <a:ext cx="8415337" cy="5383212"/>
            <a:chOff x="405501" y="1094545"/>
            <a:chExt cx="8414971" cy="5382069"/>
          </a:xfrm>
        </p:grpSpPr>
        <p:sp>
          <p:nvSpPr>
            <p:cNvPr id="6" name="Полилиния 5"/>
            <p:cNvSpPr/>
            <p:nvPr/>
          </p:nvSpPr>
          <p:spPr>
            <a:xfrm>
              <a:off x="405501" y="1094545"/>
              <a:ext cx="8414971" cy="893572"/>
            </a:xfrm>
            <a:custGeom>
              <a:avLst/>
              <a:gdLst>
                <a:gd name="connsiteX0" fmla="*/ 0 w 4456545"/>
                <a:gd name="connsiteY0" fmla="*/ 207016 h 1242071"/>
                <a:gd name="connsiteX1" fmla="*/ 207016 w 4456545"/>
                <a:gd name="connsiteY1" fmla="*/ 0 h 1242071"/>
                <a:gd name="connsiteX2" fmla="*/ 4249529 w 4456545"/>
                <a:gd name="connsiteY2" fmla="*/ 0 h 1242071"/>
                <a:gd name="connsiteX3" fmla="*/ 4456545 w 4456545"/>
                <a:gd name="connsiteY3" fmla="*/ 207016 h 1242071"/>
                <a:gd name="connsiteX4" fmla="*/ 4456545 w 4456545"/>
                <a:gd name="connsiteY4" fmla="*/ 1035055 h 1242071"/>
                <a:gd name="connsiteX5" fmla="*/ 4249529 w 4456545"/>
                <a:gd name="connsiteY5" fmla="*/ 1242071 h 1242071"/>
                <a:gd name="connsiteX6" fmla="*/ 207016 w 4456545"/>
                <a:gd name="connsiteY6" fmla="*/ 1242071 h 1242071"/>
                <a:gd name="connsiteX7" fmla="*/ 0 w 4456545"/>
                <a:gd name="connsiteY7" fmla="*/ 1035055 h 1242071"/>
                <a:gd name="connsiteX8" fmla="*/ 0 w 4456545"/>
                <a:gd name="connsiteY8" fmla="*/ 207016 h 124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6545" h="1242071">
                  <a:moveTo>
                    <a:pt x="0" y="207016"/>
                  </a:moveTo>
                  <a:cubicBezTo>
                    <a:pt x="0" y="92684"/>
                    <a:pt x="92684" y="0"/>
                    <a:pt x="207016" y="0"/>
                  </a:cubicBezTo>
                  <a:lnTo>
                    <a:pt x="4249529" y="0"/>
                  </a:lnTo>
                  <a:cubicBezTo>
                    <a:pt x="4363861" y="0"/>
                    <a:pt x="4456545" y="92684"/>
                    <a:pt x="4456545" y="207016"/>
                  </a:cubicBezTo>
                  <a:lnTo>
                    <a:pt x="4456545" y="1035055"/>
                  </a:lnTo>
                  <a:cubicBezTo>
                    <a:pt x="4456545" y="1149387"/>
                    <a:pt x="4363861" y="1242071"/>
                    <a:pt x="4249529" y="1242071"/>
                  </a:cubicBezTo>
                  <a:lnTo>
                    <a:pt x="207016" y="1242071"/>
                  </a:lnTo>
                  <a:cubicBezTo>
                    <a:pt x="92684" y="1242071"/>
                    <a:pt x="0" y="1149387"/>
                    <a:pt x="0" y="1035055"/>
                  </a:cubicBezTo>
                  <a:lnTo>
                    <a:pt x="0" y="2070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4472" tIns="60633" rIns="184472" bIns="60633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solidFill>
                    <a:srgbClr val="002060"/>
                  </a:solidFill>
                </a:rPr>
                <a:t>торгівельно-промислова криза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84873" y="2616634"/>
              <a:ext cx="2731398" cy="925316"/>
            </a:xfrm>
            <a:custGeom>
              <a:avLst/>
              <a:gdLst>
                <a:gd name="connsiteX0" fmla="*/ 0 w 3276364"/>
                <a:gd name="connsiteY0" fmla="*/ 137763 h 826560"/>
                <a:gd name="connsiteX1" fmla="*/ 137763 w 3276364"/>
                <a:gd name="connsiteY1" fmla="*/ 0 h 826560"/>
                <a:gd name="connsiteX2" fmla="*/ 3138601 w 3276364"/>
                <a:gd name="connsiteY2" fmla="*/ 0 h 826560"/>
                <a:gd name="connsiteX3" fmla="*/ 3276364 w 3276364"/>
                <a:gd name="connsiteY3" fmla="*/ 137763 h 826560"/>
                <a:gd name="connsiteX4" fmla="*/ 3276364 w 3276364"/>
                <a:gd name="connsiteY4" fmla="*/ 688797 h 826560"/>
                <a:gd name="connsiteX5" fmla="*/ 3138601 w 3276364"/>
                <a:gd name="connsiteY5" fmla="*/ 826560 h 826560"/>
                <a:gd name="connsiteX6" fmla="*/ 137763 w 3276364"/>
                <a:gd name="connsiteY6" fmla="*/ 826560 h 826560"/>
                <a:gd name="connsiteX7" fmla="*/ 0 w 3276364"/>
                <a:gd name="connsiteY7" fmla="*/ 688797 h 826560"/>
                <a:gd name="connsiteX8" fmla="*/ 0 w 3276364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364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138601" y="0"/>
                  </a:lnTo>
                  <a:cubicBezTo>
                    <a:pt x="3214685" y="0"/>
                    <a:pt x="3276364" y="61679"/>
                    <a:pt x="3276364" y="137763"/>
                  </a:cubicBezTo>
                  <a:lnTo>
                    <a:pt x="3276364" y="688797"/>
                  </a:lnTo>
                  <a:cubicBezTo>
                    <a:pt x="3276364" y="764881"/>
                    <a:pt x="3214685" y="826560"/>
                    <a:pt x="3138601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124020"/>
                <a:satOff val="682"/>
                <a:lumOff val="8543"/>
                <a:alphaOff val="0"/>
              </a:schemeClr>
            </a:fillRef>
            <a:effectRef idx="0">
              <a:schemeClr val="accent2">
                <a:shade val="80000"/>
                <a:hueOff val="124020"/>
                <a:satOff val="682"/>
                <a:lumOff val="8543"/>
                <a:alphaOff val="0"/>
              </a:schemeClr>
            </a:effectRef>
            <a:fontRef idx="minor">
              <a:schemeClr val="lt1"/>
            </a:fontRef>
          </p:style>
          <p:txBody>
            <a:bodyPr lIns="164188" tIns="40349" rIns="164188" bIns="40349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народні повстання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84873" y="4037145"/>
              <a:ext cx="2731398" cy="1169739"/>
            </a:xfrm>
            <a:custGeom>
              <a:avLst/>
              <a:gdLst>
                <a:gd name="connsiteX0" fmla="*/ 0 w 3276364"/>
                <a:gd name="connsiteY0" fmla="*/ 194754 h 1168499"/>
                <a:gd name="connsiteX1" fmla="*/ 194754 w 3276364"/>
                <a:gd name="connsiteY1" fmla="*/ 0 h 1168499"/>
                <a:gd name="connsiteX2" fmla="*/ 3081610 w 3276364"/>
                <a:gd name="connsiteY2" fmla="*/ 0 h 1168499"/>
                <a:gd name="connsiteX3" fmla="*/ 3276364 w 3276364"/>
                <a:gd name="connsiteY3" fmla="*/ 194754 h 1168499"/>
                <a:gd name="connsiteX4" fmla="*/ 3276364 w 3276364"/>
                <a:gd name="connsiteY4" fmla="*/ 973745 h 1168499"/>
                <a:gd name="connsiteX5" fmla="*/ 3081610 w 3276364"/>
                <a:gd name="connsiteY5" fmla="*/ 1168499 h 1168499"/>
                <a:gd name="connsiteX6" fmla="*/ 194754 w 3276364"/>
                <a:gd name="connsiteY6" fmla="*/ 1168499 h 1168499"/>
                <a:gd name="connsiteX7" fmla="*/ 0 w 3276364"/>
                <a:gd name="connsiteY7" fmla="*/ 973745 h 1168499"/>
                <a:gd name="connsiteX8" fmla="*/ 0 w 3276364"/>
                <a:gd name="connsiteY8" fmla="*/ 194754 h 1168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364" h="1168499">
                  <a:moveTo>
                    <a:pt x="0" y="194754"/>
                  </a:moveTo>
                  <a:cubicBezTo>
                    <a:pt x="0" y="87194"/>
                    <a:pt x="87194" y="0"/>
                    <a:pt x="194754" y="0"/>
                  </a:cubicBezTo>
                  <a:lnTo>
                    <a:pt x="3081610" y="0"/>
                  </a:lnTo>
                  <a:cubicBezTo>
                    <a:pt x="3189170" y="0"/>
                    <a:pt x="3276364" y="87194"/>
                    <a:pt x="3276364" y="194754"/>
                  </a:cubicBezTo>
                  <a:lnTo>
                    <a:pt x="3276364" y="973745"/>
                  </a:lnTo>
                  <a:cubicBezTo>
                    <a:pt x="3276364" y="1081305"/>
                    <a:pt x="3189170" y="1168499"/>
                    <a:pt x="3081610" y="1168499"/>
                  </a:cubicBezTo>
                  <a:lnTo>
                    <a:pt x="194754" y="1168499"/>
                  </a:lnTo>
                  <a:cubicBezTo>
                    <a:pt x="87194" y="1168499"/>
                    <a:pt x="0" y="1081305"/>
                    <a:pt x="0" y="973745"/>
                  </a:cubicBezTo>
                  <a:lnTo>
                    <a:pt x="0" y="1947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48041"/>
                <a:satOff val="1365"/>
                <a:lumOff val="17085"/>
                <a:alphaOff val="0"/>
              </a:schemeClr>
            </a:fillRef>
            <a:effectRef idx="0">
              <a:schemeClr val="accent2">
                <a:shade val="80000"/>
                <a:hueOff val="248041"/>
                <a:satOff val="1365"/>
                <a:lumOff val="17085"/>
                <a:alphaOff val="0"/>
              </a:schemeClr>
            </a:effectRef>
            <a:fontRef idx="minor">
              <a:schemeClr val="lt1"/>
            </a:fontRef>
          </p:style>
          <p:txBody>
            <a:bodyPr lIns="180880" tIns="57041" rIns="180880" bIns="57041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неврожайні роки, голод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84873" y="5649703"/>
              <a:ext cx="2731398" cy="826911"/>
            </a:xfrm>
            <a:custGeom>
              <a:avLst/>
              <a:gdLst>
                <a:gd name="connsiteX0" fmla="*/ 0 w 3276364"/>
                <a:gd name="connsiteY0" fmla="*/ 137763 h 826560"/>
                <a:gd name="connsiteX1" fmla="*/ 137763 w 3276364"/>
                <a:gd name="connsiteY1" fmla="*/ 0 h 826560"/>
                <a:gd name="connsiteX2" fmla="*/ 3138601 w 3276364"/>
                <a:gd name="connsiteY2" fmla="*/ 0 h 826560"/>
                <a:gd name="connsiteX3" fmla="*/ 3276364 w 3276364"/>
                <a:gd name="connsiteY3" fmla="*/ 137763 h 826560"/>
                <a:gd name="connsiteX4" fmla="*/ 3276364 w 3276364"/>
                <a:gd name="connsiteY4" fmla="*/ 688797 h 826560"/>
                <a:gd name="connsiteX5" fmla="*/ 3138601 w 3276364"/>
                <a:gd name="connsiteY5" fmla="*/ 826560 h 826560"/>
                <a:gd name="connsiteX6" fmla="*/ 137763 w 3276364"/>
                <a:gd name="connsiteY6" fmla="*/ 826560 h 826560"/>
                <a:gd name="connsiteX7" fmla="*/ 0 w 3276364"/>
                <a:gd name="connsiteY7" fmla="*/ 688797 h 826560"/>
                <a:gd name="connsiteX8" fmla="*/ 0 w 3276364"/>
                <a:gd name="connsiteY8" fmla="*/ 137763 h 8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76364" h="826560">
                  <a:moveTo>
                    <a:pt x="0" y="137763"/>
                  </a:moveTo>
                  <a:cubicBezTo>
                    <a:pt x="0" y="61679"/>
                    <a:pt x="61679" y="0"/>
                    <a:pt x="137763" y="0"/>
                  </a:cubicBezTo>
                  <a:lnTo>
                    <a:pt x="3138601" y="0"/>
                  </a:lnTo>
                  <a:cubicBezTo>
                    <a:pt x="3214685" y="0"/>
                    <a:pt x="3276364" y="61679"/>
                    <a:pt x="3276364" y="137763"/>
                  </a:cubicBezTo>
                  <a:lnTo>
                    <a:pt x="3276364" y="688797"/>
                  </a:lnTo>
                  <a:cubicBezTo>
                    <a:pt x="3276364" y="764881"/>
                    <a:pt x="3214685" y="826560"/>
                    <a:pt x="3138601" y="826560"/>
                  </a:cubicBezTo>
                  <a:lnTo>
                    <a:pt x="137763" y="826560"/>
                  </a:lnTo>
                  <a:cubicBezTo>
                    <a:pt x="61679" y="826560"/>
                    <a:pt x="0" y="764881"/>
                    <a:pt x="0" y="688797"/>
                  </a:cubicBezTo>
                  <a:lnTo>
                    <a:pt x="0" y="1377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372061"/>
                <a:satOff val="2047"/>
                <a:lumOff val="25628"/>
                <a:alphaOff val="0"/>
              </a:schemeClr>
            </a:fillRef>
            <a:effectRef idx="0">
              <a:schemeClr val="accent2">
                <a:shade val="80000"/>
                <a:hueOff val="372061"/>
                <a:satOff val="2047"/>
                <a:lumOff val="25628"/>
                <a:alphaOff val="0"/>
              </a:schemeClr>
            </a:effectRef>
            <a:fontRef idx="minor">
              <a:schemeClr val="lt1"/>
            </a:fontRef>
          </p:style>
          <p:txBody>
            <a:bodyPr lIns="164188" tIns="40349" rIns="164188" bIns="40349" spcCol="1270" anchor="ctr"/>
            <a:lstStyle/>
            <a:p>
              <a:pPr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банкрутство держави </a:t>
              </a:r>
            </a:p>
          </p:txBody>
        </p:sp>
      </p:grpSp>
      <p:pic>
        <p:nvPicPr>
          <p:cNvPr id="17411" name="Picture 2" descr="G:\Пилипчук С.Ю\людовік 16\повернення сімї людовіка 16 з Варенна в Пари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97957"/>
            <a:ext cx="569277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2241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>
                <a:solidFill>
                  <a:srgbClr val="002060"/>
                </a:solidFill>
              </a:rPr>
              <a:t>Етапи революції:</a:t>
            </a:r>
            <a:br>
              <a:rPr lang="uk-UA">
                <a:solidFill>
                  <a:srgbClr val="002060"/>
                </a:solidFill>
              </a:rPr>
            </a:br>
            <a:endParaRPr lang="uk-UA">
              <a:solidFill>
                <a:srgbClr val="002060"/>
              </a:solidFill>
            </a:endParaRPr>
          </a:p>
        </p:txBody>
      </p:sp>
      <p:grpSp>
        <p:nvGrpSpPr>
          <p:cNvPr id="18434" name="Группа 1"/>
          <p:cNvGrpSpPr>
            <a:grpSpLocks/>
          </p:cNvGrpSpPr>
          <p:nvPr/>
        </p:nvGrpSpPr>
        <p:grpSpPr bwMode="auto">
          <a:xfrm>
            <a:off x="0" y="692150"/>
            <a:ext cx="9144000" cy="5976939"/>
            <a:chOff x="0" y="764704"/>
            <a:chExt cx="9043123" cy="5976856"/>
          </a:xfrm>
        </p:grpSpPr>
        <p:sp>
          <p:nvSpPr>
            <p:cNvPr id="18436" name="Прямоугольник 4"/>
            <p:cNvSpPr>
              <a:spLocks noChangeArrowheads="1"/>
            </p:cNvSpPr>
            <p:nvPr/>
          </p:nvSpPr>
          <p:spPr bwMode="auto">
            <a:xfrm>
              <a:off x="0" y="764704"/>
              <a:ext cx="9043123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78979" y="886890"/>
              <a:ext cx="4485009" cy="2422491"/>
            </a:xfrm>
            <a:custGeom>
              <a:avLst/>
              <a:gdLst>
                <a:gd name="connsiteX0" fmla="*/ 0 w 3476962"/>
                <a:gd name="connsiteY0" fmla="*/ 0 h 2423605"/>
                <a:gd name="connsiteX1" fmla="*/ 3476962 w 3476962"/>
                <a:gd name="connsiteY1" fmla="*/ 0 h 2423605"/>
                <a:gd name="connsiteX2" fmla="*/ 3476962 w 3476962"/>
                <a:gd name="connsiteY2" fmla="*/ 2423605 h 2423605"/>
                <a:gd name="connsiteX3" fmla="*/ 0 w 3476962"/>
                <a:gd name="connsiteY3" fmla="*/ 2423605 h 2423605"/>
                <a:gd name="connsiteX4" fmla="*/ 0 w 3476962"/>
                <a:gd name="connsiteY4" fmla="*/ 0 h 242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6962" h="2423605">
                  <a:moveTo>
                    <a:pt x="0" y="0"/>
                  </a:moveTo>
                  <a:lnTo>
                    <a:pt x="3476962" y="0"/>
                  </a:lnTo>
                  <a:lnTo>
                    <a:pt x="3476962" y="2423605"/>
                  </a:lnTo>
                  <a:lnTo>
                    <a:pt x="0" y="24236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/>
            <a:lstStyle/>
            <a:p>
              <a:pPr marL="571500" indent="-571500" defTabSz="1422400" fontAlgn="auto">
                <a:lnSpc>
                  <a:spcPct val="90000"/>
                </a:lnSpc>
                <a:spcAft>
                  <a:spcPct val="35000"/>
                </a:spcAft>
                <a:buAutoNum type="romanUcPeriod"/>
                <a:defRPr/>
              </a:pPr>
              <a:r>
                <a:rPr lang="uk-UA" sz="3200" dirty="0" smtClean="0">
                  <a:solidFill>
                    <a:srgbClr val="002060"/>
                  </a:solidFill>
                </a:rPr>
                <a:t>14 </a:t>
              </a:r>
              <a:r>
                <a:rPr lang="uk-UA" sz="3200" dirty="0">
                  <a:solidFill>
                    <a:srgbClr val="002060"/>
                  </a:solidFill>
                </a:rPr>
                <a:t>липня 1789 р. – </a:t>
              </a:r>
              <a:r>
                <a:rPr lang="en-US" sz="3200" dirty="0">
                  <a:solidFill>
                    <a:srgbClr val="002060"/>
                  </a:solidFill>
                </a:rPr>
                <a:t> </a:t>
              </a:r>
              <a:r>
                <a:rPr lang="en-US" sz="3200" dirty="0" smtClean="0">
                  <a:solidFill>
                    <a:srgbClr val="002060"/>
                  </a:solidFill>
                </a:rPr>
                <a:t> </a:t>
              </a:r>
              <a:r>
                <a:rPr lang="uk-UA" sz="3200" dirty="0" smtClean="0">
                  <a:solidFill>
                    <a:srgbClr val="002060"/>
                  </a:solidFill>
                </a:rPr>
                <a:t>10 </a:t>
              </a:r>
              <a:r>
                <a:rPr lang="uk-UA" sz="3200" dirty="0">
                  <a:solidFill>
                    <a:srgbClr val="002060"/>
                  </a:solidFill>
                </a:rPr>
                <a:t>серпня 1792 р. - встановлення конституційної монархії</a:t>
              </a:r>
            </a:p>
            <a:p>
              <a:pPr marL="285750" lvl="1" indent="-285750" defTabSz="1422400" fontAlgn="auto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uk-UA" sz="3200" dirty="0">
                <a:solidFill>
                  <a:srgbClr val="002060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910918" y="886890"/>
              <a:ext cx="3909267" cy="2422491"/>
            </a:xfrm>
            <a:custGeom>
              <a:avLst/>
              <a:gdLst>
                <a:gd name="connsiteX0" fmla="*/ 0 w 3465959"/>
                <a:gd name="connsiteY0" fmla="*/ 0 h 2396159"/>
                <a:gd name="connsiteX1" fmla="*/ 3465959 w 3465959"/>
                <a:gd name="connsiteY1" fmla="*/ 0 h 2396159"/>
                <a:gd name="connsiteX2" fmla="*/ 3465959 w 3465959"/>
                <a:gd name="connsiteY2" fmla="*/ 2396159 h 2396159"/>
                <a:gd name="connsiteX3" fmla="*/ 0 w 3465959"/>
                <a:gd name="connsiteY3" fmla="*/ 2396159 h 2396159"/>
                <a:gd name="connsiteX4" fmla="*/ 0 w 3465959"/>
                <a:gd name="connsiteY4" fmla="*/ 0 h 2396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5959" h="2396159">
                  <a:moveTo>
                    <a:pt x="0" y="0"/>
                  </a:moveTo>
                  <a:lnTo>
                    <a:pt x="3465959" y="0"/>
                  </a:lnTo>
                  <a:lnTo>
                    <a:pt x="3465959" y="2396159"/>
                  </a:lnTo>
                  <a:lnTo>
                    <a:pt x="0" y="23961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987791"/>
                <a:satOff val="11154"/>
                <a:lumOff val="5980"/>
                <a:alphaOff val="0"/>
              </a:schemeClr>
            </a:fillRef>
            <a:effectRef idx="0">
              <a:schemeClr val="accent4">
                <a:hueOff val="-987791"/>
                <a:satOff val="11154"/>
                <a:lumOff val="598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II. 10 серпня 1792 р. – 2 червня 1793 р. - встановлення буржуазної республіки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932996" y="3604735"/>
              <a:ext cx="3909267" cy="3136825"/>
            </a:xfrm>
            <a:custGeom>
              <a:avLst/>
              <a:gdLst>
                <a:gd name="connsiteX0" fmla="*/ 0 w 3909971"/>
                <a:gd name="connsiteY0" fmla="*/ 0 h 2660190"/>
                <a:gd name="connsiteX1" fmla="*/ 3909971 w 3909971"/>
                <a:gd name="connsiteY1" fmla="*/ 0 h 2660190"/>
                <a:gd name="connsiteX2" fmla="*/ 3909971 w 3909971"/>
                <a:gd name="connsiteY2" fmla="*/ 2660190 h 2660190"/>
                <a:gd name="connsiteX3" fmla="*/ 0 w 3909971"/>
                <a:gd name="connsiteY3" fmla="*/ 2660190 h 2660190"/>
                <a:gd name="connsiteX4" fmla="*/ 0 w 3909971"/>
                <a:gd name="connsiteY4" fmla="*/ 0 h 266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971" h="2660190">
                  <a:moveTo>
                    <a:pt x="0" y="0"/>
                  </a:moveTo>
                  <a:lnTo>
                    <a:pt x="3909971" y="0"/>
                  </a:lnTo>
                  <a:lnTo>
                    <a:pt x="3909971" y="2660190"/>
                  </a:lnTo>
                  <a:lnTo>
                    <a:pt x="0" y="26601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1975582"/>
                <a:satOff val="22309"/>
                <a:lumOff val="11960"/>
                <a:alphaOff val="0"/>
              </a:schemeClr>
            </a:fillRef>
            <a:effectRef idx="0">
              <a:schemeClr val="accent4">
                <a:hueOff val="-1975582"/>
                <a:satOff val="22309"/>
                <a:lumOff val="1196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3200" dirty="0">
                  <a:solidFill>
                    <a:srgbClr val="002060"/>
                  </a:solidFill>
                </a:rPr>
                <a:t>III. 2 червня 1793 р. – 27 липня 1794 р. - якобінська диктатура </a:t>
              </a:r>
            </a:p>
          </p:txBody>
        </p:sp>
      </p:grpSp>
      <p:pic>
        <p:nvPicPr>
          <p:cNvPr id="18435" name="Picture 2" descr="D:\ІДПЗК_2015\ковальчук\Франц. буржуазна революція\Парижские женщины в походе на Версаль 5 октября 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88" y="3532220"/>
            <a:ext cx="4574728" cy="31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408" y="-34405"/>
            <a:ext cx="7772400" cy="6480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600">
                <a:solidFill>
                  <a:srgbClr val="002060"/>
                </a:solidFill>
              </a:rPr>
              <a:t>встановлення конституційної </a:t>
            </a:r>
            <a:r>
              <a:rPr lang="uk-UA" sz="3600" smtClean="0">
                <a:solidFill>
                  <a:srgbClr val="002060"/>
                </a:solidFill>
              </a:rPr>
              <a:t>монархії</a:t>
            </a:r>
            <a:endParaRPr lang="uk-UA" sz="3600">
              <a:solidFill>
                <a:srgbClr val="002060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52525" y="815975"/>
            <a:ext cx="7451725" cy="10699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indent="363538"/>
            <a:r>
              <a:rPr lang="uk-UA" sz="3200" smtClean="0">
                <a:solidFill>
                  <a:srgbClr val="002060"/>
                </a:solidFill>
                <a:latin typeface="Calibri" pitchFamily="34" charset="0"/>
              </a:rPr>
              <a:t>У 1789 р. були скликані Генеральні Штати</a:t>
            </a:r>
          </a:p>
        </p:txBody>
      </p:sp>
      <p:pic>
        <p:nvPicPr>
          <p:cNvPr id="19459" name="Picture 2" descr="D:\ІДПЗК_2015\Генеральні штати 1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7294934" cy="469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404813"/>
            <a:ext cx="9109075" cy="204152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sz="3200" smtClean="0">
                <a:solidFill>
                  <a:srgbClr val="002060"/>
                </a:solidFill>
              </a:rPr>
              <a:t>    17 червня депутати від третього стану на знак протесту проти системи голосування оголосили себе Національними зборами, а пізніше - Установчими зборами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2588" y="2852738"/>
            <a:ext cx="2376487" cy="3503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/>
            <a:r>
              <a:rPr lang="uk-UA" sz="3200">
                <a:solidFill>
                  <a:srgbClr val="002060"/>
                </a:solidFill>
                <a:latin typeface="Constantia" pitchFamily="18" charset="0"/>
              </a:rPr>
              <a:t>Спроба розігнати збори викликала народне повстання в Парижі </a:t>
            </a:r>
          </a:p>
        </p:txBody>
      </p:sp>
      <p:pic>
        <p:nvPicPr>
          <p:cNvPr id="20483" name="Picture 2" descr="D:\ІДПЗК_2015\Рекал\Французька револю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70199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528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>
                <a:solidFill>
                  <a:srgbClr val="002060"/>
                </a:solidFill>
              </a:rPr>
              <a:t>встановлення конституційної монархії</a:t>
            </a:r>
            <a:endParaRPr lang="uk-UA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650" y="620713"/>
            <a:ext cx="7772400" cy="12954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indent="450850" algn="just"/>
            <a:r>
              <a:rPr lang="uk-UA" sz="3200" smtClean="0">
                <a:solidFill>
                  <a:srgbClr val="002060"/>
                </a:solidFill>
                <a:latin typeface="Calibri" pitchFamily="34" charset="0"/>
              </a:rPr>
              <a:t>14 липня повстанці захопили Бастилію і постання поширилося по країні</a:t>
            </a:r>
            <a:endParaRPr lang="uk-UA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89138"/>
            <a:ext cx="633571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 descr="800px-Flag_of_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733675"/>
            <a:ext cx="84963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2708275"/>
            <a:ext cx="8229600" cy="504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996633"/>
                </a:solidFill>
              </a:rPr>
              <a:t> </a:t>
            </a:r>
            <a:endParaRPr lang="ru-RU" sz="4000" b="1" dirty="0">
              <a:solidFill>
                <a:srgbClr val="996633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192462" y="6214268"/>
            <a:ext cx="2759075" cy="62071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uk-UA" sz="1900" dirty="0" smtClean="0">
                <a:solidFill>
                  <a:srgbClr val="002060"/>
                </a:solidFill>
              </a:rPr>
              <a:t>Мірабо Оноре Габріель</a:t>
            </a:r>
            <a:endParaRPr lang="uk-UA" sz="1900" dirty="0" smtClean="0">
              <a:solidFill>
                <a:srgbClr val="00206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uk-UA" sz="1900" dirty="0" smtClean="0">
                <a:solidFill>
                  <a:srgbClr val="002060"/>
                </a:solidFill>
              </a:rPr>
              <a:t>1749 -1791 рр.</a:t>
            </a:r>
            <a:endParaRPr lang="ru-RU" sz="1900" dirty="0" smtClean="0">
              <a:solidFill>
                <a:srgbClr val="002060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940425" y="6200775"/>
            <a:ext cx="2879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uk-UA" sz="2000" dirty="0">
                <a:solidFill>
                  <a:srgbClr val="FFFFFF"/>
                </a:solidFill>
                <a:latin typeface="Constantia" pitchFamily="18" charset="0"/>
              </a:rPr>
              <a:t>Марі Жозеф де </a:t>
            </a:r>
            <a:r>
              <a:rPr lang="uk-UA" sz="2000" dirty="0" err="1">
                <a:solidFill>
                  <a:srgbClr val="FFFFFF"/>
                </a:solidFill>
                <a:latin typeface="Constantia" pitchFamily="18" charset="0"/>
              </a:rPr>
              <a:t>Лафаєт</a:t>
            </a:r>
            <a:endParaRPr lang="uk-UA" sz="2000" dirty="0">
              <a:solidFill>
                <a:srgbClr val="FFFFFF"/>
              </a:solidFill>
              <a:latin typeface="Constantia" pitchFamily="18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uk-UA" sz="2000" dirty="0">
                <a:solidFill>
                  <a:srgbClr val="FFFFFF"/>
                </a:solidFill>
                <a:latin typeface="Constantia" pitchFamily="18" charset="0"/>
              </a:rPr>
              <a:t>1757 -1834 рр.</a:t>
            </a:r>
            <a:endParaRPr lang="ru-RU" sz="2000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" y="6165850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uk-UA" sz="2000">
                <a:solidFill>
                  <a:srgbClr val="FFFFFF"/>
                </a:solidFill>
                <a:latin typeface="Constantia" pitchFamily="18" charset="0"/>
              </a:rPr>
              <a:t>Муньє Жан Жозеф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uk-UA" sz="2000">
                <a:solidFill>
                  <a:srgbClr val="FFFFFF"/>
                </a:solidFill>
                <a:latin typeface="Constantia" pitchFamily="18" charset="0"/>
              </a:rPr>
              <a:t>1758 -1806 рр.</a:t>
            </a:r>
            <a:endParaRPr lang="ru-RU" sz="2000">
              <a:solidFill>
                <a:srgbClr val="FFFFFF"/>
              </a:solidFill>
              <a:latin typeface="Constantia" pitchFamily="18" charset="0"/>
            </a:endParaRPr>
          </a:p>
        </p:txBody>
      </p:sp>
      <p:pic>
        <p:nvPicPr>
          <p:cNvPr id="22534" name="Picture 7" descr="564px-Honoré_Mirabeau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727" y="3585769"/>
            <a:ext cx="2448545" cy="260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Marquis_de_Lafayette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482564"/>
            <a:ext cx="2160140" cy="270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мунь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653" y="3413175"/>
            <a:ext cx="1893345" cy="27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Прямоугольник 10"/>
          <p:cNvSpPr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uk-UA" sz="2800" dirty="0">
                <a:solidFill>
                  <a:srgbClr val="002060"/>
                </a:solidFill>
                <a:latin typeface="Constantia" pitchFamily="18" charset="0"/>
              </a:rPr>
              <a:t>Установчі збори видали низку нормативних актів про скасування феодальних привілеїв, зокрема </a:t>
            </a:r>
            <a:r>
              <a:rPr lang="uk-UA" sz="2800" dirty="0" smtClean="0">
                <a:solidFill>
                  <a:srgbClr val="002060"/>
                </a:solidFill>
                <a:latin typeface="Constantia" pitchFamily="18" charset="0"/>
              </a:rPr>
              <a:t>про скасування спадкових дворянських титулів і станового поділу суспільства. </a:t>
            </a:r>
            <a:endParaRPr lang="uk-UA" sz="28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28" y="1866900"/>
            <a:ext cx="9131672" cy="914400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 smtClean="0">
                <a:solidFill>
                  <a:srgbClr val="002060"/>
                </a:solidFill>
                <a:latin typeface="Constantia" pitchFamily="18" charset="0"/>
              </a:rPr>
              <a:t>Найважливішим програмним документом стала Декларація </a:t>
            </a:r>
            <a:r>
              <a:rPr lang="uk-UA" sz="2800" dirty="0">
                <a:solidFill>
                  <a:srgbClr val="002060"/>
                </a:solidFill>
                <a:latin typeface="Constantia" pitchFamily="18" charset="0"/>
              </a:rPr>
              <a:t>прав людини і громадянина 1789 р.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328" y="2765103"/>
            <a:ext cx="9131672" cy="6480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Автори </a:t>
            </a:r>
            <a:r>
              <a:rPr lang="uk-UA" sz="2800" b="1" dirty="0" smtClean="0">
                <a:solidFill>
                  <a:srgbClr val="FF0000"/>
                </a:solidFill>
              </a:rPr>
              <a:t>Декларації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rgbClr val="A5E5B5"/>
      </a:dk1>
      <a:lt1>
        <a:sysClr val="window" lastClr="FFFFFF"/>
      </a:lt1>
      <a:dk2>
        <a:srgbClr val="9CE2AD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20379</TotalTime>
  <Words>1485</Words>
  <Application>Microsoft Office PowerPoint</Application>
  <PresentationFormat>Экран (4:3)</PresentationFormat>
  <Paragraphs>165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     </vt:lpstr>
      <vt:lpstr>Презентация PowerPoint</vt:lpstr>
      <vt:lpstr>причини революції</vt:lpstr>
      <vt:lpstr>Передумови революції: </vt:lpstr>
      <vt:lpstr>Етапи революції: </vt:lpstr>
      <vt:lpstr>встановлення конституційної монархії</vt:lpstr>
      <vt:lpstr>Презентация PowerPoint</vt:lpstr>
      <vt:lpstr>встановлення конституційної монархії</vt:lpstr>
      <vt:lpstr> </vt:lpstr>
      <vt:lpstr>Декларація прав людини і громадянина 1789 р. закріпила:</vt:lpstr>
      <vt:lpstr>Презентация PowerPoint</vt:lpstr>
      <vt:lpstr>Конституція Франції  1791 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якобінська диктатура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Предмет, методи вивчення та періодизація ІДПЗК.  Держава та право країн Стародавнього Сходу</dc:title>
  <dc:creator>р</dc:creator>
  <cp:lastModifiedBy>RePack by Diakov</cp:lastModifiedBy>
  <cp:revision>164</cp:revision>
  <dcterms:created xsi:type="dcterms:W3CDTF">2014-06-02T17:16:05Z</dcterms:created>
  <dcterms:modified xsi:type="dcterms:W3CDTF">2020-11-30T13:31:03Z</dcterms:modified>
</cp:coreProperties>
</file>