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7" r:id="rId15"/>
    <p:sldId id="268" r:id="rId16"/>
    <p:sldId id="269" r:id="rId17"/>
    <p:sldId id="270" r:id="rId18"/>
    <p:sldId id="271" r:id="rId19"/>
    <p:sldId id="288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5E6E30"/>
    <a:srgbClr val="FFFFFF"/>
    <a:srgbClr val="00CC66"/>
    <a:srgbClr val="ECA352"/>
    <a:srgbClr val="003E00"/>
    <a:srgbClr val="5C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>
        <p:scale>
          <a:sx n="75" d="100"/>
          <a:sy n="75" d="100"/>
        </p:scale>
        <p:origin x="-372" y="-14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2D4AE-A276-451E-A8E9-62D78574D37F}" type="doc">
      <dgm:prSet loTypeId="urn:microsoft.com/office/officeart/2005/8/layout/default#1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E6EE412-11CD-4207-A575-08749DDB600A}">
      <dgm:prSet phldrT="[Текст]" custT="1"/>
      <dgm:spPr/>
      <dgm:t>
        <a:bodyPr/>
        <a:lstStyle/>
        <a:p>
          <a:r>
            <a:rPr lang="uk-UA" sz="3200" b="1" noProof="0" dirty="0" smtClean="0">
              <a:solidFill>
                <a:srgbClr val="002060"/>
              </a:solidFill>
            </a:rPr>
            <a:t>Причиною революції</a:t>
          </a:r>
          <a:r>
            <a:rPr lang="uk-UA" sz="3200" noProof="0" dirty="0" smtClean="0">
              <a:solidFill>
                <a:srgbClr val="002060"/>
              </a:solidFill>
            </a:rPr>
            <a:t> є невдоволення значної частини населення (дворян, ремісників, купців, селян) феодальними порядками і монархією, особливо непомірними зборами у скарбницю.</a:t>
          </a:r>
          <a:endParaRPr lang="uk-UA" sz="3200" noProof="0" dirty="0">
            <a:solidFill>
              <a:srgbClr val="002060"/>
            </a:solidFill>
          </a:endParaRPr>
        </a:p>
      </dgm:t>
    </dgm:pt>
    <dgm:pt modelId="{61A4B45E-19CA-4E05-BDEB-E5F41CBEC740}" type="parTrans" cxnId="{ED69951E-2FA0-4B15-ADAB-CB59CFA5865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A9247D4-4800-4DBF-A549-2E716C9987CF}" type="sibTrans" cxnId="{ED69951E-2FA0-4B15-ADAB-CB59CFA5865A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624C13A-9BD0-4631-B214-3EC01E0361C5}">
      <dgm:prSet custT="1"/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</a:rPr>
            <a:t> </a:t>
          </a:r>
          <a:r>
            <a:rPr lang="uk-UA" sz="3200" noProof="0" dirty="0" smtClean="0">
              <a:solidFill>
                <a:srgbClr val="002060"/>
              </a:solidFill>
            </a:rPr>
            <a:t>Династія Стюартів не мала авторитету у населення, розтрачувала величезні державні кошти, рідко скликала парламент</a:t>
          </a:r>
          <a:endParaRPr lang="uk-UA" sz="3200" noProof="0" dirty="0">
            <a:solidFill>
              <a:srgbClr val="002060"/>
            </a:solidFill>
          </a:endParaRPr>
        </a:p>
      </dgm:t>
    </dgm:pt>
    <dgm:pt modelId="{81A24184-3DB6-404B-BB1F-DFED3EA3DAF5}" type="parTrans" cxnId="{76ACD56E-80CC-4468-9849-C38DC486CD8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8B30BDC-4181-447B-B848-A9852072F11C}" type="sibTrans" cxnId="{76ACD56E-80CC-4468-9849-C38DC486CD85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DE719F5-9831-4933-9B11-58AA4C9E0500}" type="pres">
      <dgm:prSet presAssocID="{6A52D4AE-A276-451E-A8E9-62D78574D3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0E55CF-2774-478B-917C-F09E1E4C9B34}" type="pres">
      <dgm:prSet presAssocID="{AE6EE412-11CD-4207-A575-08749DDB600A}" presName="node" presStyleLbl="node1" presStyleIdx="0" presStyleCnt="2" custScaleX="151479" custScaleY="113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7B9AE-C7FF-44B6-B78C-24499353BA71}" type="pres">
      <dgm:prSet presAssocID="{9A9247D4-4800-4DBF-A549-2E716C9987CF}" presName="sibTrans" presStyleCnt="0"/>
      <dgm:spPr/>
    </dgm:pt>
    <dgm:pt modelId="{4DBBE025-F8E3-485C-870B-7005DA7EA822}" type="pres">
      <dgm:prSet presAssocID="{5624C13A-9BD0-4631-B214-3EC01E0361C5}" presName="node" presStyleLbl="node1" presStyleIdx="1" presStyleCnt="2" custScaleX="115864" custLinFactNeighborX="18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0956F2-1BBD-4018-B2A5-A86792568F93}" type="presOf" srcId="{5624C13A-9BD0-4631-B214-3EC01E0361C5}" destId="{4DBBE025-F8E3-485C-870B-7005DA7EA822}" srcOrd="0" destOrd="0" presId="urn:microsoft.com/office/officeart/2005/8/layout/default#1"/>
    <dgm:cxn modelId="{08E39CCB-ECC8-489C-A3FC-FD9A34532BA8}" type="presOf" srcId="{6A52D4AE-A276-451E-A8E9-62D78574D37F}" destId="{7DE719F5-9831-4933-9B11-58AA4C9E0500}" srcOrd="0" destOrd="0" presId="urn:microsoft.com/office/officeart/2005/8/layout/default#1"/>
    <dgm:cxn modelId="{8DBA4304-055C-4B41-AEED-FA511D4CE7DB}" type="presOf" srcId="{AE6EE412-11CD-4207-A575-08749DDB600A}" destId="{3C0E55CF-2774-478B-917C-F09E1E4C9B34}" srcOrd="0" destOrd="0" presId="urn:microsoft.com/office/officeart/2005/8/layout/default#1"/>
    <dgm:cxn modelId="{ED69951E-2FA0-4B15-ADAB-CB59CFA5865A}" srcId="{6A52D4AE-A276-451E-A8E9-62D78574D37F}" destId="{AE6EE412-11CD-4207-A575-08749DDB600A}" srcOrd="0" destOrd="0" parTransId="{61A4B45E-19CA-4E05-BDEB-E5F41CBEC740}" sibTransId="{9A9247D4-4800-4DBF-A549-2E716C9987CF}"/>
    <dgm:cxn modelId="{76ACD56E-80CC-4468-9849-C38DC486CD85}" srcId="{6A52D4AE-A276-451E-A8E9-62D78574D37F}" destId="{5624C13A-9BD0-4631-B214-3EC01E0361C5}" srcOrd="1" destOrd="0" parTransId="{81A24184-3DB6-404B-BB1F-DFED3EA3DAF5}" sibTransId="{A8B30BDC-4181-447B-B848-A9852072F11C}"/>
    <dgm:cxn modelId="{AC68321B-EBEA-4E78-9E84-3742EC1E7C2C}" type="presParOf" srcId="{7DE719F5-9831-4933-9B11-58AA4C9E0500}" destId="{3C0E55CF-2774-478B-917C-F09E1E4C9B34}" srcOrd="0" destOrd="0" presId="urn:microsoft.com/office/officeart/2005/8/layout/default#1"/>
    <dgm:cxn modelId="{79EE2606-C217-4A08-8593-49BCE8FEE022}" type="presParOf" srcId="{7DE719F5-9831-4933-9B11-58AA4C9E0500}" destId="{7DE7B9AE-C7FF-44B6-B78C-24499353BA71}" srcOrd="1" destOrd="0" presId="urn:microsoft.com/office/officeart/2005/8/layout/default#1"/>
    <dgm:cxn modelId="{DFA4AB7E-00A1-43F4-987C-68A901ECA704}" type="presParOf" srcId="{7DE719F5-9831-4933-9B11-58AA4C9E0500}" destId="{4DBBE025-F8E3-485C-870B-7005DA7EA822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D2334F-9BCC-45CF-8849-B06772EBE749}" type="doc">
      <dgm:prSet loTypeId="urn:microsoft.com/office/officeart/2005/8/layout/list1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A0DDD4FB-D0DE-4C91-8ABD-A52D7514E2E0}">
      <dgm:prSet phldrT="[Текст]" custT="1"/>
      <dgm:spPr/>
      <dgm:t>
        <a:bodyPr/>
        <a:lstStyle/>
        <a:p>
          <a:r>
            <a:rPr lang="uk-UA" sz="3200" b="1" noProof="0" dirty="0" smtClean="0"/>
            <a:t>формування капіталізму (розвиток мануфактур, торгівлі,  застосування найманої праці в сільському господарстві та промисловості), перешкоджання феодальних відносин розвитку економіки</a:t>
          </a:r>
          <a:endParaRPr lang="uk-UA" sz="3200" b="1" noProof="0" dirty="0"/>
        </a:p>
      </dgm:t>
    </dgm:pt>
    <dgm:pt modelId="{A41252F5-A694-4613-8835-85E416789D34}" type="parTrans" cxnId="{27BBF973-F7B7-4BA8-8FEB-6CC4DECACD81}">
      <dgm:prSet/>
      <dgm:spPr/>
      <dgm:t>
        <a:bodyPr/>
        <a:lstStyle/>
        <a:p>
          <a:endParaRPr lang="ru-RU"/>
        </a:p>
      </dgm:t>
    </dgm:pt>
    <dgm:pt modelId="{DE97E0E6-DB5D-4093-A670-7C3A8A61FF77}" type="sibTrans" cxnId="{27BBF973-F7B7-4BA8-8FEB-6CC4DECACD81}">
      <dgm:prSet/>
      <dgm:spPr/>
      <dgm:t>
        <a:bodyPr/>
        <a:lstStyle/>
        <a:p>
          <a:endParaRPr lang="ru-RU"/>
        </a:p>
      </dgm:t>
    </dgm:pt>
    <dgm:pt modelId="{1FD43858-9F88-41A2-9701-2ED89CC0D17B}">
      <dgm:prSet custT="1"/>
      <dgm:spPr/>
      <dgm:t>
        <a:bodyPr/>
        <a:lstStyle/>
        <a:p>
          <a:r>
            <a:rPr lang="uk-UA" sz="3200" b="1" noProof="0" dirty="0" smtClean="0">
              <a:solidFill>
                <a:schemeClr val="tx1"/>
              </a:solidFill>
            </a:rPr>
            <a:t>велика роль буржуазії в економіці та безправ’я у політиці.</a:t>
          </a:r>
          <a:endParaRPr lang="uk-UA" sz="3200" b="1" noProof="0" dirty="0">
            <a:solidFill>
              <a:schemeClr val="tx1"/>
            </a:solidFill>
          </a:endParaRPr>
        </a:p>
      </dgm:t>
    </dgm:pt>
    <dgm:pt modelId="{349AD1A7-5D4A-4AC4-8AF9-1892D488A093}" type="parTrans" cxnId="{A7F4498A-BC37-4BDF-BCF8-978BF7A41166}">
      <dgm:prSet/>
      <dgm:spPr/>
      <dgm:t>
        <a:bodyPr/>
        <a:lstStyle/>
        <a:p>
          <a:endParaRPr lang="ru-RU"/>
        </a:p>
      </dgm:t>
    </dgm:pt>
    <dgm:pt modelId="{9ED8D20D-69DE-4705-B87E-76B61BFB32AC}" type="sibTrans" cxnId="{A7F4498A-BC37-4BDF-BCF8-978BF7A41166}">
      <dgm:prSet/>
      <dgm:spPr/>
      <dgm:t>
        <a:bodyPr/>
        <a:lstStyle/>
        <a:p>
          <a:endParaRPr lang="ru-RU"/>
        </a:p>
      </dgm:t>
    </dgm:pt>
    <dgm:pt modelId="{F6079A9A-EDA6-41C6-A489-178CD2057065}" type="pres">
      <dgm:prSet presAssocID="{8ED2334F-9BCC-45CF-8849-B06772EBE7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3087D0-9161-45B5-BBD3-3ABF0C7CAAD7}" type="pres">
      <dgm:prSet presAssocID="{A0DDD4FB-D0DE-4C91-8ABD-A52D7514E2E0}" presName="parentLin" presStyleCnt="0"/>
      <dgm:spPr/>
    </dgm:pt>
    <dgm:pt modelId="{728BD168-7855-45FB-A1C5-BA00ED655CAD}" type="pres">
      <dgm:prSet presAssocID="{A0DDD4FB-D0DE-4C91-8ABD-A52D7514E2E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752D70A-8DCC-4BFB-8B59-E38FC7E84C42}" type="pres">
      <dgm:prSet presAssocID="{A0DDD4FB-D0DE-4C91-8ABD-A52D7514E2E0}" presName="parentText" presStyleLbl="node1" presStyleIdx="0" presStyleCnt="2" custScaleX="125942" custScaleY="361559" custLinFactX="459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AD682-9A8D-442E-BA52-155C9F62C432}" type="pres">
      <dgm:prSet presAssocID="{A0DDD4FB-D0DE-4C91-8ABD-A52D7514E2E0}" presName="negativeSpace" presStyleCnt="0"/>
      <dgm:spPr/>
    </dgm:pt>
    <dgm:pt modelId="{EC397DAC-7195-4D92-A9D8-88CB7E0E1D88}" type="pres">
      <dgm:prSet presAssocID="{A0DDD4FB-D0DE-4C91-8ABD-A52D7514E2E0}" presName="childText" presStyleLbl="conFgAcc1" presStyleIdx="0" presStyleCnt="2">
        <dgm:presLayoutVars>
          <dgm:bulletEnabled val="1"/>
        </dgm:presLayoutVars>
      </dgm:prSet>
      <dgm:spPr/>
    </dgm:pt>
    <dgm:pt modelId="{DC7D0957-F2C6-46D1-B6A6-6526C91DA986}" type="pres">
      <dgm:prSet presAssocID="{DE97E0E6-DB5D-4093-A670-7C3A8A61FF77}" presName="spaceBetweenRectangles" presStyleCnt="0"/>
      <dgm:spPr/>
    </dgm:pt>
    <dgm:pt modelId="{1E418878-0D11-4AE3-B27D-5742A34D4F7E}" type="pres">
      <dgm:prSet presAssocID="{1FD43858-9F88-41A2-9701-2ED89CC0D17B}" presName="parentLin" presStyleCnt="0"/>
      <dgm:spPr/>
    </dgm:pt>
    <dgm:pt modelId="{B7258449-2373-4594-861B-D8E4439A8105}" type="pres">
      <dgm:prSet presAssocID="{1FD43858-9F88-41A2-9701-2ED89CC0D17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7556B85-878D-4A4C-8E60-92858E33D287}" type="pres">
      <dgm:prSet presAssocID="{1FD43858-9F88-41A2-9701-2ED89CC0D17B}" presName="parentText" presStyleLbl="node1" presStyleIdx="1" presStyleCnt="2" custScaleX="118628" custLinFactX="7662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62191-36E3-463F-86F3-C7B3FF97C63F}" type="pres">
      <dgm:prSet presAssocID="{1FD43858-9F88-41A2-9701-2ED89CC0D17B}" presName="negativeSpace" presStyleCnt="0"/>
      <dgm:spPr/>
    </dgm:pt>
    <dgm:pt modelId="{2351038A-16C5-41E1-BFDD-9C245974471E}" type="pres">
      <dgm:prSet presAssocID="{1FD43858-9F88-41A2-9701-2ED89CC0D17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64D98AF-B986-4776-9209-B3CBD93A43F5}" type="presOf" srcId="{8ED2334F-9BCC-45CF-8849-B06772EBE749}" destId="{F6079A9A-EDA6-41C6-A489-178CD2057065}" srcOrd="0" destOrd="0" presId="urn:microsoft.com/office/officeart/2005/8/layout/list1"/>
    <dgm:cxn modelId="{550F1AA5-AA78-49AA-801A-0C614D0FC75C}" type="presOf" srcId="{1FD43858-9F88-41A2-9701-2ED89CC0D17B}" destId="{17556B85-878D-4A4C-8E60-92858E33D287}" srcOrd="1" destOrd="0" presId="urn:microsoft.com/office/officeart/2005/8/layout/list1"/>
    <dgm:cxn modelId="{27BBF973-F7B7-4BA8-8FEB-6CC4DECACD81}" srcId="{8ED2334F-9BCC-45CF-8849-B06772EBE749}" destId="{A0DDD4FB-D0DE-4C91-8ABD-A52D7514E2E0}" srcOrd="0" destOrd="0" parTransId="{A41252F5-A694-4613-8835-85E416789D34}" sibTransId="{DE97E0E6-DB5D-4093-A670-7C3A8A61FF77}"/>
    <dgm:cxn modelId="{A7F4498A-BC37-4BDF-BCF8-978BF7A41166}" srcId="{8ED2334F-9BCC-45CF-8849-B06772EBE749}" destId="{1FD43858-9F88-41A2-9701-2ED89CC0D17B}" srcOrd="1" destOrd="0" parTransId="{349AD1A7-5D4A-4AC4-8AF9-1892D488A093}" sibTransId="{9ED8D20D-69DE-4705-B87E-76B61BFB32AC}"/>
    <dgm:cxn modelId="{637907D5-459B-427D-8F7A-37B112C14A79}" type="presOf" srcId="{A0DDD4FB-D0DE-4C91-8ABD-A52D7514E2E0}" destId="{728BD168-7855-45FB-A1C5-BA00ED655CAD}" srcOrd="0" destOrd="0" presId="urn:microsoft.com/office/officeart/2005/8/layout/list1"/>
    <dgm:cxn modelId="{4F94054F-D4E1-4F25-8C5A-1B4B89CE74B8}" type="presOf" srcId="{A0DDD4FB-D0DE-4C91-8ABD-A52D7514E2E0}" destId="{D752D70A-8DCC-4BFB-8B59-E38FC7E84C42}" srcOrd="1" destOrd="0" presId="urn:microsoft.com/office/officeart/2005/8/layout/list1"/>
    <dgm:cxn modelId="{D3E4BAEF-B0E5-4F15-8293-ABD1CECB703E}" type="presOf" srcId="{1FD43858-9F88-41A2-9701-2ED89CC0D17B}" destId="{B7258449-2373-4594-861B-D8E4439A8105}" srcOrd="0" destOrd="0" presId="urn:microsoft.com/office/officeart/2005/8/layout/list1"/>
    <dgm:cxn modelId="{A5C28625-432A-48FD-9F25-3D2790C5DB16}" type="presParOf" srcId="{F6079A9A-EDA6-41C6-A489-178CD2057065}" destId="{283087D0-9161-45B5-BBD3-3ABF0C7CAAD7}" srcOrd="0" destOrd="0" presId="urn:microsoft.com/office/officeart/2005/8/layout/list1"/>
    <dgm:cxn modelId="{9A262ABD-4AA6-4345-BD89-F29AE75B564C}" type="presParOf" srcId="{283087D0-9161-45B5-BBD3-3ABF0C7CAAD7}" destId="{728BD168-7855-45FB-A1C5-BA00ED655CAD}" srcOrd="0" destOrd="0" presId="urn:microsoft.com/office/officeart/2005/8/layout/list1"/>
    <dgm:cxn modelId="{CCAF1751-B640-42D1-8F45-29014CF803FC}" type="presParOf" srcId="{283087D0-9161-45B5-BBD3-3ABF0C7CAAD7}" destId="{D752D70A-8DCC-4BFB-8B59-E38FC7E84C42}" srcOrd="1" destOrd="0" presId="urn:microsoft.com/office/officeart/2005/8/layout/list1"/>
    <dgm:cxn modelId="{27CBC0AE-FB8F-472E-B29A-F3B2A8247B44}" type="presParOf" srcId="{F6079A9A-EDA6-41C6-A489-178CD2057065}" destId="{5F4AD682-9A8D-442E-BA52-155C9F62C432}" srcOrd="1" destOrd="0" presId="urn:microsoft.com/office/officeart/2005/8/layout/list1"/>
    <dgm:cxn modelId="{4685C64E-DB16-4849-A665-44E853F86C63}" type="presParOf" srcId="{F6079A9A-EDA6-41C6-A489-178CD2057065}" destId="{EC397DAC-7195-4D92-A9D8-88CB7E0E1D88}" srcOrd="2" destOrd="0" presId="urn:microsoft.com/office/officeart/2005/8/layout/list1"/>
    <dgm:cxn modelId="{8C894203-0C68-474D-AE29-945EF3186EFE}" type="presParOf" srcId="{F6079A9A-EDA6-41C6-A489-178CD2057065}" destId="{DC7D0957-F2C6-46D1-B6A6-6526C91DA986}" srcOrd="3" destOrd="0" presId="urn:microsoft.com/office/officeart/2005/8/layout/list1"/>
    <dgm:cxn modelId="{90541028-8DA5-4D4F-BFDF-993284C36CCF}" type="presParOf" srcId="{F6079A9A-EDA6-41C6-A489-178CD2057065}" destId="{1E418878-0D11-4AE3-B27D-5742A34D4F7E}" srcOrd="4" destOrd="0" presId="urn:microsoft.com/office/officeart/2005/8/layout/list1"/>
    <dgm:cxn modelId="{7208ACE3-D25F-484F-A664-289B26EF92DF}" type="presParOf" srcId="{1E418878-0D11-4AE3-B27D-5742A34D4F7E}" destId="{B7258449-2373-4594-861B-D8E4439A8105}" srcOrd="0" destOrd="0" presId="urn:microsoft.com/office/officeart/2005/8/layout/list1"/>
    <dgm:cxn modelId="{0EB82FEC-939F-4FF7-8651-B2499C099499}" type="presParOf" srcId="{1E418878-0D11-4AE3-B27D-5742A34D4F7E}" destId="{17556B85-878D-4A4C-8E60-92858E33D287}" srcOrd="1" destOrd="0" presId="urn:microsoft.com/office/officeart/2005/8/layout/list1"/>
    <dgm:cxn modelId="{0F7FA0DA-1542-4DE9-BB07-6DBFFD1184DC}" type="presParOf" srcId="{F6079A9A-EDA6-41C6-A489-178CD2057065}" destId="{FCC62191-36E3-463F-86F3-C7B3FF97C63F}" srcOrd="5" destOrd="0" presId="urn:microsoft.com/office/officeart/2005/8/layout/list1"/>
    <dgm:cxn modelId="{07312E95-647B-4581-B862-17A618D88872}" type="presParOf" srcId="{F6079A9A-EDA6-41C6-A489-178CD2057065}" destId="{2351038A-16C5-41E1-BFDD-9C245974471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B33BA1-3D08-4C4A-800E-FC193BA504B2}" type="doc">
      <dgm:prSet loTypeId="urn:microsoft.com/office/officeart/2005/8/layout/vList2" loCatId="list" qsTypeId="urn:microsoft.com/office/officeart/2005/8/quickstyle/simple1#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1C28497-7DA3-4F98-B187-85AED10E9524}">
      <dgm:prSet phldrT="[Текст]" custT="1"/>
      <dgm:spPr/>
      <dgm:t>
        <a:bodyPr/>
        <a:lstStyle/>
        <a:p>
          <a:r>
            <a:rPr lang="ru-RU" sz="2800" dirty="0" smtClean="0"/>
            <a:t>1</a:t>
          </a:r>
          <a:r>
            <a:rPr lang="uk-UA" sz="2800" noProof="0" dirty="0" smtClean="0"/>
            <a:t>. буржуазія виступила проти феодальної монархії в союзі не з народом, а з новим дворянством  (джентрі)</a:t>
          </a:r>
          <a:endParaRPr lang="uk-UA" sz="2800" noProof="0" dirty="0"/>
        </a:p>
      </dgm:t>
    </dgm:pt>
    <dgm:pt modelId="{EE2565BF-0584-4DEE-9EC0-3ADBA09A7436}" type="parTrans" cxnId="{277A1630-2646-46E1-9C21-E692CB79EBCF}">
      <dgm:prSet/>
      <dgm:spPr/>
      <dgm:t>
        <a:bodyPr/>
        <a:lstStyle/>
        <a:p>
          <a:endParaRPr lang="ru-RU"/>
        </a:p>
      </dgm:t>
    </dgm:pt>
    <dgm:pt modelId="{55129652-8FD3-4788-BC66-19736BD7764C}" type="sibTrans" cxnId="{277A1630-2646-46E1-9C21-E692CB79EBCF}">
      <dgm:prSet/>
      <dgm:spPr/>
      <dgm:t>
        <a:bodyPr/>
        <a:lstStyle/>
        <a:p>
          <a:endParaRPr lang="ru-RU"/>
        </a:p>
      </dgm:t>
    </dgm:pt>
    <dgm:pt modelId="{876E9100-9DA8-4874-860A-0298B007C002}">
      <dgm:prSet custT="1"/>
      <dgm:spPr/>
      <dgm:t>
        <a:bodyPr/>
        <a:lstStyle/>
        <a:p>
          <a:endParaRPr lang="ru-RU" sz="2800" dirty="0"/>
        </a:p>
      </dgm:t>
    </dgm:pt>
    <dgm:pt modelId="{0109F101-25F1-48C6-864C-DAF01F1E5E73}" type="parTrans" cxnId="{50F01B1A-F2BB-42AE-87BA-C36A85D21E70}">
      <dgm:prSet/>
      <dgm:spPr/>
      <dgm:t>
        <a:bodyPr/>
        <a:lstStyle/>
        <a:p>
          <a:endParaRPr lang="ru-RU"/>
        </a:p>
      </dgm:t>
    </dgm:pt>
    <dgm:pt modelId="{02C171CC-CF1F-4C70-B411-07D5208F6F5B}" type="sibTrans" cxnId="{50F01B1A-F2BB-42AE-87BA-C36A85D21E70}">
      <dgm:prSet/>
      <dgm:spPr/>
      <dgm:t>
        <a:bodyPr/>
        <a:lstStyle/>
        <a:p>
          <a:endParaRPr lang="ru-RU"/>
        </a:p>
      </dgm:t>
    </dgm:pt>
    <dgm:pt modelId="{5300FB26-EDDC-4A2D-9CA3-5CC1C9B9E549}">
      <dgm:prSet custT="1"/>
      <dgm:spPr/>
      <dgm:t>
        <a:bodyPr/>
        <a:lstStyle/>
        <a:p>
          <a:r>
            <a:rPr lang="ru-RU" sz="2800" dirty="0" smtClean="0"/>
            <a:t>2. </a:t>
          </a:r>
          <a:r>
            <a:rPr lang="uk-UA" sz="2800" noProof="0" dirty="0" smtClean="0"/>
            <a:t>ідеологічна основа революції – реформування церкви </a:t>
          </a:r>
          <a:endParaRPr lang="uk-UA" sz="2800" noProof="0" dirty="0"/>
        </a:p>
      </dgm:t>
    </dgm:pt>
    <dgm:pt modelId="{BAB88882-388B-4C8A-B24F-9D83CDD3E0CC}" type="parTrans" cxnId="{3396B97A-ADA7-46C0-9139-85A0E43FBFC6}">
      <dgm:prSet/>
      <dgm:spPr/>
      <dgm:t>
        <a:bodyPr/>
        <a:lstStyle/>
        <a:p>
          <a:endParaRPr lang="ru-RU"/>
        </a:p>
      </dgm:t>
    </dgm:pt>
    <dgm:pt modelId="{74B7B06A-7082-453E-B009-E392554B403D}" type="sibTrans" cxnId="{3396B97A-ADA7-46C0-9139-85A0E43FBFC6}">
      <dgm:prSet/>
      <dgm:spPr/>
      <dgm:t>
        <a:bodyPr/>
        <a:lstStyle/>
        <a:p>
          <a:endParaRPr lang="ru-RU"/>
        </a:p>
      </dgm:t>
    </dgm:pt>
    <dgm:pt modelId="{A53A5575-2AE3-4810-A205-731B06F4BCA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3. </a:t>
          </a:r>
          <a:r>
            <a:rPr lang="uk-UA" sz="2800" noProof="0" dirty="0" smtClean="0"/>
            <a:t>незавершеність революції, зокрема, збереження монархії, станових відмінностей, політичної нерівності, феодальної залежності селян.</a:t>
          </a:r>
          <a:endParaRPr lang="uk-UA" sz="2800" noProof="0" dirty="0"/>
        </a:p>
      </dgm:t>
    </dgm:pt>
    <dgm:pt modelId="{3ACDE3C2-D9FF-4CAC-A9D6-1CF11F2E4F3F}" type="parTrans" cxnId="{2F7B7180-9EE6-4E3A-86D4-385469C4F74C}">
      <dgm:prSet/>
      <dgm:spPr/>
      <dgm:t>
        <a:bodyPr/>
        <a:lstStyle/>
        <a:p>
          <a:endParaRPr lang="ru-RU"/>
        </a:p>
      </dgm:t>
    </dgm:pt>
    <dgm:pt modelId="{C948C17E-0F13-4445-A82F-032CC571F4F1}" type="sibTrans" cxnId="{2F7B7180-9EE6-4E3A-86D4-385469C4F74C}">
      <dgm:prSet/>
      <dgm:spPr/>
      <dgm:t>
        <a:bodyPr/>
        <a:lstStyle/>
        <a:p>
          <a:endParaRPr lang="ru-RU"/>
        </a:p>
      </dgm:t>
    </dgm:pt>
    <dgm:pt modelId="{76E71A7A-625B-4C06-A3A7-1A4B36015DE3}" type="pres">
      <dgm:prSet presAssocID="{2EB33BA1-3D08-4C4A-800E-FC193BA504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68897E-1480-4CBC-8669-F8023489C632}" type="pres">
      <dgm:prSet presAssocID="{01C28497-7DA3-4F98-B187-85AED10E952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AE6D7-D09B-4DCC-816E-6A0A9608B27D}" type="pres">
      <dgm:prSet presAssocID="{55129652-8FD3-4788-BC66-19736BD7764C}" presName="spacer" presStyleCnt="0"/>
      <dgm:spPr/>
    </dgm:pt>
    <dgm:pt modelId="{03856720-CA24-4FD0-A235-6F4EF4A5A1D5}" type="pres">
      <dgm:prSet presAssocID="{5300FB26-EDDC-4A2D-9CA3-5CC1C9B9E5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D541F-5D4B-431A-8F7F-EE3B134A7B15}" type="pres">
      <dgm:prSet presAssocID="{74B7B06A-7082-453E-B009-E392554B403D}" presName="spacer" presStyleCnt="0"/>
      <dgm:spPr/>
    </dgm:pt>
    <dgm:pt modelId="{F442637E-C028-454F-83BF-D8918513D439}" type="pres">
      <dgm:prSet presAssocID="{A53A5575-2AE3-4810-A205-731B06F4BC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02DD6-50BA-4619-B67F-BF46178D0907}" type="pres">
      <dgm:prSet presAssocID="{A53A5575-2AE3-4810-A205-731B06F4BCA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BE98CF-086F-4C42-B1B0-517EEA04DA02}" type="presOf" srcId="{2EB33BA1-3D08-4C4A-800E-FC193BA504B2}" destId="{76E71A7A-625B-4C06-A3A7-1A4B36015DE3}" srcOrd="0" destOrd="0" presId="urn:microsoft.com/office/officeart/2005/8/layout/vList2"/>
    <dgm:cxn modelId="{5D1F177E-F89F-4B1E-ADFB-94677326DE3E}" type="presOf" srcId="{5300FB26-EDDC-4A2D-9CA3-5CC1C9B9E549}" destId="{03856720-CA24-4FD0-A235-6F4EF4A5A1D5}" srcOrd="0" destOrd="0" presId="urn:microsoft.com/office/officeart/2005/8/layout/vList2"/>
    <dgm:cxn modelId="{50F01B1A-F2BB-42AE-87BA-C36A85D21E70}" srcId="{A53A5575-2AE3-4810-A205-731B06F4BCA0}" destId="{876E9100-9DA8-4874-860A-0298B007C002}" srcOrd="0" destOrd="0" parTransId="{0109F101-25F1-48C6-864C-DAF01F1E5E73}" sibTransId="{02C171CC-CF1F-4C70-B411-07D5208F6F5B}"/>
    <dgm:cxn modelId="{1B022F77-5873-472A-A4E9-BB2694F9C2EF}" type="presOf" srcId="{A53A5575-2AE3-4810-A205-731B06F4BCA0}" destId="{F442637E-C028-454F-83BF-D8918513D439}" srcOrd="0" destOrd="0" presId="urn:microsoft.com/office/officeart/2005/8/layout/vList2"/>
    <dgm:cxn modelId="{2F7B7180-9EE6-4E3A-86D4-385469C4F74C}" srcId="{2EB33BA1-3D08-4C4A-800E-FC193BA504B2}" destId="{A53A5575-2AE3-4810-A205-731B06F4BCA0}" srcOrd="2" destOrd="0" parTransId="{3ACDE3C2-D9FF-4CAC-A9D6-1CF11F2E4F3F}" sibTransId="{C948C17E-0F13-4445-A82F-032CC571F4F1}"/>
    <dgm:cxn modelId="{5AE39566-997F-4AD0-A977-53B106323848}" type="presOf" srcId="{876E9100-9DA8-4874-860A-0298B007C002}" destId="{C8A02DD6-50BA-4619-B67F-BF46178D0907}" srcOrd="0" destOrd="0" presId="urn:microsoft.com/office/officeart/2005/8/layout/vList2"/>
    <dgm:cxn modelId="{3396B97A-ADA7-46C0-9139-85A0E43FBFC6}" srcId="{2EB33BA1-3D08-4C4A-800E-FC193BA504B2}" destId="{5300FB26-EDDC-4A2D-9CA3-5CC1C9B9E549}" srcOrd="1" destOrd="0" parTransId="{BAB88882-388B-4C8A-B24F-9D83CDD3E0CC}" sibTransId="{74B7B06A-7082-453E-B009-E392554B403D}"/>
    <dgm:cxn modelId="{6FD3F1E6-54C6-47B5-AECD-766AFDB94091}" type="presOf" srcId="{01C28497-7DA3-4F98-B187-85AED10E9524}" destId="{4268897E-1480-4CBC-8669-F8023489C632}" srcOrd="0" destOrd="0" presId="urn:microsoft.com/office/officeart/2005/8/layout/vList2"/>
    <dgm:cxn modelId="{277A1630-2646-46E1-9C21-E692CB79EBCF}" srcId="{2EB33BA1-3D08-4C4A-800E-FC193BA504B2}" destId="{01C28497-7DA3-4F98-B187-85AED10E9524}" srcOrd="0" destOrd="0" parTransId="{EE2565BF-0584-4DEE-9EC0-3ADBA09A7436}" sibTransId="{55129652-8FD3-4788-BC66-19736BD7764C}"/>
    <dgm:cxn modelId="{EE96330B-FDE3-461A-A969-B1B629D46C3E}" type="presParOf" srcId="{76E71A7A-625B-4C06-A3A7-1A4B36015DE3}" destId="{4268897E-1480-4CBC-8669-F8023489C632}" srcOrd="0" destOrd="0" presId="urn:microsoft.com/office/officeart/2005/8/layout/vList2"/>
    <dgm:cxn modelId="{1E41BA3D-0E26-4699-942D-009259C042BE}" type="presParOf" srcId="{76E71A7A-625B-4C06-A3A7-1A4B36015DE3}" destId="{BC1AE6D7-D09B-4DCC-816E-6A0A9608B27D}" srcOrd="1" destOrd="0" presId="urn:microsoft.com/office/officeart/2005/8/layout/vList2"/>
    <dgm:cxn modelId="{E08B65BF-5DDD-4627-89BA-89287A857C23}" type="presParOf" srcId="{76E71A7A-625B-4C06-A3A7-1A4B36015DE3}" destId="{03856720-CA24-4FD0-A235-6F4EF4A5A1D5}" srcOrd="2" destOrd="0" presId="urn:microsoft.com/office/officeart/2005/8/layout/vList2"/>
    <dgm:cxn modelId="{59389929-1ED3-4FD0-AE3D-8C4F6FA8A5AB}" type="presParOf" srcId="{76E71A7A-625B-4C06-A3A7-1A4B36015DE3}" destId="{618D541F-5D4B-431A-8F7F-EE3B134A7B15}" srcOrd="3" destOrd="0" presId="urn:microsoft.com/office/officeart/2005/8/layout/vList2"/>
    <dgm:cxn modelId="{CB3D3E54-40BE-43E6-8329-20F8196547F0}" type="presParOf" srcId="{76E71A7A-625B-4C06-A3A7-1A4B36015DE3}" destId="{F442637E-C028-454F-83BF-D8918513D439}" srcOrd="4" destOrd="0" presId="urn:microsoft.com/office/officeart/2005/8/layout/vList2"/>
    <dgm:cxn modelId="{933BCC4E-EA3A-41DC-9D08-E8C4FFEBB25A}" type="presParOf" srcId="{76E71A7A-625B-4C06-A3A7-1A4B36015DE3}" destId="{C8A02DD6-50BA-4619-B67F-BF46178D090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F9ACFC-33DB-4EC1-87A1-ADC879C6FBAD}" type="doc">
      <dgm:prSet loTypeId="urn:microsoft.com/office/officeart/2005/8/layout/list1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DF99B10-C797-492B-B22A-A8CB8B1722C5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</a:t>
          </a:r>
          <a:r>
            <a: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иключне  </a:t>
          </a:r>
          <a:r>
            <a: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право парламенту на </a:t>
          </a:r>
          <a:r>
            <a:rPr lang="uk-UA" sz="2800" b="1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призначення та звільнення чиновників</a:t>
          </a:r>
          <a:endParaRPr lang="uk-UA" sz="2800" b="1" noProof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9F162F9-F588-42C6-8AA6-97CDCB8D309A}" type="parTrans" cxnId="{955C69FF-321F-427B-8BBB-51D4761D3C24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69F53A-0F8C-40AB-8413-DDABCC3F8ACA}" type="sibTrans" cxnId="{955C69FF-321F-427B-8BBB-51D4761D3C24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9A276D4-AF66-40B7-A2B0-13FA6DB09E0D}">
      <dgm:prSet custT="1"/>
      <dgm:spPr/>
      <dgm:t>
        <a:bodyPr/>
        <a:lstStyle/>
        <a:p>
          <a:r>
            <a:rPr lang="uk-UA" sz="2800" b="1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створення відповідального перед парламентом уряду </a:t>
          </a:r>
          <a:endParaRPr lang="uk-UA" sz="2800" b="1" noProof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F5E62F0-927B-4233-A297-8555B5A992DB}" type="parTrans" cxnId="{35801510-DEC9-4B89-9E9D-090127FF7818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D8D143D-464B-4731-80CE-902441DCFA7C}" type="sibTrans" cxnId="{35801510-DEC9-4B89-9E9D-090127FF7818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A20238B-0AFC-4199-90AF-038E5F403397}">
      <dgm:prSet custT="1"/>
      <dgm:spPr/>
      <dgm:t>
        <a:bodyPr/>
        <a:lstStyle/>
        <a:p>
          <a:r>
            <a:rPr lang="uk-UA" sz="2800" b="1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встановлення протестантської церкви </a:t>
          </a:r>
          <a:endParaRPr lang="uk-UA" sz="2800" b="1" noProof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6DC0B01-B466-45E8-97B1-73F4A0F87A1F}" type="parTrans" cxnId="{1C5DAE9E-DF63-4A7F-B563-D423E1A9E323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A18AFFF-0B56-432E-873E-9A27CE5D6F57}" type="sibTrans" cxnId="{1C5DAE9E-DF63-4A7F-B563-D423E1A9E323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5A7062B-722C-455F-9854-C26C1FC1D3A9}">
      <dgm:prSet custT="1"/>
      <dgm:spPr/>
      <dgm:t>
        <a:bodyPr/>
        <a:lstStyle/>
        <a:p>
          <a:r>
            <a:rPr lang="uk-UA" sz="2800" b="1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свободу торгівлі та підприємництва </a:t>
          </a:r>
          <a:endParaRPr lang="uk-UA" sz="2800" b="1" noProof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C7A5525-B6AC-4065-B469-EC96C321EF7F}" type="parTrans" cxnId="{81857623-C5C5-4AC9-87CD-B936E191EEC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18076AD-767C-44A9-AA3C-8483AA5FE72C}" type="sibTrans" cxnId="{81857623-C5C5-4AC9-87CD-B936E191EECF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5B045E2-02EF-4FAD-BD7D-8F8529373792}">
      <dgm:prSet custT="1"/>
      <dgm:spPr/>
      <dgm:t>
        <a:bodyPr/>
        <a:lstStyle/>
        <a:p>
          <a:r>
            <a:rPr lang="uk-UA" sz="2800" b="1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Ремонстрація не була затверджена </a:t>
          </a:r>
          <a:r>
            <a: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королем</a:t>
          </a:r>
          <a:r>
            <a: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ru-RU" sz="2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CECA415-1D08-4CB7-8F0D-61E1755095B2}" type="parTrans" cxnId="{2C954011-D790-4729-AE54-6CA82D677C5D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84CACE3-EC20-4751-9824-1EECAD75098B}" type="sibTrans" cxnId="{2C954011-D790-4729-AE54-6CA82D677C5D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1438B04-D2DB-47AE-8500-C6860206AC1D}" type="pres">
      <dgm:prSet presAssocID="{4BF9ACFC-33DB-4EC1-87A1-ADC879C6FB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64861E-EEBC-471E-B6B9-539EE1069EB5}" type="pres">
      <dgm:prSet presAssocID="{5DF99B10-C797-492B-B22A-A8CB8B1722C5}" presName="parentLin" presStyleCnt="0"/>
      <dgm:spPr/>
    </dgm:pt>
    <dgm:pt modelId="{6651DA43-E3A1-4C00-BC87-480C518433D3}" type="pres">
      <dgm:prSet presAssocID="{5DF99B10-C797-492B-B22A-A8CB8B1722C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5B0221D-E782-4299-8617-03710150753A}" type="pres">
      <dgm:prSet presAssocID="{5DF99B10-C797-492B-B22A-A8CB8B1722C5}" presName="parentText" presStyleLbl="node1" presStyleIdx="0" presStyleCnt="5" custScaleX="142857" custScaleY="151977" custLinFactY="10121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92B1C-CA8A-4153-B5C9-F15B37070644}" type="pres">
      <dgm:prSet presAssocID="{5DF99B10-C797-492B-B22A-A8CB8B1722C5}" presName="negativeSpace" presStyleCnt="0"/>
      <dgm:spPr/>
    </dgm:pt>
    <dgm:pt modelId="{0FA8C417-D5AE-42AE-BD6B-22169715FCEA}" type="pres">
      <dgm:prSet presAssocID="{5DF99B10-C797-492B-B22A-A8CB8B1722C5}" presName="childText" presStyleLbl="conFgAcc1" presStyleIdx="0" presStyleCnt="5" custFlipVert="1" custScaleX="32232" custScaleY="182093">
        <dgm:presLayoutVars>
          <dgm:bulletEnabled val="1"/>
        </dgm:presLayoutVars>
      </dgm:prSet>
      <dgm:spPr/>
    </dgm:pt>
    <dgm:pt modelId="{3B8C3E0D-9CFE-400E-A4C0-D18328EF13E3}" type="pres">
      <dgm:prSet presAssocID="{EE69F53A-0F8C-40AB-8413-DDABCC3F8ACA}" presName="spaceBetweenRectangles" presStyleCnt="0"/>
      <dgm:spPr/>
    </dgm:pt>
    <dgm:pt modelId="{9538C00A-404B-4F6D-B257-924794370713}" type="pres">
      <dgm:prSet presAssocID="{A9A276D4-AF66-40B7-A2B0-13FA6DB09E0D}" presName="parentLin" presStyleCnt="0"/>
      <dgm:spPr/>
    </dgm:pt>
    <dgm:pt modelId="{891B1855-4F2E-4F3C-98FA-1CD6E42981E1}" type="pres">
      <dgm:prSet presAssocID="{A9A276D4-AF66-40B7-A2B0-13FA6DB09E0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4D36039-84D6-4C5A-9BF1-987BA8352A4E}" type="pres">
      <dgm:prSet presAssocID="{A9A276D4-AF66-40B7-A2B0-13FA6DB09E0D}" presName="parentText" presStyleLbl="node1" presStyleIdx="1" presStyleCnt="5" custScaleX="142857" custScaleY="146566" custLinFactY="100000" custLinFactNeighborY="1500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6FF53-97B7-4105-A020-ED6A2A165332}" type="pres">
      <dgm:prSet presAssocID="{A9A276D4-AF66-40B7-A2B0-13FA6DB09E0D}" presName="negativeSpace" presStyleCnt="0"/>
      <dgm:spPr/>
    </dgm:pt>
    <dgm:pt modelId="{15C1D3C5-FB8E-43BA-A5A0-A64A55707034}" type="pres">
      <dgm:prSet presAssocID="{A9A276D4-AF66-40B7-A2B0-13FA6DB09E0D}" presName="childText" presStyleLbl="conFgAcc1" presStyleIdx="1" presStyleCnt="5" custScaleX="22314" custScaleY="245978" custLinFactY="-300000" custLinFactNeighborY="-344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5009E-CE44-47E7-A41E-66C7FEEA2FD0}" type="pres">
      <dgm:prSet presAssocID="{BD8D143D-464B-4731-80CE-902441DCFA7C}" presName="spaceBetweenRectangles" presStyleCnt="0"/>
      <dgm:spPr/>
    </dgm:pt>
    <dgm:pt modelId="{41E8F069-A495-4D34-B9CA-00DC5D818BDF}" type="pres">
      <dgm:prSet presAssocID="{AA20238B-0AFC-4199-90AF-038E5F403397}" presName="parentLin" presStyleCnt="0"/>
      <dgm:spPr/>
    </dgm:pt>
    <dgm:pt modelId="{C14D8992-D539-4B0A-AED9-86E2D6572A06}" type="pres">
      <dgm:prSet presAssocID="{AA20238B-0AFC-4199-90AF-038E5F40339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74BEE53-3183-46CF-B274-84EEFE978767}" type="pres">
      <dgm:prSet presAssocID="{AA20238B-0AFC-4199-90AF-038E5F403397}" presName="parentText" presStyleLbl="node1" presStyleIdx="2" presStyleCnt="5" custScaleX="142857" custLinFactY="3321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F9AFE-1E4C-42A6-A7E4-8750A9B17367}" type="pres">
      <dgm:prSet presAssocID="{AA20238B-0AFC-4199-90AF-038E5F403397}" presName="negativeSpace" presStyleCnt="0"/>
      <dgm:spPr/>
    </dgm:pt>
    <dgm:pt modelId="{2AC57175-1DA6-413B-B911-0DA0417609A9}" type="pres">
      <dgm:prSet presAssocID="{AA20238B-0AFC-4199-90AF-038E5F403397}" presName="childText" presStyleLbl="conFgAcc1" presStyleIdx="2" presStyleCnt="5" custFlipVert="1" custFlipHor="1" custScaleX="25620" custScaleY="214321" custLinFactY="-571197" custLinFactNeighborY="-600000">
        <dgm:presLayoutVars>
          <dgm:bulletEnabled val="1"/>
        </dgm:presLayoutVars>
      </dgm:prSet>
      <dgm:spPr/>
    </dgm:pt>
    <dgm:pt modelId="{EC621D58-E343-4B1F-B7F8-CD4CB75DFE12}" type="pres">
      <dgm:prSet presAssocID="{DA18AFFF-0B56-432E-873E-9A27CE5D6F57}" presName="spaceBetweenRectangles" presStyleCnt="0"/>
      <dgm:spPr/>
    </dgm:pt>
    <dgm:pt modelId="{1B1D1C2B-679E-419A-BB68-918AC5D8C606}" type="pres">
      <dgm:prSet presAssocID="{05A7062B-722C-455F-9854-C26C1FC1D3A9}" presName="parentLin" presStyleCnt="0"/>
      <dgm:spPr/>
    </dgm:pt>
    <dgm:pt modelId="{7F25165B-8279-486E-B147-C21FE7DA93DA}" type="pres">
      <dgm:prSet presAssocID="{05A7062B-722C-455F-9854-C26C1FC1D3A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93833D3-DE10-4ACB-966F-8A1429B4FCFC}" type="pres">
      <dgm:prSet presAssocID="{05A7062B-722C-455F-9854-C26C1FC1D3A9}" presName="parentText" presStyleLbl="node1" presStyleIdx="3" presStyleCnt="5" custScaleX="142857" custLinFactNeighborY="144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2913C-C2D7-404A-A116-DEE74E37BD3D}" type="pres">
      <dgm:prSet presAssocID="{05A7062B-722C-455F-9854-C26C1FC1D3A9}" presName="negativeSpace" presStyleCnt="0"/>
      <dgm:spPr/>
    </dgm:pt>
    <dgm:pt modelId="{149D9BAF-D3B1-4E8B-913B-8D1BFADA7E5F}" type="pres">
      <dgm:prSet presAssocID="{05A7062B-722C-455F-9854-C26C1FC1D3A9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865C0-33DD-4E0D-BF1A-2FC90CEFC1B8}" type="pres">
      <dgm:prSet presAssocID="{318076AD-767C-44A9-AA3C-8483AA5FE72C}" presName="spaceBetweenRectangles" presStyleCnt="0"/>
      <dgm:spPr/>
    </dgm:pt>
    <dgm:pt modelId="{89E1450A-7717-47B8-A982-03BA2701AF24}" type="pres">
      <dgm:prSet presAssocID="{75B045E2-02EF-4FAD-BD7D-8F8529373792}" presName="parentLin" presStyleCnt="0"/>
      <dgm:spPr/>
    </dgm:pt>
    <dgm:pt modelId="{08501129-BF99-4462-BD85-AF0B466FC42D}" type="pres">
      <dgm:prSet presAssocID="{75B045E2-02EF-4FAD-BD7D-8F852937379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23FF7C5-3614-499C-B08A-06A228826045}" type="pres">
      <dgm:prSet presAssocID="{75B045E2-02EF-4FAD-BD7D-8F8529373792}" presName="parentText" presStyleLbl="node1" presStyleIdx="4" presStyleCnt="5" custScaleX="142857" custScaleY="155105" custLinFactNeighborY="165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47F2B-03D0-4478-A55B-2C01122C48DB}" type="pres">
      <dgm:prSet presAssocID="{75B045E2-02EF-4FAD-BD7D-8F8529373792}" presName="negativeSpace" presStyleCnt="0"/>
      <dgm:spPr/>
    </dgm:pt>
    <dgm:pt modelId="{30559171-073B-4767-A6EC-AB3110F09DFB}" type="pres">
      <dgm:prSet presAssocID="{75B045E2-02EF-4FAD-BD7D-8F852937379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7A635EE-12B9-4866-9377-6149460A0EC5}" type="presOf" srcId="{A9A276D4-AF66-40B7-A2B0-13FA6DB09E0D}" destId="{34D36039-84D6-4C5A-9BF1-987BA8352A4E}" srcOrd="1" destOrd="0" presId="urn:microsoft.com/office/officeart/2005/8/layout/list1"/>
    <dgm:cxn modelId="{A7216CCD-A750-4CF2-BDD2-F6B83ED5E89F}" type="presOf" srcId="{4BF9ACFC-33DB-4EC1-87A1-ADC879C6FBAD}" destId="{71438B04-D2DB-47AE-8500-C6860206AC1D}" srcOrd="0" destOrd="0" presId="urn:microsoft.com/office/officeart/2005/8/layout/list1"/>
    <dgm:cxn modelId="{A6CD9FB6-97BD-405F-A58B-0B08ABBA5ACD}" type="presOf" srcId="{75B045E2-02EF-4FAD-BD7D-8F8529373792}" destId="{E23FF7C5-3614-499C-B08A-06A228826045}" srcOrd="1" destOrd="0" presId="urn:microsoft.com/office/officeart/2005/8/layout/list1"/>
    <dgm:cxn modelId="{7DA2451D-C44E-42D5-931C-3D6126E7FD28}" type="presOf" srcId="{05A7062B-722C-455F-9854-C26C1FC1D3A9}" destId="{093833D3-DE10-4ACB-966F-8A1429B4FCFC}" srcOrd="1" destOrd="0" presId="urn:microsoft.com/office/officeart/2005/8/layout/list1"/>
    <dgm:cxn modelId="{2C954011-D790-4729-AE54-6CA82D677C5D}" srcId="{4BF9ACFC-33DB-4EC1-87A1-ADC879C6FBAD}" destId="{75B045E2-02EF-4FAD-BD7D-8F8529373792}" srcOrd="4" destOrd="0" parTransId="{5CECA415-1D08-4CB7-8F0D-61E1755095B2}" sibTransId="{E84CACE3-EC20-4751-9824-1EECAD75098B}"/>
    <dgm:cxn modelId="{05496A8D-5635-4188-9321-3092ED745845}" type="presOf" srcId="{05A7062B-722C-455F-9854-C26C1FC1D3A9}" destId="{7F25165B-8279-486E-B147-C21FE7DA93DA}" srcOrd="0" destOrd="0" presId="urn:microsoft.com/office/officeart/2005/8/layout/list1"/>
    <dgm:cxn modelId="{1C5DAE9E-DF63-4A7F-B563-D423E1A9E323}" srcId="{4BF9ACFC-33DB-4EC1-87A1-ADC879C6FBAD}" destId="{AA20238B-0AFC-4199-90AF-038E5F403397}" srcOrd="2" destOrd="0" parTransId="{C6DC0B01-B466-45E8-97B1-73F4A0F87A1F}" sibTransId="{DA18AFFF-0B56-432E-873E-9A27CE5D6F57}"/>
    <dgm:cxn modelId="{F68CDC16-FD7E-476C-877F-4ABFF49924AE}" type="presOf" srcId="{5DF99B10-C797-492B-B22A-A8CB8B1722C5}" destId="{25B0221D-E782-4299-8617-03710150753A}" srcOrd="1" destOrd="0" presId="urn:microsoft.com/office/officeart/2005/8/layout/list1"/>
    <dgm:cxn modelId="{5394D681-3191-4F96-8ADC-3E4416BEA5D8}" type="presOf" srcId="{A9A276D4-AF66-40B7-A2B0-13FA6DB09E0D}" destId="{891B1855-4F2E-4F3C-98FA-1CD6E42981E1}" srcOrd="0" destOrd="0" presId="urn:microsoft.com/office/officeart/2005/8/layout/list1"/>
    <dgm:cxn modelId="{6FEBE59E-7CDC-453C-9796-522B00541378}" type="presOf" srcId="{AA20238B-0AFC-4199-90AF-038E5F403397}" destId="{C14D8992-D539-4B0A-AED9-86E2D6572A06}" srcOrd="0" destOrd="0" presId="urn:microsoft.com/office/officeart/2005/8/layout/list1"/>
    <dgm:cxn modelId="{CC89474F-9017-43F7-8EBA-CB532F4C3F64}" type="presOf" srcId="{AA20238B-0AFC-4199-90AF-038E5F403397}" destId="{074BEE53-3183-46CF-B274-84EEFE978767}" srcOrd="1" destOrd="0" presId="urn:microsoft.com/office/officeart/2005/8/layout/list1"/>
    <dgm:cxn modelId="{35801510-DEC9-4B89-9E9D-090127FF7818}" srcId="{4BF9ACFC-33DB-4EC1-87A1-ADC879C6FBAD}" destId="{A9A276D4-AF66-40B7-A2B0-13FA6DB09E0D}" srcOrd="1" destOrd="0" parTransId="{CF5E62F0-927B-4233-A297-8555B5A992DB}" sibTransId="{BD8D143D-464B-4731-80CE-902441DCFA7C}"/>
    <dgm:cxn modelId="{1B2F835B-66E1-438E-A405-747231D08BCE}" type="presOf" srcId="{5DF99B10-C797-492B-B22A-A8CB8B1722C5}" destId="{6651DA43-E3A1-4C00-BC87-480C518433D3}" srcOrd="0" destOrd="0" presId="urn:microsoft.com/office/officeart/2005/8/layout/list1"/>
    <dgm:cxn modelId="{F88F4CD8-5D35-4D65-BB5B-8454666F426E}" type="presOf" srcId="{75B045E2-02EF-4FAD-BD7D-8F8529373792}" destId="{08501129-BF99-4462-BD85-AF0B466FC42D}" srcOrd="0" destOrd="0" presId="urn:microsoft.com/office/officeart/2005/8/layout/list1"/>
    <dgm:cxn modelId="{955C69FF-321F-427B-8BBB-51D4761D3C24}" srcId="{4BF9ACFC-33DB-4EC1-87A1-ADC879C6FBAD}" destId="{5DF99B10-C797-492B-B22A-A8CB8B1722C5}" srcOrd="0" destOrd="0" parTransId="{A9F162F9-F588-42C6-8AA6-97CDCB8D309A}" sibTransId="{EE69F53A-0F8C-40AB-8413-DDABCC3F8ACA}"/>
    <dgm:cxn modelId="{81857623-C5C5-4AC9-87CD-B936E191EECF}" srcId="{4BF9ACFC-33DB-4EC1-87A1-ADC879C6FBAD}" destId="{05A7062B-722C-455F-9854-C26C1FC1D3A9}" srcOrd="3" destOrd="0" parTransId="{FC7A5525-B6AC-4065-B469-EC96C321EF7F}" sibTransId="{318076AD-767C-44A9-AA3C-8483AA5FE72C}"/>
    <dgm:cxn modelId="{725A8FE3-70CA-4A23-A889-1E42BA450D84}" type="presParOf" srcId="{71438B04-D2DB-47AE-8500-C6860206AC1D}" destId="{8B64861E-EEBC-471E-B6B9-539EE1069EB5}" srcOrd="0" destOrd="0" presId="urn:microsoft.com/office/officeart/2005/8/layout/list1"/>
    <dgm:cxn modelId="{B0465487-A83E-4F73-8073-1776878A2931}" type="presParOf" srcId="{8B64861E-EEBC-471E-B6B9-539EE1069EB5}" destId="{6651DA43-E3A1-4C00-BC87-480C518433D3}" srcOrd="0" destOrd="0" presId="urn:microsoft.com/office/officeart/2005/8/layout/list1"/>
    <dgm:cxn modelId="{AB4C54F8-2E57-4180-B319-6511ED248B5A}" type="presParOf" srcId="{8B64861E-EEBC-471E-B6B9-539EE1069EB5}" destId="{25B0221D-E782-4299-8617-03710150753A}" srcOrd="1" destOrd="0" presId="urn:microsoft.com/office/officeart/2005/8/layout/list1"/>
    <dgm:cxn modelId="{FD86450F-4B11-43E4-A362-C072BB4B2D9E}" type="presParOf" srcId="{71438B04-D2DB-47AE-8500-C6860206AC1D}" destId="{BD292B1C-CA8A-4153-B5C9-F15B37070644}" srcOrd="1" destOrd="0" presId="urn:microsoft.com/office/officeart/2005/8/layout/list1"/>
    <dgm:cxn modelId="{C0EADA6C-6FF3-44B7-BBA0-3B24DC393957}" type="presParOf" srcId="{71438B04-D2DB-47AE-8500-C6860206AC1D}" destId="{0FA8C417-D5AE-42AE-BD6B-22169715FCEA}" srcOrd="2" destOrd="0" presId="urn:microsoft.com/office/officeart/2005/8/layout/list1"/>
    <dgm:cxn modelId="{AF0C09F3-0FF3-4428-B181-BD701C573643}" type="presParOf" srcId="{71438B04-D2DB-47AE-8500-C6860206AC1D}" destId="{3B8C3E0D-9CFE-400E-A4C0-D18328EF13E3}" srcOrd="3" destOrd="0" presId="urn:microsoft.com/office/officeart/2005/8/layout/list1"/>
    <dgm:cxn modelId="{2EE03AC3-ADA2-42A4-B401-5EEC3AD88130}" type="presParOf" srcId="{71438B04-D2DB-47AE-8500-C6860206AC1D}" destId="{9538C00A-404B-4F6D-B257-924794370713}" srcOrd="4" destOrd="0" presId="urn:microsoft.com/office/officeart/2005/8/layout/list1"/>
    <dgm:cxn modelId="{DC332C72-D2D8-4B65-9AA0-AF7D04C0D6EE}" type="presParOf" srcId="{9538C00A-404B-4F6D-B257-924794370713}" destId="{891B1855-4F2E-4F3C-98FA-1CD6E42981E1}" srcOrd="0" destOrd="0" presId="urn:microsoft.com/office/officeart/2005/8/layout/list1"/>
    <dgm:cxn modelId="{88F4D6B8-2E37-42B5-A178-5C13BA73B23E}" type="presParOf" srcId="{9538C00A-404B-4F6D-B257-924794370713}" destId="{34D36039-84D6-4C5A-9BF1-987BA8352A4E}" srcOrd="1" destOrd="0" presId="urn:microsoft.com/office/officeart/2005/8/layout/list1"/>
    <dgm:cxn modelId="{9EDC930C-647B-46CC-BBAA-E5BAFB6730BD}" type="presParOf" srcId="{71438B04-D2DB-47AE-8500-C6860206AC1D}" destId="{37F6FF53-97B7-4105-A020-ED6A2A165332}" srcOrd="5" destOrd="0" presId="urn:microsoft.com/office/officeart/2005/8/layout/list1"/>
    <dgm:cxn modelId="{29AC26E3-5ECC-49D5-BCFD-C0ACB27FF2AE}" type="presParOf" srcId="{71438B04-D2DB-47AE-8500-C6860206AC1D}" destId="{15C1D3C5-FB8E-43BA-A5A0-A64A55707034}" srcOrd="6" destOrd="0" presId="urn:microsoft.com/office/officeart/2005/8/layout/list1"/>
    <dgm:cxn modelId="{A49DF64C-B702-45FF-B385-757C685896FF}" type="presParOf" srcId="{71438B04-D2DB-47AE-8500-C6860206AC1D}" destId="{C105009E-CE44-47E7-A41E-66C7FEEA2FD0}" srcOrd="7" destOrd="0" presId="urn:microsoft.com/office/officeart/2005/8/layout/list1"/>
    <dgm:cxn modelId="{C28C71BA-2DC7-4B70-B205-D6CF13D6D834}" type="presParOf" srcId="{71438B04-D2DB-47AE-8500-C6860206AC1D}" destId="{41E8F069-A495-4D34-B9CA-00DC5D818BDF}" srcOrd="8" destOrd="0" presId="urn:microsoft.com/office/officeart/2005/8/layout/list1"/>
    <dgm:cxn modelId="{63287B39-75E1-406A-8276-93B2EA97D03C}" type="presParOf" srcId="{41E8F069-A495-4D34-B9CA-00DC5D818BDF}" destId="{C14D8992-D539-4B0A-AED9-86E2D6572A06}" srcOrd="0" destOrd="0" presId="urn:microsoft.com/office/officeart/2005/8/layout/list1"/>
    <dgm:cxn modelId="{DB4C768A-0E35-4951-9105-4311A0C83D52}" type="presParOf" srcId="{41E8F069-A495-4D34-B9CA-00DC5D818BDF}" destId="{074BEE53-3183-46CF-B274-84EEFE978767}" srcOrd="1" destOrd="0" presId="urn:microsoft.com/office/officeart/2005/8/layout/list1"/>
    <dgm:cxn modelId="{B0959E4F-4698-4C2A-BB91-9F6C24180883}" type="presParOf" srcId="{71438B04-D2DB-47AE-8500-C6860206AC1D}" destId="{219F9AFE-1E4C-42A6-A7E4-8750A9B17367}" srcOrd="9" destOrd="0" presId="urn:microsoft.com/office/officeart/2005/8/layout/list1"/>
    <dgm:cxn modelId="{2C7259A4-4D66-4167-8C50-DB8C566A41B3}" type="presParOf" srcId="{71438B04-D2DB-47AE-8500-C6860206AC1D}" destId="{2AC57175-1DA6-413B-B911-0DA0417609A9}" srcOrd="10" destOrd="0" presId="urn:microsoft.com/office/officeart/2005/8/layout/list1"/>
    <dgm:cxn modelId="{6B0EFB26-E788-4D74-ABFF-21CDC1F14BD2}" type="presParOf" srcId="{71438B04-D2DB-47AE-8500-C6860206AC1D}" destId="{EC621D58-E343-4B1F-B7F8-CD4CB75DFE12}" srcOrd="11" destOrd="0" presId="urn:microsoft.com/office/officeart/2005/8/layout/list1"/>
    <dgm:cxn modelId="{D160EB9B-3681-4F17-9E9A-ADA210427606}" type="presParOf" srcId="{71438B04-D2DB-47AE-8500-C6860206AC1D}" destId="{1B1D1C2B-679E-419A-BB68-918AC5D8C606}" srcOrd="12" destOrd="0" presId="urn:microsoft.com/office/officeart/2005/8/layout/list1"/>
    <dgm:cxn modelId="{09AB0A36-CDBC-4B62-965E-4214D242FB17}" type="presParOf" srcId="{1B1D1C2B-679E-419A-BB68-918AC5D8C606}" destId="{7F25165B-8279-486E-B147-C21FE7DA93DA}" srcOrd="0" destOrd="0" presId="urn:microsoft.com/office/officeart/2005/8/layout/list1"/>
    <dgm:cxn modelId="{ABEBEE4B-C9A6-4E48-A308-8CCE125FECFD}" type="presParOf" srcId="{1B1D1C2B-679E-419A-BB68-918AC5D8C606}" destId="{093833D3-DE10-4ACB-966F-8A1429B4FCFC}" srcOrd="1" destOrd="0" presId="urn:microsoft.com/office/officeart/2005/8/layout/list1"/>
    <dgm:cxn modelId="{BB813AA5-BBD0-41AB-B707-3CE8441D489E}" type="presParOf" srcId="{71438B04-D2DB-47AE-8500-C6860206AC1D}" destId="{F7E2913C-C2D7-404A-A116-DEE74E37BD3D}" srcOrd="13" destOrd="0" presId="urn:microsoft.com/office/officeart/2005/8/layout/list1"/>
    <dgm:cxn modelId="{6A941743-1474-4708-9B46-E49FC1A82A54}" type="presParOf" srcId="{71438B04-D2DB-47AE-8500-C6860206AC1D}" destId="{149D9BAF-D3B1-4E8B-913B-8D1BFADA7E5F}" srcOrd="14" destOrd="0" presId="urn:microsoft.com/office/officeart/2005/8/layout/list1"/>
    <dgm:cxn modelId="{0C9E72B8-5D99-4AC2-859F-80F09123096C}" type="presParOf" srcId="{71438B04-D2DB-47AE-8500-C6860206AC1D}" destId="{598865C0-33DD-4E0D-BF1A-2FC90CEFC1B8}" srcOrd="15" destOrd="0" presId="urn:microsoft.com/office/officeart/2005/8/layout/list1"/>
    <dgm:cxn modelId="{F5F747B3-355A-4C33-90AB-DFACC5E0CFC5}" type="presParOf" srcId="{71438B04-D2DB-47AE-8500-C6860206AC1D}" destId="{89E1450A-7717-47B8-A982-03BA2701AF24}" srcOrd="16" destOrd="0" presId="urn:microsoft.com/office/officeart/2005/8/layout/list1"/>
    <dgm:cxn modelId="{750B009C-B9F9-48FB-8BC5-91C50EE0346D}" type="presParOf" srcId="{89E1450A-7717-47B8-A982-03BA2701AF24}" destId="{08501129-BF99-4462-BD85-AF0B466FC42D}" srcOrd="0" destOrd="0" presId="urn:microsoft.com/office/officeart/2005/8/layout/list1"/>
    <dgm:cxn modelId="{A361D1D4-50CB-449F-AE91-6BBD4B5C9C49}" type="presParOf" srcId="{89E1450A-7717-47B8-A982-03BA2701AF24}" destId="{E23FF7C5-3614-499C-B08A-06A228826045}" srcOrd="1" destOrd="0" presId="urn:microsoft.com/office/officeart/2005/8/layout/list1"/>
    <dgm:cxn modelId="{FD4B3E74-B929-47B7-AFDE-F3F0B40736CE}" type="presParOf" srcId="{71438B04-D2DB-47AE-8500-C6860206AC1D}" destId="{E6447F2B-03D0-4478-A55B-2C01122C48DB}" srcOrd="17" destOrd="0" presId="urn:microsoft.com/office/officeart/2005/8/layout/list1"/>
    <dgm:cxn modelId="{7D6AF40D-F2F6-4EF0-A70B-C50AF2C8A652}" type="presParOf" srcId="{71438B04-D2DB-47AE-8500-C6860206AC1D}" destId="{30559171-073B-4767-A6EC-AB3110F09DF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E55CF-2774-478B-917C-F09E1E4C9B34}">
      <dsp:nvSpPr>
        <dsp:cNvPr id="0" name=""/>
        <dsp:cNvSpPr/>
      </dsp:nvSpPr>
      <dsp:spPr>
        <a:xfrm>
          <a:off x="203815" y="2337"/>
          <a:ext cx="7246513" cy="3271372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noProof="0" dirty="0" smtClean="0">
              <a:solidFill>
                <a:srgbClr val="002060"/>
              </a:solidFill>
            </a:rPr>
            <a:t>Причиною революції</a:t>
          </a:r>
          <a:r>
            <a:rPr lang="uk-UA" sz="3200" kern="1200" noProof="0" dirty="0" smtClean="0">
              <a:solidFill>
                <a:srgbClr val="002060"/>
              </a:solidFill>
            </a:rPr>
            <a:t> є невдоволення значної частини населення (дворян, ремісників, купців, селян) феодальними порядками і монархією, особливо непомірними зборами у скарбницю.</a:t>
          </a:r>
          <a:endParaRPr lang="uk-UA" sz="3200" kern="1200" noProof="0" dirty="0">
            <a:solidFill>
              <a:srgbClr val="002060"/>
            </a:solidFill>
          </a:endParaRPr>
        </a:p>
      </dsp:txBody>
      <dsp:txXfrm>
        <a:off x="203815" y="2337"/>
        <a:ext cx="7246513" cy="3271372"/>
      </dsp:txXfrm>
    </dsp:sp>
    <dsp:sp modelId="{4DBBE025-F8E3-485C-870B-7005DA7EA822}">
      <dsp:nvSpPr>
        <dsp:cNvPr id="0" name=""/>
        <dsp:cNvSpPr/>
      </dsp:nvSpPr>
      <dsp:spPr>
        <a:xfrm>
          <a:off x="1919516" y="3752093"/>
          <a:ext cx="5542749" cy="2870304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</a:rPr>
            <a:t> </a:t>
          </a:r>
          <a:r>
            <a:rPr lang="uk-UA" sz="3200" kern="1200" noProof="0" dirty="0" smtClean="0">
              <a:solidFill>
                <a:srgbClr val="002060"/>
              </a:solidFill>
            </a:rPr>
            <a:t>Династія Стюартів не мала авторитету у населення, розтрачувала величезні державні кошти, рідко скликала парламент</a:t>
          </a:r>
          <a:endParaRPr lang="uk-UA" sz="3200" kern="1200" noProof="0" dirty="0">
            <a:solidFill>
              <a:srgbClr val="002060"/>
            </a:solidFill>
          </a:endParaRPr>
        </a:p>
      </dsp:txBody>
      <dsp:txXfrm>
        <a:off x="1919516" y="3752093"/>
        <a:ext cx="5542749" cy="2870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97DAC-7195-4D92-A9D8-88CB7E0E1D88}">
      <dsp:nvSpPr>
        <dsp:cNvPr id="0" name=""/>
        <dsp:cNvSpPr/>
      </dsp:nvSpPr>
      <dsp:spPr>
        <a:xfrm>
          <a:off x="0" y="3420462"/>
          <a:ext cx="673224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52D70A-8DCC-4BFB-8B59-E38FC7E84C42}">
      <dsp:nvSpPr>
        <dsp:cNvPr id="0" name=""/>
        <dsp:cNvSpPr/>
      </dsp:nvSpPr>
      <dsp:spPr>
        <a:xfrm>
          <a:off x="802933" y="17489"/>
          <a:ext cx="5929306" cy="3949092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124" tIns="0" rIns="17812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noProof="0" dirty="0" smtClean="0"/>
            <a:t>формування капіталізму (розвиток мануфактур, торгівлі,  застосування найманої праці в сільському господарстві та промисловості), перешкоджання феодальних відносин розвитку економіки</a:t>
          </a:r>
          <a:endParaRPr lang="uk-UA" sz="3200" b="1" kern="1200" noProof="0" dirty="0"/>
        </a:p>
      </dsp:txBody>
      <dsp:txXfrm>
        <a:off x="995712" y="210268"/>
        <a:ext cx="5543748" cy="3563534"/>
      </dsp:txXfrm>
    </dsp:sp>
    <dsp:sp modelId="{2351038A-16C5-41E1-BFDD-9C245974471E}">
      <dsp:nvSpPr>
        <dsp:cNvPr id="0" name=""/>
        <dsp:cNvSpPr/>
      </dsp:nvSpPr>
      <dsp:spPr>
        <a:xfrm>
          <a:off x="0" y="5098782"/>
          <a:ext cx="673224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-271579"/>
              <a:satOff val="-13854"/>
              <a:lumOff val="4380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556B85-878D-4A4C-8E60-92858E33D287}">
      <dsp:nvSpPr>
        <dsp:cNvPr id="0" name=""/>
        <dsp:cNvSpPr/>
      </dsp:nvSpPr>
      <dsp:spPr>
        <a:xfrm>
          <a:off x="1034300" y="4552662"/>
          <a:ext cx="5590425" cy="109224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-271579"/>
                <a:satOff val="-13854"/>
                <a:lumOff val="43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-271579"/>
                <a:satOff val="-13854"/>
                <a:lumOff val="43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-271579"/>
                <a:satOff val="-13854"/>
                <a:lumOff val="43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124" tIns="0" rIns="17812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noProof="0" dirty="0" smtClean="0">
              <a:solidFill>
                <a:schemeClr val="tx1"/>
              </a:solidFill>
            </a:rPr>
            <a:t>велика роль буржуазії в економіці та безправ’я у політиці.</a:t>
          </a:r>
          <a:endParaRPr lang="uk-UA" sz="3200" b="1" kern="1200" noProof="0" dirty="0">
            <a:solidFill>
              <a:schemeClr val="tx1"/>
            </a:solidFill>
          </a:endParaRPr>
        </a:p>
      </dsp:txBody>
      <dsp:txXfrm>
        <a:off x="1087619" y="4605981"/>
        <a:ext cx="5483787" cy="985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8897E-1480-4CBC-8669-F8023489C632}">
      <dsp:nvSpPr>
        <dsp:cNvPr id="0" name=""/>
        <dsp:cNvSpPr/>
      </dsp:nvSpPr>
      <dsp:spPr>
        <a:xfrm>
          <a:off x="0" y="1762"/>
          <a:ext cx="8712967" cy="1747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</a:t>
          </a:r>
          <a:r>
            <a:rPr lang="uk-UA" sz="2800" kern="1200" noProof="0" dirty="0" smtClean="0"/>
            <a:t>. буржуазія виступила проти феодальної монархії в союзі не з народом, а з новим дворянством  (джентрі)</a:t>
          </a:r>
          <a:endParaRPr lang="uk-UA" sz="2800" kern="1200" noProof="0" dirty="0"/>
        </a:p>
      </dsp:txBody>
      <dsp:txXfrm>
        <a:off x="85312" y="87074"/>
        <a:ext cx="8542343" cy="1577006"/>
      </dsp:txXfrm>
    </dsp:sp>
    <dsp:sp modelId="{03856720-CA24-4FD0-A235-6F4EF4A5A1D5}">
      <dsp:nvSpPr>
        <dsp:cNvPr id="0" name=""/>
        <dsp:cNvSpPr/>
      </dsp:nvSpPr>
      <dsp:spPr>
        <a:xfrm>
          <a:off x="0" y="1760980"/>
          <a:ext cx="8712967" cy="17476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2. </a:t>
          </a:r>
          <a:r>
            <a:rPr lang="uk-UA" sz="2800" kern="1200" noProof="0" dirty="0" smtClean="0"/>
            <a:t>ідеологічна основа революції – реформування церкви </a:t>
          </a:r>
          <a:endParaRPr lang="uk-UA" sz="2800" kern="1200" noProof="0" dirty="0"/>
        </a:p>
      </dsp:txBody>
      <dsp:txXfrm>
        <a:off x="85312" y="1846292"/>
        <a:ext cx="8542343" cy="1577006"/>
      </dsp:txXfrm>
    </dsp:sp>
    <dsp:sp modelId="{F442637E-C028-454F-83BF-D8918513D439}">
      <dsp:nvSpPr>
        <dsp:cNvPr id="0" name=""/>
        <dsp:cNvSpPr/>
      </dsp:nvSpPr>
      <dsp:spPr>
        <a:xfrm>
          <a:off x="0" y="3520198"/>
          <a:ext cx="8712967" cy="17476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3. </a:t>
          </a:r>
          <a:r>
            <a:rPr lang="uk-UA" sz="2800" kern="1200" noProof="0" dirty="0" smtClean="0"/>
            <a:t>незавершеність революції, зокрема, збереження монархії, станових відмінностей, політичної нерівності, феодальної залежності селян.</a:t>
          </a:r>
          <a:endParaRPr lang="uk-UA" sz="2800" kern="1200" noProof="0" dirty="0"/>
        </a:p>
      </dsp:txBody>
      <dsp:txXfrm>
        <a:off x="85312" y="3605510"/>
        <a:ext cx="8542343" cy="1577006"/>
      </dsp:txXfrm>
    </dsp:sp>
    <dsp:sp modelId="{C8A02DD6-50BA-4619-B67F-BF46178D0907}">
      <dsp:nvSpPr>
        <dsp:cNvPr id="0" name=""/>
        <dsp:cNvSpPr/>
      </dsp:nvSpPr>
      <dsp:spPr>
        <a:xfrm>
          <a:off x="0" y="5267828"/>
          <a:ext cx="8712967" cy="66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800" kern="1200" dirty="0"/>
        </a:p>
      </dsp:txBody>
      <dsp:txXfrm>
        <a:off x="0" y="5267828"/>
        <a:ext cx="8712967" cy="666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8C417-D5AE-42AE-BD6B-22169715FCEA}">
      <dsp:nvSpPr>
        <dsp:cNvPr id="0" name=""/>
        <dsp:cNvSpPr/>
      </dsp:nvSpPr>
      <dsp:spPr>
        <a:xfrm flipV="1">
          <a:off x="0" y="504056"/>
          <a:ext cx="2808363" cy="6883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B0221D-E782-4299-8617-03710150753A}">
      <dsp:nvSpPr>
        <dsp:cNvPr id="0" name=""/>
        <dsp:cNvSpPr/>
      </dsp:nvSpPr>
      <dsp:spPr>
        <a:xfrm>
          <a:off x="414801" y="1386273"/>
          <a:ext cx="8296030" cy="67295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В</a:t>
          </a:r>
          <a:r>
            <a:rPr lang="ru-RU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иключне  </a:t>
          </a:r>
          <a:r>
            <a:rPr lang="ru-RU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право парламенту на </a:t>
          </a:r>
          <a:r>
            <a:rPr lang="uk-UA" sz="2800" b="1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призначення та звільнення чиновників</a:t>
          </a:r>
          <a:endParaRPr lang="uk-UA" sz="2800" b="1" kern="1200" noProof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47652" y="1419124"/>
        <a:ext cx="8230328" cy="607252"/>
      </dsp:txXfrm>
    </dsp:sp>
    <dsp:sp modelId="{15C1D3C5-FB8E-43BA-A5A0-A64A55707034}">
      <dsp:nvSpPr>
        <dsp:cNvPr id="0" name=""/>
        <dsp:cNvSpPr/>
      </dsp:nvSpPr>
      <dsp:spPr>
        <a:xfrm>
          <a:off x="0" y="288032"/>
          <a:ext cx="1944211" cy="9297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D36039-84D6-4C5A-9BF1-987BA8352A4E}">
      <dsp:nvSpPr>
        <dsp:cNvPr id="0" name=""/>
        <dsp:cNvSpPr/>
      </dsp:nvSpPr>
      <dsp:spPr>
        <a:xfrm>
          <a:off x="414801" y="2380611"/>
          <a:ext cx="8296030" cy="64899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створення відповідального перед парламентом уряду </a:t>
          </a:r>
          <a:endParaRPr lang="uk-UA" sz="2800" b="1" kern="1200" noProof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46482" y="2412292"/>
        <a:ext cx="8232668" cy="585632"/>
      </dsp:txXfrm>
    </dsp:sp>
    <dsp:sp modelId="{2AC57175-1DA6-413B-B911-0DA0417609A9}">
      <dsp:nvSpPr>
        <dsp:cNvPr id="0" name=""/>
        <dsp:cNvSpPr/>
      </dsp:nvSpPr>
      <dsp:spPr>
        <a:xfrm flipH="1" flipV="1">
          <a:off x="0" y="288034"/>
          <a:ext cx="2232262" cy="8101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4BEE53-3183-46CF-B274-84EEFE978767}">
      <dsp:nvSpPr>
        <dsp:cNvPr id="0" name=""/>
        <dsp:cNvSpPr/>
      </dsp:nvSpPr>
      <dsp:spPr>
        <a:xfrm>
          <a:off x="414801" y="3301617"/>
          <a:ext cx="8296030" cy="4428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встановлення протестантської церкви </a:t>
          </a:r>
          <a:endParaRPr lang="uk-UA" sz="2800" b="1" kern="1200" noProof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6417" y="3323233"/>
        <a:ext cx="8252798" cy="399568"/>
      </dsp:txXfrm>
    </dsp:sp>
    <dsp:sp modelId="{149D9BAF-D3B1-4E8B-913B-8D1BFADA7E5F}">
      <dsp:nvSpPr>
        <dsp:cNvPr id="0" name=""/>
        <dsp:cNvSpPr/>
      </dsp:nvSpPr>
      <dsp:spPr>
        <a:xfrm>
          <a:off x="0" y="4045692"/>
          <a:ext cx="871296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3833D3-DE10-4ACB-966F-8A1429B4FCFC}">
      <dsp:nvSpPr>
        <dsp:cNvPr id="0" name=""/>
        <dsp:cNvSpPr/>
      </dsp:nvSpPr>
      <dsp:spPr>
        <a:xfrm>
          <a:off x="414801" y="3888432"/>
          <a:ext cx="8296030" cy="44280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свободу торгівлі та підприємництва </a:t>
          </a:r>
          <a:endParaRPr lang="uk-UA" sz="2800" b="1" kern="1200" noProof="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6417" y="3910048"/>
        <a:ext cx="8252798" cy="399568"/>
      </dsp:txXfrm>
    </dsp:sp>
    <dsp:sp modelId="{30559171-073B-4767-A6EC-AB3110F09DFB}">
      <dsp:nvSpPr>
        <dsp:cNvPr id="0" name=""/>
        <dsp:cNvSpPr/>
      </dsp:nvSpPr>
      <dsp:spPr>
        <a:xfrm>
          <a:off x="0" y="4970097"/>
          <a:ext cx="871296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3FF7C5-3614-499C-B08A-06A228826045}">
      <dsp:nvSpPr>
        <dsp:cNvPr id="0" name=""/>
        <dsp:cNvSpPr/>
      </dsp:nvSpPr>
      <dsp:spPr>
        <a:xfrm>
          <a:off x="414801" y="4577829"/>
          <a:ext cx="8296030" cy="686804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dirty="0" smtClean="0">
              <a:solidFill>
                <a:schemeClr val="tx1">
                  <a:lumMod val="95000"/>
                  <a:lumOff val="5000"/>
                </a:schemeClr>
              </a:solidFill>
            </a:rPr>
            <a:t>Ремонстрація не була затверджена </a:t>
          </a:r>
          <a:r>
            <a:rPr lang="ru-RU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королем</a:t>
          </a:r>
          <a:r>
            <a:rPr lang="ru-RU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ru-RU" sz="2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48328" y="4611356"/>
        <a:ext cx="8228976" cy="619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35AF6A-CA21-42E6-80A2-267E9B255AE4}" type="datetimeFigureOut">
              <a:rPr lang="uk-UA"/>
              <a:pPr>
                <a:defRPr/>
              </a:pPr>
              <a:t>28.11.2020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D76B2C-C6D9-4FE8-B777-1177EC8480F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905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D76B2C-C6D9-4FE8-B777-1177EC8480F9}" type="slidenum">
              <a:rPr lang="uk-UA" smtClean="0"/>
              <a:pPr>
                <a:defRPr/>
              </a:pPr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4378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7AA7AA-9039-426D-A116-DB951C5B0C3A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20586-6CF0-4EB8-8CDE-82FF9C1CA1B0}" type="datetimeFigureOut">
              <a:rPr lang="uk-UA"/>
              <a:pPr>
                <a:defRPr/>
              </a:pPr>
              <a:t>28.11.2020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A0499-D8CA-4A04-93DF-3FF0033F006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5AA21-9DA4-4ED4-B6F3-EEB47ED725EC}" type="datetimeFigureOut">
              <a:rPr lang="uk-UA"/>
              <a:pPr>
                <a:defRPr/>
              </a:pPr>
              <a:t>28.11.2020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9B256-3515-4FB0-A026-0A0B7DF7E5C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F041-45F9-4577-8F46-17CCBFF73F6D}" type="datetimeFigureOut">
              <a:rPr lang="uk-UA"/>
              <a:pPr>
                <a:defRPr/>
              </a:pPr>
              <a:t>28.11.2020</a:t>
            </a:fld>
            <a:endParaRPr lang="uk-U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83331-9BEB-4DC7-8870-28B67FC9A0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E7AEA-2338-41EA-83CF-94DC24963D65}" type="datetimeFigureOut">
              <a:rPr lang="uk-UA"/>
              <a:pPr>
                <a:defRPr/>
              </a:pPr>
              <a:t>28.11.2020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827A6-AACB-449A-B0AA-B8961EA855E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DF95D-3532-4B5E-9F4F-7FC57DB56068}" type="datetimeFigureOut">
              <a:rPr lang="uk-UA"/>
              <a:pPr>
                <a:defRPr/>
              </a:pPr>
              <a:t>28.11.2020</a:t>
            </a:fld>
            <a:endParaRPr lang="uk-U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E9C20-05D6-4B90-9E18-DBCDEC3C38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43E7-C353-4B8B-A648-6F078A02A823}" type="datetimeFigureOut">
              <a:rPr lang="uk-UA"/>
              <a:pPr>
                <a:defRPr/>
              </a:pPr>
              <a:t>28.11.2020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433CC-DB3C-4675-88C0-C46C227922A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8590-9D81-47AE-9FFA-08D6F17E0CD7}" type="datetimeFigureOut">
              <a:rPr lang="uk-UA"/>
              <a:pPr>
                <a:defRPr/>
              </a:pPr>
              <a:t>28.11.2020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132FE-3BA5-45B8-A1EB-DA77F190D6D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6AC0-9ACA-4208-B1BB-4F815CAE0D20}" type="datetimeFigureOut">
              <a:rPr lang="uk-UA"/>
              <a:pPr>
                <a:defRPr/>
              </a:pPr>
              <a:t>28.11.2020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C05D0-2FCA-46DB-A0E8-A602DBCF375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CAF5-ED28-4F02-83E1-CA812D0B7BFD}" type="datetimeFigureOut">
              <a:rPr lang="uk-UA"/>
              <a:pPr>
                <a:defRPr/>
              </a:pPr>
              <a:t>28.11.2020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BB478-4370-4B40-8EAE-AF6500EF02B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0F778-0796-4F93-9113-DBD4FA79FCA3}" type="datetimeFigureOut">
              <a:rPr lang="uk-UA"/>
              <a:pPr>
                <a:defRPr/>
              </a:pPr>
              <a:t>28.11.2020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02290-7669-4F66-9BF7-3132F2A02A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D7AB2-7862-49C1-A5E3-9564158FCF79}" type="datetimeFigureOut">
              <a:rPr lang="uk-UA"/>
              <a:pPr>
                <a:defRPr/>
              </a:pPr>
              <a:t>28.11.2020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E594-AB61-49F8-BC7E-8F686989331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8C636-0A90-4F7A-B73A-55561555513F}" type="datetimeFigureOut">
              <a:rPr lang="uk-UA"/>
              <a:pPr>
                <a:defRPr/>
              </a:pPr>
              <a:t>28.11.2020</a:t>
            </a:fld>
            <a:endParaRPr lang="uk-U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80A0E-5D4A-4249-9B29-4B01A462B63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6DAF3-EB82-46F0-80AB-CDED8228B85D}" type="datetimeFigureOut">
              <a:rPr lang="uk-UA"/>
              <a:pPr>
                <a:defRPr/>
              </a:pPr>
              <a:t>28.11.2020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9392D-FA8F-4E90-BA95-CB9816867C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2755-D178-4864-A47A-7BC742F1CE36}" type="datetimeFigureOut">
              <a:rPr lang="uk-UA"/>
              <a:pPr>
                <a:defRPr/>
              </a:pPr>
              <a:t>28.11.2020</a:t>
            </a:fld>
            <a:endParaRPr lang="uk-U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0C829-B32B-4CF8-9FC5-429C7576FE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20840-8A68-4116-A6FE-189524070542}" type="datetimeFigureOut">
              <a:rPr lang="uk-UA"/>
              <a:pPr>
                <a:defRPr/>
              </a:pPr>
              <a:t>28.11.2020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314FA-6128-4A02-AABE-ED89D716B34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BDDA-2216-47D6-B5AB-69818D20FA7D}" type="datetimeFigureOut">
              <a:rPr lang="uk-UA"/>
              <a:pPr>
                <a:defRPr/>
              </a:pPr>
              <a:t>28.11.2020</a:t>
            </a:fld>
            <a:endParaRPr lang="uk-U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448E-95FD-42B1-A544-60A3FF40AC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A43565-42C4-4D22-BFA6-2EEA181F1F3D}" type="datetimeFigureOut">
              <a:rPr lang="uk-UA"/>
              <a:pPr>
                <a:defRPr/>
              </a:pPr>
              <a:t>28.11.2020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0AF23A-031E-463D-9BE8-5832EBB771F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996952"/>
            <a:ext cx="9144000" cy="3527425"/>
          </a:xfrm>
        </p:spPr>
        <p:txBody>
          <a:bodyPr/>
          <a:lstStyle/>
          <a:p>
            <a:r>
              <a:rPr lang="uk-UA" sz="4800" b="1" dirty="0"/>
              <a:t>Тема 6.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uk-UA" sz="4800" b="1" dirty="0" smtClean="0"/>
              <a:t>Держава </a:t>
            </a:r>
            <a:r>
              <a:rPr lang="uk-UA" sz="4800" b="1" dirty="0"/>
              <a:t>та право Великої Британії (ХVII – ХVIIІ ст.)</a:t>
            </a:r>
            <a:endParaRPr lang="ru-RU" sz="4800" b="1" dirty="0"/>
          </a:p>
        </p:txBody>
      </p:sp>
      <p:pic>
        <p:nvPicPr>
          <p:cNvPr id="19458" name="Picture 2" descr="D:\ІДПЗК_2015\Рекал\Соціально-політичне життя напередодні буржуазної революції XVII ст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088" y="404813"/>
            <a:ext cx="6311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-26988"/>
            <a:ext cx="4321175" cy="719138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Arial" charset="0"/>
                <a:cs typeface="Times New Roman" pitchFamily="18" charset="0"/>
              </a:rPr>
              <a:t>Етапи революції:</a:t>
            </a:r>
            <a:endParaRPr lang="uk-UA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292225"/>
            <a:ext cx="5038725" cy="39512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449263" eaLnBrk="1" hangingPunct="1"/>
            <a:r>
              <a:rPr lang="uk-UA" sz="3000" smtClean="0">
                <a:latin typeface="Arial" charset="0"/>
                <a:cs typeface="Times New Roman" pitchFamily="18" charset="0"/>
              </a:rPr>
              <a:t>1 етап (1640-1649) –</a:t>
            </a:r>
            <a:r>
              <a:rPr lang="en-US" sz="3000" smtClean="0">
                <a:latin typeface="Arial" charset="0"/>
                <a:cs typeface="Times New Roman" pitchFamily="18" charset="0"/>
              </a:rPr>
              <a:t> </a:t>
            </a:r>
            <a:r>
              <a:rPr lang="uk-UA" sz="3000" b="1" smtClean="0">
                <a:latin typeface="Arial" charset="0"/>
                <a:cs typeface="Times New Roman" pitchFamily="18" charset="0"/>
              </a:rPr>
              <a:t>встановлення конституційної монархії</a:t>
            </a:r>
            <a:endParaRPr lang="uk-UA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eaLnBrk="1" hangingPunct="1"/>
            <a:r>
              <a:rPr lang="uk-UA" sz="3000" smtClean="0">
                <a:latin typeface="Arial" charset="0"/>
                <a:cs typeface="Times New Roman" pitchFamily="18" charset="0"/>
              </a:rPr>
              <a:t>2 етап (1649-1653) – </a:t>
            </a:r>
            <a:r>
              <a:rPr lang="uk-UA" sz="3000" b="1" smtClean="0">
                <a:latin typeface="Arial" charset="0"/>
                <a:cs typeface="Times New Roman" pitchFamily="18" charset="0"/>
              </a:rPr>
              <a:t>індепендентська республіка</a:t>
            </a:r>
            <a:r>
              <a:rPr lang="uk-UA" sz="3000" smtClean="0">
                <a:latin typeface="Arial" charset="0"/>
                <a:cs typeface="Times New Roman" pitchFamily="18" charset="0"/>
              </a:rPr>
              <a:t> </a:t>
            </a:r>
            <a:endParaRPr lang="uk-UA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eaLnBrk="1" hangingPunct="1">
              <a:spcBef>
                <a:spcPts val="500"/>
              </a:spcBef>
            </a:pPr>
            <a:r>
              <a:rPr lang="uk-UA" sz="3000" smtClean="0">
                <a:latin typeface="Arial" charset="0"/>
                <a:cs typeface="Times New Roman" pitchFamily="18" charset="0"/>
              </a:rPr>
              <a:t>3 етап (1653-1660) – </a:t>
            </a:r>
            <a:r>
              <a:rPr lang="ru-RU" sz="3000" b="1" smtClean="0">
                <a:latin typeface="Arial" charset="0"/>
                <a:cs typeface="Times New Roman" pitchFamily="18" charset="0"/>
              </a:rPr>
              <a:t>протекторат </a:t>
            </a:r>
            <a:r>
              <a:rPr lang="uk-UA" sz="3000" b="1" smtClean="0">
                <a:latin typeface="Arial" charset="0"/>
                <a:cs typeface="Times New Roman" pitchFamily="18" charset="0"/>
              </a:rPr>
              <a:t>(диктатура)</a:t>
            </a:r>
          </a:p>
          <a:p>
            <a:pPr marL="0" indent="449263" eaLnBrk="1" hangingPunct="1">
              <a:spcBef>
                <a:spcPts val="500"/>
              </a:spcBef>
              <a:buFont typeface="Wingdings 3" pitchFamily="18" charset="2"/>
              <a:buNone/>
            </a:pPr>
            <a:r>
              <a:rPr lang="ru-RU" sz="3000" b="1" smtClean="0">
                <a:latin typeface="Arial" charset="0"/>
                <a:cs typeface="Times New Roman" pitchFamily="18" charset="0"/>
              </a:rPr>
              <a:t>О.</a:t>
            </a:r>
            <a:r>
              <a:rPr lang="en-US" sz="3000" b="1" smtClean="0">
                <a:latin typeface="Arial" charset="0"/>
                <a:cs typeface="Times New Roman" pitchFamily="18" charset="0"/>
              </a:rPr>
              <a:t> </a:t>
            </a:r>
            <a:r>
              <a:rPr lang="ru-RU" sz="3000" b="1" smtClean="0">
                <a:latin typeface="Arial" charset="0"/>
                <a:cs typeface="Times New Roman" pitchFamily="18" charset="0"/>
              </a:rPr>
              <a:t>Кромвеля </a:t>
            </a:r>
            <a:endParaRPr lang="uk-UA" sz="3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179388" y="5300663"/>
            <a:ext cx="8964612" cy="15541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solidFill>
                  <a:srgbClr val="404040"/>
                </a:solidFill>
                <a:cs typeface="Times New Roman" pitchFamily="18" charset="0"/>
              </a:rPr>
              <a:t>У 1660-1689 рр. – відбувається відновлення монархії, затверджується конституційна форма монархії</a:t>
            </a:r>
          </a:p>
        </p:txBody>
      </p:sp>
      <p:pic>
        <p:nvPicPr>
          <p:cNvPr id="28673" name="Picture 4" descr="image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8113" y="0"/>
            <a:ext cx="392588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Petition_of_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700" y="0"/>
            <a:ext cx="63373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1125538"/>
          </a:xfrm>
        </p:spPr>
        <p:txBody>
          <a:bodyPr/>
          <a:lstStyle/>
          <a:p>
            <a:pPr eaLnBrk="1" hangingPunct="1"/>
            <a:r>
              <a:rPr lang="uk-UA" sz="3200" smtClean="0">
                <a:latin typeface="Arial" charset="0"/>
                <a:cs typeface="Times New Roman" pitchFamily="18" charset="0"/>
              </a:rPr>
              <a:t>програмою революції стала </a:t>
            </a:r>
            <a:r>
              <a:rPr lang="en-US" sz="3200" smtClean="0">
                <a:latin typeface="Arial" charset="0"/>
                <a:cs typeface="Times New Roman" pitchFamily="18" charset="0"/>
              </a:rPr>
              <a:t/>
            </a:r>
            <a:br>
              <a:rPr lang="en-US" sz="3200" smtClean="0">
                <a:latin typeface="Arial" charset="0"/>
                <a:cs typeface="Times New Roman" pitchFamily="18" charset="0"/>
              </a:rPr>
            </a:br>
            <a:r>
              <a:rPr lang="en-US" sz="3200" smtClean="0">
                <a:latin typeface="Arial" charset="0"/>
                <a:cs typeface="Times New Roman" pitchFamily="18" charset="0"/>
              </a:rPr>
              <a:t>              </a:t>
            </a:r>
            <a:r>
              <a:rPr lang="uk-UA" sz="3200" b="1" smtClean="0">
                <a:latin typeface="Arial" charset="0"/>
                <a:cs typeface="Times New Roman" pitchFamily="18" charset="0"/>
              </a:rPr>
              <a:t>ПЕТИЦІЯ ПРО ПРАВО 1628 р</a:t>
            </a:r>
            <a:r>
              <a:rPr lang="uk-UA" sz="3200" smtClean="0">
                <a:latin typeface="Arial" charset="0"/>
                <a:cs typeface="Times New Roman" pitchFamily="18" charset="0"/>
              </a:rPr>
              <a:t>.</a:t>
            </a:r>
            <a:endParaRPr lang="uk-UA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852738"/>
            <a:ext cx="9144000" cy="40052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indent="449263" algn="just" eaLnBrk="1" hangingPunct="1">
              <a:lnSpc>
                <a:spcPct val="90000"/>
              </a:lnSpc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Зокрема, були прохання заборонити: </a:t>
            </a:r>
          </a:p>
          <a:p>
            <a:pPr indent="449263" algn="just"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стягнення податків, не затверджених парламентом </a:t>
            </a:r>
          </a:p>
          <a:p>
            <a:pPr indent="449263" algn="just"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ув’язнення за відмову сплачувати незаконні податки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1" hangingPunct="1">
              <a:lnSpc>
                <a:spcPct val="90000"/>
              </a:lnSpc>
              <a:buFont typeface="Symbol" pitchFamily="18" charset="2"/>
              <a:buChar char=""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скасувати надзвичайні суди</a:t>
            </a:r>
          </a:p>
          <a:p>
            <a:pPr indent="449263" algn="just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Король розпустив парламент і 11 років правив самостійно</a:t>
            </a:r>
            <a:endParaRPr lang="uk-UA" dirty="0" smtClean="0"/>
          </a:p>
        </p:txBody>
      </p:sp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179388" y="908050"/>
            <a:ext cx="89646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uk-UA" sz="3200">
                <a:latin typeface="Times New Roman" pitchFamily="18" charset="0"/>
                <a:cs typeface="Times New Roman" pitchFamily="18" charset="0"/>
              </a:rPr>
              <a:t>Вона містила перелік зловживань королівської влади і прохань парламенту до короля, спрямованих на обмеження прав короля щодо життя та майна підданих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6388" y="93837"/>
            <a:ext cx="4176464" cy="72008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/>
                <a:ea typeface="Times New Roman"/>
              </a:rPr>
              <a:t>1 етап революції</a:t>
            </a:r>
            <a:endParaRPr lang="uk-UA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738" y="692150"/>
            <a:ext cx="5148262" cy="4968875"/>
          </a:xfrm>
        </p:spPr>
        <p:txBody>
          <a:bodyPr/>
          <a:lstStyle/>
          <a:p>
            <a:pPr marL="0" indent="279400" eaLnBrk="1" hangingPunct="1">
              <a:spcBef>
                <a:spcPct val="0"/>
              </a:spcBef>
            </a:pPr>
            <a:r>
              <a:rPr lang="uk-UA" sz="2800" dirty="0" smtClean="0">
                <a:latin typeface="Arial" charset="0"/>
                <a:cs typeface="Times New Roman" pitchFamily="18" charset="0"/>
              </a:rPr>
              <a:t>“Довгий парламент” прийняв низку документів щодо обмеження влади короля:   </a:t>
            </a:r>
            <a:endParaRPr lang="uk-UA" sz="2800" dirty="0" smtClean="0">
              <a:latin typeface="Times New Roman CYR" pitchFamily="18" charset="0"/>
              <a:cs typeface="Times New Roman" pitchFamily="18" charset="0"/>
            </a:endParaRPr>
          </a:p>
          <a:p>
            <a:pPr marL="0" indent="279400"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uk-UA" sz="2800" dirty="0" smtClean="0">
                <a:latin typeface="Arial" charset="0"/>
                <a:cs typeface="Times New Roman" pitchFamily="18" charset="0"/>
              </a:rPr>
              <a:t>про право парламенту на імпічмент (відповідальність вищих посадових осіб)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79400"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uk-UA" sz="2800" dirty="0" smtClean="0">
                <a:latin typeface="Arial" charset="0"/>
                <a:cs typeface="Times New Roman" pitchFamily="18" charset="0"/>
              </a:rPr>
              <a:t>про обов’язкове скликання парламенту  раз на три роки </a:t>
            </a:r>
          </a:p>
          <a:p>
            <a:pPr marL="0" indent="279400"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uk-UA" sz="2800" dirty="0" smtClean="0">
                <a:latin typeface="Arial" charset="0"/>
                <a:cs typeface="Times New Roman" pitchFamily="18" charset="0"/>
              </a:rPr>
              <a:t>про ліквідацію надзвичайних судів </a:t>
            </a:r>
            <a:endParaRPr lang="en-US" sz="2800" dirty="0" smtClean="0">
              <a:latin typeface="Arial" charset="0"/>
              <a:cs typeface="Times New Roman" pitchFamily="18" charset="0"/>
            </a:endParaRPr>
          </a:p>
          <a:p>
            <a:pPr marL="0" indent="279400"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uk-UA" sz="2800" dirty="0" smtClean="0">
                <a:latin typeface="Arial" charset="0"/>
                <a:cs typeface="Times New Roman" pitchFamily="18" charset="0"/>
              </a:rPr>
              <a:t>про </a:t>
            </a:r>
            <a:r>
              <a:rPr lang="uk-UA" sz="2800" dirty="0" smtClean="0">
                <a:latin typeface="Arial" charset="0"/>
                <a:cs typeface="Times New Roman" pitchFamily="18" charset="0"/>
              </a:rPr>
              <a:t>недоторка</a:t>
            </a:r>
            <a:r>
              <a:rPr lang="uk-UA" sz="2800" dirty="0">
                <a:latin typeface="Arial" charset="0"/>
                <a:cs typeface="Times New Roman" pitchFamily="18" charset="0"/>
              </a:rPr>
              <a:t>н</a:t>
            </a:r>
            <a:r>
              <a:rPr lang="uk-UA" sz="2800" dirty="0" smtClean="0">
                <a:latin typeface="Arial" charset="0"/>
                <a:cs typeface="Times New Roman" pitchFamily="18" charset="0"/>
              </a:rPr>
              <a:t>ність </a:t>
            </a:r>
            <a:r>
              <a:rPr lang="uk-UA" sz="2800" dirty="0" smtClean="0">
                <a:latin typeface="Arial" charset="0"/>
                <a:cs typeface="Times New Roman" pitchFamily="18" charset="0"/>
              </a:rPr>
              <a:t>майна підданих</a:t>
            </a:r>
            <a:r>
              <a:rPr lang="en-US" sz="2800" dirty="0" smtClean="0">
                <a:latin typeface="Arial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Arial" charset="0"/>
                <a:cs typeface="Times New Roman" pitchFamily="18" charset="0"/>
              </a:rPr>
              <a:t>та інші</a:t>
            </a:r>
            <a:endParaRPr lang="uk-UA" sz="2800" dirty="0" smtClean="0"/>
          </a:p>
        </p:txBody>
      </p:sp>
      <p:pic>
        <p:nvPicPr>
          <p:cNvPr id="30723" name="Picture 2" descr="D:\ІДПЗК_2015\Англійська буржуазна революція\засідання палат довгого парламент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3763962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179388" y="5876925"/>
            <a:ext cx="8964612" cy="9461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uk-UA" sz="2800">
                <a:cs typeface="Times New Roman" pitchFamily="18" charset="0"/>
              </a:rPr>
              <a:t>Так була скасована абсолютна монархія і встановлена обмежена (конституційна) монархія</a:t>
            </a:r>
            <a:endParaRPr lang="uk-UA" sz="2800" b="1">
              <a:latin typeface="Times New Roman CYR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velikaya-remonstratsi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0"/>
            <a:ext cx="6156325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" y="23813"/>
            <a:ext cx="6148388" cy="2757487"/>
          </a:xfrm>
        </p:spPr>
        <p:txBody>
          <a:bodyPr/>
          <a:lstStyle/>
          <a:p>
            <a:pPr eaLnBrk="1" hangingPunct="1"/>
            <a:r>
              <a:rPr lang="uk-UA" sz="3200" b="1" smtClean="0">
                <a:latin typeface="Arial" charset="0"/>
                <a:cs typeface="Times New Roman" pitchFamily="18" charset="0"/>
              </a:rPr>
              <a:t>У 1641 р. парламент прийняв</a:t>
            </a:r>
            <a:r>
              <a:rPr lang="uk-UA" sz="3200" smtClean="0">
                <a:latin typeface="Arial" charset="0"/>
                <a:cs typeface="Times New Roman" pitchFamily="18" charset="0"/>
              </a:rPr>
              <a:t> </a:t>
            </a:r>
            <a:r>
              <a:rPr lang="en-US" sz="3200" smtClean="0">
                <a:latin typeface="Arial" charset="0"/>
                <a:cs typeface="Times New Roman" pitchFamily="18" charset="0"/>
              </a:rPr>
              <a:t>    </a:t>
            </a:r>
            <a:r>
              <a:rPr lang="uk-UA" sz="3200" b="1" smtClean="0">
                <a:latin typeface="Arial" charset="0"/>
                <a:cs typeface="Times New Roman" pitchFamily="18" charset="0"/>
              </a:rPr>
              <a:t>Велику ремонстрацію, яка закріпила:</a:t>
            </a:r>
            <a:r>
              <a:rPr lang="uk-UA" sz="3200" smtClean="0">
                <a:latin typeface="Arial" charset="0"/>
                <a:cs typeface="Times New Roman" pitchFamily="18" charset="0"/>
              </a:rPr>
              <a:t> </a:t>
            </a:r>
            <a:r>
              <a:rPr lang="uk-UA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smtClean="0">
                <a:latin typeface="Times New Roman" pitchFamily="18" charset="0"/>
                <a:cs typeface="Times New Roman" pitchFamily="18" charset="0"/>
              </a:rPr>
            </a:br>
            <a:endParaRPr lang="uk-UA" sz="3200" smtClean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27601580"/>
              </p:ext>
            </p:extLst>
          </p:nvPr>
        </p:nvGraphicFramePr>
        <p:xfrm>
          <a:off x="206500" y="1454621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1"/>
          </p:nvPr>
        </p:nvSpPr>
        <p:spPr>
          <a:xfrm>
            <a:off x="323528" y="1412875"/>
            <a:ext cx="3970660" cy="5256213"/>
          </a:xfrm>
        </p:spPr>
        <p:txBody>
          <a:bodyPr/>
          <a:lstStyle/>
          <a:p>
            <a:pPr eaLnBrk="1" hangingPunct="1"/>
            <a:r>
              <a:rPr lang="uk-UA" sz="32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Розпочалася перша громадянська війна </a:t>
            </a:r>
            <a:r>
              <a:rPr lang="ru-RU" sz="32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1642-1647р</a:t>
            </a:r>
            <a:r>
              <a:rPr lang="ru-RU" sz="32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.,</a:t>
            </a:r>
            <a:r>
              <a:rPr lang="uk-UA" sz="32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яка завершилася перемогою </a:t>
            </a:r>
            <a:r>
              <a:rPr lang="uk-UA" sz="32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парламенту. </a:t>
            </a:r>
            <a:r>
              <a:rPr lang="uk-UA" sz="3200" b="1" dirty="0" smtClean="0">
                <a:solidFill>
                  <a:srgbClr val="262626"/>
                </a:solidFill>
                <a:latin typeface="Times New Roman CYR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262626"/>
                </a:solidFill>
                <a:latin typeface="Times New Roman CYR" pitchFamily="18" charset="0"/>
                <a:cs typeface="Times New Roman" pitchFamily="18" charset="0"/>
              </a:rPr>
            </a:br>
            <a:endParaRPr lang="uk-UA" dirty="0" smtClean="0"/>
          </a:p>
        </p:txBody>
      </p:sp>
      <p:pic>
        <p:nvPicPr>
          <p:cNvPr id="32770" name="Picture 2" descr="D:\ІДПЗК_2015\Англійська буржуазна революція\(период 1642-1646 гг.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675" y="115888"/>
            <a:ext cx="4886325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1zr4Z_B3QH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68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4" name="Группа 1"/>
          <p:cNvGrpSpPr>
            <a:grpSpLocks/>
          </p:cNvGrpSpPr>
          <p:nvPr/>
        </p:nvGrpSpPr>
        <p:grpSpPr bwMode="auto">
          <a:xfrm>
            <a:off x="179388" y="0"/>
            <a:ext cx="8964612" cy="6858000"/>
            <a:chOff x="180601" y="0"/>
            <a:chExt cx="8926812" cy="6813377"/>
          </a:xfrm>
        </p:grpSpPr>
        <p:sp>
          <p:nvSpPr>
            <p:cNvPr id="5" name="Полилиния 4"/>
            <p:cNvSpPr/>
            <p:nvPr/>
          </p:nvSpPr>
          <p:spPr>
            <a:xfrm>
              <a:off x="4426646" y="0"/>
              <a:ext cx="4680767" cy="4431849"/>
            </a:xfrm>
            <a:custGeom>
              <a:avLst/>
              <a:gdLst>
                <a:gd name="connsiteX0" fmla="*/ 0 w 4250862"/>
                <a:gd name="connsiteY0" fmla="*/ 0 h 2550517"/>
                <a:gd name="connsiteX1" fmla="*/ 4250862 w 4250862"/>
                <a:gd name="connsiteY1" fmla="*/ 0 h 2550517"/>
                <a:gd name="connsiteX2" fmla="*/ 4250862 w 4250862"/>
                <a:gd name="connsiteY2" fmla="*/ 2550517 h 2550517"/>
                <a:gd name="connsiteX3" fmla="*/ 0 w 4250862"/>
                <a:gd name="connsiteY3" fmla="*/ 2550517 h 2550517"/>
                <a:gd name="connsiteX4" fmla="*/ 0 w 4250862"/>
                <a:gd name="connsiteY4" fmla="*/ 0 h 255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0862" h="2550517">
                  <a:moveTo>
                    <a:pt x="0" y="0"/>
                  </a:moveTo>
                  <a:lnTo>
                    <a:pt x="4250862" y="0"/>
                  </a:lnTo>
                  <a:lnTo>
                    <a:pt x="4250862" y="2550517"/>
                  </a:lnTo>
                  <a:lnTo>
                    <a:pt x="0" y="25505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-163748"/>
                <a:satOff val="-18001"/>
                <a:lumOff val="12096"/>
                <a:alphaOff val="0"/>
              </a:schemeClr>
            </a:fillRef>
            <a:effectRef idx="0">
              <a:schemeClr val="accent1">
                <a:shade val="80000"/>
                <a:hueOff val="-163748"/>
                <a:satOff val="-18001"/>
                <a:lumOff val="12096"/>
                <a:alphaOff val="0"/>
              </a:schemeClr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b="1" dirty="0" smtClean="0">
                  <a:solidFill>
                    <a:schemeClr val="bg1"/>
                  </a:solidFill>
                </a:rPr>
                <a:t>ордонанс про нову модель 1645 р. передбачав створення постійної утримуваної державою армії з селян та ремісників,  офіцери мали призначатися за здібностями </a:t>
              </a:r>
              <a:endParaRPr lang="uk-UA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80601" y="4004437"/>
              <a:ext cx="3239071" cy="2808940"/>
            </a:xfrm>
            <a:custGeom>
              <a:avLst/>
              <a:gdLst>
                <a:gd name="connsiteX0" fmla="*/ 0 w 4250862"/>
                <a:gd name="connsiteY0" fmla="*/ 0 h 2550517"/>
                <a:gd name="connsiteX1" fmla="*/ 4250862 w 4250862"/>
                <a:gd name="connsiteY1" fmla="*/ 0 h 2550517"/>
                <a:gd name="connsiteX2" fmla="*/ 4250862 w 4250862"/>
                <a:gd name="connsiteY2" fmla="*/ 2550517 h 2550517"/>
                <a:gd name="connsiteX3" fmla="*/ 0 w 4250862"/>
                <a:gd name="connsiteY3" fmla="*/ 2550517 h 2550517"/>
                <a:gd name="connsiteX4" fmla="*/ 0 w 4250862"/>
                <a:gd name="connsiteY4" fmla="*/ 0 h 255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0862" h="2550517">
                  <a:moveTo>
                    <a:pt x="0" y="0"/>
                  </a:moveTo>
                  <a:lnTo>
                    <a:pt x="4250862" y="0"/>
                  </a:lnTo>
                  <a:lnTo>
                    <a:pt x="4250862" y="2550517"/>
                  </a:lnTo>
                  <a:lnTo>
                    <a:pt x="0" y="25505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-327497"/>
                <a:satOff val="-36003"/>
                <a:lumOff val="24191"/>
                <a:alphaOff val="0"/>
              </a:schemeClr>
            </a:fillRef>
            <a:effectRef idx="0">
              <a:schemeClr val="accent1">
                <a:shade val="80000"/>
                <a:hueOff val="-327497"/>
                <a:satOff val="-36003"/>
                <a:lumOff val="24191"/>
                <a:alphaOff val="0"/>
              </a:schemeClr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b="1" dirty="0" smtClean="0">
                  <a:solidFill>
                    <a:schemeClr val="bg1"/>
                  </a:solidFill>
                </a:rPr>
                <a:t>про перетворення феодальних володінь на приватну власність </a:t>
              </a:r>
              <a:endParaRPr lang="uk-UA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419672" y="4509131"/>
              <a:ext cx="5687741" cy="2304246"/>
            </a:xfrm>
            <a:custGeom>
              <a:avLst/>
              <a:gdLst>
                <a:gd name="connsiteX0" fmla="*/ 0 w 4250862"/>
                <a:gd name="connsiteY0" fmla="*/ 0 h 2550517"/>
                <a:gd name="connsiteX1" fmla="*/ 4250862 w 4250862"/>
                <a:gd name="connsiteY1" fmla="*/ 0 h 2550517"/>
                <a:gd name="connsiteX2" fmla="*/ 4250862 w 4250862"/>
                <a:gd name="connsiteY2" fmla="*/ 2550517 h 2550517"/>
                <a:gd name="connsiteX3" fmla="*/ 0 w 4250862"/>
                <a:gd name="connsiteY3" fmla="*/ 2550517 h 2550517"/>
                <a:gd name="connsiteX4" fmla="*/ 0 w 4250862"/>
                <a:gd name="connsiteY4" fmla="*/ 0 h 255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0862" h="2550517">
                  <a:moveTo>
                    <a:pt x="0" y="0"/>
                  </a:moveTo>
                  <a:lnTo>
                    <a:pt x="4250862" y="0"/>
                  </a:lnTo>
                  <a:lnTo>
                    <a:pt x="4250862" y="2550517"/>
                  </a:lnTo>
                  <a:lnTo>
                    <a:pt x="0" y="25505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-491245"/>
                <a:satOff val="-54004"/>
                <a:lumOff val="36287"/>
                <a:alphaOff val="0"/>
              </a:schemeClr>
            </a:fillRef>
            <a:effectRef idx="0">
              <a:schemeClr val="accent1">
                <a:shade val="80000"/>
                <a:hueOff val="-491245"/>
                <a:satOff val="-54004"/>
                <a:lumOff val="36287"/>
                <a:alphaOff val="0"/>
              </a:schemeClr>
            </a:effectRef>
            <a:fontRef idx="minor">
              <a:schemeClr val="lt1"/>
            </a:fontRef>
          </p:style>
          <p:txBody>
            <a:bodyPr lIns="121920" tIns="121920" rIns="121920" bIns="12192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3200" b="1" dirty="0">
                  <a:solidFill>
                    <a:schemeClr val="bg1"/>
                  </a:solidFill>
                  <a:cs typeface="Arial" charset="0"/>
                </a:rPr>
                <a:t>про законність конфіскацій селянських земель (селяни залишилися залежними від землевласників) </a:t>
              </a:r>
            </a:p>
          </p:txBody>
        </p:sp>
      </p:grpSp>
      <p:sp>
        <p:nvSpPr>
          <p:cNvPr id="33795" name="Прямоугольник 7"/>
          <p:cNvSpPr>
            <a:spLocks noChangeArrowheads="1"/>
          </p:cNvSpPr>
          <p:nvPr/>
        </p:nvSpPr>
        <p:spPr bwMode="auto">
          <a:xfrm>
            <a:off x="180975" y="3067050"/>
            <a:ext cx="42465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uk-UA" sz="2800" b="1">
                <a:latin typeface="Century Gothic" pitchFamily="34" charset="0"/>
              </a:rPr>
              <a:t>Закони парламенту  </a:t>
            </a:r>
          </a:p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uk-UA" sz="2800" b="1">
                <a:latin typeface="Century Gothic" pitchFamily="34" charset="0"/>
              </a:rPr>
              <a:t>під час війни: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D:\ІДПЗК_2015\Англійська буржуазна революція\страта карл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538413"/>
            <a:ext cx="691356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26988"/>
            <a:ext cx="9144000" cy="388778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indent="449263" algn="just" eaLnBrk="1" hangingPunct="1"/>
            <a:r>
              <a:rPr lang="uk-UA" sz="3300" dirty="0" smtClean="0">
                <a:latin typeface="Arial" charset="0"/>
                <a:cs typeface="Times New Roman" pitchFamily="18" charset="0"/>
              </a:rPr>
              <a:t>Поглибився конфлікт парламенту з</a:t>
            </a:r>
            <a:r>
              <a:rPr lang="uk-UA" sz="4800" dirty="0" smtClean="0">
                <a:latin typeface="Arial" charset="0"/>
                <a:cs typeface="Times New Roman" pitchFamily="18" charset="0"/>
              </a:rPr>
              <a:t> </a:t>
            </a:r>
            <a:r>
              <a:rPr lang="uk-UA" sz="3300" dirty="0" smtClean="0">
                <a:latin typeface="Arial" charset="0"/>
                <a:cs typeface="Times New Roman" pitchFamily="18" charset="0"/>
              </a:rPr>
              <a:t>більшістю армії, </a:t>
            </a:r>
            <a:r>
              <a:rPr lang="uk-UA" sz="3300" dirty="0" smtClean="0">
                <a:latin typeface="Arial" charset="0"/>
                <a:cs typeface="Times New Roman" pitchFamily="18" charset="0"/>
              </a:rPr>
              <a:t>очолюваної О.Кромвелем. </a:t>
            </a:r>
            <a:r>
              <a:rPr lang="uk-UA" sz="3300" dirty="0" smtClean="0">
                <a:latin typeface="Arial" charset="0"/>
                <a:cs typeface="Times New Roman" pitchFamily="18" charset="0"/>
              </a:rPr>
              <a:t>У парламенті загострилася боротьба між пресвітеріанами, які прагнули припинення революції, та індепендентами. </a:t>
            </a:r>
            <a:endParaRPr lang="uk-UA" sz="33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1" hangingPunct="1"/>
            <a:r>
              <a:rPr lang="uk-UA" sz="3300" dirty="0" smtClean="0">
                <a:latin typeface="Arial" charset="0"/>
                <a:cs typeface="Times New Roman" pitchFamily="18" charset="0"/>
              </a:rPr>
              <a:t>Розпочалася</a:t>
            </a:r>
            <a:r>
              <a:rPr lang="uk-UA" sz="3300" b="1" dirty="0" smtClean="0">
                <a:latin typeface="Arial" charset="0"/>
                <a:cs typeface="Times New Roman" pitchFamily="18" charset="0"/>
              </a:rPr>
              <a:t> друга громадянська війна </a:t>
            </a:r>
            <a:r>
              <a:rPr lang="uk-UA" sz="3300" dirty="0" smtClean="0">
                <a:latin typeface="Arial" charset="0"/>
                <a:cs typeface="Times New Roman" pitchFamily="18" charset="0"/>
              </a:rPr>
              <a:t>1648</a:t>
            </a:r>
            <a:r>
              <a:rPr lang="ru-RU" sz="3300" dirty="0" smtClean="0">
                <a:latin typeface="Arial" charset="0"/>
                <a:cs typeface="Times New Roman" pitchFamily="18" charset="0"/>
              </a:rPr>
              <a:t>-</a:t>
            </a:r>
            <a:r>
              <a:rPr lang="uk-UA" sz="3300" dirty="0" smtClean="0">
                <a:latin typeface="Arial" charset="0"/>
                <a:cs typeface="Times New Roman" pitchFamily="18" charset="0"/>
              </a:rPr>
              <a:t>1649 р.</a:t>
            </a:r>
            <a:endParaRPr lang="uk-UA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11" y="-25277"/>
            <a:ext cx="8590489" cy="90792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/>
                <a:ea typeface="Times New Roman"/>
                <a:cs typeface="Times New Roman"/>
              </a:rPr>
              <a:t>2 етап революції </a:t>
            </a: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Times New Roman"/>
                <a:cs typeface="Times New Roman"/>
              </a:rPr>
              <a:t>– індепенденська республіка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5842" name="Группа 2"/>
          <p:cNvGrpSpPr>
            <a:grpSpLocks/>
          </p:cNvGrpSpPr>
          <p:nvPr/>
        </p:nvGrpSpPr>
        <p:grpSpPr bwMode="auto">
          <a:xfrm>
            <a:off x="269875" y="962546"/>
            <a:ext cx="8836025" cy="5899150"/>
            <a:chOff x="199773" y="980728"/>
            <a:chExt cx="8836722" cy="5900091"/>
          </a:xfrm>
        </p:grpSpPr>
        <p:sp>
          <p:nvSpPr>
            <p:cNvPr id="7" name="Полилиния 6"/>
            <p:cNvSpPr/>
            <p:nvPr/>
          </p:nvSpPr>
          <p:spPr>
            <a:xfrm>
              <a:off x="199773" y="980728"/>
              <a:ext cx="4948628" cy="2697593"/>
            </a:xfrm>
            <a:custGeom>
              <a:avLst/>
              <a:gdLst>
                <a:gd name="connsiteX0" fmla="*/ 0 w 4948274"/>
                <a:gd name="connsiteY0" fmla="*/ 0 h 2697235"/>
                <a:gd name="connsiteX1" fmla="*/ 4948274 w 4948274"/>
                <a:gd name="connsiteY1" fmla="*/ 0 h 2697235"/>
                <a:gd name="connsiteX2" fmla="*/ 4948274 w 4948274"/>
                <a:gd name="connsiteY2" fmla="*/ 2697235 h 2697235"/>
                <a:gd name="connsiteX3" fmla="*/ 0 w 4948274"/>
                <a:gd name="connsiteY3" fmla="*/ 2697235 h 2697235"/>
                <a:gd name="connsiteX4" fmla="*/ 0 w 4948274"/>
                <a:gd name="connsiteY4" fmla="*/ 0 h 269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8274" h="2697235">
                  <a:moveTo>
                    <a:pt x="0" y="0"/>
                  </a:moveTo>
                  <a:lnTo>
                    <a:pt x="4948274" y="0"/>
                  </a:lnTo>
                  <a:lnTo>
                    <a:pt x="4948274" y="2697235"/>
                  </a:lnTo>
                  <a:lnTo>
                    <a:pt x="0" y="26972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8110" tIns="118110" rIns="118110" bIns="118110" anchor="ctr"/>
            <a:lstStyle/>
            <a:p>
              <a:pPr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3100" b="1" dirty="0">
                  <a:solidFill>
                    <a:schemeClr val="tx1"/>
                  </a:solidFill>
                  <a:cs typeface="Arial" charset="0"/>
                </a:rPr>
                <a:t>У </a:t>
              </a:r>
              <a:r>
                <a:rPr lang="uk-UA" sz="3100" b="1" dirty="0">
                  <a:solidFill>
                    <a:schemeClr val="tx1"/>
                  </a:solidFill>
                  <a:cs typeface="Arial" charset="0"/>
                </a:rPr>
                <a:t>1649 р. палата общин проголосила себе органом верховної влади та проголосила Англію республікою</a:t>
              </a:r>
              <a:endParaRPr lang="ru-RU" sz="3100" b="1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148401" y="1125214"/>
              <a:ext cx="3888094" cy="2229206"/>
            </a:xfrm>
            <a:custGeom>
              <a:avLst/>
              <a:gdLst>
                <a:gd name="connsiteX0" fmla="*/ 0 w 3715200"/>
                <a:gd name="connsiteY0" fmla="*/ 0 h 2229120"/>
                <a:gd name="connsiteX1" fmla="*/ 3715200 w 3715200"/>
                <a:gd name="connsiteY1" fmla="*/ 0 h 2229120"/>
                <a:gd name="connsiteX2" fmla="*/ 3715200 w 3715200"/>
                <a:gd name="connsiteY2" fmla="*/ 2229120 h 2229120"/>
                <a:gd name="connsiteX3" fmla="*/ 0 w 3715200"/>
                <a:gd name="connsiteY3" fmla="*/ 2229120 h 2229120"/>
                <a:gd name="connsiteX4" fmla="*/ 0 w 3715200"/>
                <a:gd name="connsiteY4" fmla="*/ 0 h 222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200" h="2229120">
                  <a:moveTo>
                    <a:pt x="0" y="0"/>
                  </a:moveTo>
                  <a:lnTo>
                    <a:pt x="3715200" y="0"/>
                  </a:lnTo>
                  <a:lnTo>
                    <a:pt x="3715200" y="2229120"/>
                  </a:lnTo>
                  <a:lnTo>
                    <a:pt x="0" y="22291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-378549"/>
                <a:satOff val="-11225"/>
                <a:lumOff val="25486"/>
                <a:alphaOff val="0"/>
              </a:schemeClr>
            </a:fillRef>
            <a:effectRef idx="0">
              <a:schemeClr val="accent2">
                <a:shade val="50000"/>
                <a:hueOff val="-378549"/>
                <a:satOff val="-11225"/>
                <a:lumOff val="25486"/>
                <a:alphaOff val="0"/>
              </a:schemeClr>
            </a:effectRef>
            <a:fontRef idx="minor">
              <a:schemeClr val="lt1"/>
            </a:fontRef>
          </p:style>
          <p:txBody>
            <a:bodyPr lIns="118110" tIns="118110" rIns="118110" bIns="118110" anchor="ctr"/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uk-UA" sz="3100" b="1">
                  <a:solidFill>
                    <a:schemeClr val="tx1"/>
                  </a:solidFill>
                  <a:cs typeface="Arial" charset="0"/>
                </a:rPr>
                <a:t>Королівське звання і верхня палата парламенту були скасовані 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52165" y="3678321"/>
              <a:ext cx="3383229" cy="3202498"/>
            </a:xfrm>
            <a:custGeom>
              <a:avLst/>
              <a:gdLst>
                <a:gd name="connsiteX0" fmla="*/ 0 w 3715200"/>
                <a:gd name="connsiteY0" fmla="*/ 0 h 2829332"/>
                <a:gd name="connsiteX1" fmla="*/ 3715200 w 3715200"/>
                <a:gd name="connsiteY1" fmla="*/ 0 h 2829332"/>
                <a:gd name="connsiteX2" fmla="*/ 3715200 w 3715200"/>
                <a:gd name="connsiteY2" fmla="*/ 2829332 h 2829332"/>
                <a:gd name="connsiteX3" fmla="*/ 0 w 3715200"/>
                <a:gd name="connsiteY3" fmla="*/ 2829332 h 2829332"/>
                <a:gd name="connsiteX4" fmla="*/ 0 w 3715200"/>
                <a:gd name="connsiteY4" fmla="*/ 0 h 282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5200" h="2829332">
                  <a:moveTo>
                    <a:pt x="0" y="0"/>
                  </a:moveTo>
                  <a:lnTo>
                    <a:pt x="3715200" y="0"/>
                  </a:lnTo>
                  <a:lnTo>
                    <a:pt x="3715200" y="2829332"/>
                  </a:lnTo>
                  <a:lnTo>
                    <a:pt x="0" y="28293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-757097"/>
                <a:satOff val="-22451"/>
                <a:lumOff val="50973"/>
                <a:alphaOff val="0"/>
              </a:schemeClr>
            </a:fillRef>
            <a:effectRef idx="0">
              <a:schemeClr val="accent2">
                <a:shade val="50000"/>
                <a:hueOff val="-757097"/>
                <a:satOff val="-22451"/>
                <a:lumOff val="50973"/>
                <a:alphaOff val="0"/>
              </a:schemeClr>
            </a:effectRef>
            <a:fontRef idx="minor">
              <a:schemeClr val="lt1"/>
            </a:fontRef>
          </p:style>
          <p:txBody>
            <a:bodyPr lIns="118110" tIns="118110" rIns="118110" bIns="118110" anchor="ctr"/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uk-UA" sz="3100" b="1">
                  <a:solidFill>
                    <a:schemeClr val="tx1"/>
                  </a:solidFill>
                  <a:cs typeface="Arial" charset="0"/>
                </a:rPr>
                <a:t>Фактичне керівництво здійснювала військова рада, очолювана Кромвелем</a:t>
              </a:r>
              <a:r>
                <a:rPr lang="ru-RU" sz="3100" b="1">
                  <a:solidFill>
                    <a:schemeClr val="tx1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10" name="Полилиния 9"/>
            <p:cNvSpPr>
              <a:spLocks noChangeArrowheads="1"/>
            </p:cNvSpPr>
            <p:nvPr/>
          </p:nvSpPr>
          <p:spPr bwMode="auto">
            <a:xfrm>
              <a:off x="5867595" y="3354420"/>
              <a:ext cx="3130797" cy="3459714"/>
            </a:xfrm>
            <a:custGeom>
              <a:avLst/>
              <a:gdLst>
                <a:gd name="T0" fmla="*/ 0 w 4872261"/>
                <a:gd name="T1" fmla="*/ 0 h 2229120"/>
                <a:gd name="T2" fmla="*/ 3130797 w 4872261"/>
                <a:gd name="T3" fmla="*/ 0 h 2229120"/>
                <a:gd name="T4" fmla="*/ 3130797 w 4872261"/>
                <a:gd name="T5" fmla="*/ 3459714 h 2229120"/>
                <a:gd name="T6" fmla="*/ 0 w 4872261"/>
                <a:gd name="T7" fmla="*/ 3459714 h 2229120"/>
                <a:gd name="T8" fmla="*/ 0 w 4872261"/>
                <a:gd name="T9" fmla="*/ 0 h 2229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72261"/>
                <a:gd name="T16" fmla="*/ 0 h 2229120"/>
                <a:gd name="T17" fmla="*/ 4872261 w 4872261"/>
                <a:gd name="T18" fmla="*/ 2229120 h 2229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72261" h="2229120">
                  <a:moveTo>
                    <a:pt x="0" y="0"/>
                  </a:moveTo>
                  <a:lnTo>
                    <a:pt x="4872261" y="0"/>
                  </a:lnTo>
                  <a:lnTo>
                    <a:pt x="4872261" y="2229120"/>
                  </a:lnTo>
                  <a:lnTo>
                    <a:pt x="0" y="2229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/>
            </a:solidFill>
            <a:ln w="12700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lIns="118110" tIns="118110" rIns="118110" bIns="118110" anchor="ctr"/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</a:pPr>
              <a:r>
                <a:rPr lang="uk-UA" sz="3100" b="1" dirty="0">
                  <a:latin typeface="Century Gothic" pitchFamily="34" charset="0"/>
                </a:rPr>
                <a:t>Поглибився конфлікт між індепендентами, які  прагнули припинення революції, і левелерами</a:t>
              </a:r>
              <a:endParaRPr lang="ru-RU" sz="3100" b="1" dirty="0">
                <a:latin typeface="Century Gothic" pitchFamily="34" charset="0"/>
              </a:endParaRPr>
            </a:p>
          </p:txBody>
        </p:sp>
      </p:grpSp>
      <p:pic>
        <p:nvPicPr>
          <p:cNvPr id="35843" name="Picture 3" descr="Олівер Кромв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6450" y="3313113"/>
            <a:ext cx="25908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1321597947_pto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213100"/>
            <a:ext cx="43561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932862" cy="620713"/>
          </a:xfrm>
        </p:spPr>
        <p:txBody>
          <a:bodyPr/>
          <a:lstStyle/>
          <a:p>
            <a:pPr algn="ctr" eaLnBrk="1" hangingPunct="1"/>
            <a:r>
              <a:rPr lang="uk-UA" sz="3200" b="1" smtClean="0">
                <a:latin typeface="Arial" charset="0"/>
                <a:cs typeface="Times New Roman" pitchFamily="18" charset="0"/>
              </a:rPr>
              <a:t>3 етап революції - </a:t>
            </a:r>
            <a:r>
              <a:rPr lang="uk-UA" sz="3200" smtClean="0">
                <a:latin typeface="Arial" charset="0"/>
                <a:cs typeface="Times New Roman" pitchFamily="18" charset="0"/>
              </a:rPr>
              <a:t>протекторат Кромвеля</a:t>
            </a:r>
            <a:endParaRPr lang="uk-UA" sz="3200" smtClean="0"/>
          </a:p>
        </p:txBody>
      </p:sp>
      <p:grpSp>
        <p:nvGrpSpPr>
          <p:cNvPr id="36867" name="Группа 2"/>
          <p:cNvGrpSpPr>
            <a:grpSpLocks/>
          </p:cNvGrpSpPr>
          <p:nvPr/>
        </p:nvGrpSpPr>
        <p:grpSpPr bwMode="auto">
          <a:xfrm>
            <a:off x="107950" y="555625"/>
            <a:ext cx="9036050" cy="6302375"/>
            <a:chOff x="107504" y="548680"/>
            <a:chExt cx="9036495" cy="6302992"/>
          </a:xfrm>
        </p:grpSpPr>
        <p:sp>
          <p:nvSpPr>
            <p:cNvPr id="5" name="Полилиния 4"/>
            <p:cNvSpPr/>
            <p:nvPr/>
          </p:nvSpPr>
          <p:spPr>
            <a:xfrm>
              <a:off x="107504" y="620125"/>
              <a:ext cx="4737333" cy="2645034"/>
            </a:xfrm>
            <a:custGeom>
              <a:avLst/>
              <a:gdLst>
                <a:gd name="connsiteX0" fmla="*/ 0 w 4737566"/>
                <a:gd name="connsiteY0" fmla="*/ 0 h 2644088"/>
                <a:gd name="connsiteX1" fmla="*/ 4737566 w 4737566"/>
                <a:gd name="connsiteY1" fmla="*/ 0 h 2644088"/>
                <a:gd name="connsiteX2" fmla="*/ 4737566 w 4737566"/>
                <a:gd name="connsiteY2" fmla="*/ 2644088 h 2644088"/>
                <a:gd name="connsiteX3" fmla="*/ 0 w 4737566"/>
                <a:gd name="connsiteY3" fmla="*/ 2644088 h 2644088"/>
                <a:gd name="connsiteX4" fmla="*/ 0 w 4737566"/>
                <a:gd name="connsiteY4" fmla="*/ 0 h 264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7566" h="2644088">
                  <a:moveTo>
                    <a:pt x="0" y="0"/>
                  </a:moveTo>
                  <a:lnTo>
                    <a:pt x="4737566" y="0"/>
                  </a:lnTo>
                  <a:lnTo>
                    <a:pt x="4737566" y="2644088"/>
                  </a:lnTo>
                  <a:lnTo>
                    <a:pt x="0" y="26440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>
                  <a:solidFill>
                    <a:schemeClr val="tx1"/>
                  </a:solidFill>
                </a:rPr>
                <a:t>У 1653 </a:t>
              </a:r>
              <a:r>
                <a:rPr lang="uk-UA" sz="3200" dirty="0" smtClean="0">
                  <a:solidFill>
                    <a:schemeClr val="tx1"/>
                  </a:solidFill>
                </a:rPr>
                <a:t>році індепенденти встановили військову диктатуру офіційно названу </a:t>
              </a:r>
              <a:r>
                <a:rPr lang="ru-RU" sz="3200" dirty="0" smtClean="0">
                  <a:solidFill>
                    <a:schemeClr val="tx1"/>
                  </a:solidFill>
                </a:rPr>
                <a:t>"</a:t>
              </a:r>
              <a:r>
                <a:rPr lang="ru-RU" sz="3200" dirty="0">
                  <a:solidFill>
                    <a:schemeClr val="tx1"/>
                  </a:solidFill>
                </a:rPr>
                <a:t>протекторатом".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844837" y="548680"/>
              <a:ext cx="4299162" cy="3072114"/>
            </a:xfrm>
            <a:custGeom>
              <a:avLst/>
              <a:gdLst>
                <a:gd name="connsiteX0" fmla="*/ 0 w 4028974"/>
                <a:gd name="connsiteY0" fmla="*/ 0 h 3072545"/>
                <a:gd name="connsiteX1" fmla="*/ 4028974 w 4028974"/>
                <a:gd name="connsiteY1" fmla="*/ 0 h 3072545"/>
                <a:gd name="connsiteX2" fmla="*/ 4028974 w 4028974"/>
                <a:gd name="connsiteY2" fmla="*/ 3072545 h 3072545"/>
                <a:gd name="connsiteX3" fmla="*/ 0 w 4028974"/>
                <a:gd name="connsiteY3" fmla="*/ 3072545 h 3072545"/>
                <a:gd name="connsiteX4" fmla="*/ 0 w 4028974"/>
                <a:gd name="connsiteY4" fmla="*/ 0 h 30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8974" h="3072545">
                  <a:moveTo>
                    <a:pt x="0" y="0"/>
                  </a:moveTo>
                  <a:lnTo>
                    <a:pt x="4028974" y="0"/>
                  </a:lnTo>
                  <a:lnTo>
                    <a:pt x="4028974" y="3072545"/>
                  </a:lnTo>
                  <a:lnTo>
                    <a:pt x="0" y="30725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602711"/>
                <a:satOff val="-3255"/>
                <a:lumOff val="2092"/>
                <a:alphaOff val="0"/>
              </a:schemeClr>
            </a:fillRef>
            <a:effectRef idx="0">
              <a:schemeClr val="accent5">
                <a:hueOff val="1602711"/>
                <a:satOff val="-3255"/>
                <a:lumOff val="2092"/>
                <a:alphaOff val="0"/>
              </a:schemeClr>
            </a:effectRef>
            <a:fontRef idx="minor">
              <a:schemeClr val="lt1"/>
            </a:fontRef>
          </p:style>
          <p:txBody>
            <a:bodyPr lIns="121920" tIns="121920" rIns="121920" bIns="12192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3200" dirty="0">
                  <a:solidFill>
                    <a:schemeClr val="tx1"/>
                  </a:solidFill>
                  <a:cs typeface="Arial" charset="0"/>
                </a:rPr>
                <a:t>Державний лад був юридично закріплений </a:t>
              </a:r>
              <a:r>
                <a:rPr lang="uk-UA" sz="3200" dirty="0" smtClean="0">
                  <a:solidFill>
                    <a:schemeClr val="tx1"/>
                  </a:solidFill>
                  <a:cs typeface="Arial" charset="0"/>
                </a:rPr>
                <a:t>конституційним актом </a:t>
              </a:r>
              <a:r>
                <a:rPr lang="uk-UA" sz="3200" dirty="0">
                  <a:solidFill>
                    <a:schemeClr val="tx1"/>
                  </a:solidFill>
                  <a:cs typeface="Arial" charset="0"/>
                </a:rPr>
                <a:t>1653 р. під назвою «Знаряддя управління».</a:t>
              </a:r>
              <a:r>
                <a:rPr lang="ru-RU" sz="3200" dirty="0">
                  <a:solidFill>
                    <a:schemeClr val="tx1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07504" y="3212766"/>
              <a:ext cx="4654779" cy="3638906"/>
            </a:xfrm>
            <a:custGeom>
              <a:avLst/>
              <a:gdLst>
                <a:gd name="connsiteX0" fmla="*/ 0 w 4655566"/>
                <a:gd name="connsiteY0" fmla="*/ 0 h 3638696"/>
                <a:gd name="connsiteX1" fmla="*/ 4655566 w 4655566"/>
                <a:gd name="connsiteY1" fmla="*/ 0 h 3638696"/>
                <a:gd name="connsiteX2" fmla="*/ 4655566 w 4655566"/>
                <a:gd name="connsiteY2" fmla="*/ 3638696 h 3638696"/>
                <a:gd name="connsiteX3" fmla="*/ 0 w 4655566"/>
                <a:gd name="connsiteY3" fmla="*/ 3638696 h 3638696"/>
                <a:gd name="connsiteX4" fmla="*/ 0 w 4655566"/>
                <a:gd name="connsiteY4" fmla="*/ 0 h 363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5566" h="3638696">
                  <a:moveTo>
                    <a:pt x="0" y="0"/>
                  </a:moveTo>
                  <a:lnTo>
                    <a:pt x="4655566" y="0"/>
                  </a:lnTo>
                  <a:lnTo>
                    <a:pt x="4655566" y="3638696"/>
                  </a:lnTo>
                  <a:lnTo>
                    <a:pt x="0" y="36386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205422"/>
                <a:satOff val="-6509"/>
                <a:lumOff val="4183"/>
                <a:alphaOff val="0"/>
              </a:schemeClr>
            </a:fillRef>
            <a:effectRef idx="0">
              <a:schemeClr val="accent5">
                <a:hueOff val="3205422"/>
                <a:satOff val="-6509"/>
                <a:lumOff val="4183"/>
                <a:alphaOff val="0"/>
              </a:schemeClr>
            </a:effectRef>
            <a:fontRef idx="minor">
              <a:schemeClr val="lt1"/>
            </a:fontRef>
          </p:style>
          <p:txBody>
            <a:bodyPr lIns="121920" tIns="121920" rIns="121920" bIns="12192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3200">
                  <a:solidFill>
                    <a:schemeClr val="tx1"/>
                  </a:solidFill>
                  <a:cs typeface="Arial" charset="0"/>
                </a:rPr>
                <a:t>Вища законодавча влада доручалася  лорду-протектору та однопалатному парламенту. Виконавча – лорду-протектору та державній раді.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762283" y="5516454"/>
              <a:ext cx="4381716" cy="1335218"/>
            </a:xfrm>
            <a:custGeom>
              <a:avLst/>
              <a:gdLst>
                <a:gd name="connsiteX0" fmla="*/ 0 w 3439599"/>
                <a:gd name="connsiteY0" fmla="*/ 0 h 2063759"/>
                <a:gd name="connsiteX1" fmla="*/ 3439599 w 3439599"/>
                <a:gd name="connsiteY1" fmla="*/ 0 h 2063759"/>
                <a:gd name="connsiteX2" fmla="*/ 3439599 w 3439599"/>
                <a:gd name="connsiteY2" fmla="*/ 2063759 h 2063759"/>
                <a:gd name="connsiteX3" fmla="*/ 0 w 3439599"/>
                <a:gd name="connsiteY3" fmla="*/ 2063759 h 2063759"/>
                <a:gd name="connsiteX4" fmla="*/ 0 w 3439599"/>
                <a:gd name="connsiteY4" fmla="*/ 0 h 20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9599" h="2063759">
                  <a:moveTo>
                    <a:pt x="0" y="0"/>
                  </a:moveTo>
                  <a:lnTo>
                    <a:pt x="3439599" y="0"/>
                  </a:lnTo>
                  <a:lnTo>
                    <a:pt x="3439599" y="2063759"/>
                  </a:lnTo>
                  <a:lnTo>
                    <a:pt x="0" y="20637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4808133"/>
                <a:satOff val="-9764"/>
                <a:lumOff val="6275"/>
                <a:alphaOff val="0"/>
              </a:schemeClr>
            </a:fillRef>
            <a:effectRef idx="0">
              <a:schemeClr val="accent5">
                <a:hueOff val="4808133"/>
                <a:satOff val="-9764"/>
                <a:lumOff val="6275"/>
                <a:alphaOff val="0"/>
              </a:schemeClr>
            </a:effectRef>
            <a:fontRef idx="minor">
              <a:schemeClr val="lt1"/>
            </a:fontRef>
          </p:style>
          <p:txBody>
            <a:bodyPr lIns="121920" tIns="121920" rIns="121920" bIns="12192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3200">
                  <a:solidFill>
                    <a:schemeClr val="tx1"/>
                  </a:solidFill>
                  <a:cs typeface="Arial" charset="0"/>
                </a:rPr>
                <a:t>Лорд-протектор мав широкі повноваження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2796" y="4509120"/>
            <a:ext cx="8208912" cy="221054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/>
              <a:t>Посилилися </a:t>
            </a:r>
            <a:r>
              <a:rPr lang="uk-UA" sz="2800" dirty="0"/>
              <a:t>консервативні настрої в лавах буржуазії та нового дворянства. Вони почали шукати союзу з колишнім дворянством і мріяли про монархію.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5928" y="20712"/>
            <a:ext cx="4464496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1658 р. Кромвель помер. Лордом-протектором став його син </a:t>
            </a:r>
            <a:r>
              <a:rPr lang="uk-UA" sz="2800" b="1" dirty="0"/>
              <a:t>Річард. </a:t>
            </a:r>
            <a:r>
              <a:rPr lang="uk-UA" sz="2800" dirty="0"/>
              <a:t>Він був слабким політиком, і влада фактично перейшла до рук вищого офіцерства, яке вже втратило підтримку народу.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2" y="20712"/>
            <a:ext cx="34798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620713"/>
            <a:ext cx="6588125" cy="1281112"/>
          </a:xfrm>
        </p:spPr>
        <p:txBody>
          <a:bodyPr/>
          <a:lstStyle/>
          <a:p>
            <a:pPr eaLnBrk="1" hangingPunct="1"/>
            <a:r>
              <a:rPr lang="uk-UA" b="1" smtClean="0"/>
              <a:t>План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151312"/>
            <a:ext cx="4535487" cy="854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2. </a:t>
            </a:r>
            <a:r>
              <a:rPr lang="uk-UA" sz="3200" dirty="0" smtClean="0">
                <a:latin typeface="+mn-lt"/>
                <a:cs typeface="+mn-cs"/>
              </a:rPr>
              <a:t>Етапи революції</a:t>
            </a:r>
            <a:r>
              <a:rPr lang="uk-UA" dirty="0" smtClean="0">
                <a:latin typeface="+mn-lt"/>
                <a:cs typeface="+mn-cs"/>
              </a:rPr>
              <a:t/>
            </a:r>
            <a:br>
              <a:rPr lang="uk-UA" dirty="0" smtClean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>	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388" y="1484313"/>
            <a:ext cx="3420268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1. </a:t>
            </a:r>
            <a:r>
              <a:rPr lang="uk-UA" sz="3200" dirty="0" smtClean="0">
                <a:latin typeface="+mn-lt"/>
                <a:cs typeface="+mn-cs"/>
              </a:rPr>
              <a:t>Особливості буржуазної революції в Англії</a:t>
            </a:r>
            <a:endParaRPr lang="uk-UA" sz="3200" dirty="0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59000" y="5170884"/>
            <a:ext cx="69850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+mn-lt"/>
                <a:cs typeface="+mn-cs"/>
              </a:rPr>
              <a:t>3. </a:t>
            </a:r>
            <a:r>
              <a:rPr lang="uk-UA" sz="3200" dirty="0" smtClean="0">
                <a:latin typeface="+mn-lt"/>
                <a:cs typeface="+mn-cs"/>
              </a:rPr>
              <a:t>Утвердження конституційної монархії</a:t>
            </a:r>
            <a:endParaRPr lang="uk-UA" sz="3200" dirty="0">
              <a:latin typeface="+mn-lt"/>
              <a:cs typeface="+mn-cs"/>
            </a:endParaRPr>
          </a:p>
        </p:txBody>
      </p:sp>
      <p:pic>
        <p:nvPicPr>
          <p:cNvPr id="20485" name="Picture 2" descr="D:\ІДПЗК_2015\Рекал\Соціально-політичне життя напередодні буржуазної революції XVII ст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197" y="0"/>
            <a:ext cx="5405803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5412308" cy="792163"/>
          </a:xfrm>
        </p:spPr>
        <p:txBody>
          <a:bodyPr/>
          <a:lstStyle/>
          <a:p>
            <a:pPr eaLnBrk="1" hangingPunct="1"/>
            <a:r>
              <a:rPr lang="uk-UA" b="1" dirty="0" smtClean="0">
                <a:latin typeface="Arial" charset="0"/>
                <a:cs typeface="Times New Roman" pitchFamily="18" charset="0"/>
              </a:rPr>
              <a:t>Реставрація монархії</a:t>
            </a:r>
            <a:endParaRPr lang="uk-UA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5966" y="1268760"/>
            <a:ext cx="5616178" cy="22780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indent="469900" algn="just" eaLnBrk="1" hangingPunct="1">
              <a:buFont typeface="Wingdings 3" pitchFamily="18" charset="2"/>
              <a:buNone/>
              <a:defRPr/>
            </a:pPr>
            <a:r>
              <a:rPr lang="uk-UA" sz="3200" dirty="0" smtClean="0">
                <a:latin typeface="Arial" charset="0"/>
                <a:cs typeface="Times New Roman" pitchFamily="18" charset="0"/>
              </a:rPr>
              <a:t>У 1660 р. парламент відновив палату лордів і </a:t>
            </a:r>
            <a:r>
              <a:rPr lang="uk-UA" sz="3200" dirty="0" smtClean="0">
                <a:latin typeface="Arial" charset="0"/>
                <a:cs typeface="Times New Roman" pitchFamily="18" charset="0"/>
              </a:rPr>
              <a:t>проголосив Карла ІІ Стюарта (сина страченого Карла І) англійським королем</a:t>
            </a:r>
            <a:r>
              <a:rPr lang="uk-UA" sz="4000" dirty="0" smtClean="0">
                <a:latin typeface="Arial" charset="0"/>
                <a:cs typeface="Times New Roman" pitchFamily="18" charset="0"/>
              </a:rPr>
              <a:t>. </a:t>
            </a:r>
            <a:endParaRPr lang="uk-UA" sz="3200" b="1" dirty="0" smtClean="0">
              <a:latin typeface="Times New Roman CYR" pitchFamily="18" charset="0"/>
              <a:cs typeface="Times New Roman" pitchFamily="18" charset="0"/>
            </a:endParaRPr>
          </a:p>
          <a:p>
            <a:pPr indent="469900" eaLnBrk="1" hangingPunct="1">
              <a:defRPr/>
            </a:pP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832100" cy="3543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3933056"/>
            <a:ext cx="8568952" cy="2592288"/>
          </a:xfrm>
          <a:prstGeom prst="rect">
            <a:avLst/>
          </a:prstGeom>
          <a:solidFill>
            <a:srgbClr val="ECA3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9900" algn="just" eaLnBrk="1" hangingPunct="1">
              <a:buFont typeface="Wingdings 3" pitchFamily="18" charset="2"/>
              <a:buNone/>
              <a:defRPr/>
            </a:pPr>
            <a:r>
              <a:rPr lang="uk-UA" sz="30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У Бредській декларації 1660 р. </a:t>
            </a:r>
            <a:r>
              <a:rPr lang="uk-UA" sz="30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Times New Roman" pitchFamily="18" charset="0"/>
              </a:rPr>
              <a:t>король обіцяв, що парламент вирішуватиме найважливіші питання про утримання армії, землі роялістів, прощення учасників революції, віросповідання.</a:t>
            </a:r>
            <a:endParaRPr lang="uk-UA" sz="3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7829550" cy="1296988"/>
          </a:xfrm>
        </p:spPr>
        <p:txBody>
          <a:bodyPr/>
          <a:lstStyle/>
          <a:p>
            <a:pPr algn="ctr" eaLnBrk="1" hangingPunct="1"/>
            <a:r>
              <a:rPr lang="uk-UA" sz="3200" smtClean="0">
                <a:latin typeface="Arial" charset="0"/>
                <a:cs typeface="Times New Roman" pitchFamily="18" charset="0"/>
              </a:rPr>
              <a:t>Прагнення короля Карла II і його спадкоємця Якова II відновити абсолютизм викликали широке невдоволення в країні </a:t>
            </a:r>
            <a:endParaRPr lang="uk-UA" sz="3200" smtClean="0"/>
          </a:p>
        </p:txBody>
      </p:sp>
      <p:pic>
        <p:nvPicPr>
          <p:cNvPr id="38914" name="Picture 2" descr="D:\ІДПЗК_2015\Англійська буржуазна революція\яків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77658"/>
            <a:ext cx="3455938" cy="416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79007_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2424781"/>
            <a:ext cx="3744416" cy="422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04664"/>
            <a:ext cx="4825231" cy="2636012"/>
          </a:xfrm>
        </p:spPr>
        <p:txBody>
          <a:bodyPr/>
          <a:lstStyle/>
          <a:p>
            <a:pPr algn="ctr" eaLnBrk="1" hangingPunct="1"/>
            <a:r>
              <a:rPr lang="uk-UA" sz="2500" b="1" dirty="0" smtClean="0">
                <a:latin typeface="Arial" charset="0"/>
                <a:cs typeface="Times New Roman" pitchFamily="18" charset="0"/>
              </a:rPr>
              <a:t>У 1679 р. </a:t>
            </a:r>
            <a:r>
              <a:rPr lang="uk-UA" sz="2500" dirty="0" smtClean="0">
                <a:latin typeface="Arial" charset="0"/>
                <a:cs typeface="Times New Roman" pitchFamily="18" charset="0"/>
              </a:rPr>
              <a:t>парламент затвердив</a:t>
            </a:r>
            <a:r>
              <a:rPr lang="uk-UA" sz="2500" b="1" dirty="0" smtClean="0">
                <a:latin typeface="Arial" charset="0"/>
                <a:cs typeface="Times New Roman" pitchFamily="18" charset="0"/>
              </a:rPr>
              <a:t> Акт про краще забезпечення свободи підданих та попередження ув’язнень за морями </a:t>
            </a:r>
            <a:r>
              <a:rPr lang="uk-UA" sz="2500" b="1" dirty="0" smtClean="0">
                <a:latin typeface="Arial" charset="0"/>
                <a:cs typeface="Times New Roman" pitchFamily="18" charset="0"/>
              </a:rPr>
              <a:t/>
            </a:r>
            <a:br>
              <a:rPr lang="uk-UA" sz="2500" b="1" dirty="0" smtClean="0">
                <a:latin typeface="Arial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(</a:t>
            </a:r>
            <a:r>
              <a:rPr lang="uk-UA" sz="2800" b="1" dirty="0" smtClean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Хабеас корпус акт</a:t>
            </a:r>
            <a:r>
              <a:rPr lang="uk-UA" sz="2800" dirty="0" smtClean="0">
                <a:solidFill>
                  <a:srgbClr val="663300"/>
                </a:solidFill>
                <a:latin typeface="Arial" charset="0"/>
                <a:cs typeface="Times New Roman" pitchFamily="18" charset="0"/>
              </a:rPr>
              <a:t>)</a:t>
            </a:r>
            <a:endParaRPr lang="uk-UA" sz="2800" dirty="0" smtClean="0">
              <a:solidFill>
                <a:srgbClr val="66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759" y="3140968"/>
            <a:ext cx="8929241" cy="3600400"/>
          </a:xfrm>
          <a:solidFill>
            <a:srgbClr val="5E6E30"/>
          </a:solidFill>
        </p:spPr>
        <p:txBody>
          <a:bodyPr>
            <a:normAutofit lnSpcReduction="10000"/>
          </a:bodyPr>
          <a:lstStyle/>
          <a:p>
            <a:pPr marL="0" indent="4445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uk-UA" sz="2500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Арешт особи міг бути здійснений  лише на підставі письмового акта</a:t>
            </a:r>
          </a:p>
          <a:p>
            <a:pPr marL="0" indent="4445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uk-UA" sz="2500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Арештованого потрібно було у встановлений  законом строк доставити до суду</a:t>
            </a:r>
          </a:p>
          <a:p>
            <a:pPr marL="0" indent="4445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uk-UA" sz="2500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Суд повинен невідкладно вирішити питання про запобіжні заходи, зокрема арештований міг бути звільнений під заставу і поручительство із  зобов</a:t>
            </a:r>
            <a:r>
              <a:rPr lang="en-US" sz="2500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’</a:t>
            </a:r>
            <a:r>
              <a:rPr lang="uk-UA" sz="2500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язанням з</a:t>
            </a:r>
            <a:r>
              <a:rPr lang="en-US" sz="2500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’</a:t>
            </a:r>
            <a:r>
              <a:rPr lang="uk-UA" sz="2500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явитися в суд для розгляду справи</a:t>
            </a:r>
          </a:p>
          <a:p>
            <a:pPr marL="0" indent="44450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uk-UA" sz="2500" dirty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Особа не могла бути вдруге заарештована за одним і тим же обвинуваченням.</a:t>
            </a:r>
            <a:endParaRPr lang="uk-UA" sz="2500" dirty="0" smtClean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pPr marL="0" indent="444500" eaLnBrk="1" hangingPunct="1">
              <a:lnSpc>
                <a:spcPct val="90000"/>
              </a:lnSpc>
              <a:buFont typeface="Wingdings 3" pitchFamily="18" charset="2"/>
              <a:buNone/>
            </a:pPr>
            <a:endParaRPr lang="uk-UA" sz="2400" dirty="0" smtClean="0">
              <a:latin typeface="Arial" charset="0"/>
              <a:cs typeface="Times New Roman" pitchFamily="18" charset="0"/>
            </a:endParaRPr>
          </a:p>
        </p:txBody>
      </p:sp>
      <p:pic>
        <p:nvPicPr>
          <p:cNvPr id="39939" name="Picture 2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3995936" cy="304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0712"/>
            <a:ext cx="8964488" cy="2688208"/>
          </a:xfrm>
        </p:spPr>
        <p:txBody>
          <a:bodyPr/>
          <a:lstStyle/>
          <a:p>
            <a:pPr algn="ctr" eaLnBrk="1" hangingPunct="1"/>
            <a:r>
              <a:rPr lang="uk-UA" sz="2800" dirty="0" smtClean="0">
                <a:latin typeface="Arial" charset="0"/>
                <a:cs typeface="Times New Roman" pitchFamily="18" charset="0"/>
              </a:rPr>
              <a:t>У 1688 р. відбувся </a:t>
            </a:r>
            <a:r>
              <a:rPr lang="uk-UA" sz="2800" dirty="0" smtClean="0">
                <a:latin typeface="Arial" charset="0"/>
                <a:cs typeface="Times New Roman" pitchFamily="18" charset="0"/>
              </a:rPr>
              <a:t>династичний  </a:t>
            </a:r>
            <a:r>
              <a:rPr lang="uk-UA" sz="2800" dirty="0" smtClean="0">
                <a:latin typeface="Arial" charset="0"/>
                <a:cs typeface="Times New Roman" pitchFamily="18" charset="0"/>
              </a:rPr>
              <a:t>переворот з метою заміни Якова II більш "зручним" монархом, який одержав назву </a:t>
            </a:r>
            <a:r>
              <a:rPr lang="uk-UA" sz="2800" b="1" dirty="0" smtClean="0">
                <a:latin typeface="Arial" charset="0"/>
                <a:cs typeface="Times New Roman" pitchFamily="18" charset="0"/>
              </a:rPr>
              <a:t>«</a:t>
            </a:r>
            <a:r>
              <a:rPr lang="uk-UA" sz="2800" b="1" dirty="0" smtClean="0">
                <a:latin typeface="Arial" charset="0"/>
                <a:cs typeface="Times New Roman" pitchFamily="18" charset="0"/>
              </a:rPr>
              <a:t>Славна революція». </a:t>
            </a:r>
            <a:r>
              <a:rPr lang="uk-UA" sz="2800" dirty="0" smtClean="0">
                <a:latin typeface="Arial" charset="0"/>
                <a:cs typeface="Times New Roman" pitchFamily="18" charset="0"/>
              </a:rPr>
              <a:t>Парламент запропонував зайняти англійський престол штатгольдеру Голландії Вільгельму Оранському та його дружині Марії (дочці Якова ІІ). </a:t>
            </a:r>
            <a:endParaRPr lang="uk-UA" sz="28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3" y="3004005"/>
            <a:ext cx="2825449" cy="3467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72653"/>
            <a:ext cx="2925296" cy="353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4880" y="2752644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cs typeface="Times New Roman" pitchFamily="18" charset="0"/>
              </a:rPr>
              <a:t>Після </a:t>
            </a:r>
            <a:r>
              <a:rPr lang="uk-UA" sz="2800" dirty="0" smtClean="0">
                <a:cs typeface="Times New Roman" pitchFamily="18" charset="0"/>
              </a:rPr>
              <a:t>«славної революції» парламент прийняв </a:t>
            </a:r>
            <a:r>
              <a:rPr lang="uk-UA" sz="2800" dirty="0">
                <a:cs typeface="Times New Roman" pitchFamily="18" charset="0"/>
              </a:rPr>
              <a:t>ряд законодавчих актів, які містили важливі конституційні положення.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F:\сироватко\петиція Лільберна до парламенту Біль про права 1688 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0"/>
            <a:ext cx="41402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4176588" cy="2636912"/>
          </a:xfrm>
        </p:spPr>
        <p:txBody>
          <a:bodyPr/>
          <a:lstStyle/>
          <a:p>
            <a:pPr algn="ctr" eaLnBrk="1" hangingPunct="1"/>
            <a:r>
              <a:rPr lang="uk-UA" sz="3200" b="1" dirty="0" smtClean="0">
                <a:latin typeface="Arial" charset="0"/>
                <a:cs typeface="Times New Roman" pitchFamily="18" charset="0"/>
              </a:rPr>
              <a:t>БІЛЬ ПРО ПРАВА</a:t>
            </a:r>
            <a:r>
              <a:rPr lang="uk-UA" sz="3200" dirty="0" smtClean="0">
                <a:latin typeface="Arial" charset="0"/>
                <a:cs typeface="Times New Roman" pitchFamily="18" charset="0"/>
              </a:rPr>
              <a:t>1689 р. </a:t>
            </a:r>
            <a:r>
              <a:rPr lang="uk-UA" sz="3000" dirty="0" smtClean="0">
                <a:latin typeface="Arial" charset="0"/>
                <a:cs typeface="Times New Roman" pitchFamily="18" charset="0"/>
              </a:rPr>
              <a:t>затвердив місце </a:t>
            </a:r>
            <a:br>
              <a:rPr lang="uk-UA" sz="3000" dirty="0" smtClean="0">
                <a:latin typeface="Arial" charset="0"/>
                <a:cs typeface="Times New Roman" pitchFamily="18" charset="0"/>
              </a:rPr>
            </a:br>
            <a:r>
              <a:rPr lang="uk-UA" sz="3000" dirty="0" smtClean="0">
                <a:latin typeface="Arial" charset="0"/>
                <a:cs typeface="Times New Roman" pitchFamily="18" charset="0"/>
              </a:rPr>
              <a:t>парламенту в системі державних органів</a:t>
            </a:r>
            <a:br>
              <a:rPr lang="uk-UA" sz="3000" dirty="0" smtClean="0">
                <a:latin typeface="Arial" charset="0"/>
                <a:cs typeface="Times New Roman" pitchFamily="18" charset="0"/>
              </a:rPr>
            </a:br>
            <a:endParaRPr lang="uk-UA" sz="30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2754064"/>
            <a:ext cx="8964612" cy="410393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FontTx/>
              <a:buChar char="-"/>
            </a:pPr>
            <a:r>
              <a:rPr lang="uk-UA" sz="3000" dirty="0" smtClean="0">
                <a:latin typeface="Arial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Arial" charset="0"/>
                <a:cs typeface="Times New Roman" pitchFamily="18" charset="0"/>
              </a:rPr>
              <a:t>заборонялося </a:t>
            </a:r>
            <a:r>
              <a:rPr lang="uk-UA" sz="2800" dirty="0" smtClean="0">
                <a:latin typeface="Arial" charset="0"/>
                <a:cs typeface="Times New Roman" pitchFamily="18" charset="0"/>
              </a:rPr>
              <a:t>без згоди парламенту </a:t>
            </a:r>
            <a:r>
              <a:rPr lang="uk-UA" sz="2800" dirty="0" smtClean="0">
                <a:latin typeface="Arial" charset="0"/>
                <a:cs typeface="Times New Roman" pitchFamily="18" charset="0"/>
              </a:rPr>
              <a:t>приймати чи призупиняти </a:t>
            </a:r>
            <a:r>
              <a:rPr lang="uk-UA" sz="2800" dirty="0" smtClean="0">
                <a:latin typeface="Arial" charset="0"/>
                <a:cs typeface="Times New Roman" pitchFamily="18" charset="0"/>
              </a:rPr>
              <a:t>дію законів, стягувати податки, збирати і утримувати армію в мирний час </a:t>
            </a:r>
          </a:p>
          <a:p>
            <a:pPr marL="0" indent="0" eaLnBrk="1" hangingPunct="1">
              <a:buFontTx/>
              <a:buChar char="-"/>
            </a:pPr>
            <a:r>
              <a:rPr lang="uk-UA" sz="2800" dirty="0" smtClean="0">
                <a:latin typeface="Arial" charset="0"/>
                <a:cs typeface="Times New Roman" pitchFamily="18" charset="0"/>
              </a:rPr>
              <a:t> установлювалася </a:t>
            </a:r>
            <a:r>
              <a:rPr lang="uk-UA" sz="2800" dirty="0" smtClean="0">
                <a:latin typeface="Arial" charset="0"/>
                <a:cs typeface="Times New Roman" pitchFamily="18" charset="0"/>
              </a:rPr>
              <a:t>свобода слова у парламенті</a:t>
            </a:r>
            <a:r>
              <a:rPr lang="uk-UA" sz="2800" dirty="0" smtClean="0">
                <a:latin typeface="Arial" charset="0"/>
                <a:cs typeface="Times New Roman" pitchFamily="18" charset="0"/>
              </a:rPr>
              <a:t>,</a:t>
            </a:r>
          </a:p>
          <a:p>
            <a:pPr marL="0" indent="0" eaLnBrk="1" hangingPunct="1">
              <a:buFontTx/>
              <a:buChar char="-"/>
            </a:pPr>
            <a:r>
              <a:rPr lang="uk-UA" sz="2800" dirty="0" smtClean="0">
                <a:latin typeface="Arial" charset="0"/>
                <a:cs typeface="Times New Roman" pitchFamily="18" charset="0"/>
              </a:rPr>
              <a:t> вибори </a:t>
            </a:r>
            <a:r>
              <a:rPr lang="uk-UA" sz="2800" dirty="0" smtClean="0">
                <a:latin typeface="Arial" charset="0"/>
                <a:cs typeface="Times New Roman" pitchFamily="18" charset="0"/>
              </a:rPr>
              <a:t>до </a:t>
            </a:r>
            <a:r>
              <a:rPr lang="uk-UA" sz="2800" dirty="0" smtClean="0">
                <a:latin typeface="Arial" charset="0"/>
                <a:cs typeface="Times New Roman" pitchFamily="18" charset="0"/>
              </a:rPr>
              <a:t>парламенту мали бути вільними, </a:t>
            </a:r>
          </a:p>
          <a:p>
            <a:pPr marL="0" indent="0" eaLnBrk="1" hangingPunct="1">
              <a:buFontTx/>
              <a:buChar char="-"/>
            </a:pPr>
            <a:r>
              <a:rPr lang="uk-UA" sz="2800" dirty="0" smtClean="0">
                <a:latin typeface="Arial" charset="0"/>
                <a:cs typeface="Times New Roman" pitchFamily="18" charset="0"/>
              </a:rPr>
              <a:t> парламент міг звертатися </a:t>
            </a:r>
            <a:r>
              <a:rPr lang="uk-UA" sz="2800" dirty="0" smtClean="0">
                <a:latin typeface="Arial" charset="0"/>
                <a:cs typeface="Times New Roman" pitchFamily="18" charset="0"/>
              </a:rPr>
              <a:t>з петиціями до короля</a:t>
            </a:r>
          </a:p>
          <a:p>
            <a:pPr marL="0" indent="0" eaLnBrk="1" hangingPunct="1">
              <a:buFontTx/>
              <a:buChar char="-"/>
            </a:pPr>
            <a:r>
              <a:rPr lang="uk-UA" sz="2800" dirty="0" smtClean="0">
                <a:latin typeface="Arial" charset="0"/>
                <a:cs typeface="Times New Roman" pitchFamily="18" charset="0"/>
              </a:rPr>
              <a:t> парламент </a:t>
            </a:r>
            <a:r>
              <a:rPr lang="uk-UA" sz="2800" dirty="0" smtClean="0">
                <a:latin typeface="Arial" charset="0"/>
                <a:cs typeface="Times New Roman" pitchFamily="18" charset="0"/>
              </a:rPr>
              <a:t>мав </a:t>
            </a:r>
            <a:r>
              <a:rPr lang="uk-UA" sz="2800" dirty="0" smtClean="0">
                <a:latin typeface="Arial" charset="0"/>
                <a:cs typeface="Times New Roman" pitchFamily="18" charset="0"/>
              </a:rPr>
              <a:t>скликатися регулярно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96" y="188640"/>
            <a:ext cx="5724525" cy="1296144"/>
          </a:xfrm>
        </p:spPr>
        <p:txBody>
          <a:bodyPr/>
          <a:lstStyle/>
          <a:p>
            <a:pPr algn="r" eaLnBrk="1" hangingPunct="1"/>
            <a:r>
              <a:rPr lang="uk-UA" sz="30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Закон про спадкування престолу </a:t>
            </a:r>
            <a:r>
              <a:rPr lang="uk-UA" sz="30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1701 </a:t>
            </a:r>
            <a:r>
              <a:rPr lang="uk-UA" sz="30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р.</a:t>
            </a:r>
            <a:r>
              <a:rPr lang="uk-UA" sz="30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endParaRPr lang="uk-UA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636912"/>
            <a:ext cx="9152632" cy="432048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just" eaLnBrk="1" hangingPunct="1">
              <a:buNone/>
              <a:tabLst>
                <a:tab pos="677863" algn="l"/>
              </a:tabLst>
            </a:pPr>
            <a:r>
              <a:rPr lang="uk-UA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- усі </a:t>
            </a:r>
            <a:r>
              <a:rPr lang="uk-UA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акти виконавчої влади мали затверджуватися, крім короля, ще й відповідним міністром</a:t>
            </a:r>
          </a:p>
          <a:p>
            <a:pPr marL="0" indent="0" algn="just" eaLnBrk="1" hangingPunct="1">
              <a:buNone/>
              <a:tabLst>
                <a:tab pos="677863" algn="l"/>
              </a:tabLst>
            </a:pPr>
            <a:r>
              <a:rPr lang="uk-UA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- король </a:t>
            </a:r>
            <a:r>
              <a:rPr lang="uk-UA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позбавлявся права помилування міністрів, засуджених парламентом в порядку імпічменту</a:t>
            </a:r>
            <a:endParaRPr lang="uk-UA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None/>
              <a:tabLst>
                <a:tab pos="677863" algn="l"/>
              </a:tabLst>
            </a:pPr>
            <a:r>
              <a:rPr lang="uk-UA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- призначені </a:t>
            </a:r>
            <a:r>
              <a:rPr lang="uk-UA" sz="2800" b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королем судді працювали лише у разі відповідної поведінки і відсторонювалися від посади за згодою обох палат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737420"/>
            <a:ext cx="5724029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   - Король мав сповідувати                                    англіканську релігію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3525" r="3128" b="3430"/>
          <a:stretch/>
        </p:blipFill>
        <p:spPr>
          <a:xfrm>
            <a:off x="5868144" y="0"/>
            <a:ext cx="3247380" cy="262496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0" y="188913"/>
            <a:ext cx="7988300" cy="1511300"/>
          </a:xfrm>
        </p:spPr>
        <p:txBody>
          <a:bodyPr/>
          <a:lstStyle/>
          <a:p>
            <a:pPr algn="ctr" eaLnBrk="1" hangingPunct="1"/>
            <a:r>
              <a:rPr lang="uk-UA" sz="3200" smtClean="0">
                <a:latin typeface="Arial" charset="0"/>
                <a:cs typeface="Times New Roman" pitchFamily="18" charset="0"/>
              </a:rPr>
              <a:t>З того часу в Англії остаточно затверджується конституційна, обмежена парламентом, монархія</a:t>
            </a:r>
            <a:endParaRPr lang="uk-UA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/>
          </a:bodyPr>
          <a:lstStyle/>
          <a:p>
            <a:pPr marL="0" indent="533400" algn="just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imes New Roman"/>
              </a:rPr>
              <a:t> </a:t>
            </a:r>
            <a:endParaRPr lang="uk-UA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Times New Roman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uk-U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798638"/>
            <a:ext cx="6948487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0_8ec1c_b4a71526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0"/>
            <a:ext cx="550862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3" y="0"/>
            <a:ext cx="3744913" cy="3500438"/>
          </a:xfrm>
        </p:spPr>
        <p:txBody>
          <a:bodyPr/>
          <a:lstStyle/>
          <a:p>
            <a:pPr algn="r" eaLnBrk="1" hangingPunct="1"/>
            <a:r>
              <a:rPr lang="uk-UA" sz="3200" smtClean="0">
                <a:latin typeface="Arial" charset="0"/>
                <a:cs typeface="Times New Roman" pitchFamily="18" charset="0"/>
              </a:rPr>
              <a:t>На межі XVII-XVIII    ст. в Англії сформувалися найважливіші інститути буржуазного державного права:</a:t>
            </a:r>
            <a:endParaRPr lang="uk-UA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3689350"/>
            <a:ext cx="8858250" cy="305276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just" eaLnBrk="1" hangingPunct="1">
              <a:buFont typeface="Century Gothic" pitchFamily="34" charset="0"/>
              <a:buAutoNum type="arabicPeriod"/>
              <a:tabLst>
                <a:tab pos="1897063" algn="l"/>
              </a:tabLst>
            </a:pPr>
            <a:r>
              <a:rPr lang="uk-UA" sz="320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верховенство парламенту в галузі законодавчої влади </a:t>
            </a:r>
          </a:p>
          <a:p>
            <a:pPr algn="just" eaLnBrk="1" hangingPunct="1">
              <a:buFont typeface="Century Gothic" pitchFamily="34" charset="0"/>
              <a:buAutoNum type="arabicPeriod"/>
              <a:tabLst>
                <a:tab pos="1897063" algn="l"/>
              </a:tabLst>
            </a:pPr>
            <a:r>
              <a:rPr lang="uk-UA" sz="320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виключне право парламенту затверджувати бюджет і формувати армію</a:t>
            </a:r>
          </a:p>
          <a:p>
            <a:pPr algn="just" eaLnBrk="1" hangingPunct="1">
              <a:buFont typeface="Century Gothic" pitchFamily="34" charset="0"/>
              <a:buAutoNum type="arabicPeriod"/>
              <a:tabLst>
                <a:tab pos="1897063" algn="l"/>
              </a:tabLst>
            </a:pPr>
            <a:r>
              <a:rPr lang="uk-UA" sz="320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принцип незмінюваності суддів </a:t>
            </a:r>
            <a:endParaRPr lang="uk-UA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D:\ІДПЗК_2015\Коросько\Промислова революці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235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3933056"/>
            <a:ext cx="8893175" cy="26368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uk-UA" sz="3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Капіталізм</a:t>
            </a:r>
            <a:r>
              <a:rPr lang="uk-UA" sz="3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 це суспільний лад, за якого утворюються два великих класи: капіталістів і найманих робітників. </a:t>
            </a:r>
            <a:r>
              <a:rPr lang="uk-UA" sz="3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Капіталісти</a:t>
            </a:r>
            <a:r>
              <a:rPr lang="uk-UA" sz="3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 були власниками ремісничих майстерень, мануфактур, крамниць, транспорту і наймали за певну плату вільних людей – </a:t>
            </a:r>
            <a:r>
              <a:rPr lang="uk-UA" sz="3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найманих робітників</a:t>
            </a:r>
            <a:r>
              <a:rPr lang="uk-UA" sz="3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.</a:t>
            </a:r>
            <a:endParaRPr lang="uk-UA" sz="17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0"/>
            <a:ext cx="3528393" cy="3871913"/>
          </a:xfrm>
        </p:spPr>
        <p:txBody>
          <a:bodyPr/>
          <a:lstStyle/>
          <a:p>
            <a:pPr eaLnBrk="1" hangingPunct="1"/>
            <a:r>
              <a:rPr lang="uk-UA" sz="2800" b="1" dirty="0" smtClean="0">
                <a:solidFill>
                  <a:srgbClr val="5C005C"/>
                </a:solidFill>
                <a:latin typeface="Arial" charset="0"/>
                <a:cs typeface="Times New Roman" pitchFamily="18" charset="0"/>
              </a:rPr>
              <a:t>Новий час</a:t>
            </a:r>
            <a:r>
              <a:rPr lang="uk-UA" sz="2800" dirty="0" smtClean="0">
                <a:solidFill>
                  <a:srgbClr val="5C005C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rgbClr val="5C005C"/>
                </a:solidFill>
                <a:latin typeface="Arial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5C005C"/>
                </a:solidFill>
                <a:latin typeface="Arial" charset="0"/>
                <a:cs typeface="Times New Roman" pitchFamily="18" charset="0"/>
              </a:rPr>
              <a:t>У ХУ-ХУІІ ст. </a:t>
            </a:r>
            <a:br>
              <a:rPr lang="uk-UA" sz="2800" dirty="0" smtClean="0">
                <a:solidFill>
                  <a:srgbClr val="5C005C"/>
                </a:solidFill>
                <a:latin typeface="Arial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5C005C"/>
                </a:solidFill>
                <a:latin typeface="Arial" charset="0"/>
                <a:cs typeface="Times New Roman" pitchFamily="18" charset="0"/>
              </a:rPr>
              <a:t>відбувся перехід </a:t>
            </a:r>
            <a:br>
              <a:rPr lang="uk-UA" sz="2800" dirty="0" smtClean="0">
                <a:solidFill>
                  <a:srgbClr val="5C005C"/>
                </a:solidFill>
                <a:latin typeface="Arial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5C005C"/>
                </a:solidFill>
                <a:latin typeface="Arial" charset="0"/>
                <a:cs typeface="Times New Roman" pitchFamily="18" charset="0"/>
              </a:rPr>
              <a:t>від Середньовіччя </a:t>
            </a:r>
            <a:br>
              <a:rPr lang="uk-UA" sz="2800" dirty="0" smtClean="0">
                <a:solidFill>
                  <a:srgbClr val="5C005C"/>
                </a:solidFill>
                <a:latin typeface="Arial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5C005C"/>
                </a:solidFill>
                <a:latin typeface="Arial" charset="0"/>
                <a:cs typeface="Times New Roman" pitchFamily="18" charset="0"/>
              </a:rPr>
              <a:t>до Нового часу. Це </a:t>
            </a:r>
            <a:br>
              <a:rPr lang="uk-UA" sz="2800" dirty="0" smtClean="0">
                <a:solidFill>
                  <a:srgbClr val="5C005C"/>
                </a:solidFill>
                <a:latin typeface="Arial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5C005C"/>
                </a:solidFill>
                <a:latin typeface="Arial" charset="0"/>
                <a:cs typeface="Times New Roman" pitchFamily="18" charset="0"/>
              </a:rPr>
              <a:t>період розкладу феодального ладу</a:t>
            </a:r>
            <a:br>
              <a:rPr lang="uk-UA" sz="2800" dirty="0" smtClean="0">
                <a:solidFill>
                  <a:srgbClr val="5C005C"/>
                </a:solidFill>
                <a:latin typeface="Arial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5C005C"/>
                </a:solidFill>
                <a:latin typeface="Arial" charset="0"/>
                <a:cs typeface="Times New Roman" pitchFamily="18" charset="0"/>
              </a:rPr>
              <a:t> і зародження</a:t>
            </a:r>
            <a:br>
              <a:rPr lang="uk-UA" sz="2800" dirty="0" smtClean="0">
                <a:solidFill>
                  <a:srgbClr val="5C005C"/>
                </a:solidFill>
                <a:latin typeface="Arial" charset="0"/>
                <a:cs typeface="Times New Roman" pitchFamily="18" charset="0"/>
              </a:rPr>
            </a:br>
            <a:r>
              <a:rPr lang="uk-UA" sz="2800" dirty="0" smtClean="0">
                <a:solidFill>
                  <a:srgbClr val="5C005C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5C005C"/>
                </a:solidFill>
                <a:latin typeface="Arial" charset="0"/>
                <a:cs typeface="Times New Roman" pitchFamily="18" charset="0"/>
              </a:rPr>
              <a:t>капіталізму</a:t>
            </a:r>
            <a:r>
              <a:rPr lang="uk-UA" sz="2800" b="1" dirty="0" smtClean="0">
                <a:latin typeface="Arial" charset="0"/>
                <a:cs typeface="Times New Roman" pitchFamily="18" charset="0"/>
              </a:rPr>
              <a:t>.</a:t>
            </a:r>
            <a:r>
              <a:rPr lang="uk-UA" sz="2800" dirty="0" smtClean="0">
                <a:latin typeface="Arial" charset="0"/>
                <a:cs typeface="Times New Roman" pitchFamily="18" charset="0"/>
              </a:rPr>
              <a:t> </a:t>
            </a:r>
            <a:endParaRPr lang="uk-U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44450"/>
            <a:ext cx="8101012" cy="3384550"/>
          </a:xfrm>
        </p:spPr>
        <p:txBody>
          <a:bodyPr/>
          <a:lstStyle/>
          <a:p>
            <a:pPr eaLnBrk="1" hangingPunct="1"/>
            <a:r>
              <a:rPr lang="uk-UA" sz="3200" smtClean="0">
                <a:latin typeface="Arial" charset="0"/>
                <a:cs typeface="Times New Roman" pitchFamily="18" charset="0"/>
              </a:rPr>
              <a:t>Капіталізм починає стверджуватися в Європі в ході </a:t>
            </a:r>
            <a:r>
              <a:rPr lang="uk-UA" sz="3200" b="1" smtClean="0">
                <a:latin typeface="Arial" charset="0"/>
                <a:cs typeface="Times New Roman" pitchFamily="18" charset="0"/>
              </a:rPr>
              <a:t>буржуазних (капіталістичних) революцій</a:t>
            </a:r>
            <a:r>
              <a:rPr lang="uk-UA" sz="3200" smtClean="0">
                <a:latin typeface="Arial" charset="0"/>
                <a:cs typeface="Times New Roman" pitchFamily="18" charset="0"/>
              </a:rPr>
              <a:t>, у яких брали участь різні верстви населення: селяни, городяни та частина феодалів, які почали використовувати капіталістичні методи господарювання.</a:t>
            </a:r>
            <a:endParaRPr lang="uk-UA" sz="3200" smtClean="0"/>
          </a:p>
        </p:txBody>
      </p:sp>
      <p:pic>
        <p:nvPicPr>
          <p:cNvPr id="22530" name="Picture 2" descr="D:\ІДПЗК_2015\Англійська революці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3332"/>
            <a:ext cx="8460804" cy="332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ІДПЗК_2015\Англійська буржуазна революція\263801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496887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4105275" cy="5516562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uk-UA" sz="3200" b="1" dirty="0" smtClean="0">
                <a:solidFill>
                  <a:srgbClr val="003E00"/>
                </a:solidFill>
                <a:latin typeface="Arial" charset="0"/>
                <a:cs typeface="Times New Roman" pitchFamily="18" charset="0"/>
              </a:rPr>
              <a:t>Англійська революція</a:t>
            </a:r>
            <a:r>
              <a:rPr lang="uk-UA" sz="3200" dirty="0" smtClean="0">
                <a:solidFill>
                  <a:srgbClr val="003E00"/>
                </a:solidFill>
                <a:latin typeface="Arial" charset="0"/>
                <a:cs typeface="Times New Roman" pitchFamily="18" charset="0"/>
              </a:rPr>
              <a:t> XVII ст. була першою великою буржуазною революцією, яка проголосила принципи буржуазного суспільства і держави.</a:t>
            </a:r>
            <a:endParaRPr lang="uk-UA" dirty="0" smtClean="0">
              <a:solidFill>
                <a:srgbClr val="003E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90885294"/>
              </p:ext>
            </p:extLst>
          </p:nvPr>
        </p:nvGraphicFramePr>
        <p:xfrm>
          <a:off x="1485566" y="110282"/>
          <a:ext cx="7654145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8" name="Picture 2" descr="d163bb1736742f14d7c2332d09e0f4f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863" y="3933056"/>
            <a:ext cx="3178001" cy="2592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0E55CF-2774-478B-917C-F09E1E4C9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C0E55CF-2774-478B-917C-F09E1E4C9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BBE025-F8E3-485C-870B-7005DA7EA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DBBE025-F8E3-485C-870B-7005DA7EA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8038" y="44450"/>
            <a:ext cx="5795962" cy="647700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Arial" charset="0"/>
                <a:cs typeface="Times New Roman" pitchFamily="18" charset="0"/>
              </a:rPr>
              <a:t>Передумови революції:</a:t>
            </a:r>
            <a:endParaRPr lang="uk-UA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8210878"/>
              </p:ext>
            </p:extLst>
          </p:nvPr>
        </p:nvGraphicFramePr>
        <p:xfrm>
          <a:off x="2392710" y="802233"/>
          <a:ext cx="673224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3" name="Picture 2" descr="G:\солоденко картинки\мануфактуры франции\image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000" y="1196975"/>
            <a:ext cx="3348038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52D70A-8DCC-4BFB-8B59-E38FC7E84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graphicEl>
                                              <a:dgm id="{D752D70A-8DCC-4BFB-8B59-E38FC7E84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556B85-878D-4A4C-8E60-92858E33D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17556B85-878D-4A4C-8E60-92858E33D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397DAC-7195-4D92-A9D8-88CB7E0E1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EC397DAC-7195-4D92-A9D8-88CB7E0E1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51038A-16C5-41E1-BFDD-9C2459744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2351038A-16C5-41E1-BFDD-9C2459744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44450"/>
            <a:ext cx="7596187" cy="1152525"/>
          </a:xfrm>
        </p:spPr>
        <p:txBody>
          <a:bodyPr/>
          <a:lstStyle/>
          <a:p>
            <a:pPr eaLnBrk="1" hangingPunct="1"/>
            <a:r>
              <a:rPr lang="uk-UA" sz="4000" b="1" smtClean="0"/>
              <a:t>Характерні риси революції:</a:t>
            </a:r>
            <a:endParaRPr lang="uk-UA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40291219"/>
              </p:ext>
            </p:extLst>
          </p:nvPr>
        </p:nvGraphicFramePr>
        <p:xfrm>
          <a:off x="420366" y="1353468"/>
          <a:ext cx="8712967" cy="5336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68897E-1480-4CBC-8669-F8023489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4268897E-1480-4CBC-8669-F8023489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56720-CA24-4FD0-A235-6F4EF4A5A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3856720-CA24-4FD0-A235-6F4EF4A5A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42637E-C028-454F-83BF-D8918513D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F442637E-C028-454F-83BF-D8918513D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A02DD6-50BA-4619-B67F-BF46178D0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8A02DD6-50BA-4619-B67F-BF46178D0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863" y="115888"/>
            <a:ext cx="7561262" cy="11525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mtClean="0"/>
              <a:t>Опозиція монархії</a:t>
            </a:r>
            <a:r>
              <a:rPr lang="uk-UA" b="1" smtClean="0"/>
              <a:t> (пуритани) </a:t>
            </a:r>
            <a:r>
              <a:rPr lang="uk-UA" smtClean="0"/>
              <a:t>поділялися на три течії</a:t>
            </a:r>
            <a:r>
              <a:rPr lang="uk-UA" smtClean="0">
                <a:latin typeface="Arial" charset="0"/>
              </a:rPr>
              <a:t>:</a:t>
            </a:r>
            <a:endParaRPr lang="uk-UA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363" y="1270000"/>
            <a:ext cx="8767762" cy="53990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uk-UA" sz="3200" b="1" dirty="0" smtClean="0">
                <a:latin typeface="Arial" charset="0"/>
                <a:cs typeface="Times New Roman" pitchFamily="18" charset="0"/>
              </a:rPr>
              <a:t>1. пресвітеріани </a:t>
            </a:r>
            <a:r>
              <a:rPr lang="uk-UA" sz="3200" dirty="0" smtClean="0">
                <a:latin typeface="Arial" charset="0"/>
                <a:cs typeface="Times New Roman" pitchFamily="18" charset="0"/>
              </a:rPr>
              <a:t>(верхівка буржуазії та джентрі) прагнули обмеження королівської влади, встановлення конституційної монархії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3200" b="1" dirty="0" smtClean="0">
                <a:latin typeface="Arial" charset="0"/>
                <a:cs typeface="Times New Roman" pitchFamily="18" charset="0"/>
              </a:rPr>
              <a:t>2. індепенденти </a:t>
            </a:r>
            <a:r>
              <a:rPr lang="uk-UA" sz="3200" dirty="0" smtClean="0">
                <a:latin typeface="Arial" charset="0"/>
                <a:cs typeface="Times New Roman" pitchFamily="18" charset="0"/>
              </a:rPr>
              <a:t>(середнє та дрібне дворянство і буржуазія, очолювані </a:t>
            </a:r>
            <a:r>
              <a:rPr lang="uk-UA" sz="3200" dirty="0" smtClean="0">
                <a:latin typeface="Arial" charset="0"/>
                <a:cs typeface="Times New Roman" pitchFamily="18" charset="0"/>
              </a:rPr>
              <a:t>О.Кромвелем</a:t>
            </a:r>
            <a:r>
              <a:rPr lang="uk-UA" sz="3200" dirty="0" smtClean="0">
                <a:latin typeface="Arial" charset="0"/>
                <a:cs typeface="Times New Roman" pitchFamily="18" charset="0"/>
              </a:rPr>
              <a:t>) вимагали, крім того, визнання  невід’ємних прав підданих</a:t>
            </a:r>
            <a:r>
              <a:rPr lang="uk-UA" sz="3200" b="1" dirty="0" smtClean="0">
                <a:latin typeface="Arial" charset="0"/>
                <a:cs typeface="Times New Roman" pitchFamily="18" charset="0"/>
              </a:rPr>
              <a:t> </a:t>
            </a:r>
            <a:endParaRPr lang="en-US" sz="3200" b="1" dirty="0" smtClean="0">
              <a:latin typeface="Arial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uk-UA" sz="3200" b="1" dirty="0" smtClean="0">
                <a:latin typeface="Arial" charset="0"/>
                <a:cs typeface="Times New Roman" pitchFamily="18" charset="0"/>
              </a:rPr>
              <a:t>3. левелери </a:t>
            </a:r>
            <a:r>
              <a:rPr lang="uk-UA" sz="3200" dirty="0" smtClean="0">
                <a:latin typeface="Arial" charset="0"/>
                <a:cs typeface="Times New Roman" pitchFamily="18" charset="0"/>
              </a:rPr>
              <a:t>(дрібна буржуазія, міщани та селяни) вимагали проголошення республіки, загальної рівності, загального чоловічого виборчого права, повернення общинам земель, свободу торгівлі і промисловості, пропорційне оподаткування</a:t>
            </a:r>
            <a:endParaRPr lang="uk-UA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18500</TotalTime>
  <Words>1144</Words>
  <Application>Microsoft Office PowerPoint</Application>
  <PresentationFormat>Экран (4:3)</PresentationFormat>
  <Paragraphs>100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Легкий дым</vt:lpstr>
      <vt:lpstr>Тема 6.  Держава та право Великої Британії (ХVII – ХVIIІ ст.)</vt:lpstr>
      <vt:lpstr>План</vt:lpstr>
      <vt:lpstr>Новий час У ХУ-ХУІІ ст.  відбувся перехід  від Середньовіччя  до Нового часу. Це  період розкладу феодального ладу  і зародження  капіталізму. </vt:lpstr>
      <vt:lpstr>Презентация PowerPoint</vt:lpstr>
      <vt:lpstr>Презентация PowerPoint</vt:lpstr>
      <vt:lpstr>Презентация PowerPoint</vt:lpstr>
      <vt:lpstr>Передумови революції:</vt:lpstr>
      <vt:lpstr>Характерні риси революції:</vt:lpstr>
      <vt:lpstr>Опозиція монархії (пуритани) поділялися на три течії:</vt:lpstr>
      <vt:lpstr>Етапи революції:</vt:lpstr>
      <vt:lpstr>програмою революції стала                ПЕТИЦІЯ ПРО ПРАВО 1628 р.</vt:lpstr>
      <vt:lpstr>1 етап революції</vt:lpstr>
      <vt:lpstr>У 1641 р. парламент прийняв     Велику ремонстрацію, яка закріпила:  </vt:lpstr>
      <vt:lpstr>Презентация PowerPoint</vt:lpstr>
      <vt:lpstr>Презентация PowerPoint</vt:lpstr>
      <vt:lpstr>Презентация PowerPoint</vt:lpstr>
      <vt:lpstr>2 етап революції – індепенденська республіка</vt:lpstr>
      <vt:lpstr>3 етап революції - протекторат Кромвеля</vt:lpstr>
      <vt:lpstr> </vt:lpstr>
      <vt:lpstr>Реставрація монархії</vt:lpstr>
      <vt:lpstr>Прагнення короля Карла II і його спадкоємця Якова II відновити абсолютизм викликали широке невдоволення в країні </vt:lpstr>
      <vt:lpstr>У 1679 р. парламент затвердив Акт про краще забезпечення свободи підданих та попередження ув’язнень за морями  (Хабеас корпус акт)</vt:lpstr>
      <vt:lpstr>У 1688 р. відбувся династичний  переворот з метою заміни Якова II більш "зручним" монархом, який одержав назву «Славна революція». Парламент запропонував зайняти англійський престол штатгольдеру Голландії Вільгельму Оранському та його дружині Марії (дочці Якова ІІ). </vt:lpstr>
      <vt:lpstr>БІЛЬ ПРО ПРАВА1689 р. затвердив місце  парламенту в системі державних органів </vt:lpstr>
      <vt:lpstr>Закон про спадкування престолу 1701 р. </vt:lpstr>
      <vt:lpstr>З того часу в Англії остаточно затверджується конституційна, обмежена парламентом, монархія</vt:lpstr>
      <vt:lpstr>На межі XVII-XVIII    ст. в Англії сформувалися найважливіші інститути буржуазного державного права: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RePack by Diakov</cp:lastModifiedBy>
  <cp:revision>86</cp:revision>
  <dcterms:created xsi:type="dcterms:W3CDTF">2015-04-15T07:04:17Z</dcterms:created>
  <dcterms:modified xsi:type="dcterms:W3CDTF">2020-11-28T16:51:29Z</dcterms:modified>
</cp:coreProperties>
</file>