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3" r:id="rId25"/>
    <p:sldId id="284" r:id="rId26"/>
    <p:sldId id="286" r:id="rId27"/>
    <p:sldId id="285" r:id="rId28"/>
    <p:sldId id="287" r:id="rId29"/>
    <p:sldId id="288" r:id="rId30"/>
    <p:sldId id="289" r:id="rId31"/>
    <p:sldId id="334" r:id="rId32"/>
    <p:sldId id="335" r:id="rId33"/>
    <p:sldId id="336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8" r:id="rId43"/>
    <p:sldId id="332" r:id="rId44"/>
    <p:sldId id="337" r:id="rId45"/>
    <p:sldId id="291" r:id="rId46"/>
    <p:sldId id="292" r:id="rId47"/>
    <p:sldId id="293" r:id="rId48"/>
    <p:sldId id="294" r:id="rId49"/>
    <p:sldId id="29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E2"/>
    <a:srgbClr val="FF9FCF"/>
    <a:srgbClr val="CC6600"/>
    <a:srgbClr val="FFB66D"/>
    <a:srgbClr val="DCFFB9"/>
    <a:srgbClr val="CCFF99"/>
    <a:srgbClr val="C5FFE2"/>
    <a:srgbClr val="D9FFEC"/>
    <a:srgbClr val="99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3459" autoAdjust="0"/>
  </p:normalViewPr>
  <p:slideViewPr>
    <p:cSldViewPr>
      <p:cViewPr varScale="1">
        <p:scale>
          <a:sx n="104" d="100"/>
          <a:sy n="104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71B2F-0799-497A-B6CF-F5ECD6EC9C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45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30A2-B0F9-4725-851F-64AC5D2F23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10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F7BBC-235F-4A6C-8A5E-18B6D0E6AC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57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A0BDE-B870-4397-B9E1-C7FC6A424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90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E9777-68DD-4B66-B99E-A8BB080402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95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A4AC7-1BAB-4C7A-8CF7-C7B93F748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40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79C1-E432-4B50-BA93-6D0481D761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21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050C6-05EE-41C4-B3C2-6DF78B06C3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21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C6BEE-10E6-4B04-A0E1-E3EED91794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1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28913-50E7-44DD-90C3-8FA17E5D63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93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6BBDB-8CE7-43A5-8E7E-A8F28D9931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197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8EA67-F7BF-417C-8366-8510232552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7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7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korona-skipe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424863" cy="2663825"/>
          </a:xfrm>
        </p:spPr>
        <p:txBody>
          <a:bodyPr/>
          <a:lstStyle/>
          <a:p>
            <a:pPr algn="l"/>
            <a:r>
              <a:rPr lang="uk-UA" altLang="ru-RU" sz="5000" dirty="0">
                <a:solidFill>
                  <a:srgbClr val="FFFF00"/>
                </a:solidFill>
              </a:rPr>
              <a:t>     Абсолютна    монархія</a:t>
            </a:r>
            <a:br>
              <a:rPr lang="uk-UA" altLang="ru-RU" sz="5000" dirty="0">
                <a:solidFill>
                  <a:srgbClr val="FFFF00"/>
                </a:solidFill>
              </a:rPr>
            </a:br>
            <a:r>
              <a:rPr lang="uk-UA" altLang="ru-RU" sz="5000" dirty="0">
                <a:solidFill>
                  <a:srgbClr val="FFFF00"/>
                </a:solidFill>
              </a:rPr>
              <a:t/>
            </a:r>
            <a:br>
              <a:rPr lang="uk-UA" altLang="ru-RU" sz="5000" dirty="0">
                <a:solidFill>
                  <a:srgbClr val="FFFF00"/>
                </a:solidFill>
              </a:rPr>
            </a:br>
            <a:r>
              <a:rPr lang="en-US" altLang="ru-RU" sz="5000" dirty="0">
                <a:solidFill>
                  <a:srgbClr val="FFFF00"/>
                </a:solidFill>
              </a:rPr>
              <a:t>     </a:t>
            </a:r>
            <a:r>
              <a:rPr lang="uk-UA" altLang="ru-RU" sz="5000" dirty="0">
                <a:solidFill>
                  <a:srgbClr val="FFFF00"/>
                </a:solidFill>
              </a:rPr>
              <a:t>Тема </a:t>
            </a:r>
            <a:r>
              <a:rPr lang="en-US" altLang="ru-RU" sz="5000" dirty="0" smtClean="0">
                <a:solidFill>
                  <a:srgbClr val="FFFF00"/>
                </a:solidFill>
              </a:rPr>
              <a:t>5</a:t>
            </a:r>
            <a:endParaRPr lang="ru-RU" altLang="ru-RU" sz="5000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uk-UA" altLang="ru-RU"/>
          </a:p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5949280"/>
            <a:ext cx="3434680" cy="764704"/>
          </a:xfrm>
          <a:prstGeom prst="rect">
            <a:avLst/>
          </a:prstGeom>
          <a:solidFill>
            <a:srgbClr val="00206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115888"/>
            <a:ext cx="6048375" cy="1081087"/>
          </a:xfrm>
        </p:spPr>
        <p:txBody>
          <a:bodyPr/>
          <a:lstStyle/>
          <a:p>
            <a:r>
              <a:rPr lang="uk-UA" altLang="ru-RU" sz="2800">
                <a:solidFill>
                  <a:srgbClr val="800000"/>
                </a:solidFill>
              </a:rPr>
              <a:t>Становлення абсолютної монархії в Англії відбулося за правління династії Тюдорів.</a:t>
            </a:r>
            <a:endParaRPr lang="ru-RU" altLang="ru-RU" sz="2800">
              <a:solidFill>
                <a:srgbClr val="8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1341438"/>
            <a:ext cx="6985000" cy="5256212"/>
          </a:xfrm>
        </p:spPr>
        <p:txBody>
          <a:bodyPr/>
          <a:lstStyle/>
          <a:p>
            <a:pPr indent="547688">
              <a:lnSpc>
                <a:spcPct val="90000"/>
              </a:lnSpc>
              <a:buFontTx/>
              <a:buNone/>
            </a:pPr>
            <a:r>
              <a:rPr lang="uk-UA" altLang="ru-RU" sz="2400"/>
              <a:t>Засновником династії був </a:t>
            </a:r>
            <a:r>
              <a:rPr lang="uk-UA" altLang="ru-RU" sz="2400" b="1"/>
              <a:t>Генріх </a:t>
            </a:r>
            <a:r>
              <a:rPr lang="en-US" altLang="ru-RU" sz="2400" b="1"/>
              <a:t>V</a:t>
            </a:r>
            <a:r>
              <a:rPr lang="uk-UA" altLang="ru-RU" sz="2400" b="1"/>
              <a:t>ІІ</a:t>
            </a:r>
            <a:r>
              <a:rPr lang="uk-UA" altLang="ru-RU" sz="2400"/>
              <a:t> (1485-1509 рр.), коронуванням якого завершилася  багаторічна боротьба за королівський престол кланів </a:t>
            </a:r>
            <a:r>
              <a:rPr lang="uk-UA" altLang="ru-RU" sz="2400" b="1"/>
              <a:t>Ланкастерів</a:t>
            </a:r>
            <a:r>
              <a:rPr lang="uk-UA" altLang="ru-RU" sz="2400"/>
              <a:t> і </a:t>
            </a:r>
            <a:r>
              <a:rPr lang="uk-UA" altLang="ru-RU" sz="2400" b="1"/>
              <a:t>Йорків</a:t>
            </a:r>
            <a:r>
              <a:rPr lang="uk-UA" altLang="ru-RU" sz="2400"/>
              <a:t> (двох гілок династії </a:t>
            </a:r>
            <a:r>
              <a:rPr lang="uk-UA" altLang="ru-RU" sz="2400" b="1"/>
              <a:t>Плантагенетів</a:t>
            </a:r>
            <a:r>
              <a:rPr lang="uk-UA" altLang="ru-RU" sz="2400"/>
              <a:t>), яка увійшла в історію під назвою  </a:t>
            </a:r>
            <a:r>
              <a:rPr lang="uk-UA" altLang="ru-RU" sz="2400" b="1"/>
              <a:t>“війни Червоної та Білої троянд”</a:t>
            </a:r>
            <a:r>
              <a:rPr lang="uk-UA" altLang="ru-RU" sz="2400"/>
              <a:t>. Війна завершилася перемогою </a:t>
            </a:r>
            <a:r>
              <a:rPr lang="uk-UA" altLang="ru-RU" sz="2400" b="1"/>
              <a:t>Генріха Тюдора</a:t>
            </a:r>
            <a:r>
              <a:rPr lang="uk-UA" altLang="ru-RU" sz="2400"/>
              <a:t>, який по материнській лінії був пов’язаний із кланом Ланкастерів.  У 1486 р. </a:t>
            </a:r>
            <a:r>
              <a:rPr lang="uk-UA" altLang="ru-RU" sz="2400" b="1"/>
              <a:t>Генріх Тюдор</a:t>
            </a:r>
            <a:r>
              <a:rPr lang="uk-UA" altLang="ru-RU" sz="2400"/>
              <a:t> одружився з </a:t>
            </a:r>
            <a:r>
              <a:rPr lang="uk-UA" altLang="ru-RU" sz="2400" b="1"/>
              <a:t>Єлизаветою Йоркською</a:t>
            </a:r>
            <a:r>
              <a:rPr lang="uk-UA" altLang="ru-RU" sz="2400"/>
              <a:t>, таким чином була відновлена єдність династії. У 1603 р., після смерті Єлизавети І Тюдор, корона Англії перейшла до Якова І, засновника династії Стюартів.</a:t>
            </a:r>
            <a:endParaRPr lang="en-US" altLang="ru-RU" sz="2400"/>
          </a:p>
          <a:p>
            <a:pPr indent="547688">
              <a:lnSpc>
                <a:spcPct val="90000"/>
              </a:lnSpc>
            </a:pPr>
            <a:endParaRPr lang="en-US" altLang="ru-RU" sz="2400"/>
          </a:p>
          <a:p>
            <a:pPr indent="547688">
              <a:lnSpc>
                <a:spcPct val="90000"/>
              </a:lnSpc>
            </a:pPr>
            <a:endParaRPr lang="uk-UA" altLang="ru-RU" sz="200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5888"/>
            <a:ext cx="2051050" cy="6626225"/>
          </a:xfrm>
        </p:spPr>
        <p:txBody>
          <a:bodyPr/>
          <a:lstStyle/>
          <a:p>
            <a:pPr marL="266700" indent="-266700" algn="ctr">
              <a:lnSpc>
                <a:spcPct val="90000"/>
              </a:lnSpc>
              <a:buFontTx/>
              <a:buNone/>
            </a:pPr>
            <a:r>
              <a:rPr lang="uk-UA" altLang="ru-RU" sz="2600">
                <a:solidFill>
                  <a:srgbClr val="000099"/>
                </a:solidFill>
              </a:rPr>
              <a:t>Емблеми</a:t>
            </a:r>
          </a:p>
          <a:p>
            <a:pPr marL="266700" indent="-266700" algn="ctr">
              <a:lnSpc>
                <a:spcPct val="90000"/>
              </a:lnSpc>
              <a:buFontTx/>
              <a:buNone/>
            </a:pPr>
            <a:endParaRPr lang="uk-UA" altLang="ru-RU" sz="2400">
              <a:solidFill>
                <a:srgbClr val="000099"/>
              </a:solidFill>
            </a:endParaRPr>
          </a:p>
          <a:p>
            <a:pPr marL="266700" indent="-266700" algn="ctr">
              <a:lnSpc>
                <a:spcPct val="90000"/>
              </a:lnSpc>
              <a:buFontTx/>
              <a:buNone/>
            </a:pPr>
            <a:r>
              <a:rPr lang="uk-UA" altLang="ru-RU" sz="2400">
                <a:solidFill>
                  <a:srgbClr val="000066"/>
                </a:solidFill>
              </a:rPr>
              <a:t>Ланкастерів </a:t>
            </a:r>
            <a:r>
              <a:rPr lang="uk-UA" altLang="ru-RU" sz="2400">
                <a:solidFill>
                  <a:srgbClr val="660066"/>
                </a:solidFill>
              </a:rPr>
              <a:t> </a:t>
            </a:r>
          </a:p>
          <a:p>
            <a:pPr marL="266700" indent="-266700" algn="ctr">
              <a:lnSpc>
                <a:spcPct val="90000"/>
              </a:lnSpc>
              <a:buFontTx/>
              <a:buNone/>
            </a:pPr>
            <a:endParaRPr lang="uk-UA" altLang="ru-RU" sz="2400">
              <a:solidFill>
                <a:srgbClr val="660066"/>
              </a:solidFill>
            </a:endParaRPr>
          </a:p>
          <a:p>
            <a:pPr marL="266700" indent="-266700" algn="ctr">
              <a:lnSpc>
                <a:spcPct val="90000"/>
              </a:lnSpc>
              <a:buFontTx/>
              <a:buNone/>
            </a:pPr>
            <a:endParaRPr lang="uk-UA" altLang="ru-RU" sz="2400">
              <a:solidFill>
                <a:srgbClr val="660066"/>
              </a:solidFill>
            </a:endParaRPr>
          </a:p>
          <a:p>
            <a:pPr marL="266700" indent="-266700" algn="ctr">
              <a:lnSpc>
                <a:spcPct val="90000"/>
              </a:lnSpc>
              <a:buFontTx/>
              <a:buNone/>
            </a:pPr>
            <a:endParaRPr lang="uk-UA" altLang="ru-RU" sz="2400">
              <a:solidFill>
                <a:srgbClr val="660066"/>
              </a:solidFill>
            </a:endParaRPr>
          </a:p>
          <a:p>
            <a:pPr marL="266700" indent="-266700" algn="ctr">
              <a:lnSpc>
                <a:spcPct val="90000"/>
              </a:lnSpc>
              <a:buFontTx/>
              <a:buNone/>
            </a:pPr>
            <a:endParaRPr lang="uk-UA" altLang="ru-RU" sz="2400">
              <a:solidFill>
                <a:srgbClr val="660066"/>
              </a:solidFill>
            </a:endParaRPr>
          </a:p>
          <a:p>
            <a:pPr marL="266700" indent="-266700" algn="ctr">
              <a:lnSpc>
                <a:spcPct val="90000"/>
              </a:lnSpc>
              <a:buFontTx/>
              <a:buNone/>
            </a:pPr>
            <a:r>
              <a:rPr lang="uk-UA" altLang="ru-RU" sz="2400">
                <a:solidFill>
                  <a:srgbClr val="000066"/>
                </a:solidFill>
              </a:rPr>
              <a:t>Йорків      </a:t>
            </a:r>
            <a:r>
              <a:rPr lang="uk-UA" altLang="ru-RU" sz="2400">
                <a:solidFill>
                  <a:srgbClr val="660066"/>
                </a:solidFill>
              </a:rPr>
              <a:t>              </a:t>
            </a:r>
          </a:p>
          <a:p>
            <a:pPr marL="266700" indent="-266700" algn="ctr">
              <a:lnSpc>
                <a:spcPct val="90000"/>
              </a:lnSpc>
              <a:buFontTx/>
              <a:buNone/>
            </a:pPr>
            <a:endParaRPr lang="uk-UA" altLang="ru-RU" sz="2400">
              <a:solidFill>
                <a:srgbClr val="660066"/>
              </a:solidFill>
            </a:endParaRPr>
          </a:p>
          <a:p>
            <a:pPr marL="266700" indent="-266700" algn="ctr">
              <a:lnSpc>
                <a:spcPct val="90000"/>
              </a:lnSpc>
              <a:buFontTx/>
              <a:buNone/>
            </a:pPr>
            <a:endParaRPr lang="uk-UA" altLang="ru-RU" sz="2400">
              <a:solidFill>
                <a:srgbClr val="660066"/>
              </a:solidFill>
            </a:endParaRPr>
          </a:p>
          <a:p>
            <a:pPr marL="266700" indent="-266700" algn="ctr">
              <a:lnSpc>
                <a:spcPct val="90000"/>
              </a:lnSpc>
              <a:buFontTx/>
              <a:buNone/>
            </a:pPr>
            <a:endParaRPr lang="uk-UA" altLang="ru-RU" sz="2400">
              <a:solidFill>
                <a:srgbClr val="660066"/>
              </a:solidFill>
            </a:endParaRPr>
          </a:p>
          <a:p>
            <a:pPr marL="266700" indent="-266700" algn="ctr">
              <a:lnSpc>
                <a:spcPct val="90000"/>
              </a:lnSpc>
              <a:buFontTx/>
              <a:buNone/>
            </a:pPr>
            <a:endParaRPr lang="uk-UA" altLang="ru-RU" sz="2400">
              <a:solidFill>
                <a:srgbClr val="660066"/>
              </a:solidFill>
            </a:endParaRPr>
          </a:p>
          <a:p>
            <a:pPr marL="266700" indent="-266700" algn="ctr">
              <a:lnSpc>
                <a:spcPct val="90000"/>
              </a:lnSpc>
              <a:buFontTx/>
              <a:buNone/>
            </a:pPr>
            <a:r>
              <a:rPr lang="uk-UA" altLang="ru-RU" sz="2400">
                <a:solidFill>
                  <a:srgbClr val="000066"/>
                </a:solidFill>
              </a:rPr>
              <a:t>Тюдорів</a:t>
            </a:r>
            <a:endParaRPr lang="ru-RU" altLang="ru-RU" sz="2400">
              <a:solidFill>
                <a:srgbClr val="000066"/>
              </a:solidFill>
            </a:endParaRPr>
          </a:p>
        </p:txBody>
      </p:sp>
      <p:pic>
        <p:nvPicPr>
          <p:cNvPr id="18437" name="Picture 5" descr="Ланкасте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1511300" cy="1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Йор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1512887" cy="14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Тюдор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18138"/>
            <a:ext cx="1439863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5975" cy="504825"/>
          </a:xfrm>
        </p:spPr>
        <p:txBody>
          <a:bodyPr/>
          <a:lstStyle/>
          <a:p>
            <a:r>
              <a:rPr lang="uk-UA" altLang="ru-RU" sz="3200">
                <a:solidFill>
                  <a:srgbClr val="660033"/>
                </a:solidFill>
              </a:rPr>
              <a:t>Внутрішня політика Генріха </a:t>
            </a:r>
            <a:r>
              <a:rPr lang="en-US" altLang="ru-RU" sz="3200">
                <a:solidFill>
                  <a:srgbClr val="660033"/>
                </a:solidFill>
              </a:rPr>
              <a:t>V</a:t>
            </a:r>
            <a:r>
              <a:rPr lang="uk-UA" altLang="ru-RU" sz="3200">
                <a:solidFill>
                  <a:srgbClr val="660033"/>
                </a:solidFill>
              </a:rPr>
              <a:t>ІІ</a:t>
            </a:r>
            <a:r>
              <a:rPr lang="en-US" altLang="ru-RU" sz="3200">
                <a:solidFill>
                  <a:srgbClr val="660033"/>
                </a:solidFill>
              </a:rPr>
              <a:t> (1485-1509)</a:t>
            </a:r>
            <a:endParaRPr lang="ru-RU" altLang="ru-RU" sz="3200">
              <a:solidFill>
                <a:srgbClr val="660033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0563" y="692150"/>
            <a:ext cx="4392612" cy="3097213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 sz="2400"/>
              <a:t>Створив «Зоряну палата» - грізний політичний суд короля, що карав противників абсолютизму.</a:t>
            </a:r>
          </a:p>
          <a:p>
            <a:pPr>
              <a:buFontTx/>
              <a:buNone/>
            </a:pPr>
            <a:r>
              <a:rPr lang="uk-UA" altLang="ru-RU" sz="2400"/>
              <a:t>Розпустив військові дружини великих феодалів.</a:t>
            </a:r>
          </a:p>
          <a:p>
            <a:pPr>
              <a:buFontTx/>
              <a:buNone/>
            </a:pPr>
            <a:r>
              <a:rPr lang="uk-UA" altLang="ru-RU" sz="2400"/>
              <a:t>Рішуче придушив кілька заколотів знаті.</a:t>
            </a:r>
          </a:p>
          <a:p>
            <a:pPr>
              <a:buFontTx/>
              <a:buNone/>
            </a:pPr>
            <a:endParaRPr lang="uk-UA" altLang="ru-RU" sz="2400"/>
          </a:p>
          <a:p>
            <a:pPr>
              <a:buFontTx/>
              <a:buNone/>
            </a:pPr>
            <a:endParaRPr lang="ru-RU" alt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4005263"/>
            <a:ext cx="8713787" cy="2663825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 sz="2400"/>
              <a:t>Зрівняв з землею замки непокірних.</a:t>
            </a:r>
          </a:p>
          <a:p>
            <a:pPr>
              <a:buFontTx/>
              <a:buNone/>
            </a:pPr>
            <a:r>
              <a:rPr lang="uk-UA" altLang="ru-RU" sz="2400"/>
              <a:t>Знищив аристократичні клани тих, хто за правом крові міг претендувати на трон.</a:t>
            </a:r>
          </a:p>
          <a:p>
            <a:pPr>
              <a:buFontTx/>
              <a:buNone/>
            </a:pPr>
            <a:r>
              <a:rPr lang="uk-UA" altLang="ru-RU" sz="2400"/>
              <a:t>Конфіскував землі та інше майно заколотників.</a:t>
            </a:r>
          </a:p>
          <a:p>
            <a:pPr>
              <a:buFontTx/>
              <a:buNone/>
            </a:pPr>
            <a:r>
              <a:rPr lang="uk-UA" altLang="ru-RU" sz="2400"/>
              <a:t>Відібрав ряд судових прав у лордів, розширивши юрисдикцію королівських судів.</a:t>
            </a:r>
          </a:p>
          <a:p>
            <a:endParaRPr lang="ru-RU" altLang="ru-RU" sz="2400"/>
          </a:p>
        </p:txBody>
      </p:sp>
      <p:pic>
        <p:nvPicPr>
          <p:cNvPr id="19462" name="Picture 6" descr="Генрих 7 и Елизав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4216400" cy="29114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40762" cy="503237"/>
          </a:xfrm>
        </p:spPr>
        <p:txBody>
          <a:bodyPr/>
          <a:lstStyle/>
          <a:p>
            <a:r>
              <a:rPr lang="uk-UA" altLang="ru-RU" sz="3200">
                <a:solidFill>
                  <a:srgbClr val="660066"/>
                </a:solidFill>
              </a:rPr>
              <a:t>Внутрішня політика Генріха </a:t>
            </a:r>
            <a:r>
              <a:rPr lang="en-US" altLang="ru-RU" sz="3200">
                <a:solidFill>
                  <a:srgbClr val="660066"/>
                </a:solidFill>
              </a:rPr>
              <a:t>V</a:t>
            </a:r>
            <a:r>
              <a:rPr lang="uk-UA" altLang="ru-RU" sz="3200">
                <a:solidFill>
                  <a:srgbClr val="660066"/>
                </a:solidFill>
              </a:rPr>
              <a:t>ІІІ (1509-1547)</a:t>
            </a:r>
            <a:endParaRPr lang="ru-RU" altLang="ru-RU" sz="3200">
              <a:solidFill>
                <a:srgbClr val="660066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908050"/>
            <a:ext cx="6119813" cy="561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ru-RU" sz="2200"/>
              <a:t>Обмежив вплив парламенту:</a:t>
            </a:r>
          </a:p>
          <a:p>
            <a:pPr>
              <a:lnSpc>
                <a:spcPct val="80000"/>
              </a:lnSpc>
            </a:pPr>
            <a:r>
              <a:rPr lang="uk-UA" altLang="ru-RU" sz="2200"/>
              <a:t>змусив парламент надати королівським указам силу закону;</a:t>
            </a:r>
          </a:p>
          <a:p>
            <a:pPr>
              <a:lnSpc>
                <a:spcPct val="80000"/>
              </a:lnSpc>
            </a:pPr>
            <a:r>
              <a:rPr lang="uk-UA" altLang="ru-RU" sz="2200"/>
              <a:t>контролював вибори до парламенту;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200"/>
              <a:t>Сприяв розвитку флоту.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200"/>
              <a:t>Змусив парламент прийняти закони про вихід Англії з-під юрисдикції Римського папи, та про проголошення короля главою Англіканської церкви.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200"/>
              <a:t>Закрив католицькі монастирі, землі й цінності монастирів конфіскувались і переходили у власність короля.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200"/>
              <a:t>Розлучився з першою дружиною – Катериною Арагонською, другою дружиною короля стала Анна Болейн, яка народила йому доньку – майбутню королеву Єлизавету І. Загалом, Генріх </a:t>
            </a:r>
            <a:r>
              <a:rPr lang="en-US" altLang="ru-RU" sz="2200">
                <a:solidFill>
                  <a:srgbClr val="003300"/>
                </a:solidFill>
              </a:rPr>
              <a:t>V</a:t>
            </a:r>
            <a:r>
              <a:rPr lang="uk-UA" altLang="ru-RU" sz="2200">
                <a:solidFill>
                  <a:srgbClr val="003300"/>
                </a:solidFill>
              </a:rPr>
              <a:t>ІІІ</a:t>
            </a:r>
            <a:r>
              <a:rPr lang="uk-UA" altLang="ru-RU" sz="2200">
                <a:solidFill>
                  <a:srgbClr val="660066"/>
                </a:solidFill>
              </a:rPr>
              <a:t> </a:t>
            </a:r>
            <a:r>
              <a:rPr lang="uk-UA" altLang="ru-RU" sz="2200">
                <a:solidFill>
                  <a:srgbClr val="003300"/>
                </a:solidFill>
              </a:rPr>
              <a:t>мав шість дружин.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ru-RU" sz="220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altLang="ru-RU" sz="2200"/>
          </a:p>
          <a:p>
            <a:pPr>
              <a:lnSpc>
                <a:spcPct val="80000"/>
              </a:lnSpc>
            </a:pPr>
            <a:endParaRPr lang="uk-UA" altLang="ru-RU" sz="2000"/>
          </a:p>
        </p:txBody>
      </p:sp>
      <p:pic>
        <p:nvPicPr>
          <p:cNvPr id="22532" name="Picture 4" descr="Генрих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981075"/>
            <a:ext cx="195738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Анна Боле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188753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23850" y="3429000"/>
            <a:ext cx="1944688" cy="287338"/>
          </a:xfrm>
          <a:prstGeom prst="rect">
            <a:avLst/>
          </a:prstGeom>
          <a:solidFill>
            <a:srgbClr val="00CC66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600">
                <a:solidFill>
                  <a:srgbClr val="660066"/>
                </a:solidFill>
              </a:rPr>
              <a:t>Генріх </a:t>
            </a:r>
            <a:r>
              <a:rPr lang="en-US" altLang="ru-RU" sz="1600">
                <a:solidFill>
                  <a:srgbClr val="660066"/>
                </a:solidFill>
              </a:rPr>
              <a:t>V</a:t>
            </a:r>
            <a:r>
              <a:rPr lang="uk-UA" altLang="ru-RU" sz="1600">
                <a:solidFill>
                  <a:srgbClr val="660066"/>
                </a:solidFill>
              </a:rPr>
              <a:t>ІІІ</a:t>
            </a:r>
            <a:endParaRPr lang="ru-RU" altLang="ru-RU" sz="1600">
              <a:solidFill>
                <a:srgbClr val="660066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95288" y="6308725"/>
            <a:ext cx="1873250" cy="260350"/>
          </a:xfrm>
          <a:prstGeom prst="rect">
            <a:avLst/>
          </a:prstGeom>
          <a:solidFill>
            <a:srgbClr val="00CC66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600">
                <a:solidFill>
                  <a:srgbClr val="660066"/>
                </a:solidFill>
              </a:rPr>
              <a:t>Анна Болейн</a:t>
            </a:r>
            <a:endParaRPr lang="ru-RU" altLang="ru-RU" sz="1600">
              <a:solidFill>
                <a:srgbClr val="66006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333375"/>
            <a:ext cx="5554662" cy="503238"/>
          </a:xfrm>
        </p:spPr>
        <p:txBody>
          <a:bodyPr/>
          <a:lstStyle/>
          <a:p>
            <a:r>
              <a:rPr lang="uk-UA" altLang="ru-RU" sz="3200">
                <a:solidFill>
                  <a:srgbClr val="663300"/>
                </a:solidFill>
              </a:rPr>
              <a:t>Політика Єлизавети І </a:t>
            </a:r>
            <a:br>
              <a:rPr lang="uk-UA" altLang="ru-RU" sz="3200">
                <a:solidFill>
                  <a:srgbClr val="663300"/>
                </a:solidFill>
              </a:rPr>
            </a:br>
            <a:r>
              <a:rPr lang="uk-UA" altLang="ru-RU" sz="3200">
                <a:solidFill>
                  <a:srgbClr val="663300"/>
                </a:solidFill>
              </a:rPr>
              <a:t>(1558-1603)</a:t>
            </a:r>
            <a:endParaRPr lang="ru-RU" altLang="ru-RU" sz="3200">
              <a:solidFill>
                <a:srgbClr val="6633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87675" y="1196975"/>
            <a:ext cx="5905500" cy="2592388"/>
          </a:xfrm>
        </p:spPr>
        <p:txBody>
          <a:bodyPr/>
          <a:lstStyle/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100"/>
              <a:t>Англійський абсолютизм досяг найвищого розквіту.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100"/>
              <a:t>Англіканство стало державною релігією, однак католикам дозволено служити месу, що вберегло країну від громадянської війни.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100"/>
              <a:t>Надавала щедрі пожалування дворянам.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100"/>
              <a:t>Проводила політику протекціонізму в галузях виробництва і торгівлі.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000"/>
              <a:t> </a:t>
            </a:r>
            <a:endParaRPr lang="ru-RU" altLang="ru-RU" sz="200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3789363"/>
            <a:ext cx="8642350" cy="2879725"/>
          </a:xfrm>
        </p:spPr>
        <p:txBody>
          <a:bodyPr/>
          <a:lstStyle/>
          <a:p>
            <a:pPr marL="0" indent="358775">
              <a:lnSpc>
                <a:spcPct val="90000"/>
              </a:lnSpc>
              <a:buFontTx/>
              <a:buNone/>
            </a:pPr>
            <a:r>
              <a:rPr lang="uk-UA" altLang="ru-RU" sz="2100"/>
              <a:t>Сприяла розвитку флоту, який, за допомогою піратів, розгромив “Непереможну армаду” (іспанський флот), панування на морі переходило до Англії.</a:t>
            </a:r>
          </a:p>
          <a:p>
            <a:pPr marL="0" indent="358775">
              <a:lnSpc>
                <a:spcPct val="90000"/>
              </a:lnSpc>
              <a:buFontTx/>
              <a:buNone/>
            </a:pPr>
            <a:r>
              <a:rPr lang="uk-UA" altLang="ru-RU" sz="2100"/>
              <a:t>Спонсорувала експедицію Френсіса Дрейка до узбережжя Америки з метою відкриття нових земель. Протоку Дрейка, що з'єднує Атлантичний і Тихий океан , названо на його честь. </a:t>
            </a:r>
          </a:p>
          <a:p>
            <a:pPr marL="0" indent="358775">
              <a:lnSpc>
                <a:spcPct val="90000"/>
              </a:lnSpc>
              <a:buFontTx/>
              <a:buNone/>
            </a:pPr>
            <a:r>
              <a:rPr lang="uk-UA" altLang="ru-RU" sz="2100"/>
              <a:t>Ще один пірат ( і поет ), Уолтер Релі, заснував в Америці першу англійську колонію і назвав її Вірджинією ( Дівою ) на честь своєї королеви. </a:t>
            </a:r>
            <a:endParaRPr lang="ru-RU" altLang="ru-RU" sz="2100"/>
          </a:p>
        </p:txBody>
      </p:sp>
      <p:pic>
        <p:nvPicPr>
          <p:cNvPr id="23556" name="Picture 4" descr="Елизав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54287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2" name="Picture 22" descr="Hampton_Court_Pa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0" y="6524625"/>
            <a:ext cx="3492500" cy="33337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490537"/>
          </a:xfrm>
        </p:spPr>
        <p:txBody>
          <a:bodyPr/>
          <a:lstStyle/>
          <a:p>
            <a:r>
              <a:rPr lang="uk-UA" altLang="ru-RU" sz="3200"/>
              <a:t> </a:t>
            </a:r>
            <a:endParaRPr lang="ru-RU" altLang="ru-RU" sz="3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124075" y="115888"/>
            <a:ext cx="4824413" cy="431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>
                <a:solidFill>
                  <a:srgbClr val="333300"/>
                </a:solidFill>
              </a:rPr>
              <a:t>Державний лад Англії</a:t>
            </a:r>
            <a:endParaRPr lang="ru-RU" altLang="ru-RU" sz="2400">
              <a:solidFill>
                <a:srgbClr val="333300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419475" y="836613"/>
            <a:ext cx="2016125" cy="576262"/>
          </a:xfrm>
          <a:prstGeom prst="rect">
            <a:avLst/>
          </a:prstGeom>
          <a:solidFill>
            <a:srgbClr val="CCECFF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600">
                <a:solidFill>
                  <a:srgbClr val="333300"/>
                </a:solidFill>
              </a:rPr>
              <a:t>король</a:t>
            </a:r>
            <a:endParaRPr lang="ru-RU" altLang="ru-RU" sz="2600">
              <a:solidFill>
                <a:srgbClr val="333300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516688" y="692150"/>
            <a:ext cx="2303462" cy="1081088"/>
          </a:xfrm>
          <a:prstGeom prst="rect">
            <a:avLst/>
          </a:prstGeom>
          <a:solidFill>
            <a:srgbClr val="CCECFF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100">
                <a:solidFill>
                  <a:srgbClr val="333300"/>
                </a:solidFill>
              </a:rPr>
              <a:t>Парламент </a:t>
            </a:r>
          </a:p>
          <a:p>
            <a:pPr algn="ctr"/>
            <a:r>
              <a:rPr lang="uk-UA" altLang="ru-RU" sz="2100">
                <a:solidFill>
                  <a:srgbClr val="333300"/>
                </a:solidFill>
              </a:rPr>
              <a:t>- палата лордів</a:t>
            </a:r>
          </a:p>
          <a:p>
            <a:pPr algn="ctr"/>
            <a:r>
              <a:rPr lang="uk-UA" altLang="ru-RU" sz="2100">
                <a:solidFill>
                  <a:srgbClr val="333300"/>
                </a:solidFill>
              </a:rPr>
              <a:t>- палата громад</a:t>
            </a:r>
            <a:endParaRPr lang="ru-RU" altLang="ru-RU" sz="2100">
              <a:solidFill>
                <a:srgbClr val="333300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643438" y="4941888"/>
            <a:ext cx="1439862" cy="914400"/>
          </a:xfrm>
          <a:prstGeom prst="rect">
            <a:avLst/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мирові</a:t>
            </a:r>
          </a:p>
          <a:p>
            <a:pPr algn="ctr"/>
            <a:r>
              <a:rPr lang="uk-UA" altLang="ru-RU" sz="2000">
                <a:solidFill>
                  <a:srgbClr val="333300"/>
                </a:solidFill>
              </a:rPr>
              <a:t>суди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50825" y="2420938"/>
            <a:ext cx="1728788" cy="1058862"/>
          </a:xfrm>
          <a:prstGeom prst="downArrowCallout">
            <a:avLst>
              <a:gd name="adj1" fmla="val 40817"/>
              <a:gd name="adj2" fmla="val 40817"/>
              <a:gd name="adj3" fmla="val 16667"/>
              <a:gd name="adj4" fmla="val 66667"/>
            </a:avLst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Таємна рада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79388" y="3500438"/>
            <a:ext cx="1944687" cy="555625"/>
          </a:xfrm>
          <a:prstGeom prst="rect">
            <a:avLst/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лорд-канцлер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79388" y="4221163"/>
            <a:ext cx="1944687" cy="576262"/>
          </a:xfrm>
          <a:prstGeom prst="rect">
            <a:avLst/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лорд-скарбник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79388" y="4941888"/>
            <a:ext cx="1944687" cy="647700"/>
          </a:xfrm>
          <a:prstGeom prst="rect">
            <a:avLst/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лорд-зберігач</a:t>
            </a:r>
          </a:p>
          <a:p>
            <a:pPr algn="ctr"/>
            <a:r>
              <a:rPr lang="uk-UA" altLang="ru-RU" sz="2000">
                <a:solidFill>
                  <a:srgbClr val="333300"/>
                </a:solidFill>
              </a:rPr>
              <a:t> печатки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79388" y="5734050"/>
            <a:ext cx="1944687" cy="504825"/>
          </a:xfrm>
          <a:prstGeom prst="rect">
            <a:avLst/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лорд-адмірал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411413" y="2420938"/>
            <a:ext cx="1296987" cy="1008062"/>
          </a:xfrm>
          <a:prstGeom prst="rect">
            <a:avLst/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Зоряна</a:t>
            </a:r>
          </a:p>
          <a:p>
            <a:pPr algn="ctr"/>
            <a:r>
              <a:rPr lang="uk-UA" altLang="ru-RU" sz="2000">
                <a:solidFill>
                  <a:srgbClr val="333300"/>
                </a:solidFill>
              </a:rPr>
              <a:t>палата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700338" y="3716338"/>
            <a:ext cx="1346200" cy="914400"/>
          </a:xfrm>
          <a:prstGeom prst="rect">
            <a:avLst/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армія,</a:t>
            </a:r>
          </a:p>
          <a:p>
            <a:pPr algn="ctr"/>
            <a:r>
              <a:rPr lang="uk-UA" altLang="ru-RU" sz="2000">
                <a:solidFill>
                  <a:srgbClr val="333300"/>
                </a:solidFill>
              </a:rPr>
              <a:t>флот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4388" y="3500438"/>
            <a:ext cx="1800225" cy="576262"/>
          </a:xfrm>
          <a:prstGeom prst="rect">
            <a:avLst/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церква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4356100" y="3933825"/>
            <a:ext cx="1873250" cy="719138"/>
          </a:xfrm>
          <a:prstGeom prst="rect">
            <a:avLst/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Вестмінстерські</a:t>
            </a:r>
          </a:p>
          <a:p>
            <a:pPr algn="ctr"/>
            <a:r>
              <a:rPr lang="uk-UA" altLang="ru-RU" sz="2000">
                <a:solidFill>
                  <a:srgbClr val="333300"/>
                </a:solidFill>
              </a:rPr>
              <a:t>суди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732588" y="5445125"/>
            <a:ext cx="2232025" cy="576263"/>
          </a:xfrm>
          <a:prstGeom prst="rect">
            <a:avLst/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Лорд-лейтенант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588125" y="6165850"/>
            <a:ext cx="2376488" cy="503238"/>
          </a:xfrm>
          <a:prstGeom prst="rect">
            <a:avLst/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церковний староста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4500563" y="2420938"/>
            <a:ext cx="1657350" cy="1079500"/>
          </a:xfrm>
          <a:prstGeom prst="downArrowCallout">
            <a:avLst>
              <a:gd name="adj1" fmla="val 38382"/>
              <a:gd name="adj2" fmla="val 38382"/>
              <a:gd name="adj3" fmla="val 16667"/>
              <a:gd name="adj4" fmla="val 66667"/>
            </a:avLst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суди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6516688" y="4437063"/>
            <a:ext cx="2449512" cy="914400"/>
          </a:xfrm>
          <a:prstGeom prst="downArrowCallout">
            <a:avLst>
              <a:gd name="adj1" fmla="val 66970"/>
              <a:gd name="adj2" fmla="val 66970"/>
              <a:gd name="adj3" fmla="val 16667"/>
              <a:gd name="adj4" fmla="val 66667"/>
            </a:avLst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altLang="ru-RU"/>
          </a:p>
          <a:p>
            <a:pPr algn="ctr"/>
            <a:r>
              <a:rPr lang="uk-UA" altLang="ru-RU" sz="2000">
                <a:solidFill>
                  <a:srgbClr val="333300"/>
                </a:solidFill>
              </a:rPr>
              <a:t>Місцеве </a:t>
            </a:r>
          </a:p>
          <a:p>
            <a:pPr algn="ctr"/>
            <a:r>
              <a:rPr lang="uk-UA" altLang="ru-RU" sz="2000">
                <a:solidFill>
                  <a:srgbClr val="333300"/>
                </a:solidFill>
              </a:rPr>
              <a:t>управління</a:t>
            </a:r>
            <a:endParaRPr lang="ru-RU" altLang="ru-RU" sz="2000">
              <a:solidFill>
                <a:srgbClr val="333300"/>
              </a:solidFill>
            </a:endParaRPr>
          </a:p>
          <a:p>
            <a:pPr algn="ctr"/>
            <a:endParaRPr lang="ru-RU" altLang="ru-RU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7164388" y="2420938"/>
            <a:ext cx="1800225" cy="1008062"/>
          </a:xfrm>
          <a:prstGeom prst="downArrowCallout">
            <a:avLst>
              <a:gd name="adj1" fmla="val 44646"/>
              <a:gd name="adj2" fmla="val 44646"/>
              <a:gd name="adj3" fmla="val 16667"/>
              <a:gd name="adj4" fmla="val 66667"/>
            </a:avLst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Висока </a:t>
            </a:r>
          </a:p>
          <a:p>
            <a:pPr algn="ctr"/>
            <a:r>
              <a:rPr lang="uk-UA" altLang="ru-RU" sz="2000">
                <a:solidFill>
                  <a:srgbClr val="333300"/>
                </a:solidFill>
              </a:rPr>
              <a:t>комісія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>
            <a:off x="1042988" y="2060575"/>
            <a:ext cx="69850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1042988" y="2060575"/>
            <a:ext cx="0" cy="360363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3059113" y="2060575"/>
            <a:ext cx="0" cy="360363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3924300" y="2060575"/>
            <a:ext cx="0" cy="1655763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364163" y="2060575"/>
            <a:ext cx="0" cy="360363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6659563" y="2060575"/>
            <a:ext cx="0" cy="2376488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8027988" y="2060575"/>
            <a:ext cx="0" cy="360363"/>
          </a:xfrm>
          <a:prstGeom prst="line">
            <a:avLst/>
          </a:prstGeom>
          <a:noFill/>
          <a:ln w="349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5435600" y="1125538"/>
            <a:ext cx="1081088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4427538" y="1412875"/>
            <a:ext cx="0" cy="64770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6521450"/>
            <a:ext cx="3563938" cy="336550"/>
          </a:xfrm>
          <a:prstGeom prst="rect">
            <a:avLst/>
          </a:prstGeom>
          <a:solidFill>
            <a:srgbClr val="CCECFF">
              <a:alpha val="7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1600">
                <a:solidFill>
                  <a:srgbClr val="000066"/>
                </a:solidFill>
              </a:rPr>
              <a:t>Хемптон-корт – резиденції Тюдорів</a:t>
            </a:r>
            <a:endParaRPr lang="ru-RU" altLang="ru-RU" sz="16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31800"/>
          </a:xfrm>
        </p:spPr>
        <p:txBody>
          <a:bodyPr/>
          <a:lstStyle/>
          <a:p>
            <a:r>
              <a:rPr lang="uk-UA" altLang="ru-RU" sz="3200">
                <a:solidFill>
                  <a:srgbClr val="663300"/>
                </a:solidFill>
              </a:rPr>
              <a:t>Особливості економічних відносин</a:t>
            </a:r>
            <a:endParaRPr lang="ru-RU" altLang="ru-RU" sz="3200">
              <a:solidFill>
                <a:srgbClr val="6633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4537075" cy="3097212"/>
          </a:xfrm>
        </p:spPr>
        <p:txBody>
          <a:bodyPr/>
          <a:lstStyle/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000"/>
              <a:t>Зростання попиту на англійську шерсть викликало перетворення маєтків феодалів на товарні господарства, це сприяло накопиченню капіталу і виникненню </a:t>
            </a:r>
            <a:r>
              <a:rPr lang="uk-UA" altLang="ru-RU" sz="2000" b="1"/>
              <a:t>мануфактур.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000"/>
              <a:t> Почався процес </a:t>
            </a:r>
            <a:r>
              <a:rPr lang="uk-UA" altLang="ru-RU" sz="2000" b="1"/>
              <a:t>“огороджування”</a:t>
            </a:r>
            <a:r>
              <a:rPr lang="uk-UA" altLang="ru-RU" sz="2000"/>
              <a:t> – захоплення феодалами общинних земель. Це прискорило майнове розшарування сільського населення, з'явилася велика кількість безземельних батраків.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3357563"/>
            <a:ext cx="4752975" cy="3311525"/>
          </a:xfrm>
        </p:spPr>
        <p:txBody>
          <a:bodyPr/>
          <a:lstStyle/>
          <a:p>
            <a:pPr marL="173038" indent="358775">
              <a:lnSpc>
                <a:spcPct val="80000"/>
              </a:lnSpc>
              <a:buFontTx/>
              <a:buNone/>
            </a:pPr>
            <a:r>
              <a:rPr lang="uk-UA" altLang="ru-RU" sz="2100"/>
              <a:t>Таким чином сформувалися два основні елементи капіталістичного виробництва: вільний капітал і вільні робочі руки.</a:t>
            </a:r>
          </a:p>
          <a:p>
            <a:pPr marL="173038" indent="358775">
              <a:lnSpc>
                <a:spcPct val="80000"/>
              </a:lnSpc>
              <a:buFontTx/>
              <a:buNone/>
            </a:pPr>
            <a:r>
              <a:rPr lang="uk-UA" altLang="ru-RU" sz="2000">
                <a:solidFill>
                  <a:srgbClr val="663300"/>
                </a:solidFill>
              </a:rPr>
              <a:t>В Англії </a:t>
            </a:r>
            <a:r>
              <a:rPr lang="uk-UA" altLang="ru-RU" sz="2000" b="1">
                <a:solidFill>
                  <a:srgbClr val="663300"/>
                </a:solidFill>
              </a:rPr>
              <a:t>капіталістичні відносини</a:t>
            </a:r>
            <a:r>
              <a:rPr lang="uk-UA" altLang="ru-RU" sz="2000">
                <a:solidFill>
                  <a:srgbClr val="663300"/>
                </a:solidFill>
              </a:rPr>
              <a:t> почали формуватися спочатку </a:t>
            </a:r>
            <a:r>
              <a:rPr lang="uk-UA" altLang="ru-RU" sz="2000" b="1">
                <a:solidFill>
                  <a:srgbClr val="663300"/>
                </a:solidFill>
              </a:rPr>
              <a:t>у сільській місцевості</a:t>
            </a:r>
            <a:r>
              <a:rPr lang="uk-UA" altLang="ru-RU" sz="2000">
                <a:solidFill>
                  <a:srgbClr val="663300"/>
                </a:solidFill>
              </a:rPr>
              <a:t>, а не у місті, що обумовлювалося близькістю до місця вироблення сировини, та відсутністю у селах цехів, які гальмували розвиток виробництва.</a:t>
            </a:r>
            <a:endParaRPr lang="ru-RU" altLang="ru-RU" sz="2000">
              <a:solidFill>
                <a:srgbClr val="663300"/>
              </a:solidFill>
            </a:endParaRPr>
          </a:p>
          <a:p>
            <a:pPr marL="173038" indent="358775">
              <a:lnSpc>
                <a:spcPct val="80000"/>
              </a:lnSpc>
            </a:pPr>
            <a:endParaRPr lang="ru-RU" altLang="ru-RU" sz="2000">
              <a:solidFill>
                <a:srgbClr val="663300"/>
              </a:solidFill>
            </a:endParaRPr>
          </a:p>
        </p:txBody>
      </p:sp>
      <p:pic>
        <p:nvPicPr>
          <p:cNvPr id="26629" name="Picture 5" descr="огоражи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92150"/>
            <a:ext cx="3529012" cy="2454275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люди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37038"/>
            <a:ext cx="3960812" cy="2444750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7" name="Picture 21" descr="вищі стани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258888" y="115888"/>
            <a:ext cx="7058025" cy="433387"/>
          </a:xfrm>
          <a:prstGeom prst="roundRect">
            <a:avLst>
              <a:gd name="adj" fmla="val 16667"/>
            </a:avLst>
          </a:prstGeom>
          <a:solidFill>
            <a:srgbClr val="FFFFFF">
              <a:alpha val="8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800"/>
              <a:t>Суспільний </a:t>
            </a:r>
            <a:r>
              <a:rPr lang="en-US" altLang="ru-RU" sz="2800"/>
              <a:t> </a:t>
            </a:r>
            <a:r>
              <a:rPr lang="uk-UA" altLang="ru-RU" sz="2800"/>
              <a:t>лад</a:t>
            </a:r>
            <a:r>
              <a:rPr lang="en-US" altLang="ru-RU" sz="2800"/>
              <a:t> </a:t>
            </a:r>
            <a:r>
              <a:rPr lang="uk-UA" altLang="ru-RU" sz="2800"/>
              <a:t> Англії</a:t>
            </a:r>
            <a:endParaRPr lang="ru-RU" altLang="ru-RU" sz="2800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323850" y="1196975"/>
            <a:ext cx="1584325" cy="914400"/>
          </a:xfrm>
          <a:prstGeom prst="roundRect">
            <a:avLst>
              <a:gd name="adj" fmla="val 16667"/>
            </a:avLst>
          </a:prstGeom>
          <a:solidFill>
            <a:srgbClr val="CCCCF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1 стан</a:t>
            </a:r>
          </a:p>
          <a:p>
            <a:pPr algn="ctr"/>
            <a:r>
              <a:rPr lang="uk-UA" altLang="ru-RU" sz="2000">
                <a:solidFill>
                  <a:srgbClr val="333300"/>
                </a:solidFill>
              </a:rPr>
              <a:t>духівництво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2484438" y="1844675"/>
            <a:ext cx="1439862" cy="720725"/>
          </a:xfrm>
          <a:prstGeom prst="roundRect">
            <a:avLst>
              <a:gd name="adj" fmla="val 16667"/>
            </a:avLst>
          </a:prstGeom>
          <a:solidFill>
            <a:srgbClr val="CCCCF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католицьке</a:t>
            </a:r>
            <a:endParaRPr lang="ru-RU" altLang="ru-RU" sz="2000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4787900" y="765175"/>
            <a:ext cx="3241675" cy="1944688"/>
          </a:xfrm>
          <a:prstGeom prst="roundRect">
            <a:avLst>
              <a:gd name="adj" fmla="val 16667"/>
            </a:avLst>
          </a:prstGeom>
          <a:solidFill>
            <a:srgbClr val="CCCCF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indent="1730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uk-UA" altLang="ru-RU"/>
              <a:t> </a:t>
            </a:r>
            <a:r>
              <a:rPr lang="uk-UA" altLang="ru-RU" sz="2000"/>
              <a:t>державна релігія;</a:t>
            </a:r>
          </a:p>
          <a:p>
            <a:pPr>
              <a:buFontTx/>
              <a:buChar char="-"/>
            </a:pPr>
            <a:r>
              <a:rPr lang="uk-UA" altLang="ru-RU" sz="2000"/>
              <a:t> главою церкви є король;</a:t>
            </a:r>
          </a:p>
          <a:p>
            <a:pPr>
              <a:buFontTx/>
              <a:buChar char="-"/>
            </a:pPr>
            <a:r>
              <a:rPr lang="uk-UA" altLang="ru-RU" sz="2000"/>
              <a:t> єпископів призначав </a:t>
            </a:r>
          </a:p>
          <a:p>
            <a:r>
              <a:rPr lang="uk-UA" altLang="ru-RU" sz="2000"/>
              <a:t>король;</a:t>
            </a:r>
          </a:p>
          <a:p>
            <a:pPr>
              <a:buFontTx/>
              <a:buChar char="-"/>
            </a:pPr>
            <a:r>
              <a:rPr lang="uk-UA" altLang="ru-RU" sz="2000"/>
              <a:t> архієпископи є членами</a:t>
            </a:r>
          </a:p>
          <a:p>
            <a:r>
              <a:rPr lang="uk-UA" altLang="ru-RU" sz="2000"/>
              <a:t>палати лордів.</a:t>
            </a:r>
            <a:endParaRPr lang="ru-RU" altLang="ru-RU" sz="2000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395288" y="4508500"/>
            <a:ext cx="1584325" cy="914400"/>
          </a:xfrm>
          <a:prstGeom prst="roundRect">
            <a:avLst>
              <a:gd name="adj" fmla="val 16667"/>
            </a:avLst>
          </a:prstGeom>
          <a:solidFill>
            <a:srgbClr val="FFCCCC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2 стан</a:t>
            </a:r>
          </a:p>
          <a:p>
            <a:pPr algn="ctr"/>
            <a:r>
              <a:rPr lang="uk-UA" altLang="ru-RU" sz="2000"/>
              <a:t>дворянство</a:t>
            </a:r>
            <a:endParaRPr lang="ru-RU" altLang="ru-RU" sz="2000"/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4932363" y="4149725"/>
            <a:ext cx="3384550" cy="2159000"/>
          </a:xfrm>
          <a:prstGeom prst="roundRect">
            <a:avLst>
              <a:gd name="adj" fmla="val 16667"/>
            </a:avLst>
          </a:prstGeom>
          <a:solidFill>
            <a:srgbClr val="FFCCCC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92075" indent="-920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uk-UA" altLang="ru-RU"/>
              <a:t> </a:t>
            </a:r>
            <a:r>
              <a:rPr lang="uk-UA" altLang="ru-RU" sz="2000"/>
              <a:t>податків не платили;</a:t>
            </a:r>
          </a:p>
          <a:p>
            <a:pPr>
              <a:buFontTx/>
              <a:buChar char="-"/>
            </a:pPr>
            <a:r>
              <a:rPr lang="uk-UA" altLang="ru-RU" sz="2000"/>
              <a:t> не вважалося принизливим займатися справами 3-го  стану – промисловим виробництвом і торгівлею</a:t>
            </a:r>
            <a:endParaRPr lang="ru-RU" altLang="ru-RU" sz="2000"/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2484438" y="908050"/>
            <a:ext cx="1873250" cy="720725"/>
          </a:xfrm>
          <a:prstGeom prst="homePlate">
            <a:avLst>
              <a:gd name="adj" fmla="val 64978"/>
            </a:avLst>
          </a:prstGeom>
          <a:solidFill>
            <a:srgbClr val="CCCCFF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англіканське</a:t>
            </a:r>
            <a:endParaRPr lang="ru-RU" altLang="ru-RU" sz="2000"/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>
            <a:off x="2555875" y="4005263"/>
            <a:ext cx="1800225" cy="792162"/>
          </a:xfrm>
          <a:prstGeom prst="homePlate">
            <a:avLst>
              <a:gd name="adj" fmla="val 56814"/>
            </a:avLst>
          </a:prstGeom>
          <a:solidFill>
            <a:srgbClr val="FFCCCC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родове</a:t>
            </a:r>
            <a:endParaRPr lang="ru-RU" altLang="ru-RU" sz="2000"/>
          </a:p>
        </p:txBody>
      </p:sp>
      <p:sp>
        <p:nvSpPr>
          <p:cNvPr id="29715" name="AutoShape 19"/>
          <p:cNvSpPr>
            <a:spLocks noChangeArrowheads="1"/>
          </p:cNvSpPr>
          <p:nvPr/>
        </p:nvSpPr>
        <p:spPr bwMode="auto">
          <a:xfrm>
            <a:off x="2555875" y="5373688"/>
            <a:ext cx="1800225" cy="935037"/>
          </a:xfrm>
          <a:prstGeom prst="homePlate">
            <a:avLst>
              <a:gd name="adj" fmla="val 48132"/>
            </a:avLst>
          </a:prstGeom>
          <a:solidFill>
            <a:srgbClr val="FFCCCC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джентрі</a:t>
            </a:r>
          </a:p>
          <a:p>
            <a:pPr algn="ctr"/>
            <a:r>
              <a:rPr lang="uk-UA" altLang="ru-RU" sz="2000"/>
              <a:t>(нове, титул </a:t>
            </a:r>
          </a:p>
          <a:p>
            <a:pPr algn="ctr"/>
            <a:r>
              <a:rPr lang="uk-UA" altLang="ru-RU" sz="2000"/>
              <a:t>куплено)</a:t>
            </a:r>
            <a:endParaRPr lang="ru-RU" altLang="ru-RU" sz="2000"/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8990013" y="6753225"/>
            <a:ext cx="153987" cy="1047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800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1908175" y="1196975"/>
            <a:ext cx="576263" cy="360363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1908175" y="1557338"/>
            <a:ext cx="576263" cy="576262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1979613" y="4437063"/>
            <a:ext cx="576262" cy="504825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1979613" y="4941888"/>
            <a:ext cx="576262" cy="863600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5" name="Picture 15" descr="3 стан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9144000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30724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6948488" y="765175"/>
            <a:ext cx="2025650" cy="3097213"/>
          </a:xfrm>
          <a:prstGeom prst="roundRect">
            <a:avLst>
              <a:gd name="adj" fmla="val 16667"/>
            </a:avLst>
          </a:prstGeom>
          <a:solidFill>
            <a:srgbClr val="FFFFCC">
              <a:alpha val="75000"/>
            </a:srgbClr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92075" indent="-92075">
              <a:lnSpc>
                <a:spcPct val="80000"/>
              </a:lnSpc>
              <a:buFontTx/>
              <a:buChar char="-"/>
            </a:pPr>
            <a:r>
              <a:rPr lang="uk-UA" altLang="ru-RU" sz="2000"/>
              <a:t>поступово ліквідовується панщина;</a:t>
            </a:r>
          </a:p>
          <a:p>
            <a:pPr marL="92075" indent="-92075">
              <a:lnSpc>
                <a:spcPct val="80000"/>
              </a:lnSpc>
              <a:buFontTx/>
              <a:buChar char="-"/>
            </a:pPr>
            <a:r>
              <a:rPr lang="uk-UA" altLang="ru-RU" sz="2000"/>
              <a:t>землю феодали передають селянам в оренду;</a:t>
            </a:r>
          </a:p>
          <a:p>
            <a:pPr marL="92075" indent="-92075">
              <a:lnSpc>
                <a:spcPct val="80000"/>
              </a:lnSpc>
              <a:buFontTx/>
              <a:buChar char="-"/>
            </a:pPr>
            <a:r>
              <a:rPr lang="uk-UA" altLang="ru-RU" sz="2000"/>
              <a:t>зникає кріпосна залежність. </a:t>
            </a:r>
            <a:endParaRPr lang="ru-RU" altLang="ru-RU" sz="2000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1547813" y="115888"/>
            <a:ext cx="5903912" cy="503237"/>
          </a:xfrm>
          <a:prstGeom prst="roundRect">
            <a:avLst>
              <a:gd name="adj" fmla="val 16667"/>
            </a:avLst>
          </a:prstGeom>
          <a:solidFill>
            <a:srgbClr val="FFFFFF">
              <a:alpha val="7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800"/>
              <a:t>Суспільний лад Англії</a:t>
            </a:r>
            <a:endParaRPr lang="ru-RU" altLang="ru-RU" sz="2800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900113" y="5229225"/>
            <a:ext cx="1368425" cy="936625"/>
          </a:xfrm>
          <a:prstGeom prst="roundRect">
            <a:avLst>
              <a:gd name="adj" fmla="val 16667"/>
            </a:avLst>
          </a:prstGeom>
          <a:solidFill>
            <a:srgbClr val="CC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100"/>
              <a:t>міські жителі</a:t>
            </a:r>
            <a:endParaRPr lang="ru-RU" altLang="ru-RU" sz="2100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179388" y="3357563"/>
            <a:ext cx="1368425" cy="985837"/>
          </a:xfrm>
          <a:prstGeom prst="roundRect">
            <a:avLst>
              <a:gd name="adj" fmla="val 16667"/>
            </a:avLst>
          </a:prstGeom>
          <a:solidFill>
            <a:srgbClr val="FFFFF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/>
              <a:t>3-й</a:t>
            </a:r>
          </a:p>
          <a:p>
            <a:pPr algn="ctr"/>
            <a:r>
              <a:rPr lang="uk-UA" altLang="ru-RU" sz="2200"/>
              <a:t>стан</a:t>
            </a:r>
            <a:endParaRPr lang="ru-RU" altLang="ru-RU" sz="2200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900113" y="1628775"/>
            <a:ext cx="1295400" cy="936625"/>
          </a:xfrm>
          <a:prstGeom prst="roundRect">
            <a:avLst>
              <a:gd name="adj" fmla="val 16667"/>
            </a:avLst>
          </a:prstGeom>
          <a:solidFill>
            <a:srgbClr val="FFFFCC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100"/>
              <a:t>сільські</a:t>
            </a:r>
          </a:p>
          <a:p>
            <a:pPr algn="ctr"/>
            <a:r>
              <a:rPr lang="uk-UA" altLang="ru-RU" sz="2100"/>
              <a:t>жителі</a:t>
            </a:r>
            <a:endParaRPr lang="ru-RU" altLang="ru-RU" sz="2100"/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2771775" y="765175"/>
            <a:ext cx="3673475" cy="863600"/>
          </a:xfrm>
          <a:prstGeom prst="homePlate">
            <a:avLst>
              <a:gd name="adj" fmla="val 106342"/>
            </a:avLst>
          </a:prstGeom>
          <a:solidFill>
            <a:srgbClr val="FFFFCC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000"/>
              <a:t>фригольдери (вільні селяни-фермери</a:t>
            </a:r>
            <a:endParaRPr lang="ru-RU" altLang="ru-RU" sz="2000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2771775" y="1773238"/>
            <a:ext cx="3673475" cy="1223962"/>
          </a:xfrm>
          <a:prstGeom prst="homePlate">
            <a:avLst>
              <a:gd name="adj" fmla="val 75032"/>
            </a:avLst>
          </a:prstGeom>
          <a:solidFill>
            <a:srgbClr val="FFFFCC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000"/>
              <a:t>копігольдери (безземельні селяни, виконували  феодальні повинності)</a:t>
            </a:r>
            <a:endParaRPr lang="ru-RU" altLang="ru-RU" sz="2000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2771775" y="3141663"/>
            <a:ext cx="3744913" cy="647700"/>
          </a:xfrm>
          <a:prstGeom prst="homePlate">
            <a:avLst>
              <a:gd name="adj" fmla="val 144547"/>
            </a:avLst>
          </a:prstGeom>
          <a:solidFill>
            <a:srgbClr val="FFFFCC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наймані робітники</a:t>
            </a:r>
            <a:endParaRPr lang="ru-RU" altLang="ru-RU" sz="2000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2771775" y="4724400"/>
            <a:ext cx="3168650" cy="647700"/>
          </a:xfrm>
          <a:prstGeom prst="homePlate">
            <a:avLst>
              <a:gd name="adj" fmla="val 122304"/>
            </a:avLst>
          </a:prstGeom>
          <a:solidFill>
            <a:srgbClr val="CC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купці, цехові майстри</a:t>
            </a:r>
            <a:endParaRPr lang="ru-RU" altLang="ru-RU" sz="2000"/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2771775" y="5876925"/>
            <a:ext cx="3168650" cy="720725"/>
          </a:xfrm>
          <a:prstGeom prst="homePlate">
            <a:avLst>
              <a:gd name="adj" fmla="val 109912"/>
            </a:avLst>
          </a:prstGeom>
          <a:solidFill>
            <a:srgbClr val="CC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000"/>
              <a:t>дрібні ремісники, підмайстри</a:t>
            </a:r>
            <a:endParaRPr lang="ru-RU" altLang="ru-RU" sz="2000"/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6948488" y="5084763"/>
            <a:ext cx="1727200" cy="1295400"/>
          </a:xfrm>
          <a:prstGeom prst="roundRect">
            <a:avLst>
              <a:gd name="adj" fmla="val 16667"/>
            </a:avLst>
          </a:prstGeom>
          <a:solidFill>
            <a:srgbClr val="CCFFCC">
              <a:alpha val="71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000"/>
              <a:t>панували феодальні відносини</a:t>
            </a:r>
            <a:endParaRPr lang="ru-RU" altLang="ru-RU" sz="2000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827088" y="2565400"/>
            <a:ext cx="792162" cy="7921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755650" y="4365625"/>
            <a:ext cx="936625" cy="8636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5487" y="813041"/>
            <a:ext cx="4608513" cy="5184775"/>
          </a:xfrm>
        </p:spPr>
        <p:txBody>
          <a:bodyPr/>
          <a:lstStyle/>
          <a:p>
            <a:pPr marL="92075" indent="266700">
              <a:lnSpc>
                <a:spcPct val="80000"/>
              </a:lnSpc>
              <a:buFontTx/>
              <a:buNone/>
            </a:pPr>
            <a:r>
              <a:rPr lang="uk-UA" altLang="ru-RU" sz="2400" dirty="0">
                <a:solidFill>
                  <a:srgbClr val="003300"/>
                </a:solidFill>
              </a:rPr>
              <a:t>У результаті політичної роздробленості Німеччини, закріпленої Золотою буллою, до XVI ст. абсолютна монархія утвердилася в кожному окремому князівстві. Це був </a:t>
            </a:r>
            <a:r>
              <a:rPr lang="uk-UA" altLang="ru-RU" sz="2400" b="1" dirty="0">
                <a:solidFill>
                  <a:srgbClr val="003300"/>
                </a:solidFill>
              </a:rPr>
              <a:t>князівський чи обласний абсолютизм. </a:t>
            </a:r>
          </a:p>
          <a:p>
            <a:pPr marL="92075" indent="266700">
              <a:lnSpc>
                <a:spcPct val="80000"/>
              </a:lnSpc>
              <a:buFontTx/>
              <a:buNone/>
            </a:pPr>
            <a:r>
              <a:rPr lang="uk-UA" altLang="ru-RU" sz="2400" dirty="0">
                <a:solidFill>
                  <a:srgbClr val="003300"/>
                </a:solidFill>
              </a:rPr>
              <a:t>У Франції та Англії перехід до абсолютної монархії забезпечив створення централізованої держави.</a:t>
            </a:r>
          </a:p>
          <a:p>
            <a:pPr marL="92075" indent="266700">
              <a:lnSpc>
                <a:spcPct val="80000"/>
              </a:lnSpc>
              <a:buFontTx/>
              <a:buNone/>
            </a:pPr>
            <a:r>
              <a:rPr lang="uk-UA" altLang="ru-RU" sz="2400" dirty="0">
                <a:solidFill>
                  <a:srgbClr val="003300"/>
                </a:solidFill>
              </a:rPr>
              <a:t>У Німеччині княжий абсолютизм іще більше закріпив стан економічної та політичної роздробленості.</a:t>
            </a:r>
            <a:r>
              <a:rPr lang="uk-UA" altLang="ru-RU" sz="2000" dirty="0">
                <a:solidFill>
                  <a:srgbClr val="003300"/>
                </a:solidFill>
              </a:rPr>
              <a:t> </a:t>
            </a:r>
            <a:endParaRPr lang="ru-RU" altLang="ru-RU" sz="2000" dirty="0">
              <a:solidFill>
                <a:srgbClr val="003300"/>
              </a:solidFill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611188" y="0"/>
            <a:ext cx="8208962" cy="7921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/>
            <a:r>
              <a:rPr lang="uk-UA" altLang="ru-RU" sz="3200" dirty="0">
                <a:solidFill>
                  <a:srgbClr val="660033"/>
                </a:solidFill>
              </a:rPr>
              <a:t>Особливості абсолютизму у Німеччині</a:t>
            </a:r>
            <a:endParaRPr lang="ru-RU" altLang="ru-RU" sz="3200" dirty="0">
              <a:solidFill>
                <a:srgbClr val="660033"/>
              </a:solidFill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95288" y="6003925"/>
            <a:ext cx="8424862" cy="8540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ctr"/>
            <a:r>
              <a:rPr lang="uk-UA" altLang="ru-RU" sz="3000" dirty="0">
                <a:solidFill>
                  <a:srgbClr val="660033"/>
                </a:solidFill>
              </a:rPr>
              <a:t>Княжий абсолютизм був реакційним.</a:t>
            </a:r>
            <a:endParaRPr lang="ru-RU" altLang="ru-RU" sz="3000" dirty="0">
              <a:solidFill>
                <a:srgbClr val="660033"/>
              </a:solidFill>
            </a:endParaRPr>
          </a:p>
        </p:txBody>
      </p:sp>
      <p:pic>
        <p:nvPicPr>
          <p:cNvPr id="31750" name="Picture 6" descr="карта 16 в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1196974"/>
            <a:ext cx="4404885" cy="446427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5888"/>
            <a:ext cx="8713787" cy="3744912"/>
          </a:xfrm>
        </p:spPr>
        <p:txBody>
          <a:bodyPr/>
          <a:lstStyle/>
          <a:p>
            <a:pPr marL="0" indent="266700" algn="ctr">
              <a:lnSpc>
                <a:spcPct val="80000"/>
              </a:lnSpc>
              <a:buFontTx/>
              <a:buNone/>
            </a:pPr>
            <a:r>
              <a:rPr lang="uk-UA" altLang="ru-RU" sz="3400">
                <a:solidFill>
                  <a:srgbClr val="0000CC"/>
                </a:solidFill>
              </a:rPr>
              <a:t>ПРУССІЯ</a:t>
            </a:r>
          </a:p>
          <a:p>
            <a:pPr marL="0" indent="266700">
              <a:lnSpc>
                <a:spcPct val="80000"/>
              </a:lnSpc>
              <a:buFontTx/>
              <a:buNone/>
            </a:pPr>
            <a:r>
              <a:rPr lang="uk-UA" altLang="ru-RU" sz="2500">
                <a:solidFill>
                  <a:srgbClr val="000066"/>
                </a:solidFill>
              </a:rPr>
              <a:t>Серед усіх німецьких держав особливо посилилося маркграфство Бранденбургське, яке у 1701 перетворилося у королівство Пруссія.</a:t>
            </a:r>
          </a:p>
          <a:p>
            <a:pPr marL="0" indent="266700">
              <a:lnSpc>
                <a:spcPct val="80000"/>
              </a:lnSpc>
              <a:buFontTx/>
              <a:buNone/>
            </a:pPr>
            <a:r>
              <a:rPr lang="uk-UA" altLang="ru-RU" sz="2500">
                <a:solidFill>
                  <a:srgbClr val="000066"/>
                </a:solidFill>
              </a:rPr>
              <a:t> Правляча  династія  </a:t>
            </a:r>
            <a:r>
              <a:rPr lang="uk-UA" altLang="ru-RU" sz="2500" b="1">
                <a:solidFill>
                  <a:srgbClr val="000066"/>
                </a:solidFill>
              </a:rPr>
              <a:t>Гогенцоллернів</a:t>
            </a:r>
            <a:r>
              <a:rPr lang="uk-UA" altLang="ru-RU" sz="2500">
                <a:solidFill>
                  <a:srgbClr val="000066"/>
                </a:solidFill>
              </a:rPr>
              <a:t>  почала князювати  у Бранденбурзі  у 1415 р., територія  держави тоді  складала  23 751 кв. км.,  внаслідок  агресивної зовнішньої  політики  наприкінці  Х</a:t>
            </a:r>
            <a:r>
              <a:rPr lang="en-US" altLang="ru-RU" sz="2500">
                <a:solidFill>
                  <a:srgbClr val="000066"/>
                </a:solidFill>
              </a:rPr>
              <a:t>V</a:t>
            </a:r>
            <a:r>
              <a:rPr lang="uk-UA" altLang="ru-RU" sz="2500">
                <a:solidFill>
                  <a:srgbClr val="000066"/>
                </a:solidFill>
              </a:rPr>
              <a:t>ІІІ ст. королівство зросло до 194 891 кв. км. 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3644900"/>
            <a:ext cx="4033837" cy="3024188"/>
          </a:xfrm>
        </p:spPr>
        <p:txBody>
          <a:bodyPr/>
          <a:lstStyle/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500">
                <a:solidFill>
                  <a:srgbClr val="000066"/>
                </a:solidFill>
              </a:rPr>
              <a:t>Лише три поділи Польщі принесли Пруссії більше ніж 76 тис. кв. км., на яких були створені три провінції: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500">
                <a:solidFill>
                  <a:srgbClr val="000066"/>
                </a:solidFill>
              </a:rPr>
              <a:t>Західна Пруссія, 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500">
                <a:solidFill>
                  <a:srgbClr val="000066"/>
                </a:solidFill>
              </a:rPr>
              <a:t>Південна Пруссія і 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500">
                <a:solidFill>
                  <a:srgbClr val="000066"/>
                </a:solidFill>
              </a:rPr>
              <a:t>Нова Східна Пруссія </a:t>
            </a:r>
          </a:p>
          <a:p>
            <a:pPr marL="0" indent="358775">
              <a:lnSpc>
                <a:spcPct val="80000"/>
              </a:lnSpc>
            </a:pPr>
            <a:endParaRPr lang="ru-RU" altLang="ru-RU" sz="2500">
              <a:solidFill>
                <a:srgbClr val="000066"/>
              </a:solidFill>
            </a:endParaRPr>
          </a:p>
        </p:txBody>
      </p:sp>
      <p:pic>
        <p:nvPicPr>
          <p:cNvPr id="32774" name="Picture 6" descr="прусс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4392613" cy="30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шпа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r>
              <a:rPr lang="uk-UA" altLang="ru-RU" sz="4800">
                <a:solidFill>
                  <a:schemeClr val="tx1"/>
                </a:solidFill>
              </a:rPr>
              <a:t>П л а н </a:t>
            </a:r>
            <a:endParaRPr lang="ru-RU" altLang="ru-RU" sz="480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uk-UA" altLang="ru-RU" sz="3600" b="1"/>
              <a:t>Виникнення абсолютної монархії. </a:t>
            </a:r>
          </a:p>
          <a:p>
            <a:pPr marL="609600" indent="-609600">
              <a:buFontTx/>
              <a:buAutoNum type="arabicPeriod"/>
            </a:pPr>
            <a:r>
              <a:rPr lang="uk-UA" altLang="ru-RU" sz="3600" b="1"/>
              <a:t>Французький класичний абсолютизм.</a:t>
            </a:r>
            <a:r>
              <a:rPr lang="ru-RU" altLang="ru-RU" sz="3600"/>
              <a:t> </a:t>
            </a:r>
          </a:p>
          <a:p>
            <a:pPr marL="609600" indent="-609600">
              <a:buFontTx/>
              <a:buAutoNum type="arabicPeriod"/>
            </a:pPr>
            <a:r>
              <a:rPr lang="uk-UA" altLang="ru-RU" sz="3600" b="1"/>
              <a:t>Абсолютна монархія в Англії</a:t>
            </a:r>
            <a:r>
              <a:rPr lang="uk-UA" altLang="ru-RU" sz="3600"/>
              <a:t>.</a:t>
            </a:r>
          </a:p>
          <a:p>
            <a:pPr marL="609600" indent="-609600">
              <a:buFontTx/>
              <a:buAutoNum type="arabicPeriod"/>
            </a:pPr>
            <a:r>
              <a:rPr lang="uk-UA" altLang="ru-RU" sz="3600" b="1"/>
              <a:t>Абсолютна монархія в Німеччині</a:t>
            </a:r>
            <a:r>
              <a:rPr lang="uk-UA" altLang="ru-RU" sz="3600"/>
              <a:t>.</a:t>
            </a:r>
          </a:p>
          <a:p>
            <a:pPr marL="609600" indent="-609600">
              <a:buFontTx/>
              <a:buAutoNum type="arabicPeriod"/>
            </a:pPr>
            <a:r>
              <a:rPr lang="uk-UA" altLang="ru-RU" sz="3600" b="1"/>
              <a:t>Абсолютна монархія в Росії.</a:t>
            </a:r>
            <a:r>
              <a:rPr lang="ru-RU" altLang="ru-RU" sz="360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490537"/>
          </a:xfrm>
        </p:spPr>
        <p:txBody>
          <a:bodyPr/>
          <a:lstStyle/>
          <a:p>
            <a:r>
              <a:rPr lang="uk-UA" altLang="ru-RU" sz="3600">
                <a:solidFill>
                  <a:srgbClr val="006600"/>
                </a:solidFill>
              </a:rPr>
              <a:t> </a:t>
            </a:r>
            <a:endParaRPr lang="ru-RU" altLang="ru-RU" sz="3600">
              <a:solidFill>
                <a:srgbClr val="0066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5688012" cy="3671887"/>
          </a:xfrm>
        </p:spPr>
        <p:txBody>
          <a:bodyPr/>
          <a:lstStyle/>
          <a:p>
            <a:pPr marL="0" indent="358775">
              <a:lnSpc>
                <a:spcPct val="90000"/>
              </a:lnSpc>
              <a:buFontTx/>
              <a:buNone/>
            </a:pPr>
            <a:r>
              <a:rPr lang="uk-UA" altLang="ru-RU" sz="2500">
                <a:solidFill>
                  <a:srgbClr val="003300"/>
                </a:solidFill>
              </a:rPr>
              <a:t> </a:t>
            </a:r>
            <a:endParaRPr lang="ru-RU" altLang="ru-RU" sz="2500">
              <a:solidFill>
                <a:srgbClr val="003300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4652963"/>
            <a:ext cx="8713787" cy="2016125"/>
          </a:xfrm>
        </p:spPr>
        <p:txBody>
          <a:bodyPr/>
          <a:lstStyle/>
          <a:p>
            <a:pPr marL="0" indent="358775">
              <a:lnSpc>
                <a:spcPct val="90000"/>
              </a:lnSpc>
              <a:buFontTx/>
              <a:buNone/>
            </a:pPr>
            <a:r>
              <a:rPr lang="uk-UA" altLang="ru-RU" sz="2500">
                <a:solidFill>
                  <a:srgbClr val="003300"/>
                </a:solidFill>
              </a:rPr>
              <a:t> </a:t>
            </a:r>
            <a:endParaRPr lang="ru-RU" altLang="ru-RU" sz="2500">
              <a:solidFill>
                <a:srgbClr val="003300"/>
              </a:solidFill>
            </a:endParaRPr>
          </a:p>
        </p:txBody>
      </p:sp>
      <p:pic>
        <p:nvPicPr>
          <p:cNvPr id="34823" name="Picture 7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65175"/>
            <a:ext cx="3101975" cy="42481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79388" y="5229225"/>
            <a:ext cx="8713787" cy="14398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uk-UA" altLang="ru-RU" sz="2500" dirty="0">
              <a:solidFill>
                <a:srgbClr val="0033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 altLang="ru-RU" sz="2500" dirty="0">
                <a:solidFill>
                  <a:srgbClr val="003300"/>
                </a:solidFill>
              </a:rPr>
              <a:t>Арешти, конфіскації, переслідування іновірців, цензура приватного листування, втручання в особисте життя, регламентація одягу і навіть їжі - все це знайшло прояв у поліцейській системі управління.</a:t>
            </a:r>
            <a:endParaRPr lang="ru-RU" altLang="ru-RU" sz="2500" dirty="0">
              <a:solidFill>
                <a:srgbClr val="003300"/>
              </a:solidFill>
            </a:endParaRPr>
          </a:p>
          <a:p>
            <a:endParaRPr lang="ru-RU" altLang="ru-RU" sz="2500" dirty="0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79388" y="836613"/>
            <a:ext cx="5545137" cy="4176712"/>
          </a:xfrm>
          <a:prstGeom prst="rect">
            <a:avLst/>
          </a:prstGeom>
          <a:solidFill>
            <a:srgbClr val="66FFFF">
              <a:alpha val="60001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/>
          <a:lstStyle>
            <a:lvl1pPr indent="358775">
              <a:defRPr>
                <a:solidFill>
                  <a:schemeClr val="tx1"/>
                </a:solidFill>
                <a:latin typeface="Arial" charset="0"/>
              </a:defRPr>
            </a:lvl1pPr>
            <a:lvl2pPr marL="6302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ru-RU" sz="2500" dirty="0">
                <a:solidFill>
                  <a:srgbClr val="003300"/>
                </a:solidFill>
              </a:rPr>
              <a:t>Особливо яскраво абсолютизм королівської влади проявився в Пруссії. Насамперед у цій частині Німеччини утвердилися бюрократизм і дріб'язкова регламентація навіть приватного життя, що є характерним для </a:t>
            </a:r>
            <a:r>
              <a:rPr lang="uk-UA" altLang="ru-RU" sz="2500" b="1" dirty="0">
                <a:solidFill>
                  <a:srgbClr val="003300"/>
                </a:solidFill>
              </a:rPr>
              <a:t>поліцейської держави</a:t>
            </a:r>
            <a:r>
              <a:rPr lang="uk-UA" altLang="ru-RU" sz="2500" dirty="0">
                <a:solidFill>
                  <a:srgbClr val="003300"/>
                </a:solidFill>
              </a:rPr>
              <a:t>. Основним принципом було повне ігнорування будь-яких особистих прав громадян.</a:t>
            </a:r>
            <a:endParaRPr lang="ru-RU" altLang="ru-RU" sz="2500" dirty="0">
              <a:solidFill>
                <a:srgbClr val="003300"/>
              </a:solidFill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2195513" y="115888"/>
            <a:ext cx="4897437" cy="649287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uk-UA" altLang="ru-RU" sz="3400" dirty="0">
                <a:solidFill>
                  <a:srgbClr val="003300"/>
                </a:solidFill>
              </a:rPr>
              <a:t>Пруссія</a:t>
            </a:r>
            <a:endParaRPr lang="ru-RU" altLang="ru-RU" sz="3400" dirty="0">
              <a:solidFill>
                <a:srgbClr val="0033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433387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r>
              <a:rPr lang="uk-UA" altLang="ru-RU" sz="3500">
                <a:solidFill>
                  <a:srgbClr val="006600"/>
                </a:solidFill>
              </a:rPr>
              <a:t>Прусський абсолютизм</a:t>
            </a:r>
            <a:endParaRPr lang="ru-RU" altLang="ru-RU" sz="3500">
              <a:solidFill>
                <a:srgbClr val="0066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9975" y="692150"/>
            <a:ext cx="4392613" cy="2736850"/>
          </a:xfrm>
        </p:spPr>
        <p:txBody>
          <a:bodyPr/>
          <a:lstStyle/>
          <a:p>
            <a:pPr marL="0" indent="173038">
              <a:lnSpc>
                <a:spcPct val="90000"/>
              </a:lnSpc>
              <a:buFontTx/>
              <a:buNone/>
            </a:pPr>
            <a:r>
              <a:rPr lang="uk-UA" altLang="ru-RU" sz="2100">
                <a:solidFill>
                  <a:srgbClr val="003300"/>
                </a:solidFill>
              </a:rPr>
              <a:t>Засновником “поліцейської держави” вважають короля </a:t>
            </a:r>
            <a:r>
              <a:rPr lang="uk-UA" altLang="ru-RU" sz="2100" b="1">
                <a:solidFill>
                  <a:srgbClr val="003300"/>
                </a:solidFill>
              </a:rPr>
              <a:t>Фрідріха Вільгельма І</a:t>
            </a:r>
            <a:r>
              <a:rPr lang="uk-UA" altLang="ru-RU" sz="2100">
                <a:solidFill>
                  <a:srgbClr val="003300"/>
                </a:solidFill>
              </a:rPr>
              <a:t> (1713-1740), якого називають </a:t>
            </a:r>
            <a:r>
              <a:rPr lang="ru-RU" altLang="ru-RU" sz="2100">
                <a:solidFill>
                  <a:srgbClr val="003300"/>
                </a:solidFill>
              </a:rPr>
              <a:t>«фельдфебель на троні». </a:t>
            </a:r>
            <a:r>
              <a:rPr lang="uk-UA" altLang="ru-RU" sz="2100">
                <a:solidFill>
                  <a:srgbClr val="003300"/>
                </a:solidFill>
              </a:rPr>
              <a:t> Він ненавидів етикет і розкоші. Його правління пройшло під гаслами: “контроль” і “економія”. Армія зросла удвоє.</a:t>
            </a:r>
            <a:r>
              <a:rPr lang="uk-UA" altLang="ru-RU" sz="2000"/>
              <a:t> </a:t>
            </a:r>
          </a:p>
          <a:p>
            <a:pPr marL="0" indent="173038">
              <a:lnSpc>
                <a:spcPct val="90000"/>
              </a:lnSpc>
              <a:buFontTx/>
              <a:buNone/>
            </a:pPr>
            <a:endParaRPr lang="ru-RU" altLang="ru-RU" sz="2000"/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2339975" y="3357563"/>
            <a:ext cx="6624638" cy="3240087"/>
          </a:xfrm>
        </p:spPr>
        <p:txBody>
          <a:bodyPr/>
          <a:lstStyle/>
          <a:p>
            <a:pPr marL="0" indent="358775">
              <a:lnSpc>
                <a:spcPct val="90000"/>
              </a:lnSpc>
              <a:buFontTx/>
              <a:buNone/>
            </a:pPr>
            <a:r>
              <a:rPr lang="uk-UA" altLang="ru-RU" sz="2100">
                <a:solidFill>
                  <a:srgbClr val="285000"/>
                </a:solidFill>
              </a:rPr>
              <a:t>За </a:t>
            </a:r>
            <a:r>
              <a:rPr lang="uk-UA" altLang="ru-RU" sz="2100" b="1">
                <a:solidFill>
                  <a:srgbClr val="285000"/>
                </a:solidFill>
              </a:rPr>
              <a:t>Фрідріха ІІ Великого</a:t>
            </a:r>
            <a:r>
              <a:rPr lang="uk-UA" altLang="ru-RU" sz="2100">
                <a:solidFill>
                  <a:srgbClr val="285000"/>
                </a:solidFill>
              </a:rPr>
              <a:t> (1740-1786) Пруссія перетворилася на одну із найсильніших держав Європи. Король називав себе “першим слугою своєї держави”. Територія держави зросла удвічі, витрати на армію складали 2/3 державного бюджету.</a:t>
            </a:r>
          </a:p>
          <a:p>
            <a:pPr marL="0" indent="358775">
              <a:lnSpc>
                <a:spcPct val="90000"/>
              </a:lnSpc>
              <a:buFontTx/>
              <a:buNone/>
            </a:pPr>
            <a:r>
              <a:rPr lang="uk-UA" altLang="ru-RU" sz="2100" b="1">
                <a:solidFill>
                  <a:srgbClr val="4A4800"/>
                </a:solidFill>
              </a:rPr>
              <a:t>Фрідріх Вільгельм ІІ</a:t>
            </a:r>
            <a:r>
              <a:rPr lang="uk-UA" altLang="ru-RU" sz="2100">
                <a:solidFill>
                  <a:srgbClr val="4A4800"/>
                </a:solidFill>
              </a:rPr>
              <a:t> (1786-1797) поступався своїм попередникам. Найбільшим здобутком короля була участь Пруссії у 2-му та 3-му поділах Польщі. Територія держави зросла, однак економіка почала занепадати.</a:t>
            </a:r>
          </a:p>
          <a:p>
            <a:pPr marL="0" indent="358775">
              <a:lnSpc>
                <a:spcPct val="90000"/>
              </a:lnSpc>
              <a:buFontTx/>
              <a:buNone/>
            </a:pPr>
            <a:endParaRPr lang="ru-RU" altLang="ru-RU" sz="2100">
              <a:solidFill>
                <a:srgbClr val="333300"/>
              </a:solidFill>
            </a:endParaRPr>
          </a:p>
        </p:txBody>
      </p:sp>
      <p:pic>
        <p:nvPicPr>
          <p:cNvPr id="36868" name="Picture 4" descr="Фридрих Вильгельм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9875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Фридрих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1955800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9388" y="3141663"/>
            <a:ext cx="1944687" cy="287337"/>
          </a:xfrm>
          <a:prstGeom prst="rect">
            <a:avLst/>
          </a:prstGeom>
          <a:solidFill>
            <a:srgbClr val="FFCC66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400"/>
              <a:t>Фрідріх Вільгельм І</a:t>
            </a:r>
            <a:endParaRPr lang="ru-RU" altLang="ru-RU" sz="1400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79388" y="6308725"/>
            <a:ext cx="1944687" cy="288925"/>
          </a:xfrm>
          <a:prstGeom prst="rect">
            <a:avLst/>
          </a:prstGeom>
          <a:solidFill>
            <a:srgbClr val="FFCC66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400"/>
              <a:t>Фрідріх ІІ</a:t>
            </a:r>
            <a:endParaRPr lang="ru-RU" altLang="ru-RU" sz="1400"/>
          </a:p>
        </p:txBody>
      </p:sp>
      <p:pic>
        <p:nvPicPr>
          <p:cNvPr id="36873" name="Picture 9" descr="Фридрих вильгельм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20713"/>
            <a:ext cx="1878013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7019925" y="2997200"/>
            <a:ext cx="1873250" cy="288925"/>
          </a:xfrm>
          <a:prstGeom prst="rect">
            <a:avLst/>
          </a:prstGeom>
          <a:solidFill>
            <a:srgbClr val="FFCC66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400"/>
              <a:t>Фрідріх Вільгельм ІІ</a:t>
            </a:r>
            <a:endParaRPr lang="ru-RU" altLang="ru-RU" sz="1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3" name="Picture 13" descr="Лютер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23850" y="2852738"/>
            <a:ext cx="1800225" cy="792162"/>
          </a:xfrm>
          <a:prstGeom prst="roundRect">
            <a:avLst>
              <a:gd name="adj" fmla="val 16667"/>
            </a:avLst>
          </a:prstGeom>
          <a:solidFill>
            <a:schemeClr val="accent1">
              <a:alpha val="82001"/>
            </a:schemeClr>
          </a:solidFill>
          <a:ln w="9525">
            <a:solidFill>
              <a:srgbClr val="FFFFC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/>
              <a:t>духівництво</a:t>
            </a:r>
            <a:endParaRPr lang="ru-RU" altLang="ru-RU" sz="2200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323850" y="981075"/>
            <a:ext cx="2519363" cy="935038"/>
          </a:xfrm>
          <a:prstGeom prst="homePlate">
            <a:avLst>
              <a:gd name="adj" fmla="val 67360"/>
            </a:avLst>
          </a:prstGeom>
          <a:solidFill>
            <a:srgbClr val="FFB9DC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римо-католицької</a:t>
            </a:r>
          </a:p>
          <a:p>
            <a:pPr algn="ctr"/>
            <a:r>
              <a:rPr lang="uk-UA" altLang="ru-RU" sz="2000"/>
              <a:t>конфесії</a:t>
            </a:r>
            <a:endParaRPr lang="ru-RU" altLang="ru-RU" sz="2000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908175" y="115888"/>
            <a:ext cx="5256213" cy="433387"/>
          </a:xfrm>
          <a:prstGeom prst="roundRect">
            <a:avLst>
              <a:gd name="adj" fmla="val 16667"/>
            </a:avLst>
          </a:prstGeom>
          <a:solidFill>
            <a:srgbClr val="FFFFE5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800"/>
              <a:t>Суспільний лад Німеччини</a:t>
            </a:r>
            <a:endParaRPr lang="ru-RU" altLang="ru-RU" sz="2800"/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323850" y="4508500"/>
            <a:ext cx="2592388" cy="1296988"/>
          </a:xfrm>
          <a:prstGeom prst="homePlate">
            <a:avLst>
              <a:gd name="adj" fmla="val 49969"/>
            </a:avLst>
          </a:prstGeom>
          <a:solidFill>
            <a:srgbClr val="E5FFE5">
              <a:alpha val="8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протестантських </a:t>
            </a:r>
          </a:p>
          <a:p>
            <a:pPr algn="ctr"/>
            <a:r>
              <a:rPr lang="uk-UA" altLang="ru-RU" sz="2000"/>
              <a:t>конфесій</a:t>
            </a:r>
          </a:p>
          <a:p>
            <a:pPr algn="ctr"/>
            <a:r>
              <a:rPr lang="uk-UA" altLang="ru-RU" sz="2000"/>
              <a:t>(переважно – </a:t>
            </a:r>
          </a:p>
          <a:p>
            <a:pPr algn="ctr"/>
            <a:r>
              <a:rPr lang="uk-UA" altLang="ru-RU" sz="2000"/>
              <a:t>лютеранської)</a:t>
            </a:r>
            <a:endParaRPr lang="ru-RU" altLang="ru-RU" sz="2000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3419475" y="692150"/>
            <a:ext cx="5545138" cy="1944688"/>
          </a:xfrm>
          <a:prstGeom prst="rect">
            <a:avLst/>
          </a:prstGeom>
          <a:solidFill>
            <a:srgbClr val="FFB7DB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92075" indent="-920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uk-UA" altLang="ru-RU"/>
          </a:p>
          <a:p>
            <a:r>
              <a:rPr lang="uk-UA" altLang="ru-RU" sz="1900"/>
              <a:t>- користуючись роздробленістю Німеччини Папа Римський прагнув підкорити світську владу;</a:t>
            </a:r>
          </a:p>
          <a:p>
            <a:pPr>
              <a:buFontTx/>
              <a:buChar char="-"/>
            </a:pPr>
            <a:r>
              <a:rPr lang="uk-UA" altLang="ru-RU" sz="1900"/>
              <a:t> архієпископи належали до числа курфюрстів;</a:t>
            </a:r>
          </a:p>
          <a:p>
            <a:pPr>
              <a:buFontTx/>
              <a:buChar char="-"/>
            </a:pPr>
            <a:r>
              <a:rPr lang="uk-UA" altLang="ru-RU" sz="1900"/>
              <a:t> продаж індульгенцій та інші церковні побори викликали все більше невдоволення.</a:t>
            </a:r>
          </a:p>
          <a:p>
            <a:pPr>
              <a:buFontTx/>
              <a:buChar char="-"/>
            </a:pPr>
            <a:endParaRPr lang="ru-RU" altLang="ru-RU" sz="1900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563938" y="4149725"/>
            <a:ext cx="5329237" cy="2447925"/>
          </a:xfrm>
          <a:prstGeom prst="rect">
            <a:avLst/>
          </a:prstGeom>
          <a:solidFill>
            <a:srgbClr val="E5FFE5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3038" indent="-1730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endParaRPr lang="uk-UA" altLang="ru-RU"/>
          </a:p>
          <a:p>
            <a:pPr>
              <a:buFontTx/>
              <a:buChar char="-"/>
            </a:pPr>
            <a:r>
              <a:rPr lang="uk-UA" altLang="ru-RU" sz="1900"/>
              <a:t>протестантський рух виник у Німеччині;</a:t>
            </a:r>
          </a:p>
          <a:p>
            <a:pPr>
              <a:buFontTx/>
              <a:buChar char="-"/>
            </a:pPr>
            <a:r>
              <a:rPr lang="uk-UA" altLang="ru-RU" sz="1900"/>
              <a:t>утвердився принцип “чиє правління – того й віра”, що сприяло посиленню розробленості і зміцненню світської влади;</a:t>
            </a:r>
          </a:p>
          <a:p>
            <a:pPr>
              <a:buFontTx/>
              <a:buChar char="-"/>
            </a:pPr>
            <a:r>
              <a:rPr lang="uk-UA" altLang="ru-RU" sz="1900"/>
              <a:t>проведено секуляризацію церковних і монастирських земель;</a:t>
            </a:r>
          </a:p>
          <a:p>
            <a:pPr>
              <a:buFontTx/>
              <a:buChar char="-"/>
            </a:pPr>
            <a:r>
              <a:rPr lang="uk-UA" altLang="ru-RU" sz="1900"/>
              <a:t>духівництво не вважалося наділеним особливою благодаттю.</a:t>
            </a:r>
          </a:p>
          <a:p>
            <a:pPr>
              <a:buFontTx/>
              <a:buChar char="-"/>
            </a:pPr>
            <a:endParaRPr lang="ru-RU" altLang="ru-RU" sz="1900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6597650"/>
            <a:ext cx="2051050" cy="260350"/>
          </a:xfrm>
          <a:prstGeom prst="rect">
            <a:avLst/>
          </a:prstGeom>
          <a:solidFill>
            <a:srgbClr val="FFFFC5">
              <a:alpha val="7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400"/>
              <a:t>Мартін Лютер у Вормсі</a:t>
            </a:r>
            <a:endParaRPr lang="ru-RU" altLang="ru-RU" sz="1400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827088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0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0" y="13414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179388" y="1412875"/>
            <a:ext cx="0" cy="3816350"/>
          </a:xfrm>
          <a:prstGeom prst="line">
            <a:avLst/>
          </a:prstGeom>
          <a:noFill/>
          <a:ln w="15875">
            <a:solidFill>
              <a:srgbClr val="FFFFC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179388" y="5229225"/>
            <a:ext cx="144462" cy="0"/>
          </a:xfrm>
          <a:prstGeom prst="line">
            <a:avLst/>
          </a:prstGeom>
          <a:noFill/>
          <a:ln w="19050">
            <a:solidFill>
              <a:srgbClr val="FFFFC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179388" y="3284538"/>
            <a:ext cx="144462" cy="0"/>
          </a:xfrm>
          <a:prstGeom prst="line">
            <a:avLst/>
          </a:prstGeom>
          <a:noFill/>
          <a:ln w="19050">
            <a:solidFill>
              <a:srgbClr val="FFFFC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179388" y="1412875"/>
            <a:ext cx="144462" cy="0"/>
          </a:xfrm>
          <a:prstGeom prst="line">
            <a:avLst/>
          </a:prstGeom>
          <a:noFill/>
          <a:ln w="19050">
            <a:solidFill>
              <a:srgbClr val="FFFFC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250825" y="1412875"/>
            <a:ext cx="73025" cy="0"/>
          </a:xfrm>
          <a:prstGeom prst="line">
            <a:avLst/>
          </a:prstGeom>
          <a:noFill/>
          <a:ln w="9525">
            <a:solidFill>
              <a:srgbClr val="FFFFC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250825" y="5229225"/>
            <a:ext cx="73025" cy="0"/>
          </a:xfrm>
          <a:prstGeom prst="line">
            <a:avLst/>
          </a:prstGeom>
          <a:noFill/>
          <a:ln w="9525">
            <a:solidFill>
              <a:srgbClr val="FFFFC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ru-RU"/>
              <a:t> </a:t>
            </a:r>
            <a:endParaRPr lang="ru-RU" altLang="ru-RU"/>
          </a:p>
        </p:txBody>
      </p:sp>
      <p:pic>
        <p:nvPicPr>
          <p:cNvPr id="43012" name="Picture 4" descr="Фридрих в бит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763713" y="188913"/>
            <a:ext cx="5688012" cy="503237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3000">
                <a:solidFill>
                  <a:srgbClr val="000066"/>
                </a:solidFill>
              </a:rPr>
              <a:t>Суспільний лад Німеччини</a:t>
            </a:r>
            <a:endParaRPr lang="ru-RU" altLang="ru-RU" sz="3000">
              <a:solidFill>
                <a:srgbClr val="000066"/>
              </a:solidFill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395288" y="3068638"/>
            <a:ext cx="1800225" cy="9144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>
                <a:solidFill>
                  <a:srgbClr val="000046"/>
                </a:solidFill>
              </a:rPr>
              <a:t>дворянство</a:t>
            </a:r>
            <a:endParaRPr lang="ru-RU" altLang="ru-RU" sz="2400">
              <a:solidFill>
                <a:srgbClr val="000046"/>
              </a:solidFill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1258888" y="1196975"/>
            <a:ext cx="2305050" cy="936625"/>
          </a:xfrm>
          <a:prstGeom prst="homePlate">
            <a:avLst>
              <a:gd name="adj" fmla="val 61525"/>
            </a:avLst>
          </a:prstGeom>
          <a:solidFill>
            <a:schemeClr val="accent1">
              <a:alpha val="8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100">
                <a:solidFill>
                  <a:srgbClr val="000046"/>
                </a:solidFill>
              </a:rPr>
              <a:t>курфюрсти,</a:t>
            </a:r>
          </a:p>
          <a:p>
            <a:pPr algn="ctr"/>
            <a:r>
              <a:rPr lang="uk-UA" altLang="ru-RU" sz="2100">
                <a:solidFill>
                  <a:srgbClr val="000046"/>
                </a:solidFill>
              </a:rPr>
              <a:t>великі князі</a:t>
            </a:r>
            <a:endParaRPr lang="ru-RU" altLang="ru-RU" sz="2100">
              <a:solidFill>
                <a:srgbClr val="000046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284663" y="908050"/>
            <a:ext cx="4535487" cy="2233613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3038" indent="-1730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uk-UA" altLang="ru-RU" sz="2000"/>
              <a:t> </a:t>
            </a:r>
            <a:r>
              <a:rPr lang="uk-UA" altLang="ru-RU" sz="2000">
                <a:solidFill>
                  <a:srgbClr val="000046"/>
                </a:solidFill>
              </a:rPr>
              <a:t>фактично вийшли з-під влади імператора;</a:t>
            </a:r>
          </a:p>
          <a:p>
            <a:pPr>
              <a:buFontTx/>
              <a:buChar char="-"/>
            </a:pPr>
            <a:r>
              <a:rPr lang="uk-UA" altLang="ru-RU" sz="2000">
                <a:solidFill>
                  <a:srgbClr val="000046"/>
                </a:solidFill>
              </a:rPr>
              <a:t> колегія курфюрстів вирішувала усі найважливіші державні справи;</a:t>
            </a:r>
          </a:p>
          <a:p>
            <a:pPr>
              <a:buFontTx/>
              <a:buChar char="-"/>
            </a:pPr>
            <a:r>
              <a:rPr lang="uk-UA" altLang="ru-RU" sz="2000">
                <a:solidFill>
                  <a:srgbClr val="000046"/>
                </a:solidFill>
              </a:rPr>
              <a:t> узурпували право вводити у своїх володіннях нові податки, ландтаги не скликались.</a:t>
            </a:r>
            <a:endParaRPr lang="ru-RU" altLang="ru-RU" sz="2000">
              <a:solidFill>
                <a:srgbClr val="000046"/>
              </a:solidFill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1187450" y="4868863"/>
            <a:ext cx="2376488" cy="865187"/>
          </a:xfrm>
          <a:prstGeom prst="homePlate">
            <a:avLst>
              <a:gd name="adj" fmla="val 68670"/>
            </a:avLst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2100">
                <a:solidFill>
                  <a:srgbClr val="000046"/>
                </a:solidFill>
              </a:rPr>
              <a:t>  дрібне</a:t>
            </a:r>
          </a:p>
          <a:p>
            <a:r>
              <a:rPr lang="uk-UA" altLang="ru-RU" sz="2100">
                <a:solidFill>
                  <a:srgbClr val="000046"/>
                </a:solidFill>
              </a:rPr>
              <a:t>  дворянство</a:t>
            </a:r>
            <a:endParaRPr lang="ru-RU" altLang="ru-RU" sz="2100">
              <a:solidFill>
                <a:srgbClr val="000046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5508625" y="4437063"/>
            <a:ext cx="3167063" cy="1655762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73038" indent="-80963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endParaRPr lang="uk-UA" altLang="ru-RU" sz="2000"/>
          </a:p>
          <a:p>
            <a:pPr>
              <a:buFontTx/>
              <a:buChar char="-"/>
            </a:pPr>
            <a:r>
              <a:rPr lang="uk-UA" altLang="ru-RU" sz="2000"/>
              <a:t> </a:t>
            </a:r>
            <a:r>
              <a:rPr lang="uk-UA" altLang="ru-RU" sz="2000">
                <a:solidFill>
                  <a:srgbClr val="000046"/>
                </a:solidFill>
              </a:rPr>
              <a:t>власники землі;</a:t>
            </a:r>
          </a:p>
          <a:p>
            <a:pPr>
              <a:buFontTx/>
              <a:buChar char="-"/>
            </a:pPr>
            <a:r>
              <a:rPr lang="uk-UA" altLang="ru-RU" sz="2000">
                <a:solidFill>
                  <a:srgbClr val="000046"/>
                </a:solidFill>
              </a:rPr>
              <a:t> займали найважливіші державні посади;</a:t>
            </a:r>
          </a:p>
          <a:p>
            <a:pPr>
              <a:buFontTx/>
              <a:buChar char="-"/>
            </a:pPr>
            <a:r>
              <a:rPr lang="uk-UA" altLang="ru-RU" sz="2000">
                <a:solidFill>
                  <a:srgbClr val="000046"/>
                </a:solidFill>
              </a:rPr>
              <a:t> монополізували офіцерські посади</a:t>
            </a:r>
            <a:r>
              <a:rPr lang="uk-UA" altLang="ru-RU">
                <a:solidFill>
                  <a:srgbClr val="000046"/>
                </a:solidFill>
              </a:rPr>
              <a:t>.</a:t>
            </a:r>
          </a:p>
          <a:p>
            <a:pPr>
              <a:buFontTx/>
              <a:buChar char="-"/>
            </a:pPr>
            <a:endParaRPr lang="ru-RU" altLang="ru-RU">
              <a:solidFill>
                <a:srgbClr val="000046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6597650"/>
            <a:ext cx="4716463" cy="260350"/>
          </a:xfrm>
          <a:prstGeom prst="rect">
            <a:avLst/>
          </a:prstGeom>
          <a:solidFill>
            <a:schemeClr val="accent1">
              <a:alpha val="8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200"/>
              <a:t>Карл Рехлінг “Прусський король Фрідріх ІІ у битві біля Цондорфа”</a:t>
            </a:r>
            <a:endParaRPr lang="ru-RU" altLang="ru-RU" sz="1200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V="1">
            <a:off x="827088" y="1700213"/>
            <a:ext cx="0" cy="1368425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827088" y="1700213"/>
            <a:ext cx="4318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827088" y="4005263"/>
            <a:ext cx="0" cy="1368425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827088" y="5373688"/>
            <a:ext cx="360362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пруссия-гл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692275" y="115888"/>
            <a:ext cx="5616575" cy="503237"/>
          </a:xfrm>
          <a:prstGeom prst="roundRect">
            <a:avLst>
              <a:gd name="adj" fmla="val 16667"/>
            </a:avLst>
          </a:prstGeom>
          <a:solidFill>
            <a:srgbClr val="FFFFCD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800"/>
              <a:t>Суспільний лад Німеччини</a:t>
            </a:r>
            <a:endParaRPr lang="ru-RU" altLang="ru-RU" sz="2800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468313" y="4365625"/>
            <a:ext cx="1439862" cy="574675"/>
          </a:xfrm>
          <a:prstGeom prst="roundRect">
            <a:avLst>
              <a:gd name="adj" fmla="val 16667"/>
            </a:avLst>
          </a:prstGeom>
          <a:solidFill>
            <a:srgbClr val="FFFF99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100"/>
              <a:t>міщанство</a:t>
            </a:r>
            <a:endParaRPr lang="ru-RU" altLang="ru-RU" sz="2100"/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468313" y="1484313"/>
            <a:ext cx="1368425" cy="554037"/>
          </a:xfrm>
          <a:prstGeom prst="roundRect">
            <a:avLst>
              <a:gd name="adj" fmla="val 16667"/>
            </a:avLst>
          </a:prstGeom>
          <a:solidFill>
            <a:srgbClr val="FFCC99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100"/>
              <a:t>селянство</a:t>
            </a:r>
            <a:endParaRPr lang="ru-RU" altLang="ru-RU" sz="2100"/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2843213" y="3357563"/>
            <a:ext cx="2592387" cy="630237"/>
          </a:xfrm>
          <a:prstGeom prst="homePlate">
            <a:avLst>
              <a:gd name="adj" fmla="val 102834"/>
            </a:avLst>
          </a:prstGeom>
          <a:solidFill>
            <a:srgbClr val="FFFF99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купці,</a:t>
            </a:r>
          </a:p>
          <a:p>
            <a:pPr algn="ctr"/>
            <a:r>
              <a:rPr lang="uk-UA" altLang="ru-RU"/>
              <a:t>цехові майстри</a:t>
            </a:r>
            <a:endParaRPr lang="ru-RU" altLang="ru-RU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843213" y="5373688"/>
            <a:ext cx="2735262" cy="1152525"/>
          </a:xfrm>
          <a:prstGeom prst="homePlate">
            <a:avLst>
              <a:gd name="adj" fmla="val 59332"/>
            </a:avLst>
          </a:prstGeom>
          <a:solidFill>
            <a:srgbClr val="FFFF99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/>
              <a:t>підмайстри, позацехові ремісники, наймані робітники</a:t>
            </a:r>
            <a:endParaRPr lang="ru-RU" altLang="ru-RU"/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2843213" y="4292600"/>
            <a:ext cx="2663825" cy="719138"/>
          </a:xfrm>
          <a:prstGeom prst="homePlate">
            <a:avLst>
              <a:gd name="adj" fmla="val 92605"/>
            </a:avLst>
          </a:prstGeom>
          <a:solidFill>
            <a:srgbClr val="FFFF99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/>
              <a:t>буржуа (власники мануфактур)</a:t>
            </a:r>
            <a:endParaRPr lang="ru-RU" altLang="ru-RU"/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2771775" y="908050"/>
            <a:ext cx="2808288" cy="720725"/>
          </a:xfrm>
          <a:prstGeom prst="homePlate">
            <a:avLst>
              <a:gd name="adj" fmla="val 97412"/>
            </a:avLst>
          </a:prstGeom>
          <a:solidFill>
            <a:srgbClr val="FFCC99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вільні (переважно на заході Німеччини)</a:t>
            </a:r>
            <a:endParaRPr lang="ru-RU" altLang="ru-RU"/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2771775" y="1916113"/>
            <a:ext cx="2736850" cy="719137"/>
          </a:xfrm>
          <a:prstGeom prst="homePlate">
            <a:avLst>
              <a:gd name="adj" fmla="val 95144"/>
            </a:avLst>
          </a:prstGeom>
          <a:solidFill>
            <a:srgbClr val="FFCC99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кріпаки (переважно на сході Німеччини)</a:t>
            </a:r>
            <a:endParaRPr lang="ru-RU" altLang="ru-RU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6300788" y="836613"/>
            <a:ext cx="2592387" cy="863600"/>
          </a:xfrm>
          <a:prstGeom prst="roundRect">
            <a:avLst>
              <a:gd name="adj" fmla="val 16667"/>
            </a:avLst>
          </a:prstGeom>
          <a:solidFill>
            <a:srgbClr val="FFCC99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сплачували сеньйору грошовий податок - чинш</a:t>
            </a:r>
            <a:endParaRPr lang="ru-RU" altLang="ru-RU"/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6300788" y="1989138"/>
            <a:ext cx="2592387" cy="503237"/>
          </a:xfrm>
          <a:prstGeom prst="roundRect">
            <a:avLst>
              <a:gd name="adj" fmla="val 16667"/>
            </a:avLst>
          </a:prstGeom>
          <a:solidFill>
            <a:srgbClr val="FFCC99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/>
              <a:t>працювали на панщині</a:t>
            </a:r>
            <a:endParaRPr lang="ru-RU" altLang="ru-RU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6156325" y="3860800"/>
            <a:ext cx="2808288" cy="2663825"/>
          </a:xfrm>
          <a:prstGeom prst="roundRect">
            <a:avLst>
              <a:gd name="adj" fmla="val 16667"/>
            </a:avLst>
          </a:prstGeom>
          <a:solidFill>
            <a:srgbClr val="FFFF99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 </a:t>
            </a:r>
          </a:p>
          <a:p>
            <a:pPr>
              <a:buFontTx/>
              <a:buChar char="-"/>
            </a:pPr>
            <a:r>
              <a:rPr lang="uk-UA" altLang="ru-RU"/>
              <a:t> панують феодальні відносини;</a:t>
            </a:r>
          </a:p>
          <a:p>
            <a:pPr>
              <a:buFontTx/>
              <a:buChar char="-"/>
            </a:pPr>
            <a:r>
              <a:rPr lang="uk-UA" altLang="ru-RU"/>
              <a:t> у кращому стані були жителі вільних міст, однак у період абсолютизму їх кількість зменшилася, міста підпорядковані князям</a:t>
            </a:r>
          </a:p>
          <a:p>
            <a:pPr>
              <a:buFontTx/>
              <a:buChar char="-"/>
            </a:pPr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188913"/>
            <a:ext cx="2386012" cy="431800"/>
          </a:xfrm>
        </p:spPr>
        <p:txBody>
          <a:bodyPr/>
          <a:lstStyle/>
          <a:p>
            <a:r>
              <a:rPr lang="uk-UA" altLang="ru-RU" sz="4000">
                <a:solidFill>
                  <a:srgbClr val="993300"/>
                </a:solidFill>
              </a:rPr>
              <a:t>Кароліна</a:t>
            </a:r>
            <a:endParaRPr lang="ru-RU" altLang="ru-RU" sz="4000">
              <a:solidFill>
                <a:srgbClr val="993300"/>
              </a:solidFill>
            </a:endParaRP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132138" y="981075"/>
            <a:ext cx="5832475" cy="4392613"/>
          </a:xfrm>
        </p:spPr>
        <p:txBody>
          <a:bodyPr/>
          <a:lstStyle/>
          <a:p>
            <a:pPr marL="0" indent="358775"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5084763"/>
            <a:ext cx="8713788" cy="1546225"/>
          </a:xfrm>
        </p:spPr>
        <p:txBody>
          <a:bodyPr/>
          <a:lstStyle/>
          <a:p>
            <a:pPr marL="0" indent="358775"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pic>
        <p:nvPicPr>
          <p:cNvPr id="47115" name="Picture 11" descr="Карол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679700" cy="4319588"/>
          </a:xfrm>
          <a:prstGeom prst="rect">
            <a:avLst/>
          </a:prstGeom>
          <a:noFill/>
          <a:effectLst>
            <a:outerShdw dist="107763" dir="13500000" algn="ctr" rotWithShape="0">
              <a:srgbClr val="CC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203575" y="836613"/>
            <a:ext cx="5689600" cy="3744912"/>
          </a:xfrm>
          <a:prstGeom prst="rect">
            <a:avLst/>
          </a:prstGeom>
          <a:solidFill>
            <a:srgbClr val="D5FF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358775">
              <a:defRPr>
                <a:solidFill>
                  <a:schemeClr val="tx1"/>
                </a:solidFill>
                <a:latin typeface="Arial" charset="0"/>
              </a:defRPr>
            </a:lvl1pPr>
            <a:lvl2pPr marL="5381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uk-UA" altLang="ru-RU" sz="240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 altLang="ru-RU" sz="2400">
                <a:solidFill>
                  <a:srgbClr val="003600"/>
                </a:solidFill>
              </a:rPr>
              <a:t>У 1532 р. рейхстаг прийняв загальнонімецьке кримінальне і кримінально-процесуальне уложення “Кароліну”, створену в роки правління імператора Карла </a:t>
            </a:r>
            <a:r>
              <a:rPr lang="en-US" altLang="ru-RU" sz="2400">
                <a:solidFill>
                  <a:srgbClr val="003600"/>
                </a:solidFill>
              </a:rPr>
              <a:t>V</a:t>
            </a:r>
            <a:r>
              <a:rPr lang="uk-UA" altLang="ru-RU" sz="2400">
                <a:solidFill>
                  <a:srgbClr val="003600"/>
                </a:solidFill>
              </a:rPr>
              <a:t> і названу на його честь.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 altLang="ru-RU" sz="2400">
                <a:solidFill>
                  <a:srgbClr val="003600"/>
                </a:solidFill>
              </a:rPr>
              <a:t>Уложення містило 219 статей, приблизно 1/3 з них присвячені кримінальному та 2/3 кримінально-процесуальному праву.</a:t>
            </a:r>
          </a:p>
          <a:p>
            <a:endParaRPr lang="ru-RU" altLang="ru-RU" sz="2400">
              <a:solidFill>
                <a:srgbClr val="003600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179388" y="4797425"/>
            <a:ext cx="8713787" cy="1944688"/>
          </a:xfrm>
          <a:prstGeom prst="rect">
            <a:avLst/>
          </a:prstGeom>
          <a:solidFill>
            <a:srgbClr val="C5E2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358775">
              <a:defRPr>
                <a:solidFill>
                  <a:schemeClr val="tx1"/>
                </a:solidFill>
                <a:latin typeface="Arial" charset="0"/>
              </a:defRPr>
            </a:lvl1pPr>
            <a:lvl2pPr marL="7112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uk-UA" altLang="ru-RU" sz="2400"/>
          </a:p>
          <a:p>
            <a:pPr>
              <a:spcBef>
                <a:spcPct val="20000"/>
              </a:spcBef>
            </a:pPr>
            <a:r>
              <a:rPr lang="uk-UA" altLang="ru-RU" sz="2400">
                <a:solidFill>
                  <a:srgbClr val="000066"/>
                </a:solidFill>
              </a:rPr>
              <a:t>Метою уложення було встановлення одноманітного судочинства та відміна “нерозумних звичаїв” у князівствах і землях. Водночас за князями зберігалося право суду за своїми “успадкованими і справедливими звичаями”.</a:t>
            </a:r>
            <a:endParaRPr lang="ru-RU" altLang="ru-RU" sz="2400">
              <a:solidFill>
                <a:srgbClr val="000066"/>
              </a:solidFill>
            </a:endParaRPr>
          </a:p>
          <a:p>
            <a:pPr algn="ctr"/>
            <a:endParaRPr lang="ru-RU" altLang="ru-RU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417512"/>
          </a:xfrm>
        </p:spPr>
        <p:txBody>
          <a:bodyPr/>
          <a:lstStyle/>
          <a:p>
            <a:r>
              <a:rPr lang="uk-UA" altLang="ru-RU" sz="3500"/>
              <a:t> </a:t>
            </a:r>
            <a:endParaRPr lang="ru-RU" altLang="ru-RU" sz="35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 </a:t>
            </a:r>
            <a:endParaRPr lang="ru-RU" altLang="ru-RU"/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250825" y="692150"/>
            <a:ext cx="1800225" cy="863600"/>
          </a:xfrm>
          <a:prstGeom prst="downArrowCallout">
            <a:avLst>
              <a:gd name="adj1" fmla="val 52114"/>
              <a:gd name="adj2" fmla="val 52114"/>
              <a:gd name="adj3" fmla="val 16667"/>
              <a:gd name="adj4" fmla="val 66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chemeClr val="bg1"/>
                </a:solidFill>
              </a:rPr>
              <a:t>проти релігії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79388" y="1700213"/>
            <a:ext cx="1871662" cy="15843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богохульство;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блюзнірство;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чаклунство;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порушення клятви.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2411413" y="692150"/>
            <a:ext cx="2016125" cy="914400"/>
          </a:xfrm>
          <a:prstGeom prst="downArrowCallout">
            <a:avLst>
              <a:gd name="adj1" fmla="val 55122"/>
              <a:gd name="adj2" fmla="val 55122"/>
              <a:gd name="adj3" fmla="val 16667"/>
              <a:gd name="adj4" fmla="val 66667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chemeClr val="bg1"/>
                </a:solidFill>
              </a:rPr>
              <a:t>проти моральності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339975" y="1700213"/>
            <a:ext cx="2087563" cy="2232025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endParaRPr lang="uk-UA" altLang="ru-RU"/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двоєженство;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подружня зрада;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розпуста;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кровозмішення;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розбещення неповнолітніх;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зґвалтування.</a:t>
            </a:r>
          </a:p>
          <a:p>
            <a:pPr>
              <a:buFontTx/>
              <a:buChar char="-"/>
            </a:pP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4787900" y="692150"/>
            <a:ext cx="1873250" cy="935038"/>
          </a:xfrm>
          <a:prstGeom prst="downArrowCallout">
            <a:avLst>
              <a:gd name="adj1" fmla="val 50085"/>
              <a:gd name="adj2" fmla="val 50085"/>
              <a:gd name="adj3" fmla="val 16667"/>
              <a:gd name="adj4" fmla="val 66667"/>
            </a:avLst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chemeClr val="bg1"/>
                </a:solidFill>
              </a:rPr>
              <a:t>проти держави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716463" y="1700213"/>
            <a:ext cx="1944687" cy="187325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chemeClr val="bg1"/>
                </a:solidFill>
              </a:rPr>
              <a:t>-</a:t>
            </a:r>
            <a:r>
              <a:rPr lang="uk-UA" altLang="ru-RU"/>
              <a:t> </a:t>
            </a:r>
            <a:r>
              <a:rPr lang="uk-UA" altLang="ru-RU">
                <a:solidFill>
                  <a:schemeClr val="bg1"/>
                </a:solidFill>
              </a:rPr>
              <a:t>образа імператорської величності;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підробка грошей, документів;</a:t>
            </a:r>
            <a:endParaRPr lang="ru-RU" altLang="ru-RU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зрада.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6948488" y="692150"/>
            <a:ext cx="1943100" cy="935038"/>
          </a:xfrm>
          <a:prstGeom prst="downArrowCallout">
            <a:avLst>
              <a:gd name="adj1" fmla="val 51952"/>
              <a:gd name="adj2" fmla="val 51952"/>
              <a:gd name="adj3" fmla="val 16667"/>
              <a:gd name="adj4" fmla="val 66667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chemeClr val="bg1"/>
                </a:solidFill>
              </a:rPr>
              <a:t>проти порядку управління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7019925" y="1700213"/>
            <a:ext cx="1943100" cy="180022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chemeClr val="bg1"/>
                </a:solidFill>
              </a:rPr>
              <a:t>- бунт;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порушення земського миру;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помста;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бродяжництво;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підпал.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179388" y="3500438"/>
            <a:ext cx="1800225" cy="914400"/>
          </a:xfrm>
          <a:prstGeom prst="downArrowCallout">
            <a:avLst>
              <a:gd name="adj1" fmla="val 49219"/>
              <a:gd name="adj2" fmla="val 49219"/>
              <a:gd name="adj3" fmla="val 16667"/>
              <a:gd name="adj4" fmla="val 66667"/>
            </a:avLst>
          </a:prstGeom>
          <a:solidFill>
            <a:srgbClr val="005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chemeClr val="bg1"/>
                </a:solidFill>
              </a:rPr>
              <a:t>проти особи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79388" y="4581525"/>
            <a:ext cx="1779587" cy="1511300"/>
          </a:xfrm>
          <a:prstGeom prst="rect">
            <a:avLst/>
          </a:prstGeom>
          <a:solidFill>
            <a:srgbClr val="005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endParaRPr lang="uk-UA" altLang="ru-RU"/>
          </a:p>
          <a:p>
            <a:pPr>
              <a:buFontTx/>
              <a:buChar char="-"/>
            </a:pPr>
            <a:endParaRPr lang="uk-UA" altLang="ru-RU"/>
          </a:p>
          <a:p>
            <a:r>
              <a:rPr lang="uk-UA" altLang="ru-RU">
                <a:solidFill>
                  <a:schemeClr val="bg1"/>
                </a:solidFill>
              </a:rPr>
              <a:t>- убивство;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>
                <a:solidFill>
                  <a:schemeClr val="bg1"/>
                </a:solidFill>
              </a:rPr>
              <a:t>тілесні</a:t>
            </a:r>
          </a:p>
          <a:p>
            <a:r>
              <a:rPr lang="uk-UA" altLang="ru-RU">
                <a:solidFill>
                  <a:schemeClr val="bg1"/>
                </a:solidFill>
              </a:rPr>
              <a:t>ушкодження;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наклеп;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образа.</a:t>
            </a:r>
          </a:p>
          <a:p>
            <a:pPr>
              <a:buFontTx/>
              <a:buChar char="-"/>
            </a:pPr>
            <a:endParaRPr lang="uk-UA" altLang="ru-RU"/>
          </a:p>
          <a:p>
            <a:pPr>
              <a:buFontTx/>
              <a:buChar char="-"/>
            </a:pPr>
            <a:endParaRPr lang="ru-RU" altLang="ru-RU"/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6877050" y="3789363"/>
            <a:ext cx="2087563" cy="914400"/>
          </a:xfrm>
          <a:prstGeom prst="downArrowCallout">
            <a:avLst>
              <a:gd name="adj1" fmla="val 57075"/>
              <a:gd name="adj2" fmla="val 57075"/>
              <a:gd name="adj3" fmla="val 16667"/>
              <a:gd name="adj4" fmla="val 66667"/>
            </a:avLst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chemeClr val="bg1"/>
                </a:solidFill>
              </a:rPr>
              <a:t>проти правил торгівлі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6804025" y="4868863"/>
            <a:ext cx="2160588" cy="1295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chemeClr val="bg1"/>
                </a:solidFill>
              </a:rPr>
              <a:t>- обважування;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обмірювання;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продаж неякісного товару.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4716463" y="3716338"/>
            <a:ext cx="1871662" cy="914400"/>
          </a:xfrm>
          <a:prstGeom prst="downArrowCallout">
            <a:avLst>
              <a:gd name="adj1" fmla="val 51172"/>
              <a:gd name="adj2" fmla="val 51172"/>
              <a:gd name="adj3" fmla="val 16667"/>
              <a:gd name="adj4" fmla="val 66667"/>
            </a:avLst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chemeClr val="bg1"/>
                </a:solidFill>
              </a:rPr>
              <a:t>проти власності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4716463" y="4724400"/>
            <a:ext cx="1849437" cy="1439863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chemeClr val="bg1"/>
                </a:solidFill>
              </a:rPr>
              <a:t>- крадіжка;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грабіж;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розбій;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пошкодження чужого майна.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>
            <a:off x="2339975" y="4076700"/>
            <a:ext cx="2087563" cy="914400"/>
          </a:xfrm>
          <a:prstGeom prst="downArrowCallout">
            <a:avLst>
              <a:gd name="adj1" fmla="val 57075"/>
              <a:gd name="adj2" fmla="val 57075"/>
              <a:gd name="adj3" fmla="val 16667"/>
              <a:gd name="adj4" fmla="val 66667"/>
            </a:avLst>
          </a:prstGeom>
          <a:solidFill>
            <a:srgbClr val="C877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chemeClr val="bg1"/>
                </a:solidFill>
              </a:rPr>
              <a:t>проти правосуддя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339975" y="5084763"/>
            <a:ext cx="2065338" cy="1008062"/>
          </a:xfrm>
          <a:prstGeom prst="rect">
            <a:avLst/>
          </a:prstGeom>
          <a:solidFill>
            <a:srgbClr val="C877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chemeClr val="bg1"/>
                </a:solidFill>
              </a:rPr>
              <a:t>- лжесвідчення;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хабарництво судді.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1187450" y="6308725"/>
            <a:ext cx="6913563" cy="385763"/>
          </a:xfrm>
          <a:prstGeom prst="rect">
            <a:avLst/>
          </a:prstGeom>
          <a:solidFill>
            <a:srgbClr val="FFD937">
              <a:alpha val="7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Неправдивий донос злочином не вважався </a:t>
            </a:r>
            <a:endParaRPr lang="ru-RU" altLang="ru-RU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87450" y="115888"/>
            <a:ext cx="6769100" cy="460375"/>
          </a:xfrm>
          <a:prstGeom prst="rect">
            <a:avLst/>
          </a:prstGeom>
          <a:solidFill>
            <a:srgbClr val="00737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uk-UA" altLang="ru-RU" sz="3400">
                <a:solidFill>
                  <a:srgbClr val="FCF600"/>
                </a:solidFill>
              </a:rPr>
              <a:t>Злочини за “Кароліною”</a:t>
            </a:r>
            <a:endParaRPr lang="ru-RU" altLang="ru-RU" sz="3400">
              <a:solidFill>
                <a:srgbClr val="FCF6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490537"/>
          </a:xfrm>
        </p:spPr>
        <p:txBody>
          <a:bodyPr/>
          <a:lstStyle/>
          <a:p>
            <a:r>
              <a:rPr lang="uk-UA" altLang="ru-RU" sz="35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Призначення покарання за “Кароліною”</a:t>
            </a:r>
            <a:endParaRPr lang="ru-RU" altLang="ru-RU" sz="350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229600" cy="1441450"/>
          </a:xfrm>
        </p:spPr>
        <p:txBody>
          <a:bodyPr/>
          <a:lstStyle/>
          <a:p>
            <a:pPr marL="0" indent="358775"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179388" y="692150"/>
            <a:ext cx="2592387" cy="1873250"/>
          </a:xfrm>
          <a:prstGeom prst="downArrowCallout">
            <a:avLst>
              <a:gd name="adj1" fmla="val 34597"/>
              <a:gd name="adj2" fmla="val 34597"/>
              <a:gd name="adj3" fmla="val 16667"/>
              <a:gd name="adj4" fmla="val 66667"/>
            </a:avLst>
          </a:prstGeom>
          <a:gradFill rotWithShape="1">
            <a:gsLst>
              <a:gs pos="0">
                <a:srgbClr val="267426">
                  <a:gamma/>
                  <a:shade val="30980"/>
                  <a:invGamma/>
                  <a:alpha val="98000"/>
                </a:srgbClr>
              </a:gs>
              <a:gs pos="100000">
                <a:srgbClr val="26742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000">
                <a:solidFill>
                  <a:schemeClr val="bg1"/>
                </a:solidFill>
              </a:rPr>
              <a:t>обставини, які звільняли від кримінальної відповідальності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3059113" y="692150"/>
            <a:ext cx="2736850" cy="1441450"/>
          </a:xfrm>
          <a:prstGeom prst="downArrowCallout">
            <a:avLst>
              <a:gd name="adj1" fmla="val 47467"/>
              <a:gd name="adj2" fmla="val 47467"/>
              <a:gd name="adj3" fmla="val 16667"/>
              <a:gd name="adj4" fmla="val 66667"/>
            </a:avLst>
          </a:prstGeom>
          <a:gradFill rotWithShape="1">
            <a:gsLst>
              <a:gs pos="0">
                <a:srgbClr val="009FC4">
                  <a:gamma/>
                  <a:shade val="46275"/>
                  <a:invGamma/>
                </a:srgbClr>
              </a:gs>
              <a:gs pos="100000">
                <a:srgbClr val="009FC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000">
                <a:solidFill>
                  <a:schemeClr val="bg1"/>
                </a:solidFill>
              </a:rPr>
              <a:t>обставини, які пом'якшували покарання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6227763" y="692150"/>
            <a:ext cx="2665412" cy="1441450"/>
          </a:xfrm>
          <a:prstGeom prst="downArrowCallout">
            <a:avLst>
              <a:gd name="adj1" fmla="val 46228"/>
              <a:gd name="adj2" fmla="val 46228"/>
              <a:gd name="adj3" fmla="val 16667"/>
              <a:gd name="adj4" fmla="val 66667"/>
            </a:avLst>
          </a:prstGeom>
          <a:gradFill rotWithShape="1">
            <a:gsLst>
              <a:gs pos="0">
                <a:srgbClr val="8A15FF">
                  <a:gamma/>
                  <a:shade val="26667"/>
                  <a:invGamma/>
                </a:srgbClr>
              </a:gs>
              <a:gs pos="100000">
                <a:srgbClr val="8A15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000">
                <a:solidFill>
                  <a:schemeClr val="bg1"/>
                </a:solidFill>
              </a:rPr>
              <a:t>обставини, які обтяжували покарання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79388" y="2636838"/>
            <a:ext cx="2592387" cy="4103687"/>
          </a:xfrm>
          <a:prstGeom prst="rect">
            <a:avLst/>
          </a:prstGeom>
          <a:solidFill>
            <a:srgbClr val="B4E6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endParaRPr lang="uk-UA" altLang="ru-RU"/>
          </a:p>
          <a:p>
            <a:pPr>
              <a:buFontTx/>
              <a:buChar char="-"/>
            </a:pPr>
            <a:r>
              <a:rPr lang="uk-UA" altLang="ru-RU"/>
              <a:t> необхідна оборона;</a:t>
            </a:r>
          </a:p>
          <a:p>
            <a:pPr>
              <a:buFontTx/>
              <a:buChar char="-"/>
            </a:pPr>
            <a:r>
              <a:rPr lang="uk-UA" altLang="ru-RU"/>
              <a:t> убивство під час затримання злочинця;</a:t>
            </a:r>
          </a:p>
          <a:p>
            <a:pPr>
              <a:buFontTx/>
              <a:buChar char="-"/>
            </a:pPr>
            <a:r>
              <a:rPr lang="uk-UA" altLang="ru-RU"/>
              <a:t> убивство господарем у своєму домі злодія під час нічної крадіжки;</a:t>
            </a:r>
          </a:p>
          <a:p>
            <a:pPr>
              <a:buFontTx/>
              <a:buChar char="-"/>
            </a:pPr>
            <a:r>
              <a:rPr lang="uk-UA" altLang="ru-RU"/>
              <a:t> убивство чоловіком особи, що вчинила перелюб з його дружиною чи донькою;</a:t>
            </a:r>
          </a:p>
          <a:p>
            <a:pPr>
              <a:buFontTx/>
              <a:buChar char="-"/>
            </a:pPr>
            <a:r>
              <a:rPr lang="uk-UA" altLang="ru-RU"/>
              <a:t> відсутність вини.</a:t>
            </a:r>
          </a:p>
          <a:p>
            <a:pPr>
              <a:buFontTx/>
              <a:buChar char="-"/>
            </a:pPr>
            <a:endParaRPr lang="ru-RU" alt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059113" y="2276475"/>
            <a:ext cx="2736850" cy="1944688"/>
          </a:xfrm>
          <a:prstGeom prst="rect">
            <a:avLst/>
          </a:prstGeom>
          <a:solidFill>
            <a:srgbClr val="71E4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r>
              <a:rPr lang="uk-UA" altLang="ru-RU"/>
              <a:t> відсутність наміру;</a:t>
            </a:r>
          </a:p>
          <a:p>
            <a:pPr>
              <a:buFontTx/>
              <a:buChar char="-"/>
            </a:pPr>
            <a:r>
              <a:rPr lang="uk-UA" altLang="ru-RU"/>
              <a:t> вчинення злочину у стані гніву;</a:t>
            </a:r>
          </a:p>
          <a:p>
            <a:pPr>
              <a:buFontTx/>
              <a:buChar char="-"/>
            </a:pPr>
            <a:r>
              <a:rPr lang="uk-UA" altLang="ru-RU"/>
              <a:t> малолітній вік (до 14 років);</a:t>
            </a:r>
          </a:p>
          <a:p>
            <a:pPr>
              <a:buFontTx/>
              <a:buChar char="-"/>
            </a:pPr>
            <a:r>
              <a:rPr lang="uk-UA" altLang="ru-RU"/>
              <a:t> стан великої голодної нужди.</a:t>
            </a:r>
            <a:endParaRPr lang="ru-RU" altLang="ru-RU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6156325" y="2276475"/>
            <a:ext cx="2736850" cy="4464050"/>
          </a:xfrm>
          <a:prstGeom prst="rect">
            <a:avLst/>
          </a:prstGeom>
          <a:solidFill>
            <a:srgbClr val="C08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r>
              <a:rPr lang="uk-UA" altLang="ru-RU"/>
              <a:t> вчинення злочину привселюдно;</a:t>
            </a:r>
          </a:p>
          <a:p>
            <a:pPr>
              <a:buFontTx/>
              <a:buChar char="-"/>
            </a:pPr>
            <a:r>
              <a:rPr lang="uk-UA" altLang="ru-RU"/>
              <a:t> “зухвалий, зловмисний характер злочину”;</a:t>
            </a:r>
          </a:p>
          <a:p>
            <a:pPr>
              <a:buFontTx/>
              <a:buChar char="-"/>
            </a:pPr>
            <a:r>
              <a:rPr lang="uk-UA" altLang="ru-RU"/>
              <a:t> вчинення злочину повторно;</a:t>
            </a:r>
          </a:p>
          <a:p>
            <a:pPr>
              <a:buFontTx/>
              <a:buChar char="-"/>
            </a:pPr>
            <a:r>
              <a:rPr lang="uk-UA" altLang="ru-RU"/>
              <a:t> вчинення злочину групою осіб;</a:t>
            </a:r>
          </a:p>
          <a:p>
            <a:pPr>
              <a:buFontTx/>
              <a:buChar char="-"/>
            </a:pPr>
            <a:r>
              <a:rPr lang="uk-UA" altLang="ru-RU"/>
              <a:t> великий розмір завданої шкоди;</a:t>
            </a:r>
          </a:p>
          <a:p>
            <a:pPr>
              <a:buFontTx/>
              <a:buChar char="-"/>
            </a:pPr>
            <a:r>
              <a:rPr lang="uk-UA" altLang="ru-RU"/>
              <a:t> вчинення злочину проти свого господаря;</a:t>
            </a:r>
          </a:p>
          <a:p>
            <a:pPr>
              <a:buFontTx/>
              <a:buChar char="-"/>
            </a:pPr>
            <a:r>
              <a:rPr lang="uk-UA" altLang="ru-RU"/>
              <a:t> дурна слава злочинця…</a:t>
            </a:r>
            <a:endParaRPr lang="ru-RU" altLang="ru-RU"/>
          </a:p>
        </p:txBody>
      </p:sp>
      <p:pic>
        <p:nvPicPr>
          <p:cNvPr id="52238" name="Picture 14" descr="каролина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4365625"/>
            <a:ext cx="2344737" cy="2376488"/>
          </a:xfrm>
          <a:prstGeom prst="rect">
            <a:avLst/>
          </a:prstGeom>
          <a:noFill/>
          <a:effectLst>
            <a:outerShdw dist="107763" dir="2700000" algn="ctr" rotWithShape="0">
              <a:srgbClr val="194B3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115888"/>
            <a:ext cx="4824413" cy="360362"/>
          </a:xfrm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r>
              <a:rPr lang="uk-UA" altLang="ru-RU" sz="3700">
                <a:solidFill>
                  <a:srgbClr val="000066"/>
                </a:solidFill>
              </a:rPr>
              <a:t>П о к а р а н н я</a:t>
            </a:r>
            <a:r>
              <a:rPr lang="uk-UA" altLang="ru-RU" sz="4000">
                <a:solidFill>
                  <a:srgbClr val="000066"/>
                </a:solidFill>
              </a:rPr>
              <a:t> </a:t>
            </a:r>
            <a:endParaRPr lang="ru-RU" altLang="ru-RU" sz="4000">
              <a:solidFill>
                <a:srgbClr val="000066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55988" y="3213100"/>
            <a:ext cx="5688012" cy="820738"/>
          </a:xfrm>
        </p:spPr>
        <p:txBody>
          <a:bodyPr/>
          <a:lstStyle/>
          <a:p>
            <a:pPr marL="0" indent="358775">
              <a:buFontTx/>
              <a:buNone/>
            </a:pPr>
            <a:r>
              <a:rPr lang="uk-UA" altLang="ru-RU" sz="2800"/>
              <a:t> </a:t>
            </a:r>
            <a:endParaRPr lang="ru-RU" altLang="ru-RU" sz="280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724400"/>
            <a:ext cx="4038600" cy="1760538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 sz="2800"/>
              <a:t> </a:t>
            </a:r>
            <a:endParaRPr lang="ru-RU" altLang="ru-RU" sz="2800"/>
          </a:p>
        </p:txBody>
      </p:sp>
      <p:pic>
        <p:nvPicPr>
          <p:cNvPr id="54278" name="Picture 6" descr="пыт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92388" cy="2557462"/>
          </a:xfrm>
          <a:prstGeom prst="rect">
            <a:avLst/>
          </a:prstGeom>
          <a:noFill/>
          <a:effectLst>
            <a:outerShdw dist="107763" dir="135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916238" y="1196975"/>
            <a:ext cx="6048375" cy="1655763"/>
          </a:xfrm>
          <a:prstGeom prst="rect">
            <a:avLst/>
          </a:prstGeom>
          <a:solidFill>
            <a:srgbClr val="FF7D7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За більшість злочинів основним видом покарання була смертна кара. Розрізнялася</a:t>
            </a:r>
          </a:p>
          <a:p>
            <a:r>
              <a:rPr lang="uk-UA" altLang="ru-RU" b="1"/>
              <a:t>проста страта</a:t>
            </a:r>
            <a:r>
              <a:rPr lang="uk-UA" altLang="ru-RU"/>
              <a:t> - відсічення голови мечем, повішення, утоплення;</a:t>
            </a:r>
          </a:p>
          <a:p>
            <a:r>
              <a:rPr lang="uk-UA" altLang="ru-RU" b="1"/>
              <a:t>кваліфікована</a:t>
            </a:r>
            <a:r>
              <a:rPr lang="uk-UA" altLang="ru-RU"/>
              <a:t> - спалення, четвертування, колесування, поховання заживо.</a:t>
            </a:r>
            <a:endParaRPr lang="ru-RU" altLang="ru-RU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179388" y="2997200"/>
            <a:ext cx="6264275" cy="2017713"/>
          </a:xfrm>
          <a:prstGeom prst="rect">
            <a:avLst/>
          </a:prstGeom>
          <a:solidFill>
            <a:srgbClr val="A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uk-UA" altLang="ru-RU"/>
          </a:p>
          <a:p>
            <a:endParaRPr lang="uk-UA" altLang="ru-RU"/>
          </a:p>
          <a:p>
            <a:r>
              <a:rPr lang="uk-UA" altLang="ru-RU"/>
              <a:t>Інші види покарання:</a:t>
            </a:r>
          </a:p>
          <a:p>
            <a:r>
              <a:rPr lang="uk-UA" altLang="ru-RU"/>
              <a:t>членоушкоджувальні (відрізання язика, вух, пальців, руки, виколювання очей);</a:t>
            </a:r>
          </a:p>
          <a:p>
            <a:r>
              <a:rPr lang="uk-UA" altLang="ru-RU"/>
              <a:t>тілесні (побиття різками), </a:t>
            </a:r>
          </a:p>
          <a:p>
            <a:r>
              <a:rPr lang="uk-UA" altLang="ru-RU"/>
              <a:t>ганебні (позбавлення прав, приковування до ганебного стовпа у залізному ошийнику, таврування), </a:t>
            </a:r>
          </a:p>
          <a:p>
            <a:r>
              <a:rPr lang="uk-UA" altLang="ru-RU"/>
              <a:t>вигнання з країни, відшкодування збитків, штрафи.</a:t>
            </a:r>
            <a:r>
              <a:rPr lang="ru-RU" altLang="ru-RU"/>
              <a:t> </a:t>
            </a:r>
          </a:p>
          <a:p>
            <a:pPr algn="ctr"/>
            <a:endParaRPr lang="ru-RU" altLang="ru-RU"/>
          </a:p>
          <a:p>
            <a:pPr algn="ctr"/>
            <a:endParaRPr lang="ru-RU" altLang="ru-RU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79388" y="5157788"/>
            <a:ext cx="6264275" cy="936625"/>
          </a:xfrm>
          <a:prstGeom prst="rect">
            <a:avLst/>
          </a:prstGeom>
          <a:solidFill>
            <a:srgbClr val="EAC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uk-UA" altLang="ru-RU"/>
          </a:p>
          <a:p>
            <a:r>
              <a:rPr lang="uk-UA" altLang="ru-RU"/>
              <a:t>Додаткові види покарання: конфіскація майна, шматування тіла розпеченими кліщами, волочіння до місця страти.</a:t>
            </a:r>
          </a:p>
          <a:p>
            <a:pPr algn="ctr"/>
            <a:endParaRPr lang="ru-RU" alt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179388" y="6237288"/>
            <a:ext cx="8785225" cy="503237"/>
          </a:xfrm>
          <a:prstGeom prst="rect">
            <a:avLst/>
          </a:prstGeom>
          <a:solidFill>
            <a:srgbClr val="B0A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uk-UA" altLang="ru-RU"/>
          </a:p>
          <a:p>
            <a:pPr algn="ctr"/>
            <a:r>
              <a:rPr lang="uk-UA" altLang="ru-RU"/>
              <a:t>Рецидивістів належало саджати до в'язниці на невизначений термін.</a:t>
            </a:r>
            <a:endParaRPr lang="ru-RU" altLang="ru-RU"/>
          </a:p>
          <a:p>
            <a:pPr algn="ctr"/>
            <a:endParaRPr lang="ru-RU" alt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3995738" y="620713"/>
            <a:ext cx="4176712" cy="431800"/>
          </a:xfrm>
          <a:prstGeom prst="rect">
            <a:avLst/>
          </a:prstGeom>
          <a:solidFill>
            <a:srgbClr val="A4EB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Основна мета - залякування</a:t>
            </a:r>
            <a:endParaRPr lang="ru-RU" altLang="ru-RU"/>
          </a:p>
        </p:txBody>
      </p:sp>
      <p:pic>
        <p:nvPicPr>
          <p:cNvPr id="54284" name="Picture 12" descr="инструмен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997200"/>
            <a:ext cx="2217738" cy="3065463"/>
          </a:xfrm>
          <a:prstGeom prst="rect">
            <a:avLst/>
          </a:prstGeom>
          <a:noFill/>
          <a:effectLst>
            <a:outerShdw dist="107763" dir="27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3671888" cy="576262"/>
          </a:xfrm>
          <a:noFill/>
          <a:effectLst>
            <a:outerShdw dist="35921" dir="2700000" algn="ctr" rotWithShape="0">
              <a:srgbClr val="D60000">
                <a:alpha val="50000"/>
              </a:srgbClr>
            </a:outerShdw>
          </a:effectLst>
        </p:spPr>
        <p:txBody>
          <a:bodyPr/>
          <a:lstStyle/>
          <a:p>
            <a:r>
              <a:rPr lang="uk-UA" altLang="ru-RU" sz="3400" b="1"/>
              <a:t>Кримінальний процес</a:t>
            </a:r>
            <a:endParaRPr lang="ru-RU" altLang="ru-RU" sz="3400" b="1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79388" y="1052513"/>
            <a:ext cx="3816350" cy="2447925"/>
          </a:xfrm>
          <a:prstGeom prst="rect">
            <a:avLst/>
          </a:prstGeom>
          <a:solidFill>
            <a:srgbClr val="FF97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358775">
              <a:defRPr>
                <a:solidFill>
                  <a:schemeClr val="tx1"/>
                </a:solidFill>
                <a:latin typeface="Arial" charset="0"/>
              </a:defRPr>
            </a:lvl1pPr>
            <a:lvl2pPr marL="6302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ru-RU"/>
              <a:t>Основна форма розгляду кримінальних справ – </a:t>
            </a:r>
            <a:r>
              <a:rPr lang="uk-UA" altLang="ru-RU" b="1"/>
              <a:t>інквізиційний </a:t>
            </a:r>
            <a:r>
              <a:rPr lang="uk-UA" altLang="ru-RU"/>
              <a:t>(розшуковий) процес:</a:t>
            </a:r>
          </a:p>
          <a:p>
            <a:pPr>
              <a:buFontTx/>
              <a:buChar char="-"/>
            </a:pPr>
            <a:r>
              <a:rPr lang="uk-UA" altLang="ru-RU"/>
              <a:t> обвинувачення висувалося від імені держави;</a:t>
            </a:r>
          </a:p>
          <a:p>
            <a:pPr>
              <a:buFontTx/>
              <a:buChar char="-"/>
            </a:pPr>
            <a:r>
              <a:rPr lang="uk-UA" altLang="ru-RU"/>
              <a:t> розслідування велося за ініціативою суду і не було обмежено строками</a:t>
            </a:r>
            <a:endParaRPr lang="ru-RU" altLang="ru-RU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500563" y="188913"/>
            <a:ext cx="4321175" cy="503237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>
                <a:solidFill>
                  <a:srgbClr val="FFFF11"/>
                </a:solidFill>
              </a:rPr>
              <a:t>Стадії інквізиційного процесу</a:t>
            </a:r>
            <a:endParaRPr lang="ru-RU" altLang="ru-RU" sz="2200">
              <a:solidFill>
                <a:srgbClr val="FFFF11"/>
              </a:solidFill>
            </a:endParaRP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4284663" y="908050"/>
            <a:ext cx="4681537" cy="1655763"/>
          </a:xfrm>
          <a:prstGeom prst="downArrowCallout">
            <a:avLst>
              <a:gd name="adj1" fmla="val 70685"/>
              <a:gd name="adj2" fmla="val 70685"/>
              <a:gd name="adj3" fmla="val 16667"/>
              <a:gd name="adj4" fmla="val 66667"/>
            </a:avLst>
          </a:prstGeom>
          <a:gradFill rotWithShape="1">
            <a:gsLst>
              <a:gs pos="0">
                <a:srgbClr val="FF3B3B"/>
              </a:gs>
              <a:gs pos="50000">
                <a:srgbClr val="FF3B3B">
                  <a:gamma/>
                  <a:shade val="46275"/>
                  <a:invGamma/>
                </a:srgbClr>
              </a:gs>
              <a:gs pos="100000">
                <a:srgbClr val="FF3B3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chemeClr val="bg1"/>
                </a:solidFill>
              </a:rPr>
              <a:t>1. Дізнання: - встановлення події злочину;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встановлення особи підозрюваного;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таємний збір інформації про злочин і підозрюваного.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4284663" y="2708275"/>
            <a:ext cx="4679950" cy="1152525"/>
          </a:xfrm>
          <a:prstGeom prst="downArrowCallout">
            <a:avLst>
              <a:gd name="adj1" fmla="val 101515"/>
              <a:gd name="adj2" fmla="val 101515"/>
              <a:gd name="adj3" fmla="val 16667"/>
              <a:gd name="adj4" fmla="val 66667"/>
            </a:avLst>
          </a:prstGeom>
          <a:gradFill rotWithShape="1">
            <a:gsLst>
              <a:gs pos="0">
                <a:srgbClr val="E20000"/>
              </a:gs>
              <a:gs pos="50000">
                <a:srgbClr val="E20000">
                  <a:gamma/>
                  <a:shade val="46275"/>
                  <a:invGamma/>
                </a:srgbClr>
              </a:gs>
              <a:gs pos="100000">
                <a:srgbClr val="E2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chemeClr val="bg1"/>
                </a:solidFill>
              </a:rPr>
              <a:t>2. Загальне розслідування: попередній короткий допит арештованого</a:t>
            </a:r>
            <a:r>
              <a:rPr lang="uk-UA" altLang="ru-RU"/>
              <a:t>.</a:t>
            </a:r>
            <a:endParaRPr lang="ru-RU" altLang="ru-RU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572000" y="6165850"/>
            <a:ext cx="4248150" cy="527050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FFFFA3"/>
                </a:solidFill>
              </a:rPr>
              <a:t>Судний день: оголошення вироку.</a:t>
            </a:r>
            <a:endParaRPr lang="ru-RU" altLang="ru-RU">
              <a:solidFill>
                <a:srgbClr val="FFFFA3"/>
              </a:solidFill>
            </a:endParaRP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4284663" y="3933825"/>
            <a:ext cx="4751387" cy="2159000"/>
          </a:xfrm>
          <a:prstGeom prst="downArrowCallout">
            <a:avLst>
              <a:gd name="adj1" fmla="val 55018"/>
              <a:gd name="adj2" fmla="val 55018"/>
              <a:gd name="adj3" fmla="val 16667"/>
              <a:gd name="adj4" fmla="val 66667"/>
            </a:avLst>
          </a:prstGeom>
          <a:gradFill rotWithShape="1">
            <a:gsLst>
              <a:gs pos="0">
                <a:srgbClr val="A20000"/>
              </a:gs>
              <a:gs pos="50000">
                <a:srgbClr val="A20000">
                  <a:gamma/>
                  <a:shade val="46275"/>
                  <a:invGamma/>
                </a:srgbClr>
              </a:gs>
              <a:gs pos="100000">
                <a:srgbClr val="A2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ru-RU"/>
          </a:p>
          <a:p>
            <a:endParaRPr lang="uk-UA" altLang="ru-RU"/>
          </a:p>
          <a:p>
            <a:r>
              <a:rPr lang="uk-UA" altLang="ru-RU">
                <a:solidFill>
                  <a:schemeClr val="bg1"/>
                </a:solidFill>
              </a:rPr>
              <a:t>3. Спеціальне розслідування – збір доказів:</a:t>
            </a:r>
          </a:p>
          <a:p>
            <a:r>
              <a:rPr lang="uk-UA" altLang="ru-RU">
                <a:solidFill>
                  <a:schemeClr val="bg1"/>
                </a:solidFill>
              </a:rPr>
              <a:t>- ґрунтовний допит обвинуваченого;</a:t>
            </a:r>
          </a:p>
          <a:p>
            <a:r>
              <a:rPr lang="uk-UA" altLang="ru-RU">
                <a:solidFill>
                  <a:schemeClr val="bg1"/>
                </a:solidFill>
              </a:rPr>
              <a:t>- допит свідків;</a:t>
            </a:r>
          </a:p>
          <a:p>
            <a:r>
              <a:rPr lang="uk-UA" altLang="ru-RU">
                <a:solidFill>
                  <a:schemeClr val="bg1"/>
                </a:solidFill>
              </a:rPr>
              <a:t>- тортури;</a:t>
            </a:r>
          </a:p>
          <a:p>
            <a:r>
              <a:rPr lang="uk-UA" altLang="ru-RU">
                <a:solidFill>
                  <a:schemeClr val="bg1"/>
                </a:solidFill>
              </a:rPr>
              <a:t>Винесення вироку.</a:t>
            </a:r>
          </a:p>
          <a:p>
            <a:endParaRPr lang="uk-UA" altLang="ru-RU">
              <a:solidFill>
                <a:schemeClr val="bg1"/>
              </a:solidFill>
            </a:endParaRPr>
          </a:p>
          <a:p>
            <a:endParaRPr lang="ru-RU" alt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7356" name="Picture 12" descr="проц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44900"/>
            <a:ext cx="2227262" cy="3051175"/>
          </a:xfrm>
          <a:prstGeom prst="rect">
            <a:avLst/>
          </a:prstGeom>
          <a:noFill/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питализ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021388"/>
            <a:ext cx="8229600" cy="561975"/>
          </a:xfrm>
        </p:spPr>
        <p:txBody>
          <a:bodyPr/>
          <a:lstStyle/>
          <a:p>
            <a:r>
              <a:rPr lang="uk-UA" altLang="ru-RU" sz="3200" b="1">
                <a:solidFill>
                  <a:srgbClr val="800000"/>
                </a:solidFill>
              </a:rPr>
              <a:t>Виникнення абсолютної монархії</a:t>
            </a:r>
            <a:endParaRPr lang="ru-RU" altLang="ru-RU" sz="3200" b="1">
              <a:solidFill>
                <a:srgbClr val="8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56880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altLang="ru-RU" b="1">
                <a:solidFill>
                  <a:srgbClr val="000066"/>
                </a:solidFill>
              </a:rPr>
              <a:t>Абсолютизм</a:t>
            </a:r>
            <a:r>
              <a:rPr lang="uk-UA" altLang="ru-RU">
                <a:solidFill>
                  <a:srgbClr val="000066"/>
                </a:solidFill>
              </a:rPr>
              <a:t> виникав у перехідні періоди, коли в надрах феодалізму почався розвиток капіталістичних відносин:</a:t>
            </a:r>
          </a:p>
          <a:p>
            <a:pPr marL="0" indent="0">
              <a:buFontTx/>
              <a:buChar char="-"/>
            </a:pPr>
            <a:r>
              <a:rPr lang="uk-UA" altLang="ru-RU">
                <a:solidFill>
                  <a:srgbClr val="000066"/>
                </a:solidFill>
              </a:rPr>
              <a:t> розвивалася торгівля, цьому сприяли Великі</a:t>
            </a:r>
            <a:r>
              <a:rPr lang="en-US" altLang="ru-RU">
                <a:solidFill>
                  <a:srgbClr val="000066"/>
                </a:solidFill>
              </a:rPr>
              <a:t> </a:t>
            </a:r>
            <a:r>
              <a:rPr lang="uk-UA" altLang="ru-RU">
                <a:solidFill>
                  <a:srgbClr val="000066"/>
                </a:solidFill>
              </a:rPr>
              <a:t> географічні </a:t>
            </a:r>
            <a:r>
              <a:rPr lang="en-US" altLang="ru-RU">
                <a:solidFill>
                  <a:srgbClr val="000066"/>
                </a:solidFill>
              </a:rPr>
              <a:t> </a:t>
            </a:r>
            <a:r>
              <a:rPr lang="uk-UA" altLang="ru-RU">
                <a:solidFill>
                  <a:srgbClr val="000066"/>
                </a:solidFill>
              </a:rPr>
              <a:t>відкриття;</a:t>
            </a:r>
          </a:p>
          <a:p>
            <a:pPr marL="0" indent="0">
              <a:buFontTx/>
              <a:buChar char="-"/>
            </a:pPr>
            <a:r>
              <a:rPr lang="uk-UA" altLang="ru-RU">
                <a:solidFill>
                  <a:srgbClr val="000066"/>
                </a:solidFill>
              </a:rPr>
              <a:t> розвивалися </a:t>
            </a:r>
            <a:r>
              <a:rPr lang="en-US" altLang="ru-RU">
                <a:solidFill>
                  <a:srgbClr val="000066"/>
                </a:solidFill>
              </a:rPr>
              <a:t> </a:t>
            </a:r>
            <a:r>
              <a:rPr lang="uk-UA" altLang="ru-RU">
                <a:solidFill>
                  <a:srgbClr val="000066"/>
                </a:solidFill>
              </a:rPr>
              <a:t>банки;</a:t>
            </a:r>
          </a:p>
          <a:p>
            <a:pPr marL="0" indent="0">
              <a:buFontTx/>
              <a:buChar char="-"/>
            </a:pPr>
            <a:r>
              <a:rPr lang="ru-RU" altLang="ru-RU">
                <a:solidFill>
                  <a:srgbClr val="000066"/>
                </a:solidFill>
              </a:rPr>
              <a:t> з</a:t>
            </a:r>
            <a:r>
              <a:rPr lang="en-US" altLang="ru-RU">
                <a:solidFill>
                  <a:srgbClr val="000066"/>
                </a:solidFill>
              </a:rPr>
              <a:t>’</a:t>
            </a:r>
            <a:r>
              <a:rPr lang="ru-RU" altLang="ru-RU">
                <a:solidFill>
                  <a:srgbClr val="000066"/>
                </a:solidFill>
              </a:rPr>
              <a:t>явилася </a:t>
            </a:r>
            <a:r>
              <a:rPr lang="en-US" altLang="ru-RU">
                <a:solidFill>
                  <a:srgbClr val="000066"/>
                </a:solidFill>
              </a:rPr>
              <a:t> </a:t>
            </a:r>
            <a:r>
              <a:rPr lang="ru-RU" altLang="ru-RU">
                <a:solidFill>
                  <a:srgbClr val="000066"/>
                </a:solidFill>
              </a:rPr>
              <a:t>мануфактура;</a:t>
            </a:r>
          </a:p>
          <a:p>
            <a:pPr marL="0" indent="0">
              <a:buFontTx/>
              <a:buChar char="-"/>
            </a:pPr>
            <a:r>
              <a:rPr lang="ru-RU" altLang="ru-RU">
                <a:solidFill>
                  <a:srgbClr val="000066"/>
                </a:solidFill>
              </a:rPr>
              <a:t> </a:t>
            </a:r>
            <a:r>
              <a:rPr lang="uk-UA" altLang="ru-RU">
                <a:solidFill>
                  <a:srgbClr val="000066"/>
                </a:solidFill>
              </a:rPr>
              <a:t>формувалися </a:t>
            </a:r>
            <a:r>
              <a:rPr lang="en-US" altLang="ru-RU">
                <a:solidFill>
                  <a:srgbClr val="000066"/>
                </a:solidFill>
              </a:rPr>
              <a:t> </a:t>
            </a:r>
            <a:r>
              <a:rPr lang="uk-UA" altLang="ru-RU">
                <a:solidFill>
                  <a:srgbClr val="000066"/>
                </a:solidFill>
              </a:rPr>
              <a:t>нові</a:t>
            </a:r>
            <a:r>
              <a:rPr lang="en-US" altLang="ru-RU">
                <a:solidFill>
                  <a:srgbClr val="000066"/>
                </a:solidFill>
              </a:rPr>
              <a:t> </a:t>
            </a:r>
            <a:r>
              <a:rPr lang="uk-UA" altLang="ru-RU">
                <a:solidFill>
                  <a:srgbClr val="000066"/>
                </a:solidFill>
              </a:rPr>
              <a:t> класи: буржуазія і пролетаріат;</a:t>
            </a:r>
          </a:p>
          <a:p>
            <a:pPr marL="0" indent="0">
              <a:buFontTx/>
              <a:buChar char="-"/>
            </a:pPr>
            <a:r>
              <a:rPr lang="ru-RU" altLang="ru-RU">
                <a:solidFill>
                  <a:srgbClr val="000066"/>
                </a:solidFill>
              </a:rPr>
              <a:t> </a:t>
            </a:r>
            <a:r>
              <a:rPr lang="uk-UA" altLang="ru-RU">
                <a:solidFill>
                  <a:srgbClr val="000066"/>
                </a:solidFill>
              </a:rPr>
              <a:t>посилилася </a:t>
            </a:r>
            <a:r>
              <a:rPr lang="en-US" altLang="ru-RU">
                <a:solidFill>
                  <a:srgbClr val="000066"/>
                </a:solidFill>
              </a:rPr>
              <a:t> </a:t>
            </a:r>
            <a:r>
              <a:rPr lang="uk-UA" altLang="ru-RU">
                <a:solidFill>
                  <a:srgbClr val="000066"/>
                </a:solidFill>
              </a:rPr>
              <a:t>експлуатація </a:t>
            </a:r>
            <a:r>
              <a:rPr lang="en-US" altLang="ru-RU">
                <a:solidFill>
                  <a:srgbClr val="000066"/>
                </a:solidFill>
              </a:rPr>
              <a:t> </a:t>
            </a:r>
            <a:r>
              <a:rPr lang="uk-UA" altLang="ru-RU">
                <a:solidFill>
                  <a:srgbClr val="000066"/>
                </a:solidFill>
              </a:rPr>
              <a:t>селянства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274638"/>
            <a:ext cx="5122862" cy="417512"/>
          </a:xfrm>
        </p:spPr>
        <p:txBody>
          <a:bodyPr/>
          <a:lstStyle/>
          <a:p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4356100" y="1052513"/>
            <a:ext cx="4608513" cy="15128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6400">
                  <a:gamma/>
                  <a:shade val="46275"/>
                  <a:invGamma/>
                </a:srgbClr>
              </a:gs>
              <a:gs pos="100000">
                <a:srgbClr val="0064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altLang="ru-RU"/>
          </a:p>
          <a:p>
            <a:pPr algn="ctr"/>
            <a:r>
              <a:rPr lang="uk-UA" altLang="ru-RU">
                <a:solidFill>
                  <a:srgbClr val="FFFFA3"/>
                </a:solidFill>
              </a:rPr>
              <a:t>Привід: 1) свідчення принаймні </a:t>
            </a:r>
          </a:p>
          <a:p>
            <a:pPr algn="ctr"/>
            <a:r>
              <a:rPr lang="uk-UA" altLang="ru-RU">
                <a:solidFill>
                  <a:srgbClr val="FFFFA3"/>
                </a:solidFill>
              </a:rPr>
              <a:t>двох “добрих” свідків;</a:t>
            </a:r>
          </a:p>
          <a:p>
            <a:pPr algn="ctr"/>
            <a:r>
              <a:rPr lang="uk-UA" altLang="ru-RU">
                <a:solidFill>
                  <a:srgbClr val="FFFFA3"/>
                </a:solidFill>
              </a:rPr>
              <a:t>2) наявність підстав для </a:t>
            </a:r>
          </a:p>
          <a:p>
            <a:pPr algn="ctr"/>
            <a:r>
              <a:rPr lang="uk-UA" altLang="ru-RU">
                <a:solidFill>
                  <a:srgbClr val="FFFFA3"/>
                </a:solidFill>
              </a:rPr>
              <a:t>підозри (лиха </a:t>
            </a:r>
          </a:p>
          <a:p>
            <a:pPr algn="ctr"/>
            <a:r>
              <a:rPr lang="uk-UA" altLang="ru-RU">
                <a:solidFill>
                  <a:srgbClr val="FFFFA3"/>
                </a:solidFill>
              </a:rPr>
              <a:t>слава і т. ін.)</a:t>
            </a:r>
          </a:p>
          <a:p>
            <a:pPr algn="ctr"/>
            <a:endParaRPr lang="ru-RU" altLang="ru-RU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00563" y="2781300"/>
            <a:ext cx="4392612" cy="719138"/>
          </a:xfrm>
          <a:prstGeom prst="rect">
            <a:avLst/>
          </a:prstGeom>
          <a:gradFill rotWithShape="1">
            <a:gsLst>
              <a:gs pos="0">
                <a:srgbClr val="007600"/>
              </a:gs>
              <a:gs pos="100000">
                <a:srgbClr val="007600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rgbClr val="FFFFA3"/>
                </a:solidFill>
              </a:rPr>
              <a:t>Умови: присутність судді, двох судових засідателів і судового писаря </a:t>
            </a:r>
            <a:endParaRPr lang="ru-RU" altLang="ru-RU">
              <a:solidFill>
                <a:srgbClr val="FFFFA3"/>
              </a:solidFill>
            </a:endParaRP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179388" y="3860800"/>
            <a:ext cx="5616575" cy="2735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7976">
                  <a:gamma/>
                  <a:shade val="46275"/>
                  <a:invGamma/>
                </a:srgbClr>
              </a:gs>
              <a:gs pos="100000">
                <a:srgbClr val="00797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358775">
              <a:defRPr>
                <a:solidFill>
                  <a:schemeClr val="tx1"/>
                </a:solidFill>
                <a:latin typeface="Arial" charset="0"/>
              </a:defRPr>
            </a:lvl1pPr>
            <a:lvl2pPr marL="5381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ru-RU" b="1">
                <a:solidFill>
                  <a:srgbClr val="FFFFA3"/>
                </a:solidFill>
              </a:rPr>
              <a:t>Зізнання</a:t>
            </a:r>
            <a:r>
              <a:rPr lang="uk-UA" altLang="ru-RU">
                <a:solidFill>
                  <a:srgbClr val="FFFFA3"/>
                </a:solidFill>
              </a:rPr>
              <a:t> отримане під тортурами вважалося </a:t>
            </a:r>
            <a:r>
              <a:rPr lang="uk-UA" altLang="ru-RU" b="1">
                <a:solidFill>
                  <a:srgbClr val="FFFFA3"/>
                </a:solidFill>
              </a:rPr>
              <a:t>доказом</a:t>
            </a:r>
            <a:r>
              <a:rPr lang="uk-UA" altLang="ru-RU">
                <a:solidFill>
                  <a:srgbClr val="FFFFA3"/>
                </a:solidFill>
              </a:rPr>
              <a:t>, якщо: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FFFFA3"/>
                </a:solidFill>
              </a:rPr>
              <a:t> отримано і записано не під час тортур, а після їх завершення;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FFFFA3"/>
                </a:solidFill>
              </a:rPr>
              <a:t> підтверджене через день і не у камері тортур.</a:t>
            </a:r>
          </a:p>
          <a:p>
            <a:r>
              <a:rPr lang="uk-UA" altLang="ru-RU">
                <a:solidFill>
                  <a:srgbClr val="FFFFA3"/>
                </a:solidFill>
              </a:rPr>
              <a:t>Якщо обвинувачений наступного дня відмовлявся від сказаного, суддя мав право відновити допит під тортурами. </a:t>
            </a:r>
            <a:endParaRPr lang="ru-RU" altLang="ru-RU">
              <a:solidFill>
                <a:srgbClr val="FFFFA3"/>
              </a:solidFill>
            </a:endParaRPr>
          </a:p>
        </p:txBody>
      </p:sp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900113" y="188913"/>
            <a:ext cx="2447925" cy="719137"/>
          </a:xfrm>
          <a:prstGeom prst="downArrowCallout">
            <a:avLst>
              <a:gd name="adj1" fmla="val 85099"/>
              <a:gd name="adj2" fmla="val 85099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>
                <a:solidFill>
                  <a:srgbClr val="FFFFA3"/>
                </a:solidFill>
              </a:rPr>
              <a:t>докази</a:t>
            </a:r>
            <a:endParaRPr lang="ru-RU" altLang="ru-RU" sz="2400">
              <a:solidFill>
                <a:srgbClr val="FFFFA3"/>
              </a:solidFill>
            </a:endParaRPr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5364163" y="188913"/>
            <a:ext cx="2592387" cy="719137"/>
          </a:xfrm>
          <a:prstGeom prst="downArrowCallout">
            <a:avLst>
              <a:gd name="adj1" fmla="val 90121"/>
              <a:gd name="adj2" fmla="val 90121"/>
              <a:gd name="adj3" fmla="val 16667"/>
              <a:gd name="adj4" fmla="val 66667"/>
            </a:avLst>
          </a:prstGeom>
          <a:gradFill rotWithShape="1">
            <a:gsLst>
              <a:gs pos="0">
                <a:srgbClr val="004800"/>
              </a:gs>
              <a:gs pos="100000">
                <a:srgbClr val="0048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>
                <a:solidFill>
                  <a:srgbClr val="FFFFA3"/>
                </a:solidFill>
              </a:rPr>
              <a:t>тортури</a:t>
            </a:r>
            <a:endParaRPr lang="ru-RU" altLang="ru-RU" sz="2400">
              <a:solidFill>
                <a:srgbClr val="FFFFA3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23850" y="1052513"/>
            <a:ext cx="3744913" cy="2520950"/>
          </a:xfrm>
          <a:prstGeom prst="rect">
            <a:avLst/>
          </a:prstGeom>
          <a:gradFill rotWithShape="1">
            <a:gsLst>
              <a:gs pos="0">
                <a:srgbClr val="00458A">
                  <a:gamma/>
                  <a:shade val="46275"/>
                  <a:invGamma/>
                </a:srgbClr>
              </a:gs>
              <a:gs pos="50000">
                <a:srgbClr val="00458A"/>
              </a:gs>
              <a:gs pos="100000">
                <a:srgbClr val="00458A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indent="358775">
              <a:defRPr>
                <a:solidFill>
                  <a:schemeClr val="tx1"/>
                </a:solidFill>
                <a:latin typeface="Arial" charset="0"/>
              </a:defRPr>
            </a:lvl1pPr>
            <a:lvl2pPr marL="5381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ru-RU">
                <a:solidFill>
                  <a:srgbClr val="FFFFA3"/>
                </a:solidFill>
              </a:rPr>
              <a:t>Для кожного злочину визначалися “повні і доброякісні“  докази. </a:t>
            </a:r>
          </a:p>
          <a:p>
            <a:r>
              <a:rPr lang="uk-UA" altLang="ru-RU">
                <a:solidFill>
                  <a:srgbClr val="FFFFA3"/>
                </a:solidFill>
              </a:rPr>
              <a:t>Однак обвинувальний вирок можна було винести лише на підставі </a:t>
            </a:r>
            <a:r>
              <a:rPr lang="uk-UA" altLang="ru-RU" b="1">
                <a:solidFill>
                  <a:srgbClr val="FFFFA3"/>
                </a:solidFill>
              </a:rPr>
              <a:t>особистого зізнання</a:t>
            </a:r>
            <a:r>
              <a:rPr lang="uk-UA" altLang="ru-RU">
                <a:solidFill>
                  <a:srgbClr val="FFFFA3"/>
                </a:solidFill>
              </a:rPr>
              <a:t> обвинуваченого – </a:t>
            </a:r>
          </a:p>
          <a:p>
            <a:r>
              <a:rPr lang="uk-UA" altLang="ru-RU">
                <a:solidFill>
                  <a:srgbClr val="FFFFA3"/>
                </a:solidFill>
              </a:rPr>
              <a:t>або добровільного, </a:t>
            </a:r>
          </a:p>
          <a:p>
            <a:r>
              <a:rPr lang="uk-UA" altLang="ru-RU">
                <a:solidFill>
                  <a:srgbClr val="FFFFA3"/>
                </a:solidFill>
              </a:rPr>
              <a:t>або під тортурами.</a:t>
            </a:r>
            <a:endParaRPr lang="ru-RU" altLang="ru-RU">
              <a:solidFill>
                <a:srgbClr val="FFFFA3"/>
              </a:solidFill>
            </a:endParaRPr>
          </a:p>
        </p:txBody>
      </p:sp>
      <p:pic>
        <p:nvPicPr>
          <p:cNvPr id="58379" name="Picture 11" descr="торту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2743200" cy="2771775"/>
          </a:xfrm>
          <a:prstGeom prst="rect">
            <a:avLst/>
          </a:prstGeom>
          <a:noFill/>
          <a:effectLst>
            <a:outerShdw dist="107763" dir="2700000" algn="ctr" rotWithShape="0">
              <a:srgbClr val="194B3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874" y="1768211"/>
            <a:ext cx="4546600" cy="561975"/>
          </a:xfrm>
        </p:spPr>
        <p:txBody>
          <a:bodyPr/>
          <a:lstStyle/>
          <a:p>
            <a:r>
              <a:rPr lang="uk-UA" altLang="ru-RU" sz="4000" dirty="0"/>
              <a:t>Московія </a:t>
            </a:r>
            <a:endParaRPr lang="ru-RU" altLang="ru-RU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463286" y="1768211"/>
            <a:ext cx="4501327" cy="5089789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uk-UA" altLang="ru-RU" dirty="0"/>
              <a:t>У другій половині XIII ст. Московське князівство виокремилось як уділ Володимиро-Суздальського князівства, а на початку XIV ст. стало незалежним.</a:t>
            </a:r>
            <a:r>
              <a:rPr lang="ru-RU" altLang="ru-RU" dirty="0"/>
              <a:t> </a:t>
            </a:r>
            <a:r>
              <a:rPr lang="uk-UA" altLang="ru-RU" dirty="0"/>
              <a:t>Формування</a:t>
            </a:r>
            <a:r>
              <a:rPr lang="ru-RU" altLang="ru-RU" dirty="0"/>
              <a:t> </a:t>
            </a:r>
            <a:r>
              <a:rPr lang="uk-UA" altLang="ru-RU" dirty="0"/>
              <a:t>Московської централізованої держави відбувалося шляхом завоювань.</a:t>
            </a:r>
          </a:p>
        </p:txBody>
      </p:sp>
      <p:pic>
        <p:nvPicPr>
          <p:cNvPr id="51205" name="Picture 5" descr="1300-153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8197"/>
            <a:ext cx="4032572" cy="417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873" y="116631"/>
            <a:ext cx="8758739" cy="1315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>
                <a:solidFill>
                  <a:schemeClr val="tx2"/>
                </a:solidFill>
              </a:rPr>
              <a:t>Трансформація державно-правового устрою Московії у Російську імперію, її суспільний та державний лад. </a:t>
            </a:r>
          </a:p>
        </p:txBody>
      </p:sp>
    </p:spTree>
    <p:extLst>
      <p:ext uri="{BB962C8B-B14F-4D97-AF65-F5344CB8AC3E}">
        <p14:creationId xmlns:p14="http://schemas.microsoft.com/office/powerpoint/2010/main" val="3477643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московське цар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68475"/>
            <a:ext cx="6769100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2433637"/>
          </a:xfrm>
        </p:spPr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8229600" cy="2768600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3850" y="188913"/>
            <a:ext cx="8640763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altLang="ru-RU" sz="2300">
                <a:solidFill>
                  <a:schemeClr val="tx2"/>
                </a:solidFill>
              </a:rPr>
              <a:t>За Івана IV</a:t>
            </a:r>
            <a:r>
              <a:rPr lang="ru-RU" altLang="ru-RU" sz="2300">
                <a:solidFill>
                  <a:schemeClr val="tx2"/>
                </a:solidFill>
              </a:rPr>
              <a:t> </a:t>
            </a:r>
            <a:r>
              <a:rPr lang="uk-UA" altLang="ru-RU" sz="2300">
                <a:solidFill>
                  <a:schemeClr val="tx2"/>
                </a:solidFill>
              </a:rPr>
              <a:t>було загарбано Поволжя і Західний Сибір. </a:t>
            </a:r>
          </a:p>
          <a:p>
            <a:r>
              <a:rPr lang="uk-UA" altLang="ru-RU" sz="2300">
                <a:solidFill>
                  <a:schemeClr val="tx2"/>
                </a:solidFill>
              </a:rPr>
              <a:t>У 1547 р. Іван IV Грозний (1533-1584 рр.) в Успенському соборі Москви урочисто «вінчався на царство» і оголосив себе царем «всієї Русі».</a:t>
            </a:r>
          </a:p>
          <a:p>
            <a:endParaRPr lang="uk-UA" altLang="ru-RU" sz="2300">
              <a:solidFill>
                <a:schemeClr val="tx2"/>
              </a:solidFill>
            </a:endParaRPr>
          </a:p>
          <a:p>
            <a:endParaRPr lang="uk-UA" altLang="ru-RU" sz="2300">
              <a:solidFill>
                <a:schemeClr val="tx2"/>
              </a:solidFill>
            </a:endParaRPr>
          </a:p>
          <a:p>
            <a:endParaRPr lang="uk-UA" altLang="ru-RU" sz="2300">
              <a:solidFill>
                <a:schemeClr val="tx2"/>
              </a:solidFill>
            </a:endParaRPr>
          </a:p>
        </p:txBody>
      </p:sp>
      <p:pic>
        <p:nvPicPr>
          <p:cNvPr id="55303" name="Picture 7" descr="65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3238"/>
            <a:ext cx="3384426" cy="9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иван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2" y="4036227"/>
            <a:ext cx="1767656" cy="24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00883" y="6516442"/>
            <a:ext cx="1767656" cy="34155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400" dirty="0"/>
              <a:t>Іван І</a:t>
            </a:r>
            <a:r>
              <a:rPr lang="en-US" altLang="ru-RU" sz="1400" dirty="0"/>
              <a:t>V</a:t>
            </a:r>
            <a:endParaRPr lang="ru-RU" altLang="ru-RU" sz="1400" dirty="0"/>
          </a:p>
        </p:txBody>
      </p:sp>
      <p:pic>
        <p:nvPicPr>
          <p:cNvPr id="55307" name="Picture 11" descr="ерма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86985"/>
            <a:ext cx="1368152" cy="177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7164288" y="3061054"/>
            <a:ext cx="1368152" cy="295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400" dirty="0"/>
              <a:t>Єрмак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037603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9" name="Picture 29" descr="03-18-vasnecov-tatary-id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4859338" y="260350"/>
            <a:ext cx="38163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 dirty="0"/>
              <a:t>С</a:t>
            </a:r>
            <a:r>
              <a:rPr lang="uk-UA" altLang="ru-RU" sz="2200" dirty="0" smtClean="0"/>
              <a:t>успільний лад Московії</a:t>
            </a:r>
            <a:r>
              <a:rPr lang="en-US" altLang="ru-RU" sz="2200" dirty="0" smtClean="0"/>
              <a:t> </a:t>
            </a:r>
            <a:endParaRPr lang="ru-RU" altLang="ru-RU" sz="2200" dirty="0"/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>
            <a:off x="250825" y="333375"/>
            <a:ext cx="1657350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аристократія</a:t>
            </a:r>
            <a:endParaRPr lang="ru-RU" altLang="ru-RU" sz="2000" dirty="0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250825" y="1628775"/>
            <a:ext cx="165735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боярство </a:t>
            </a:r>
          </a:p>
          <a:p>
            <a:pPr algn="ctr"/>
            <a:r>
              <a:rPr lang="uk-UA" altLang="ru-RU" sz="2000" dirty="0"/>
              <a:t>(</a:t>
            </a:r>
            <a:r>
              <a:rPr lang="uk-UA" altLang="ru-RU" sz="2000" dirty="0" err="1"/>
              <a:t>земле-</a:t>
            </a:r>
            <a:endParaRPr lang="uk-UA" altLang="ru-RU" sz="2000" dirty="0"/>
          </a:p>
          <a:p>
            <a:pPr algn="ctr"/>
            <a:r>
              <a:rPr lang="uk-UA" altLang="ru-RU" sz="2000" dirty="0"/>
              <a:t>власники)</a:t>
            </a:r>
            <a:endParaRPr lang="ru-RU" altLang="ru-RU" sz="2000" dirty="0"/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250824" y="3284537"/>
            <a:ext cx="1656000" cy="165663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дворянство</a:t>
            </a:r>
          </a:p>
          <a:p>
            <a:pPr algn="ctr"/>
            <a:r>
              <a:rPr lang="uk-UA" altLang="ru-RU" sz="2000" dirty="0" smtClean="0"/>
              <a:t>(отримували у </a:t>
            </a:r>
          </a:p>
          <a:p>
            <a:pPr algn="ctr"/>
            <a:r>
              <a:rPr lang="uk-UA" altLang="ru-RU" sz="2000" dirty="0" smtClean="0"/>
              <a:t>користування </a:t>
            </a:r>
          </a:p>
          <a:p>
            <a:pPr algn="ctr"/>
            <a:r>
              <a:rPr lang="uk-UA" altLang="ru-RU" sz="2000" dirty="0"/>
              <a:t>з</a:t>
            </a:r>
            <a:r>
              <a:rPr lang="uk-UA" altLang="ru-RU" sz="2000" dirty="0" smtClean="0"/>
              <a:t>емлю за </a:t>
            </a:r>
          </a:p>
          <a:p>
            <a:pPr algn="ctr"/>
            <a:r>
              <a:rPr lang="uk-UA" altLang="ru-RU" sz="2000" dirty="0" smtClean="0"/>
              <a:t>службу) </a:t>
            </a:r>
            <a:endParaRPr lang="ru-RU" altLang="ru-RU" sz="2000" dirty="0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2268538" y="1052513"/>
            <a:ext cx="1584325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духівництво</a:t>
            </a:r>
            <a:endParaRPr lang="ru-RU" altLang="ru-RU" sz="2000" dirty="0"/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2195513" y="2636838"/>
            <a:ext cx="1584325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чорне</a:t>
            </a:r>
          </a:p>
          <a:p>
            <a:pPr algn="ctr"/>
            <a:r>
              <a:rPr lang="uk-UA" altLang="ru-RU" sz="2000" dirty="0"/>
              <a:t>(неодружені)</a:t>
            </a:r>
            <a:endParaRPr lang="ru-RU" altLang="ru-RU" sz="2000" dirty="0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2195513" y="4292600"/>
            <a:ext cx="1584325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біле</a:t>
            </a:r>
          </a:p>
          <a:p>
            <a:pPr algn="ctr"/>
            <a:r>
              <a:rPr lang="uk-UA" altLang="ru-RU" sz="2000" dirty="0"/>
              <a:t>(одружені)</a:t>
            </a:r>
            <a:endParaRPr lang="ru-RU" altLang="ru-RU" sz="2000" dirty="0"/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4067175" y="1628775"/>
            <a:ext cx="1655763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посадські </a:t>
            </a:r>
          </a:p>
          <a:p>
            <a:pPr algn="ctr"/>
            <a:r>
              <a:rPr lang="uk-UA" altLang="ru-RU" sz="2000" dirty="0"/>
              <a:t>люди</a:t>
            </a:r>
          </a:p>
          <a:p>
            <a:pPr algn="ctr"/>
            <a:r>
              <a:rPr lang="uk-UA" altLang="ru-RU" sz="2000" dirty="0"/>
              <a:t>(міщанство)</a:t>
            </a:r>
            <a:endParaRPr lang="ru-RU" altLang="ru-RU" sz="2000" dirty="0"/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4211638" y="3068638"/>
            <a:ext cx="1368425" cy="771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купці</a:t>
            </a:r>
            <a:endParaRPr lang="ru-RU" altLang="ru-RU" sz="2000" dirty="0"/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4211638" y="5805488"/>
            <a:ext cx="1368425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ремісники</a:t>
            </a:r>
            <a:endParaRPr lang="ru-RU" altLang="ru-RU" sz="2000" dirty="0"/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>
            <a:off x="6084888" y="1844675"/>
            <a:ext cx="1439862" cy="698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селянство</a:t>
            </a:r>
            <a:endParaRPr lang="ru-RU" altLang="ru-RU" sz="2000" dirty="0"/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6084888" y="3429000"/>
            <a:ext cx="1223962" cy="6492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державні</a:t>
            </a:r>
            <a:endParaRPr lang="ru-RU" altLang="ru-RU" sz="2000" dirty="0"/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6084888" y="4724400"/>
            <a:ext cx="1223962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приватні</a:t>
            </a:r>
            <a:endParaRPr lang="ru-RU" altLang="ru-RU" sz="2000" dirty="0"/>
          </a:p>
        </p:txBody>
      </p:sp>
      <p:sp>
        <p:nvSpPr>
          <p:cNvPr id="56343" name="AutoShape 23"/>
          <p:cNvSpPr>
            <a:spLocks noChangeArrowheads="1"/>
          </p:cNvSpPr>
          <p:nvPr/>
        </p:nvSpPr>
        <p:spPr bwMode="auto">
          <a:xfrm>
            <a:off x="6084888" y="5949950"/>
            <a:ext cx="1223962" cy="6254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dirty="0"/>
              <a:t>церковні</a:t>
            </a:r>
            <a:endParaRPr lang="ru-RU" altLang="ru-RU" dirty="0"/>
          </a:p>
        </p:txBody>
      </p:sp>
      <p:sp>
        <p:nvSpPr>
          <p:cNvPr id="56344" name="AutoShape 24"/>
          <p:cNvSpPr>
            <a:spLocks noChangeArrowheads="1"/>
          </p:cNvSpPr>
          <p:nvPr/>
        </p:nvSpPr>
        <p:spPr bwMode="auto">
          <a:xfrm>
            <a:off x="7740650" y="2276475"/>
            <a:ext cx="1223963" cy="698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холопи</a:t>
            </a:r>
          </a:p>
          <a:p>
            <a:pPr algn="ctr"/>
            <a:r>
              <a:rPr lang="uk-UA" altLang="ru-RU" sz="2000" dirty="0"/>
              <a:t>(раби)</a:t>
            </a:r>
            <a:endParaRPr lang="ru-RU" altLang="ru-RU" sz="2000" dirty="0"/>
          </a:p>
        </p:txBody>
      </p:sp>
      <p:sp>
        <p:nvSpPr>
          <p:cNvPr id="56345" name="AutoShape 25"/>
          <p:cNvSpPr>
            <a:spLocks noChangeArrowheads="1"/>
          </p:cNvSpPr>
          <p:nvPr/>
        </p:nvSpPr>
        <p:spPr bwMode="auto">
          <a:xfrm>
            <a:off x="7812088" y="3933825"/>
            <a:ext cx="11525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повні</a:t>
            </a:r>
            <a:endParaRPr lang="ru-RU" altLang="ru-RU" sz="2000" dirty="0"/>
          </a:p>
        </p:txBody>
      </p:sp>
      <p:sp>
        <p:nvSpPr>
          <p:cNvPr id="56346" name="AutoShape 26"/>
          <p:cNvSpPr>
            <a:spLocks noChangeArrowheads="1"/>
          </p:cNvSpPr>
          <p:nvPr/>
        </p:nvSpPr>
        <p:spPr bwMode="auto">
          <a:xfrm>
            <a:off x="7812088" y="5084763"/>
            <a:ext cx="1152525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великі</a:t>
            </a:r>
            <a:endParaRPr lang="ru-RU" altLang="ru-RU" sz="2000" dirty="0"/>
          </a:p>
        </p:txBody>
      </p:sp>
      <p:sp>
        <p:nvSpPr>
          <p:cNvPr id="56347" name="AutoShape 27"/>
          <p:cNvSpPr>
            <a:spLocks noChangeArrowheads="1"/>
          </p:cNvSpPr>
          <p:nvPr/>
        </p:nvSpPr>
        <p:spPr bwMode="auto">
          <a:xfrm>
            <a:off x="7812088" y="6092825"/>
            <a:ext cx="1152525" cy="555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докладні</a:t>
            </a:r>
            <a:endParaRPr lang="ru-RU" altLang="ru-RU" sz="2000" dirty="0"/>
          </a:p>
        </p:txBody>
      </p:sp>
      <p:sp>
        <p:nvSpPr>
          <p:cNvPr id="56348" name="AutoShape 28"/>
          <p:cNvSpPr>
            <a:spLocks noChangeArrowheads="1"/>
          </p:cNvSpPr>
          <p:nvPr/>
        </p:nvSpPr>
        <p:spPr bwMode="auto">
          <a:xfrm>
            <a:off x="4211638" y="4365625"/>
            <a:ext cx="1368425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 dirty="0"/>
              <a:t>торговці</a:t>
            </a:r>
            <a:endParaRPr lang="ru-RU" altLang="ru-RU" sz="2000" dirty="0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 flipH="1">
            <a:off x="179388" y="765175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>
            <a:off x="179388" y="765175"/>
            <a:ext cx="0" cy="30241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>
            <a:off x="179388" y="21336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>
            <a:off x="179388" y="37893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 flipH="1">
            <a:off x="1908175" y="620713"/>
            <a:ext cx="2951163" cy="1444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 flipH="1">
            <a:off x="2987675" y="620713"/>
            <a:ext cx="1871663" cy="431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 flipH="1">
            <a:off x="4859338" y="981075"/>
            <a:ext cx="1873250" cy="647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>
            <a:off x="6804025" y="981075"/>
            <a:ext cx="0" cy="863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>
            <a:off x="6877050" y="981075"/>
            <a:ext cx="151130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 flipH="1">
            <a:off x="2124075" y="15573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>
            <a:off x="2124075" y="1557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1" name="Line 41"/>
          <p:cNvSpPr>
            <a:spLocks noChangeShapeType="1"/>
          </p:cNvSpPr>
          <p:nvPr/>
        </p:nvSpPr>
        <p:spPr bwMode="auto">
          <a:xfrm flipH="1">
            <a:off x="1979613" y="1557338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>
            <a:off x="1979613" y="1557338"/>
            <a:ext cx="0" cy="3240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3" name="Line 43"/>
          <p:cNvSpPr>
            <a:spLocks noChangeShapeType="1"/>
          </p:cNvSpPr>
          <p:nvPr/>
        </p:nvSpPr>
        <p:spPr bwMode="auto">
          <a:xfrm>
            <a:off x="1979613" y="3141663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>
            <a:off x="1979613" y="4797425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 flipH="1">
            <a:off x="3924300" y="2133600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>
            <a:off x="3924300" y="2133600"/>
            <a:ext cx="0" cy="41036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7" name="Line 47"/>
          <p:cNvSpPr>
            <a:spLocks noChangeShapeType="1"/>
          </p:cNvSpPr>
          <p:nvPr/>
        </p:nvSpPr>
        <p:spPr bwMode="auto">
          <a:xfrm>
            <a:off x="3924300" y="3429000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>
            <a:off x="3924300" y="4797425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69" name="Line 49"/>
          <p:cNvSpPr>
            <a:spLocks noChangeShapeType="1"/>
          </p:cNvSpPr>
          <p:nvPr/>
        </p:nvSpPr>
        <p:spPr bwMode="auto">
          <a:xfrm>
            <a:off x="3924300" y="6237288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0" name="Line 50"/>
          <p:cNvSpPr>
            <a:spLocks noChangeShapeType="1"/>
          </p:cNvSpPr>
          <p:nvPr/>
        </p:nvSpPr>
        <p:spPr bwMode="auto">
          <a:xfrm flipH="1">
            <a:off x="5867400" y="2205038"/>
            <a:ext cx="217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1" name="Line 51"/>
          <p:cNvSpPr>
            <a:spLocks noChangeShapeType="1"/>
          </p:cNvSpPr>
          <p:nvPr/>
        </p:nvSpPr>
        <p:spPr bwMode="auto">
          <a:xfrm>
            <a:off x="5867400" y="2205038"/>
            <a:ext cx="0" cy="41036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2" name="Line 52"/>
          <p:cNvSpPr>
            <a:spLocks noChangeShapeType="1"/>
          </p:cNvSpPr>
          <p:nvPr/>
        </p:nvSpPr>
        <p:spPr bwMode="auto">
          <a:xfrm>
            <a:off x="5867400" y="3789363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3" name="Line 53"/>
          <p:cNvSpPr>
            <a:spLocks noChangeShapeType="1"/>
          </p:cNvSpPr>
          <p:nvPr/>
        </p:nvSpPr>
        <p:spPr bwMode="auto">
          <a:xfrm>
            <a:off x="5867400" y="5084763"/>
            <a:ext cx="217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4" name="Line 54"/>
          <p:cNvSpPr>
            <a:spLocks noChangeShapeType="1"/>
          </p:cNvSpPr>
          <p:nvPr/>
        </p:nvSpPr>
        <p:spPr bwMode="auto">
          <a:xfrm>
            <a:off x="5867400" y="6308725"/>
            <a:ext cx="217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5" name="Line 55"/>
          <p:cNvSpPr>
            <a:spLocks noChangeShapeType="1"/>
          </p:cNvSpPr>
          <p:nvPr/>
        </p:nvSpPr>
        <p:spPr bwMode="auto">
          <a:xfrm flipH="1">
            <a:off x="7596188" y="2636838"/>
            <a:ext cx="144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6" name="Line 56"/>
          <p:cNvSpPr>
            <a:spLocks noChangeShapeType="1"/>
          </p:cNvSpPr>
          <p:nvPr/>
        </p:nvSpPr>
        <p:spPr bwMode="auto">
          <a:xfrm>
            <a:off x="7596188" y="2636838"/>
            <a:ext cx="0" cy="3816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7" name="Line 57"/>
          <p:cNvSpPr>
            <a:spLocks noChangeShapeType="1"/>
          </p:cNvSpPr>
          <p:nvPr/>
        </p:nvSpPr>
        <p:spPr bwMode="auto">
          <a:xfrm>
            <a:off x="7596188" y="4221163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8" name="Line 58"/>
          <p:cNvSpPr>
            <a:spLocks noChangeShapeType="1"/>
          </p:cNvSpPr>
          <p:nvPr/>
        </p:nvSpPr>
        <p:spPr bwMode="auto">
          <a:xfrm>
            <a:off x="7596188" y="53736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79" name="Line 59"/>
          <p:cNvSpPr>
            <a:spLocks noChangeShapeType="1"/>
          </p:cNvSpPr>
          <p:nvPr/>
        </p:nvSpPr>
        <p:spPr bwMode="auto">
          <a:xfrm>
            <a:off x="7596188" y="64531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11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6" name="Picture 16" descr="Петр 1 Ассамбл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23850" y="476250"/>
            <a:ext cx="8362949" cy="433388"/>
          </a:xfrm>
          <a:prstGeom prst="rect">
            <a:avLst/>
          </a:prstGeom>
          <a:solidFill>
            <a:srgbClr val="4370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dirty="0">
                <a:solidFill>
                  <a:srgbClr val="FFE1FF"/>
                </a:solidFill>
              </a:rPr>
              <a:t>Суспільний  лад  </a:t>
            </a:r>
            <a:r>
              <a:rPr lang="uk-UA" altLang="ru-RU" sz="2400" dirty="0" smtClean="0">
                <a:solidFill>
                  <a:srgbClr val="FFE1FF"/>
                </a:solidFill>
              </a:rPr>
              <a:t>Російської імперії.   </a:t>
            </a:r>
            <a:r>
              <a:rPr lang="uk-UA" altLang="ru-RU" sz="2400" dirty="0">
                <a:solidFill>
                  <a:srgbClr val="FFE1FF"/>
                </a:solidFill>
              </a:rPr>
              <a:t>Дворянство</a:t>
            </a:r>
            <a:endParaRPr lang="ru-RU" altLang="ru-RU" sz="2400" dirty="0">
              <a:solidFill>
                <a:srgbClr val="FFE1FF"/>
              </a:solidFill>
            </a:endParaRP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323850" y="3644900"/>
            <a:ext cx="1871663" cy="792163"/>
          </a:xfrm>
          <a:prstGeom prst="homePlate">
            <a:avLst>
              <a:gd name="adj" fmla="val 59068"/>
            </a:avLst>
          </a:prstGeom>
          <a:solidFill>
            <a:srgbClr val="4370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300">
                <a:solidFill>
                  <a:srgbClr val="FFE1FF"/>
                </a:solidFill>
              </a:rPr>
              <a:t>Петро І</a:t>
            </a:r>
            <a:endParaRPr lang="ru-RU" altLang="ru-RU" sz="2300">
              <a:solidFill>
                <a:srgbClr val="FFE1FF"/>
              </a:solidFill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3492500" y="1628775"/>
            <a:ext cx="5327650" cy="4967288"/>
          </a:xfrm>
          <a:prstGeom prst="rect">
            <a:avLst/>
          </a:prstGeom>
          <a:solidFill>
            <a:srgbClr val="4370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uk-UA" altLang="ru-RU"/>
          </a:p>
          <a:p>
            <a:pPr>
              <a:buFontTx/>
              <a:buChar char="-"/>
            </a:pPr>
            <a:endParaRPr lang="uk-UA" altLang="ru-RU"/>
          </a:p>
          <a:p>
            <a:pPr>
              <a:buFontTx/>
              <a:buChar char="-"/>
            </a:pPr>
            <a:endParaRPr lang="uk-UA" altLang="ru-RU"/>
          </a:p>
          <a:p>
            <a:r>
              <a:rPr lang="uk-UA" altLang="ru-RU">
                <a:solidFill>
                  <a:srgbClr val="FFE1FF"/>
                </a:solidFill>
              </a:rPr>
              <a:t>- урівняв у правах боярство і дворянство, закріпивши землі у власності дворян;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FFE1FF"/>
                </a:solidFill>
              </a:rPr>
              <a:t> за “Указом про єдиноспадкування” вотчина передавалася у спадок старшому сину;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FFE1FF"/>
                </a:solidFill>
              </a:rPr>
              <a:t> молодші сини зобов'язані служити на адміністративній посаді чи у війську, за що отримували заробітну плату;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FFE1FF"/>
                </a:solidFill>
              </a:rPr>
              <a:t> відповідно до Табеля про ранги дворянство починало службу з 1-го, найнижчого рангу;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FFE1FF"/>
                </a:solidFill>
              </a:rPr>
              <a:t> особисте дворянство могли отримати представники 3-го стану із зарахуванням на посаду 1-го рангу, 8-й ранг давав право на спадкове дворянство.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FFE1FF"/>
                </a:solidFill>
              </a:rPr>
              <a:t> недоумкуватих поміщиків, нездатних ні до науки, ні до служби, належало відлучати від управління селянами і не дозволяти одружуватись.</a:t>
            </a:r>
          </a:p>
          <a:p>
            <a:pPr>
              <a:buFontTx/>
              <a:buChar char="-"/>
            </a:pPr>
            <a:endParaRPr lang="uk-UA" altLang="ru-RU">
              <a:solidFill>
                <a:srgbClr val="FFE1FF"/>
              </a:solidFill>
            </a:endParaRPr>
          </a:p>
          <a:p>
            <a:endParaRPr lang="uk-UA" altLang="ru-RU"/>
          </a:p>
          <a:p>
            <a:pPr>
              <a:buFontTx/>
              <a:buChar char="-"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387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7" name="Picture 13" descr="двор Екатер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250825" y="2420938"/>
            <a:ext cx="1655763" cy="865187"/>
          </a:xfrm>
          <a:prstGeom prst="homePlate">
            <a:avLst>
              <a:gd name="adj" fmla="val 47844"/>
            </a:avLst>
          </a:prstGeom>
          <a:solidFill>
            <a:srgbClr val="4370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E1FF"/>
                </a:solidFill>
              </a:rPr>
              <a:t>Єлизавета </a:t>
            </a:r>
          </a:p>
          <a:p>
            <a:pPr algn="ctr"/>
            <a:r>
              <a:rPr lang="uk-UA" altLang="ru-RU">
                <a:solidFill>
                  <a:srgbClr val="FFE1FF"/>
                </a:solidFill>
              </a:rPr>
              <a:t>Петрівна</a:t>
            </a: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539552" y="0"/>
            <a:ext cx="7848872" cy="504825"/>
          </a:xfrm>
          <a:prstGeom prst="roundRect">
            <a:avLst>
              <a:gd name="adj" fmla="val 16667"/>
            </a:avLst>
          </a:prstGeom>
          <a:solidFill>
            <a:srgbClr val="4370FF">
              <a:alpha val="75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 dirty="0">
                <a:solidFill>
                  <a:srgbClr val="FFE1FF"/>
                </a:solidFill>
              </a:rPr>
              <a:t>Суспільний лад </a:t>
            </a:r>
            <a:r>
              <a:rPr lang="uk-UA" altLang="ru-RU" sz="2200" dirty="0" smtClean="0">
                <a:solidFill>
                  <a:srgbClr val="FFE1FF"/>
                </a:solidFill>
              </a:rPr>
              <a:t>Російської імперії. </a:t>
            </a:r>
            <a:r>
              <a:rPr lang="uk-UA" altLang="ru-RU" sz="2200" dirty="0">
                <a:solidFill>
                  <a:srgbClr val="FFE1FF"/>
                </a:solidFill>
              </a:rPr>
              <a:t>Дворянство</a:t>
            </a:r>
            <a:endParaRPr lang="ru-RU" altLang="ru-RU" sz="2200" dirty="0">
              <a:solidFill>
                <a:srgbClr val="FFE1FF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700338" y="2276475"/>
            <a:ext cx="6048375" cy="1079500"/>
          </a:xfrm>
          <a:prstGeom prst="rect">
            <a:avLst/>
          </a:prstGeom>
          <a:solidFill>
            <a:srgbClr val="4370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1700">
                <a:solidFill>
                  <a:srgbClr val="FFE1FF"/>
                </a:solidFill>
              </a:rPr>
              <a:t>- власність на землю і селян проголошена монопольним правом дворянства;</a:t>
            </a:r>
          </a:p>
          <a:p>
            <a:pPr>
              <a:buFontTx/>
              <a:buChar char="-"/>
            </a:pPr>
            <a:r>
              <a:rPr lang="uk-UA" altLang="ru-RU" sz="1700">
                <a:solidFill>
                  <a:srgbClr val="FFE1FF"/>
                </a:solidFill>
              </a:rPr>
              <a:t> дворяни отримали привілеї на монопольне виробництво вина.</a:t>
            </a:r>
            <a:endParaRPr lang="ru-RU" altLang="ru-RU" sz="1700">
              <a:solidFill>
                <a:srgbClr val="FFE1FF"/>
              </a:solidFill>
            </a:endParaRP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250825" y="3933825"/>
            <a:ext cx="1727200" cy="720725"/>
          </a:xfrm>
          <a:prstGeom prst="homePlate">
            <a:avLst>
              <a:gd name="adj" fmla="val 59912"/>
            </a:avLst>
          </a:prstGeom>
          <a:solidFill>
            <a:srgbClr val="4370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E1FF"/>
                </a:solidFill>
              </a:rPr>
              <a:t>Петро ІІІ</a:t>
            </a:r>
            <a:endParaRPr lang="ru-RU" altLang="ru-RU">
              <a:solidFill>
                <a:srgbClr val="FFE1FF"/>
              </a:solidFill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700338" y="4005263"/>
            <a:ext cx="6048375" cy="574675"/>
          </a:xfrm>
          <a:prstGeom prst="rect">
            <a:avLst/>
          </a:prstGeom>
          <a:solidFill>
            <a:srgbClr val="4370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rgbClr val="FFE1FF"/>
                </a:solidFill>
              </a:rPr>
              <a:t>- </a:t>
            </a:r>
            <a:r>
              <a:rPr lang="uk-UA" altLang="ru-RU" sz="1700">
                <a:solidFill>
                  <a:srgbClr val="FFE1FF"/>
                </a:solidFill>
              </a:rPr>
              <a:t>у мирний час дворянство звільнялося від обов'язку військової служби</a:t>
            </a:r>
            <a:endParaRPr lang="ru-RU" altLang="ru-RU" sz="1700">
              <a:solidFill>
                <a:srgbClr val="FFE1FF"/>
              </a:solidFill>
            </a:endParaRPr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250825" y="5373688"/>
            <a:ext cx="1655763" cy="792162"/>
          </a:xfrm>
          <a:prstGeom prst="homePlate">
            <a:avLst>
              <a:gd name="adj" fmla="val 52255"/>
            </a:avLst>
          </a:prstGeom>
          <a:solidFill>
            <a:srgbClr val="4370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E1FF"/>
                </a:solidFill>
              </a:rPr>
              <a:t>Катерина ІІ</a:t>
            </a:r>
            <a:endParaRPr lang="ru-RU" altLang="ru-RU">
              <a:solidFill>
                <a:srgbClr val="FFE1FF"/>
              </a:solidFill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2700338" y="4797425"/>
            <a:ext cx="6119812" cy="1944688"/>
          </a:xfrm>
          <a:prstGeom prst="rect">
            <a:avLst/>
          </a:prstGeom>
          <a:solidFill>
            <a:srgbClr val="4370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 </a:t>
            </a:r>
          </a:p>
          <a:p>
            <a:r>
              <a:rPr lang="uk-UA" altLang="ru-RU" sz="1700">
                <a:solidFill>
                  <a:srgbClr val="FFE1FF"/>
                </a:solidFill>
              </a:rPr>
              <a:t>- підтверджено звільнення дворянства від обов'язку військової служби, сплати податків і тілесних покарань;</a:t>
            </a:r>
          </a:p>
          <a:p>
            <a:pPr>
              <a:buFontTx/>
              <a:buChar char="-"/>
            </a:pPr>
            <a:r>
              <a:rPr lang="uk-UA" altLang="ru-RU" sz="1700">
                <a:solidFill>
                  <a:srgbClr val="FFE1FF"/>
                </a:solidFill>
              </a:rPr>
              <a:t> військова служба – почесне право дворянина;</a:t>
            </a:r>
          </a:p>
          <a:p>
            <a:pPr>
              <a:buFontTx/>
              <a:buChar char="-"/>
            </a:pPr>
            <a:r>
              <a:rPr lang="uk-UA" altLang="ru-RU" sz="1700">
                <a:solidFill>
                  <a:srgbClr val="FFE1FF"/>
                </a:solidFill>
              </a:rPr>
              <a:t> засновано губернські і повітові дворянські зібрання;</a:t>
            </a:r>
          </a:p>
          <a:p>
            <a:pPr>
              <a:buFontTx/>
              <a:buChar char="-"/>
            </a:pPr>
            <a:r>
              <a:rPr lang="uk-UA" altLang="ru-RU" sz="1700">
                <a:solidFill>
                  <a:srgbClr val="FFE1FF"/>
                </a:solidFill>
              </a:rPr>
              <a:t> дворянство поділено на 6 розрядів. Залежно від титулу і способу одержання дворянського звання;</a:t>
            </a:r>
          </a:p>
          <a:p>
            <a:pPr>
              <a:buFontTx/>
              <a:buChar char="-"/>
            </a:pPr>
            <a:r>
              <a:rPr lang="uk-UA" altLang="ru-RU" sz="1700">
                <a:solidFill>
                  <a:srgbClr val="FFE1FF"/>
                </a:solidFill>
              </a:rPr>
              <a:t> збідніле дворянство обмежувалося в правах.</a:t>
            </a:r>
          </a:p>
          <a:p>
            <a:pPr>
              <a:buFontTx/>
              <a:buChar char="-"/>
            </a:pPr>
            <a:endParaRPr lang="ru-RU" altLang="ru-RU" sz="1700">
              <a:solidFill>
                <a:srgbClr val="FFE1FF"/>
              </a:solidFill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2700338" y="692150"/>
            <a:ext cx="6048375" cy="1368425"/>
          </a:xfrm>
          <a:prstGeom prst="rect">
            <a:avLst/>
          </a:prstGeom>
          <a:solidFill>
            <a:srgbClr val="4370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rgbClr val="FFE1FF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uk-UA" altLang="ru-RU" sz="1700">
                <a:solidFill>
                  <a:srgbClr val="FFE1FF"/>
                </a:solidFill>
              </a:rPr>
              <a:t> відмінено “Указ про єдиноспадкування”;</a:t>
            </a:r>
          </a:p>
          <a:p>
            <a:pPr>
              <a:buFontTx/>
              <a:buChar char="-"/>
            </a:pPr>
            <a:r>
              <a:rPr lang="uk-UA" altLang="ru-RU" sz="1700">
                <a:solidFill>
                  <a:srgbClr val="FFE1FF"/>
                </a:solidFill>
              </a:rPr>
              <a:t> засновано шляхетський кадетський корпус, випускникам присвоювався офіцерський ранг;</a:t>
            </a:r>
          </a:p>
          <a:p>
            <a:pPr>
              <a:buFontTx/>
              <a:buChar char="-"/>
            </a:pPr>
            <a:r>
              <a:rPr lang="uk-UA" altLang="ru-RU" sz="1700">
                <a:solidFill>
                  <a:srgbClr val="FFE1FF"/>
                </a:solidFill>
              </a:rPr>
              <a:t> служба обмежена 25 роками;</a:t>
            </a:r>
          </a:p>
          <a:p>
            <a:pPr>
              <a:buFontTx/>
              <a:buChar char="-"/>
            </a:pPr>
            <a:r>
              <a:rPr lang="uk-UA" altLang="ru-RU" sz="1700">
                <a:solidFill>
                  <a:srgbClr val="FFE1FF"/>
                </a:solidFill>
              </a:rPr>
              <a:t> на службу дворян записували з народження.</a:t>
            </a:r>
            <a:endParaRPr lang="ru-RU" altLang="ru-RU" sz="1700">
              <a:solidFill>
                <a:srgbClr val="FFE1FF"/>
              </a:solidFill>
            </a:endParaRPr>
          </a:p>
          <a:p>
            <a:pPr algn="ctr"/>
            <a:endParaRPr lang="ru-RU" altLang="ru-RU" sz="1700"/>
          </a:p>
        </p:txBody>
      </p:sp>
      <p:sp>
        <p:nvSpPr>
          <p:cNvPr id="72719" name="AutoShape 15"/>
          <p:cNvSpPr>
            <a:spLocks noChangeArrowheads="1"/>
          </p:cNvSpPr>
          <p:nvPr/>
        </p:nvSpPr>
        <p:spPr bwMode="auto">
          <a:xfrm>
            <a:off x="250825" y="981075"/>
            <a:ext cx="1800225" cy="792163"/>
          </a:xfrm>
          <a:prstGeom prst="homePlate">
            <a:avLst>
              <a:gd name="adj" fmla="val 56814"/>
            </a:avLst>
          </a:prstGeom>
          <a:solidFill>
            <a:srgbClr val="4370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E1FF"/>
                </a:solidFill>
              </a:rPr>
              <a:t>Анна Іванівна</a:t>
            </a:r>
          </a:p>
          <a:p>
            <a:pPr algn="ctr"/>
            <a:r>
              <a:rPr lang="uk-UA" altLang="ru-RU">
                <a:solidFill>
                  <a:srgbClr val="FFE1FF"/>
                </a:solidFill>
              </a:rPr>
              <a:t>І Бірон </a:t>
            </a:r>
            <a:endParaRPr lang="ru-RU" altLang="ru-RU">
              <a:solidFill>
                <a:srgbClr val="FFE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64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9" name="Picture 21" descr="Опал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987675" y="115888"/>
            <a:ext cx="3313113" cy="433387"/>
          </a:xfrm>
          <a:prstGeom prst="rect">
            <a:avLst/>
          </a:prstGeom>
          <a:solidFill>
            <a:srgbClr val="FFE1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/>
              <a:t>Суспільний лад Росії</a:t>
            </a:r>
            <a:endParaRPr lang="ru-RU" altLang="ru-RU" sz="2400"/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3635375" y="836613"/>
            <a:ext cx="1800225" cy="576262"/>
          </a:xfrm>
          <a:prstGeom prst="roundRect">
            <a:avLst>
              <a:gd name="adj" fmla="val 16667"/>
            </a:avLst>
          </a:prstGeom>
          <a:solidFill>
            <a:srgbClr val="FFE1FF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/>
              <a:t>духівництво</a:t>
            </a:r>
            <a:endParaRPr lang="ru-RU" altLang="ru-RU" sz="2200"/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395288" y="1341438"/>
            <a:ext cx="1943100" cy="576262"/>
          </a:xfrm>
          <a:prstGeom prst="roundRect">
            <a:avLst>
              <a:gd name="adj" fmla="val 16667"/>
            </a:avLst>
          </a:prstGeom>
          <a:solidFill>
            <a:srgbClr val="FFE1FF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ченці, єпископат </a:t>
            </a:r>
            <a:endParaRPr lang="ru-RU" altLang="ru-RU"/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395288" y="260350"/>
            <a:ext cx="1978025" cy="987425"/>
          </a:xfrm>
          <a:prstGeom prst="downArrowCallout">
            <a:avLst>
              <a:gd name="adj1" fmla="val 50080"/>
              <a:gd name="adj2" fmla="val 50080"/>
              <a:gd name="adj3" fmla="val 16667"/>
              <a:gd name="adj4" fmla="val 66667"/>
            </a:avLst>
          </a:prstGeom>
          <a:solidFill>
            <a:srgbClr val="FFE1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чорне </a:t>
            </a:r>
          </a:p>
          <a:p>
            <a:pPr algn="ctr"/>
            <a:r>
              <a:rPr lang="uk-UA" altLang="ru-RU" sz="2000"/>
              <a:t>(неодружені)</a:t>
            </a:r>
            <a:endParaRPr lang="ru-RU" altLang="ru-RU" sz="2000"/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7019925" y="260350"/>
            <a:ext cx="1943100" cy="987425"/>
          </a:xfrm>
          <a:prstGeom prst="downArrowCallout">
            <a:avLst>
              <a:gd name="adj1" fmla="val 49196"/>
              <a:gd name="adj2" fmla="val 49196"/>
              <a:gd name="adj3" fmla="val 16667"/>
              <a:gd name="adj4" fmla="val 66667"/>
            </a:avLst>
          </a:prstGeom>
          <a:solidFill>
            <a:srgbClr val="FFE1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біле </a:t>
            </a:r>
          </a:p>
          <a:p>
            <a:pPr algn="ctr"/>
            <a:r>
              <a:rPr lang="uk-UA" altLang="ru-RU" sz="2000"/>
              <a:t>(одружені)</a:t>
            </a:r>
            <a:endParaRPr lang="ru-RU" altLang="ru-RU" sz="2000"/>
          </a:p>
        </p:txBody>
      </p:sp>
      <p:sp>
        <p:nvSpPr>
          <p:cNvPr id="73740" name="AutoShape 12"/>
          <p:cNvSpPr>
            <a:spLocks noChangeArrowheads="1"/>
          </p:cNvSpPr>
          <p:nvPr/>
        </p:nvSpPr>
        <p:spPr bwMode="auto">
          <a:xfrm>
            <a:off x="7164388" y="1412875"/>
            <a:ext cx="1655762" cy="936625"/>
          </a:xfrm>
          <a:prstGeom prst="roundRect">
            <a:avLst>
              <a:gd name="adj" fmla="val 16667"/>
            </a:avLst>
          </a:prstGeom>
          <a:solidFill>
            <a:srgbClr val="FFE1FF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парафіяльні священики;</a:t>
            </a:r>
          </a:p>
          <a:p>
            <a:r>
              <a:rPr lang="uk-UA" altLang="ru-RU"/>
              <a:t>дяки </a:t>
            </a:r>
            <a:endParaRPr lang="ru-RU" altLang="ru-RU"/>
          </a:p>
        </p:txBody>
      </p:sp>
      <p:sp>
        <p:nvSpPr>
          <p:cNvPr id="73741" name="AutoShape 13"/>
          <p:cNvSpPr>
            <a:spLocks noChangeArrowheads="1"/>
          </p:cNvSpPr>
          <p:nvPr/>
        </p:nvSpPr>
        <p:spPr bwMode="auto">
          <a:xfrm>
            <a:off x="323850" y="4149725"/>
            <a:ext cx="1873250" cy="936625"/>
          </a:xfrm>
          <a:prstGeom prst="homePlate">
            <a:avLst>
              <a:gd name="adj" fmla="val 50000"/>
            </a:avLst>
          </a:prstGeom>
          <a:solidFill>
            <a:srgbClr val="FFE1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Олексій </a:t>
            </a:r>
          </a:p>
          <a:p>
            <a:pPr algn="ctr"/>
            <a:r>
              <a:rPr lang="uk-UA" altLang="ru-RU" sz="2000"/>
              <a:t>Михайлович</a:t>
            </a:r>
            <a:endParaRPr lang="ru-RU" altLang="ru-RU" sz="2000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3203575" y="2420938"/>
            <a:ext cx="5761038" cy="4437062"/>
          </a:xfrm>
          <a:prstGeom prst="rect">
            <a:avLst/>
          </a:prstGeom>
          <a:solidFill>
            <a:srgbClr val="FFE1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381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ru-RU" sz="1700"/>
              <a:t>- церква залишалася великим землевласником;</a:t>
            </a:r>
          </a:p>
          <a:p>
            <a:pPr>
              <a:buFontTx/>
              <a:buChar char="-"/>
            </a:pPr>
            <a:r>
              <a:rPr lang="uk-UA" altLang="ru-RU" sz="1700"/>
              <a:t> збережено юрисдикцію церкви над особами духовного стану та їх сім'ями; </a:t>
            </a:r>
          </a:p>
          <a:p>
            <a:pPr>
              <a:buFontTx/>
              <a:buChar char="-"/>
            </a:pPr>
            <a:r>
              <a:rPr lang="uk-UA" altLang="ru-RU" sz="1700"/>
              <a:t> звільнені від сплати податків;</a:t>
            </a:r>
          </a:p>
          <a:p>
            <a:r>
              <a:rPr lang="uk-UA" altLang="ru-RU" sz="1700"/>
              <a:t>     За ініціативи і під керівництвом патріарха Нікона проведено церковну реформу:</a:t>
            </a:r>
          </a:p>
          <a:p>
            <a:pPr>
              <a:buFontTx/>
              <a:buChar char="-"/>
            </a:pPr>
            <a:r>
              <a:rPr lang="uk-UA" altLang="ru-RU" sz="1700"/>
              <a:t> виправлено за грецьким зразком і уніфіковано богослужбові книги ;</a:t>
            </a:r>
          </a:p>
          <a:p>
            <a:pPr>
              <a:buFontTx/>
              <a:buChar char="-"/>
            </a:pPr>
            <a:r>
              <a:rPr lang="uk-UA" altLang="ru-RU" sz="1700"/>
              <a:t> запроваджено хресне знамення трьома пальцями;</a:t>
            </a:r>
          </a:p>
          <a:p>
            <a:pPr>
              <a:buFontTx/>
              <a:buChar char="-"/>
            </a:pPr>
            <a:r>
              <a:rPr lang="uk-UA" altLang="ru-RU" sz="1700"/>
              <a:t> земні поклони замінено поясними та ін;</a:t>
            </a:r>
          </a:p>
          <a:p>
            <a:r>
              <a:rPr lang="uk-UA" altLang="ru-RU" sz="1700"/>
              <a:t>      Реформи Нікона призвели до церковного розколу і появи старообрядців.</a:t>
            </a:r>
          </a:p>
          <a:p>
            <a:r>
              <a:rPr lang="uk-UA" altLang="ru-RU" sz="1700"/>
              <a:t>      Нікон відстоював ідею домінування духовної влади над світською, як наслідок – втратив підтримку царя і був засланий у віддалений монастир. </a:t>
            </a:r>
          </a:p>
          <a:p>
            <a:r>
              <a:rPr lang="uk-UA" altLang="ru-RU" sz="1700"/>
              <a:t>      За клопотанням Федора Олексійовича у 1682 р. східні патріархи поновили Нікона у сані патріарха.</a:t>
            </a:r>
            <a:endParaRPr lang="ru-RU" altLang="ru-RU" sz="1700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0" y="6453188"/>
            <a:ext cx="2411413" cy="404812"/>
          </a:xfrm>
          <a:prstGeom prst="rect">
            <a:avLst/>
          </a:prstGeom>
          <a:solidFill>
            <a:srgbClr val="5B82FF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1400">
                <a:solidFill>
                  <a:srgbClr val="FFE1FF"/>
                </a:solidFill>
              </a:rPr>
              <a:t>С. Милорадович</a:t>
            </a:r>
          </a:p>
          <a:p>
            <a:r>
              <a:rPr lang="uk-UA" altLang="ru-RU" sz="1400">
                <a:solidFill>
                  <a:srgbClr val="FFE1FF"/>
                </a:solidFill>
              </a:rPr>
              <a:t>Суд над патріархом Ніконом</a:t>
            </a:r>
            <a:endParaRPr lang="ru-RU" altLang="ru-RU" sz="1400">
              <a:solidFill>
                <a:srgbClr val="FFE1FF"/>
              </a:solidFill>
            </a:endParaRPr>
          </a:p>
        </p:txBody>
      </p:sp>
      <p:sp>
        <p:nvSpPr>
          <p:cNvPr id="73750" name="Line 22"/>
          <p:cNvSpPr>
            <a:spLocks noChangeShapeType="1"/>
          </p:cNvSpPr>
          <p:nvPr/>
        </p:nvSpPr>
        <p:spPr bwMode="auto">
          <a:xfrm flipV="1">
            <a:off x="5435600" y="620713"/>
            <a:ext cx="1584325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 flipH="1" flipV="1">
            <a:off x="2339975" y="620713"/>
            <a:ext cx="1295400" cy="504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 flipH="1">
            <a:off x="2339975" y="1125538"/>
            <a:ext cx="1295400" cy="5032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>
            <a:off x="5435600" y="1125538"/>
            <a:ext cx="1728788" cy="719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84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0" name="Picture 8" descr="духовен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274638"/>
            <a:ext cx="7138987" cy="417512"/>
          </a:xfrm>
        </p:spPr>
        <p:txBody>
          <a:bodyPr/>
          <a:lstStyle/>
          <a:p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589588"/>
            <a:ext cx="8218487" cy="1617662"/>
          </a:xfrm>
        </p:spPr>
        <p:txBody>
          <a:bodyPr/>
          <a:lstStyle/>
          <a:p>
            <a:pPr>
              <a:buFontTx/>
              <a:buChar char="-"/>
            </a:pPr>
            <a:endParaRPr lang="uk-UA" altLang="ru-RU"/>
          </a:p>
          <a:p>
            <a:endParaRPr lang="ru-RU" alt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692275" y="1052513"/>
            <a:ext cx="6994525" cy="3097212"/>
          </a:xfrm>
        </p:spPr>
        <p:txBody>
          <a:bodyPr/>
          <a:lstStyle/>
          <a:p>
            <a:pPr>
              <a:buFontTx/>
              <a:buChar char="-"/>
            </a:pPr>
            <a:endParaRPr lang="uk-UA" altLang="ru-RU"/>
          </a:p>
          <a:p>
            <a:endParaRPr lang="ru-RU" alt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403350" y="0"/>
            <a:ext cx="6481763" cy="476250"/>
          </a:xfrm>
          <a:prstGeom prst="rect">
            <a:avLst/>
          </a:prstGeom>
          <a:solidFill>
            <a:srgbClr val="CCFF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/>
              <a:t>Суспільний лад Росії. Духівництво за Петра І</a:t>
            </a:r>
            <a:endParaRPr lang="ru-RU" altLang="ru-RU" sz="2200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55650" y="765175"/>
            <a:ext cx="7561263" cy="360363"/>
          </a:xfrm>
          <a:prstGeom prst="rect">
            <a:avLst/>
          </a:prstGeom>
          <a:solidFill>
            <a:srgbClr val="FFE1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uk-UA" altLang="ru-RU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altLang="ru-RU" sz="1700"/>
              <a:t>після поразки під Нарвою цар наказав переплавляти дзвони на гармати;</a:t>
            </a:r>
          </a:p>
          <a:p>
            <a:pPr algn="ctr"/>
            <a:endParaRPr lang="ru-RU" altLang="ru-RU" sz="1700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611188" y="1268413"/>
            <a:ext cx="8135937" cy="358775"/>
          </a:xfrm>
          <a:prstGeom prst="rect">
            <a:avLst/>
          </a:prstGeom>
          <a:solidFill>
            <a:srgbClr val="FFE1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uk-UA" altLang="ru-RU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altLang="ru-RU" sz="1700"/>
              <a:t>ченці і черниці зобов'язувалися до фізичної праці (столярство, рукоділля і т.ін)</a:t>
            </a:r>
            <a:r>
              <a:rPr lang="uk-UA" altLang="ru-RU"/>
              <a:t> </a:t>
            </a:r>
          </a:p>
          <a:p>
            <a:pPr algn="ctr"/>
            <a:endParaRPr lang="ru-RU" alt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900113" y="2133600"/>
            <a:ext cx="7632700" cy="360363"/>
          </a:xfrm>
          <a:prstGeom prst="rect">
            <a:avLst/>
          </a:prstGeom>
          <a:solidFill>
            <a:srgbClr val="FFE1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uk-UA" altLang="ru-RU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altLang="ru-RU" sz="1700"/>
              <a:t>відкрито духовні школи, які утримувалися коштом архієреїв і монастирів;</a:t>
            </a:r>
          </a:p>
          <a:p>
            <a:pPr algn="ctr"/>
            <a:endParaRPr lang="ru-RU" altLang="ru-RU"/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971550" y="2708275"/>
            <a:ext cx="7632700" cy="360363"/>
          </a:xfrm>
          <a:prstGeom prst="rect">
            <a:avLst/>
          </a:prstGeom>
          <a:solidFill>
            <a:srgbClr val="FFE1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uk-UA" altLang="ru-RU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altLang="ru-RU" sz="1700"/>
              <a:t>діти священників, які не здобули освіти, виключалися із духовного стану;</a:t>
            </a:r>
          </a:p>
          <a:p>
            <a:pPr algn="ctr"/>
            <a:endParaRPr lang="ru-RU" alt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1116013" y="3284538"/>
            <a:ext cx="7058025" cy="358775"/>
          </a:xfrm>
          <a:prstGeom prst="rect">
            <a:avLst/>
          </a:prstGeom>
          <a:solidFill>
            <a:srgbClr val="FFE1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uk-UA" altLang="ru-RU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altLang="ru-RU" sz="1700"/>
              <a:t>миряни зобов'язувалися до щорічної сповіді, за ухилення – штраф;</a:t>
            </a:r>
          </a:p>
          <a:p>
            <a:pPr algn="ctr"/>
            <a:endParaRPr lang="ru-RU" altLang="ru-RU" sz="1700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971550" y="3933825"/>
            <a:ext cx="7632700" cy="503238"/>
          </a:xfrm>
          <a:prstGeom prst="rect">
            <a:avLst/>
          </a:prstGeom>
          <a:solidFill>
            <a:srgbClr val="FFE1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uk-UA" altLang="ru-RU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altLang="ru-RU" sz="1700"/>
              <a:t>штрафом карався і священик, який не доніс про відсутність мирянина, за недонесення вчетверте – позбавлявся сану і засилався на каторгу;</a:t>
            </a:r>
          </a:p>
          <a:p>
            <a:pPr algn="ctr"/>
            <a:endParaRPr lang="ru-RU" alt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1692275" y="4652963"/>
            <a:ext cx="6408738" cy="360362"/>
          </a:xfrm>
          <a:prstGeom prst="rect">
            <a:avLst/>
          </a:prstGeom>
          <a:solidFill>
            <a:srgbClr val="FFE1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700"/>
              <a:t>за розмови під час богослужіння мирянин карався штрафом;</a:t>
            </a:r>
            <a:endParaRPr lang="ru-RU" altLang="ru-RU" sz="1700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1258888" y="5300663"/>
            <a:ext cx="6985000" cy="792162"/>
          </a:xfrm>
          <a:prstGeom prst="rect">
            <a:avLst/>
          </a:prstGeom>
          <a:solidFill>
            <a:srgbClr val="FFE1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uk-UA" altLang="ru-RU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uk-UA" altLang="ru-RU" sz="1700"/>
              <a:t>дізнавшись під час сповіді про вчинений державний злочин, чи про підготовку до нього, а також про осуд царських реформ, священик був зобов'язаний донести відповідним органам;</a:t>
            </a:r>
          </a:p>
          <a:p>
            <a:pPr algn="ctr"/>
            <a:endParaRPr lang="ru-RU" altLang="ru-RU" sz="1700"/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2051050" y="6308725"/>
            <a:ext cx="5113338" cy="549275"/>
          </a:xfrm>
          <a:prstGeom prst="rect">
            <a:avLst/>
          </a:prstGeom>
          <a:solidFill>
            <a:srgbClr val="FFE1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endParaRPr lang="uk-UA" altLang="ru-RU"/>
          </a:p>
          <a:p>
            <a:pPr algn="ctr">
              <a:spcBef>
                <a:spcPct val="20000"/>
              </a:spcBef>
            </a:pPr>
            <a:r>
              <a:rPr lang="uk-UA" altLang="ru-RU" sz="1700"/>
              <a:t>широко практикувалися тілесні покарання священнослужителів за вчинені протиправні дії.</a:t>
            </a:r>
          </a:p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218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7" name="Picture 11" descr="на коленях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276600" y="0"/>
            <a:ext cx="2374900" cy="576263"/>
          </a:xfrm>
          <a:prstGeom prst="rect">
            <a:avLst/>
          </a:prstGeom>
          <a:solidFill>
            <a:srgbClr val="FFCC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/>
              <a:t>духівництво</a:t>
            </a:r>
            <a:endParaRPr lang="ru-RU" altLang="ru-RU" sz="2400"/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468313" y="1628775"/>
            <a:ext cx="2087562" cy="863600"/>
          </a:xfrm>
          <a:prstGeom prst="homePlate">
            <a:avLst>
              <a:gd name="adj" fmla="val 60432"/>
            </a:avLst>
          </a:prstGeom>
          <a:solidFill>
            <a:srgbClr val="FFCC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/>
              <a:t>Катерина ІІ</a:t>
            </a:r>
            <a:endParaRPr lang="ru-RU" altLang="ru-RU" sz="22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779838" y="981075"/>
            <a:ext cx="4895850" cy="2376488"/>
          </a:xfrm>
          <a:prstGeom prst="rect">
            <a:avLst/>
          </a:prstGeom>
          <a:solidFill>
            <a:srgbClr val="FFCC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uk-UA" altLang="ru-RU"/>
          </a:p>
          <a:p>
            <a:r>
              <a:rPr lang="uk-UA" altLang="ru-RU"/>
              <a:t>- здійснила секуляризацію церковних земель;</a:t>
            </a:r>
          </a:p>
          <a:p>
            <a:pPr>
              <a:buFontTx/>
              <a:buChar char="-"/>
            </a:pPr>
            <a:r>
              <a:rPr lang="uk-UA" altLang="ru-RU"/>
              <a:t> великі монастирі перебували на державному утриманні, малі існували за рахунок пожертвувань мирян;</a:t>
            </a:r>
          </a:p>
          <a:p>
            <a:pPr>
              <a:buFontTx/>
              <a:buChar char="-"/>
            </a:pPr>
            <a:r>
              <a:rPr lang="uk-UA" altLang="ru-RU"/>
              <a:t> єпископами і настоятелями монастирів призначалися майже виключно уродженці “Великоросії”</a:t>
            </a:r>
          </a:p>
          <a:p>
            <a:pPr>
              <a:buFontTx/>
              <a:buChar char="-"/>
            </a:pPr>
            <a:endParaRPr lang="ru-RU" alt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86028" name="AutoShape 12"/>
          <p:cNvSpPr>
            <a:spLocks noChangeArrowheads="1"/>
          </p:cNvSpPr>
          <p:nvPr/>
        </p:nvSpPr>
        <p:spPr bwMode="auto">
          <a:xfrm>
            <a:off x="611188" y="4941888"/>
            <a:ext cx="2016125" cy="935037"/>
          </a:xfrm>
          <a:prstGeom prst="homePlate">
            <a:avLst>
              <a:gd name="adj" fmla="val 53905"/>
            </a:avLst>
          </a:prstGeom>
          <a:solidFill>
            <a:srgbClr val="FFCC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/>
              <a:t>Павло </a:t>
            </a:r>
          </a:p>
          <a:p>
            <a:pPr algn="ctr"/>
            <a:r>
              <a:rPr lang="uk-UA" altLang="ru-RU" sz="2200"/>
              <a:t>Петрович</a:t>
            </a: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3851275" y="4941888"/>
            <a:ext cx="4824413" cy="914400"/>
          </a:xfrm>
          <a:prstGeom prst="rect">
            <a:avLst/>
          </a:prstGeom>
          <a:solidFill>
            <a:srgbClr val="FFCC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проголосив себе главою Російської Православної Церкви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043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/>
          </a:p>
        </p:txBody>
      </p:sp>
      <p:pic>
        <p:nvPicPr>
          <p:cNvPr id="81924" name="Picture 4" descr="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179388" y="3429000"/>
            <a:ext cx="1584325" cy="914400"/>
          </a:xfrm>
          <a:prstGeom prst="roundRect">
            <a:avLst>
              <a:gd name="adj" fmla="val 16667"/>
            </a:avLst>
          </a:prstGeom>
          <a:solidFill>
            <a:srgbClr val="CC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/>
              <a:t>міське</a:t>
            </a:r>
          </a:p>
          <a:p>
            <a:pPr algn="ctr"/>
            <a:r>
              <a:rPr lang="uk-UA" altLang="ru-RU" sz="2400"/>
              <a:t>населення</a:t>
            </a:r>
            <a:endParaRPr lang="ru-RU" altLang="ru-RU" sz="2400"/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395288" y="1268413"/>
            <a:ext cx="1728787" cy="846137"/>
          </a:xfrm>
          <a:prstGeom prst="homePlate">
            <a:avLst>
              <a:gd name="adj" fmla="val 51079"/>
            </a:avLst>
          </a:prstGeom>
          <a:solidFill>
            <a:srgbClr val="5B82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000"/>
              <a:t>регулярні громадяни</a:t>
            </a:r>
            <a:endParaRPr lang="ru-RU" altLang="ru-RU" sz="2000"/>
          </a:p>
        </p:txBody>
      </p: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323850" y="5516563"/>
            <a:ext cx="1727200" cy="846137"/>
          </a:xfrm>
          <a:prstGeom prst="homePlate">
            <a:avLst>
              <a:gd name="adj" fmla="val 51032"/>
            </a:avLst>
          </a:prstGeom>
          <a:solidFill>
            <a:srgbClr val="B793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нерегулярні</a:t>
            </a:r>
          </a:p>
          <a:p>
            <a:pPr algn="ctr"/>
            <a:r>
              <a:rPr lang="uk-UA" altLang="ru-RU" sz="2000"/>
              <a:t>громадяни</a:t>
            </a:r>
            <a:endParaRPr lang="ru-RU" altLang="ru-RU" sz="2000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2124075" y="0"/>
            <a:ext cx="4392613" cy="476250"/>
          </a:xfrm>
          <a:prstGeom prst="rect">
            <a:avLst/>
          </a:prstGeom>
          <a:solidFill>
            <a:srgbClr val="CC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/>
              <a:t>Суспільний лад Росії</a:t>
            </a:r>
            <a:endParaRPr lang="ru-RU" altLang="ru-RU" sz="2400"/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2555875" y="692150"/>
            <a:ext cx="3240088" cy="1081088"/>
          </a:xfrm>
          <a:prstGeom prst="homePlate">
            <a:avLst>
              <a:gd name="adj" fmla="val 74927"/>
            </a:avLst>
          </a:prstGeom>
          <a:solidFill>
            <a:srgbClr val="5B82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/>
              <a:t>купці (з 1775 р. – </a:t>
            </a:r>
          </a:p>
          <a:p>
            <a:r>
              <a:rPr lang="uk-UA" altLang="ru-RU"/>
              <a:t>ті, що володіли капіталом</a:t>
            </a:r>
          </a:p>
          <a:p>
            <a:r>
              <a:rPr lang="uk-UA" altLang="ru-RU"/>
              <a:t> понад 500 р.), входили</a:t>
            </a:r>
          </a:p>
          <a:p>
            <a:r>
              <a:rPr lang="uk-UA" altLang="ru-RU"/>
              <a:t>до першої гільдії</a:t>
            </a:r>
            <a:endParaRPr lang="ru-RU" altLang="ru-RU"/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2555875" y="1916113"/>
            <a:ext cx="3240088" cy="1368425"/>
          </a:xfrm>
          <a:prstGeom prst="homePlate">
            <a:avLst>
              <a:gd name="adj" fmla="val 59194"/>
            </a:avLst>
          </a:prstGeom>
          <a:solidFill>
            <a:srgbClr val="5B82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/>
              <a:t>власники підприємств </a:t>
            </a:r>
          </a:p>
          <a:p>
            <a:r>
              <a:rPr lang="uk-UA" altLang="ru-RU"/>
              <a:t>(формувались верства</a:t>
            </a:r>
          </a:p>
          <a:p>
            <a:r>
              <a:rPr lang="uk-UA" altLang="ru-RU"/>
              <a:t>з числа купців, дворян, </a:t>
            </a:r>
          </a:p>
          <a:p>
            <a:r>
              <a:rPr lang="uk-UA" altLang="ru-RU"/>
              <a:t>розбагатілих ремісників, </a:t>
            </a:r>
          </a:p>
          <a:p>
            <a:r>
              <a:rPr lang="uk-UA" altLang="ru-RU"/>
              <a:t>селян)</a:t>
            </a:r>
            <a:endParaRPr lang="ru-RU" altLang="ru-RU"/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>
            <a:off x="2555875" y="3429000"/>
            <a:ext cx="3240088" cy="863600"/>
          </a:xfrm>
          <a:prstGeom prst="homePlate">
            <a:avLst>
              <a:gd name="adj" fmla="val 93796"/>
            </a:avLst>
          </a:prstGeom>
          <a:solidFill>
            <a:srgbClr val="5B82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/>
              <a:t>торговці (капітал – </a:t>
            </a:r>
          </a:p>
          <a:p>
            <a:r>
              <a:rPr lang="uk-UA" altLang="ru-RU"/>
              <a:t>менше 500 р.) входили до </a:t>
            </a:r>
          </a:p>
          <a:p>
            <a:r>
              <a:rPr lang="uk-UA" altLang="ru-RU"/>
              <a:t>другої та третьої гільдії</a:t>
            </a:r>
            <a:endParaRPr lang="ru-RU" altLang="ru-RU"/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>
            <a:off x="2555875" y="4437063"/>
            <a:ext cx="3240088" cy="576262"/>
          </a:xfrm>
          <a:prstGeom prst="homePlate">
            <a:avLst>
              <a:gd name="adj" fmla="val 140565"/>
            </a:avLst>
          </a:prstGeom>
          <a:solidFill>
            <a:srgbClr val="5B82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ремісники (з 18 ст. об'єднувалися у цехи)</a:t>
            </a:r>
            <a:endParaRPr lang="ru-RU" altLang="ru-RU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6300788" y="765175"/>
            <a:ext cx="2519362" cy="863600"/>
          </a:xfrm>
          <a:prstGeom prst="rect">
            <a:avLst/>
          </a:prstGeom>
          <a:solidFill>
            <a:srgbClr val="5B82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сплачували податок у розмірі 1 % від капіталу</a:t>
            </a:r>
            <a:endParaRPr lang="ru-RU" altLang="ru-RU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6300788" y="1989138"/>
            <a:ext cx="2592387" cy="1368425"/>
          </a:xfrm>
          <a:prstGeom prst="rect">
            <a:avLst/>
          </a:prstGeom>
          <a:solidFill>
            <a:srgbClr val="5B82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звільнені від:</a:t>
            </a:r>
          </a:p>
          <a:p>
            <a:r>
              <a:rPr lang="uk-UA" altLang="ru-RU"/>
              <a:t>рекрутських наборів; постою;</a:t>
            </a:r>
          </a:p>
          <a:p>
            <a:r>
              <a:rPr lang="uk-UA" altLang="ru-RU"/>
              <a:t>втручання у їх справи місцевої адміністрації</a:t>
            </a:r>
            <a:endParaRPr lang="ru-RU" altLang="ru-RU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6372225" y="3860800"/>
            <a:ext cx="2376488" cy="647700"/>
          </a:xfrm>
          <a:prstGeom prst="rect">
            <a:avLst/>
          </a:prstGeom>
          <a:solidFill>
            <a:srgbClr val="5B82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сплачували подушний податок</a:t>
            </a:r>
            <a:endParaRPr lang="ru-RU" altLang="ru-RU"/>
          </a:p>
        </p:txBody>
      </p:sp>
      <p:sp>
        <p:nvSpPr>
          <p:cNvPr id="81937" name="AutoShape 17"/>
          <p:cNvSpPr>
            <a:spLocks noChangeArrowheads="1"/>
          </p:cNvSpPr>
          <p:nvPr/>
        </p:nvSpPr>
        <p:spPr bwMode="auto">
          <a:xfrm>
            <a:off x="2555875" y="5229225"/>
            <a:ext cx="3384550" cy="1439863"/>
          </a:xfrm>
          <a:prstGeom prst="homePlate">
            <a:avLst>
              <a:gd name="adj" fmla="val 58765"/>
            </a:avLst>
          </a:prstGeom>
          <a:solidFill>
            <a:srgbClr val="B089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endParaRPr lang="uk-UA" altLang="ru-RU"/>
          </a:p>
          <a:p>
            <a:pPr>
              <a:buFontTx/>
              <a:buChar char="-"/>
            </a:pPr>
            <a:endParaRPr lang="uk-UA" altLang="ru-RU"/>
          </a:p>
          <a:p>
            <a:pPr>
              <a:buFontTx/>
              <a:buChar char="-"/>
            </a:pPr>
            <a:endParaRPr lang="uk-UA" altLang="ru-RU"/>
          </a:p>
          <a:p>
            <a:pPr>
              <a:buFontTx/>
              <a:buChar char="-"/>
            </a:pPr>
            <a:r>
              <a:rPr lang="uk-UA" altLang="ru-RU"/>
              <a:t> державні селяни;</a:t>
            </a:r>
          </a:p>
          <a:p>
            <a:pPr>
              <a:buFontTx/>
              <a:buChar char="-"/>
            </a:pPr>
            <a:r>
              <a:rPr lang="uk-UA" altLang="ru-RU"/>
              <a:t> кріпаки </a:t>
            </a:r>
          </a:p>
          <a:p>
            <a:pPr>
              <a:buFontTx/>
              <a:buChar char="-"/>
            </a:pPr>
            <a:r>
              <a:rPr lang="uk-UA" altLang="ru-RU"/>
              <a:t> ремісники, що розорилися;</a:t>
            </a:r>
          </a:p>
          <a:p>
            <a:r>
              <a:rPr lang="uk-UA" altLang="ru-RU"/>
              <a:t>- селяни-відходники;</a:t>
            </a:r>
          </a:p>
          <a:p>
            <a:pPr>
              <a:buFontTx/>
              <a:buChar char="-"/>
            </a:pPr>
            <a:r>
              <a:rPr lang="uk-UA" altLang="ru-RU"/>
              <a:t> рекрути, жебраки</a:t>
            </a:r>
          </a:p>
          <a:p>
            <a:pPr>
              <a:buFontTx/>
              <a:buChar char="-"/>
            </a:pPr>
            <a:endParaRPr lang="uk-UA" altLang="ru-RU"/>
          </a:p>
          <a:p>
            <a:pPr>
              <a:buFontTx/>
              <a:buChar char="-"/>
            </a:pPr>
            <a:endParaRPr lang="uk-UA" altLang="ru-RU"/>
          </a:p>
          <a:p>
            <a:pPr>
              <a:buFontTx/>
              <a:buChar char="-"/>
            </a:pPr>
            <a:endParaRPr lang="ru-RU" altLang="ru-RU"/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6659563" y="5445125"/>
            <a:ext cx="1944687" cy="1152525"/>
          </a:xfrm>
          <a:prstGeom prst="rect">
            <a:avLst/>
          </a:prstGeom>
          <a:solidFill>
            <a:srgbClr val="BA97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працювали на підприємствах, отримували заробітну плату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44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15888"/>
            <a:ext cx="4321175" cy="1009650"/>
          </a:xfrm>
        </p:spPr>
        <p:txBody>
          <a:bodyPr/>
          <a:lstStyle/>
          <a:p>
            <a:r>
              <a:rPr lang="uk-UA" altLang="ru-RU" sz="2800" b="1">
                <a:solidFill>
                  <a:srgbClr val="000099"/>
                </a:solidFill>
              </a:rPr>
              <a:t>Французький класичний абсолютизм</a:t>
            </a:r>
            <a:endParaRPr lang="ru-RU" altLang="ru-RU" sz="2800" b="1">
              <a:solidFill>
                <a:srgbClr val="0000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1484313"/>
            <a:ext cx="4319587" cy="51847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uk-UA" altLang="ru-RU" sz="2300">
                <a:solidFill>
                  <a:srgbClr val="000066"/>
                </a:solidFill>
              </a:rPr>
              <a:t>Початок формування абсолютної монархії у Франції поклала династія Валуа.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altLang="ru-RU" sz="2300">
                <a:solidFill>
                  <a:srgbClr val="000066"/>
                </a:solidFill>
              </a:rPr>
              <a:t>За правління </a:t>
            </a:r>
            <a:r>
              <a:rPr lang="uk-UA" altLang="ru-RU" sz="2300" b="1">
                <a:solidFill>
                  <a:srgbClr val="000066"/>
                </a:solidFill>
              </a:rPr>
              <a:t>Людовіка ХІІ, Франциска І, Генріха ІІ</a:t>
            </a:r>
            <a:r>
              <a:rPr lang="uk-UA" altLang="ru-RU" sz="2300">
                <a:solidFill>
                  <a:srgbClr val="000066"/>
                </a:solidFill>
              </a:rPr>
              <a:t> і його дружини </a:t>
            </a:r>
            <a:r>
              <a:rPr lang="uk-UA" altLang="ru-RU" sz="2300" b="1">
                <a:solidFill>
                  <a:srgbClr val="000066"/>
                </a:solidFill>
              </a:rPr>
              <a:t>Катерини Медичі</a:t>
            </a:r>
            <a:r>
              <a:rPr lang="uk-UA" altLang="ru-RU" sz="2300">
                <a:solidFill>
                  <a:srgbClr val="000066"/>
                </a:solidFill>
              </a:rPr>
              <a:t> відбувається: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uk-UA" altLang="ru-RU" sz="2300">
                <a:solidFill>
                  <a:srgbClr val="000066"/>
                </a:solidFill>
              </a:rPr>
              <a:t> територіальне і національне об'єднання первісно відокремлених територій; 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r>
              <a:rPr lang="uk-UA" altLang="ru-RU" sz="2300">
                <a:solidFill>
                  <a:srgbClr val="000066"/>
                </a:solidFill>
              </a:rPr>
              <a:t> відродження римського права з обґрунтованою у ньому ідеєю необмеженої влади правителя: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uk-UA" altLang="ru-RU" sz="2500">
                <a:solidFill>
                  <a:srgbClr val="000066"/>
                </a:solidFill>
              </a:rPr>
              <a:t>“ що вимагає король – вимагає закон ”.</a:t>
            </a:r>
            <a:r>
              <a:rPr lang="uk-UA" altLang="ru-RU" sz="2300">
                <a:solidFill>
                  <a:srgbClr val="000066"/>
                </a:solidFill>
              </a:rPr>
              <a:t> </a:t>
            </a:r>
            <a:endParaRPr lang="ru-RU" altLang="ru-RU" sz="2300">
              <a:solidFill>
                <a:srgbClr val="00006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ru-RU" altLang="ru-RU" sz="2300">
              <a:solidFill>
                <a:srgbClr val="000066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268538" y="6453188"/>
            <a:ext cx="4537075" cy="1762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ru-RU" sz="800"/>
              <a:t> </a:t>
            </a:r>
            <a:endParaRPr lang="ru-RU" altLang="ru-RU" sz="800"/>
          </a:p>
        </p:txBody>
      </p:sp>
      <p:pic>
        <p:nvPicPr>
          <p:cNvPr id="4102" name="Picture 6" descr="Франци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188913"/>
            <a:ext cx="2046287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Людовик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0129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Генрих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2016125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Екатерина Медич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73463"/>
            <a:ext cx="2087563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79388" y="2852738"/>
            <a:ext cx="2016125" cy="288925"/>
          </a:xfrm>
          <a:prstGeom prst="rect">
            <a:avLst/>
          </a:prstGeom>
          <a:solidFill>
            <a:srgbClr val="DFA5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Людовік ХІІ</a:t>
            </a:r>
            <a:endParaRPr lang="ru-RU" alt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79388" y="6381750"/>
            <a:ext cx="2016125" cy="360363"/>
          </a:xfrm>
          <a:prstGeom prst="rect">
            <a:avLst/>
          </a:prstGeom>
          <a:solidFill>
            <a:srgbClr val="DFA5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Генріх ІІ</a:t>
            </a:r>
            <a:endParaRPr lang="ru-RU" altLang="ru-RU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77050" y="2852738"/>
            <a:ext cx="2016125" cy="360362"/>
          </a:xfrm>
          <a:prstGeom prst="rect">
            <a:avLst/>
          </a:prstGeom>
          <a:solidFill>
            <a:srgbClr val="DFA5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Франциск І</a:t>
            </a:r>
            <a:endParaRPr lang="ru-RU" altLang="ru-RU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804025" y="6381750"/>
            <a:ext cx="2089150" cy="333375"/>
          </a:xfrm>
          <a:prstGeom prst="rect">
            <a:avLst/>
          </a:prstGeom>
          <a:solidFill>
            <a:srgbClr val="DFA5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Катерина Медичі</a:t>
            </a:r>
            <a:endParaRPr lang="ru-RU" alt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04" name="Picture 36" descr="бедный ужин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1763713" y="0"/>
            <a:ext cx="4968875" cy="476250"/>
          </a:xfrm>
          <a:prstGeom prst="rect">
            <a:avLst/>
          </a:prstGeom>
          <a:solidFill>
            <a:srgbClr val="CCD9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/>
              <a:t>Суспільний лад Росії. Селянство</a:t>
            </a: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1403350" y="5876925"/>
            <a:ext cx="1584325" cy="504825"/>
          </a:xfrm>
          <a:prstGeom prst="homePlate">
            <a:avLst>
              <a:gd name="adj" fmla="val 78459"/>
            </a:avLst>
          </a:prstGeom>
          <a:solidFill>
            <a:srgbClr val="FFFF99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ru-RU"/>
          </a:p>
          <a:p>
            <a:r>
              <a:rPr lang="uk-UA" altLang="ru-RU"/>
              <a:t>посесійні </a:t>
            </a:r>
          </a:p>
          <a:p>
            <a:endParaRPr lang="ru-RU" altLang="ru-RU"/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1403350" y="3933825"/>
            <a:ext cx="1584325" cy="485775"/>
          </a:xfrm>
          <a:prstGeom prst="homePlate">
            <a:avLst>
              <a:gd name="adj" fmla="val 81536"/>
            </a:avLst>
          </a:prstGeom>
          <a:solidFill>
            <a:srgbClr val="FFFF99">
              <a:alpha val="6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поміщицькі</a:t>
            </a:r>
            <a:endParaRPr lang="ru-RU" alt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179388" y="4724400"/>
            <a:ext cx="1368425" cy="863600"/>
          </a:xfrm>
          <a:prstGeom prst="rect">
            <a:avLst/>
          </a:prstGeom>
          <a:solidFill>
            <a:srgbClr val="FFFF99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приватно-</a:t>
            </a:r>
          </a:p>
          <a:p>
            <a:pPr algn="ctr"/>
            <a:r>
              <a:rPr lang="uk-UA" altLang="ru-RU"/>
              <a:t>власницькі</a:t>
            </a:r>
          </a:p>
          <a:p>
            <a:pPr algn="ctr"/>
            <a:r>
              <a:rPr lang="uk-UA" altLang="ru-RU"/>
              <a:t>(53 %)</a:t>
            </a:r>
            <a:endParaRPr lang="ru-RU" altLang="ru-RU"/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3203575" y="3860800"/>
            <a:ext cx="2881313" cy="1152525"/>
          </a:xfrm>
          <a:prstGeom prst="homePlate">
            <a:avLst>
              <a:gd name="adj" fmla="val 62500"/>
            </a:avLst>
          </a:prstGeom>
          <a:solidFill>
            <a:srgbClr val="FFFF99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1700"/>
              <a:t>повинності: </a:t>
            </a:r>
          </a:p>
          <a:p>
            <a:r>
              <a:rPr lang="uk-UA" altLang="ru-RU" sz="1700"/>
              <a:t>родючі ґрунти – панщина, неродючі – грошовий податок</a:t>
            </a:r>
            <a:endParaRPr lang="ru-RU" altLang="ru-RU" sz="1700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6227763" y="3141663"/>
            <a:ext cx="2808287" cy="3600450"/>
          </a:xfrm>
          <a:prstGeom prst="rect">
            <a:avLst/>
          </a:prstGeom>
          <a:solidFill>
            <a:srgbClr val="FFFF97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  Заборонено змінювати місце проживання без дозволу власника.</a:t>
            </a:r>
          </a:p>
          <a:p>
            <a:r>
              <a:rPr lang="uk-UA" altLang="ru-RU"/>
              <a:t>  Їх дозволялося продавати, розділяючи сім</a:t>
            </a:r>
            <a:r>
              <a:rPr lang="en-US" altLang="ru-RU"/>
              <a:t>’</a:t>
            </a:r>
            <a:r>
              <a:rPr lang="uk-UA" altLang="ru-RU"/>
              <a:t>ї. </a:t>
            </a:r>
          </a:p>
          <a:p>
            <a:r>
              <a:rPr lang="uk-UA" altLang="ru-RU"/>
              <a:t>  Перебували під юрисдикцію власника, йому дозволялося:</a:t>
            </a:r>
          </a:p>
          <a:p>
            <a:r>
              <a:rPr lang="uk-UA" altLang="ru-RU"/>
              <a:t>- карати (за винятком смертної кари);</a:t>
            </a:r>
          </a:p>
          <a:p>
            <a:r>
              <a:rPr lang="uk-UA" altLang="ru-RU"/>
              <a:t>- засилати на каторгу</a:t>
            </a:r>
          </a:p>
          <a:p>
            <a:r>
              <a:rPr lang="uk-UA" altLang="ru-RU"/>
              <a:t>- віддавати в рекрути.</a:t>
            </a:r>
            <a:endParaRPr lang="ru-RU" altLang="ru-RU"/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>
            <a:off x="3203575" y="5589588"/>
            <a:ext cx="2736850" cy="846137"/>
          </a:xfrm>
          <a:prstGeom prst="homePlate">
            <a:avLst>
              <a:gd name="adj" fmla="val 80863"/>
            </a:avLst>
          </a:prstGeom>
          <a:solidFill>
            <a:srgbClr val="FFFF99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повинності:</a:t>
            </a:r>
          </a:p>
          <a:p>
            <a:r>
              <a:rPr lang="uk-UA" altLang="ru-RU"/>
              <a:t>працювали на заводах</a:t>
            </a:r>
            <a:endParaRPr lang="ru-RU" altLang="ru-RU"/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>
            <a:off x="2843213" y="836613"/>
            <a:ext cx="3313112" cy="1584325"/>
          </a:xfrm>
          <a:prstGeom prst="homePlate">
            <a:avLst>
              <a:gd name="adj" fmla="val 52280"/>
            </a:avLst>
          </a:prstGeom>
          <a:solidFill>
            <a:srgbClr val="FFFF66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повинності: </a:t>
            </a:r>
          </a:p>
          <a:p>
            <a:r>
              <a:rPr lang="uk-UA" altLang="ru-RU"/>
              <a:t>- переважно сплачували грошовий податок;</a:t>
            </a:r>
          </a:p>
          <a:p>
            <a:r>
              <a:rPr lang="uk-UA" altLang="ru-RU"/>
              <a:t>- виконували усі господарські роботи</a:t>
            </a:r>
            <a:endParaRPr lang="ru-RU" altLang="ru-RU"/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>
            <a:off x="323850" y="1052513"/>
            <a:ext cx="2089150" cy="898525"/>
          </a:xfrm>
          <a:prstGeom prst="rightArrowCallout">
            <a:avLst>
              <a:gd name="adj1" fmla="val 25000"/>
              <a:gd name="adj2" fmla="val 25000"/>
              <a:gd name="adj3" fmla="val 38751"/>
              <a:gd name="adj4" fmla="val 66667"/>
            </a:avLst>
          </a:prstGeom>
          <a:solidFill>
            <a:srgbClr val="FFFF66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палацові </a:t>
            </a:r>
          </a:p>
          <a:p>
            <a:pPr algn="ctr"/>
            <a:r>
              <a:rPr lang="uk-UA" altLang="ru-RU"/>
              <a:t>(7 %)</a:t>
            </a:r>
            <a:endParaRPr lang="ru-RU" altLang="ru-RU"/>
          </a:p>
        </p:txBody>
      </p:sp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6659563" y="836613"/>
            <a:ext cx="1800225" cy="1584325"/>
          </a:xfrm>
          <a:prstGeom prst="rect">
            <a:avLst/>
          </a:prstGeom>
          <a:solidFill>
            <a:srgbClr val="FFFF66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r>
              <a:rPr lang="uk-UA" altLang="ru-RU"/>
              <a:t> мали більше свободи;</a:t>
            </a:r>
          </a:p>
          <a:p>
            <a:pPr>
              <a:buFontTx/>
              <a:buChar char="-"/>
            </a:pPr>
            <a:r>
              <a:rPr lang="uk-UA" altLang="ru-RU"/>
              <a:t> могли займатися промислами</a:t>
            </a:r>
            <a:endParaRPr lang="ru-RU" altLang="ru-RU"/>
          </a:p>
        </p:txBody>
      </p:sp>
      <p:sp>
        <p:nvSpPr>
          <p:cNvPr id="83993" name="Rectangle 2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84001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5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13" name="Picture 21" descr="селяни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187450" y="0"/>
            <a:ext cx="4103688" cy="504825"/>
          </a:xfrm>
          <a:prstGeom prst="rect">
            <a:avLst/>
          </a:prstGeom>
          <a:solidFill>
            <a:srgbClr val="CCCC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600"/>
              <a:t>селянство </a:t>
            </a:r>
            <a:endParaRPr lang="ru-RU" altLang="ru-RU" sz="2600"/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2484438" y="836613"/>
            <a:ext cx="2879725" cy="1944687"/>
          </a:xfrm>
          <a:prstGeom prst="homePlate">
            <a:avLst>
              <a:gd name="adj" fmla="val 37020"/>
            </a:avLst>
          </a:prstGeom>
          <a:solidFill>
            <a:srgbClr val="FFFF66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/>
              <a:t>на родючих ґрунтах відпрацьовували панщину, неродючі – грошовий оброк; виконували усі види господарських робіт</a:t>
            </a:r>
            <a:endParaRPr lang="ru-RU" altLang="ru-RU"/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179388" y="1341438"/>
            <a:ext cx="2016125" cy="936625"/>
          </a:xfrm>
          <a:prstGeom prst="rightArrowCallout">
            <a:avLst>
              <a:gd name="adj1" fmla="val 25000"/>
              <a:gd name="adj2" fmla="val 25000"/>
              <a:gd name="adj3" fmla="val 35876"/>
              <a:gd name="adj4" fmla="val 66667"/>
            </a:avLst>
          </a:prstGeom>
          <a:solidFill>
            <a:srgbClr val="FFFF66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церковні </a:t>
            </a:r>
          </a:p>
          <a:p>
            <a:pPr algn="ctr"/>
            <a:r>
              <a:rPr lang="uk-UA" altLang="ru-RU"/>
              <a:t>(14 %)</a:t>
            </a:r>
            <a:endParaRPr lang="ru-RU" altLang="ru-RU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6084888" y="260350"/>
            <a:ext cx="2879725" cy="3240088"/>
          </a:xfrm>
          <a:prstGeom prst="rect">
            <a:avLst/>
          </a:prstGeom>
          <a:solidFill>
            <a:srgbClr val="FFFF66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uk-UA" altLang="ru-RU"/>
          </a:p>
          <a:p>
            <a:r>
              <a:rPr lang="uk-UA" altLang="ru-RU"/>
              <a:t>- </a:t>
            </a:r>
            <a:r>
              <a:rPr lang="uk-UA" altLang="ru-RU" sz="1700"/>
              <a:t>заборонялося самовільно залишати місце проживання;</a:t>
            </a:r>
          </a:p>
          <a:p>
            <a:pPr>
              <a:buFontTx/>
              <a:buChar char="-"/>
            </a:pPr>
            <a:r>
              <a:rPr lang="uk-UA" altLang="ru-RU" sz="1700"/>
              <a:t> під юрисдикцією церковного суду, покарання менш жорстокі;</a:t>
            </a:r>
          </a:p>
          <a:p>
            <a:pPr>
              <a:buFontTx/>
              <a:buChar char="-"/>
            </a:pPr>
            <a:r>
              <a:rPr lang="uk-UA" altLang="ru-RU" sz="1700"/>
              <a:t> після секуляризації церковних земель (1764р.) отримали назву економічних, за правовим становищем прирівняні до державних</a:t>
            </a:r>
          </a:p>
          <a:p>
            <a:pPr>
              <a:buFontTx/>
              <a:buChar char="-"/>
            </a:pPr>
            <a:endParaRPr lang="ru-RU" altLang="ru-RU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79388" y="4797425"/>
            <a:ext cx="1441450" cy="627063"/>
          </a:xfrm>
          <a:prstGeom prst="rect">
            <a:avLst/>
          </a:prstGeom>
          <a:solidFill>
            <a:srgbClr val="FFFF99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державні</a:t>
            </a:r>
          </a:p>
          <a:p>
            <a:pPr algn="ctr"/>
            <a:r>
              <a:rPr lang="uk-UA" altLang="ru-RU"/>
              <a:t>(25 %)</a:t>
            </a:r>
            <a:endParaRPr lang="ru-RU" altLang="ru-RU"/>
          </a:p>
        </p:txBody>
      </p:sp>
      <p:sp>
        <p:nvSpPr>
          <p:cNvPr id="85005" name="AutoShape 13"/>
          <p:cNvSpPr>
            <a:spLocks noChangeArrowheads="1"/>
          </p:cNvSpPr>
          <p:nvPr/>
        </p:nvSpPr>
        <p:spPr bwMode="auto">
          <a:xfrm>
            <a:off x="1908175" y="3716338"/>
            <a:ext cx="3887788" cy="649287"/>
          </a:xfrm>
          <a:prstGeom prst="homePlate">
            <a:avLst>
              <a:gd name="adj" fmla="val 149695"/>
            </a:avLst>
          </a:prstGeom>
          <a:solidFill>
            <a:srgbClr val="FFFF99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/>
              <a:t>чорносошні – жили на </a:t>
            </a:r>
          </a:p>
          <a:p>
            <a:r>
              <a:rPr lang="uk-UA" altLang="ru-RU"/>
              <a:t>околицях із суворим кліматом</a:t>
            </a:r>
            <a:endParaRPr lang="ru-RU" altLang="ru-RU"/>
          </a:p>
        </p:txBody>
      </p:sp>
      <p:sp>
        <p:nvSpPr>
          <p:cNvPr id="85006" name="AutoShape 14"/>
          <p:cNvSpPr>
            <a:spLocks noChangeArrowheads="1"/>
          </p:cNvSpPr>
          <p:nvPr/>
        </p:nvSpPr>
        <p:spPr bwMode="auto">
          <a:xfrm>
            <a:off x="1908175" y="4797425"/>
            <a:ext cx="3959225" cy="649288"/>
          </a:xfrm>
          <a:prstGeom prst="homePlate">
            <a:avLst>
              <a:gd name="adj" fmla="val 152445"/>
            </a:avLst>
          </a:prstGeom>
          <a:solidFill>
            <a:srgbClr val="FFFF99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/>
              <a:t>приписні – працювали на заводах</a:t>
            </a:r>
            <a:endParaRPr lang="ru-RU" altLang="ru-RU"/>
          </a:p>
        </p:txBody>
      </p:sp>
      <p:sp>
        <p:nvSpPr>
          <p:cNvPr id="85007" name="AutoShape 15"/>
          <p:cNvSpPr>
            <a:spLocks noChangeArrowheads="1"/>
          </p:cNvSpPr>
          <p:nvPr/>
        </p:nvSpPr>
        <p:spPr bwMode="auto">
          <a:xfrm>
            <a:off x="1979613" y="5949950"/>
            <a:ext cx="3671887" cy="576263"/>
          </a:xfrm>
          <a:prstGeom prst="homePlate">
            <a:avLst>
              <a:gd name="adj" fmla="val 159297"/>
            </a:avLst>
          </a:prstGeom>
          <a:solidFill>
            <a:srgbClr val="FFFF99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однодворці – в чорноземних </a:t>
            </a:r>
          </a:p>
          <a:p>
            <a:pPr algn="ctr"/>
            <a:r>
              <a:rPr lang="uk-UA" altLang="ru-RU"/>
              <a:t>губерніях</a:t>
            </a:r>
            <a:endParaRPr lang="ru-RU" altLang="ru-RU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6084888" y="3716338"/>
            <a:ext cx="2808287" cy="841375"/>
          </a:xfrm>
          <a:prstGeom prst="rect">
            <a:avLst/>
          </a:prstGeom>
          <a:solidFill>
            <a:srgbClr val="FFFF99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altLang="ru-RU" sz="1700"/>
              <a:t>- мали певну свободу;</a:t>
            </a:r>
          </a:p>
          <a:p>
            <a:pPr>
              <a:buFontTx/>
              <a:buChar char="-"/>
            </a:pPr>
            <a:r>
              <a:rPr lang="uk-UA" altLang="ru-RU" sz="1700"/>
              <a:t> сплачували оброк;</a:t>
            </a:r>
          </a:p>
          <a:p>
            <a:pPr>
              <a:buFontTx/>
              <a:buChar char="-"/>
            </a:pPr>
            <a:r>
              <a:rPr lang="uk-UA" altLang="ru-RU" sz="1700"/>
              <a:t> займалися промислами</a:t>
            </a:r>
            <a:endParaRPr lang="ru-RU" altLang="ru-RU" sz="1700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6084888" y="4797425"/>
            <a:ext cx="2808287" cy="771525"/>
          </a:xfrm>
          <a:prstGeom prst="rect">
            <a:avLst/>
          </a:prstGeom>
          <a:solidFill>
            <a:srgbClr val="FFFF99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r>
              <a:rPr lang="uk-UA" altLang="ru-RU"/>
              <a:t> </a:t>
            </a:r>
            <a:r>
              <a:rPr lang="uk-UA" altLang="ru-RU" sz="1700"/>
              <a:t>податок не платили;</a:t>
            </a:r>
          </a:p>
          <a:p>
            <a:pPr>
              <a:buFontTx/>
              <a:buChar char="-"/>
            </a:pPr>
            <a:r>
              <a:rPr lang="uk-UA" altLang="ru-RU" sz="1700"/>
              <a:t> отримували заробітну плату</a:t>
            </a: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6084888" y="5734050"/>
            <a:ext cx="2808287" cy="1008063"/>
          </a:xfrm>
          <a:prstGeom prst="rect">
            <a:avLst/>
          </a:prstGeom>
          <a:solidFill>
            <a:srgbClr val="FFFF99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r>
              <a:rPr lang="uk-UA" altLang="ru-RU"/>
              <a:t> </a:t>
            </a:r>
            <a:r>
              <a:rPr lang="uk-UA" altLang="ru-RU" sz="1700"/>
              <a:t>сплачували подушний податок;</a:t>
            </a:r>
          </a:p>
          <a:p>
            <a:pPr>
              <a:buFontTx/>
              <a:buChar char="-"/>
            </a:pPr>
            <a:r>
              <a:rPr lang="uk-UA" altLang="ru-RU" sz="1700"/>
              <a:t> несли рекрутську повинність</a:t>
            </a:r>
            <a:endParaRPr lang="ru-RU" altLang="ru-RU" sz="1700"/>
          </a:p>
        </p:txBody>
      </p:sp>
    </p:spTree>
    <p:extLst>
      <p:ext uri="{BB962C8B-B14F-4D97-AF65-F5344CB8AC3E}">
        <p14:creationId xmlns:p14="http://schemas.microsoft.com/office/powerpoint/2010/main" val="2174724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10" name="Picture 66" descr="герб Івана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0"/>
            <a:ext cx="5891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433387"/>
          </a:xfrm>
        </p:spPr>
        <p:txBody>
          <a:bodyPr/>
          <a:lstStyle/>
          <a:p>
            <a:r>
              <a:rPr lang="uk-UA" altLang="ru-RU" sz="3200">
                <a:solidFill>
                  <a:srgbClr val="003300"/>
                </a:solidFill>
              </a:rPr>
              <a:t>Державний лад Московського царства</a:t>
            </a:r>
            <a:endParaRPr lang="ru-RU" altLang="ru-RU" sz="3200">
              <a:solidFill>
                <a:srgbClr val="0033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076825" y="765175"/>
            <a:ext cx="1727200" cy="7191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300">
                <a:solidFill>
                  <a:srgbClr val="FF3300"/>
                </a:solidFill>
              </a:rPr>
              <a:t>цар</a:t>
            </a:r>
            <a:endParaRPr lang="ru-RU" altLang="ru-RU" sz="2300">
              <a:solidFill>
                <a:srgbClr val="FF33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339975" y="765175"/>
            <a:ext cx="1727200" cy="7191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0033CC"/>
                </a:solidFill>
              </a:rPr>
              <a:t>Боярська</a:t>
            </a:r>
          </a:p>
          <a:p>
            <a:pPr algn="ctr"/>
            <a:r>
              <a:rPr lang="uk-UA" altLang="ru-RU" sz="2000">
                <a:solidFill>
                  <a:srgbClr val="0033CC"/>
                </a:solidFill>
              </a:rPr>
              <a:t> дума</a:t>
            </a:r>
            <a:endParaRPr lang="ru-RU" altLang="ru-RU" sz="2000">
              <a:solidFill>
                <a:srgbClr val="0033CC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635375" y="1844675"/>
            <a:ext cx="1800225" cy="86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CC00CC"/>
                </a:solidFill>
              </a:rPr>
              <a:t>Земський </a:t>
            </a:r>
          </a:p>
          <a:p>
            <a:pPr algn="ctr"/>
            <a:r>
              <a:rPr lang="uk-UA" altLang="ru-RU" sz="2000">
                <a:solidFill>
                  <a:srgbClr val="CC00CC"/>
                </a:solidFill>
              </a:rPr>
              <a:t>собор</a:t>
            </a:r>
            <a:endParaRPr lang="ru-RU" altLang="ru-RU" sz="2000">
              <a:solidFill>
                <a:srgbClr val="CC00CC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084888" y="1989138"/>
            <a:ext cx="1511300" cy="9350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990033"/>
                </a:solidFill>
              </a:rPr>
              <a:t>митрополит</a:t>
            </a:r>
            <a:endParaRPr lang="ru-RU" altLang="ru-RU" sz="2000">
              <a:solidFill>
                <a:srgbClr val="990033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900113" y="2997200"/>
            <a:ext cx="1871662" cy="863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1900">
                <a:solidFill>
                  <a:srgbClr val="663300"/>
                </a:solidFill>
              </a:rPr>
              <a:t>збори представників різних чинів</a:t>
            </a: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635375" y="3068638"/>
            <a:ext cx="1657350" cy="792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1900">
                <a:solidFill>
                  <a:srgbClr val="800000"/>
                </a:solidFill>
              </a:rPr>
              <a:t>освячений собор</a:t>
            </a:r>
            <a:endParaRPr lang="ru-RU" altLang="ru-RU" sz="1900">
              <a:solidFill>
                <a:srgbClr val="8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164388" y="4292600"/>
            <a:ext cx="1490662" cy="504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900">
                <a:solidFill>
                  <a:srgbClr val="660066"/>
                </a:solidFill>
              </a:rPr>
              <a:t>прикази</a:t>
            </a:r>
            <a:endParaRPr lang="ru-RU" altLang="ru-RU" sz="1900">
              <a:solidFill>
                <a:srgbClr val="660066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076825" y="5949950"/>
            <a:ext cx="1295400" cy="698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800080"/>
                </a:solidFill>
              </a:rPr>
              <a:t>палацово-вотчинні</a:t>
            </a:r>
            <a:endParaRPr lang="ru-RU" altLang="ru-RU">
              <a:solidFill>
                <a:srgbClr val="800080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284663" y="5157788"/>
            <a:ext cx="1346200" cy="576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800080"/>
                </a:solidFill>
              </a:rPr>
              <a:t>обласні</a:t>
            </a:r>
            <a:endParaRPr lang="ru-RU" altLang="ru-RU">
              <a:solidFill>
                <a:srgbClr val="800080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6084888" y="5157788"/>
            <a:ext cx="1223962" cy="576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800080"/>
                </a:solidFill>
              </a:rPr>
              <a:t>військові</a:t>
            </a:r>
            <a:endParaRPr lang="ru-RU" altLang="ru-RU">
              <a:solidFill>
                <a:srgbClr val="800080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7740650" y="5157788"/>
            <a:ext cx="1201738" cy="576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800080"/>
                </a:solidFill>
              </a:rPr>
              <a:t>спеціальні</a:t>
            </a:r>
            <a:endParaRPr lang="ru-RU" altLang="ru-RU">
              <a:solidFill>
                <a:srgbClr val="800080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7019925" y="5949950"/>
            <a:ext cx="1873250" cy="698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800080"/>
                </a:solidFill>
              </a:rPr>
              <a:t>судово-адміністративні</a:t>
            </a:r>
            <a:endParaRPr lang="ru-RU" altLang="ru-RU">
              <a:solidFill>
                <a:srgbClr val="800080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1187450" y="4652963"/>
            <a:ext cx="1778000" cy="5032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336600"/>
                </a:solidFill>
              </a:rPr>
              <a:t>місцеве</a:t>
            </a:r>
            <a:endParaRPr lang="ru-RU" altLang="ru-RU">
              <a:solidFill>
                <a:srgbClr val="336600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539750" y="5157788"/>
            <a:ext cx="1441450" cy="504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8080"/>
                </a:solidFill>
              </a:rPr>
              <a:t>управління</a:t>
            </a:r>
            <a:endParaRPr lang="ru-RU" altLang="ru-RU">
              <a:solidFill>
                <a:srgbClr val="008080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1979613" y="5157788"/>
            <a:ext cx="1800225" cy="504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8000"/>
                </a:solidFill>
              </a:rPr>
              <a:t>самоуправління</a:t>
            </a:r>
            <a:endParaRPr lang="ru-RU" altLang="ru-RU">
              <a:solidFill>
                <a:srgbClr val="008000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395288" y="6021388"/>
            <a:ext cx="1079500" cy="576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8080"/>
                </a:solidFill>
              </a:rPr>
              <a:t>воєводи</a:t>
            </a:r>
            <a:endParaRPr lang="ru-RU" altLang="ru-RU">
              <a:solidFill>
                <a:srgbClr val="008080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1692275" y="6021388"/>
            <a:ext cx="1079500" cy="576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8000"/>
                </a:solidFill>
              </a:rPr>
              <a:t>губні</a:t>
            </a:r>
          </a:p>
          <a:p>
            <a:pPr algn="ctr"/>
            <a:r>
              <a:rPr lang="uk-UA" altLang="ru-RU">
                <a:solidFill>
                  <a:srgbClr val="008000"/>
                </a:solidFill>
              </a:rPr>
              <a:t>ізби</a:t>
            </a:r>
            <a:endParaRPr lang="ru-RU" altLang="ru-RU">
              <a:solidFill>
                <a:srgbClr val="0080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2987675" y="6021388"/>
            <a:ext cx="1058863" cy="576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8000"/>
                </a:solidFill>
              </a:rPr>
              <a:t>земські </a:t>
            </a:r>
          </a:p>
          <a:p>
            <a:pPr algn="ctr"/>
            <a:r>
              <a:rPr lang="uk-UA" altLang="ru-RU">
                <a:solidFill>
                  <a:srgbClr val="008000"/>
                </a:solidFill>
              </a:rPr>
              <a:t>ізби</a:t>
            </a:r>
            <a:endParaRPr lang="ru-RU" altLang="ru-RU">
              <a:solidFill>
                <a:srgbClr val="008000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1042988" y="1628775"/>
            <a:ext cx="1490662" cy="720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000099"/>
                </a:solidFill>
              </a:rPr>
              <a:t>розправна</a:t>
            </a:r>
          </a:p>
          <a:p>
            <a:pPr algn="ctr"/>
            <a:r>
              <a:rPr lang="uk-UA" altLang="ru-RU">
                <a:solidFill>
                  <a:srgbClr val="000099"/>
                </a:solidFill>
              </a:rPr>
              <a:t>палата</a:t>
            </a:r>
            <a:endParaRPr lang="ru-RU" altLang="ru-RU">
              <a:solidFill>
                <a:srgbClr val="000099"/>
              </a:solidFill>
            </a:endParaRPr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 flipH="1">
            <a:off x="1979613" y="4076700"/>
            <a:ext cx="6192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1979613" y="40767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7885113" y="47974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7885113" y="494188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flipH="1">
            <a:off x="4932363" y="4941888"/>
            <a:ext cx="2952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>
            <a:off x="4932363" y="494188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>
            <a:off x="6659563" y="494188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8316913" y="494188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5867400" y="4941888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7524750" y="4941888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 flipV="1">
            <a:off x="7956550" y="1052513"/>
            <a:ext cx="0" cy="3024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 flipH="1">
            <a:off x="6804025" y="1052513"/>
            <a:ext cx="1152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8172450" y="407670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2" name="Line 38"/>
          <p:cNvSpPr>
            <a:spLocks noChangeShapeType="1"/>
          </p:cNvSpPr>
          <p:nvPr/>
        </p:nvSpPr>
        <p:spPr bwMode="auto">
          <a:xfrm>
            <a:off x="5867400" y="148431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>
            <a:off x="5867400" y="1628775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4" name="Line 40"/>
          <p:cNvSpPr>
            <a:spLocks noChangeShapeType="1"/>
          </p:cNvSpPr>
          <p:nvPr/>
        </p:nvSpPr>
        <p:spPr bwMode="auto">
          <a:xfrm flipH="1">
            <a:off x="4427538" y="1628775"/>
            <a:ext cx="1439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>
            <a:off x="4427538" y="162877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>
            <a:off x="6877050" y="1628775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7" name="Line 43"/>
          <p:cNvSpPr>
            <a:spLocks noChangeShapeType="1"/>
          </p:cNvSpPr>
          <p:nvPr/>
        </p:nvSpPr>
        <p:spPr bwMode="auto">
          <a:xfrm>
            <a:off x="6877050" y="2924175"/>
            <a:ext cx="0" cy="649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8" name="Line 44"/>
          <p:cNvSpPr>
            <a:spLocks noChangeShapeType="1"/>
          </p:cNvSpPr>
          <p:nvPr/>
        </p:nvSpPr>
        <p:spPr bwMode="auto">
          <a:xfrm flipH="1">
            <a:off x="5292725" y="3573463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9" name="Line 45"/>
          <p:cNvSpPr>
            <a:spLocks noChangeShapeType="1"/>
          </p:cNvSpPr>
          <p:nvPr/>
        </p:nvSpPr>
        <p:spPr bwMode="auto">
          <a:xfrm flipH="1">
            <a:off x="1763713" y="1196975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0" name="Line 46"/>
          <p:cNvSpPr>
            <a:spLocks noChangeShapeType="1"/>
          </p:cNvSpPr>
          <p:nvPr/>
        </p:nvSpPr>
        <p:spPr bwMode="auto">
          <a:xfrm>
            <a:off x="1763713" y="1196975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1" name="Line 47"/>
          <p:cNvSpPr>
            <a:spLocks noChangeShapeType="1"/>
          </p:cNvSpPr>
          <p:nvPr/>
        </p:nvSpPr>
        <p:spPr bwMode="auto">
          <a:xfrm flipH="1">
            <a:off x="179388" y="1052513"/>
            <a:ext cx="2160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2" name="Line 48"/>
          <p:cNvSpPr>
            <a:spLocks noChangeShapeType="1"/>
          </p:cNvSpPr>
          <p:nvPr/>
        </p:nvSpPr>
        <p:spPr bwMode="auto">
          <a:xfrm>
            <a:off x="179388" y="1052513"/>
            <a:ext cx="0" cy="5256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3" name="Line 49"/>
          <p:cNvSpPr>
            <a:spLocks noChangeShapeType="1"/>
          </p:cNvSpPr>
          <p:nvPr/>
        </p:nvSpPr>
        <p:spPr bwMode="auto">
          <a:xfrm>
            <a:off x="179388" y="630872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4" name="Line 50"/>
          <p:cNvSpPr>
            <a:spLocks noChangeShapeType="1"/>
          </p:cNvSpPr>
          <p:nvPr/>
        </p:nvSpPr>
        <p:spPr bwMode="auto">
          <a:xfrm>
            <a:off x="3132138" y="1484313"/>
            <a:ext cx="0" cy="1944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5" name="Line 51"/>
          <p:cNvSpPr>
            <a:spLocks noChangeShapeType="1"/>
          </p:cNvSpPr>
          <p:nvPr/>
        </p:nvSpPr>
        <p:spPr bwMode="auto">
          <a:xfrm>
            <a:off x="2771775" y="34290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6" name="Line 52"/>
          <p:cNvSpPr>
            <a:spLocks noChangeShapeType="1"/>
          </p:cNvSpPr>
          <p:nvPr/>
        </p:nvSpPr>
        <p:spPr bwMode="auto">
          <a:xfrm>
            <a:off x="3132138" y="2276475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7" name="Line 53"/>
          <p:cNvSpPr>
            <a:spLocks noChangeShapeType="1"/>
          </p:cNvSpPr>
          <p:nvPr/>
        </p:nvSpPr>
        <p:spPr bwMode="auto">
          <a:xfrm>
            <a:off x="3492500" y="227647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9" name="Line 55"/>
          <p:cNvSpPr>
            <a:spLocks noChangeShapeType="1"/>
          </p:cNvSpPr>
          <p:nvPr/>
        </p:nvSpPr>
        <p:spPr bwMode="auto">
          <a:xfrm flipH="1">
            <a:off x="5292725" y="3573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0" name="Line 56"/>
          <p:cNvSpPr>
            <a:spLocks noChangeShapeType="1"/>
          </p:cNvSpPr>
          <p:nvPr/>
        </p:nvSpPr>
        <p:spPr bwMode="auto">
          <a:xfrm>
            <a:off x="2124075" y="11969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1" name="Line 57"/>
          <p:cNvSpPr>
            <a:spLocks noChangeShapeType="1"/>
          </p:cNvSpPr>
          <p:nvPr/>
        </p:nvSpPr>
        <p:spPr bwMode="auto">
          <a:xfrm>
            <a:off x="4067175" y="1125538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2" name="Line 58"/>
          <p:cNvSpPr>
            <a:spLocks noChangeShapeType="1"/>
          </p:cNvSpPr>
          <p:nvPr/>
        </p:nvSpPr>
        <p:spPr bwMode="auto">
          <a:xfrm>
            <a:off x="900113" y="5661025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3" name="Line 59"/>
          <p:cNvSpPr>
            <a:spLocks noChangeShapeType="1"/>
          </p:cNvSpPr>
          <p:nvPr/>
        </p:nvSpPr>
        <p:spPr bwMode="auto">
          <a:xfrm>
            <a:off x="2771775" y="56610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4" name="Line 60"/>
          <p:cNvSpPr>
            <a:spLocks noChangeShapeType="1"/>
          </p:cNvSpPr>
          <p:nvPr/>
        </p:nvSpPr>
        <p:spPr bwMode="auto">
          <a:xfrm>
            <a:off x="2771775" y="5805488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5" name="Line 61"/>
          <p:cNvSpPr>
            <a:spLocks noChangeShapeType="1"/>
          </p:cNvSpPr>
          <p:nvPr/>
        </p:nvSpPr>
        <p:spPr bwMode="auto">
          <a:xfrm flipH="1">
            <a:off x="2195513" y="5805488"/>
            <a:ext cx="576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6" name="Line 62"/>
          <p:cNvSpPr>
            <a:spLocks noChangeShapeType="1"/>
          </p:cNvSpPr>
          <p:nvPr/>
        </p:nvSpPr>
        <p:spPr bwMode="auto">
          <a:xfrm>
            <a:off x="2195513" y="580548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7" name="Line 63"/>
          <p:cNvSpPr>
            <a:spLocks noChangeShapeType="1"/>
          </p:cNvSpPr>
          <p:nvPr/>
        </p:nvSpPr>
        <p:spPr bwMode="auto">
          <a:xfrm>
            <a:off x="3492500" y="5805488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8" name="Line 64"/>
          <p:cNvSpPr>
            <a:spLocks noChangeShapeType="1"/>
          </p:cNvSpPr>
          <p:nvPr/>
        </p:nvSpPr>
        <p:spPr bwMode="auto">
          <a:xfrm>
            <a:off x="250825" y="63087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9" name="Line 65"/>
          <p:cNvSpPr>
            <a:spLocks noChangeShapeType="1"/>
          </p:cNvSpPr>
          <p:nvPr/>
        </p:nvSpPr>
        <p:spPr bwMode="auto">
          <a:xfrm>
            <a:off x="7956550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01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71" name="Picture 31" descr="петергоф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2987675" y="692150"/>
            <a:ext cx="2951163" cy="576263"/>
          </a:xfrm>
          <a:prstGeom prst="roundRect">
            <a:avLst>
              <a:gd name="adj" fmla="val 16667"/>
            </a:avLst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/>
              <a:t>імператор</a:t>
            </a:r>
            <a:endParaRPr lang="ru-RU" altLang="ru-RU" sz="2400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539750" y="1844675"/>
            <a:ext cx="2087563" cy="576263"/>
          </a:xfrm>
          <a:prstGeom prst="roundRect">
            <a:avLst>
              <a:gd name="adj" fmla="val 16667"/>
            </a:avLst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генерал-фіскал</a:t>
            </a:r>
            <a:endParaRPr lang="ru-RU" altLang="ru-RU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2987675" y="1844675"/>
            <a:ext cx="2089150" cy="576263"/>
          </a:xfrm>
          <a:prstGeom prst="roundRect">
            <a:avLst>
              <a:gd name="adj" fmla="val 16667"/>
            </a:avLst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сенат</a:t>
            </a:r>
            <a:endParaRPr lang="ru-RU" altLang="ru-RU"/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5364163" y="1916113"/>
            <a:ext cx="2089150" cy="576262"/>
          </a:xfrm>
          <a:prstGeom prst="roundRect">
            <a:avLst>
              <a:gd name="adj" fmla="val 16667"/>
            </a:avLst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генерал-прокурор</a:t>
            </a:r>
            <a:endParaRPr lang="ru-RU" altLang="ru-RU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395288" y="3141663"/>
            <a:ext cx="2016125" cy="504825"/>
          </a:xfrm>
          <a:prstGeom prst="roundRect">
            <a:avLst>
              <a:gd name="adj" fmla="val 16667"/>
            </a:avLst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герольдмейстер</a:t>
            </a:r>
            <a:endParaRPr lang="ru-RU" altLang="ru-RU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5003800" y="3141663"/>
            <a:ext cx="2016125" cy="504825"/>
          </a:xfrm>
          <a:prstGeom prst="roundRect">
            <a:avLst>
              <a:gd name="adj" fmla="val 16667"/>
            </a:avLst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рекетмейстер</a:t>
            </a:r>
            <a:endParaRPr lang="ru-RU" altLang="ru-RU"/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2700338" y="3141663"/>
            <a:ext cx="2087562" cy="504825"/>
          </a:xfrm>
          <a:prstGeom prst="roundRect">
            <a:avLst>
              <a:gd name="adj" fmla="val 16667"/>
            </a:avLst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колегії</a:t>
            </a:r>
            <a:endParaRPr lang="ru-RU" altLang="ru-RU"/>
          </a:p>
        </p:txBody>
      </p:sp>
      <p:sp>
        <p:nvSpPr>
          <p:cNvPr id="87051" name="AutoShape 11"/>
          <p:cNvSpPr>
            <a:spLocks noChangeArrowheads="1"/>
          </p:cNvSpPr>
          <p:nvPr/>
        </p:nvSpPr>
        <p:spPr bwMode="auto">
          <a:xfrm>
            <a:off x="7308850" y="3789363"/>
            <a:ext cx="1727200" cy="576262"/>
          </a:xfrm>
          <a:prstGeom prst="roundRect">
            <a:avLst>
              <a:gd name="adj" fmla="val 16667"/>
            </a:avLst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губернії</a:t>
            </a:r>
            <a:endParaRPr lang="ru-RU" altLang="ru-RU"/>
          </a:p>
        </p:txBody>
      </p:sp>
      <p:sp>
        <p:nvSpPr>
          <p:cNvPr id="87052" name="AutoShape 12"/>
          <p:cNvSpPr>
            <a:spLocks noChangeArrowheads="1"/>
          </p:cNvSpPr>
          <p:nvPr/>
        </p:nvSpPr>
        <p:spPr bwMode="auto">
          <a:xfrm>
            <a:off x="7451725" y="5157788"/>
            <a:ext cx="1584325" cy="504825"/>
          </a:xfrm>
          <a:prstGeom prst="roundRect">
            <a:avLst>
              <a:gd name="adj" fmla="val 16667"/>
            </a:avLst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провінції</a:t>
            </a:r>
            <a:endParaRPr lang="ru-RU" altLang="ru-RU"/>
          </a:p>
        </p:txBody>
      </p:sp>
      <p:sp>
        <p:nvSpPr>
          <p:cNvPr id="87053" name="AutoShape 13"/>
          <p:cNvSpPr>
            <a:spLocks noChangeArrowheads="1"/>
          </p:cNvSpPr>
          <p:nvPr/>
        </p:nvSpPr>
        <p:spPr bwMode="auto">
          <a:xfrm>
            <a:off x="7524750" y="6237288"/>
            <a:ext cx="1441450" cy="504825"/>
          </a:xfrm>
          <a:prstGeom prst="roundRect">
            <a:avLst>
              <a:gd name="adj" fmla="val 16667"/>
            </a:avLst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повіти</a:t>
            </a:r>
            <a:endParaRPr lang="ru-RU" altLang="ru-RU"/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 rot="-5400000">
            <a:off x="-545306" y="5306219"/>
            <a:ext cx="2232025" cy="493713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іноземних справ</a:t>
            </a:r>
            <a:endParaRPr lang="ru-RU" altLang="ru-RU"/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 rot="-5400000">
            <a:off x="37306" y="5299870"/>
            <a:ext cx="2232025" cy="506412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військова</a:t>
            </a:r>
            <a:endParaRPr lang="ru-RU" altLang="ru-RU"/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 rot="-5400000">
            <a:off x="611981" y="5301457"/>
            <a:ext cx="2232025" cy="503238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адміралтейська</a:t>
            </a:r>
            <a:endParaRPr lang="ru-RU" altLang="ru-RU"/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 rot="-5400000">
            <a:off x="1187450" y="5300663"/>
            <a:ext cx="2232025" cy="504825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юстиції</a:t>
            </a:r>
            <a:endParaRPr lang="ru-RU" altLang="ru-RU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 rot="-5400000">
            <a:off x="1763713" y="5300663"/>
            <a:ext cx="2232025" cy="504825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казенних зборів</a:t>
            </a:r>
            <a:endParaRPr lang="ru-RU" altLang="ru-RU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 rot="-5400000">
            <a:off x="2339181" y="5301457"/>
            <a:ext cx="2232025" cy="503238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штатсколегія</a:t>
            </a:r>
          </a:p>
          <a:p>
            <a:pPr algn="ctr"/>
            <a:r>
              <a:rPr lang="uk-UA" altLang="ru-RU"/>
              <a:t>(держ. витрати)</a:t>
            </a:r>
            <a:endParaRPr lang="ru-RU" altLang="ru-RU"/>
          </a:p>
        </p:txBody>
      </p:sp>
      <p:sp>
        <p:nvSpPr>
          <p:cNvPr id="87060" name="Rectangle 20"/>
          <p:cNvSpPr>
            <a:spLocks noChangeArrowheads="1"/>
          </p:cNvSpPr>
          <p:nvPr/>
        </p:nvSpPr>
        <p:spPr bwMode="auto">
          <a:xfrm rot="-5400000">
            <a:off x="2916238" y="5300663"/>
            <a:ext cx="2232025" cy="504825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ревізійна</a:t>
            </a:r>
            <a:endParaRPr lang="ru-RU" altLang="ru-RU"/>
          </a:p>
        </p:txBody>
      </p:sp>
      <p:sp>
        <p:nvSpPr>
          <p:cNvPr id="87061" name="Rectangle 21"/>
          <p:cNvSpPr>
            <a:spLocks noChangeArrowheads="1"/>
          </p:cNvSpPr>
          <p:nvPr/>
        </p:nvSpPr>
        <p:spPr bwMode="auto">
          <a:xfrm rot="-5400000">
            <a:off x="3491706" y="5301457"/>
            <a:ext cx="2232025" cy="503238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бергколегія</a:t>
            </a:r>
          </a:p>
          <a:p>
            <a:pPr algn="ctr"/>
            <a:r>
              <a:rPr lang="uk-UA" altLang="ru-RU"/>
              <a:t>(металургійна)</a:t>
            </a:r>
            <a:endParaRPr lang="ru-RU" altLang="ru-RU"/>
          </a:p>
        </p:txBody>
      </p:sp>
      <p:sp>
        <p:nvSpPr>
          <p:cNvPr id="87062" name="Rectangle 22"/>
          <p:cNvSpPr>
            <a:spLocks noChangeArrowheads="1"/>
          </p:cNvSpPr>
          <p:nvPr/>
        </p:nvSpPr>
        <p:spPr bwMode="auto">
          <a:xfrm rot="-5400000">
            <a:off x="4067969" y="5301457"/>
            <a:ext cx="2232025" cy="503237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мануфактур</a:t>
            </a:r>
            <a:endParaRPr lang="ru-RU" altLang="ru-RU"/>
          </a:p>
        </p:txBody>
      </p:sp>
      <p:sp>
        <p:nvSpPr>
          <p:cNvPr id="87063" name="Rectangle 23"/>
          <p:cNvSpPr>
            <a:spLocks noChangeArrowheads="1"/>
          </p:cNvSpPr>
          <p:nvPr/>
        </p:nvSpPr>
        <p:spPr bwMode="auto">
          <a:xfrm rot="-5400000">
            <a:off x="4645025" y="5300663"/>
            <a:ext cx="2232025" cy="504825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вотчинна</a:t>
            </a:r>
            <a:endParaRPr lang="ru-RU" altLang="ru-RU"/>
          </a:p>
        </p:txBody>
      </p:sp>
      <p:sp>
        <p:nvSpPr>
          <p:cNvPr id="87064" name="Rectangle 24"/>
          <p:cNvSpPr>
            <a:spLocks noChangeArrowheads="1"/>
          </p:cNvSpPr>
          <p:nvPr/>
        </p:nvSpPr>
        <p:spPr bwMode="auto">
          <a:xfrm rot="-5400000">
            <a:off x="5234781" y="5287170"/>
            <a:ext cx="2232025" cy="531812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головний магістрат</a:t>
            </a:r>
            <a:endParaRPr lang="ru-RU" altLang="ru-RU"/>
          </a:p>
        </p:txBody>
      </p:sp>
      <p:sp>
        <p:nvSpPr>
          <p:cNvPr id="87065" name="Rectangle 25"/>
          <p:cNvSpPr>
            <a:spLocks noChangeArrowheads="1"/>
          </p:cNvSpPr>
          <p:nvPr/>
        </p:nvSpPr>
        <p:spPr bwMode="auto">
          <a:xfrm rot="-5400000">
            <a:off x="5795963" y="5300663"/>
            <a:ext cx="2232025" cy="504825"/>
          </a:xfrm>
          <a:prstGeom prst="rect">
            <a:avLst/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духовна (Синод)</a:t>
            </a:r>
            <a:endParaRPr lang="ru-RU" altLang="ru-RU"/>
          </a:p>
        </p:txBody>
      </p:sp>
      <p:sp>
        <p:nvSpPr>
          <p:cNvPr id="87066" name="AutoShape 26"/>
          <p:cNvSpPr>
            <a:spLocks noChangeArrowheads="1"/>
          </p:cNvSpPr>
          <p:nvPr/>
        </p:nvSpPr>
        <p:spPr bwMode="auto">
          <a:xfrm>
            <a:off x="7380288" y="2565400"/>
            <a:ext cx="1584325" cy="914400"/>
          </a:xfrm>
          <a:prstGeom prst="roundRect">
            <a:avLst>
              <a:gd name="adj" fmla="val 16667"/>
            </a:avLst>
          </a:prstGeom>
          <a:solidFill>
            <a:srgbClr val="99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місцеве </a:t>
            </a:r>
          </a:p>
          <a:p>
            <a:pPr algn="ctr"/>
            <a:r>
              <a:rPr lang="uk-UA" altLang="ru-RU"/>
              <a:t>управління</a:t>
            </a:r>
            <a:endParaRPr lang="ru-RU" altLang="ru-RU"/>
          </a:p>
        </p:txBody>
      </p:sp>
      <p:sp>
        <p:nvSpPr>
          <p:cNvPr id="87072" name="Rectangle 32"/>
          <p:cNvSpPr>
            <a:spLocks noChangeArrowheads="1"/>
          </p:cNvSpPr>
          <p:nvPr/>
        </p:nvSpPr>
        <p:spPr bwMode="auto">
          <a:xfrm>
            <a:off x="2051050" y="0"/>
            <a:ext cx="4752975" cy="503238"/>
          </a:xfrm>
          <a:prstGeom prst="rect">
            <a:avLst/>
          </a:prstGeom>
          <a:solidFill>
            <a:srgbClr val="99FFCC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/>
              <a:t>Державний лад при Петрі І</a:t>
            </a:r>
            <a:endParaRPr lang="ru-RU" altLang="ru-RU" sz="2400"/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>
            <a:off x="1619250" y="1557338"/>
            <a:ext cx="4752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74" name="Line 34"/>
          <p:cNvSpPr>
            <a:spLocks noChangeShapeType="1"/>
          </p:cNvSpPr>
          <p:nvPr/>
        </p:nvSpPr>
        <p:spPr bwMode="auto">
          <a:xfrm>
            <a:off x="1619250" y="155733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75" name="Line 35"/>
          <p:cNvSpPr>
            <a:spLocks noChangeShapeType="1"/>
          </p:cNvSpPr>
          <p:nvPr/>
        </p:nvSpPr>
        <p:spPr bwMode="auto">
          <a:xfrm>
            <a:off x="3995738" y="155733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>
            <a:off x="6300788" y="1557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77" name="Line 37"/>
          <p:cNvSpPr>
            <a:spLocks noChangeShapeType="1"/>
          </p:cNvSpPr>
          <p:nvPr/>
        </p:nvSpPr>
        <p:spPr bwMode="auto">
          <a:xfrm>
            <a:off x="6372225" y="1557338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>
            <a:off x="6372225" y="1557338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79" name="Line 39"/>
          <p:cNvSpPr>
            <a:spLocks noChangeShapeType="1"/>
          </p:cNvSpPr>
          <p:nvPr/>
        </p:nvSpPr>
        <p:spPr bwMode="auto">
          <a:xfrm>
            <a:off x="8243888" y="1557338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80" name="Line 40"/>
          <p:cNvSpPr>
            <a:spLocks noChangeShapeType="1"/>
          </p:cNvSpPr>
          <p:nvPr/>
        </p:nvSpPr>
        <p:spPr bwMode="auto">
          <a:xfrm>
            <a:off x="8243888" y="3500438"/>
            <a:ext cx="0" cy="288925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>
            <a:off x="8243888" y="4365625"/>
            <a:ext cx="0" cy="792163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82" name="Line 42"/>
          <p:cNvSpPr>
            <a:spLocks noChangeShapeType="1"/>
          </p:cNvSpPr>
          <p:nvPr/>
        </p:nvSpPr>
        <p:spPr bwMode="auto">
          <a:xfrm>
            <a:off x="8243888" y="5661025"/>
            <a:ext cx="0" cy="576263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83" name="Line 43"/>
          <p:cNvSpPr>
            <a:spLocks noChangeShapeType="1"/>
          </p:cNvSpPr>
          <p:nvPr/>
        </p:nvSpPr>
        <p:spPr bwMode="auto">
          <a:xfrm>
            <a:off x="1258888" y="2781300"/>
            <a:ext cx="47529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84" name="Line 44"/>
          <p:cNvSpPr>
            <a:spLocks noChangeShapeType="1"/>
          </p:cNvSpPr>
          <p:nvPr/>
        </p:nvSpPr>
        <p:spPr bwMode="auto">
          <a:xfrm>
            <a:off x="3995738" y="2420938"/>
            <a:ext cx="0" cy="3603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85" name="Line 45"/>
          <p:cNvSpPr>
            <a:spLocks noChangeShapeType="1"/>
          </p:cNvSpPr>
          <p:nvPr/>
        </p:nvSpPr>
        <p:spPr bwMode="auto">
          <a:xfrm>
            <a:off x="1258888" y="2781300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87" name="Line 47"/>
          <p:cNvSpPr>
            <a:spLocks noChangeShapeType="1"/>
          </p:cNvSpPr>
          <p:nvPr/>
        </p:nvSpPr>
        <p:spPr bwMode="auto">
          <a:xfrm>
            <a:off x="6011863" y="2781300"/>
            <a:ext cx="0" cy="3603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88" name="Line 48"/>
          <p:cNvSpPr>
            <a:spLocks noChangeShapeType="1"/>
          </p:cNvSpPr>
          <p:nvPr/>
        </p:nvSpPr>
        <p:spPr bwMode="auto">
          <a:xfrm>
            <a:off x="971550" y="4149725"/>
            <a:ext cx="5905500" cy="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89" name="Line 49"/>
          <p:cNvSpPr>
            <a:spLocks noChangeShapeType="1"/>
          </p:cNvSpPr>
          <p:nvPr/>
        </p:nvSpPr>
        <p:spPr bwMode="auto">
          <a:xfrm>
            <a:off x="6877050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1" name="Line 51"/>
          <p:cNvSpPr>
            <a:spLocks noChangeShapeType="1"/>
          </p:cNvSpPr>
          <p:nvPr/>
        </p:nvSpPr>
        <p:spPr bwMode="auto">
          <a:xfrm>
            <a:off x="6372225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2" name="Line 52"/>
          <p:cNvSpPr>
            <a:spLocks noChangeShapeType="1"/>
          </p:cNvSpPr>
          <p:nvPr/>
        </p:nvSpPr>
        <p:spPr bwMode="auto">
          <a:xfrm>
            <a:off x="5724525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3" name="Line 53"/>
          <p:cNvSpPr>
            <a:spLocks noChangeShapeType="1"/>
          </p:cNvSpPr>
          <p:nvPr/>
        </p:nvSpPr>
        <p:spPr bwMode="auto">
          <a:xfrm>
            <a:off x="5219700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4" name="Line 54"/>
          <p:cNvSpPr>
            <a:spLocks noChangeShapeType="1"/>
          </p:cNvSpPr>
          <p:nvPr/>
        </p:nvSpPr>
        <p:spPr bwMode="auto">
          <a:xfrm>
            <a:off x="4643438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5" name="Line 55"/>
          <p:cNvSpPr>
            <a:spLocks noChangeShapeType="1"/>
          </p:cNvSpPr>
          <p:nvPr/>
        </p:nvSpPr>
        <p:spPr bwMode="auto">
          <a:xfrm>
            <a:off x="4067175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6" name="Line 56"/>
          <p:cNvSpPr>
            <a:spLocks noChangeShapeType="1"/>
          </p:cNvSpPr>
          <p:nvPr/>
        </p:nvSpPr>
        <p:spPr bwMode="auto">
          <a:xfrm>
            <a:off x="3492500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7" name="Line 57"/>
          <p:cNvSpPr>
            <a:spLocks noChangeShapeType="1"/>
          </p:cNvSpPr>
          <p:nvPr/>
        </p:nvSpPr>
        <p:spPr bwMode="auto">
          <a:xfrm flipV="1">
            <a:off x="2916238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8" name="Line 58"/>
          <p:cNvSpPr>
            <a:spLocks noChangeShapeType="1"/>
          </p:cNvSpPr>
          <p:nvPr/>
        </p:nvSpPr>
        <p:spPr bwMode="auto">
          <a:xfrm flipV="1">
            <a:off x="2339975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99" name="Line 59"/>
          <p:cNvSpPr>
            <a:spLocks noChangeShapeType="1"/>
          </p:cNvSpPr>
          <p:nvPr/>
        </p:nvSpPr>
        <p:spPr bwMode="auto">
          <a:xfrm>
            <a:off x="1763713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100" name="Line 60"/>
          <p:cNvSpPr>
            <a:spLocks noChangeShapeType="1"/>
          </p:cNvSpPr>
          <p:nvPr/>
        </p:nvSpPr>
        <p:spPr bwMode="auto">
          <a:xfrm>
            <a:off x="1187450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101" name="Line 61"/>
          <p:cNvSpPr>
            <a:spLocks noChangeShapeType="1"/>
          </p:cNvSpPr>
          <p:nvPr/>
        </p:nvSpPr>
        <p:spPr bwMode="auto">
          <a:xfrm flipH="1">
            <a:off x="611188" y="4149725"/>
            <a:ext cx="360362" cy="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102" name="Line 62"/>
          <p:cNvSpPr>
            <a:spLocks noChangeShapeType="1"/>
          </p:cNvSpPr>
          <p:nvPr/>
        </p:nvSpPr>
        <p:spPr bwMode="auto">
          <a:xfrm>
            <a:off x="611188" y="4149725"/>
            <a:ext cx="0" cy="28733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103" name="Line 63"/>
          <p:cNvSpPr>
            <a:spLocks noChangeShapeType="1"/>
          </p:cNvSpPr>
          <p:nvPr/>
        </p:nvSpPr>
        <p:spPr bwMode="auto">
          <a:xfrm>
            <a:off x="4427538" y="1268413"/>
            <a:ext cx="0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104" name="Rectangle 64"/>
          <p:cNvSpPr>
            <a:spLocks noChangeArrowheads="1"/>
          </p:cNvSpPr>
          <p:nvPr/>
        </p:nvSpPr>
        <p:spPr bwMode="auto">
          <a:xfrm>
            <a:off x="0" y="6669088"/>
            <a:ext cx="1042988" cy="188912"/>
          </a:xfrm>
          <a:prstGeom prst="rect">
            <a:avLst/>
          </a:prstGeom>
          <a:solidFill>
            <a:srgbClr val="339966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400">
                <a:solidFill>
                  <a:srgbClr val="FFFF99"/>
                </a:solidFill>
              </a:rPr>
              <a:t>Петергоф</a:t>
            </a:r>
            <a:endParaRPr lang="ru-RU" altLang="ru-RU" sz="1400">
              <a:solidFill>
                <a:srgbClr val="FFFF99"/>
              </a:solidFill>
            </a:endParaRPr>
          </a:p>
        </p:txBody>
      </p:sp>
      <p:sp>
        <p:nvSpPr>
          <p:cNvPr id="87105" name="Line 65"/>
          <p:cNvSpPr>
            <a:spLocks noChangeShapeType="1"/>
          </p:cNvSpPr>
          <p:nvPr/>
        </p:nvSpPr>
        <p:spPr bwMode="auto">
          <a:xfrm>
            <a:off x="3995738" y="2708275"/>
            <a:ext cx="0" cy="4333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106" name="Line 66"/>
          <p:cNvSpPr>
            <a:spLocks noChangeShapeType="1"/>
          </p:cNvSpPr>
          <p:nvPr/>
        </p:nvSpPr>
        <p:spPr bwMode="auto">
          <a:xfrm>
            <a:off x="3708400" y="3644900"/>
            <a:ext cx="0" cy="504825"/>
          </a:xfrm>
          <a:prstGeom prst="line">
            <a:avLst/>
          </a:prstGeom>
          <a:noFill/>
          <a:ln w="2222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57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17512"/>
          </a:xfrm>
        </p:spPr>
        <p:txBody>
          <a:bodyPr/>
          <a:lstStyle/>
          <a:p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003800" y="2420938"/>
            <a:ext cx="3960813" cy="936625"/>
          </a:xfrm>
          <a:prstGeom prst="rect">
            <a:avLst/>
          </a:prstGeom>
          <a:solidFill>
            <a:srgbClr val="FFC4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1900"/>
              <a:t>У Росії політично і економічно панівним станом залишалося дворянство;</a:t>
            </a:r>
            <a:endParaRPr lang="ru-RU" altLang="ru-RU" sz="190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003800" y="3500438"/>
            <a:ext cx="3960813" cy="722312"/>
          </a:xfrm>
          <a:prstGeom prst="rect">
            <a:avLst/>
          </a:prstGeom>
          <a:solidFill>
            <a:srgbClr val="FFC4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1900"/>
              <a:t>буржуазія впродовж 18 ст. була нечисленною і невпливовою;  </a:t>
            </a:r>
            <a:endParaRPr lang="ru-RU" altLang="ru-RU" sz="1900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23850" y="4437063"/>
            <a:ext cx="8424863" cy="504825"/>
          </a:xfrm>
          <a:prstGeom prst="rect">
            <a:avLst/>
          </a:prstGeom>
          <a:solidFill>
            <a:srgbClr val="FFC4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1900"/>
              <a:t>буржуазія формувалася переважно із купців;</a:t>
            </a:r>
            <a:endParaRPr lang="ru-RU" altLang="ru-RU" sz="190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23850" y="5084763"/>
            <a:ext cx="3887788" cy="649287"/>
          </a:xfrm>
          <a:prstGeom prst="rect">
            <a:avLst/>
          </a:prstGeom>
          <a:solidFill>
            <a:srgbClr val="FFC4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1900"/>
              <a:t>мануфактури, у більшості своїй, були власністю держави;</a:t>
            </a:r>
            <a:endParaRPr lang="ru-RU" altLang="ru-RU" sz="1900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500563" y="5084763"/>
            <a:ext cx="4248150" cy="647700"/>
          </a:xfrm>
          <a:prstGeom prst="rect">
            <a:avLst/>
          </a:prstGeom>
          <a:solidFill>
            <a:srgbClr val="FFC46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1900"/>
              <a:t>на мануфактурах працювали переважно кріпаки.</a:t>
            </a:r>
            <a:endParaRPr lang="ru-RU" altLang="ru-RU" sz="1900"/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179388" y="5786438"/>
            <a:ext cx="8785225" cy="1071562"/>
          </a:xfrm>
          <a:prstGeom prst="horizontalScroll">
            <a:avLst>
              <a:gd name="adj" fmla="val 12500"/>
            </a:avLst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200">
                <a:solidFill>
                  <a:srgbClr val="FFCC00"/>
                </a:solidFill>
              </a:rPr>
              <a:t>Абсолютизм сформувався в умовах феодально-кріпосницького ладу і тривалий час його свято охороняв</a:t>
            </a:r>
            <a:endParaRPr lang="ru-RU" altLang="ru-RU" sz="2200">
              <a:solidFill>
                <a:srgbClr val="FFCC00"/>
              </a:solidFill>
            </a:endParaRPr>
          </a:p>
        </p:txBody>
      </p:sp>
      <p:pic>
        <p:nvPicPr>
          <p:cNvPr id="60426" name="Picture 10" descr="карта 17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608512" cy="34004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900113" y="0"/>
            <a:ext cx="7416800" cy="836613"/>
          </a:xfrm>
          <a:prstGeom prst="horizontalScroll">
            <a:avLst>
              <a:gd name="adj" fmla="val 12500"/>
            </a:avLst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600" dirty="0">
                <a:solidFill>
                  <a:srgbClr val="FFCC00"/>
                </a:solidFill>
              </a:rPr>
              <a:t>Особливості абсолютизму в Росії</a:t>
            </a:r>
            <a:endParaRPr lang="ru-RU" altLang="ru-RU" sz="2600" dirty="0">
              <a:solidFill>
                <a:srgbClr val="FFCC00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5003800" y="981075"/>
            <a:ext cx="3960813" cy="1223963"/>
          </a:xfrm>
          <a:prstGeom prst="rect">
            <a:avLst/>
          </a:prstGeom>
          <a:solidFill>
            <a:srgbClr val="FFEC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 sz="1900"/>
              <a:t>У Європі становлення абсолютизму відбувалося в умовах розвитку капіталістичних відносин </a:t>
            </a:r>
            <a:endParaRPr lang="ru-RU" altLang="ru-RU" sz="1900"/>
          </a:p>
        </p:txBody>
      </p:sp>
    </p:spTree>
    <p:extLst>
      <p:ext uri="{BB962C8B-B14F-4D97-AF65-F5344CB8AC3E}">
        <p14:creationId xmlns:p14="http://schemas.microsoft.com/office/powerpoint/2010/main" val="3729502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188913"/>
            <a:ext cx="6551612" cy="3744912"/>
          </a:xfrm>
        </p:spPr>
        <p:txBody>
          <a:bodyPr/>
          <a:lstStyle/>
          <a:p>
            <a:pPr marL="0" indent="358775" algn="ctr">
              <a:lnSpc>
                <a:spcPct val="80000"/>
              </a:lnSpc>
              <a:buFontTx/>
              <a:buNone/>
            </a:pPr>
            <a:r>
              <a:rPr lang="uk-UA" altLang="ru-RU" sz="2000">
                <a:solidFill>
                  <a:srgbClr val="660033"/>
                </a:solidFill>
              </a:rPr>
              <a:t>Формування абсолютизму розпочалося</a:t>
            </a:r>
          </a:p>
          <a:p>
            <a:pPr marL="0" indent="358775" algn="ctr">
              <a:lnSpc>
                <a:spcPct val="80000"/>
              </a:lnSpc>
              <a:buFontTx/>
              <a:buNone/>
            </a:pPr>
            <a:r>
              <a:rPr lang="uk-UA" altLang="ru-RU" sz="2000">
                <a:solidFill>
                  <a:srgbClr val="660033"/>
                </a:solidFill>
              </a:rPr>
              <a:t>за правління </a:t>
            </a:r>
            <a:r>
              <a:rPr lang="uk-UA" altLang="ru-RU" sz="2000" b="1">
                <a:solidFill>
                  <a:srgbClr val="660033"/>
                </a:solidFill>
              </a:rPr>
              <a:t>Олексія Михайловича</a:t>
            </a:r>
            <a:r>
              <a:rPr lang="uk-UA" altLang="ru-RU" sz="2100">
                <a:solidFill>
                  <a:srgbClr val="660033"/>
                </a:solidFill>
              </a:rPr>
              <a:t> (1645-1676)</a:t>
            </a:r>
          </a:p>
          <a:p>
            <a:pPr marL="0" indent="358775" algn="ctr">
              <a:lnSpc>
                <a:spcPct val="80000"/>
              </a:lnSpc>
              <a:buFontTx/>
              <a:buNone/>
            </a:pPr>
            <a:endParaRPr lang="uk-UA" altLang="ru-RU" sz="2000">
              <a:solidFill>
                <a:srgbClr val="660033"/>
              </a:solidFill>
            </a:endParaRP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рідше скликалися Земські собори;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зменшувалася роль Боярської Думи, зростало значення Ближньої Думи і приказних чиновників;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закладено основи формування регулярної армії, створено драгунські, гусарські, рейтарські полки;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прийнято “Соборне уложення” – перше друковане джерело російського права, в якому здійснено систематизацію чинного законодавства, діяло впродовж майже 200 років;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endParaRPr lang="uk-UA" altLang="ru-RU" sz="2000"/>
          </a:p>
          <a:p>
            <a:pPr marL="0" indent="358775">
              <a:lnSpc>
                <a:spcPct val="80000"/>
              </a:lnSpc>
              <a:buFontTx/>
              <a:buNone/>
            </a:pPr>
            <a:endParaRPr lang="uk-UA" altLang="ru-RU" sz="1400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3716338"/>
            <a:ext cx="8785225" cy="3024187"/>
          </a:xfrm>
        </p:spPr>
        <p:txBody>
          <a:bodyPr/>
          <a:lstStyle/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000"/>
              <a:t>- уклав Переяславський договір з Військом Запорозьким (Україною), однак, ще за життя Богдана Хмельницького порушував його умови, намагаючись підпорядкувати собі Україну;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000"/>
              <a:t>- Переяславські статті 1659 р., укладені з Юрієм Хмельницьким, фактично означали входження Війська Запорозького до складу Московського царства як автономії.  </a:t>
            </a:r>
            <a:endParaRPr lang="ru-RU" altLang="ru-RU" sz="2000"/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000">
                <a:solidFill>
                  <a:srgbClr val="660033"/>
                </a:solidFill>
              </a:rPr>
              <a:t>Повний титул Олексія Михайловича: «Божою милістю Великий Государ Цар і Великий князь, всія Великія і Малия і Білия Росії самодержець, і багатьох держав і земель Східних і Західних і Північних отчич і дідич, і спадкоємець, і государ, і володар» 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endParaRPr lang="uk-UA" altLang="ru-RU" sz="2000">
              <a:solidFill>
                <a:srgbClr val="660033"/>
              </a:solidFill>
            </a:endParaRPr>
          </a:p>
          <a:p>
            <a:pPr marL="0" indent="358775">
              <a:lnSpc>
                <a:spcPct val="80000"/>
              </a:lnSpc>
            </a:pPr>
            <a:endParaRPr lang="uk-UA" altLang="ru-RU" sz="1800"/>
          </a:p>
        </p:txBody>
      </p:sp>
      <p:pic>
        <p:nvPicPr>
          <p:cNvPr id="61444" name="Picture 4" descr="Алекс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8913"/>
            <a:ext cx="2228850" cy="3168650"/>
          </a:xfrm>
          <a:prstGeom prst="rect">
            <a:avLst/>
          </a:prstGeom>
          <a:noFill/>
          <a:effectLst>
            <a:outerShdw dist="107763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115888"/>
            <a:ext cx="6192838" cy="1143000"/>
          </a:xfrm>
        </p:spPr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3213" y="1268413"/>
            <a:ext cx="6121400" cy="2665412"/>
          </a:xfrm>
        </p:spPr>
        <p:txBody>
          <a:bodyPr/>
          <a:lstStyle/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000"/>
              <a:t>створив регулярну армію і військово-морський флот, запровадивши для цього рекрутську повинність;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створив урядовий Сенат та колегії – галузеві органи управління;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урівняв боярство і дворянство в обов'язках і правах;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відкрив шлях до державних і офіцерських посад обдарованим представникам 3-го стану;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endParaRPr lang="ru-RU" altLang="ru-RU" sz="200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3716338"/>
            <a:ext cx="8748712" cy="2997200"/>
          </a:xfrm>
        </p:spPr>
        <p:txBody>
          <a:bodyPr/>
          <a:lstStyle/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ліквідував патріаршество і заснував Святіший Синод – державний орган управління справами церкви;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проводив політику протекціонізму в економіці;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широко залучав іноземних фахівців;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відкрив Академію наук;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запровадив прийняту в Європі систему літочислення “від Різдва Христового”;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носіння борами “російського плаття” і борід карав каторгою і конфіскацією майна. 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000" b="1">
                <a:solidFill>
                  <a:srgbClr val="660033"/>
                </a:solidFill>
              </a:rPr>
              <a:t>1721 р. Росію проголошено імперією</a:t>
            </a:r>
            <a:endParaRPr lang="ru-RU" altLang="ru-RU" sz="2000" b="1">
              <a:solidFill>
                <a:srgbClr val="660033"/>
              </a:solidFill>
            </a:endParaRPr>
          </a:p>
        </p:txBody>
      </p:sp>
      <p:pic>
        <p:nvPicPr>
          <p:cNvPr id="62468" name="Picture 4" descr="Пе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574925" cy="3240087"/>
          </a:xfrm>
          <a:prstGeom prst="rect">
            <a:avLst/>
          </a:prstGeom>
          <a:noFill/>
          <a:effectLst>
            <a:outerShdw dist="107763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771775" y="188913"/>
            <a:ext cx="5905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000">
                <a:solidFill>
                  <a:srgbClr val="660033"/>
                </a:solidFill>
              </a:rPr>
              <a:t>Остаточне утвердження абсолютизму відбулося за правління </a:t>
            </a:r>
          </a:p>
          <a:p>
            <a:pPr algn="ctr"/>
            <a:r>
              <a:rPr lang="uk-UA" altLang="ru-RU" sz="2000" b="1">
                <a:solidFill>
                  <a:srgbClr val="660033"/>
                </a:solidFill>
              </a:rPr>
              <a:t>Петра І Олексійовича</a:t>
            </a:r>
            <a:r>
              <a:rPr lang="uk-UA" altLang="ru-RU" sz="2000">
                <a:solidFill>
                  <a:srgbClr val="660033"/>
                </a:solidFill>
              </a:rPr>
              <a:t> </a:t>
            </a:r>
            <a:r>
              <a:rPr lang="uk-UA" altLang="ru-RU" sz="2000" b="1">
                <a:solidFill>
                  <a:srgbClr val="660033"/>
                </a:solidFill>
              </a:rPr>
              <a:t>(1689-1725)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03575" y="260350"/>
            <a:ext cx="5616575" cy="3816350"/>
          </a:xfrm>
        </p:spPr>
        <p:txBody>
          <a:bodyPr/>
          <a:lstStyle/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200" b="1">
                <a:solidFill>
                  <a:srgbClr val="660033"/>
                </a:solidFill>
              </a:rPr>
              <a:t>Єлизавета Петрівна (1741-1761)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endParaRPr lang="uk-UA" altLang="ru-RU" sz="2200" b="1">
              <a:solidFill>
                <a:srgbClr val="660033"/>
              </a:solidFill>
            </a:endParaRP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2000"/>
              <a:t>Проголошувала, що дотримуватиметься політики Петра І.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ліквідовано внутрішні мита;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запроваджено єдине мито на ввіз/вивіз товарів через кордон держави;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засновано перші в Росії банки;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розвивалися мануфактури, фабрики і металургійні заводи;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відновила гетьманство в Україні;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2000"/>
              <a:t>розпочато виробництво фарфору в Росії</a:t>
            </a:r>
            <a:endParaRPr lang="ru-RU" altLang="ru-RU" sz="200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4005263"/>
            <a:ext cx="8785225" cy="2663825"/>
          </a:xfrm>
        </p:spPr>
        <p:txBody>
          <a:bodyPr/>
          <a:lstStyle/>
          <a:p>
            <a:pPr marL="0" indent="358775">
              <a:lnSpc>
                <a:spcPct val="80000"/>
              </a:lnSpc>
              <a:buFontTx/>
              <a:buChar char="-"/>
              <a:tabLst>
                <a:tab pos="0" algn="l"/>
              </a:tabLst>
            </a:pPr>
            <a:r>
              <a:rPr lang="uk-UA" altLang="ru-RU" sz="2000"/>
              <a:t> власність на землю і кріпаків проголошено монопольним правом дворянства;</a:t>
            </a:r>
          </a:p>
          <a:p>
            <a:pPr marL="0" indent="358775">
              <a:lnSpc>
                <a:spcPct val="80000"/>
              </a:lnSpc>
              <a:buFontTx/>
              <a:buChar char="-"/>
              <a:tabLst>
                <a:tab pos="0" algn="l"/>
              </a:tabLst>
            </a:pPr>
            <a:r>
              <a:rPr lang="uk-UA" altLang="ru-RU" sz="2000"/>
              <a:t> проведено податкову реформу: замість податку з двору введено подушний;</a:t>
            </a:r>
          </a:p>
          <a:p>
            <a:pPr marL="0" indent="358775">
              <a:lnSpc>
                <a:spcPct val="80000"/>
              </a:lnSpc>
              <a:buFontTx/>
              <a:buChar char="-"/>
              <a:tabLst>
                <a:tab pos="0" algn="l"/>
              </a:tabLst>
            </a:pPr>
            <a:r>
              <a:rPr lang="uk-UA" altLang="ru-RU" sz="2000"/>
              <a:t> за ініціативи І.Шувалова та М.Ломоносова засновано Московський університет та Академію художеств;</a:t>
            </a:r>
          </a:p>
          <a:p>
            <a:pPr marL="0" indent="358775">
              <a:lnSpc>
                <a:spcPct val="80000"/>
              </a:lnSpc>
              <a:buFontTx/>
              <a:buChar char="-"/>
              <a:tabLst>
                <a:tab pos="0" algn="l"/>
              </a:tabLst>
            </a:pPr>
            <a:r>
              <a:rPr lang="uk-UA" altLang="ru-RU" sz="2000"/>
              <a:t> надзвичайно любила розкішні наряди і бали, після смерті імператриці в її гардеробах залишилось 15 тисяч суконь.</a:t>
            </a:r>
            <a:r>
              <a:rPr lang="ru-RU" altLang="ru-RU" sz="2000"/>
              <a:t> </a:t>
            </a:r>
            <a:endParaRPr lang="uk-UA" altLang="ru-RU" sz="2000"/>
          </a:p>
          <a:p>
            <a:pPr marL="0" indent="358775">
              <a:lnSpc>
                <a:spcPct val="80000"/>
              </a:lnSpc>
              <a:buFontTx/>
              <a:buChar char="-"/>
              <a:tabLst>
                <a:tab pos="0" algn="l"/>
              </a:tabLst>
            </a:pPr>
            <a:endParaRPr lang="ru-RU" altLang="ru-RU" sz="2000"/>
          </a:p>
        </p:txBody>
      </p:sp>
      <p:pic>
        <p:nvPicPr>
          <p:cNvPr id="65540" name="Picture 4" descr="Елизав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774950" cy="3455987"/>
          </a:xfrm>
          <a:prstGeom prst="rect">
            <a:avLst/>
          </a:prstGeom>
          <a:noFill/>
          <a:effectLst>
            <a:outerShdw dist="107763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3995738" y="115888"/>
            <a:ext cx="4043362" cy="504825"/>
          </a:xfrm>
        </p:spPr>
        <p:txBody>
          <a:bodyPr/>
          <a:lstStyle/>
          <a:p>
            <a:r>
              <a:rPr lang="uk-UA" altLang="ru-RU" sz="2400" b="1">
                <a:solidFill>
                  <a:srgbClr val="500050"/>
                </a:solidFill>
              </a:rPr>
              <a:t>Катерина ІІ (1762-1796)</a:t>
            </a:r>
            <a:endParaRPr lang="ru-RU" altLang="ru-RU" sz="2400" b="1">
              <a:solidFill>
                <a:srgbClr val="500050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581525"/>
            <a:ext cx="8785225" cy="2087563"/>
          </a:xfrm>
        </p:spPr>
        <p:txBody>
          <a:bodyPr/>
          <a:lstStyle/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1800"/>
              <a:t>створила Раду при височайшому дворі як дорадчий орган, значення Сенату впало;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1800"/>
              <a:t>здійснила секуляризацію церковних земель;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1800"/>
              <a:t>очолювала “Комісію з Уложення”, для вироблення нового законодавства, основаного на ідеях Просвітництва; </a:t>
            </a:r>
          </a:p>
          <a:p>
            <a:pPr marL="0" indent="358775">
              <a:lnSpc>
                <a:spcPct val="80000"/>
              </a:lnSpc>
              <a:buFontTx/>
              <a:buChar char="-"/>
            </a:pPr>
            <a:r>
              <a:rPr lang="uk-UA" altLang="ru-RU" sz="1800">
                <a:solidFill>
                  <a:srgbClr val="800000"/>
                </a:solidFill>
              </a:rPr>
              <a:t>робота комісії завершена не була, однак саме на засіданні комісії Катерину названо Великою;</a:t>
            </a:r>
          </a:p>
          <a:p>
            <a:pPr marL="0" indent="358775">
              <a:lnSpc>
                <a:spcPct val="80000"/>
              </a:lnSpc>
              <a:buFontTx/>
              <a:buNone/>
            </a:pPr>
            <a:r>
              <a:rPr lang="uk-UA" altLang="ru-RU" sz="1800">
                <a:solidFill>
                  <a:srgbClr val="500050"/>
                </a:solidFill>
              </a:rPr>
              <a:t>О.Пушкін роботу депутатів назвав “непристойно розіграним фарсом”</a:t>
            </a:r>
            <a:r>
              <a:rPr lang="uk-UA" altLang="ru-RU" sz="1800">
                <a:solidFill>
                  <a:srgbClr val="660066"/>
                </a:solidFill>
              </a:rPr>
              <a:t> </a:t>
            </a:r>
            <a:endParaRPr lang="ru-RU" altLang="ru-RU" sz="1800">
              <a:solidFill>
                <a:srgbClr val="660066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03575" y="620713"/>
            <a:ext cx="5761038" cy="3887787"/>
          </a:xfrm>
        </p:spPr>
        <p:txBody>
          <a:bodyPr/>
          <a:lstStyle/>
          <a:p>
            <a:pPr marL="0" indent="173038">
              <a:lnSpc>
                <a:spcPct val="80000"/>
              </a:lnSpc>
              <a:buFontTx/>
              <a:buNone/>
            </a:pPr>
            <a:r>
              <a:rPr lang="uk-UA" altLang="ru-RU" sz="1800"/>
              <a:t>Період правління називають “просвіченим абсолютизмом” </a:t>
            </a:r>
          </a:p>
          <a:p>
            <a:pPr marL="0" indent="173038">
              <a:lnSpc>
                <a:spcPct val="80000"/>
              </a:lnSpc>
              <a:buFontTx/>
              <a:buChar char="-"/>
            </a:pPr>
            <a:r>
              <a:rPr lang="uk-UA" altLang="ru-RU" sz="1800"/>
              <a:t>листувалася Вольтером, Дідро;</a:t>
            </a:r>
          </a:p>
          <a:p>
            <a:pPr marL="0" indent="173038">
              <a:lnSpc>
                <a:spcPct val="80000"/>
              </a:lnSpc>
              <a:buFontTx/>
              <a:buChar char="-"/>
            </a:pPr>
            <a:r>
              <a:rPr lang="uk-UA" altLang="ru-RU" sz="1800"/>
              <a:t>надавала їм матеріальну допомогу;</a:t>
            </a:r>
          </a:p>
          <a:p>
            <a:pPr marL="0" indent="173038">
              <a:lnSpc>
                <a:spcPct val="80000"/>
              </a:lnSpc>
              <a:buFontTx/>
              <a:buChar char="-"/>
            </a:pPr>
            <a:r>
              <a:rPr lang="uk-UA" altLang="ru-RU" sz="1800">
                <a:solidFill>
                  <a:srgbClr val="800000"/>
                </a:solidFill>
              </a:rPr>
              <a:t>ті, у свою чергу, вихваляли її розум і політику.</a:t>
            </a:r>
          </a:p>
          <a:p>
            <a:pPr marL="0" indent="173038">
              <a:lnSpc>
                <a:spcPct val="80000"/>
              </a:lnSpc>
              <a:buFontTx/>
              <a:buNone/>
            </a:pPr>
            <a:r>
              <a:rPr lang="uk-UA" altLang="ru-RU" sz="1800"/>
              <a:t>Розмірковувала про свободу і ліквідацію кріпацтва;</a:t>
            </a:r>
          </a:p>
          <a:p>
            <a:pPr marL="0" indent="173038">
              <a:lnSpc>
                <a:spcPct val="80000"/>
              </a:lnSpc>
              <a:buFontTx/>
              <a:buChar char="-"/>
            </a:pPr>
            <a:r>
              <a:rPr lang="uk-UA" altLang="ru-RU" sz="1800"/>
              <a:t>вважала, що освічений монарх не може виступати як неотесаний тиран чи деспот;</a:t>
            </a:r>
          </a:p>
          <a:p>
            <a:pPr marL="0" indent="173038">
              <a:lnSpc>
                <a:spcPct val="80000"/>
              </a:lnSpc>
              <a:buFontTx/>
              <a:buChar char="-"/>
            </a:pPr>
            <a:r>
              <a:rPr lang="uk-UA" altLang="ru-RU" sz="1800">
                <a:solidFill>
                  <a:srgbClr val="800000"/>
                </a:solidFill>
              </a:rPr>
              <a:t>дозволила поміщикам засилати селян на каторгу;</a:t>
            </a:r>
          </a:p>
          <a:p>
            <a:pPr marL="0" indent="173038">
              <a:lnSpc>
                <a:spcPct val="80000"/>
              </a:lnSpc>
              <a:buFontTx/>
              <a:buChar char="-"/>
            </a:pPr>
            <a:r>
              <a:rPr lang="uk-UA" altLang="ru-RU" sz="1800">
                <a:solidFill>
                  <a:srgbClr val="800000"/>
                </a:solidFill>
              </a:rPr>
              <a:t>заборонила селянам подавати скарги на поміщиків;</a:t>
            </a:r>
          </a:p>
          <a:p>
            <a:pPr marL="0" indent="173038">
              <a:lnSpc>
                <a:spcPct val="80000"/>
              </a:lnSpc>
              <a:buFontTx/>
              <a:buChar char="-"/>
            </a:pPr>
            <a:r>
              <a:rPr lang="uk-UA" altLang="ru-RU" sz="1800">
                <a:solidFill>
                  <a:srgbClr val="800000"/>
                </a:solidFill>
              </a:rPr>
              <a:t>жорстоко придушила повстання Пугачова та сотню інших селянських виступів.</a:t>
            </a:r>
          </a:p>
          <a:p>
            <a:pPr marL="0" indent="173038">
              <a:lnSpc>
                <a:spcPct val="80000"/>
              </a:lnSpc>
              <a:buFontTx/>
              <a:buChar char="-"/>
            </a:pPr>
            <a:endParaRPr lang="uk-UA" altLang="ru-RU" sz="1800">
              <a:solidFill>
                <a:srgbClr val="800000"/>
              </a:solidFill>
            </a:endParaRPr>
          </a:p>
          <a:p>
            <a:pPr marL="0" indent="173038">
              <a:lnSpc>
                <a:spcPct val="80000"/>
              </a:lnSpc>
              <a:buFontTx/>
              <a:buChar char="-"/>
            </a:pPr>
            <a:endParaRPr lang="uk-UA" altLang="ru-RU" sz="1800"/>
          </a:p>
          <a:p>
            <a:pPr marL="0" indent="173038">
              <a:lnSpc>
                <a:spcPct val="80000"/>
              </a:lnSpc>
              <a:buFontTx/>
              <a:buNone/>
            </a:pPr>
            <a:endParaRPr lang="uk-UA" altLang="ru-RU" sz="1200"/>
          </a:p>
          <a:p>
            <a:pPr marL="0" indent="173038">
              <a:lnSpc>
                <a:spcPct val="80000"/>
              </a:lnSpc>
              <a:buFontTx/>
              <a:buChar char="-"/>
            </a:pPr>
            <a:endParaRPr lang="ru-RU" altLang="ru-RU" sz="900"/>
          </a:p>
        </p:txBody>
      </p:sp>
      <p:pic>
        <p:nvPicPr>
          <p:cNvPr id="67591" name="Picture 7" descr="Екатерина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79700" cy="3673475"/>
          </a:xfrm>
          <a:prstGeom prst="rect">
            <a:avLst/>
          </a:prstGeom>
          <a:noFill/>
          <a:effectLst>
            <a:outerShdw dist="107763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79388" y="3789363"/>
            <a:ext cx="2663825" cy="647700"/>
          </a:xfrm>
          <a:prstGeom prst="rect">
            <a:avLst/>
          </a:prstGeom>
          <a:solidFill>
            <a:srgbClr val="8585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FFFF"/>
            </a:outerShdw>
          </a:effectLst>
        </p:spPr>
        <p:txBody>
          <a:bodyPr anchor="ctr"/>
          <a:lstStyle/>
          <a:p>
            <a:pPr algn="ctr"/>
            <a:r>
              <a:rPr lang="uk-UA" altLang="ru-RU" sz="1400"/>
              <a:t>Катерина ІІ – законодавиця у храмі Правосуддя (Д.Левицький)</a:t>
            </a:r>
            <a:endParaRPr lang="ru-RU" altLang="ru-RU" sz="1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115888"/>
            <a:ext cx="3609975" cy="561975"/>
          </a:xfrm>
        </p:spPr>
        <p:txBody>
          <a:bodyPr/>
          <a:lstStyle/>
          <a:p>
            <a:r>
              <a:rPr lang="uk-UA" altLang="ru-RU" sz="2400" b="1">
                <a:solidFill>
                  <a:srgbClr val="500050"/>
                </a:solidFill>
              </a:rPr>
              <a:t>Катерина ІІ (1762-1796)</a:t>
            </a:r>
            <a:endParaRPr lang="ru-RU" altLang="ru-RU" sz="2400" b="1">
              <a:solidFill>
                <a:srgbClr val="500050"/>
              </a:solidFill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508500"/>
            <a:ext cx="8785225" cy="22050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uk-UA" altLang="ru-RU" sz="2000"/>
              <a:t>заснувала Ермітаж і Публічну бібліотеку;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altLang="ru-RU" sz="2000"/>
              <a:t>купувала твори і надавала фінансову підтримку іноземним митцям і вченим;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altLang="ru-RU" sz="2000">
                <a:solidFill>
                  <a:srgbClr val="800000"/>
                </a:solidFill>
              </a:rPr>
              <a:t>російські митці і вчені державною підтримкою були обділені, багато з них зазнавало утисків і переслідувались (М.Ломоносов, О.Радищев, М.Новиков).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2000"/>
              <a:t>		</a:t>
            </a:r>
            <a:r>
              <a:rPr lang="uk-UA" altLang="ru-RU" sz="2100">
                <a:solidFill>
                  <a:srgbClr val="500050"/>
                </a:solidFill>
              </a:rPr>
              <a:t>О.Пушкін назвав Катерину ІІ “Тартюфом у спідниці і короні”</a:t>
            </a:r>
            <a:r>
              <a:rPr lang="uk-UA" altLang="ru-RU" sz="2100">
                <a:solidFill>
                  <a:srgbClr val="660033"/>
                </a:solidFill>
              </a:rPr>
              <a:t> </a:t>
            </a:r>
            <a:endParaRPr lang="ru-RU" altLang="ru-RU" sz="2100">
              <a:solidFill>
                <a:srgbClr val="660033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100">
              <a:solidFill>
                <a:srgbClr val="660033"/>
              </a:solidFill>
            </a:endParaRP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987675" y="692150"/>
            <a:ext cx="5976938" cy="36718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uk-UA" altLang="ru-RU" sz="2000"/>
              <a:t>внаслідок російсько-турецьких війн до Росії приєднано Північне Причорномор'я, Крим, Кубань, східну Грузію;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altLang="ru-RU" sz="2000">
                <a:solidFill>
                  <a:srgbClr val="800000"/>
                </a:solidFill>
              </a:rPr>
              <a:t>зруйнувала Запорозьку Січ, ліквідувала автономію Гетьманщини;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altLang="ru-RU" sz="2000"/>
              <a:t>внаслідок трьох поділів Польщі до Росії приєднано Правобережну Україну, Білорусію, Латвію, Литву, Курляндію;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altLang="ru-RU" sz="2000"/>
              <a:t>видала “Маніфест про здирства”, яким оголосила війну корупції;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altLang="ru-RU" sz="2000">
                <a:solidFill>
                  <a:srgbClr val="800000"/>
                </a:solidFill>
              </a:rPr>
              <a:t>Катерині ІІ приписують слова: “краще залишити шахрая на його місці, ніж міняти на іншого, який ще на накрав удосталь”;</a:t>
            </a:r>
            <a:r>
              <a:rPr lang="uk-UA" altLang="ru-RU" sz="2000"/>
              <a:t> </a:t>
            </a:r>
          </a:p>
          <a:p>
            <a:pPr>
              <a:lnSpc>
                <a:spcPct val="80000"/>
              </a:lnSpc>
            </a:pPr>
            <a:endParaRPr lang="ru-RU" altLang="ru-RU" sz="1800"/>
          </a:p>
        </p:txBody>
      </p:sp>
      <p:pic>
        <p:nvPicPr>
          <p:cNvPr id="69638" name="Picture 6" descr="Торелли Катерина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66382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79388" y="3933825"/>
            <a:ext cx="2663825" cy="503238"/>
          </a:xfrm>
          <a:prstGeom prst="rect">
            <a:avLst/>
          </a:prstGeom>
          <a:solidFill>
            <a:srgbClr val="8585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1400"/>
              <a:t>Тореллі С. Імператриця Катерина ІІ</a:t>
            </a:r>
            <a:endParaRPr lang="ru-RU" altLang="ru-RU" sz="1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18487" cy="633413"/>
          </a:xfrm>
        </p:spPr>
        <p:txBody>
          <a:bodyPr/>
          <a:lstStyle/>
          <a:p>
            <a:r>
              <a:rPr lang="uk-UA" altLang="ru-RU" sz="2400">
                <a:solidFill>
                  <a:srgbClr val="000099"/>
                </a:solidFill>
              </a:rPr>
              <a:t>Розквіт абсолютизму у Франції припадає на правління династії Бурбонів.</a:t>
            </a:r>
            <a:r>
              <a:rPr lang="uk-UA" altLang="ru-RU" sz="4000"/>
              <a:t/>
            </a:r>
            <a:br>
              <a:rPr lang="uk-UA" altLang="ru-RU" sz="4000"/>
            </a:br>
            <a:endParaRPr lang="ru-RU" altLang="ru-RU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765175"/>
            <a:ext cx="4464050" cy="5616575"/>
          </a:xfrm>
        </p:spPr>
        <p:txBody>
          <a:bodyPr/>
          <a:lstStyle/>
          <a:p>
            <a:pPr marL="0" indent="266700">
              <a:lnSpc>
                <a:spcPct val="80000"/>
              </a:lnSpc>
              <a:buFontTx/>
              <a:buNone/>
            </a:pPr>
            <a:r>
              <a:rPr lang="uk-UA" altLang="ru-RU" sz="2300">
                <a:solidFill>
                  <a:srgbClr val="000066"/>
                </a:solidFill>
              </a:rPr>
              <a:t>Засновник династії </a:t>
            </a:r>
            <a:r>
              <a:rPr lang="uk-UA" altLang="ru-RU" sz="2300" b="1">
                <a:solidFill>
                  <a:srgbClr val="000066"/>
                </a:solidFill>
              </a:rPr>
              <a:t>Генріх І</a:t>
            </a:r>
            <a:r>
              <a:rPr lang="en-US" altLang="ru-RU" sz="2300" b="1">
                <a:solidFill>
                  <a:srgbClr val="000066"/>
                </a:solidFill>
              </a:rPr>
              <a:t>V</a:t>
            </a:r>
            <a:r>
              <a:rPr lang="uk-UA" altLang="ru-RU" sz="2300">
                <a:solidFill>
                  <a:srgbClr val="000066"/>
                </a:solidFill>
              </a:rPr>
              <a:t> (1589-1610) припинив релігійні війни, проводив політику протекціонізму, спрямовану на підтримку національного виробництва та торгівлі.</a:t>
            </a:r>
          </a:p>
          <a:p>
            <a:pPr marL="0" indent="266700">
              <a:lnSpc>
                <a:spcPct val="80000"/>
              </a:lnSpc>
              <a:buFontTx/>
              <a:buNone/>
            </a:pPr>
            <a:r>
              <a:rPr lang="uk-UA" altLang="ru-RU" sz="2300">
                <a:solidFill>
                  <a:srgbClr val="000066"/>
                </a:solidFill>
              </a:rPr>
              <a:t>За </a:t>
            </a:r>
            <a:r>
              <a:rPr lang="uk-UA" altLang="ru-RU" sz="2300" b="1">
                <a:solidFill>
                  <a:srgbClr val="000066"/>
                </a:solidFill>
              </a:rPr>
              <a:t>Людовіка ХІІІ</a:t>
            </a:r>
            <a:r>
              <a:rPr lang="uk-UA" altLang="ru-RU" sz="2300">
                <a:solidFill>
                  <a:srgbClr val="000066"/>
                </a:solidFill>
              </a:rPr>
              <a:t> (1610-1643) фактично державою керував кардинал Ришельє, він був головою королівської ради, займав у державному апараті 32 посади, провів ряд реформ, спрямованих на зміцнення держави.</a:t>
            </a:r>
          </a:p>
          <a:p>
            <a:pPr marL="0" indent="266700">
              <a:lnSpc>
                <a:spcPct val="80000"/>
              </a:lnSpc>
              <a:buFontTx/>
              <a:buNone/>
            </a:pPr>
            <a:r>
              <a:rPr lang="uk-UA" altLang="ru-RU" sz="2300">
                <a:solidFill>
                  <a:srgbClr val="000066"/>
                </a:solidFill>
              </a:rPr>
              <a:t>Завершилося становлення</a:t>
            </a:r>
            <a:r>
              <a:rPr lang="ru-RU" altLang="ru-RU" sz="2300">
                <a:solidFill>
                  <a:srgbClr val="000066"/>
                </a:solidFill>
              </a:rPr>
              <a:t> абсолютизму за короля </a:t>
            </a:r>
            <a:r>
              <a:rPr lang="ru-RU" altLang="ru-RU" sz="2300" b="1">
                <a:solidFill>
                  <a:srgbClr val="000066"/>
                </a:solidFill>
              </a:rPr>
              <a:t>Людовика XIV (</a:t>
            </a:r>
            <a:r>
              <a:rPr lang="ru-RU" altLang="ru-RU" sz="2300">
                <a:solidFill>
                  <a:srgbClr val="000066"/>
                </a:solidFill>
              </a:rPr>
              <a:t>1643–1715 гг.), </a:t>
            </a:r>
            <a:r>
              <a:rPr lang="uk-UA" altLang="ru-RU" sz="2300">
                <a:solidFill>
                  <a:srgbClr val="000066"/>
                </a:solidFill>
              </a:rPr>
              <a:t>якого називали Король-Сонце йому приписують крилату фразу: “ Держава – це я! ”</a:t>
            </a:r>
          </a:p>
        </p:txBody>
      </p:sp>
      <p:pic>
        <p:nvPicPr>
          <p:cNvPr id="5126" name="Picture 6" descr="Генрих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20713"/>
            <a:ext cx="1982787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людови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9275"/>
            <a:ext cx="203676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Людовик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1968500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display_imag1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16338"/>
            <a:ext cx="20066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79388" y="3213100"/>
            <a:ext cx="1944687" cy="360363"/>
          </a:xfrm>
          <a:prstGeom prst="rect">
            <a:avLst/>
          </a:prstGeom>
          <a:solidFill>
            <a:srgbClr val="DFA5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Генріх І</a:t>
            </a:r>
            <a:r>
              <a:rPr lang="en-US" altLang="ru-RU"/>
              <a:t>V</a:t>
            </a: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79388" y="6381750"/>
            <a:ext cx="1944687" cy="360363"/>
          </a:xfrm>
          <a:prstGeom prst="rect">
            <a:avLst/>
          </a:prstGeom>
          <a:solidFill>
            <a:srgbClr val="DFA5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Людовик XIV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948488" y="3213100"/>
            <a:ext cx="2016125" cy="431800"/>
          </a:xfrm>
          <a:prstGeom prst="rect">
            <a:avLst/>
          </a:prstGeom>
          <a:solidFill>
            <a:srgbClr val="DFA5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Людовік ХІІІ</a:t>
            </a:r>
            <a:endParaRPr lang="ru-RU" altLang="ru-RU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948488" y="6381750"/>
            <a:ext cx="1944687" cy="360363"/>
          </a:xfrm>
          <a:prstGeom prst="rect">
            <a:avLst/>
          </a:prstGeom>
          <a:solidFill>
            <a:srgbClr val="DFA5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Ришельє</a:t>
            </a:r>
            <a:endParaRPr lang="ru-RU" alt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74638"/>
            <a:ext cx="5410200" cy="633412"/>
          </a:xfrm>
        </p:spPr>
        <p:txBody>
          <a:bodyPr/>
          <a:lstStyle/>
          <a:p>
            <a:r>
              <a:rPr lang="uk-UA" altLang="ru-RU" sz="3600">
                <a:solidFill>
                  <a:srgbClr val="003300"/>
                </a:solidFill>
              </a:rPr>
              <a:t>Артикул воїнський</a:t>
            </a:r>
            <a:endParaRPr lang="ru-RU" altLang="ru-RU" sz="3600">
              <a:solidFill>
                <a:srgbClr val="0033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9475" y="1196975"/>
            <a:ext cx="4975225" cy="3455988"/>
          </a:xfrm>
        </p:spPr>
        <p:txBody>
          <a:bodyPr/>
          <a:lstStyle/>
          <a:p>
            <a:pPr marL="0" indent="358775">
              <a:buFontTx/>
              <a:buNone/>
            </a:pPr>
            <a:r>
              <a:rPr lang="uk-UA" altLang="ru-RU" sz="2500"/>
              <a:t>Збірка норм кримінального, кримінального процесуального та державного права. </a:t>
            </a:r>
          </a:p>
          <a:p>
            <a:pPr marL="0" indent="358775">
              <a:buFontTx/>
              <a:buNone/>
            </a:pPr>
            <a:r>
              <a:rPr lang="uk-UA" altLang="ru-RU" sz="2500"/>
              <a:t>Підготовлена за безпосередньої участі Петра І. </a:t>
            </a:r>
          </a:p>
          <a:p>
            <a:pPr marL="0" indent="358775">
              <a:buFontTx/>
              <a:buNone/>
            </a:pPr>
            <a:r>
              <a:rPr lang="uk-UA" altLang="ru-RU" sz="2500"/>
              <a:t>Поява Артикулів пов'язана із формуванням у Росії регулярної армії. </a:t>
            </a:r>
          </a:p>
          <a:p>
            <a:pPr marL="0" indent="358775">
              <a:buFontTx/>
              <a:buNone/>
            </a:pPr>
            <a:endParaRPr lang="ru-RU" altLang="ru-RU" sz="2500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5373688"/>
            <a:ext cx="6842125" cy="1257300"/>
          </a:xfrm>
        </p:spPr>
        <p:txBody>
          <a:bodyPr/>
          <a:lstStyle/>
          <a:p>
            <a:pPr marL="0" indent="358775">
              <a:buFontTx/>
              <a:buNone/>
            </a:pPr>
            <a:r>
              <a:rPr lang="uk-UA" altLang="ru-RU" sz="2500"/>
              <a:t>Під час розробки Артикулів використано норми, датського, голландського, прусського, австрійського права.</a:t>
            </a:r>
            <a:endParaRPr lang="ru-RU" altLang="ru-RU" sz="2500"/>
          </a:p>
        </p:txBody>
      </p:sp>
      <p:pic>
        <p:nvPicPr>
          <p:cNvPr id="88069" name="Picture 5" descr="артикул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952750" cy="504031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Picture 7" descr="Петр Реп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789363"/>
            <a:ext cx="2047875" cy="28733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649287"/>
          </a:xfrm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r>
              <a:rPr lang="uk-UA" altLang="ru-RU" sz="4000">
                <a:solidFill>
                  <a:srgbClr val="660066"/>
                </a:solidFill>
              </a:rPr>
              <a:t>Артикул воїнський</a:t>
            </a:r>
            <a:endParaRPr lang="ru-RU" altLang="ru-RU" sz="4000">
              <a:solidFill>
                <a:srgbClr val="660066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323850" y="981075"/>
            <a:ext cx="2519363" cy="2160588"/>
          </a:xfrm>
          <a:prstGeom prst="downArrowCallout">
            <a:avLst>
              <a:gd name="adj1" fmla="val 29151"/>
              <a:gd name="adj2" fmla="val 29151"/>
              <a:gd name="adj3" fmla="val 16667"/>
              <a:gd name="adj4" fmla="val 66667"/>
            </a:avLst>
          </a:prstGeo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100000">
                <a:srgbClr val="00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FFFF97"/>
                </a:solidFill>
              </a:rPr>
              <a:t>При призначенні покарання враховувалася суб'єктивна сторона злочину</a:t>
            </a:r>
            <a:endParaRPr lang="ru-RU" altLang="ru-RU">
              <a:solidFill>
                <a:srgbClr val="FFFF97"/>
              </a:solidFill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23850" y="3429000"/>
            <a:ext cx="2374900" cy="31686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chemeClr val="bg1"/>
                </a:solidFill>
              </a:rPr>
              <a:t>-</a:t>
            </a:r>
            <a:r>
              <a:rPr lang="uk-UA" altLang="ru-RU"/>
              <a:t> </a:t>
            </a:r>
            <a:r>
              <a:rPr lang="uk-UA" altLang="ru-RU">
                <a:solidFill>
                  <a:schemeClr val="bg1"/>
                </a:solidFill>
              </a:rPr>
              <a:t>розрізнялися злочини, вчинені навмисно, з необережності, випадково;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вводилося  поняття необхідної оборони, крайньої необхідності, афекту.</a:t>
            </a:r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3419475" y="981075"/>
            <a:ext cx="2447925" cy="1439863"/>
          </a:xfrm>
          <a:prstGeom prst="downArrowCallout">
            <a:avLst>
              <a:gd name="adj1" fmla="val 42503"/>
              <a:gd name="adj2" fmla="val 42503"/>
              <a:gd name="adj3" fmla="val 16667"/>
              <a:gd name="adj4" fmla="val 6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FFFF99"/>
                </a:solidFill>
              </a:rPr>
              <a:t>обставини, які пом'якшували покарання</a:t>
            </a:r>
            <a:endParaRPr lang="ru-RU" altLang="ru-RU">
              <a:solidFill>
                <a:srgbClr val="FFFF99"/>
              </a:solidFill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6516688" y="981075"/>
            <a:ext cx="2303462" cy="1439863"/>
          </a:xfrm>
          <a:prstGeom prst="downArrowCallout">
            <a:avLst>
              <a:gd name="adj1" fmla="val 39994"/>
              <a:gd name="adj2" fmla="val 39994"/>
              <a:gd name="adj3" fmla="val 16667"/>
              <a:gd name="adj4" fmla="val 66667"/>
            </a:avLst>
          </a:prstGeom>
          <a:gradFill rotWithShape="1">
            <a:gsLst>
              <a:gs pos="0">
                <a:srgbClr val="990033">
                  <a:gamma/>
                  <a:shade val="46275"/>
                  <a:invGamma/>
                </a:srgbClr>
              </a:gs>
              <a:gs pos="100000">
                <a:srgbClr val="99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FFFF99"/>
                </a:solidFill>
              </a:rPr>
              <a:t>обставини, які обтяжували покарання</a:t>
            </a:r>
            <a:endParaRPr lang="ru-RU" altLang="ru-RU">
              <a:solidFill>
                <a:srgbClr val="FFFF99"/>
              </a:solidFill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563938" y="2636838"/>
            <a:ext cx="2087562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chemeClr val="bg1"/>
                </a:solidFill>
              </a:rPr>
              <a:t>- неповноліття;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психічне захворювання;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“незвичка до служби”</a:t>
            </a: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516688" y="2924175"/>
            <a:ext cx="2303462" cy="3673475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uk-UA" altLang="ru-RU">
                <a:solidFill>
                  <a:schemeClr val="bg1"/>
                </a:solidFill>
              </a:rPr>
              <a:t>- стан алкогольного сп'яніння;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вчинення злочину повторно;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вчинення убивства з особливою жорстокістю;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убивство матері, батька, дитини, офіцера;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chemeClr val="bg1"/>
                </a:solidFill>
              </a:rPr>
              <a:t> великий розмір завданої шкоди.</a:t>
            </a:r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90122" name="Picture 10" descr="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08500"/>
            <a:ext cx="2881313" cy="22161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62" name="Picture 26" descr="допрос царевича Алекс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76262"/>
          </a:xfrm>
        </p:spPr>
        <p:txBody>
          <a:bodyPr/>
          <a:lstStyle/>
          <a:p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700338" y="115888"/>
            <a:ext cx="3457575" cy="647700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3200">
                <a:solidFill>
                  <a:srgbClr val="660066"/>
                </a:solidFill>
              </a:rPr>
              <a:t>Артикули воїнські</a:t>
            </a:r>
            <a:endParaRPr lang="ru-RU" altLang="ru-RU" sz="3200">
              <a:solidFill>
                <a:srgbClr val="660066"/>
              </a:solidFill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6516688" y="1196975"/>
            <a:ext cx="1944687" cy="576263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990033"/>
                </a:solidFill>
              </a:rPr>
              <a:t>покарання</a:t>
            </a:r>
            <a:endParaRPr lang="ru-RU" altLang="ru-RU" sz="2000">
              <a:solidFill>
                <a:srgbClr val="990033"/>
              </a:solidFill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539750" y="1268413"/>
            <a:ext cx="2057400" cy="576262"/>
          </a:xfrm>
          <a:prstGeom prst="homePlate">
            <a:avLst>
              <a:gd name="adj" fmla="val 89256"/>
            </a:avLst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/>
              <a:t>злочини</a:t>
            </a:r>
            <a:endParaRPr lang="ru-RU" altLang="ru-RU" sz="2200"/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auto">
          <a:xfrm rot="-10800000">
            <a:off x="971550" y="404813"/>
            <a:ext cx="1728788" cy="7207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 rot="10800000" flipH="1">
            <a:off x="6156325" y="404813"/>
            <a:ext cx="1728788" cy="71913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979613" y="2276475"/>
            <a:ext cx="2016125" cy="792163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/>
              <a:t>чаклунство, ідолопоклонство</a:t>
            </a:r>
            <a:endParaRPr lang="ru-RU" altLang="ru-RU"/>
          </a:p>
        </p:txBody>
      </p:sp>
      <p:sp>
        <p:nvSpPr>
          <p:cNvPr id="91148" name="AutoShape 12"/>
          <p:cNvSpPr>
            <a:spLocks noChangeArrowheads="1"/>
          </p:cNvSpPr>
          <p:nvPr/>
        </p:nvSpPr>
        <p:spPr bwMode="auto">
          <a:xfrm>
            <a:off x="179388" y="2492375"/>
            <a:ext cx="1368425" cy="1008063"/>
          </a:xfrm>
          <a:prstGeom prst="flowChartMultidocument">
            <a:avLst/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проти</a:t>
            </a:r>
          </a:p>
          <a:p>
            <a:pPr algn="ctr"/>
            <a:r>
              <a:rPr lang="uk-UA" altLang="ru-RU" sz="2000"/>
              <a:t>релігії</a:t>
            </a:r>
            <a:endParaRPr lang="ru-RU" altLang="ru-RU" sz="2000"/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3995738" y="2276475"/>
            <a:ext cx="2016125" cy="431800"/>
          </a:xfrm>
          <a:prstGeom prst="homePlate">
            <a:avLst>
              <a:gd name="adj" fmla="val 116728"/>
            </a:avLst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якщо доведено</a:t>
            </a:r>
            <a:endParaRPr lang="ru-RU" altLang="ru-RU"/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>
            <a:off x="3995738" y="2708275"/>
            <a:ext cx="2016125" cy="360363"/>
          </a:xfrm>
          <a:prstGeom prst="homePlate">
            <a:avLst>
              <a:gd name="adj" fmla="val 139868"/>
            </a:avLst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якщо сумніви</a:t>
            </a:r>
            <a:endParaRPr lang="ru-RU" altLang="ru-RU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6588125" y="2133600"/>
            <a:ext cx="1655763" cy="431800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990033"/>
                </a:solidFill>
              </a:rPr>
              <a:t>спалення</a:t>
            </a: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6588125" y="2636838"/>
            <a:ext cx="2160588" cy="576262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990033"/>
                </a:solidFill>
              </a:rPr>
              <a:t>тілесні покарання</a:t>
            </a:r>
          </a:p>
          <a:p>
            <a:pPr algn="ctr"/>
            <a:r>
              <a:rPr lang="uk-UA" altLang="ru-RU">
                <a:solidFill>
                  <a:srgbClr val="990033"/>
                </a:solidFill>
              </a:rPr>
              <a:t>і ув'язнення</a:t>
            </a: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79613" y="3284538"/>
            <a:ext cx="2663825" cy="431800"/>
          </a:xfrm>
          <a:prstGeom prst="homePlate">
            <a:avLst>
              <a:gd name="adj" fmla="val 154228"/>
            </a:avLst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богохульство</a:t>
            </a:r>
            <a:endParaRPr lang="ru-RU" altLang="ru-RU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6300788" y="3284538"/>
            <a:ext cx="2303462" cy="431800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990033"/>
                </a:solidFill>
              </a:rPr>
              <a:t>відрізування язика</a:t>
            </a: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1155" name="AutoShape 19"/>
          <p:cNvSpPr>
            <a:spLocks noChangeArrowheads="1"/>
          </p:cNvSpPr>
          <p:nvPr/>
        </p:nvSpPr>
        <p:spPr bwMode="auto">
          <a:xfrm>
            <a:off x="1979613" y="3860800"/>
            <a:ext cx="3313112" cy="431800"/>
          </a:xfrm>
          <a:prstGeom prst="homePlate">
            <a:avLst>
              <a:gd name="adj" fmla="val 191820"/>
            </a:avLst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злісне богохульство</a:t>
            </a:r>
            <a:endParaRPr lang="ru-RU" altLang="ru-RU"/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6300788" y="3860800"/>
            <a:ext cx="2305050" cy="431800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990033"/>
                </a:solidFill>
              </a:rPr>
              <a:t>смертна кара</a:t>
            </a: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1157" name="AutoShape 21"/>
          <p:cNvSpPr>
            <a:spLocks noChangeArrowheads="1"/>
          </p:cNvSpPr>
          <p:nvPr/>
        </p:nvSpPr>
        <p:spPr bwMode="auto">
          <a:xfrm>
            <a:off x="323850" y="5013325"/>
            <a:ext cx="1439863" cy="1008063"/>
          </a:xfrm>
          <a:prstGeom prst="flowChartMultidocument">
            <a:avLst/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проти</a:t>
            </a:r>
          </a:p>
          <a:p>
            <a:pPr algn="ctr"/>
            <a:r>
              <a:rPr lang="uk-UA" altLang="ru-RU"/>
              <a:t>держави</a:t>
            </a:r>
            <a:endParaRPr lang="ru-RU" altLang="ru-RU"/>
          </a:p>
        </p:txBody>
      </p:sp>
      <p:sp>
        <p:nvSpPr>
          <p:cNvPr id="91158" name="AutoShape 22"/>
          <p:cNvSpPr>
            <a:spLocks noChangeArrowheads="1"/>
          </p:cNvSpPr>
          <p:nvPr/>
        </p:nvSpPr>
        <p:spPr bwMode="auto">
          <a:xfrm>
            <a:off x="2051050" y="4941888"/>
            <a:ext cx="3457575" cy="485775"/>
          </a:xfrm>
          <a:prstGeom prst="homePlate">
            <a:avLst>
              <a:gd name="adj" fmla="val 177941"/>
            </a:avLst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словесна образа монарха</a:t>
            </a:r>
            <a:endParaRPr lang="ru-RU" altLang="ru-RU"/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6372225" y="4941888"/>
            <a:ext cx="2160588" cy="503237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990033"/>
                </a:solidFill>
              </a:rPr>
              <a:t>відсікання голови</a:t>
            </a: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1160" name="AutoShape 24"/>
          <p:cNvSpPr>
            <a:spLocks noChangeArrowheads="1"/>
          </p:cNvSpPr>
          <p:nvPr/>
        </p:nvSpPr>
        <p:spPr bwMode="auto">
          <a:xfrm>
            <a:off x="2051050" y="5661025"/>
            <a:ext cx="3529013" cy="485775"/>
          </a:xfrm>
          <a:prstGeom prst="homePlate">
            <a:avLst>
              <a:gd name="adj" fmla="val 181618"/>
            </a:avLst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намір вбити монарха</a:t>
            </a:r>
            <a:endParaRPr lang="ru-RU" altLang="ru-RU"/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6372225" y="5661025"/>
            <a:ext cx="2160588" cy="504825"/>
          </a:xfrm>
          <a:prstGeom prst="rect">
            <a:avLst/>
          </a:prstGeom>
          <a:solidFill>
            <a:schemeClr val="bg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990033"/>
                </a:solidFill>
              </a:rPr>
              <a:t>четвертування</a:t>
            </a: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0" y="6597650"/>
            <a:ext cx="4500563" cy="260350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400"/>
              <a:t>М.Ге “Петро І допитує царевича Олексія у Петергофі”</a:t>
            </a:r>
            <a:endParaRPr lang="ru-RU" altLang="ru-RU" sz="1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2700338" y="260350"/>
            <a:ext cx="3455987" cy="504825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3200">
                <a:solidFill>
                  <a:srgbClr val="FFFFFF"/>
                </a:solidFill>
              </a:rPr>
              <a:t>Артикули воїнські</a:t>
            </a:r>
            <a:endParaRPr lang="ru-RU" altLang="ru-RU" sz="3200">
              <a:solidFill>
                <a:srgbClr val="FFFFFF"/>
              </a:solidFill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1619250" y="1196975"/>
            <a:ext cx="2232025" cy="485775"/>
          </a:xfrm>
          <a:prstGeom prst="homePlate">
            <a:avLst>
              <a:gd name="adj" fmla="val 114869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>
                <a:solidFill>
                  <a:srgbClr val="FFFF99"/>
                </a:solidFill>
              </a:rPr>
              <a:t>злочин</a:t>
            </a:r>
            <a:endParaRPr lang="ru-RU" altLang="ru-RU" sz="2200">
              <a:solidFill>
                <a:srgbClr val="FFFF99"/>
              </a:solidFill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5292725" y="1196975"/>
            <a:ext cx="1943100" cy="503238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>
                <a:solidFill>
                  <a:srgbClr val="66FF99"/>
                </a:solidFill>
              </a:rPr>
              <a:t>покарання</a:t>
            </a:r>
            <a:endParaRPr lang="ru-RU" altLang="ru-RU" sz="2200">
              <a:solidFill>
                <a:srgbClr val="66FF99"/>
              </a:solidFill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 rot="-10800000">
            <a:off x="1692275" y="404813"/>
            <a:ext cx="996950" cy="7334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 rot="10800000" flipH="1">
            <a:off x="6156325" y="404813"/>
            <a:ext cx="1008063" cy="7334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468313" y="2060575"/>
            <a:ext cx="1439862" cy="757238"/>
          </a:xfrm>
          <a:prstGeom prst="flowChartMultidocument">
            <a:avLst/>
          </a:prstGeom>
          <a:solidFill>
            <a:srgbClr val="535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посадові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2170" name="AutoShape 10"/>
          <p:cNvSpPr>
            <a:spLocks noChangeArrowheads="1"/>
          </p:cNvSpPr>
          <p:nvPr/>
        </p:nvSpPr>
        <p:spPr bwMode="auto">
          <a:xfrm>
            <a:off x="2411413" y="2133600"/>
            <a:ext cx="1728787" cy="576263"/>
          </a:xfrm>
          <a:prstGeom prst="homePlate">
            <a:avLst>
              <a:gd name="adj" fmla="val 75000"/>
            </a:avLst>
          </a:prstGeom>
          <a:solidFill>
            <a:srgbClr val="535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хабарництво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>
            <a:off x="4500563" y="1989138"/>
            <a:ext cx="1512887" cy="93662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4335463" y="3429000"/>
            <a:ext cx="1820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4500563" y="1989138"/>
            <a:ext cx="15843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/>
              <a:t>залежно від обставин і розміру</a:t>
            </a:r>
            <a:endParaRPr lang="ru-RU" altLang="ru-RU"/>
          </a:p>
          <a:p>
            <a:endParaRPr lang="ru-RU" altLang="ru-RU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6300788" y="1989138"/>
            <a:ext cx="2447925" cy="576262"/>
          </a:xfrm>
          <a:prstGeom prst="rect">
            <a:avLst/>
          </a:prstGeom>
          <a:solidFill>
            <a:srgbClr val="535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конфіскація майна і тілесні покарання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6300788" y="2708275"/>
            <a:ext cx="2447925" cy="433388"/>
          </a:xfrm>
          <a:prstGeom prst="rect">
            <a:avLst/>
          </a:prstGeom>
          <a:solidFill>
            <a:srgbClr val="535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смертна кара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250825" y="3213100"/>
            <a:ext cx="1584325" cy="1439863"/>
          </a:xfrm>
          <a:prstGeom prst="flowChartMultidocumen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проти порядку управління і суду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auto">
          <a:xfrm>
            <a:off x="2268538" y="3284538"/>
            <a:ext cx="1943100" cy="485775"/>
          </a:xfrm>
          <a:prstGeom prst="homePlate">
            <a:avLst>
              <a:gd name="adj" fmla="val 100000"/>
            </a:avLst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лжесвідчення 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4643438" y="3284538"/>
            <a:ext cx="4105275" cy="576262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відрубування двох пальців (якими присягав) і каторжні роботи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2180" name="AutoShape 20"/>
          <p:cNvSpPr>
            <a:spLocks noChangeArrowheads="1"/>
          </p:cNvSpPr>
          <p:nvPr/>
        </p:nvSpPr>
        <p:spPr bwMode="auto">
          <a:xfrm>
            <a:off x="2268538" y="4005263"/>
            <a:ext cx="3527425" cy="485775"/>
          </a:xfrm>
          <a:prstGeom prst="homePlate">
            <a:avLst>
              <a:gd name="adj" fmla="val 181536"/>
            </a:avLst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вирубка корабельного дуба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6300788" y="4005263"/>
            <a:ext cx="1511300" cy="503237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штраф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2182" name="AutoShape 22"/>
          <p:cNvSpPr>
            <a:spLocks noChangeArrowheads="1"/>
          </p:cNvSpPr>
          <p:nvPr/>
        </p:nvSpPr>
        <p:spPr bwMode="auto">
          <a:xfrm>
            <a:off x="323850" y="5300663"/>
            <a:ext cx="1439863" cy="1223962"/>
          </a:xfrm>
          <a:prstGeom prst="flowChartMultidocumen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майнові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2183" name="AutoShape 23"/>
          <p:cNvSpPr>
            <a:spLocks noChangeArrowheads="1"/>
          </p:cNvSpPr>
          <p:nvPr/>
        </p:nvSpPr>
        <p:spPr bwMode="auto">
          <a:xfrm>
            <a:off x="2124075" y="5373688"/>
            <a:ext cx="2087563" cy="431800"/>
          </a:xfrm>
          <a:prstGeom prst="homePlate">
            <a:avLst>
              <a:gd name="adj" fmla="val 120864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крадіжка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2184" name="AutoShape 24"/>
          <p:cNvSpPr>
            <a:spLocks noChangeArrowheads="1"/>
          </p:cNvSpPr>
          <p:nvPr/>
        </p:nvSpPr>
        <p:spPr bwMode="auto">
          <a:xfrm>
            <a:off x="4500563" y="4797425"/>
            <a:ext cx="1366837" cy="1439863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85" name="Rectangle 25"/>
          <p:cNvSpPr>
            <a:spLocks noChangeArrowheads="1"/>
          </p:cNvSpPr>
          <p:nvPr/>
        </p:nvSpPr>
        <p:spPr bwMode="auto">
          <a:xfrm>
            <a:off x="5940425" y="4724400"/>
            <a:ext cx="2808288" cy="288925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1700">
                <a:solidFill>
                  <a:srgbClr val="66FF99"/>
                </a:solidFill>
              </a:rPr>
              <a:t>6 рядів шпіцрутенів;</a:t>
            </a:r>
            <a:endParaRPr lang="ru-RU" altLang="ru-RU" sz="1700">
              <a:solidFill>
                <a:srgbClr val="66FF99"/>
              </a:solidFill>
            </a:endParaRPr>
          </a:p>
        </p:txBody>
      </p: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4716463" y="48688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92187" name="Text Box 27"/>
          <p:cNvSpPr txBox="1">
            <a:spLocks noChangeArrowheads="1"/>
          </p:cNvSpPr>
          <p:nvPr/>
        </p:nvSpPr>
        <p:spPr bwMode="auto">
          <a:xfrm>
            <a:off x="4859338" y="4868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4500563" y="4652963"/>
            <a:ext cx="12954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uk-UA" altLang="ru-RU"/>
              <a:t>вперше,</a:t>
            </a:r>
          </a:p>
          <a:p>
            <a:pPr>
              <a:lnSpc>
                <a:spcPct val="140000"/>
              </a:lnSpc>
            </a:pPr>
            <a:r>
              <a:rPr lang="uk-UA" altLang="ru-RU"/>
              <a:t>вдруге, </a:t>
            </a:r>
          </a:p>
          <a:p>
            <a:pPr>
              <a:lnSpc>
                <a:spcPct val="140000"/>
              </a:lnSpc>
            </a:pPr>
            <a:r>
              <a:rPr lang="uk-UA" altLang="ru-RU"/>
              <a:t>втретє,</a:t>
            </a:r>
          </a:p>
          <a:p>
            <a:pPr>
              <a:lnSpc>
                <a:spcPct val="140000"/>
              </a:lnSpc>
            </a:pPr>
            <a:r>
              <a:rPr lang="uk-UA" altLang="ru-RU"/>
              <a:t>вчетверте</a:t>
            </a:r>
            <a:endParaRPr lang="ru-RU" altLang="ru-RU"/>
          </a:p>
        </p:txBody>
      </p:sp>
      <p:sp>
        <p:nvSpPr>
          <p:cNvPr id="92189" name="Rectangle 29"/>
          <p:cNvSpPr>
            <a:spLocks noChangeArrowheads="1"/>
          </p:cNvSpPr>
          <p:nvPr/>
        </p:nvSpPr>
        <p:spPr bwMode="auto">
          <a:xfrm>
            <a:off x="5940425" y="5084763"/>
            <a:ext cx="2808288" cy="287337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700">
                <a:solidFill>
                  <a:srgbClr val="66FF99"/>
                </a:solidFill>
              </a:rPr>
              <a:t>12 рядів шпіцрутенів</a:t>
            </a:r>
            <a:endParaRPr lang="ru-RU" altLang="ru-RU" sz="1700">
              <a:solidFill>
                <a:srgbClr val="66FF99"/>
              </a:solidFill>
            </a:endParaRPr>
          </a:p>
        </p:txBody>
      </p:sp>
      <p:sp>
        <p:nvSpPr>
          <p:cNvPr id="92190" name="Rectangle 30"/>
          <p:cNvSpPr>
            <a:spLocks noChangeArrowheads="1"/>
          </p:cNvSpPr>
          <p:nvPr/>
        </p:nvSpPr>
        <p:spPr bwMode="auto">
          <a:xfrm>
            <a:off x="5940425" y="5445125"/>
            <a:ext cx="2808288" cy="43180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1700">
                <a:solidFill>
                  <a:srgbClr val="66FF99"/>
                </a:solidFill>
              </a:rPr>
              <a:t>відрізання носа, вуха, каторжні роботи</a:t>
            </a:r>
            <a:endParaRPr lang="ru-RU" altLang="ru-RU" sz="1700">
              <a:solidFill>
                <a:srgbClr val="66FF99"/>
              </a:solidFill>
            </a:endParaRPr>
          </a:p>
        </p:txBody>
      </p:sp>
      <p:sp>
        <p:nvSpPr>
          <p:cNvPr id="92191" name="Rectangle 31"/>
          <p:cNvSpPr>
            <a:spLocks noChangeArrowheads="1"/>
          </p:cNvSpPr>
          <p:nvPr/>
        </p:nvSpPr>
        <p:spPr bwMode="auto">
          <a:xfrm>
            <a:off x="5940425" y="5949950"/>
            <a:ext cx="2808288" cy="288925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1700">
                <a:solidFill>
                  <a:srgbClr val="66FF99"/>
                </a:solidFill>
              </a:rPr>
              <a:t>смертна кара</a:t>
            </a:r>
            <a:endParaRPr lang="ru-RU" altLang="ru-RU" sz="1700">
              <a:solidFill>
                <a:srgbClr val="66FF99"/>
              </a:solidFill>
            </a:endParaRPr>
          </a:p>
        </p:txBody>
      </p:sp>
      <p:sp>
        <p:nvSpPr>
          <p:cNvPr id="92192" name="AutoShape 32"/>
          <p:cNvSpPr>
            <a:spLocks noChangeArrowheads="1"/>
          </p:cNvSpPr>
          <p:nvPr/>
        </p:nvSpPr>
        <p:spPr bwMode="auto">
          <a:xfrm>
            <a:off x="3203575" y="6308725"/>
            <a:ext cx="3024188" cy="54927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3276600" y="6256338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/>
              <a:t>під час пожежі, паводку, чи державного майна</a:t>
            </a:r>
            <a:endParaRPr lang="ru-RU" altLang="ru-RU"/>
          </a:p>
        </p:txBody>
      </p:sp>
      <p:sp>
        <p:nvSpPr>
          <p:cNvPr id="92194" name="Rectangle 34"/>
          <p:cNvSpPr>
            <a:spLocks noChangeArrowheads="1"/>
          </p:cNvSpPr>
          <p:nvPr/>
        </p:nvSpPr>
        <p:spPr bwMode="auto">
          <a:xfrm>
            <a:off x="6659563" y="6308725"/>
            <a:ext cx="2160587" cy="431800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повішення </a:t>
            </a:r>
            <a:endParaRPr lang="ru-RU" altLang="ru-RU">
              <a:solidFill>
                <a:srgbClr val="66FF99"/>
              </a:solidFill>
            </a:endParaRPr>
          </a:p>
        </p:txBody>
      </p:sp>
      <p:pic>
        <p:nvPicPr>
          <p:cNvPr id="92195" name="Picture 35" descr="fuzeler_pekhotnogo_pol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9550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6" name="Picture 36" descr="морпех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0"/>
            <a:ext cx="1563687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924300" y="0"/>
            <a:ext cx="30241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600">
                <a:solidFill>
                  <a:srgbClr val="CC00FF"/>
                </a:solidFill>
              </a:rPr>
              <a:t>Артикули воїнські</a:t>
            </a:r>
            <a:endParaRPr lang="ru-RU" altLang="ru-RU" sz="2600">
              <a:solidFill>
                <a:srgbClr val="CC00FF"/>
              </a:solidFill>
            </a:endParaRP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2195513" y="836613"/>
            <a:ext cx="1871662" cy="485775"/>
          </a:xfrm>
          <a:prstGeom prst="homePlate">
            <a:avLst>
              <a:gd name="adj" fmla="val 96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>
                <a:solidFill>
                  <a:srgbClr val="FFFF66"/>
                </a:solidFill>
              </a:rPr>
              <a:t>злочин</a:t>
            </a:r>
            <a:endParaRPr lang="ru-RU" altLang="ru-RU" sz="2200">
              <a:solidFill>
                <a:srgbClr val="FFFF66"/>
              </a:solidFill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6732588" y="836613"/>
            <a:ext cx="18002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>
                <a:solidFill>
                  <a:srgbClr val="66FF99"/>
                </a:solidFill>
              </a:rPr>
              <a:t>покарання</a:t>
            </a:r>
            <a:endParaRPr lang="ru-RU" altLang="ru-RU" sz="2200">
              <a:solidFill>
                <a:srgbClr val="66FF99"/>
              </a:solidFill>
            </a:endParaRP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 rot="-10800000">
            <a:off x="3059113" y="260350"/>
            <a:ext cx="792162" cy="5762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 rot="10800000" flipH="1">
            <a:off x="6948488" y="188913"/>
            <a:ext cx="865187" cy="576262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250825" y="2852738"/>
            <a:ext cx="1511300" cy="1296987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>
                <a:solidFill>
                  <a:srgbClr val="CC00FF"/>
                </a:solidFill>
              </a:rPr>
              <a:t>військові</a:t>
            </a:r>
            <a:endParaRPr lang="ru-RU" altLang="ru-RU" sz="2200">
              <a:solidFill>
                <a:srgbClr val="CC00FF"/>
              </a:solidFill>
            </a:endParaRPr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>
            <a:off x="2195513" y="1557338"/>
            <a:ext cx="2160587" cy="485775"/>
          </a:xfrm>
          <a:prstGeom prst="homePlate">
            <a:avLst>
              <a:gd name="adj" fmla="val 1111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образа офіцера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4572000" y="1484313"/>
            <a:ext cx="1512888" cy="64928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4695825" y="1431925"/>
            <a:ext cx="124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/>
              <a:t>на розсуд суду</a:t>
            </a:r>
            <a:endParaRPr lang="ru-RU" altLang="ru-RU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6300788" y="1484313"/>
            <a:ext cx="22320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тілесні покарання, або смертна кара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3198" name="AutoShape 14"/>
          <p:cNvSpPr>
            <a:spLocks noChangeArrowheads="1"/>
          </p:cNvSpPr>
          <p:nvPr/>
        </p:nvSpPr>
        <p:spPr bwMode="auto">
          <a:xfrm>
            <a:off x="2195513" y="2349500"/>
            <a:ext cx="2520950" cy="1079500"/>
          </a:xfrm>
          <a:prstGeom prst="homePlate">
            <a:avLst>
              <a:gd name="adj" fmla="val 58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погроза старшому </a:t>
            </a:r>
          </a:p>
          <a:p>
            <a:pPr algn="ctr"/>
            <a:r>
              <a:rPr lang="uk-UA" altLang="ru-RU">
                <a:solidFill>
                  <a:srgbClr val="FFFF66"/>
                </a:solidFill>
              </a:rPr>
              <a:t>  за званням фізичною </a:t>
            </a:r>
          </a:p>
          <a:p>
            <a:pPr algn="ctr"/>
            <a:r>
              <a:rPr lang="uk-UA" altLang="ru-RU">
                <a:solidFill>
                  <a:srgbClr val="FFFF66"/>
                </a:solidFill>
              </a:rPr>
              <a:t>розправою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3199" name="AutoShape 15"/>
          <p:cNvSpPr>
            <a:spLocks noChangeArrowheads="1"/>
          </p:cNvSpPr>
          <p:nvPr/>
        </p:nvSpPr>
        <p:spPr bwMode="auto">
          <a:xfrm>
            <a:off x="4932363" y="2349500"/>
            <a:ext cx="1295400" cy="57467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5003800" y="2297113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/>
              <a:t>у мирний час</a:t>
            </a:r>
            <a:endParaRPr lang="ru-RU" altLang="ru-RU"/>
          </a:p>
        </p:txBody>
      </p:sp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6588125" y="2349500"/>
            <a:ext cx="1944688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побиття шпіцрутенами</a:t>
            </a: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3202" name="AutoShape 18"/>
          <p:cNvSpPr>
            <a:spLocks noChangeArrowheads="1"/>
          </p:cNvSpPr>
          <p:nvPr/>
        </p:nvSpPr>
        <p:spPr bwMode="auto">
          <a:xfrm>
            <a:off x="4932363" y="3068638"/>
            <a:ext cx="1295400" cy="358775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5003800" y="3068638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/>
              <a:t>у поході</a:t>
            </a:r>
            <a:endParaRPr lang="ru-RU" altLang="ru-RU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6588125" y="2997200"/>
            <a:ext cx="194468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смертна кара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3205" name="AutoShape 21"/>
          <p:cNvSpPr>
            <a:spLocks noChangeArrowheads="1"/>
          </p:cNvSpPr>
          <p:nvPr/>
        </p:nvSpPr>
        <p:spPr bwMode="auto">
          <a:xfrm>
            <a:off x="2195513" y="3644900"/>
            <a:ext cx="2952750" cy="576263"/>
          </a:xfrm>
          <a:prstGeom prst="homePlate">
            <a:avLst>
              <a:gd name="adj" fmla="val 128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Умисне невиконання наказу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6588125" y="3716338"/>
            <a:ext cx="1944688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смертна кара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3207" name="AutoShape 23"/>
          <p:cNvSpPr>
            <a:spLocks noChangeArrowheads="1"/>
          </p:cNvSpPr>
          <p:nvPr/>
        </p:nvSpPr>
        <p:spPr bwMode="auto">
          <a:xfrm>
            <a:off x="2195513" y="4365625"/>
            <a:ext cx="3168650" cy="576263"/>
          </a:xfrm>
          <a:prstGeom prst="homePlate">
            <a:avLst>
              <a:gd name="adj" fmla="val 1374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жорстоке поводження офіцера з солдатом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3208" name="Rectangle 24"/>
          <p:cNvSpPr>
            <a:spLocks noChangeArrowheads="1"/>
          </p:cNvSpPr>
          <p:nvPr/>
        </p:nvSpPr>
        <p:spPr bwMode="auto">
          <a:xfrm>
            <a:off x="5651500" y="4292600"/>
            <a:ext cx="3097213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офіцера під суд, покарання: на розсуд суду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3209" name="AutoShape 25"/>
          <p:cNvSpPr>
            <a:spLocks noChangeArrowheads="1"/>
          </p:cNvSpPr>
          <p:nvPr/>
        </p:nvSpPr>
        <p:spPr bwMode="auto">
          <a:xfrm>
            <a:off x="2195513" y="5084763"/>
            <a:ext cx="3168650" cy="649287"/>
          </a:xfrm>
          <a:prstGeom prst="homePlate">
            <a:avLst>
              <a:gd name="adj" fmla="val 122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необережність, сон під час караулу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5651500" y="5084763"/>
            <a:ext cx="309721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смертна кара і для офіцера, і для солдата 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3211" name="AutoShape 27"/>
          <p:cNvSpPr>
            <a:spLocks noChangeArrowheads="1"/>
          </p:cNvSpPr>
          <p:nvPr/>
        </p:nvSpPr>
        <p:spPr bwMode="auto">
          <a:xfrm>
            <a:off x="2195513" y="6021388"/>
            <a:ext cx="3816350" cy="576262"/>
          </a:xfrm>
          <a:prstGeom prst="homePlate">
            <a:avLst>
              <a:gd name="adj" fmla="val 1655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FFFF66"/>
                </a:solidFill>
              </a:rPr>
              <a:t>ухилення солдата від виконання своїх обов'язків</a:t>
            </a:r>
            <a:endParaRPr lang="ru-RU" altLang="ru-RU">
              <a:solidFill>
                <a:srgbClr val="FFFF66"/>
              </a:solidFill>
            </a:endParaRPr>
          </a:p>
        </p:txBody>
      </p:sp>
      <p:sp>
        <p:nvSpPr>
          <p:cNvPr id="93212" name="Rectangle 28"/>
          <p:cNvSpPr>
            <a:spLocks noChangeArrowheads="1"/>
          </p:cNvSpPr>
          <p:nvPr/>
        </p:nvSpPr>
        <p:spPr bwMode="auto">
          <a:xfrm>
            <a:off x="6372225" y="5949950"/>
            <a:ext cx="2374900" cy="654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смертна кара через розстріл</a:t>
            </a:r>
            <a:endParaRPr lang="ru-RU" altLang="ru-RU">
              <a:solidFill>
                <a:srgbClr val="66FF99"/>
              </a:solidFill>
            </a:endParaRPr>
          </a:p>
        </p:txBody>
      </p:sp>
      <p:pic>
        <p:nvPicPr>
          <p:cNvPr id="93213" name="Picture 29" descr="семеновс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900238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14" name="Picture 30" descr="преображенск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92600"/>
            <a:ext cx="1779588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851275" y="260350"/>
            <a:ext cx="2952750" cy="503238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>
                <a:solidFill>
                  <a:srgbClr val="FFFFCC"/>
                </a:solidFill>
              </a:rPr>
              <a:t>Артикули воїнські</a:t>
            </a:r>
            <a:endParaRPr lang="ru-RU" altLang="ru-RU" sz="2400">
              <a:solidFill>
                <a:srgbClr val="FFFFCC"/>
              </a:solidFill>
            </a:endParaRPr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2916238" y="1052513"/>
            <a:ext cx="2160587" cy="485775"/>
          </a:xfrm>
          <a:prstGeom prst="homePlate">
            <a:avLst>
              <a:gd name="adj" fmla="val 111193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>
                <a:solidFill>
                  <a:srgbClr val="FFFF00"/>
                </a:solidFill>
              </a:rPr>
              <a:t>злочин</a:t>
            </a:r>
            <a:endParaRPr lang="ru-RU" altLang="ru-RU" sz="2200">
              <a:solidFill>
                <a:srgbClr val="FFFF00"/>
              </a:solidFill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6227763" y="1052513"/>
            <a:ext cx="2016125" cy="503237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200">
                <a:solidFill>
                  <a:srgbClr val="99FF99"/>
                </a:solidFill>
              </a:rPr>
              <a:t>покарання</a:t>
            </a:r>
            <a:endParaRPr lang="ru-RU" altLang="ru-RU" sz="2200">
              <a:solidFill>
                <a:srgbClr val="99FF99"/>
              </a:solidFill>
            </a:endParaRPr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395288" y="2781300"/>
            <a:ext cx="1366837" cy="1150938"/>
          </a:xfrm>
          <a:prstGeom prst="flowChartMultidocumen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FFFF00"/>
                </a:solidFill>
              </a:rPr>
              <a:t>проти</a:t>
            </a:r>
          </a:p>
          <a:p>
            <a:pPr algn="ctr"/>
            <a:r>
              <a:rPr lang="uk-UA" altLang="ru-RU" sz="2000">
                <a:solidFill>
                  <a:srgbClr val="FFFF00"/>
                </a:solidFill>
              </a:rPr>
              <a:t>особи</a:t>
            </a:r>
            <a:endParaRPr lang="ru-RU" altLang="ru-RU" sz="2000">
              <a:solidFill>
                <a:srgbClr val="FFFF00"/>
              </a:solidFill>
            </a:endParaRPr>
          </a:p>
        </p:txBody>
      </p:sp>
      <p:sp>
        <p:nvSpPr>
          <p:cNvPr id="94216" name="AutoShape 8"/>
          <p:cNvSpPr>
            <a:spLocks noChangeArrowheads="1"/>
          </p:cNvSpPr>
          <p:nvPr/>
        </p:nvSpPr>
        <p:spPr bwMode="auto">
          <a:xfrm>
            <a:off x="2124075" y="2420938"/>
            <a:ext cx="1408113" cy="719137"/>
          </a:xfrm>
          <a:prstGeom prst="homePlate">
            <a:avLst>
              <a:gd name="adj" fmla="val 48951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00"/>
                </a:solidFill>
              </a:rPr>
              <a:t>убивство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94217" name="AutoShape 9"/>
          <p:cNvSpPr>
            <a:spLocks noChangeArrowheads="1"/>
          </p:cNvSpPr>
          <p:nvPr/>
        </p:nvSpPr>
        <p:spPr bwMode="auto">
          <a:xfrm>
            <a:off x="2124075" y="4941888"/>
            <a:ext cx="1943100" cy="485775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00"/>
                </a:solidFill>
              </a:rPr>
              <a:t>зґвалтування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94218" name="AutoShape 10"/>
          <p:cNvSpPr>
            <a:spLocks noChangeArrowheads="1"/>
          </p:cNvSpPr>
          <p:nvPr/>
        </p:nvSpPr>
        <p:spPr bwMode="auto">
          <a:xfrm>
            <a:off x="2124075" y="4076700"/>
            <a:ext cx="1584325" cy="485775"/>
          </a:xfrm>
          <a:prstGeom prst="homePlate">
            <a:avLst>
              <a:gd name="adj" fmla="val 81536"/>
            </a:avLst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00"/>
                </a:solidFill>
              </a:rPr>
              <a:t>дуель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94219" name="AutoShape 11"/>
          <p:cNvSpPr>
            <a:spLocks noChangeArrowheads="1"/>
          </p:cNvSpPr>
          <p:nvPr/>
        </p:nvSpPr>
        <p:spPr bwMode="auto">
          <a:xfrm>
            <a:off x="4211638" y="1916113"/>
            <a:ext cx="1368425" cy="43338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4284663" y="19161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/>
              <a:t>навмисне</a:t>
            </a:r>
            <a:endParaRPr lang="ru-RU" altLang="ru-RU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6011863" y="1844675"/>
            <a:ext cx="2160587" cy="433388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відсікання</a:t>
            </a:r>
            <a:r>
              <a:rPr lang="uk-UA" altLang="ru-RU"/>
              <a:t> </a:t>
            </a:r>
            <a:r>
              <a:rPr lang="uk-UA" altLang="ru-RU">
                <a:solidFill>
                  <a:srgbClr val="66FF99"/>
                </a:solidFill>
              </a:rPr>
              <a:t>голови</a:t>
            </a:r>
            <a:endParaRPr lang="ru-RU" altLang="ru-RU">
              <a:solidFill>
                <a:srgbClr val="66FF99"/>
              </a:solidFill>
            </a:endParaRPr>
          </a:p>
        </p:txBody>
      </p:sp>
      <p:pic>
        <p:nvPicPr>
          <p:cNvPr id="94222" name="Picture 14" descr="колесо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3995738" y="2420938"/>
            <a:ext cx="1871662" cy="50323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3995738" y="2492375"/>
            <a:ext cx="192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/>
              <a:t>з необережності</a:t>
            </a:r>
            <a:endParaRPr lang="ru-RU" altLang="ru-RU"/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6011863" y="2420938"/>
            <a:ext cx="2736850" cy="503237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побиття шпіцрутенами, штраф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>
            <a:off x="3851275" y="2924175"/>
            <a:ext cx="2017713" cy="503238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3851275" y="299720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/>
              <a:t>батьків, офіцера</a:t>
            </a:r>
            <a:endParaRPr lang="ru-RU" altLang="ru-RU"/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6011863" y="2997200"/>
            <a:ext cx="2232025" cy="4318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колесування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5364163" y="4076700"/>
            <a:ext cx="3529012" cy="503238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повішення: живого - за шию,</a:t>
            </a:r>
          </a:p>
          <a:p>
            <a:pPr algn="ctr"/>
            <a:r>
              <a:rPr lang="uk-UA" altLang="ru-RU">
                <a:solidFill>
                  <a:srgbClr val="66FF99"/>
                </a:solidFill>
              </a:rPr>
              <a:t>мертвого – за ноги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4230" name="AutoShape 22"/>
          <p:cNvSpPr>
            <a:spLocks noChangeArrowheads="1"/>
          </p:cNvSpPr>
          <p:nvPr/>
        </p:nvSpPr>
        <p:spPr bwMode="auto">
          <a:xfrm>
            <a:off x="323850" y="4941888"/>
            <a:ext cx="1511300" cy="12954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FFFF00"/>
                </a:solidFill>
              </a:rPr>
              <a:t>проти сім</a:t>
            </a:r>
            <a:r>
              <a:rPr lang="en-US" altLang="ru-RU">
                <a:solidFill>
                  <a:srgbClr val="FFFF00"/>
                </a:solidFill>
              </a:rPr>
              <a:t>’</a:t>
            </a:r>
            <a:r>
              <a:rPr lang="uk-UA" altLang="ru-RU">
                <a:solidFill>
                  <a:srgbClr val="FFFF00"/>
                </a:solidFill>
              </a:rPr>
              <a:t>ї і моралі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94231" name="AutoShape 23"/>
          <p:cNvSpPr>
            <a:spLocks noChangeArrowheads="1"/>
          </p:cNvSpPr>
          <p:nvPr/>
        </p:nvSpPr>
        <p:spPr bwMode="auto">
          <a:xfrm>
            <a:off x="4284663" y="4941888"/>
            <a:ext cx="1800225" cy="576262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4356100" y="494188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/>
              <a:t>призначалася експертиза</a:t>
            </a:r>
            <a:endParaRPr lang="ru-RU" altLang="ru-RU"/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6227763" y="4941888"/>
            <a:ext cx="25209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смертна кара, або каторга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4234" name="AutoShape 26"/>
          <p:cNvSpPr>
            <a:spLocks noChangeArrowheads="1"/>
          </p:cNvSpPr>
          <p:nvPr/>
        </p:nvSpPr>
        <p:spPr bwMode="auto">
          <a:xfrm>
            <a:off x="2124075" y="5589588"/>
            <a:ext cx="1943100" cy="485775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00"/>
                </a:solidFill>
              </a:rPr>
              <a:t>кровозмішення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6227763" y="5589588"/>
            <a:ext cx="25209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смертна кара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4236" name="AutoShape 28"/>
          <p:cNvSpPr>
            <a:spLocks noChangeArrowheads="1"/>
          </p:cNvSpPr>
          <p:nvPr/>
        </p:nvSpPr>
        <p:spPr bwMode="auto">
          <a:xfrm>
            <a:off x="2124075" y="6237288"/>
            <a:ext cx="3311525" cy="485775"/>
          </a:xfrm>
          <a:prstGeom prst="homePlate">
            <a:avLst>
              <a:gd name="adj" fmla="val 1704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FFFF00"/>
                </a:solidFill>
              </a:rPr>
              <a:t>гомосексуалізм, зоофілія</a:t>
            </a: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6227763" y="6237288"/>
            <a:ext cx="252095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тілесні покарання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4238" name="AutoShape 30"/>
          <p:cNvSpPr>
            <a:spLocks noChangeArrowheads="1"/>
          </p:cNvSpPr>
          <p:nvPr/>
        </p:nvSpPr>
        <p:spPr bwMode="auto">
          <a:xfrm>
            <a:off x="3563938" y="3500438"/>
            <a:ext cx="2303462" cy="433387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3616325" y="3521075"/>
            <a:ext cx="2233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/>
              <a:t>вчинене випадково</a:t>
            </a:r>
            <a:endParaRPr lang="ru-RU" altLang="ru-RU"/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6011863" y="3500438"/>
            <a:ext cx="2881312" cy="433387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>
                <a:solidFill>
                  <a:srgbClr val="66FF99"/>
                </a:solidFill>
              </a:rPr>
              <a:t>звільняло від покарання</a:t>
            </a:r>
            <a:endParaRPr lang="ru-RU" altLang="ru-RU">
              <a:solidFill>
                <a:srgbClr val="66FF99"/>
              </a:solidFill>
            </a:endParaRPr>
          </a:p>
        </p:txBody>
      </p:sp>
      <p:sp>
        <p:nvSpPr>
          <p:cNvPr id="94241" name="AutoShape 33"/>
          <p:cNvSpPr>
            <a:spLocks noChangeArrowheads="1"/>
          </p:cNvSpPr>
          <p:nvPr/>
        </p:nvSpPr>
        <p:spPr bwMode="auto">
          <a:xfrm rot="-10800000">
            <a:off x="2987675" y="333375"/>
            <a:ext cx="852488" cy="7334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4242" name="AutoShape 34"/>
          <p:cNvSpPr>
            <a:spLocks noChangeArrowheads="1"/>
          </p:cNvSpPr>
          <p:nvPr/>
        </p:nvSpPr>
        <p:spPr bwMode="auto">
          <a:xfrm rot="10800000" flipH="1">
            <a:off x="6804025" y="333375"/>
            <a:ext cx="852488" cy="73342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pic>
        <p:nvPicPr>
          <p:cNvPr id="95239" name="Picture 7" descr="a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1187450" y="549275"/>
            <a:ext cx="6553200" cy="914400"/>
          </a:xfrm>
          <a:prstGeom prst="roundRect">
            <a:avLst>
              <a:gd name="adj" fmla="val 16667"/>
            </a:avLst>
          </a:prstGeom>
          <a:solidFill>
            <a:srgbClr val="EBEB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uk-UA" altLang="ru-RU" sz="3200" dirty="0">
                <a:solidFill>
                  <a:schemeClr val="tx2"/>
                </a:solidFill>
              </a:rPr>
              <a:t>Значення Артикулів воїнських</a:t>
            </a:r>
            <a:endParaRPr lang="ru-RU" altLang="ru-RU" sz="3200" dirty="0">
              <a:solidFill>
                <a:schemeClr val="tx2"/>
              </a:solidFill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611188" y="2420938"/>
            <a:ext cx="7777162" cy="1296987"/>
          </a:xfrm>
          <a:prstGeom prst="rect">
            <a:avLst/>
          </a:prstGeom>
          <a:solidFill>
            <a:srgbClr val="EBEB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r>
              <a:rPr lang="uk-UA" altLang="ru-RU" sz="3000" dirty="0">
                <a:solidFill>
                  <a:schemeClr val="tx2"/>
                </a:solidFill>
              </a:rPr>
              <a:t>Були основним джерелом права для військовослужбовців впродовж 150 років</a:t>
            </a:r>
            <a:endParaRPr lang="ru-RU" altLang="ru-RU" sz="3000" dirty="0">
              <a:solidFill>
                <a:schemeClr val="tx2"/>
              </a:solidFill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611188" y="4868863"/>
            <a:ext cx="7705725" cy="1584325"/>
          </a:xfrm>
          <a:prstGeom prst="rect">
            <a:avLst/>
          </a:prstGeom>
          <a:solidFill>
            <a:srgbClr val="EBEBFF">
              <a:alpha val="6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r>
              <a:rPr lang="uk-UA" altLang="ru-RU" sz="3000" dirty="0">
                <a:solidFill>
                  <a:schemeClr val="tx2"/>
                </a:solidFill>
              </a:rPr>
              <a:t>Здійснили великий вплив на формування загальнодержавного кримінального </a:t>
            </a:r>
            <a:r>
              <a:rPr lang="uk-UA" altLang="ru-RU" sz="3000" dirty="0" smtClean="0">
                <a:solidFill>
                  <a:schemeClr val="tx2"/>
                </a:solidFill>
              </a:rPr>
              <a:t>законодавства</a:t>
            </a:r>
            <a:endParaRPr lang="ru-RU" altLang="ru-RU" sz="3000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аристокр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17512"/>
          </a:xfrm>
        </p:spPr>
        <p:txBody>
          <a:bodyPr/>
          <a:lstStyle/>
          <a:p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23850" y="188913"/>
            <a:ext cx="8280400" cy="503237"/>
          </a:xfrm>
          <a:prstGeom prst="roundRect">
            <a:avLst>
              <a:gd name="adj" fmla="val 16667"/>
            </a:avLst>
          </a:prstGeom>
          <a:solidFill>
            <a:srgbClr val="FF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800">
                <a:solidFill>
                  <a:srgbClr val="663300"/>
                </a:solidFill>
              </a:rPr>
              <a:t>Суспільний лад Франції</a:t>
            </a:r>
            <a:endParaRPr lang="ru-RU" altLang="ru-RU" sz="2800">
              <a:solidFill>
                <a:srgbClr val="663300"/>
              </a:solidFill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50825" y="1341438"/>
            <a:ext cx="1512888" cy="914400"/>
          </a:xfrm>
          <a:prstGeom prst="roundRect">
            <a:avLst>
              <a:gd name="adj" fmla="val 16667"/>
            </a:avLst>
          </a:prstGeom>
          <a:solidFill>
            <a:srgbClr val="FF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333300"/>
                </a:solidFill>
              </a:rPr>
              <a:t>1 стан</a:t>
            </a:r>
          </a:p>
          <a:p>
            <a:pPr algn="ctr"/>
            <a:r>
              <a:rPr lang="uk-UA" altLang="ru-RU" sz="2000">
                <a:solidFill>
                  <a:srgbClr val="333300"/>
                </a:solidFill>
              </a:rPr>
              <a:t>духівництво</a:t>
            </a:r>
            <a:endParaRPr lang="ru-RU" altLang="ru-RU" sz="2000">
              <a:solidFill>
                <a:srgbClr val="333300"/>
              </a:solidFill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364163" y="908050"/>
            <a:ext cx="2808287" cy="1873250"/>
          </a:xfrm>
          <a:prstGeom prst="roundRect">
            <a:avLst>
              <a:gd name="adj" fmla="val 16667"/>
            </a:avLst>
          </a:prstGeom>
          <a:solidFill>
            <a:srgbClr val="FF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uk-UA" altLang="ru-RU"/>
          </a:p>
          <a:p>
            <a:pPr>
              <a:buFontTx/>
              <a:buChar char="-"/>
            </a:pPr>
            <a:r>
              <a:rPr lang="uk-UA" altLang="ru-RU"/>
              <a:t> </a:t>
            </a:r>
            <a:r>
              <a:rPr lang="uk-UA" altLang="ru-RU">
                <a:solidFill>
                  <a:srgbClr val="333300"/>
                </a:solidFill>
              </a:rPr>
              <a:t>землевласники;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333300"/>
                </a:solidFill>
              </a:rPr>
              <a:t> податки не платили;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333300"/>
                </a:solidFill>
              </a:rPr>
              <a:t> займали посади у державному апараті;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333300"/>
                </a:solidFill>
              </a:rPr>
              <a:t> на церковні посади призначав король</a:t>
            </a:r>
            <a:endParaRPr lang="ru-RU" altLang="ru-RU">
              <a:solidFill>
                <a:srgbClr val="333300"/>
              </a:solidFill>
            </a:endParaRPr>
          </a:p>
          <a:p>
            <a:endParaRPr lang="ru-RU" altLang="ru-RU">
              <a:solidFill>
                <a:srgbClr val="333300"/>
              </a:solidFill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23850" y="4797425"/>
            <a:ext cx="1439863" cy="914400"/>
          </a:xfrm>
          <a:prstGeom prst="roundRect">
            <a:avLst>
              <a:gd name="adj" fmla="val 16667"/>
            </a:avLst>
          </a:prstGeom>
          <a:solidFill>
            <a:srgbClr val="FF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>
                <a:solidFill>
                  <a:srgbClr val="660033"/>
                </a:solidFill>
              </a:rPr>
              <a:t>2 стан</a:t>
            </a:r>
          </a:p>
          <a:p>
            <a:pPr algn="ctr"/>
            <a:r>
              <a:rPr lang="uk-UA" altLang="ru-RU" sz="2000">
                <a:solidFill>
                  <a:srgbClr val="660033"/>
                </a:solidFill>
              </a:rPr>
              <a:t>дворянство</a:t>
            </a:r>
            <a:endParaRPr lang="ru-RU" altLang="ru-RU" sz="2000">
              <a:solidFill>
                <a:srgbClr val="660033"/>
              </a:solidFill>
            </a:endParaRP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5508625" y="4365625"/>
            <a:ext cx="2735263" cy="2016125"/>
          </a:xfrm>
          <a:prstGeom prst="roundRect">
            <a:avLst>
              <a:gd name="adj" fmla="val 16667"/>
            </a:avLst>
          </a:prstGeom>
          <a:solidFill>
            <a:srgbClr val="FFFFCC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r>
              <a:rPr lang="uk-UA" altLang="ru-RU"/>
              <a:t> </a:t>
            </a:r>
            <a:r>
              <a:rPr lang="uk-UA" altLang="ru-RU">
                <a:solidFill>
                  <a:srgbClr val="660033"/>
                </a:solidFill>
              </a:rPr>
              <a:t>землевласники;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660033"/>
                </a:solidFill>
              </a:rPr>
              <a:t> податки не платили;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660033"/>
                </a:solidFill>
              </a:rPr>
              <a:t> займали посади у державному апараті;</a:t>
            </a:r>
          </a:p>
          <a:p>
            <a:pPr>
              <a:buFontTx/>
              <a:buChar char="-"/>
            </a:pPr>
            <a:r>
              <a:rPr lang="uk-UA" altLang="ru-RU">
                <a:solidFill>
                  <a:srgbClr val="660033"/>
                </a:solidFill>
              </a:rPr>
              <a:t> обов'язок: служба королю</a:t>
            </a:r>
            <a:endParaRPr lang="ru-RU" altLang="ru-RU">
              <a:solidFill>
                <a:srgbClr val="660033"/>
              </a:solidFill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1763713" y="1268413"/>
            <a:ext cx="647700" cy="504825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763713" y="1773238"/>
            <a:ext cx="647700" cy="6477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2339975" y="5516563"/>
            <a:ext cx="2519363" cy="1135062"/>
          </a:xfrm>
          <a:prstGeom prst="homePlate">
            <a:avLst>
              <a:gd name="adj" fmla="val 55490"/>
            </a:avLst>
          </a:prstGeom>
          <a:solidFill>
            <a:srgbClr val="FF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uk-UA" altLang="ru-RU"/>
          </a:p>
          <a:p>
            <a:pPr algn="ctr"/>
            <a:r>
              <a:rPr lang="uk-UA" altLang="ru-RU">
                <a:solidFill>
                  <a:srgbClr val="660033"/>
                </a:solidFill>
              </a:rPr>
              <a:t>дворянство мантії (буржуа, які купили титул і посаду)</a:t>
            </a:r>
            <a:endParaRPr lang="ru-RU" altLang="ru-RU">
              <a:solidFill>
                <a:srgbClr val="660033"/>
              </a:solidFill>
            </a:endParaRPr>
          </a:p>
          <a:p>
            <a:pPr algn="ctr"/>
            <a:endParaRPr lang="ru-RU" altLang="ru-RU">
              <a:solidFill>
                <a:srgbClr val="660033"/>
              </a:solidFill>
            </a:endParaRP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2339975" y="4221163"/>
            <a:ext cx="2519363" cy="1008062"/>
          </a:xfrm>
          <a:prstGeom prst="homePlate">
            <a:avLst>
              <a:gd name="adj" fmla="val 62480"/>
            </a:avLst>
          </a:prstGeom>
          <a:solidFill>
            <a:srgbClr val="FF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uk-UA" altLang="ru-RU"/>
          </a:p>
          <a:p>
            <a:pPr algn="ctr"/>
            <a:r>
              <a:rPr lang="uk-UA" altLang="ru-RU">
                <a:solidFill>
                  <a:srgbClr val="660033"/>
                </a:solidFill>
              </a:rPr>
              <a:t>дворянство шпаги (родове)</a:t>
            </a:r>
            <a:endParaRPr lang="ru-RU" altLang="ru-RU">
              <a:solidFill>
                <a:srgbClr val="660033"/>
              </a:solidFill>
            </a:endParaRPr>
          </a:p>
          <a:p>
            <a:pPr algn="ctr"/>
            <a:endParaRPr lang="ru-RU" altLang="ru-RU">
              <a:solidFill>
                <a:srgbClr val="660033"/>
              </a:solidFill>
            </a:endParaRP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2411413" y="908050"/>
            <a:ext cx="1728787" cy="936625"/>
          </a:xfrm>
          <a:prstGeom prst="homePlate">
            <a:avLst>
              <a:gd name="adj" fmla="val 46144"/>
            </a:avLst>
          </a:prstGeom>
          <a:solidFill>
            <a:srgbClr val="FF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altLang="ru-RU"/>
          </a:p>
          <a:p>
            <a:pPr algn="ctr"/>
            <a:r>
              <a:rPr lang="uk-UA" altLang="ru-RU">
                <a:solidFill>
                  <a:srgbClr val="333300"/>
                </a:solidFill>
              </a:rPr>
              <a:t>католики</a:t>
            </a:r>
          </a:p>
          <a:p>
            <a:pPr algn="ctr"/>
            <a:r>
              <a:rPr lang="uk-UA" altLang="ru-RU">
                <a:solidFill>
                  <a:srgbClr val="333300"/>
                </a:solidFill>
              </a:rPr>
              <a:t>(державна</a:t>
            </a:r>
          </a:p>
          <a:p>
            <a:pPr algn="ctr"/>
            <a:r>
              <a:rPr lang="uk-UA" altLang="ru-RU">
                <a:solidFill>
                  <a:srgbClr val="333300"/>
                </a:solidFill>
              </a:rPr>
              <a:t>релігія)</a:t>
            </a:r>
            <a:endParaRPr lang="ru-RU" altLang="ru-RU">
              <a:solidFill>
                <a:srgbClr val="333300"/>
              </a:solidFill>
            </a:endParaRPr>
          </a:p>
          <a:p>
            <a:pPr algn="ctr"/>
            <a:endParaRPr lang="ru-RU" altLang="ru-RU">
              <a:solidFill>
                <a:srgbClr val="333300"/>
              </a:solidFill>
            </a:endParaRP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2411413" y="1989138"/>
            <a:ext cx="1768475" cy="846137"/>
          </a:xfrm>
          <a:prstGeom prst="homePlate">
            <a:avLst>
              <a:gd name="adj" fmla="val 52251"/>
            </a:avLst>
          </a:prstGeom>
          <a:solidFill>
            <a:srgbClr val="FFFFCC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uk-UA" altLang="ru-RU"/>
          </a:p>
          <a:p>
            <a:pPr algn="ctr"/>
            <a:r>
              <a:rPr lang="uk-UA" altLang="ru-RU">
                <a:solidFill>
                  <a:srgbClr val="333300"/>
                </a:solidFill>
              </a:rPr>
              <a:t>протестанти (гугеноти)</a:t>
            </a:r>
            <a:endParaRPr lang="ru-RU" altLang="ru-RU">
              <a:solidFill>
                <a:srgbClr val="333300"/>
              </a:solidFill>
            </a:endParaRPr>
          </a:p>
          <a:p>
            <a:pPr algn="ctr"/>
            <a:endParaRPr lang="ru-RU" altLang="ru-RU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1763713" y="4724400"/>
            <a:ext cx="576262" cy="504825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1763713" y="5229225"/>
            <a:ext cx="576262" cy="792163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Ленен Крестья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44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79388" y="-1107504"/>
            <a:ext cx="4572001" cy="836613"/>
          </a:xfrm>
        </p:spPr>
        <p:txBody>
          <a:bodyPr/>
          <a:lstStyle/>
          <a:p>
            <a:r>
              <a:rPr lang="en-US" altLang="ru-RU" sz="3600" dirty="0" smtClean="0"/>
              <a:t> </a:t>
            </a:r>
            <a:endParaRPr lang="ru-RU" altLang="ru-RU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79388" y="3357563"/>
            <a:ext cx="1512887" cy="935037"/>
          </a:xfrm>
          <a:prstGeom prst="roundRect">
            <a:avLst>
              <a:gd name="adj" fmla="val 16667"/>
            </a:avLst>
          </a:prstGeom>
          <a:solidFill>
            <a:srgbClr val="A7D3FF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/>
              <a:t>3-й стан</a:t>
            </a:r>
            <a:endParaRPr lang="ru-RU" altLang="ru-RU" sz="240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68313" y="1700213"/>
            <a:ext cx="1368425" cy="792162"/>
          </a:xfrm>
          <a:prstGeom prst="roundRect">
            <a:avLst>
              <a:gd name="adj" fmla="val 16667"/>
            </a:avLst>
          </a:prstGeom>
          <a:solidFill>
            <a:srgbClr val="FFFFCC">
              <a:alpha val="64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міщанство</a:t>
            </a:r>
            <a:endParaRPr lang="ru-RU" altLang="ru-RU" sz="2000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39750" y="5013325"/>
            <a:ext cx="1439863" cy="792163"/>
          </a:xfrm>
          <a:prstGeom prst="roundRect">
            <a:avLst>
              <a:gd name="adj" fmla="val 16667"/>
            </a:avLst>
          </a:prstGeom>
          <a:solidFill>
            <a:srgbClr val="CCFFCC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селянство</a:t>
            </a:r>
            <a:endParaRPr lang="ru-RU" altLang="ru-RU" sz="200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771775" y="836613"/>
            <a:ext cx="2952750" cy="863600"/>
          </a:xfrm>
          <a:prstGeom prst="homePlate">
            <a:avLst>
              <a:gd name="adj" fmla="val 85478"/>
            </a:avLst>
          </a:prstGeom>
          <a:solidFill>
            <a:srgbClr val="FFFFCC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000"/>
              <a:t>буржуа (власники мануфактур, купці, банкіри</a:t>
            </a:r>
            <a:endParaRPr lang="ru-RU" altLang="ru-RU" sz="2000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771775" y="2708275"/>
            <a:ext cx="2736850" cy="503238"/>
          </a:xfrm>
          <a:prstGeom prst="homePlate">
            <a:avLst>
              <a:gd name="adj" fmla="val 135962"/>
            </a:avLst>
          </a:prstGeom>
          <a:solidFill>
            <a:srgbClr val="FFFFCC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цехові ремісники</a:t>
            </a:r>
            <a:endParaRPr lang="ru-RU" altLang="ru-RU" sz="200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2771775" y="1989138"/>
            <a:ext cx="2808288" cy="485775"/>
          </a:xfrm>
          <a:prstGeom prst="homePlate">
            <a:avLst>
              <a:gd name="adj" fmla="val 144526"/>
            </a:avLst>
          </a:prstGeom>
          <a:solidFill>
            <a:srgbClr val="FFFFCC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наймані робітники</a:t>
            </a:r>
            <a:endParaRPr lang="ru-RU" altLang="ru-RU" sz="2000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2771775" y="3429000"/>
            <a:ext cx="2736850" cy="504825"/>
          </a:xfrm>
          <a:prstGeom prst="homePlate">
            <a:avLst>
              <a:gd name="adj" fmla="val 135535"/>
            </a:avLst>
          </a:prstGeom>
          <a:solidFill>
            <a:srgbClr val="FFFFCC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підмайстри</a:t>
            </a:r>
            <a:endParaRPr lang="ru-RU" altLang="ru-RU" sz="200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2771775" y="4437063"/>
            <a:ext cx="1800225" cy="631825"/>
          </a:xfrm>
          <a:prstGeom prst="homePlate">
            <a:avLst>
              <a:gd name="adj" fmla="val 71231"/>
            </a:avLst>
          </a:prstGeom>
          <a:solidFill>
            <a:srgbClr val="CCFFCC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вільні</a:t>
            </a:r>
            <a:endParaRPr lang="ru-RU" altLang="ru-RU" sz="2000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5003800" y="5229225"/>
            <a:ext cx="1727200" cy="557213"/>
          </a:xfrm>
          <a:prstGeom prst="homePlate">
            <a:avLst>
              <a:gd name="adj" fmla="val 77493"/>
            </a:avLst>
          </a:prstGeom>
          <a:solidFill>
            <a:srgbClr val="CCFFCC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000"/>
              <a:t>чиншові</a:t>
            </a:r>
            <a:endParaRPr lang="ru-RU" altLang="ru-RU" sz="2000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5003800" y="6021388"/>
            <a:ext cx="1728788" cy="576262"/>
          </a:xfrm>
          <a:prstGeom prst="homePlate">
            <a:avLst>
              <a:gd name="adj" fmla="val 75000"/>
            </a:avLst>
          </a:prstGeom>
          <a:solidFill>
            <a:srgbClr val="CCFFCC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закріпачені</a:t>
            </a:r>
            <a:endParaRPr lang="ru-RU" altLang="ru-RU" sz="2000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7019925" y="4221163"/>
            <a:ext cx="1944688" cy="1655762"/>
          </a:xfrm>
          <a:prstGeom prst="rect">
            <a:avLst/>
          </a:prstGeom>
          <a:solidFill>
            <a:srgbClr val="CCFFCC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-"/>
            </a:pPr>
            <a:r>
              <a:rPr lang="uk-UA" altLang="ru-RU"/>
              <a:t> </a:t>
            </a:r>
            <a:r>
              <a:rPr lang="uk-UA" altLang="ru-RU" sz="2000"/>
              <a:t>право вільно пересуватися;</a:t>
            </a:r>
          </a:p>
          <a:p>
            <a:pPr>
              <a:buFontTx/>
              <a:buChar char="-"/>
            </a:pPr>
            <a:r>
              <a:rPr lang="uk-UA" altLang="ru-RU" sz="2000"/>
              <a:t> право укладати різні договори</a:t>
            </a:r>
            <a:endParaRPr lang="ru-RU" altLang="ru-RU" sz="2000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7019925" y="6021388"/>
            <a:ext cx="1944688" cy="654050"/>
          </a:xfrm>
          <a:prstGeom prst="rect">
            <a:avLst/>
          </a:prstGeom>
          <a:solidFill>
            <a:srgbClr val="CCFFCC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панщина</a:t>
            </a:r>
            <a:endParaRPr lang="ru-RU" altLang="ru-RU" sz="2000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7092950" y="1052513"/>
            <a:ext cx="1873250" cy="2592387"/>
          </a:xfrm>
          <a:prstGeom prst="rect">
            <a:avLst/>
          </a:prstGeom>
          <a:solidFill>
            <a:srgbClr val="FFFFCC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92075" indent="-920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uk-UA" altLang="ru-RU"/>
              <a:t> </a:t>
            </a:r>
            <a:r>
              <a:rPr lang="uk-UA" altLang="ru-RU" sz="2000"/>
              <a:t>платили податки;</a:t>
            </a:r>
          </a:p>
          <a:p>
            <a:pPr>
              <a:buFontTx/>
              <a:buChar char="-"/>
            </a:pPr>
            <a:r>
              <a:rPr lang="uk-UA" altLang="ru-RU" sz="2000"/>
              <a:t> не мали права займати посади в державному апараті</a:t>
            </a:r>
            <a:endParaRPr lang="ru-RU" altLang="ru-RU" sz="2000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900113" y="115888"/>
            <a:ext cx="7416800" cy="503237"/>
          </a:xfrm>
          <a:prstGeom prst="rect">
            <a:avLst/>
          </a:prstGeom>
          <a:solidFill>
            <a:srgbClr val="AFD7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3200">
                <a:solidFill>
                  <a:schemeClr val="tx2"/>
                </a:solidFill>
              </a:rPr>
              <a:t>Суспільний лад Франції</a:t>
            </a:r>
            <a:endParaRPr lang="ru-RU" altLang="ru-RU" sz="3200">
              <a:solidFill>
                <a:schemeClr val="tx2"/>
              </a:solidFill>
            </a:endParaRP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2843213" y="5661025"/>
            <a:ext cx="1657350" cy="647700"/>
          </a:xfrm>
          <a:prstGeom prst="homePlate">
            <a:avLst>
              <a:gd name="adj" fmla="val 63971"/>
            </a:avLst>
          </a:prstGeom>
          <a:solidFill>
            <a:srgbClr val="CCFFCC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000"/>
              <a:t>цензитарії</a:t>
            </a:r>
            <a:endParaRPr lang="ru-RU" altLang="ru-RU" sz="2000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V="1">
            <a:off x="468313" y="2492375"/>
            <a:ext cx="1008062" cy="865188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68313" y="4292600"/>
            <a:ext cx="1079500" cy="720725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1" name="Picture 29" descr="Верса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uk-UA" altLang="ru-RU" sz="2800"/>
              <a:t> </a:t>
            </a:r>
            <a:br>
              <a:rPr lang="uk-UA" altLang="ru-RU" sz="2800"/>
            </a:br>
            <a:endParaRPr lang="ru-RU" altLang="ru-RU" sz="28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492500" y="836613"/>
            <a:ext cx="2087563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3200"/>
              <a:t>король</a:t>
            </a:r>
            <a:endParaRPr lang="ru-RU" altLang="ru-RU" sz="32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95513" y="2133600"/>
            <a:ext cx="1439862" cy="10080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300"/>
              <a:t>канцлер</a:t>
            </a:r>
            <a:endParaRPr lang="ru-RU" altLang="ru-RU" sz="23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79388" y="3357563"/>
            <a:ext cx="1582737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Велика рада</a:t>
            </a:r>
            <a:endParaRPr lang="ru-RU" alt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79388" y="4292600"/>
            <a:ext cx="1584325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Верхня рада</a:t>
            </a:r>
            <a:endParaRPr lang="ru-RU" altLang="ru-RU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79388" y="5157788"/>
            <a:ext cx="1584325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депеш</a:t>
            </a:r>
            <a:endParaRPr lang="ru-RU" alt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79388" y="6021388"/>
            <a:ext cx="1584325" cy="6270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фінансова</a:t>
            </a:r>
            <a:endParaRPr lang="ru-RU" alt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059113" y="4724400"/>
            <a:ext cx="2016125" cy="1800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000"/>
              <a:t>Генеральний контролер фінансів / суперінтендант фінансів</a:t>
            </a:r>
            <a:endParaRPr lang="ru-RU" altLang="ru-RU" sz="200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484438" y="3357563"/>
            <a:ext cx="1800225" cy="1152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200"/>
              <a:t>Паризький парламент (вищий суд)</a:t>
            </a:r>
            <a:endParaRPr lang="ru-RU" altLang="ru-RU" sz="2200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5364163" y="3573463"/>
            <a:ext cx="1584325" cy="792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/>
              <a:t>іноземних справ</a:t>
            </a:r>
            <a:endParaRPr lang="ru-RU" altLang="ru-RU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364163" y="4652963"/>
            <a:ext cx="1584325" cy="792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/>
              <a:t>військових справ</a:t>
            </a:r>
            <a:endParaRPr lang="ru-RU" altLang="ru-RU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364163" y="5734050"/>
            <a:ext cx="1584325" cy="7921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/>
              <a:t>внутрішніх справ</a:t>
            </a:r>
            <a:endParaRPr lang="ru-RU" altLang="ru-RU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179388" y="2133600"/>
            <a:ext cx="1584325" cy="1008063"/>
          </a:xfrm>
          <a:prstGeom prst="downArrowCallout">
            <a:avLst>
              <a:gd name="adj1" fmla="val 39291"/>
              <a:gd name="adj2" fmla="val 39291"/>
              <a:gd name="adj3" fmla="val 16667"/>
              <a:gd name="adj4" fmla="val 6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/>
              <a:t>ради</a:t>
            </a:r>
            <a:endParaRPr lang="ru-RU" altLang="ru-RU" sz="2400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5364163" y="2133600"/>
            <a:ext cx="1546225" cy="1295400"/>
          </a:xfrm>
          <a:prstGeom prst="downArrowCallout">
            <a:avLst>
              <a:gd name="adj1" fmla="val 29841"/>
              <a:gd name="adj2" fmla="val 29841"/>
              <a:gd name="adj3" fmla="val 16667"/>
              <a:gd name="adj4" fmla="val 6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200"/>
              <a:t>Державні секретарі</a:t>
            </a:r>
            <a:endParaRPr lang="ru-RU" altLang="ru-RU" sz="2200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7308850" y="2133600"/>
            <a:ext cx="1655763" cy="1296988"/>
          </a:xfrm>
          <a:prstGeom prst="downArrowCallout">
            <a:avLst>
              <a:gd name="adj1" fmla="val 31916"/>
              <a:gd name="adj2" fmla="val 31916"/>
              <a:gd name="adj3" fmla="val 16667"/>
              <a:gd name="adj4" fmla="val 6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 sz="2200"/>
              <a:t>місцеве управління</a:t>
            </a:r>
            <a:endParaRPr lang="ru-RU" altLang="ru-RU" sz="220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7308850" y="3789363"/>
            <a:ext cx="1511300" cy="792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/>
              <a:t>губернатор</a:t>
            </a:r>
            <a:endParaRPr lang="ru-RU" altLang="ru-RU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7308850" y="5084763"/>
            <a:ext cx="1511300" cy="1152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uk-UA" altLang="ru-RU"/>
              <a:t>інтендант поліції, юстиції і фінансів</a:t>
            </a:r>
            <a:endParaRPr lang="ru-RU" altLang="ru-RU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4500563" y="1484313"/>
            <a:ext cx="0" cy="288925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971550" y="1773238"/>
            <a:ext cx="7200900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971550" y="1773238"/>
            <a:ext cx="0" cy="360362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2916238" y="1773238"/>
            <a:ext cx="0" cy="360362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3924300" y="1773238"/>
            <a:ext cx="0" cy="1584325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4859338" y="1773238"/>
            <a:ext cx="0" cy="2951162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6156325" y="1773238"/>
            <a:ext cx="0" cy="360362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8172450" y="1773238"/>
            <a:ext cx="0" cy="360362"/>
          </a:xfrm>
          <a:prstGeom prst="line">
            <a:avLst/>
          </a:prstGeom>
          <a:noFill/>
          <a:ln w="41275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1403350" y="188913"/>
            <a:ext cx="6408738" cy="504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3000">
                <a:solidFill>
                  <a:schemeClr val="tx2"/>
                </a:solidFill>
              </a:rPr>
              <a:t>Державний лад Франції</a:t>
            </a:r>
            <a:endParaRPr lang="ru-RU" altLang="ru-RU" sz="3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908175" y="188913"/>
            <a:ext cx="6778625" cy="431800"/>
          </a:xfrm>
        </p:spPr>
        <p:txBody>
          <a:bodyPr/>
          <a:lstStyle/>
          <a:p>
            <a:r>
              <a:rPr lang="uk-UA" altLang="ru-RU" sz="4000"/>
              <a:t> </a:t>
            </a:r>
            <a:endParaRPr lang="ru-RU" altLang="ru-RU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altLang="ru-RU"/>
              <a:t> </a:t>
            </a:r>
            <a:endParaRPr lang="ru-RU" alt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76600" y="1484313"/>
            <a:ext cx="5616575" cy="792162"/>
          </a:xfrm>
          <a:prstGeom prst="rect">
            <a:avLst/>
          </a:prstGeom>
          <a:solidFill>
            <a:srgbClr val="66FFCC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/>
          <a:lstStyle/>
          <a:p>
            <a:r>
              <a:rPr lang="uk-UA" altLang="ru-RU" sz="2600" dirty="0">
                <a:solidFill>
                  <a:srgbClr val="000066"/>
                </a:solidFill>
              </a:rPr>
              <a:t>продовжував існувати двопалатний парламент</a:t>
            </a:r>
            <a:r>
              <a:rPr lang="ru-RU" altLang="ru-RU" sz="2600" dirty="0">
                <a:solidFill>
                  <a:srgbClr val="000066"/>
                </a:solidFill>
              </a:rPr>
              <a:t>;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68313" y="188913"/>
            <a:ext cx="8208962" cy="1143000"/>
          </a:xfrm>
          <a:prstGeom prst="horizontalScroll">
            <a:avLst>
              <a:gd name="adj" fmla="val 12500"/>
            </a:avLst>
          </a:prstGeom>
          <a:solidFill>
            <a:srgbClr val="003399"/>
          </a:solidFill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altLang="ru-RU" sz="3200" dirty="0">
                <a:solidFill>
                  <a:srgbClr val="FFFF00"/>
                </a:solidFill>
              </a:rPr>
              <a:t>Особливості англійського абсолютизму</a:t>
            </a:r>
            <a:endParaRPr lang="ru-RU" altLang="ru-RU" sz="3200" dirty="0">
              <a:solidFill>
                <a:srgbClr val="FFFF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276600" y="2565400"/>
            <a:ext cx="5616575" cy="792163"/>
          </a:xfrm>
          <a:prstGeom prst="rect">
            <a:avLst/>
          </a:prstGeom>
          <a:solidFill>
            <a:srgbClr val="66FFCC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/>
          <a:lstStyle/>
          <a:p>
            <a:r>
              <a:rPr lang="uk-UA" altLang="ru-RU" sz="2600" dirty="0">
                <a:solidFill>
                  <a:srgbClr val="000066"/>
                </a:solidFill>
              </a:rPr>
              <a:t>порівняно розвиненим було місцеве самоврядування;</a:t>
            </a:r>
            <a:r>
              <a:rPr lang="ru-RU" altLang="ru-RU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276600" y="3573463"/>
            <a:ext cx="5616575" cy="576262"/>
          </a:xfrm>
          <a:prstGeom prst="rect">
            <a:avLst/>
          </a:prstGeom>
          <a:solidFill>
            <a:srgbClr val="66FFCC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none" anchor="ctr"/>
          <a:lstStyle/>
          <a:p>
            <a:r>
              <a:rPr lang="uk-UA" altLang="ru-RU" sz="2600" dirty="0">
                <a:solidFill>
                  <a:srgbClr val="000066"/>
                </a:solidFill>
              </a:rPr>
              <a:t>не було великої постійної армії; </a:t>
            </a:r>
            <a:endParaRPr lang="ru-RU" altLang="ru-RU" sz="2600" dirty="0">
              <a:solidFill>
                <a:srgbClr val="000066"/>
              </a:solidFill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276600" y="4508500"/>
            <a:ext cx="5616575" cy="792163"/>
          </a:xfrm>
          <a:prstGeom prst="rect">
            <a:avLst/>
          </a:prstGeom>
          <a:solidFill>
            <a:srgbClr val="66FFCC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anchor="ctr"/>
          <a:lstStyle/>
          <a:p>
            <a:r>
              <a:rPr lang="uk-UA" altLang="ru-RU" sz="2600" dirty="0">
                <a:solidFill>
                  <a:srgbClr val="000066"/>
                </a:solidFill>
              </a:rPr>
              <a:t>не було великого бюрократичного державного апарату</a:t>
            </a:r>
            <a:r>
              <a:rPr lang="ru-RU" altLang="ru-RU" sz="260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323850" y="5516563"/>
            <a:ext cx="8569325" cy="1143000"/>
          </a:xfrm>
          <a:prstGeom prst="horizontalScroll">
            <a:avLst>
              <a:gd name="adj" fmla="val 12500"/>
            </a:avLst>
          </a:prstGeom>
          <a:solidFill>
            <a:srgbClr val="660066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pPr algn="ctr"/>
            <a:r>
              <a:rPr lang="uk-UA" altLang="ru-RU" sz="2800" dirty="0">
                <a:solidFill>
                  <a:srgbClr val="FFFF00"/>
                </a:solidFill>
              </a:rPr>
              <a:t>Англійський абсолютизм можна характеризувати як незавершений</a:t>
            </a:r>
            <a:r>
              <a:rPr lang="ru-RU" altLang="ru-RU" dirty="0"/>
              <a:t> </a:t>
            </a:r>
          </a:p>
        </p:txBody>
      </p:sp>
      <p:pic>
        <p:nvPicPr>
          <p:cNvPr id="9229" name="Picture 13" descr="карта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881313" cy="41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0D4FC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6E6FD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66"/>
        </a:dk1>
        <a:lt1>
          <a:srgbClr val="B7EBFB"/>
        </a:lt1>
        <a:dk2>
          <a:srgbClr val="000000"/>
        </a:dk2>
        <a:lt2>
          <a:srgbClr val="808080"/>
        </a:lt2>
        <a:accent1>
          <a:srgbClr val="6666FF"/>
        </a:accent1>
        <a:accent2>
          <a:srgbClr val="CCCCFF"/>
        </a:accent2>
        <a:accent3>
          <a:srgbClr val="D8F3FD"/>
        </a:accent3>
        <a:accent4>
          <a:srgbClr val="000056"/>
        </a:accent4>
        <a:accent5>
          <a:srgbClr val="B8B8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EE3E2"/>
        </a:lt1>
        <a:dk2>
          <a:srgbClr val="000000"/>
        </a:dk2>
        <a:lt2>
          <a:srgbClr val="969696"/>
        </a:lt2>
        <a:accent1>
          <a:srgbClr val="E456A0"/>
        </a:accent1>
        <a:accent2>
          <a:srgbClr val="FF9966"/>
        </a:accent2>
        <a:accent3>
          <a:srgbClr val="FEEFEE"/>
        </a:accent3>
        <a:accent4>
          <a:srgbClr val="000000"/>
        </a:accent4>
        <a:accent5>
          <a:srgbClr val="EFB4CD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66"/>
        </a:dk1>
        <a:lt1>
          <a:srgbClr val="CCF1FC"/>
        </a:lt1>
        <a:dk2>
          <a:srgbClr val="000000"/>
        </a:dk2>
        <a:lt2>
          <a:srgbClr val="808080"/>
        </a:lt2>
        <a:accent1>
          <a:srgbClr val="3333FF"/>
        </a:accent1>
        <a:accent2>
          <a:srgbClr val="CCCCFF"/>
        </a:accent2>
        <a:accent3>
          <a:srgbClr val="E2F7FD"/>
        </a:accent3>
        <a:accent4>
          <a:srgbClr val="000056"/>
        </a:accent4>
        <a:accent5>
          <a:srgbClr val="ADAD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3300"/>
        </a:dk1>
        <a:lt1>
          <a:srgbClr val="D9FFD9"/>
        </a:lt1>
        <a:dk2>
          <a:srgbClr val="000000"/>
        </a:dk2>
        <a:lt2>
          <a:srgbClr val="808080"/>
        </a:lt2>
        <a:accent1>
          <a:srgbClr val="1D8B61"/>
        </a:accent1>
        <a:accent2>
          <a:srgbClr val="333399"/>
        </a:accent2>
        <a:accent3>
          <a:srgbClr val="E9FFE9"/>
        </a:accent3>
        <a:accent4>
          <a:srgbClr val="002A00"/>
        </a:accent4>
        <a:accent5>
          <a:srgbClr val="ABC4B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10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1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2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3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4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5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6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7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8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9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3">
    <a:dk1>
      <a:srgbClr val="000066"/>
    </a:dk1>
    <a:lt1>
      <a:srgbClr val="B7EBFB"/>
    </a:lt1>
    <a:dk2>
      <a:srgbClr val="000000"/>
    </a:dk2>
    <a:lt2>
      <a:srgbClr val="808080"/>
    </a:lt2>
    <a:accent1>
      <a:srgbClr val="6666FF"/>
    </a:accent1>
    <a:accent2>
      <a:srgbClr val="CCCCFF"/>
    </a:accent2>
    <a:accent3>
      <a:srgbClr val="D8F3FD"/>
    </a:accent3>
    <a:accent4>
      <a:srgbClr val="000056"/>
    </a:accent4>
    <a:accent5>
      <a:srgbClr val="B8B8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0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21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22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23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4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5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6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7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8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9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6">
    <a:dk1>
      <a:srgbClr val="003300"/>
    </a:dk1>
    <a:lt1>
      <a:srgbClr val="D9FFD9"/>
    </a:lt1>
    <a:dk2>
      <a:srgbClr val="000000"/>
    </a:dk2>
    <a:lt2>
      <a:srgbClr val="808080"/>
    </a:lt2>
    <a:accent1>
      <a:srgbClr val="1D8B61"/>
    </a:accent1>
    <a:accent2>
      <a:srgbClr val="333399"/>
    </a:accent2>
    <a:accent3>
      <a:srgbClr val="E9FFE9"/>
    </a:accent3>
    <a:accent4>
      <a:srgbClr val="002A00"/>
    </a:accent4>
    <a:accent5>
      <a:srgbClr val="ABC4B7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0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31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32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33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34.xml><?xml version="1.0" encoding="utf-8"?>
<a:themeOverride xmlns:a="http://schemas.openxmlformats.org/drawingml/2006/main">
  <a:clrScheme name="Оформление по умолчанию 15">
    <a:dk1>
      <a:srgbClr val="000066"/>
    </a:dk1>
    <a:lt1>
      <a:srgbClr val="CCF1FC"/>
    </a:lt1>
    <a:dk2>
      <a:srgbClr val="000000"/>
    </a:dk2>
    <a:lt2>
      <a:srgbClr val="808080"/>
    </a:lt2>
    <a:accent1>
      <a:srgbClr val="3333FF"/>
    </a:accent1>
    <a:accent2>
      <a:srgbClr val="CCCCFF"/>
    </a:accent2>
    <a:accent3>
      <a:srgbClr val="E2F7FD"/>
    </a:accent3>
    <a:accent4>
      <a:srgbClr val="000056"/>
    </a:accent4>
    <a:accent5>
      <a:srgbClr val="ADAD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6">
    <a:dk1>
      <a:srgbClr val="003300"/>
    </a:dk1>
    <a:lt1>
      <a:srgbClr val="D9FFD9"/>
    </a:lt1>
    <a:dk2>
      <a:srgbClr val="000000"/>
    </a:dk2>
    <a:lt2>
      <a:srgbClr val="808080"/>
    </a:lt2>
    <a:accent1>
      <a:srgbClr val="1D8B61"/>
    </a:accent1>
    <a:accent2>
      <a:srgbClr val="333399"/>
    </a:accent2>
    <a:accent3>
      <a:srgbClr val="E9FFE9"/>
    </a:accent3>
    <a:accent4>
      <a:srgbClr val="002A00"/>
    </a:accent4>
    <a:accent5>
      <a:srgbClr val="ABC4B7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6">
    <a:dk1>
      <a:srgbClr val="003300"/>
    </a:dk1>
    <a:lt1>
      <a:srgbClr val="D9FFD9"/>
    </a:lt1>
    <a:dk2>
      <a:srgbClr val="000000"/>
    </a:dk2>
    <a:lt2>
      <a:srgbClr val="808080"/>
    </a:lt2>
    <a:accent1>
      <a:srgbClr val="1D8B61"/>
    </a:accent1>
    <a:accent2>
      <a:srgbClr val="333399"/>
    </a:accent2>
    <a:accent3>
      <a:srgbClr val="E9FFE9"/>
    </a:accent3>
    <a:accent4>
      <a:srgbClr val="002A00"/>
    </a:accent4>
    <a:accent5>
      <a:srgbClr val="ABC4B7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6">
    <a:dk1>
      <a:srgbClr val="003300"/>
    </a:dk1>
    <a:lt1>
      <a:srgbClr val="D9FFD9"/>
    </a:lt1>
    <a:dk2>
      <a:srgbClr val="000000"/>
    </a:dk2>
    <a:lt2>
      <a:srgbClr val="808080"/>
    </a:lt2>
    <a:accent1>
      <a:srgbClr val="1D8B61"/>
    </a:accent1>
    <a:accent2>
      <a:srgbClr val="333399"/>
    </a:accent2>
    <a:accent3>
      <a:srgbClr val="E9FFE9"/>
    </a:accent3>
    <a:accent4>
      <a:srgbClr val="002A00"/>
    </a:accent4>
    <a:accent5>
      <a:srgbClr val="ABC4B7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16">
    <a:dk1>
      <a:srgbClr val="003300"/>
    </a:dk1>
    <a:lt1>
      <a:srgbClr val="D9FFD9"/>
    </a:lt1>
    <a:dk2>
      <a:srgbClr val="000000"/>
    </a:dk2>
    <a:lt2>
      <a:srgbClr val="808080"/>
    </a:lt2>
    <a:accent1>
      <a:srgbClr val="1D8B61"/>
    </a:accent1>
    <a:accent2>
      <a:srgbClr val="333399"/>
    </a:accent2>
    <a:accent3>
      <a:srgbClr val="E9FFE9"/>
    </a:accent3>
    <a:accent4>
      <a:srgbClr val="002A00"/>
    </a:accent4>
    <a:accent5>
      <a:srgbClr val="ABC4B7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16">
    <a:dk1>
      <a:srgbClr val="003300"/>
    </a:dk1>
    <a:lt1>
      <a:srgbClr val="D9FFD9"/>
    </a:lt1>
    <a:dk2>
      <a:srgbClr val="000000"/>
    </a:dk2>
    <a:lt2>
      <a:srgbClr val="808080"/>
    </a:lt2>
    <a:accent1>
      <a:srgbClr val="1D8B61"/>
    </a:accent1>
    <a:accent2>
      <a:srgbClr val="333399"/>
    </a:accent2>
    <a:accent3>
      <a:srgbClr val="E9FFE9"/>
    </a:accent3>
    <a:accent4>
      <a:srgbClr val="002A00"/>
    </a:accent4>
    <a:accent5>
      <a:srgbClr val="ABC4B7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16">
    <a:dk1>
      <a:srgbClr val="003300"/>
    </a:dk1>
    <a:lt1>
      <a:srgbClr val="D9FFD9"/>
    </a:lt1>
    <a:dk2>
      <a:srgbClr val="000000"/>
    </a:dk2>
    <a:lt2>
      <a:srgbClr val="808080"/>
    </a:lt2>
    <a:accent1>
      <a:srgbClr val="1D8B61"/>
    </a:accent1>
    <a:accent2>
      <a:srgbClr val="333399"/>
    </a:accent2>
    <a:accent3>
      <a:srgbClr val="E9FFE9"/>
    </a:accent3>
    <a:accent4>
      <a:srgbClr val="002A00"/>
    </a:accent4>
    <a:accent5>
      <a:srgbClr val="ABC4B7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6872</TotalTime>
  <Words>4664</Words>
  <Application>Microsoft Office PowerPoint</Application>
  <PresentationFormat>Экран (4:3)</PresentationFormat>
  <Paragraphs>915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Arial</vt:lpstr>
      <vt:lpstr>Оформление по умолчанию</vt:lpstr>
      <vt:lpstr>     Абсолютна    монархія       Тема 5</vt:lpstr>
      <vt:lpstr>П л а н </vt:lpstr>
      <vt:lpstr>Виникнення абсолютної монархії</vt:lpstr>
      <vt:lpstr>Французький класичний абсолютизм</vt:lpstr>
      <vt:lpstr>Розквіт абсолютизму у Франції припадає на правління династії Бурбонів. </vt:lpstr>
      <vt:lpstr> </vt:lpstr>
      <vt:lpstr> </vt:lpstr>
      <vt:lpstr>  </vt:lpstr>
      <vt:lpstr> </vt:lpstr>
      <vt:lpstr>Становлення абсолютної монархії в Англії відбулося за правління династії Тюдорів.</vt:lpstr>
      <vt:lpstr>Внутрішня політика Генріха VІІ (1485-1509)</vt:lpstr>
      <vt:lpstr>Внутрішня політика Генріха VІІІ (1509-1547)</vt:lpstr>
      <vt:lpstr>Політика Єлизавети І  (1558-1603)</vt:lpstr>
      <vt:lpstr> </vt:lpstr>
      <vt:lpstr>Особливості економічних відносин</vt:lpstr>
      <vt:lpstr> </vt:lpstr>
      <vt:lpstr> </vt:lpstr>
      <vt:lpstr> </vt:lpstr>
      <vt:lpstr> </vt:lpstr>
      <vt:lpstr> </vt:lpstr>
      <vt:lpstr>Прусський абсолютизм</vt:lpstr>
      <vt:lpstr> </vt:lpstr>
      <vt:lpstr> </vt:lpstr>
      <vt:lpstr> </vt:lpstr>
      <vt:lpstr>Кароліна</vt:lpstr>
      <vt:lpstr> </vt:lpstr>
      <vt:lpstr>Призначення покарання за “Кароліною”</vt:lpstr>
      <vt:lpstr>П о к а р а н н я </vt:lpstr>
      <vt:lpstr>Кримінальний процес</vt:lpstr>
      <vt:lpstr> </vt:lpstr>
      <vt:lpstr>Московія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Державний лад Московського царства</vt:lpstr>
      <vt:lpstr> </vt:lpstr>
      <vt:lpstr> </vt:lpstr>
      <vt:lpstr> </vt:lpstr>
      <vt:lpstr> </vt:lpstr>
      <vt:lpstr> </vt:lpstr>
      <vt:lpstr>Катерина ІІ (1762-1796)</vt:lpstr>
      <vt:lpstr>Катерина ІІ (1762-1796)</vt:lpstr>
      <vt:lpstr>Артикул воїнський</vt:lpstr>
      <vt:lpstr>Артикул воїнський</vt:lpstr>
      <vt:lpstr> </vt:lpstr>
      <vt:lpstr> </vt:lpstr>
      <vt:lpstr> </vt:lpstr>
      <vt:lpstr> </vt:lpstr>
      <vt:lpstr> </vt:lpstr>
    </vt:vector>
  </TitlesOfParts>
  <Company>Tycoon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dassin</dc:creator>
  <cp:lastModifiedBy>Asus 1</cp:lastModifiedBy>
  <cp:revision>43</cp:revision>
  <dcterms:created xsi:type="dcterms:W3CDTF">2015-12-16T15:49:02Z</dcterms:created>
  <dcterms:modified xsi:type="dcterms:W3CDTF">2024-03-25T13:20:02Z</dcterms:modified>
</cp:coreProperties>
</file>