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83" r:id="rId14"/>
    <p:sldId id="268" r:id="rId15"/>
    <p:sldId id="285" r:id="rId16"/>
    <p:sldId id="270" r:id="rId17"/>
    <p:sldId id="271" r:id="rId18"/>
    <p:sldId id="272" r:id="rId19"/>
    <p:sldId id="273" r:id="rId20"/>
    <p:sldId id="274" r:id="rId21"/>
    <p:sldId id="269" r:id="rId22"/>
    <p:sldId id="286" r:id="rId23"/>
    <p:sldId id="275" r:id="rId24"/>
    <p:sldId id="276" r:id="rId25"/>
    <p:sldId id="277" r:id="rId26"/>
    <p:sldId id="278" r:id="rId27"/>
    <p:sldId id="287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837567-37C2-4D09-A100-682C96F90EB3}" type="datetimeFigureOut">
              <a:rPr lang="uk-UA" smtClean="0"/>
              <a:t>09.12.2022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918D6A-79F3-4BCF-90A4-0D45670B86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езультат пошуку зображень за запитом &quot;карта україни 1917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837"/>
            <a:ext cx="6463655" cy="417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429000"/>
            <a:ext cx="8733656" cy="2088232"/>
          </a:xfrm>
          <a:ln>
            <a:noFill/>
          </a:ln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4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Тема </a:t>
            </a:r>
            <a:r>
              <a:rPr lang="en-US" sz="480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20</a:t>
            </a:r>
            <a:r>
              <a:rPr lang="uk-UA" sz="480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en-US" sz="4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en-US" sz="480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uk-UA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</a:rPr>
              <a:t>Національна держава і право України у добу революції   (1917 – 1921 рр.)</a:t>
            </a:r>
            <a:endParaRPr lang="uk-UA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668" y="59476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4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Результат пошуку зображень за запитом &quot;третій універсал центральної ради зображ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1" y="801886"/>
            <a:ext cx="2597867" cy="37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Результат пошуку зображень за запитом &quot;конституція унр зображенн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44" y="2780928"/>
            <a:ext cx="272150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563" y="787548"/>
            <a:ext cx="2737284" cy="37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03748" y="1575757"/>
            <a:ext cx="4464496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Конституційне право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321" y="2996952"/>
            <a:ext cx="1857408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Перший</a:t>
            </a:r>
          </a:p>
          <a:p>
            <a:pPr algn="ctr"/>
            <a:r>
              <a:rPr lang="uk-UA" sz="1600" dirty="0" smtClean="0"/>
              <a:t>Універсал від 10 червня 1917р.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2714" y="2996952"/>
            <a:ext cx="1750201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Другий</a:t>
            </a:r>
          </a:p>
          <a:p>
            <a:pPr algn="ctr"/>
            <a:r>
              <a:rPr lang="uk-UA" sz="1600" dirty="0" smtClean="0"/>
              <a:t>Універсал від 3 липня 1917 р. 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82617" y="2996952"/>
            <a:ext cx="1980221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Третій</a:t>
            </a:r>
          </a:p>
          <a:p>
            <a:pPr algn="ctr"/>
            <a:r>
              <a:rPr lang="uk-UA" sz="1600" dirty="0" smtClean="0"/>
              <a:t>Універсал від 7 листопада 1917р.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92280" y="2996952"/>
            <a:ext cx="1750201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Четвертий Універсал від 9 січня 1918 р.</a:t>
            </a:r>
            <a:endParaRPr lang="uk-UA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4382814"/>
            <a:ext cx="3096344" cy="7743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порядок видання законів» від 8 грудня 1917 р.</a:t>
            </a:r>
            <a:endParaRPr lang="uk-UA" sz="16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195025" y="2564904"/>
            <a:ext cx="6772355" cy="48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4" idx="0"/>
          </p:cNvCxnSpPr>
          <p:nvPr/>
        </p:nvCxnSpPr>
        <p:spPr>
          <a:xfrm>
            <a:off x="1195025" y="2569779"/>
            <a:ext cx="0" cy="4271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5" idx="0"/>
          </p:cNvCxnSpPr>
          <p:nvPr/>
        </p:nvCxnSpPr>
        <p:spPr>
          <a:xfrm>
            <a:off x="3367814" y="2564904"/>
            <a:ext cx="1" cy="4320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6" idx="0"/>
          </p:cNvCxnSpPr>
          <p:nvPr/>
        </p:nvCxnSpPr>
        <p:spPr>
          <a:xfrm>
            <a:off x="5872727" y="2569779"/>
            <a:ext cx="1" cy="4271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7" idx="0"/>
          </p:cNvCxnSpPr>
          <p:nvPr/>
        </p:nvCxnSpPr>
        <p:spPr>
          <a:xfrm>
            <a:off x="7967380" y="2564904"/>
            <a:ext cx="1" cy="4320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3" idx="4"/>
          </p:cNvCxnSpPr>
          <p:nvPr/>
        </p:nvCxnSpPr>
        <p:spPr>
          <a:xfrm>
            <a:off x="4535996" y="2151821"/>
            <a:ext cx="0" cy="4130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269146" y="5563389"/>
            <a:ext cx="2628292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Конституція УНР</a:t>
            </a:r>
          </a:p>
          <a:p>
            <a:pPr algn="ctr"/>
            <a:r>
              <a:rPr lang="uk-UA" sz="1600" dirty="0" smtClean="0"/>
              <a:t>(29 квітні 1918 р.)</a:t>
            </a:r>
            <a:endParaRPr lang="uk-UA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92080" y="4365104"/>
            <a:ext cx="3096344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Статут Генерального Секретаріату від 16 липня 1917 р.</a:t>
            </a:r>
            <a:endParaRPr lang="uk-UA" sz="16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47000" y="2564904"/>
            <a:ext cx="25000" cy="151216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231740" y="4077072"/>
            <a:ext cx="460851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6" idx="0"/>
          </p:cNvCxnSpPr>
          <p:nvPr/>
        </p:nvCxnSpPr>
        <p:spPr>
          <a:xfrm>
            <a:off x="2231740" y="4077072"/>
            <a:ext cx="0" cy="30574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21" idx="0"/>
          </p:cNvCxnSpPr>
          <p:nvPr/>
        </p:nvCxnSpPr>
        <p:spPr>
          <a:xfrm>
            <a:off x="6840252" y="4077072"/>
            <a:ext cx="0" cy="2880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35" idx="0"/>
          </p:cNvCxnSpPr>
          <p:nvPr/>
        </p:nvCxnSpPr>
        <p:spPr>
          <a:xfrm>
            <a:off x="4572000" y="4077072"/>
            <a:ext cx="11292" cy="14863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36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47027" y="911766"/>
            <a:ext cx="4968552" cy="64807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Конституційне право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18101"/>
            <a:ext cx="2985986" cy="8908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вибори до Установчих Зборів УНР» від 11-16 листопада 1917 р.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6858" y="2846214"/>
            <a:ext cx="2742099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державну мову» від 24 березня 1918 р.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2846214"/>
            <a:ext cx="2780934" cy="9205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державну символіку УНР» від 12 березня 1918 р.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98896" y="1818101"/>
            <a:ext cx="2849568" cy="74680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громадянство УНР» від 2 березня 1918 р.</a:t>
            </a:r>
            <a:endParaRPr lang="uk-UA" sz="1600" dirty="0"/>
          </a:p>
        </p:txBody>
      </p:sp>
      <p:cxnSp>
        <p:nvCxnSpPr>
          <p:cNvPr id="9" name="Прямая со стрелкой 8"/>
          <p:cNvCxnSpPr>
            <a:stCxn id="3" idx="4"/>
            <a:endCxn id="4" idx="0"/>
          </p:cNvCxnSpPr>
          <p:nvPr/>
        </p:nvCxnSpPr>
        <p:spPr>
          <a:xfrm flipH="1">
            <a:off x="1744513" y="1559838"/>
            <a:ext cx="2786790" cy="2582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4"/>
            <a:endCxn id="7" idx="0"/>
          </p:cNvCxnSpPr>
          <p:nvPr/>
        </p:nvCxnSpPr>
        <p:spPr>
          <a:xfrm>
            <a:off x="4531303" y="1559838"/>
            <a:ext cx="2792377" cy="2582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4"/>
            <a:endCxn id="5" idx="0"/>
          </p:cNvCxnSpPr>
          <p:nvPr/>
        </p:nvCxnSpPr>
        <p:spPr>
          <a:xfrm flipH="1">
            <a:off x="3137908" y="1559838"/>
            <a:ext cx="1393395" cy="128637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4"/>
            <a:endCxn id="6" idx="0"/>
          </p:cNvCxnSpPr>
          <p:nvPr/>
        </p:nvCxnSpPr>
        <p:spPr>
          <a:xfrm>
            <a:off x="4531303" y="1559838"/>
            <a:ext cx="1647188" cy="128637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вал 70"/>
          <p:cNvSpPr/>
          <p:nvPr/>
        </p:nvSpPr>
        <p:spPr>
          <a:xfrm>
            <a:off x="2168385" y="4221088"/>
            <a:ext cx="4968552" cy="61730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правонаступництво від 25 листопада 1917 р.</a:t>
            </a:r>
            <a:endParaRPr lang="uk-UA" sz="1600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478663" y="5302866"/>
            <a:ext cx="2714600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Усі закони Російської імперії зберігали чинність</a:t>
            </a:r>
            <a:endParaRPr lang="uk-UA" sz="1600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860032" y="5294102"/>
            <a:ext cx="321865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Українська Центральна Рада мала право від імені УНР скасовувати старі закони й ухвалювати нові</a:t>
            </a:r>
            <a:endParaRPr lang="uk-UA" sz="1600" dirty="0"/>
          </a:p>
        </p:txBody>
      </p:sp>
      <p:cxnSp>
        <p:nvCxnSpPr>
          <p:cNvPr id="74" name="Прямая соединительная линия 73"/>
          <p:cNvCxnSpPr>
            <a:stCxn id="71" idx="4"/>
          </p:cNvCxnSpPr>
          <p:nvPr/>
        </p:nvCxnSpPr>
        <p:spPr>
          <a:xfrm>
            <a:off x="4652661" y="4838394"/>
            <a:ext cx="0" cy="2287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835963" y="5093844"/>
            <a:ext cx="363339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endCxn id="72" idx="0"/>
          </p:cNvCxnSpPr>
          <p:nvPr/>
        </p:nvCxnSpPr>
        <p:spPr>
          <a:xfrm>
            <a:off x="2835963" y="5093844"/>
            <a:ext cx="0" cy="20902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endCxn id="73" idx="0"/>
          </p:cNvCxnSpPr>
          <p:nvPr/>
        </p:nvCxnSpPr>
        <p:spPr>
          <a:xfrm>
            <a:off x="6469360" y="5093844"/>
            <a:ext cx="0" cy="20025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65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51720" y="886355"/>
            <a:ext cx="4968552" cy="5010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Цивільне право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628800"/>
            <a:ext cx="8424936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За деякими нововведеннями базувалося на Х томі Зводу Законів російської імперії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2596646"/>
            <a:ext cx="1941045" cy="5181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Земельне право</a:t>
            </a:r>
            <a:endParaRPr lang="uk-UA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8827" y="3380078"/>
            <a:ext cx="2730526" cy="8514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ІІІ Універсал скасовував приватну власність на землю</a:t>
            </a:r>
            <a:endParaRPr lang="uk-UA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4126" y="4428348"/>
            <a:ext cx="2799928" cy="12961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IV</a:t>
            </a:r>
            <a:r>
              <a:rPr lang="uk-UA" sz="1600" dirty="0" smtClean="0"/>
              <a:t> Універсал декларував передачу землі без викупу селянам, але без права власності тільки на умовах користування</a:t>
            </a:r>
            <a:endParaRPr lang="uk-UA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751" y="5877272"/>
            <a:ext cx="2782678" cy="8514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землю» від 18.01.1918 р. затвердив ці положення</a:t>
            </a:r>
            <a:endParaRPr lang="uk-UA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47379" y="2578572"/>
            <a:ext cx="1941045" cy="5181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Фінансове право</a:t>
            </a:r>
            <a:endParaRPr lang="uk-UA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52639" y="3347302"/>
            <a:ext cx="2730526" cy="8514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випуск державних кредитових білетів» від 06.01.1918 р.</a:t>
            </a:r>
            <a:endParaRPr lang="uk-UA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52638" y="4351126"/>
            <a:ext cx="2730526" cy="10040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випуск зобов'язань державної скарбниці УНР» від 13.01.1918 р.</a:t>
            </a:r>
            <a:endParaRPr lang="uk-UA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52639" y="5571166"/>
            <a:ext cx="2730526" cy="8514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тимчасові розписки видатків УНР» від 11.04.1918 р.</a:t>
            </a:r>
            <a:endParaRPr lang="uk-UA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65473" y="2596646"/>
            <a:ext cx="1941045" cy="5181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Трудове право</a:t>
            </a:r>
            <a:endParaRPr lang="uk-UA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91880" y="3380078"/>
            <a:ext cx="2088232" cy="13534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8- годинний робочий день» від 25.01.1918 р.</a:t>
            </a:r>
            <a:endParaRPr lang="uk-UA" sz="1600" dirty="0"/>
          </a:p>
        </p:txBody>
      </p:sp>
      <p:cxnSp>
        <p:nvCxnSpPr>
          <p:cNvPr id="27" name="Прямая соединительная линия 26"/>
          <p:cNvCxnSpPr>
            <a:stCxn id="15" idx="2"/>
          </p:cNvCxnSpPr>
          <p:nvPr/>
        </p:nvCxnSpPr>
        <p:spPr>
          <a:xfrm>
            <a:off x="4535996" y="220486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1654090" y="2330806"/>
            <a:ext cx="5763812" cy="18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6" idx="0"/>
          </p:cNvCxnSpPr>
          <p:nvPr/>
        </p:nvCxnSpPr>
        <p:spPr>
          <a:xfrm>
            <a:off x="1654090" y="2348880"/>
            <a:ext cx="1" cy="247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0" idx="0"/>
          </p:cNvCxnSpPr>
          <p:nvPr/>
        </p:nvCxnSpPr>
        <p:spPr>
          <a:xfrm flipH="1" flipV="1">
            <a:off x="7417901" y="2330806"/>
            <a:ext cx="1" cy="247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24" idx="0"/>
          </p:cNvCxnSpPr>
          <p:nvPr/>
        </p:nvCxnSpPr>
        <p:spPr>
          <a:xfrm>
            <a:off x="4535995" y="2348880"/>
            <a:ext cx="1" cy="247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6" idx="2"/>
            <a:endCxn id="17" idx="0"/>
          </p:cNvCxnSpPr>
          <p:nvPr/>
        </p:nvCxnSpPr>
        <p:spPr>
          <a:xfrm flipH="1">
            <a:off x="1654090" y="3114769"/>
            <a:ext cx="1" cy="265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7" idx="2"/>
            <a:endCxn id="18" idx="0"/>
          </p:cNvCxnSpPr>
          <p:nvPr/>
        </p:nvCxnSpPr>
        <p:spPr>
          <a:xfrm>
            <a:off x="1654090" y="4231502"/>
            <a:ext cx="0" cy="196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8" idx="2"/>
            <a:endCxn id="19" idx="0"/>
          </p:cNvCxnSpPr>
          <p:nvPr/>
        </p:nvCxnSpPr>
        <p:spPr>
          <a:xfrm>
            <a:off x="1654090" y="5724492"/>
            <a:ext cx="0" cy="152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20" idx="2"/>
            <a:endCxn id="21" idx="0"/>
          </p:cNvCxnSpPr>
          <p:nvPr/>
        </p:nvCxnSpPr>
        <p:spPr>
          <a:xfrm>
            <a:off x="7417902" y="3096695"/>
            <a:ext cx="0" cy="250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1" idx="2"/>
            <a:endCxn id="22" idx="0"/>
          </p:cNvCxnSpPr>
          <p:nvPr/>
        </p:nvCxnSpPr>
        <p:spPr>
          <a:xfrm flipH="1">
            <a:off x="7417901" y="4198726"/>
            <a:ext cx="1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2" idx="2"/>
            <a:endCxn id="23" idx="0"/>
          </p:cNvCxnSpPr>
          <p:nvPr/>
        </p:nvCxnSpPr>
        <p:spPr>
          <a:xfrm>
            <a:off x="7417901" y="5355142"/>
            <a:ext cx="1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4" idx="2"/>
            <a:endCxn id="25" idx="0"/>
          </p:cNvCxnSpPr>
          <p:nvPr/>
        </p:nvCxnSpPr>
        <p:spPr>
          <a:xfrm>
            <a:off x="4535996" y="3114769"/>
            <a:ext cx="0" cy="265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4" idx="4"/>
            <a:endCxn id="15" idx="0"/>
          </p:cNvCxnSpPr>
          <p:nvPr/>
        </p:nvCxnSpPr>
        <p:spPr>
          <a:xfrm>
            <a:off x="4535996" y="1387365"/>
            <a:ext cx="0" cy="241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34210"/>
            <a:ext cx="4211960" cy="30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0" y="3573016"/>
            <a:ext cx="38624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051720" y="1121094"/>
            <a:ext cx="4968552" cy="50101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Кримінальне право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714" y="2261365"/>
            <a:ext cx="2232248" cy="158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 повному обсязі діяли норми Х</a:t>
            </a:r>
            <a:r>
              <a:rPr lang="en-US" sz="1600" dirty="0" smtClean="0">
                <a:solidFill>
                  <a:sysClr val="windowText" lastClr="000000"/>
                </a:solidFill>
              </a:rPr>
              <a:t>V</a:t>
            </a:r>
            <a:r>
              <a:rPr lang="uk-UA" sz="1600" dirty="0" smtClean="0">
                <a:solidFill>
                  <a:sysClr val="windowText" lastClr="000000"/>
                </a:solidFill>
              </a:rPr>
              <a:t> тому Зводу Законів Російської імперії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2261365"/>
            <a:ext cx="2203723" cy="158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 повному обсязі діяли норми Тюремного статуту Російської імперії 1890 </a:t>
            </a:r>
            <a:r>
              <a:rPr lang="uk-UA" sz="1600" dirty="0">
                <a:solidFill>
                  <a:sysClr val="windowText" lastClr="000000"/>
                </a:solidFill>
              </a:rPr>
              <a:t>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34134" y="2261365"/>
            <a:ext cx="2203723" cy="1572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 повному обсязі діяли норми Кримінального уложення 1903 р. Російської імперії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3747" y="4581128"/>
            <a:ext cx="4464496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ІІІ Універсалом було скасовано смертну кару і внесені зміни до санкцій по деяким правопорушенням, оголошена амністія політв'язням</a:t>
            </a:r>
            <a:endParaRPr lang="uk-UA" sz="1600" dirty="0"/>
          </a:p>
        </p:txBody>
      </p:sp>
      <p:cxnSp>
        <p:nvCxnSpPr>
          <p:cNvPr id="9" name="Прямая соединительная линия 8"/>
          <p:cNvCxnSpPr>
            <a:stCxn id="3" idx="4"/>
          </p:cNvCxnSpPr>
          <p:nvPr/>
        </p:nvCxnSpPr>
        <p:spPr>
          <a:xfrm>
            <a:off x="4535996" y="1622104"/>
            <a:ext cx="0" cy="222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81838" y="1844824"/>
            <a:ext cx="5892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4" idx="0"/>
          </p:cNvCxnSpPr>
          <p:nvPr/>
        </p:nvCxnSpPr>
        <p:spPr>
          <a:xfrm>
            <a:off x="1581838" y="1844824"/>
            <a:ext cx="0" cy="41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0"/>
          </p:cNvCxnSpPr>
          <p:nvPr/>
        </p:nvCxnSpPr>
        <p:spPr>
          <a:xfrm>
            <a:off x="4535996" y="1844824"/>
            <a:ext cx="0" cy="41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0"/>
          </p:cNvCxnSpPr>
          <p:nvPr/>
        </p:nvCxnSpPr>
        <p:spPr>
          <a:xfrm>
            <a:off x="7474061" y="1844824"/>
            <a:ext cx="1" cy="41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987824" y="1844824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12160" y="1844824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koropadskiy h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496"/>
            <a:ext cx="2648166" cy="293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istpravda.com.ua/images/doc/0/d/0d7c3f4-.--------------------i-----i--------.1--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12" b="94843" l="2009" r="95536">
                        <a14:foregroundMark x1="37946" y1="3812" x2="3348" y2="30045"/>
                        <a14:foregroundMark x1="6920" y1="31166" x2="2455" y2="44170"/>
                        <a14:foregroundMark x1="4688" y1="46637" x2="6027" y2="67713"/>
                        <a14:foregroundMark x1="27902" y1="86771" x2="58036" y2="95291"/>
                        <a14:foregroundMark x1="60268" y1="92377" x2="88393" y2="69731"/>
                        <a14:foregroundMark x1="84821" y1="67937" x2="86161" y2="27354"/>
                        <a14:foregroundMark x1="91741" y1="62108" x2="90402" y2="32063"/>
                        <a14:foregroundMark x1="93973" y1="62556" x2="95536" y2="390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96"/>
            <a:ext cx="3658041" cy="368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653478" cy="237626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Еволюція національної державності за правління гетьмана П. Скоропадського</a:t>
            </a:r>
            <a:endParaRPr lang="uk-UA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104" name="Picture 8" descr="P.Skoropadskyi Signa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20844"/>
            <a:ext cx="4824536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6624736" cy="35283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/>
            <a:r>
              <a:rPr lang="uk-UA" sz="1600" dirty="0">
                <a:solidFill>
                  <a:schemeClr val="tx1"/>
                </a:solidFill>
              </a:rPr>
              <a:t>Наприкінці лютого 1918 року, за збройної підтримки Німеччини та Австро-Угорщини, Центральна Рада та уряд Української Народної Республіки повернулися до звільненого від більшовиків Києва. Українська влада не змогла стабілізувати внутрішньополітичну ситуацію в Україні, встановити ефективну адміністрацію на місцях та гарантувати виконання Брест-Литовських мирних угод. Соціалістичний курс, якого дотримувався український уряд до більшовицької окупації, змінено не було. В регіонах процвітала корупція і бандитизм. Таким станом справ було обурене не лише українське населення, а й німецьке і австро-угорське командування, які були зацікавлені в нормалізації господарського життя України, щоби розпочати імпорт українського збіжжя для потреб власних </a:t>
            </a:r>
            <a:r>
              <a:rPr lang="uk-UA" sz="1600" dirty="0" smtClean="0">
                <a:solidFill>
                  <a:schemeClr val="tx1"/>
                </a:solidFill>
              </a:rPr>
              <a:t>країн.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789040"/>
            <a:ext cx="7992888" cy="29523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chemeClr val="tx1"/>
                </a:solidFill>
              </a:rPr>
              <a:t>29 – 30 квітня 1918 р. відбувся державний переворот. 29 </a:t>
            </a:r>
            <a:r>
              <a:rPr lang="uk-UA" sz="1600" dirty="0">
                <a:solidFill>
                  <a:schemeClr val="tx1"/>
                </a:solidFill>
              </a:rPr>
              <a:t>к</a:t>
            </a:r>
            <a:r>
              <a:rPr lang="uk-UA" sz="1600" dirty="0" smtClean="0">
                <a:solidFill>
                  <a:schemeClr val="tx1"/>
                </a:solidFill>
              </a:rPr>
              <a:t>вітня розпочалися засідання </a:t>
            </a:r>
            <a:r>
              <a:rPr lang="uk-UA" sz="1600" dirty="0">
                <a:solidFill>
                  <a:schemeClr val="tx1"/>
                </a:solidFill>
              </a:rPr>
              <a:t>Всеукраїнського з'їзду хліборобів у Києві (7000 делегатів від 3 млн українського населення), </a:t>
            </a:r>
            <a:r>
              <a:rPr lang="uk-UA" sz="1600" dirty="0" smtClean="0">
                <a:solidFill>
                  <a:schemeClr val="tx1"/>
                </a:solidFill>
              </a:rPr>
              <a:t>на якому було висунуто вимогу </a:t>
            </a:r>
            <a:r>
              <a:rPr lang="uk-UA" sz="1600" dirty="0">
                <a:solidFill>
                  <a:schemeClr val="tx1"/>
                </a:solidFill>
              </a:rPr>
              <a:t>припинити соціальні експерименти та відновити гетьманат — історичну форму правління в </a:t>
            </a:r>
            <a:r>
              <a:rPr lang="uk-UA" sz="1600" dirty="0" smtClean="0">
                <a:solidFill>
                  <a:schemeClr val="tx1"/>
                </a:solidFill>
              </a:rPr>
              <a:t>Україні; </a:t>
            </a:r>
            <a:r>
              <a:rPr lang="uk-UA" sz="1600" dirty="0">
                <a:solidFill>
                  <a:schemeClr val="tx1"/>
                </a:solidFill>
              </a:rPr>
              <a:t>делегатами </a:t>
            </a:r>
            <a:r>
              <a:rPr lang="uk-UA" sz="1600" dirty="0" smtClean="0">
                <a:solidFill>
                  <a:schemeClr val="tx1"/>
                </a:solidFill>
              </a:rPr>
              <a:t>одностайно було обрано Павла </a:t>
            </a:r>
            <a:r>
              <a:rPr lang="uk-UA" sz="1600" dirty="0">
                <a:solidFill>
                  <a:schemeClr val="tx1"/>
                </a:solidFill>
              </a:rPr>
              <a:t>Скоропадського гетьманом </a:t>
            </a:r>
            <a:r>
              <a:rPr lang="uk-UA" sz="1600" dirty="0" smtClean="0">
                <a:solidFill>
                  <a:schemeClr val="tx1"/>
                </a:solidFill>
              </a:rPr>
              <a:t>України; єпископ Никодим миропомазав </a:t>
            </a:r>
            <a:r>
              <a:rPr lang="uk-UA" sz="1600" dirty="0">
                <a:solidFill>
                  <a:schemeClr val="tx1"/>
                </a:solidFill>
              </a:rPr>
              <a:t>Павла Скоропадського на </a:t>
            </a:r>
            <a:r>
              <a:rPr lang="uk-UA" sz="1600" dirty="0" smtClean="0">
                <a:solidFill>
                  <a:schemeClr val="tx1"/>
                </a:solidFill>
              </a:rPr>
              <a:t>гетьманство; прихильниками </a:t>
            </a:r>
            <a:r>
              <a:rPr lang="uk-UA" sz="1600" dirty="0">
                <a:solidFill>
                  <a:schemeClr val="tx1"/>
                </a:solidFill>
              </a:rPr>
              <a:t>гетьмана </a:t>
            </a:r>
            <a:r>
              <a:rPr lang="uk-UA" sz="1600" dirty="0" smtClean="0">
                <a:solidFill>
                  <a:schemeClr val="tx1"/>
                </a:solidFill>
              </a:rPr>
              <a:t>були захоплені урядові заклади, Центральна Рада була розпущена; була обнародувана </a:t>
            </a:r>
            <a:r>
              <a:rPr lang="uk-UA" sz="1600" dirty="0">
                <a:solidFill>
                  <a:schemeClr val="tx1"/>
                </a:solidFill>
              </a:rPr>
              <a:t>«</a:t>
            </a:r>
            <a:r>
              <a:rPr lang="uk-UA" sz="1600" dirty="0" smtClean="0">
                <a:solidFill>
                  <a:schemeClr val="tx1"/>
                </a:solidFill>
              </a:rPr>
              <a:t>Грамота </a:t>
            </a:r>
            <a:r>
              <a:rPr lang="uk-UA" sz="1600" dirty="0">
                <a:solidFill>
                  <a:schemeClr val="tx1"/>
                </a:solidFill>
              </a:rPr>
              <a:t>до всього українського народу» та «</a:t>
            </a:r>
            <a:r>
              <a:rPr lang="uk-UA" sz="1600" dirty="0" smtClean="0">
                <a:solidFill>
                  <a:schemeClr val="tx1"/>
                </a:solidFill>
              </a:rPr>
              <a:t>Закони </a:t>
            </a:r>
            <a:r>
              <a:rPr lang="uk-UA" sz="1600" dirty="0">
                <a:solidFill>
                  <a:schemeClr val="tx1"/>
                </a:solidFill>
              </a:rPr>
              <a:t>про тимчасовий устрій України</a:t>
            </a:r>
            <a:r>
              <a:rPr lang="uk-UA" sz="1600" dirty="0" smtClean="0">
                <a:solidFill>
                  <a:schemeClr val="tx1"/>
                </a:solidFill>
              </a:rPr>
              <a:t>». 30 квітня було сформовано уряд </a:t>
            </a:r>
            <a:r>
              <a:rPr lang="uk-UA" sz="1600" dirty="0">
                <a:solidFill>
                  <a:schemeClr val="tx1"/>
                </a:solidFill>
              </a:rPr>
              <a:t>Миколи </a:t>
            </a:r>
            <a:r>
              <a:rPr lang="uk-UA" sz="1600" dirty="0" smtClean="0">
                <a:solidFill>
                  <a:schemeClr val="tx1"/>
                </a:solidFill>
              </a:rPr>
              <a:t>Василенка, роззброєна синьожупанна дивізія </a:t>
            </a:r>
            <a:r>
              <a:rPr lang="uk-UA" sz="1600" dirty="0">
                <a:solidFill>
                  <a:schemeClr val="tx1"/>
                </a:solidFill>
              </a:rPr>
              <a:t>та </a:t>
            </a:r>
            <a:r>
              <a:rPr lang="uk-UA" sz="1600" dirty="0" smtClean="0">
                <a:solidFill>
                  <a:schemeClr val="tx1"/>
                </a:solidFill>
              </a:rPr>
              <a:t>формування </a:t>
            </a:r>
            <a:r>
              <a:rPr lang="uk-UA" sz="1600" dirty="0">
                <a:solidFill>
                  <a:schemeClr val="tx1"/>
                </a:solidFill>
              </a:rPr>
              <a:t>Січових Стрільців.</a:t>
            </a:r>
          </a:p>
        </p:txBody>
      </p:sp>
      <p:pic>
        <p:nvPicPr>
          <p:cNvPr id="1026" name="Picture 2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548680"/>
            <a:ext cx="25696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inp.gov.ua/storage/app/public/uploads/2018-12-18/15/VpO1545147725mO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30" y="1124744"/>
            <a:ext cx="3677165" cy="23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17032"/>
            <a:ext cx="2267744" cy="31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785"/>
            <a:ext cx="2520280" cy="35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0" y="148680"/>
            <a:ext cx="9135495" cy="792088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Легітимізація державного перевороту та влади П. Скоропадського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01295" y="2320726"/>
            <a:ext cx="3332903" cy="79208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Всеукраїнський хліборобський з'їзд 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517" y="3688878"/>
            <a:ext cx="4104455" cy="93610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Обрання Гетьманом України П. Скоропадського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4"/>
            <a:endCxn id="4" idx="0"/>
          </p:cNvCxnSpPr>
          <p:nvPr/>
        </p:nvCxnSpPr>
        <p:spPr>
          <a:xfrm flipH="1">
            <a:off x="4567745" y="3112814"/>
            <a:ext cx="2" cy="5760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4"/>
          </p:cNvCxnSpPr>
          <p:nvPr/>
        </p:nvCxnSpPr>
        <p:spPr>
          <a:xfrm>
            <a:off x="4567745" y="4624982"/>
            <a:ext cx="1" cy="5040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95" y="3717032"/>
            <a:ext cx="2242305" cy="31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2771800" y="4877010"/>
            <a:ext cx="3600400" cy="1673494"/>
          </a:xfrm>
          <a:prstGeom prst="horizontalScroll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«Грамота до всього українського народу»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" y="3544408"/>
            <a:ext cx="4799485" cy="332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&quot;діячі доби гетьманату скоропадського зображ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94" y="1693716"/>
            <a:ext cx="3358276" cy="48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980728"/>
            <a:ext cx="4968552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Закони про тимчасовий державний устрій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71899" y="1979712"/>
            <a:ext cx="1728192" cy="5760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Гетьман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8725" y="2788324"/>
            <a:ext cx="2174540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Рада міністрів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6031" y="3292380"/>
            <a:ext cx="27999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Отаман Ради міністрів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82237" y="3794528"/>
            <a:ext cx="3307515" cy="50186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Галузеві міністри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6742" y="1979712"/>
            <a:ext cx="1634480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Сейм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42229" y="4505025"/>
            <a:ext cx="1728192" cy="6748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Губернський староста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94818" y="5576790"/>
            <a:ext cx="1728192" cy="6748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Волосні земські збори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>
            <a:off x="4526091" y="2542016"/>
            <a:ext cx="9904" cy="24630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3"/>
            <a:endCxn id="4" idx="1"/>
          </p:cNvCxnSpPr>
          <p:nvPr/>
        </p:nvCxnSpPr>
        <p:spPr>
          <a:xfrm>
            <a:off x="2541222" y="2267744"/>
            <a:ext cx="1130677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4" idx="3"/>
            <a:endCxn id="10" idx="0"/>
          </p:cNvCxnSpPr>
          <p:nvPr/>
        </p:nvCxnSpPr>
        <p:spPr>
          <a:xfrm>
            <a:off x="5400091" y="2267744"/>
            <a:ext cx="2106234" cy="2237281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stCxn id="8" idx="2"/>
            <a:endCxn id="10" idx="1"/>
          </p:cNvCxnSpPr>
          <p:nvPr/>
        </p:nvCxnSpPr>
        <p:spPr>
          <a:xfrm rot="16200000" flipH="1">
            <a:off x="5316085" y="3516307"/>
            <a:ext cx="546055" cy="2106234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0"/>
          </p:cNvCxnSpPr>
          <p:nvPr/>
        </p:nvCxnSpPr>
        <p:spPr>
          <a:xfrm>
            <a:off x="5158914" y="5376701"/>
            <a:ext cx="0" cy="20008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6642229" y="5580056"/>
            <a:ext cx="1728192" cy="6748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Повітовий староста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39" name="Прямая со стрелкой 38"/>
          <p:cNvCxnSpPr>
            <a:stCxn id="10" idx="2"/>
            <a:endCxn id="37" idx="0"/>
          </p:cNvCxnSpPr>
          <p:nvPr/>
        </p:nvCxnSpPr>
        <p:spPr>
          <a:xfrm>
            <a:off x="7506325" y="5179878"/>
            <a:ext cx="0" cy="40017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158914" y="5376701"/>
            <a:ext cx="2347411" cy="326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3"/>
            <a:endCxn id="37" idx="1"/>
          </p:cNvCxnSpPr>
          <p:nvPr/>
        </p:nvCxnSpPr>
        <p:spPr>
          <a:xfrm>
            <a:off x="6023010" y="5914217"/>
            <a:ext cx="619219" cy="32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93644" y="3847821"/>
            <a:ext cx="1639106" cy="5416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Державна канцелярія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3644" y="3115541"/>
            <a:ext cx="1639106" cy="5416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Мала Рада міністрів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2771800" y="3983247"/>
            <a:ext cx="110437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2771800" y="3482193"/>
            <a:ext cx="3642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71800" y="3482193"/>
            <a:ext cx="0" cy="5010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541222" y="3734221"/>
            <a:ext cx="23057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41222" y="3386384"/>
            <a:ext cx="0" cy="7322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7" idx="3"/>
          </p:cNvCxnSpPr>
          <p:nvPr/>
        </p:nvCxnSpPr>
        <p:spPr>
          <a:xfrm flipH="1">
            <a:off x="2132750" y="3386384"/>
            <a:ext cx="408472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3"/>
          </p:cNvCxnSpPr>
          <p:nvPr/>
        </p:nvCxnSpPr>
        <p:spPr>
          <a:xfrm flipH="1">
            <a:off x="2132750" y="4118664"/>
            <a:ext cx="408472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8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980728"/>
            <a:ext cx="2808312" cy="7920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Державний сенат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0424" y="2708921"/>
            <a:ext cx="1994520" cy="4320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Загальні збори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980728"/>
            <a:ext cx="1994520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Генеральні суди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24328" y="2221149"/>
            <a:ext cx="1274440" cy="4329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Карний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91402" y="2221149"/>
            <a:ext cx="1274440" cy="4329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Цивільний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92080" y="2221149"/>
            <a:ext cx="1994520" cy="4329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Адміністративний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424" y="2027093"/>
            <a:ext cx="1994520" cy="4329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Президент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5" idx="2"/>
            <a:endCxn id="8" idx="0"/>
          </p:cNvCxnSpPr>
          <p:nvPr/>
        </p:nvCxnSpPr>
        <p:spPr>
          <a:xfrm>
            <a:off x="6289340" y="1772816"/>
            <a:ext cx="0" cy="44833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28622" y="1975978"/>
            <a:ext cx="38329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0"/>
          </p:cNvCxnSpPr>
          <p:nvPr/>
        </p:nvCxnSpPr>
        <p:spPr>
          <a:xfrm>
            <a:off x="4328622" y="1975978"/>
            <a:ext cx="0" cy="24517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0"/>
          </p:cNvCxnSpPr>
          <p:nvPr/>
        </p:nvCxnSpPr>
        <p:spPr>
          <a:xfrm>
            <a:off x="8161548" y="1975978"/>
            <a:ext cx="0" cy="24517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3" idx="4"/>
            <a:endCxn id="9" idx="0"/>
          </p:cNvCxnSpPr>
          <p:nvPr/>
        </p:nvCxnSpPr>
        <p:spPr>
          <a:xfrm>
            <a:off x="1727684" y="1772816"/>
            <a:ext cx="0" cy="25427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2"/>
            <a:endCxn id="4" idx="0"/>
          </p:cNvCxnSpPr>
          <p:nvPr/>
        </p:nvCxnSpPr>
        <p:spPr>
          <a:xfrm>
            <a:off x="1727684" y="2460052"/>
            <a:ext cx="0" cy="24886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50704" y="3429000"/>
            <a:ext cx="25705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Судові палати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5352" y="4427469"/>
            <a:ext cx="1825352" cy="477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Київська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23319" y="4408209"/>
            <a:ext cx="1825351" cy="477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Харківська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21287" y="4417839"/>
            <a:ext cx="1825351" cy="477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Одеська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38734" y="5445679"/>
            <a:ext cx="1994520" cy="4329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Окружні суди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38736" y="6189331"/>
            <a:ext cx="1994520" cy="43295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Мирові суди</a:t>
            </a:r>
            <a:endParaRPr lang="uk-UA" sz="1600" dirty="0">
              <a:solidFill>
                <a:schemeClr val="tx1"/>
              </a:solidFill>
            </a:endParaRPr>
          </a:p>
        </p:txBody>
      </p:sp>
      <p:cxnSp>
        <p:nvCxnSpPr>
          <p:cNvPr id="30" name="Прямая соединительная линия 29"/>
          <p:cNvCxnSpPr>
            <a:stCxn id="22" idx="2"/>
          </p:cNvCxnSpPr>
          <p:nvPr/>
        </p:nvCxnSpPr>
        <p:spPr>
          <a:xfrm flipH="1">
            <a:off x="4535994" y="4005064"/>
            <a:ext cx="2" cy="1440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338028" y="4149080"/>
            <a:ext cx="439593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4" idx="0"/>
          </p:cNvCxnSpPr>
          <p:nvPr/>
        </p:nvCxnSpPr>
        <p:spPr>
          <a:xfrm flipH="1">
            <a:off x="4535995" y="4149080"/>
            <a:ext cx="1" cy="25912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3" idx="0"/>
          </p:cNvCxnSpPr>
          <p:nvPr/>
        </p:nvCxnSpPr>
        <p:spPr>
          <a:xfrm>
            <a:off x="2338028" y="4149080"/>
            <a:ext cx="0" cy="2783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25" idx="0"/>
          </p:cNvCxnSpPr>
          <p:nvPr/>
        </p:nvCxnSpPr>
        <p:spPr>
          <a:xfrm>
            <a:off x="6733962" y="4149080"/>
            <a:ext cx="1" cy="2687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3" idx="2"/>
          </p:cNvCxnSpPr>
          <p:nvPr/>
        </p:nvCxnSpPr>
        <p:spPr>
          <a:xfrm>
            <a:off x="2338028" y="4905188"/>
            <a:ext cx="0" cy="17999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24" idx="2"/>
          </p:cNvCxnSpPr>
          <p:nvPr/>
        </p:nvCxnSpPr>
        <p:spPr>
          <a:xfrm>
            <a:off x="4535995" y="4885928"/>
            <a:ext cx="1" cy="19925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5" idx="2"/>
          </p:cNvCxnSpPr>
          <p:nvPr/>
        </p:nvCxnSpPr>
        <p:spPr>
          <a:xfrm>
            <a:off x="6733963" y="4895558"/>
            <a:ext cx="0" cy="18962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338028" y="5085184"/>
            <a:ext cx="43959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27" idx="0"/>
          </p:cNvCxnSpPr>
          <p:nvPr/>
        </p:nvCxnSpPr>
        <p:spPr>
          <a:xfrm flipH="1">
            <a:off x="4535994" y="5085184"/>
            <a:ext cx="2" cy="36049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7" idx="2"/>
          </p:cNvCxnSpPr>
          <p:nvPr/>
        </p:nvCxnSpPr>
        <p:spPr>
          <a:xfrm>
            <a:off x="4535994" y="5878638"/>
            <a:ext cx="2" cy="31069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stCxn id="4" idx="2"/>
            <a:endCxn id="22" idx="1"/>
          </p:cNvCxnSpPr>
          <p:nvPr/>
        </p:nvCxnSpPr>
        <p:spPr>
          <a:xfrm rot="16200000" flipH="1">
            <a:off x="2201162" y="2667490"/>
            <a:ext cx="576064" cy="1523020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7" idx="2"/>
          </p:cNvCxnSpPr>
          <p:nvPr/>
        </p:nvCxnSpPr>
        <p:spPr>
          <a:xfrm>
            <a:off x="4328622" y="2654109"/>
            <a:ext cx="0" cy="13541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8" idx="2"/>
          </p:cNvCxnSpPr>
          <p:nvPr/>
        </p:nvCxnSpPr>
        <p:spPr>
          <a:xfrm>
            <a:off x="6289340" y="2654108"/>
            <a:ext cx="0" cy="13541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6" idx="2"/>
          </p:cNvCxnSpPr>
          <p:nvPr/>
        </p:nvCxnSpPr>
        <p:spPr>
          <a:xfrm>
            <a:off x="8161548" y="2654109"/>
            <a:ext cx="0" cy="13541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328622" y="2789526"/>
            <a:ext cx="38329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endCxn id="22" idx="3"/>
          </p:cNvCxnSpPr>
          <p:nvPr/>
        </p:nvCxnSpPr>
        <p:spPr>
          <a:xfrm rot="5400000">
            <a:off x="5591561" y="3019253"/>
            <a:ext cx="927506" cy="468052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4" descr="Результат пошуку зображень за запитом &quot;суддівський молоток зображ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6470"/>
            <a:ext cx="3223868" cy="15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000" r="77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50" y="4077072"/>
            <a:ext cx="2410037" cy="27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03748" y="980728"/>
            <a:ext cx="4464496" cy="5760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Конституційне право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848951"/>
            <a:ext cx="2441128" cy="60463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Грамота до всього українського народу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57854" y="1872445"/>
            <a:ext cx="2556284" cy="55764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Закони про тимчасовий державний устрій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9011" y="1848951"/>
            <a:ext cx="2541840" cy="55764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Грамота до всіх українських громадян</a:t>
            </a:r>
            <a:endParaRPr lang="uk-UA" sz="1600" dirty="0"/>
          </a:p>
        </p:txBody>
      </p:sp>
      <p:cxnSp>
        <p:nvCxnSpPr>
          <p:cNvPr id="7" name="Прямая соединительная линия 6"/>
          <p:cNvCxnSpPr>
            <a:endCxn id="4" idx="0"/>
          </p:cNvCxnSpPr>
          <p:nvPr/>
        </p:nvCxnSpPr>
        <p:spPr>
          <a:xfrm>
            <a:off x="1688108" y="1674048"/>
            <a:ext cx="0" cy="17490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6" idx="2"/>
            <a:endCxn id="63" idx="0"/>
          </p:cNvCxnSpPr>
          <p:nvPr/>
        </p:nvCxnSpPr>
        <p:spPr>
          <a:xfrm>
            <a:off x="7499931" y="2406600"/>
            <a:ext cx="0" cy="60957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6" idx="0"/>
          </p:cNvCxnSpPr>
          <p:nvPr/>
        </p:nvCxnSpPr>
        <p:spPr>
          <a:xfrm>
            <a:off x="7499931" y="1674048"/>
            <a:ext cx="0" cy="17490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0"/>
            <a:endCxn id="3" idx="4"/>
          </p:cNvCxnSpPr>
          <p:nvPr/>
        </p:nvCxnSpPr>
        <p:spPr>
          <a:xfrm flipV="1">
            <a:off x="4535996" y="1556792"/>
            <a:ext cx="0" cy="31565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688108" y="1651204"/>
            <a:ext cx="5825274" cy="2284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827584" y="2701121"/>
            <a:ext cx="1939585" cy="7905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Проголошення Української Держави</a:t>
            </a:r>
            <a:endParaRPr lang="uk-UA" sz="16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27584" y="5111038"/>
            <a:ext cx="1939585" cy="7905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Проголошення повноти влади Гетьмана</a:t>
            </a:r>
            <a:endParaRPr lang="uk-UA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27584" y="3730974"/>
            <a:ext cx="1939585" cy="11381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Визначення основних напрямів роботи уряду</a:t>
            </a:r>
            <a:endParaRPr lang="uk-UA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94711" y="2578894"/>
            <a:ext cx="2082570" cy="5175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гетьманську владу</a:t>
            </a:r>
            <a:endParaRPr lang="uk-UA" sz="16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30671" y="4429480"/>
            <a:ext cx="2082570" cy="5378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Генеральний Суд</a:t>
            </a:r>
            <a:endParaRPr lang="uk-UA" sz="16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94711" y="3187368"/>
            <a:ext cx="2082570" cy="5055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Раду міністрів</a:t>
            </a:r>
            <a:endParaRPr lang="uk-UA" sz="16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494711" y="3842667"/>
            <a:ext cx="2082570" cy="4996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Фінансову раду</a:t>
            </a:r>
            <a:endParaRPr lang="uk-UA" sz="1600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30672" y="5733256"/>
            <a:ext cx="2082570" cy="9570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права і обов'язки українських козаків і громадян</a:t>
            </a:r>
            <a:endParaRPr lang="uk-UA" sz="16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30672" y="5126780"/>
            <a:ext cx="2082570" cy="4414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про віру</a:t>
            </a:r>
            <a:endParaRPr lang="uk-UA" sz="1600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229011" y="3016176"/>
            <a:ext cx="2541840" cy="21437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Проголошення встановлення федеративних зв'язків між  Українською Державою та небільшовицькою всеросійською державою</a:t>
            </a:r>
            <a:endParaRPr lang="uk-UA" sz="1600" dirty="0"/>
          </a:p>
        </p:txBody>
      </p:sp>
      <p:cxnSp>
        <p:nvCxnSpPr>
          <p:cNvPr id="67" name="Прямая соединительная линия 66"/>
          <p:cNvCxnSpPr>
            <a:endCxn id="4" idx="1"/>
          </p:cNvCxnSpPr>
          <p:nvPr/>
        </p:nvCxnSpPr>
        <p:spPr>
          <a:xfrm>
            <a:off x="285471" y="2151271"/>
            <a:ext cx="18207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85471" y="2151271"/>
            <a:ext cx="1" cy="33550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39" idx="1"/>
          </p:cNvCxnSpPr>
          <p:nvPr/>
        </p:nvCxnSpPr>
        <p:spPr>
          <a:xfrm flipH="1">
            <a:off x="285471" y="3096413"/>
            <a:ext cx="54211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41" idx="1"/>
          </p:cNvCxnSpPr>
          <p:nvPr/>
        </p:nvCxnSpPr>
        <p:spPr>
          <a:xfrm flipH="1">
            <a:off x="285472" y="4300067"/>
            <a:ext cx="5421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40" idx="1"/>
          </p:cNvCxnSpPr>
          <p:nvPr/>
        </p:nvCxnSpPr>
        <p:spPr>
          <a:xfrm flipH="1">
            <a:off x="285472" y="5506330"/>
            <a:ext cx="54211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5" idx="1"/>
          </p:cNvCxnSpPr>
          <p:nvPr/>
        </p:nvCxnSpPr>
        <p:spPr>
          <a:xfrm flipH="1" flipV="1">
            <a:off x="3059832" y="2151269"/>
            <a:ext cx="198022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3059832" y="2127775"/>
            <a:ext cx="0" cy="408401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43" idx="1"/>
          </p:cNvCxnSpPr>
          <p:nvPr/>
        </p:nvCxnSpPr>
        <p:spPr>
          <a:xfrm flipH="1">
            <a:off x="3059832" y="2837654"/>
            <a:ext cx="43487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45" idx="1"/>
          </p:cNvCxnSpPr>
          <p:nvPr/>
        </p:nvCxnSpPr>
        <p:spPr>
          <a:xfrm flipH="1">
            <a:off x="3059832" y="3440148"/>
            <a:ext cx="43487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46" idx="1"/>
          </p:cNvCxnSpPr>
          <p:nvPr/>
        </p:nvCxnSpPr>
        <p:spPr>
          <a:xfrm flipH="1">
            <a:off x="3059832" y="4092479"/>
            <a:ext cx="43487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stCxn id="44" idx="1"/>
          </p:cNvCxnSpPr>
          <p:nvPr/>
        </p:nvCxnSpPr>
        <p:spPr>
          <a:xfrm flipH="1">
            <a:off x="3059832" y="4698382"/>
            <a:ext cx="47083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49" idx="1"/>
          </p:cNvCxnSpPr>
          <p:nvPr/>
        </p:nvCxnSpPr>
        <p:spPr>
          <a:xfrm flipH="1">
            <a:off x="3059832" y="5347529"/>
            <a:ext cx="47084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48" idx="1"/>
          </p:cNvCxnSpPr>
          <p:nvPr/>
        </p:nvCxnSpPr>
        <p:spPr>
          <a:xfrm flipH="1" flipV="1">
            <a:off x="3059832" y="6211788"/>
            <a:ext cx="470840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езультат пошуку зображень за запитом &quot;українська революція 1917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450"/>
            <a:ext cx="5796136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езультат пошуку зображень за запитом &quot;українська революція 1917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5"/>
            <a:ext cx="4716016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27684" y="3429000"/>
            <a:ext cx="7169529" cy="2276872"/>
          </a:xfrm>
          <a:ln>
            <a:noFill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uk-UA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Державотворча діяльність Української Центральної Ради</a:t>
            </a:r>
            <a:endParaRPr lang="uk-UA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6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618"/>
            <a:ext cx="3240360" cy="316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04550"/>
            <a:ext cx="2846033" cy="41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0" y="440326"/>
            <a:ext cx="3046054" cy="450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03748" y="980728"/>
            <a:ext cx="4464496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Майнове право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2712" y="1556792"/>
            <a:ext cx="2426568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(Аграрне право)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487026"/>
            <a:ext cx="2441128" cy="60463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Грамота до всього українського народу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33256" y="2487026"/>
            <a:ext cx="2855168" cy="76529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право продажу та купівлі землі поза міськими оселями»</a:t>
            </a:r>
            <a:endParaRPr lang="uk-UA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3645024"/>
            <a:ext cx="4968552" cy="72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Право приватної власності як фундаментальна і абсолютна основа всіх майнових відносин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8432" y="4751830"/>
            <a:ext cx="2495128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Право вільної купівлі-продажу ділянок до 25 десятин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751830"/>
            <a:ext cx="2441128" cy="6046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Відновлення земельної власності поміщиків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4918" y="4751830"/>
            <a:ext cx="2304256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Відчуження надлишкових земель за дійсною вартістю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4918" y="5824583"/>
            <a:ext cx="2304256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Виділення ділянок для малоземельних хліборобів</a:t>
            </a:r>
            <a:endParaRPr lang="uk-UA" sz="1600" dirty="0"/>
          </a:p>
        </p:txBody>
      </p:sp>
      <p:cxnSp>
        <p:nvCxnSpPr>
          <p:cNvPr id="14" name="Прямая соединительная линия 13"/>
          <p:cNvCxnSpPr>
            <a:stCxn id="4" idx="2"/>
          </p:cNvCxnSpPr>
          <p:nvPr/>
        </p:nvCxnSpPr>
        <p:spPr>
          <a:xfrm>
            <a:off x="4535996" y="2013992"/>
            <a:ext cx="0" cy="1908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04132" y="2204864"/>
            <a:ext cx="505670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5" idx="0"/>
          </p:cNvCxnSpPr>
          <p:nvPr/>
        </p:nvCxnSpPr>
        <p:spPr>
          <a:xfrm>
            <a:off x="1904132" y="2204864"/>
            <a:ext cx="0" cy="28216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6" idx="0"/>
          </p:cNvCxnSpPr>
          <p:nvPr/>
        </p:nvCxnSpPr>
        <p:spPr>
          <a:xfrm>
            <a:off x="6960840" y="2204864"/>
            <a:ext cx="0" cy="28216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</p:cNvCxnSpPr>
          <p:nvPr/>
        </p:nvCxnSpPr>
        <p:spPr>
          <a:xfrm>
            <a:off x="1904132" y="3091665"/>
            <a:ext cx="2631864" cy="40934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2"/>
          </p:cNvCxnSpPr>
          <p:nvPr/>
        </p:nvCxnSpPr>
        <p:spPr>
          <a:xfrm flipH="1">
            <a:off x="4535996" y="3252316"/>
            <a:ext cx="2424844" cy="24869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2"/>
          </p:cNvCxnSpPr>
          <p:nvPr/>
        </p:nvCxnSpPr>
        <p:spPr>
          <a:xfrm>
            <a:off x="4535996" y="4365104"/>
            <a:ext cx="0" cy="1440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544092" y="4509120"/>
            <a:ext cx="603295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0"/>
          </p:cNvCxnSpPr>
          <p:nvPr/>
        </p:nvCxnSpPr>
        <p:spPr>
          <a:xfrm>
            <a:off x="1544092" y="4509120"/>
            <a:ext cx="0" cy="24271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9" idx="0"/>
          </p:cNvCxnSpPr>
          <p:nvPr/>
        </p:nvCxnSpPr>
        <p:spPr>
          <a:xfrm>
            <a:off x="4535996" y="4509120"/>
            <a:ext cx="0" cy="24271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1" idx="0"/>
          </p:cNvCxnSpPr>
          <p:nvPr/>
        </p:nvCxnSpPr>
        <p:spPr>
          <a:xfrm>
            <a:off x="7577046" y="4509120"/>
            <a:ext cx="0" cy="24271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1" idx="2"/>
            <a:endCxn id="12" idx="0"/>
          </p:cNvCxnSpPr>
          <p:nvPr/>
        </p:nvCxnSpPr>
        <p:spPr>
          <a:xfrm>
            <a:off x="7577046" y="5471910"/>
            <a:ext cx="0" cy="35267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6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8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AutoShape 10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AutoShape 12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AutoShape 14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AutoShape 16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AutoShape 18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AutoShape 20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AutoShape 22" descr="Результат пошуку зображень за запитом &quot;суддівський молоток зображення&quot;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8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зультат пошуку зображень за запитом &quot;директорія зображ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75310"/>
            <a:ext cx="46085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1977" y="3055837"/>
            <a:ext cx="6512511" cy="230219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Державотворення за доби Директорії та ЗУНР</a:t>
            </a:r>
            <a:endParaRPr lang="uk-UA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80" name="Picture 8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2" y="431654"/>
            <a:ext cx="2736304" cy="25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8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99792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5592"/>
            <a:ext cx="320384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61256"/>
            <a:ext cx="6048672" cy="3024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/>
            <a:r>
              <a:rPr lang="uk-UA" sz="1600" dirty="0" smtClean="0">
                <a:solidFill>
                  <a:schemeClr val="tx1"/>
                </a:solidFill>
              </a:rPr>
              <a:t>Директорія </a:t>
            </a:r>
            <a:r>
              <a:rPr lang="uk-UA" sz="1600" dirty="0">
                <a:solidFill>
                  <a:schemeClr val="tx1"/>
                </a:solidFill>
              </a:rPr>
              <a:t>Української Народної Республіки. Спочатку </a:t>
            </a:r>
            <a:r>
              <a:rPr lang="uk-UA" sz="1600" dirty="0" smtClean="0">
                <a:solidFill>
                  <a:schemeClr val="tx1"/>
                </a:solidFill>
              </a:rPr>
              <a:t>Директорія </a:t>
            </a:r>
            <a:r>
              <a:rPr lang="uk-UA" sz="1600" dirty="0">
                <a:solidFill>
                  <a:schemeClr val="tx1"/>
                </a:solidFill>
              </a:rPr>
              <a:t>була тимчасовим </a:t>
            </a:r>
            <a:r>
              <a:rPr lang="uk-UA" sz="1600" dirty="0" smtClean="0">
                <a:solidFill>
                  <a:schemeClr val="tx1"/>
                </a:solidFill>
              </a:rPr>
              <a:t>революційним </a:t>
            </a:r>
            <a:r>
              <a:rPr lang="uk-UA" sz="1600" dirty="0">
                <a:solidFill>
                  <a:schemeClr val="tx1"/>
                </a:solidFill>
              </a:rPr>
              <a:t>органом, що в ніч з 13 на 14 </a:t>
            </a:r>
            <a:r>
              <a:rPr lang="uk-UA" sz="1600" dirty="0" smtClean="0">
                <a:solidFill>
                  <a:schemeClr val="tx1"/>
                </a:solidFill>
              </a:rPr>
              <a:t>листопада </a:t>
            </a:r>
            <a:r>
              <a:rPr lang="uk-UA" sz="1600" dirty="0">
                <a:solidFill>
                  <a:schemeClr val="tx1"/>
                </a:solidFill>
              </a:rPr>
              <a:t>1918 створила на своєму засіданні президія Українського національного союзу для кер-ва повстанням проти режиму гетьмана </a:t>
            </a:r>
            <a:r>
              <a:rPr lang="uk-UA" sz="1600" dirty="0" smtClean="0">
                <a:solidFill>
                  <a:schemeClr val="tx1"/>
                </a:solidFill>
              </a:rPr>
              <a:t>П. Скоропадського. </a:t>
            </a:r>
            <a:r>
              <a:rPr lang="uk-UA" sz="1600" dirty="0">
                <a:solidFill>
                  <a:schemeClr val="tx1"/>
                </a:solidFill>
              </a:rPr>
              <a:t>Після перемоги стала верховним </a:t>
            </a:r>
            <a:r>
              <a:rPr lang="uk-UA" sz="1600" dirty="0" smtClean="0">
                <a:solidFill>
                  <a:schemeClr val="tx1"/>
                </a:solidFill>
              </a:rPr>
              <a:t>державним </a:t>
            </a:r>
            <a:r>
              <a:rPr lang="uk-UA" sz="1600" dirty="0">
                <a:solidFill>
                  <a:schemeClr val="tx1"/>
                </a:solidFill>
              </a:rPr>
              <a:t>органом Української Народної Республіки. Складалася з п'яти членів – представників трьох політ. партій: від Української соціал-демократичної робітничої партії – </a:t>
            </a:r>
            <a:r>
              <a:rPr lang="uk-UA" sz="1600" dirty="0" smtClean="0">
                <a:solidFill>
                  <a:schemeClr val="tx1"/>
                </a:solidFill>
              </a:rPr>
              <a:t>В. Винниченко </a:t>
            </a:r>
            <a:r>
              <a:rPr lang="uk-UA" sz="1600" dirty="0">
                <a:solidFill>
                  <a:schemeClr val="tx1"/>
                </a:solidFill>
              </a:rPr>
              <a:t>(голова </a:t>
            </a:r>
            <a:r>
              <a:rPr lang="uk-UA" sz="1600" dirty="0" smtClean="0">
                <a:solidFill>
                  <a:schemeClr val="tx1"/>
                </a:solidFill>
              </a:rPr>
              <a:t>Директорії), </a:t>
            </a:r>
            <a:r>
              <a:rPr lang="uk-UA" sz="1600" dirty="0">
                <a:solidFill>
                  <a:schemeClr val="tx1"/>
                </a:solidFill>
              </a:rPr>
              <a:t>С</a:t>
            </a:r>
            <a:r>
              <a:rPr lang="uk-UA" sz="1600" dirty="0" smtClean="0">
                <a:solidFill>
                  <a:schemeClr val="tx1"/>
                </a:solidFill>
              </a:rPr>
              <a:t>. Петлюра</a:t>
            </a:r>
            <a:r>
              <a:rPr lang="uk-UA" sz="1600" dirty="0">
                <a:solidFill>
                  <a:schemeClr val="tx1"/>
                </a:solidFill>
              </a:rPr>
              <a:t>, А</a:t>
            </a:r>
            <a:r>
              <a:rPr lang="uk-UA" sz="1600" dirty="0" smtClean="0">
                <a:solidFill>
                  <a:schemeClr val="tx1"/>
                </a:solidFill>
              </a:rPr>
              <a:t>. Макаренко</a:t>
            </a:r>
            <a:r>
              <a:rPr lang="uk-UA" sz="1600" dirty="0">
                <a:solidFill>
                  <a:schemeClr val="tx1"/>
                </a:solidFill>
              </a:rPr>
              <a:t>; від Української партії соціалістів-революціонерів – Ф</a:t>
            </a:r>
            <a:r>
              <a:rPr lang="uk-UA" sz="1600" dirty="0" smtClean="0">
                <a:solidFill>
                  <a:schemeClr val="tx1"/>
                </a:solidFill>
              </a:rPr>
              <a:t>. Швець</a:t>
            </a:r>
            <a:r>
              <a:rPr lang="uk-UA" sz="1600" dirty="0">
                <a:solidFill>
                  <a:schemeClr val="tx1"/>
                </a:solidFill>
              </a:rPr>
              <a:t>; від Української партії соціалістів-самостійників – </a:t>
            </a:r>
            <a:r>
              <a:rPr lang="uk-UA" sz="1600" dirty="0" err="1" smtClean="0">
                <a:solidFill>
                  <a:schemeClr val="tx1"/>
                </a:solidFill>
              </a:rPr>
              <a:t>О.Андрієвський</a:t>
            </a:r>
            <a:r>
              <a:rPr lang="uk-UA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80229" y="3329608"/>
            <a:ext cx="6141062" cy="33843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/>
            <a:r>
              <a:rPr lang="uk-UA" sz="1600" dirty="0" smtClean="0">
                <a:solidFill>
                  <a:schemeClr val="tx1"/>
                </a:solidFill>
              </a:rPr>
              <a:t>15 листопада Д. у своєму зверненні до українського народу закликала до повстання проти гетьмана, оголосивши його уряд неправомочним. Наступ повстанців був зупинений німецькими військами за </a:t>
            </a:r>
            <a:r>
              <a:rPr lang="uk-UA" sz="1600" dirty="0">
                <a:solidFill>
                  <a:schemeClr val="tx1"/>
                </a:solidFill>
              </a:rPr>
              <a:t>20 км від Києва. Одначе поширення повстання по всій Україні змусило представників нім. військ укласти угоду з Д., а гетьмана – зректися влади. Корпус під командуванням Є.Коновальця вступив у Київ. Рада міністрів Української Держави склала свої повноваження й передала владу Д. Було проголошено відновлення УНР. 24 груд. 1918 Д. створила уряд Республіки – Раду народних міністрів Української Народної Республіки (далі – РНМ) на чолі з В.Чехівським (УСДРП).</a:t>
            </a:r>
          </a:p>
        </p:txBody>
      </p:sp>
    </p:spTree>
    <p:extLst>
      <p:ext uri="{BB962C8B-B14F-4D97-AF65-F5344CB8AC3E}">
        <p14:creationId xmlns:p14="http://schemas.microsoft.com/office/powerpoint/2010/main" val="553705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езультат пошуку зображень за запитом &quot;Ф. швец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14" y="940768"/>
            <a:ext cx="4008333" cy="27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94" y="3872129"/>
            <a:ext cx="4896544" cy="29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0" y="148680"/>
            <a:ext cx="9135495" cy="792088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Легітимізація державного перевороту та влади Директорії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8566" y="1208656"/>
            <a:ext cx="2096337" cy="74625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Український національно-державний союз</a:t>
            </a:r>
            <a:endParaRPr lang="uk-UA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906" y="2140017"/>
            <a:ext cx="2081088" cy="59268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Всеукраїнський союз земств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0787" y="6011984"/>
            <a:ext cx="2081088" cy="43539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УСДРП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787" y="5263742"/>
            <a:ext cx="2081088" cy="4320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УПСР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4505" y="2924400"/>
            <a:ext cx="2067889" cy="5003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Селянська спілка</a:t>
            </a:r>
            <a:endParaRPr lang="uk-UA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4505" y="3654562"/>
            <a:ext cx="2081088" cy="46720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Союз залізничників</a:t>
            </a:r>
            <a:endParaRPr lang="uk-UA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98" y="4360821"/>
            <a:ext cx="2081088" cy="73436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Всеукраїнська поштово-телеграфна спілка</a:t>
            </a:r>
            <a:endParaRPr lang="uk-UA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4787" y="3407456"/>
            <a:ext cx="1551816" cy="9034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Український національний союз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08314" y="3446388"/>
            <a:ext cx="1800200" cy="82560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Директорія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3" idx="3"/>
          </p:cNvCxnSpPr>
          <p:nvPr/>
        </p:nvCxnSpPr>
        <p:spPr>
          <a:xfrm>
            <a:off x="2434903" y="1581782"/>
            <a:ext cx="33602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3"/>
          </p:cNvCxnSpPr>
          <p:nvPr/>
        </p:nvCxnSpPr>
        <p:spPr>
          <a:xfrm>
            <a:off x="2418994" y="2436359"/>
            <a:ext cx="3519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3"/>
          </p:cNvCxnSpPr>
          <p:nvPr/>
        </p:nvCxnSpPr>
        <p:spPr>
          <a:xfrm>
            <a:off x="2412394" y="3174559"/>
            <a:ext cx="35853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8" idx="3"/>
          </p:cNvCxnSpPr>
          <p:nvPr/>
        </p:nvCxnSpPr>
        <p:spPr>
          <a:xfrm>
            <a:off x="2425593" y="3888167"/>
            <a:ext cx="34533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9" idx="3"/>
          </p:cNvCxnSpPr>
          <p:nvPr/>
        </p:nvCxnSpPr>
        <p:spPr>
          <a:xfrm>
            <a:off x="2430286" y="4728005"/>
            <a:ext cx="3406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3"/>
          </p:cNvCxnSpPr>
          <p:nvPr/>
        </p:nvCxnSpPr>
        <p:spPr>
          <a:xfrm>
            <a:off x="2441875" y="5479766"/>
            <a:ext cx="32905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" idx="3"/>
          </p:cNvCxnSpPr>
          <p:nvPr/>
        </p:nvCxnSpPr>
        <p:spPr>
          <a:xfrm>
            <a:off x="2441875" y="6229682"/>
            <a:ext cx="32905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770929" y="1581782"/>
            <a:ext cx="0" cy="46478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0" idx="1"/>
          </p:cNvCxnSpPr>
          <p:nvPr/>
        </p:nvCxnSpPr>
        <p:spPr>
          <a:xfrm>
            <a:off x="2770929" y="3859188"/>
            <a:ext cx="433858" cy="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0" idx="3"/>
            <a:endCxn id="11" idx="2"/>
          </p:cNvCxnSpPr>
          <p:nvPr/>
        </p:nvCxnSpPr>
        <p:spPr>
          <a:xfrm>
            <a:off x="4756603" y="3859189"/>
            <a:ext cx="35171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5419812" y="2076132"/>
            <a:ext cx="1224136" cy="981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Трудовий Конгрес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46" name="Прямая со стрелкой 45"/>
          <p:cNvCxnSpPr>
            <a:stCxn id="11" idx="0"/>
            <a:endCxn id="38" idx="2"/>
          </p:cNvCxnSpPr>
          <p:nvPr/>
        </p:nvCxnSpPr>
        <p:spPr>
          <a:xfrm flipV="1">
            <a:off x="6008414" y="3057463"/>
            <a:ext cx="23466" cy="388925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10" idx="0"/>
            <a:endCxn id="38" idx="1"/>
          </p:cNvCxnSpPr>
          <p:nvPr/>
        </p:nvCxnSpPr>
        <p:spPr>
          <a:xfrm rot="5400000" flipH="1" flipV="1">
            <a:off x="4279924" y="2267569"/>
            <a:ext cx="840658" cy="1439117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377921"/>
            <a:ext cx="170648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Конгрес трудового народу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2797" y="1377921"/>
            <a:ext cx="170648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Установчі збори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2230951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2551370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839640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6076" y="1377922"/>
            <a:ext cx="170648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Державна Народна Рада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154963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475382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763652" y="1587275"/>
            <a:ext cx="401322" cy="411726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164" y="3881436"/>
            <a:ext cx="147073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Директорія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69125" y="3777903"/>
            <a:ext cx="1767644" cy="1124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Рада народних міністрів</a:t>
            </a:r>
          </a:p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(за галузевим принципом)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2588" y="3883098"/>
            <a:ext cx="176764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Губернські комісари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99320" y="3883097"/>
            <a:ext cx="176764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Повітові комісари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2588" y="5251250"/>
            <a:ext cx="176764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Губернські трудові ради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99320" y="5251250"/>
            <a:ext cx="1767644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Повітові трудові ради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43233" y="2976398"/>
            <a:ext cx="2764518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Отамани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Прямая со стрелкой 19"/>
          <p:cNvCxnSpPr>
            <a:stCxn id="12" idx="3"/>
            <a:endCxn id="13" idx="1"/>
          </p:cNvCxnSpPr>
          <p:nvPr/>
        </p:nvCxnSpPr>
        <p:spPr>
          <a:xfrm>
            <a:off x="2088902" y="4338636"/>
            <a:ext cx="380223" cy="166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5" idx="1"/>
          </p:cNvCxnSpPr>
          <p:nvPr/>
        </p:nvCxnSpPr>
        <p:spPr>
          <a:xfrm flipV="1">
            <a:off x="6660232" y="4340297"/>
            <a:ext cx="439088" cy="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4" idx="2"/>
            <a:endCxn id="16" idx="0"/>
          </p:cNvCxnSpPr>
          <p:nvPr/>
        </p:nvCxnSpPr>
        <p:spPr>
          <a:xfrm>
            <a:off x="5776410" y="4797498"/>
            <a:ext cx="0" cy="453752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5" idx="2"/>
            <a:endCxn id="17" idx="0"/>
          </p:cNvCxnSpPr>
          <p:nvPr/>
        </p:nvCxnSpPr>
        <p:spPr>
          <a:xfrm>
            <a:off x="7983142" y="4797497"/>
            <a:ext cx="0" cy="453753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6" idx="3"/>
            <a:endCxn id="17" idx="1"/>
          </p:cNvCxnSpPr>
          <p:nvPr/>
        </p:nvCxnSpPr>
        <p:spPr>
          <a:xfrm>
            <a:off x="6660232" y="5708450"/>
            <a:ext cx="439088" cy="0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8" idx="2"/>
          </p:cNvCxnSpPr>
          <p:nvPr/>
        </p:nvCxnSpPr>
        <p:spPr>
          <a:xfrm>
            <a:off x="6825492" y="3433598"/>
            <a:ext cx="0" cy="15952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776410" y="3593121"/>
            <a:ext cx="220673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endCxn id="14" idx="0"/>
          </p:cNvCxnSpPr>
          <p:nvPr/>
        </p:nvCxnSpPr>
        <p:spPr>
          <a:xfrm>
            <a:off x="5776410" y="3612517"/>
            <a:ext cx="0" cy="27058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5" idx="0"/>
          </p:cNvCxnSpPr>
          <p:nvPr/>
        </p:nvCxnSpPr>
        <p:spPr>
          <a:xfrm>
            <a:off x="7983142" y="3612517"/>
            <a:ext cx="0" cy="27058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>
            <a:stCxn id="18" idx="1"/>
            <a:endCxn id="12" idx="0"/>
          </p:cNvCxnSpPr>
          <p:nvPr/>
        </p:nvCxnSpPr>
        <p:spPr>
          <a:xfrm rot="10800000" flipV="1">
            <a:off x="1353533" y="3204998"/>
            <a:ext cx="4089700" cy="676438"/>
          </a:xfrm>
          <a:prstGeom prst="bentConnector2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16" idx="2"/>
            <a:endCxn id="3" idx="1"/>
          </p:cNvCxnSpPr>
          <p:nvPr/>
        </p:nvCxnSpPr>
        <p:spPr>
          <a:xfrm rot="5400000" flipH="1">
            <a:off x="920708" y="1309949"/>
            <a:ext cx="4330529" cy="5380874"/>
          </a:xfrm>
          <a:prstGeom prst="bentConnector4">
            <a:avLst>
              <a:gd name="adj1" fmla="val -5279"/>
              <a:gd name="adj2" fmla="val 104248"/>
            </a:avLst>
          </a:prstGeom>
          <a:ln w="28575"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899592" y="2292322"/>
            <a:ext cx="0" cy="1611077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618163" y="5247687"/>
            <a:ext cx="1470738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Диктатура</a:t>
            </a:r>
          </a:p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С. Петлюри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67" name="Стрелка вправо с вырезом 66"/>
          <p:cNvSpPr/>
          <p:nvPr/>
        </p:nvSpPr>
        <p:spPr>
          <a:xfrm rot="5400000">
            <a:off x="1006265" y="4790859"/>
            <a:ext cx="632495" cy="413794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" name="Соединительная линия уступом 20"/>
          <p:cNvCxnSpPr>
            <a:stCxn id="3" idx="2"/>
            <a:endCxn id="13" idx="0"/>
          </p:cNvCxnSpPr>
          <p:nvPr/>
        </p:nvCxnSpPr>
        <p:spPr>
          <a:xfrm rot="16200000" flipH="1">
            <a:off x="1558072" y="1983028"/>
            <a:ext cx="1485582" cy="2104167"/>
          </a:xfrm>
          <a:prstGeom prst="bentConnector3">
            <a:avLst/>
          </a:prstGeom>
          <a:ln w="28575">
            <a:solidFill>
              <a:schemeClr val="accent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469125" y="5247687"/>
            <a:ext cx="1767644" cy="9179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Органи виконавчої влади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Прямая со стрелкой 24"/>
          <p:cNvCxnSpPr>
            <a:stCxn id="13" idx="2"/>
            <a:endCxn id="38" idx="0"/>
          </p:cNvCxnSpPr>
          <p:nvPr/>
        </p:nvCxnSpPr>
        <p:spPr>
          <a:xfrm>
            <a:off x="3352947" y="4902692"/>
            <a:ext cx="0" cy="34499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3"/>
          </p:cNvCxnSpPr>
          <p:nvPr/>
        </p:nvCxnSpPr>
        <p:spPr>
          <a:xfrm flipV="1">
            <a:off x="4236769" y="4338636"/>
            <a:ext cx="191215" cy="166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38" idx="3"/>
          </p:cNvCxnSpPr>
          <p:nvPr/>
        </p:nvCxnSpPr>
        <p:spPr>
          <a:xfrm>
            <a:off x="4236769" y="5706669"/>
            <a:ext cx="191215" cy="178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427984" y="4340298"/>
            <a:ext cx="0" cy="136458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427984" y="5024373"/>
            <a:ext cx="216025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644009" y="4338637"/>
            <a:ext cx="0" cy="68573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14" idx="1"/>
          </p:cNvCxnSpPr>
          <p:nvPr/>
        </p:nvCxnSpPr>
        <p:spPr>
          <a:xfrm>
            <a:off x="4644009" y="4340298"/>
            <a:ext cx="24857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7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 rot="16200000">
            <a:off x="-1719604" y="3297974"/>
            <a:ext cx="4806342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Конституційне право</a:t>
            </a:r>
            <a:endParaRPr lang="uk-UA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71600" y="3468044"/>
            <a:ext cx="55225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8" idx="1"/>
          </p:cNvCxnSpPr>
          <p:nvPr/>
        </p:nvCxnSpPr>
        <p:spPr>
          <a:xfrm flipV="1">
            <a:off x="1523859" y="1352838"/>
            <a:ext cx="491543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10" idx="1"/>
          </p:cNvCxnSpPr>
          <p:nvPr/>
        </p:nvCxnSpPr>
        <p:spPr>
          <a:xfrm flipH="1" flipV="1">
            <a:off x="1523859" y="6077046"/>
            <a:ext cx="491546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523859" y="1352839"/>
            <a:ext cx="0" cy="472420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2015402" y="1109346"/>
            <a:ext cx="6012982" cy="4869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Декларація Директорії від 26 грудня 1918 р.</a:t>
            </a:r>
            <a:endParaRPr lang="uk-UA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5404" y="3985228"/>
            <a:ext cx="601298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форму влади в УНР» від 23 серпня1919 р.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15405" y="5661247"/>
            <a:ext cx="6012980" cy="831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тимчасове верховне управління та порядок законодавства в УНР» від 12 листопада1920 р.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15402" y="2564904"/>
            <a:ext cx="6012982" cy="4170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тимчасову владу в УНР» від 28 січня1919 р.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15403" y="3191779"/>
            <a:ext cx="6012982" cy="552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порядок внесення і затвердження законів в  УНР» від 14 лютого1919 р.</a:t>
            </a:r>
            <a:endParaRPr lang="uk-UA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15404" y="4653136"/>
            <a:ext cx="6012981" cy="7036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«Тимчасовий закон про державний устрій і порядок законодавства УНР» від 14 лютого1920 р.</a:t>
            </a:r>
            <a:endParaRPr lang="uk-UA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26035" y="1803061"/>
            <a:ext cx="6012982" cy="5806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Правове оформлення злуки УНР і ЗУНР (грудень 1918 - січень 1919 р.)</a:t>
            </a:r>
            <a:endParaRPr lang="uk-UA" sz="1600" dirty="0"/>
          </a:p>
        </p:txBody>
      </p:sp>
      <p:cxnSp>
        <p:nvCxnSpPr>
          <p:cNvPr id="31" name="Прямая соединительная линия 30"/>
          <p:cNvCxnSpPr>
            <a:stCxn id="13" idx="1"/>
          </p:cNvCxnSpPr>
          <p:nvPr/>
        </p:nvCxnSpPr>
        <p:spPr>
          <a:xfrm flipH="1" flipV="1">
            <a:off x="1523859" y="5004952"/>
            <a:ext cx="491545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9" idx="1"/>
          </p:cNvCxnSpPr>
          <p:nvPr/>
        </p:nvCxnSpPr>
        <p:spPr>
          <a:xfrm flipH="1">
            <a:off x="1523859" y="4201252"/>
            <a:ext cx="49154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2" idx="1"/>
          </p:cNvCxnSpPr>
          <p:nvPr/>
        </p:nvCxnSpPr>
        <p:spPr>
          <a:xfrm flipH="1" flipV="1">
            <a:off x="1523859" y="3468043"/>
            <a:ext cx="491544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1"/>
          </p:cNvCxnSpPr>
          <p:nvPr/>
        </p:nvCxnSpPr>
        <p:spPr>
          <a:xfrm flipH="1">
            <a:off x="1523859" y="2773435"/>
            <a:ext cx="49154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20" idx="1"/>
          </p:cNvCxnSpPr>
          <p:nvPr/>
        </p:nvCxnSpPr>
        <p:spPr>
          <a:xfrm flipH="1" flipV="1">
            <a:off x="1534491" y="2093396"/>
            <a:ext cx="491544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33818" y="908721"/>
            <a:ext cx="3204356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ysClr val="windowText" lastClr="000000"/>
                </a:solidFill>
              </a:rPr>
              <a:t>Аграрне право</a:t>
            </a:r>
            <a:endParaRPr lang="uk-UA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92796"/>
            <a:ext cx="7671163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Закон «Про землю В Українській  Народній  Республіці» від 8 січня 1919 р.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37933" y="2294987"/>
            <a:ext cx="4567815" cy="341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Скасування приватної власності на землю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9131" y="2933267"/>
            <a:ext cx="7205417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Встановлення державної власності на землю, створення Державного земельного фонду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46415" y="4545124"/>
            <a:ext cx="2592287" cy="6840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Колективна форма користування землею </a:t>
            </a:r>
            <a:endParaRPr lang="uk-UA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3285" y="4545124"/>
            <a:ext cx="2592287" cy="6840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Одноосібна форма користування землею 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203" y="5500767"/>
            <a:ext cx="2016225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Селянин мав право залишити за собою ділянку до 15 десятин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74653" y="5500767"/>
            <a:ext cx="2301837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Малоземельний селянин мав право отримати з державного фонду ділянку до 6 десятин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86153" y="5500767"/>
            <a:ext cx="2912809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Великі високотехнологічні господарства не підлягали розподілу і залишалися у користування селянських спілок</a:t>
            </a:r>
            <a:endParaRPr lang="uk-UA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2566" y="3749989"/>
            <a:ext cx="6158548" cy="3990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Встановлення норми «спадкового користування землею»</a:t>
            </a:r>
            <a:endParaRPr lang="uk-UA" sz="1600" dirty="0"/>
          </a:p>
        </p:txBody>
      </p:sp>
      <p:cxnSp>
        <p:nvCxnSpPr>
          <p:cNvPr id="22" name="Прямая со стрелкой 21"/>
          <p:cNvCxnSpPr>
            <a:stCxn id="4" idx="2"/>
            <a:endCxn id="5" idx="0"/>
          </p:cNvCxnSpPr>
          <p:nvPr/>
        </p:nvCxnSpPr>
        <p:spPr>
          <a:xfrm>
            <a:off x="4519150" y="2096852"/>
            <a:ext cx="2691" cy="19813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  <a:endCxn id="6" idx="0"/>
          </p:cNvCxnSpPr>
          <p:nvPr/>
        </p:nvCxnSpPr>
        <p:spPr>
          <a:xfrm flipH="1">
            <a:off x="4521840" y="2636912"/>
            <a:ext cx="1" cy="29635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2"/>
            <a:endCxn id="13" idx="0"/>
          </p:cNvCxnSpPr>
          <p:nvPr/>
        </p:nvCxnSpPr>
        <p:spPr>
          <a:xfrm>
            <a:off x="4521840" y="3437323"/>
            <a:ext cx="0" cy="31266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3" idx="2"/>
          </p:cNvCxnSpPr>
          <p:nvPr/>
        </p:nvCxnSpPr>
        <p:spPr>
          <a:xfrm>
            <a:off x="4521840" y="4149080"/>
            <a:ext cx="1" cy="14401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229428" y="4293096"/>
            <a:ext cx="461313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8" idx="0"/>
          </p:cNvCxnSpPr>
          <p:nvPr/>
        </p:nvCxnSpPr>
        <p:spPr>
          <a:xfrm>
            <a:off x="2229428" y="4293096"/>
            <a:ext cx="1" cy="25202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7" idx="0"/>
          </p:cNvCxnSpPr>
          <p:nvPr/>
        </p:nvCxnSpPr>
        <p:spPr>
          <a:xfrm>
            <a:off x="6842558" y="4293096"/>
            <a:ext cx="1" cy="25202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8" idx="2"/>
            <a:endCxn id="10" idx="0"/>
          </p:cNvCxnSpPr>
          <p:nvPr/>
        </p:nvCxnSpPr>
        <p:spPr>
          <a:xfrm flipH="1">
            <a:off x="1221316" y="5229200"/>
            <a:ext cx="1008113" cy="2715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1" idx="0"/>
          </p:cNvCxnSpPr>
          <p:nvPr/>
        </p:nvCxnSpPr>
        <p:spPr>
          <a:xfrm>
            <a:off x="2290199" y="5229200"/>
            <a:ext cx="1235373" cy="2715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7" idx="2"/>
            <a:endCxn id="12" idx="0"/>
          </p:cNvCxnSpPr>
          <p:nvPr/>
        </p:nvCxnSpPr>
        <p:spPr>
          <a:xfrm flipH="1">
            <a:off x="6842558" y="5229200"/>
            <a:ext cx="1" cy="27156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4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37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636" y="156563"/>
            <a:ext cx="6207572" cy="34884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/>
            <a:r>
              <a:rPr lang="uk-UA" sz="1600" dirty="0" smtClean="0">
                <a:solidFill>
                  <a:schemeClr val="tx1"/>
                </a:solidFill>
              </a:rPr>
              <a:t>Західноукраїнська Народна Республіка (</a:t>
            </a:r>
            <a:r>
              <a:rPr lang="uk-UA" sz="1600" dirty="0">
                <a:solidFill>
                  <a:schemeClr val="tx1"/>
                </a:solidFill>
              </a:rPr>
              <a:t>ЗУНР) – </a:t>
            </a:r>
            <a:r>
              <a:rPr lang="uk-UA" sz="1600" dirty="0" smtClean="0">
                <a:solidFill>
                  <a:schemeClr val="tx1"/>
                </a:solidFill>
              </a:rPr>
              <a:t>українська держава, </a:t>
            </a:r>
            <a:r>
              <a:rPr lang="uk-UA" sz="1600" dirty="0">
                <a:solidFill>
                  <a:schemeClr val="tx1"/>
                </a:solidFill>
              </a:rPr>
              <a:t>утворена в </a:t>
            </a:r>
            <a:r>
              <a:rPr lang="uk-UA" sz="1600" dirty="0" smtClean="0">
                <a:solidFill>
                  <a:schemeClr val="tx1"/>
                </a:solidFill>
              </a:rPr>
              <a:t>листопаді 1918 р. </a:t>
            </a:r>
            <a:r>
              <a:rPr lang="uk-UA" sz="1600" dirty="0">
                <a:solidFill>
                  <a:schemeClr val="tx1"/>
                </a:solidFill>
              </a:rPr>
              <a:t>на </a:t>
            </a:r>
            <a:r>
              <a:rPr lang="uk-UA" sz="1600" dirty="0" smtClean="0">
                <a:solidFill>
                  <a:schemeClr val="tx1"/>
                </a:solidFill>
              </a:rPr>
              <a:t>західноукраїнських </a:t>
            </a:r>
            <a:r>
              <a:rPr lang="uk-UA" sz="1600" dirty="0">
                <a:solidFill>
                  <a:schemeClr val="tx1"/>
                </a:solidFill>
              </a:rPr>
              <a:t>землях, що перебували в складі Австро-Угорщини. В </a:t>
            </a:r>
            <a:r>
              <a:rPr lang="uk-UA" sz="1600" dirty="0" smtClean="0">
                <a:solidFill>
                  <a:schemeClr val="tx1"/>
                </a:solidFill>
              </a:rPr>
              <a:t>жовтні 1918 р. </a:t>
            </a:r>
            <a:r>
              <a:rPr lang="uk-UA" sz="1600" dirty="0">
                <a:solidFill>
                  <a:schemeClr val="tx1"/>
                </a:solidFill>
              </a:rPr>
              <a:t>поразка </a:t>
            </a:r>
            <a:r>
              <a:rPr lang="uk-UA" sz="1600" dirty="0" smtClean="0">
                <a:solidFill>
                  <a:schemeClr val="tx1"/>
                </a:solidFill>
              </a:rPr>
              <a:t>австро-німецького </a:t>
            </a:r>
            <a:r>
              <a:rPr lang="uk-UA" sz="1600" dirty="0">
                <a:solidFill>
                  <a:schemeClr val="tx1"/>
                </a:solidFill>
              </a:rPr>
              <a:t>блоку в Першій світовій війні та </a:t>
            </a:r>
            <a:r>
              <a:rPr lang="uk-UA" sz="1600" dirty="0" smtClean="0">
                <a:solidFill>
                  <a:schemeClr val="tx1"/>
                </a:solidFill>
              </a:rPr>
              <a:t>національно-визвольний </a:t>
            </a:r>
            <a:r>
              <a:rPr lang="uk-UA" sz="1600" dirty="0">
                <a:solidFill>
                  <a:schemeClr val="tx1"/>
                </a:solidFill>
              </a:rPr>
              <a:t>рух поневолених народів викликали розпад монархії Габсбургів на кілька незалежних </a:t>
            </a:r>
            <a:r>
              <a:rPr lang="uk-UA" sz="1600" dirty="0" smtClean="0">
                <a:solidFill>
                  <a:schemeClr val="tx1"/>
                </a:solidFill>
              </a:rPr>
              <a:t>держав</a:t>
            </a:r>
            <a:r>
              <a:rPr lang="uk-UA" sz="1600" dirty="0">
                <a:solidFill>
                  <a:schemeClr val="tx1"/>
                </a:solidFill>
              </a:rPr>
              <a:t>. За цих обставин рішучих заходів щодо відродження </a:t>
            </a:r>
            <a:r>
              <a:rPr lang="uk-UA" sz="1600" dirty="0" smtClean="0">
                <a:solidFill>
                  <a:schemeClr val="tx1"/>
                </a:solidFill>
              </a:rPr>
              <a:t>національної </a:t>
            </a:r>
            <a:r>
              <a:rPr lang="uk-UA" sz="1600" dirty="0">
                <a:solidFill>
                  <a:schemeClr val="tx1"/>
                </a:solidFill>
              </a:rPr>
              <a:t>державності почало вживати й </a:t>
            </a:r>
            <a:r>
              <a:rPr lang="uk-UA" sz="1600" dirty="0" smtClean="0">
                <a:solidFill>
                  <a:schemeClr val="tx1"/>
                </a:solidFill>
              </a:rPr>
              <a:t>українське населення </a:t>
            </a:r>
            <a:r>
              <a:rPr lang="uk-UA" sz="1600" dirty="0">
                <a:solidFill>
                  <a:schemeClr val="tx1"/>
                </a:solidFill>
              </a:rPr>
              <a:t>Східної Галичини. Наприкінці </a:t>
            </a:r>
            <a:r>
              <a:rPr lang="uk-UA" sz="1600" dirty="0" smtClean="0">
                <a:solidFill>
                  <a:schemeClr val="tx1"/>
                </a:solidFill>
              </a:rPr>
              <a:t>вересня 1918 р. </a:t>
            </a:r>
            <a:r>
              <a:rPr lang="uk-UA" sz="1600" dirty="0">
                <a:solidFill>
                  <a:schemeClr val="tx1"/>
                </a:solidFill>
              </a:rPr>
              <a:t>у Львові сформовано </a:t>
            </a:r>
            <a:r>
              <a:rPr lang="uk-UA" sz="1600" dirty="0" smtClean="0">
                <a:solidFill>
                  <a:schemeClr val="tx1"/>
                </a:solidFill>
              </a:rPr>
              <a:t>Український генеральний військовий </a:t>
            </a:r>
            <a:r>
              <a:rPr lang="uk-UA" sz="1600" dirty="0">
                <a:solidFill>
                  <a:schemeClr val="tx1"/>
                </a:solidFill>
              </a:rPr>
              <a:t>комісаріат (УГВК), який розпочав підготовку збройного виступу. В </a:t>
            </a:r>
            <a:r>
              <a:rPr lang="uk-UA" sz="1600" dirty="0" smtClean="0">
                <a:solidFill>
                  <a:schemeClr val="tx1"/>
                </a:solidFill>
              </a:rPr>
              <a:t>жовтні </a:t>
            </a:r>
            <a:r>
              <a:rPr lang="uk-UA" sz="1600" dirty="0">
                <a:solidFill>
                  <a:schemeClr val="tx1"/>
                </a:solidFill>
              </a:rPr>
              <a:t>головою УГВК було призначено сотника Легіону Українських січових стрільців Д</a:t>
            </a:r>
            <a:r>
              <a:rPr lang="uk-UA" sz="1600" dirty="0" smtClean="0">
                <a:solidFill>
                  <a:schemeClr val="tx1"/>
                </a:solidFill>
              </a:rPr>
              <a:t>. Вітовського</a:t>
            </a:r>
            <a:r>
              <a:rPr lang="uk-UA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99792" y="3645025"/>
            <a:ext cx="6264696" cy="32129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/>
            <a:r>
              <a:rPr lang="uk-UA" sz="1600" dirty="0" smtClean="0">
                <a:solidFill>
                  <a:schemeClr val="tx1"/>
                </a:solidFill>
              </a:rPr>
              <a:t>18–19 жовтня 1918 р. у Львові на конституанті (зібранні) українських депутатів австрійського парламенту, послів (депутатів) галицького і буковинського крайових сеймів, представників національних політичних партій Галичини й Буковини, духовенства і студентства утворено Українську національну раду, яка стала політичним представницьким органом українського населення Австро-Угорщини. 19 жовтня, згідно з правом народів на самовизначення, </a:t>
            </a:r>
            <a:r>
              <a:rPr lang="uk-UA" sz="1600" dirty="0" err="1" smtClean="0">
                <a:solidFill>
                  <a:schemeClr val="tx1"/>
                </a:solidFill>
              </a:rPr>
              <a:t>УНРада</a:t>
            </a:r>
            <a:r>
              <a:rPr lang="uk-UA" sz="1600" dirty="0" smtClean="0">
                <a:solidFill>
                  <a:schemeClr val="tx1"/>
                </a:solidFill>
              </a:rPr>
              <a:t> проголосила Українську державу на всій українській етнічній території Галичини, Буковини й Закарпатської України, обрала президентом Ради Є. </a:t>
            </a:r>
            <a:r>
              <a:rPr lang="uk-UA" sz="1600" dirty="0" err="1" smtClean="0">
                <a:solidFill>
                  <a:schemeClr val="tx1"/>
                </a:solidFill>
              </a:rPr>
              <a:t>Петрушевича</a:t>
            </a:r>
            <a:r>
              <a:rPr lang="uk-UA" sz="1600" dirty="0" smtClean="0">
                <a:solidFill>
                  <a:schemeClr val="tx1"/>
                </a:solidFill>
              </a:rPr>
              <a:t> та вирішила виробити демократ. конституцію.</a:t>
            </a:r>
            <a:endParaRPr lang="uk-UA" sz="1600" dirty="0">
              <a:solidFill>
                <a:schemeClr val="tx1"/>
              </a:solidFill>
            </a:endParaRPr>
          </a:p>
        </p:txBody>
      </p:sp>
      <p:pic>
        <p:nvPicPr>
          <p:cNvPr id="8194" name="Picture 2" descr="Результат пошуку зображень за запитом &quot;герб зун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6" y="3645024"/>
            <a:ext cx="2607766" cy="3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32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0" y="148680"/>
            <a:ext cx="9135495" cy="616024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Легітимізація державної влади ЗУНР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9611" y="3276524"/>
            <a:ext cx="2616267" cy="10779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Утворення Української Національної Ради</a:t>
            </a:r>
          </a:p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(18 жовтня 1918 р.)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795439" y="980728"/>
            <a:ext cx="5544616" cy="9361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Маніфест імператора Австро-Угорщини від 16 жовтня 1918 р. про перетворення імперії на федерацію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2204864"/>
            <a:ext cx="2142303" cy="8810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Депутати Австро-Угорського парламенту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0645" y="3374993"/>
            <a:ext cx="2142303" cy="8810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Депутати крайових сеймів Галичини і Буковини</a:t>
            </a:r>
            <a:endParaRPr lang="uk-UA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44009" y="2204864"/>
            <a:ext cx="2235268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Представники єпископату Української греко-католицької Церкви</a:t>
            </a:r>
            <a:endParaRPr lang="uk-UA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1" y="4572669"/>
            <a:ext cx="2142303" cy="8810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Делегати крайових політичних партій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8544" y="4589103"/>
            <a:ext cx="2142303" cy="88101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Делегати академічної молоді</a:t>
            </a:r>
            <a:endParaRPr lang="uk-UA" sz="1600" dirty="0"/>
          </a:p>
        </p:txBody>
      </p:sp>
      <p:sp>
        <p:nvSpPr>
          <p:cNvPr id="11" name="Овал 10"/>
          <p:cNvSpPr/>
          <p:nvPr/>
        </p:nvSpPr>
        <p:spPr>
          <a:xfrm>
            <a:off x="1949252" y="5783510"/>
            <a:ext cx="5236983" cy="727249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Проголошення Української держави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13" name="Прямая со стрелкой 12"/>
          <p:cNvCxnSpPr>
            <a:stCxn id="5" idx="4"/>
            <a:endCxn id="4" idx="0"/>
          </p:cNvCxnSpPr>
          <p:nvPr/>
        </p:nvCxnSpPr>
        <p:spPr>
          <a:xfrm flipH="1">
            <a:off x="4567745" y="1916832"/>
            <a:ext cx="2" cy="135969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11" idx="0"/>
          </p:cNvCxnSpPr>
          <p:nvPr/>
        </p:nvCxnSpPr>
        <p:spPr>
          <a:xfrm flipH="1">
            <a:off x="4567744" y="4354477"/>
            <a:ext cx="1" cy="142903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2"/>
            <a:endCxn id="4" idx="1"/>
          </p:cNvCxnSpPr>
          <p:nvPr/>
        </p:nvCxnSpPr>
        <p:spPr>
          <a:xfrm>
            <a:off x="1970744" y="3085878"/>
            <a:ext cx="1288867" cy="72962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3"/>
            <a:endCxn id="4" idx="1"/>
          </p:cNvCxnSpPr>
          <p:nvPr/>
        </p:nvCxnSpPr>
        <p:spPr>
          <a:xfrm>
            <a:off x="2472948" y="3815500"/>
            <a:ext cx="786663" cy="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0"/>
            <a:endCxn id="4" idx="1"/>
          </p:cNvCxnSpPr>
          <p:nvPr/>
        </p:nvCxnSpPr>
        <p:spPr>
          <a:xfrm flipV="1">
            <a:off x="1970743" y="3815501"/>
            <a:ext cx="1288868" cy="75716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2"/>
            <a:endCxn id="4" idx="3"/>
          </p:cNvCxnSpPr>
          <p:nvPr/>
        </p:nvCxnSpPr>
        <p:spPr>
          <a:xfrm flipH="1">
            <a:off x="5875878" y="3429000"/>
            <a:ext cx="1585765" cy="38650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0"/>
            <a:endCxn id="4" idx="3"/>
          </p:cNvCxnSpPr>
          <p:nvPr/>
        </p:nvCxnSpPr>
        <p:spPr>
          <a:xfrm flipH="1" flipV="1">
            <a:off x="5875878" y="3815501"/>
            <a:ext cx="1353818" cy="77360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07" y="2493634"/>
            <a:ext cx="4245550" cy="29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езультат пошуку зображень за запитом &quot;директорія зображ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7" y="764704"/>
            <a:ext cx="2653861" cy="385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7862" y="1067818"/>
            <a:ext cx="2616267" cy="621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Українська Національна Рада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5584" y="2096851"/>
            <a:ext cx="1342560" cy="50405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Виділ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2096851"/>
            <a:ext cx="1296144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Президія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93740" y="1067818"/>
            <a:ext cx="1411028" cy="619092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Сейм</a:t>
            </a:r>
            <a:endParaRPr lang="uk-UA" sz="1600" dirty="0">
              <a:solidFill>
                <a:sysClr val="windowText" lastClr="000000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936661" y="1222213"/>
            <a:ext cx="401322" cy="312289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6337983" y="1222213"/>
            <a:ext cx="401322" cy="312289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6690493" y="1222213"/>
            <a:ext cx="401322" cy="312289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9156" y="2949033"/>
            <a:ext cx="2433679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ysClr val="windowText" lastClr="000000"/>
                </a:solidFill>
              </a:rPr>
              <a:t>Державний секретаріат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0610" y="3836338"/>
            <a:ext cx="2830105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 14 (18) галузевих секретарств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959" y="4619588"/>
            <a:ext cx="2814720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Повітовий староста</a:t>
            </a:r>
            <a:endParaRPr lang="uk-UA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44205" y="5589240"/>
            <a:ext cx="1323180" cy="8073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Громадські (сільські) комісари</a:t>
            </a:r>
            <a:endParaRPr lang="uk-UA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23941" y="5589240"/>
            <a:ext cx="1323180" cy="8073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Міські комісари</a:t>
            </a:r>
            <a:endParaRPr lang="uk-UA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32871" y="5589240"/>
            <a:ext cx="1323180" cy="8073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Прибічна рада</a:t>
            </a:r>
            <a:endParaRPr lang="uk-UA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76074" y="5589240"/>
            <a:ext cx="1323180" cy="8073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Прибічна рада</a:t>
            </a:r>
            <a:endParaRPr lang="uk-UA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592" y="4525758"/>
            <a:ext cx="2115746" cy="6197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Повітова національна рада</a:t>
            </a:r>
            <a:endParaRPr lang="uk-UA" sz="16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347864" y="1844824"/>
            <a:ext cx="2329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0"/>
          </p:cNvCxnSpPr>
          <p:nvPr/>
        </p:nvCxnSpPr>
        <p:spPr>
          <a:xfrm>
            <a:off x="3347864" y="1844824"/>
            <a:ext cx="0" cy="25202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4" idx="0"/>
          </p:cNvCxnSpPr>
          <p:nvPr/>
        </p:nvCxnSpPr>
        <p:spPr>
          <a:xfrm>
            <a:off x="5676864" y="1844824"/>
            <a:ext cx="0" cy="25202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" idx="2"/>
            <a:endCxn id="10" idx="0"/>
          </p:cNvCxnSpPr>
          <p:nvPr/>
        </p:nvCxnSpPr>
        <p:spPr>
          <a:xfrm>
            <a:off x="4535996" y="1688898"/>
            <a:ext cx="0" cy="126013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" idx="2"/>
            <a:endCxn id="11" idx="0"/>
          </p:cNvCxnSpPr>
          <p:nvPr/>
        </p:nvCxnSpPr>
        <p:spPr>
          <a:xfrm>
            <a:off x="4535996" y="3453089"/>
            <a:ext cx="9667" cy="38324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1" idx="2"/>
            <a:endCxn id="12" idx="0"/>
          </p:cNvCxnSpPr>
          <p:nvPr/>
        </p:nvCxnSpPr>
        <p:spPr>
          <a:xfrm>
            <a:off x="4545663" y="4340394"/>
            <a:ext cx="5656" cy="27919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2" idx="2"/>
          </p:cNvCxnSpPr>
          <p:nvPr/>
        </p:nvCxnSpPr>
        <p:spPr>
          <a:xfrm>
            <a:off x="4551319" y="5051636"/>
            <a:ext cx="0" cy="249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785531" y="5301208"/>
            <a:ext cx="152026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4" idx="0"/>
          </p:cNvCxnSpPr>
          <p:nvPr/>
        </p:nvCxnSpPr>
        <p:spPr>
          <a:xfrm>
            <a:off x="3785531" y="5301208"/>
            <a:ext cx="0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3" idx="0"/>
          </p:cNvCxnSpPr>
          <p:nvPr/>
        </p:nvCxnSpPr>
        <p:spPr>
          <a:xfrm>
            <a:off x="5305795" y="5301208"/>
            <a:ext cx="0" cy="28803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7" idx="3"/>
            <a:endCxn id="12" idx="1"/>
          </p:cNvCxnSpPr>
          <p:nvPr/>
        </p:nvCxnSpPr>
        <p:spPr>
          <a:xfrm>
            <a:off x="2385338" y="4835612"/>
            <a:ext cx="758621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5" idx="3"/>
            <a:endCxn id="14" idx="1"/>
          </p:cNvCxnSpPr>
          <p:nvPr/>
        </p:nvCxnSpPr>
        <p:spPr>
          <a:xfrm>
            <a:off x="2556051" y="5992923"/>
            <a:ext cx="56789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3" idx="3"/>
            <a:endCxn id="16" idx="1"/>
          </p:cNvCxnSpPr>
          <p:nvPr/>
        </p:nvCxnSpPr>
        <p:spPr>
          <a:xfrm>
            <a:off x="5967385" y="5992923"/>
            <a:ext cx="608689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8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2648"/>
            <a:ext cx="241176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6264696" cy="3429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uk-UA" dirty="0" smtClean="0">
                <a:solidFill>
                  <a:schemeClr val="tx1"/>
                </a:solidFill>
              </a:rPr>
              <a:t>Російська революція, що почалася в лютому 1917 року, стала поштовхом для піднесення національно-визвольного руху українського народу. В Україну звістка про повалення самодержавства прийшла на початку березня 1917 року. За ініціативою Товариства українських поступовців (ТУП) і Української соціал-демократичної робітничої партії (УСДРП) в Києві 3 (16) березня 1917 року було скликано представників політичних, громадських, культурних та професійних організацій. Цього ж дня, на засіданні делегатів, оголошено про створення громадського комітету.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3452648"/>
            <a:ext cx="6785322" cy="3429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 algn="just"/>
            <a:r>
              <a:rPr lang="uk-UA" dirty="0" smtClean="0">
                <a:solidFill>
                  <a:schemeClr val="tx1"/>
                </a:solidFill>
              </a:rPr>
              <a:t>4 (17) березня 1917 року в Києві на Володимирській, 42, у приміщенні українського клубу «Родина» з ініціативи Товариства українських поступовців за участю українських політичних партій, українських військовиків, робітників, духовенства, кооператорів, студентства, громадських і культурних організацій (Українське Наукове Товариство, Українське Педагогічне Товариство, Товариство українських техніків і аґрономів тощо) проголошено утворення Української Центральної Ради. Головою УЦР заочно обрано Михайла Грушевського, якого тимчасово заступав Володимир Науменко, а товаришами голови — Дмитра Антоновича і Дмитра Дорошенка.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90" y="0"/>
            <a:ext cx="26961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16200000">
            <a:off x="-1719604" y="3297974"/>
            <a:ext cx="4806342" cy="5760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Конституційне право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3468044"/>
            <a:ext cx="55225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9" idx="1"/>
          </p:cNvCxnSpPr>
          <p:nvPr/>
        </p:nvCxnSpPr>
        <p:spPr>
          <a:xfrm flipV="1">
            <a:off x="1523859" y="1242480"/>
            <a:ext cx="491543" cy="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11" idx="1"/>
          </p:cNvCxnSpPr>
          <p:nvPr/>
        </p:nvCxnSpPr>
        <p:spPr>
          <a:xfrm flipH="1">
            <a:off x="1551064" y="6168810"/>
            <a:ext cx="46434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523859" y="1242483"/>
            <a:ext cx="10633" cy="492632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015402" y="998988"/>
            <a:ext cx="6589046" cy="4869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Статут Української Національної Ради від 18 жовтня 1918 р.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42608" y="4259492"/>
            <a:ext cx="6561840" cy="5238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утворення Президії Української Національної Ради» від 4 січня 1919 р.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15405" y="5844773"/>
            <a:ext cx="6589042" cy="6480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скликання </a:t>
            </a:r>
            <a:r>
              <a:rPr lang="uk-UA" sz="1600" dirty="0"/>
              <a:t>Сейму </a:t>
            </a:r>
            <a:r>
              <a:rPr lang="uk-UA" sz="1600" dirty="0" smtClean="0"/>
              <a:t>Західноукраїнської </a:t>
            </a:r>
            <a:r>
              <a:rPr lang="uk-UA" sz="1600" dirty="0"/>
              <a:t>Народної Республіки» </a:t>
            </a:r>
            <a:r>
              <a:rPr lang="uk-UA" sz="1600" dirty="0" smtClean="0"/>
              <a:t>від 31 березня1919 р.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15402" y="2364461"/>
            <a:ext cx="6589046" cy="8428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Тимчасовий основний закон про державну самостійність українських земель колишньої бувшої Австро-Угорської монархії від 13 листопада 1918 р.</a:t>
            </a:r>
            <a:endParaRPr lang="uk-UA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29005" y="3468044"/>
            <a:ext cx="6589045" cy="552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«Про адміністрацію Західноукраїнської Народної Республіки» від 16 листопада1918 р.</a:t>
            </a:r>
            <a:endParaRPr lang="uk-UA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6036" y="5037851"/>
            <a:ext cx="6578411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 «</a:t>
            </a:r>
            <a:r>
              <a:rPr lang="uk-UA" sz="1600" dirty="0"/>
              <a:t>Про Виділ Української Національної Ради» 4 січня 1919 р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26034" y="1691594"/>
            <a:ext cx="6578414" cy="4018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Прокламація Української Національної Ради від 19 жовтня 1918 р.</a:t>
            </a:r>
            <a:endParaRPr lang="uk-UA" sz="1600" dirty="0"/>
          </a:p>
        </p:txBody>
      </p:sp>
      <p:cxnSp>
        <p:nvCxnSpPr>
          <p:cNvPr id="16" name="Прямая соединительная линия 15"/>
          <p:cNvCxnSpPr>
            <a:stCxn id="14" idx="1"/>
          </p:cNvCxnSpPr>
          <p:nvPr/>
        </p:nvCxnSpPr>
        <p:spPr>
          <a:xfrm flipH="1">
            <a:off x="1551064" y="5289879"/>
            <a:ext cx="47497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10" idx="1"/>
          </p:cNvCxnSpPr>
          <p:nvPr/>
        </p:nvCxnSpPr>
        <p:spPr>
          <a:xfrm flipH="1">
            <a:off x="1529175" y="4521438"/>
            <a:ext cx="513433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3" idx="1"/>
          </p:cNvCxnSpPr>
          <p:nvPr/>
        </p:nvCxnSpPr>
        <p:spPr>
          <a:xfrm flipH="1">
            <a:off x="1537463" y="3744309"/>
            <a:ext cx="49154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1"/>
          </p:cNvCxnSpPr>
          <p:nvPr/>
        </p:nvCxnSpPr>
        <p:spPr>
          <a:xfrm flipH="1">
            <a:off x="1523860" y="2785911"/>
            <a:ext cx="491542" cy="31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5" idx="1"/>
          </p:cNvCxnSpPr>
          <p:nvPr/>
        </p:nvCxnSpPr>
        <p:spPr>
          <a:xfrm flipH="1">
            <a:off x="1551064" y="1892496"/>
            <a:ext cx="47497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низ 2"/>
          <p:cNvSpPr/>
          <p:nvPr/>
        </p:nvSpPr>
        <p:spPr>
          <a:xfrm>
            <a:off x="683568" y="148680"/>
            <a:ext cx="7704856" cy="792088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Легітимізація Центральної Ради як органу державної влади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0714" y="1196752"/>
            <a:ext cx="2390564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Вибори делегатів за територіальним принципом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882" y="1196752"/>
            <a:ext cx="2741378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Делегати від революційних партій та громадських організацій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1196752"/>
            <a:ext cx="2664296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Делегати від організацій національних меншин</a:t>
            </a:r>
            <a:endParaRPr lang="uk-UA" sz="1600" dirty="0"/>
          </a:p>
        </p:txBody>
      </p:sp>
      <p:sp>
        <p:nvSpPr>
          <p:cNvPr id="7" name="Овал 6"/>
          <p:cNvSpPr/>
          <p:nvPr/>
        </p:nvSpPr>
        <p:spPr>
          <a:xfrm>
            <a:off x="1475656" y="3573016"/>
            <a:ext cx="6120680" cy="7920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Всеукраїнський національний конгрес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942" y="2636912"/>
            <a:ext cx="4040108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Джерелом влади є народ</a:t>
            </a:r>
            <a:endParaRPr lang="uk-UA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114" y="4941168"/>
            <a:ext cx="2660543" cy="7237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Поповнення </a:t>
            </a:r>
            <a:r>
              <a:rPr lang="uk-UA" sz="1600" dirty="0" err="1" smtClean="0"/>
              <a:t>УЦР</a:t>
            </a:r>
            <a:r>
              <a:rPr lang="uk-UA" sz="1600" dirty="0" smtClean="0"/>
              <a:t> делегатами Конгресу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4941168"/>
            <a:ext cx="2664296" cy="7237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Схвалення Конгресом організаційних дій </a:t>
            </a:r>
            <a:r>
              <a:rPr lang="uk-UA" sz="1600" dirty="0" err="1" smtClean="0"/>
              <a:t>УЦР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4878" y="4941168"/>
            <a:ext cx="2664296" cy="7237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Ухвалення Конгресом програми дій </a:t>
            </a:r>
            <a:r>
              <a:rPr lang="uk-UA" sz="1600" dirty="0" err="1" smtClean="0"/>
              <a:t>УЦР</a:t>
            </a:r>
            <a:endParaRPr lang="uk-UA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3588" y="5906777"/>
            <a:ext cx="734481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Інституалізація </a:t>
            </a:r>
            <a:r>
              <a:rPr lang="uk-UA" sz="1600" dirty="0" err="1" smtClean="0"/>
              <a:t>УЦР</a:t>
            </a:r>
            <a:r>
              <a:rPr lang="uk-UA" sz="1600" dirty="0" smtClean="0"/>
              <a:t> як територіального представницького органу влади</a:t>
            </a:r>
            <a:endParaRPr lang="uk-UA" sz="1600" dirty="0"/>
          </a:p>
        </p:txBody>
      </p:sp>
      <p:cxnSp>
        <p:nvCxnSpPr>
          <p:cNvPr id="14" name="Прямая соединительная линия 13"/>
          <p:cNvCxnSpPr>
            <a:stCxn id="5" idx="2"/>
          </p:cNvCxnSpPr>
          <p:nvPr/>
        </p:nvCxnSpPr>
        <p:spPr>
          <a:xfrm>
            <a:off x="1705571" y="2132856"/>
            <a:ext cx="0" cy="1440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</p:cNvCxnSpPr>
          <p:nvPr/>
        </p:nvCxnSpPr>
        <p:spPr>
          <a:xfrm>
            <a:off x="4535996" y="2132856"/>
            <a:ext cx="0" cy="14401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2"/>
          </p:cNvCxnSpPr>
          <p:nvPr/>
        </p:nvCxnSpPr>
        <p:spPr>
          <a:xfrm>
            <a:off x="7416316" y="2132856"/>
            <a:ext cx="0" cy="1440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05571" y="2284073"/>
            <a:ext cx="571074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8" idx="0"/>
          </p:cNvCxnSpPr>
          <p:nvPr/>
        </p:nvCxnSpPr>
        <p:spPr>
          <a:xfrm>
            <a:off x="4535996" y="2284073"/>
            <a:ext cx="0" cy="35283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2"/>
            <a:endCxn id="7" idx="0"/>
          </p:cNvCxnSpPr>
          <p:nvPr/>
        </p:nvCxnSpPr>
        <p:spPr>
          <a:xfrm>
            <a:off x="4535996" y="3212976"/>
            <a:ext cx="0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7" idx="4"/>
          </p:cNvCxnSpPr>
          <p:nvPr/>
        </p:nvCxnSpPr>
        <p:spPr>
          <a:xfrm>
            <a:off x="4535996" y="4365104"/>
            <a:ext cx="0" cy="21602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06386" y="4581128"/>
            <a:ext cx="61106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9" idx="0"/>
          </p:cNvCxnSpPr>
          <p:nvPr/>
        </p:nvCxnSpPr>
        <p:spPr>
          <a:xfrm>
            <a:off x="1506386" y="4581128"/>
            <a:ext cx="0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1" idx="0"/>
          </p:cNvCxnSpPr>
          <p:nvPr/>
        </p:nvCxnSpPr>
        <p:spPr>
          <a:xfrm>
            <a:off x="7617026" y="4581128"/>
            <a:ext cx="0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0" idx="0"/>
          </p:cNvCxnSpPr>
          <p:nvPr/>
        </p:nvCxnSpPr>
        <p:spPr>
          <a:xfrm>
            <a:off x="4535996" y="4581128"/>
            <a:ext cx="0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515048" y="5664898"/>
            <a:ext cx="0" cy="24187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0" idx="2"/>
            <a:endCxn id="12" idx="0"/>
          </p:cNvCxnSpPr>
          <p:nvPr/>
        </p:nvCxnSpPr>
        <p:spPr>
          <a:xfrm>
            <a:off x="4535996" y="5664898"/>
            <a:ext cx="0" cy="24187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11" idx="2"/>
          </p:cNvCxnSpPr>
          <p:nvPr/>
        </p:nvCxnSpPr>
        <p:spPr>
          <a:xfrm>
            <a:off x="7617026" y="5664898"/>
            <a:ext cx="0" cy="24187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0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683568" y="188640"/>
            <a:ext cx="7704856" cy="792088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Легітимізація Центральної Ради як органу державної влади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4109" y="1640629"/>
            <a:ext cx="1843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Всеукраїнський</a:t>
            </a:r>
          </a:p>
          <a:p>
            <a:pPr algn="ctr"/>
            <a:r>
              <a:rPr lang="uk-UA" sz="1600" b="1" dirty="0" smtClean="0"/>
              <a:t>селянський з'їзд</a:t>
            </a:r>
            <a:endParaRPr lang="uk-UA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8834" y="1644907"/>
            <a:ext cx="17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Всеукраїнські</a:t>
            </a:r>
          </a:p>
          <a:p>
            <a:pPr algn="ctr"/>
            <a:r>
              <a:rPr lang="uk-UA" sz="1600" b="1" dirty="0" smtClean="0"/>
              <a:t>військові з'їзди</a:t>
            </a:r>
            <a:endParaRPr lang="uk-UA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76711" y="1644907"/>
            <a:ext cx="1811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Всеукраїнський</a:t>
            </a:r>
          </a:p>
          <a:p>
            <a:pPr algn="ctr"/>
            <a:r>
              <a:rPr lang="uk-UA" sz="1600" b="1" dirty="0" smtClean="0"/>
              <a:t>робітничий з'їзд</a:t>
            </a:r>
            <a:endParaRPr lang="uk-UA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0293" y="2708920"/>
            <a:ext cx="230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Всеукраїнська рада</a:t>
            </a:r>
          </a:p>
          <a:p>
            <a:pPr algn="ctr"/>
            <a:r>
              <a:rPr lang="uk-UA" sz="1600" b="1" dirty="0" smtClean="0"/>
              <a:t>військових депутатів</a:t>
            </a:r>
            <a:endParaRPr lang="uk-UA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6025" y="2708920"/>
            <a:ext cx="2359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Всеукраїнська рада</a:t>
            </a:r>
          </a:p>
          <a:p>
            <a:pPr algn="ctr"/>
            <a:r>
              <a:rPr lang="uk-UA" sz="1600" b="1" dirty="0" smtClean="0"/>
              <a:t>селянських депутатів</a:t>
            </a:r>
            <a:endParaRPr lang="uk-UA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43387" y="3700289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Виконавчий комітет</a:t>
            </a:r>
            <a:endParaRPr lang="uk-UA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18627" y="2708919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b="1" dirty="0" smtClean="0"/>
              <a:t>Всеукраїнська рада</a:t>
            </a:r>
          </a:p>
          <a:p>
            <a:pPr algn="ctr"/>
            <a:r>
              <a:rPr lang="uk-UA" sz="1600" b="1" dirty="0" smtClean="0"/>
              <a:t>робітничих депутатів</a:t>
            </a:r>
            <a:endParaRPr lang="uk-UA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7" y="4725144"/>
            <a:ext cx="6264695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Входження до складу Української Центральної Ради</a:t>
            </a:r>
            <a:endParaRPr lang="uk-UA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0527" y="5862976"/>
            <a:ext cx="778292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Інституалізація УЦР як територіального представницького органу влади</a:t>
            </a:r>
            <a:endParaRPr lang="uk-UA" sz="1600" b="1" dirty="0"/>
          </a:p>
        </p:txBody>
      </p:sp>
      <p:cxnSp>
        <p:nvCxnSpPr>
          <p:cNvPr id="14" name="Прямая со стрелкой 13"/>
          <p:cNvCxnSpPr>
            <a:stCxn id="5" idx="2"/>
            <a:endCxn id="7" idx="0"/>
          </p:cNvCxnSpPr>
          <p:nvPr/>
        </p:nvCxnSpPr>
        <p:spPr>
          <a:xfrm>
            <a:off x="1581410" y="2229682"/>
            <a:ext cx="0" cy="4792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8" idx="0"/>
          </p:cNvCxnSpPr>
          <p:nvPr/>
        </p:nvCxnSpPr>
        <p:spPr>
          <a:xfrm>
            <a:off x="4535996" y="2225404"/>
            <a:ext cx="0" cy="48351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10" idx="0"/>
          </p:cNvCxnSpPr>
          <p:nvPr/>
        </p:nvCxnSpPr>
        <p:spPr>
          <a:xfrm>
            <a:off x="7482568" y="2229682"/>
            <a:ext cx="0" cy="47923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2"/>
            <a:endCxn id="9" idx="0"/>
          </p:cNvCxnSpPr>
          <p:nvPr/>
        </p:nvCxnSpPr>
        <p:spPr>
          <a:xfrm flipH="1">
            <a:off x="4535994" y="3293695"/>
            <a:ext cx="2" cy="40659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2"/>
          </p:cNvCxnSpPr>
          <p:nvPr/>
        </p:nvCxnSpPr>
        <p:spPr>
          <a:xfrm>
            <a:off x="1581410" y="3293695"/>
            <a:ext cx="0" cy="92739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0" idx="2"/>
          </p:cNvCxnSpPr>
          <p:nvPr/>
        </p:nvCxnSpPr>
        <p:spPr>
          <a:xfrm>
            <a:off x="7482568" y="3293694"/>
            <a:ext cx="0" cy="9273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9" idx="2"/>
          </p:cNvCxnSpPr>
          <p:nvPr/>
        </p:nvCxnSpPr>
        <p:spPr>
          <a:xfrm>
            <a:off x="4535994" y="4038843"/>
            <a:ext cx="2" cy="1822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581409" y="4221088"/>
            <a:ext cx="59011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1" idx="0"/>
          </p:cNvCxnSpPr>
          <p:nvPr/>
        </p:nvCxnSpPr>
        <p:spPr>
          <a:xfrm flipH="1">
            <a:off x="4535995" y="4221088"/>
            <a:ext cx="1" cy="50405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1" idx="2"/>
            <a:endCxn id="12" idx="0"/>
          </p:cNvCxnSpPr>
          <p:nvPr/>
        </p:nvCxnSpPr>
        <p:spPr>
          <a:xfrm flipH="1">
            <a:off x="4531988" y="5373216"/>
            <a:ext cx="4007" cy="48976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3986" cy="256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"/>
            <a:ext cx="1979712" cy="28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0" y="3356992"/>
            <a:ext cx="3036272" cy="21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1100359" y="1"/>
            <a:ext cx="6871274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83768" y="1029454"/>
            <a:ext cx="4104456" cy="47251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Центральна Рада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393" y="2235898"/>
            <a:ext cx="2966628" cy="6606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Комітет Центральної Ради</a:t>
            </a:r>
          </a:p>
          <a:p>
            <a:pPr algn="ctr"/>
            <a:r>
              <a:rPr lang="uk-UA" sz="1600" dirty="0" smtClean="0"/>
              <a:t>(Мала Рада)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97379" y="2235898"/>
            <a:ext cx="2397714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Загальні збори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1934" y="2760847"/>
            <a:ext cx="1734302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Чергові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96236" y="2760847"/>
            <a:ext cx="1717213" cy="45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Надзвичайні</a:t>
            </a:r>
            <a:endParaRPr lang="uk-UA" sz="1600" dirty="0"/>
          </a:p>
        </p:txBody>
      </p:sp>
      <p:sp>
        <p:nvSpPr>
          <p:cNvPr id="8" name="Овал 7"/>
          <p:cNvSpPr/>
          <p:nvPr/>
        </p:nvSpPr>
        <p:spPr>
          <a:xfrm>
            <a:off x="2375756" y="3822509"/>
            <a:ext cx="4320480" cy="5760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Генеральний Секретаріат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5807" y="4682244"/>
            <a:ext cx="3660378" cy="457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Голова Генерального Секретаріату</a:t>
            </a:r>
            <a:endParaRPr lang="uk-UA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57230" y="5733256"/>
            <a:ext cx="2557532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Генеральні секретарі</a:t>
            </a:r>
          </a:p>
          <a:p>
            <a:pPr algn="ctr"/>
            <a:r>
              <a:rPr lang="uk-UA" sz="1600" dirty="0" smtClean="0"/>
              <a:t>(від 8 до 16)</a:t>
            </a:r>
            <a:endParaRPr lang="uk-UA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733256"/>
            <a:ext cx="2557532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Генеральний писар</a:t>
            </a:r>
            <a:endParaRPr lang="uk-UA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76076" y="5733256"/>
            <a:ext cx="2557532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Генеральний контролер</a:t>
            </a:r>
            <a:endParaRPr lang="uk-UA" sz="1600" dirty="0"/>
          </a:p>
        </p:txBody>
      </p:sp>
      <p:cxnSp>
        <p:nvCxnSpPr>
          <p:cNvPr id="15" name="Прямая соединительная линия 14"/>
          <p:cNvCxnSpPr>
            <a:stCxn id="3" idx="4"/>
          </p:cNvCxnSpPr>
          <p:nvPr/>
        </p:nvCxnSpPr>
        <p:spPr>
          <a:xfrm>
            <a:off x="4535996" y="1501969"/>
            <a:ext cx="0" cy="34285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68707" y="1844824"/>
            <a:ext cx="452752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4" idx="0"/>
          </p:cNvCxnSpPr>
          <p:nvPr/>
        </p:nvCxnSpPr>
        <p:spPr>
          <a:xfrm>
            <a:off x="2168707" y="1844824"/>
            <a:ext cx="0" cy="3910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5" idx="0"/>
          </p:cNvCxnSpPr>
          <p:nvPr/>
        </p:nvCxnSpPr>
        <p:spPr>
          <a:xfrm>
            <a:off x="6696236" y="1844824"/>
            <a:ext cx="0" cy="39107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4" idx="2"/>
          </p:cNvCxnSpPr>
          <p:nvPr/>
        </p:nvCxnSpPr>
        <p:spPr>
          <a:xfrm>
            <a:off x="2168707" y="2896546"/>
            <a:ext cx="0" cy="46044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696236" y="3126769"/>
            <a:ext cx="0" cy="2302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168707" y="3356992"/>
            <a:ext cx="452752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8" idx="0"/>
          </p:cNvCxnSpPr>
          <p:nvPr/>
        </p:nvCxnSpPr>
        <p:spPr>
          <a:xfrm>
            <a:off x="4535996" y="3356992"/>
            <a:ext cx="0" cy="46551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8" idx="4"/>
            <a:endCxn id="9" idx="0"/>
          </p:cNvCxnSpPr>
          <p:nvPr/>
        </p:nvCxnSpPr>
        <p:spPr>
          <a:xfrm>
            <a:off x="4535996" y="4398573"/>
            <a:ext cx="0" cy="28367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9" idx="2"/>
          </p:cNvCxnSpPr>
          <p:nvPr/>
        </p:nvCxnSpPr>
        <p:spPr>
          <a:xfrm>
            <a:off x="4535996" y="5139444"/>
            <a:ext cx="0" cy="3057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602294" y="5445224"/>
            <a:ext cx="595254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2" idx="0"/>
          </p:cNvCxnSpPr>
          <p:nvPr/>
        </p:nvCxnSpPr>
        <p:spPr>
          <a:xfrm>
            <a:off x="1602294" y="5445224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10" idx="0"/>
          </p:cNvCxnSpPr>
          <p:nvPr/>
        </p:nvCxnSpPr>
        <p:spPr>
          <a:xfrm>
            <a:off x="4535996" y="5445224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3" idx="0"/>
          </p:cNvCxnSpPr>
          <p:nvPr/>
        </p:nvCxnSpPr>
        <p:spPr>
          <a:xfrm>
            <a:off x="7554842" y="5445224"/>
            <a:ext cx="0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6" b="86426" l="6364" r="93377">
                        <a14:foregroundMark x1="20000" y1="76564" x2="11558" y2="12725"/>
                        <a14:foregroundMark x1="31169" y1="74973" x2="74675" y2="78049"/>
                        <a14:foregroundMark x1="74675" y1="74973" x2="82338" y2="54719"/>
                        <a14:foregroundMark x1="52468" y1="86638" x2="28571" y2="81972"/>
                        <a14:foregroundMark x1="15844" y1="23542" x2="39740" y2="8059"/>
                        <a14:foregroundMark x1="59351" y1="8802" x2="84026" y2="22800"/>
                        <a14:foregroundMark x1="71299" y1="15058" x2="43896" y2="4136"/>
                        <a14:foregroundMark x1="83117" y1="34464" x2="82338" y2="53977"/>
                        <a14:foregroundMark x1="63506" y1="75716" x2="76364" y2="61718"/>
                        <a14:foregroundMark x1="31948" y1="83563" x2="14935" y2="67232"/>
                        <a14:foregroundMark x1="49870" y1="71050" x2="31948" y2="54719"/>
                        <a14:foregroundMark x1="50779" y1="66384" x2="67013" y2="57794"/>
                        <a14:foregroundMark x1="67013" y1="56310" x2="57532" y2="45387"/>
                        <a14:foregroundMark x1="50779" y1="51644" x2="48182" y2="30541"/>
                        <a14:foregroundMark x1="46494" y1="43054" x2="49870" y2="18134"/>
                        <a14:foregroundMark x1="37922" y1="62566" x2="30260" y2="59385"/>
                        <a14:foregroundMark x1="31948" y1="57052" x2="31169" y2="25133"/>
                        <a14:foregroundMark x1="39740" y1="52386" x2="30260" y2="28208"/>
                        <a14:foregroundMark x1="67792" y1="60976" x2="65325" y2="21209"/>
                        <a14:foregroundMark x1="65325" y1="26723" x2="55844" y2="46129"/>
                        <a14:foregroundMark x1="21818" y1="78897" x2="13247" y2="65642"/>
                        <a14:foregroundMark x1="23506" y1="11877" x2="9870" y2="32874"/>
                        <a14:foregroundMark x1="85714" y1="25875" x2="66104" y2="8802"/>
                        <a14:foregroundMark x1="79740" y1="32131" x2="61039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128" y="612710"/>
            <a:ext cx="1848480" cy="20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83768" y="1582118"/>
            <a:ext cx="4104456" cy="47251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Центральна Рада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872" y="3002772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Губернії</a:t>
            </a:r>
            <a:endParaRPr lang="uk-UA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1872" y="4086093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Повіти</a:t>
            </a:r>
            <a:endParaRPr lang="uk-UA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1872" y="5131250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Волості</a:t>
            </a:r>
            <a:endParaRPr lang="uk-UA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52878" y="2879661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Губернські</a:t>
            </a:r>
          </a:p>
          <a:p>
            <a:pPr algn="ctr"/>
            <a:r>
              <a:rPr lang="uk-UA" sz="1600" dirty="0" smtClean="0"/>
              <a:t>комісари</a:t>
            </a:r>
            <a:endParaRPr lang="uk-U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44249" y="3962982"/>
            <a:ext cx="1037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Повітові</a:t>
            </a:r>
          </a:p>
          <a:p>
            <a:pPr algn="ctr"/>
            <a:r>
              <a:rPr lang="uk-UA" sz="1600" dirty="0" smtClean="0"/>
              <a:t>комісари</a:t>
            </a:r>
            <a:endParaRPr lang="uk-UA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225086" y="2879660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Губернські</a:t>
            </a:r>
          </a:p>
          <a:p>
            <a:pPr algn="ctr"/>
            <a:r>
              <a:rPr lang="uk-UA" sz="1600" dirty="0"/>
              <a:t>з</a:t>
            </a:r>
            <a:r>
              <a:rPr lang="uk-UA" sz="1600" dirty="0" smtClean="0"/>
              <a:t>емельні комітети</a:t>
            </a:r>
            <a:endParaRPr lang="uk-U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225085" y="3962981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Повітові</a:t>
            </a:r>
          </a:p>
          <a:p>
            <a:pPr algn="ctr"/>
            <a:r>
              <a:rPr lang="uk-UA" sz="1600" dirty="0" smtClean="0"/>
              <a:t>земельні комітети</a:t>
            </a:r>
            <a:endParaRPr lang="uk-U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225086" y="5008139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 smtClean="0"/>
              <a:t>Волосні</a:t>
            </a:r>
          </a:p>
          <a:p>
            <a:pPr algn="ctr"/>
            <a:r>
              <a:rPr lang="uk-UA" sz="1600" dirty="0" smtClean="0"/>
              <a:t>земельні комітети</a:t>
            </a:r>
            <a:endParaRPr lang="uk-UA" sz="16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313318" y="2854140"/>
            <a:ext cx="0" cy="285303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45366" y="2984507"/>
            <a:ext cx="923330" cy="25417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uk-UA" sz="1600" dirty="0" smtClean="0"/>
              <a:t>Ради робітничих,</a:t>
            </a:r>
          </a:p>
          <a:p>
            <a:pPr algn="ctr"/>
            <a:r>
              <a:rPr lang="uk-UA" sz="1600" dirty="0" smtClean="0"/>
              <a:t>селянських і солдатських</a:t>
            </a:r>
          </a:p>
          <a:p>
            <a:pPr algn="ctr"/>
            <a:r>
              <a:rPr lang="uk-UA" sz="1600" dirty="0" smtClean="0"/>
              <a:t>депутатів</a:t>
            </a:r>
            <a:endParaRPr lang="uk-UA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8330122" y="2854140"/>
            <a:ext cx="430887" cy="28607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uk-UA" sz="1600" dirty="0" smtClean="0"/>
              <a:t>Комісари Тимчасового уряду</a:t>
            </a:r>
            <a:endParaRPr lang="uk-UA" sz="1600" dirty="0"/>
          </a:p>
        </p:txBody>
      </p:sp>
      <p:cxnSp>
        <p:nvCxnSpPr>
          <p:cNvPr id="26" name="Скругленная соединительная линия 25"/>
          <p:cNvCxnSpPr>
            <a:endCxn id="4" idx="0"/>
          </p:cNvCxnSpPr>
          <p:nvPr/>
        </p:nvCxnSpPr>
        <p:spPr>
          <a:xfrm rot="5400000">
            <a:off x="2387192" y="828010"/>
            <a:ext cx="856153" cy="3493371"/>
          </a:xfrm>
          <a:prstGeom prst="curvedConnector3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3"/>
            <a:endCxn id="7" idx="1"/>
          </p:cNvCxnSpPr>
          <p:nvPr/>
        </p:nvCxnSpPr>
        <p:spPr>
          <a:xfrm>
            <a:off x="1575291" y="3172049"/>
            <a:ext cx="77758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3"/>
            <a:endCxn id="9" idx="1"/>
          </p:cNvCxnSpPr>
          <p:nvPr/>
        </p:nvCxnSpPr>
        <p:spPr>
          <a:xfrm flipV="1">
            <a:off x="3573084" y="3172048"/>
            <a:ext cx="652002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2"/>
            <a:endCxn id="8" idx="0"/>
          </p:cNvCxnSpPr>
          <p:nvPr/>
        </p:nvCxnSpPr>
        <p:spPr>
          <a:xfrm>
            <a:off x="2962981" y="3464436"/>
            <a:ext cx="0" cy="4985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5" idx="3"/>
            <a:endCxn id="8" idx="1"/>
          </p:cNvCxnSpPr>
          <p:nvPr/>
        </p:nvCxnSpPr>
        <p:spPr>
          <a:xfrm>
            <a:off x="1397357" y="4255370"/>
            <a:ext cx="104689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8" idx="3"/>
            <a:endCxn id="10" idx="1"/>
          </p:cNvCxnSpPr>
          <p:nvPr/>
        </p:nvCxnSpPr>
        <p:spPr>
          <a:xfrm flipV="1">
            <a:off x="3481712" y="4255369"/>
            <a:ext cx="743373" cy="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9" idx="2"/>
            <a:endCxn id="10" idx="0"/>
          </p:cNvCxnSpPr>
          <p:nvPr/>
        </p:nvCxnSpPr>
        <p:spPr>
          <a:xfrm flipH="1">
            <a:off x="5187849" y="3464435"/>
            <a:ext cx="1" cy="49854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0" idx="2"/>
            <a:endCxn id="11" idx="0"/>
          </p:cNvCxnSpPr>
          <p:nvPr/>
        </p:nvCxnSpPr>
        <p:spPr>
          <a:xfrm>
            <a:off x="5187849" y="4547756"/>
            <a:ext cx="1" cy="46038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6" idx="3"/>
            <a:endCxn id="11" idx="1"/>
          </p:cNvCxnSpPr>
          <p:nvPr/>
        </p:nvCxnSpPr>
        <p:spPr>
          <a:xfrm>
            <a:off x="1493537" y="5300527"/>
            <a:ext cx="273154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910325" y="2879660"/>
            <a:ext cx="0" cy="2835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6" b="86426" l="6364" r="93377">
                        <a14:foregroundMark x1="20000" y1="76564" x2="11558" y2="12725"/>
                        <a14:foregroundMark x1="31169" y1="74973" x2="74675" y2="78049"/>
                        <a14:foregroundMark x1="74675" y1="74973" x2="82338" y2="54719"/>
                        <a14:foregroundMark x1="52468" y1="86638" x2="28571" y2="81972"/>
                        <a14:foregroundMark x1="15844" y1="23542" x2="39740" y2="8059"/>
                        <a14:foregroundMark x1="59351" y1="8802" x2="84026" y2="22800"/>
                        <a14:foregroundMark x1="71299" y1="15058" x2="43896" y2="4136"/>
                        <a14:foregroundMark x1="83117" y1="34464" x2="82338" y2="53977"/>
                        <a14:foregroundMark x1="63506" y1="75716" x2="76364" y2="61718"/>
                        <a14:foregroundMark x1="31948" y1="83563" x2="14935" y2="67232"/>
                        <a14:foregroundMark x1="49870" y1="71050" x2="31948" y2="54719"/>
                        <a14:foregroundMark x1="50779" y1="66384" x2="67013" y2="57794"/>
                        <a14:foregroundMark x1="67013" y1="56310" x2="57532" y2="45387"/>
                        <a14:foregroundMark x1="50779" y1="51644" x2="48182" y2="30541"/>
                        <a14:foregroundMark x1="46494" y1="43054" x2="49870" y2="18134"/>
                        <a14:foregroundMark x1="37922" y1="62566" x2="30260" y2="59385"/>
                        <a14:foregroundMark x1="31948" y1="57052" x2="31169" y2="25133"/>
                        <a14:foregroundMark x1="39740" y1="52386" x2="30260" y2="28208"/>
                        <a14:foregroundMark x1="67792" y1="60976" x2="65325" y2="21209"/>
                        <a14:foregroundMark x1="65325" y1="26723" x2="55844" y2="46129"/>
                        <a14:foregroundMark x1="21818" y1="78897" x2="13247" y2="65642"/>
                        <a14:foregroundMark x1="23506" y1="11877" x2="9870" y2="32874"/>
                        <a14:foregroundMark x1="85714" y1="25875" x2="66104" y2="8802"/>
                        <a14:foregroundMark x1="79740" y1="32131" x2="61039" y2="15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46" y="612710"/>
            <a:ext cx="1848480" cy="202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5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езультат пошуку зображень за запитом &quot;суддівський молоток зображ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1" y="780530"/>
            <a:ext cx="4338812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державного устрою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1981" y="1988840"/>
            <a:ext cx="1728192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Генеральний</a:t>
            </a:r>
          </a:p>
          <a:p>
            <a:pPr algn="ctr"/>
            <a:r>
              <a:rPr lang="uk-UA" sz="1600" dirty="0" smtClean="0"/>
              <a:t>суд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224" y="1174636"/>
            <a:ext cx="20665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Цивільний департамент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2004665"/>
            <a:ext cx="2046649" cy="616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Карний департамент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02018" y="2780928"/>
            <a:ext cx="2046649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Адміністративний департамент</a:t>
            </a:r>
            <a:endParaRPr lang="uk-UA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1088"/>
            <a:ext cx="205427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Київський</a:t>
            </a:r>
          </a:p>
          <a:p>
            <a:pPr algn="ctr"/>
            <a:r>
              <a:rPr lang="uk-UA" sz="1600" dirty="0"/>
              <a:t>а</a:t>
            </a:r>
            <a:r>
              <a:rPr lang="uk-UA" sz="1600" dirty="0" smtClean="0"/>
              <a:t>пеляційний суд</a:t>
            </a:r>
            <a:endParaRPr lang="uk-UA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28939" y="4221088"/>
            <a:ext cx="205427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Одеський</a:t>
            </a:r>
          </a:p>
          <a:p>
            <a:pPr algn="ctr"/>
            <a:r>
              <a:rPr lang="uk-UA" sz="1600" dirty="0"/>
              <a:t>а</a:t>
            </a:r>
            <a:r>
              <a:rPr lang="uk-UA" sz="1600" dirty="0" smtClean="0"/>
              <a:t>пеляційний суд</a:t>
            </a:r>
            <a:endParaRPr lang="uk-UA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34148" y="4221088"/>
            <a:ext cx="205427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Харківський</a:t>
            </a:r>
          </a:p>
          <a:p>
            <a:pPr algn="ctr"/>
            <a:r>
              <a:rPr lang="uk-UA" sz="1600" dirty="0"/>
              <a:t>а</a:t>
            </a:r>
            <a:r>
              <a:rPr lang="uk-UA" sz="1600" dirty="0" smtClean="0"/>
              <a:t>пеляційний суд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98677" y="5733256"/>
            <a:ext cx="4514800" cy="6480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Мирові судді</a:t>
            </a:r>
            <a:endParaRPr lang="uk-UA" sz="1600" dirty="0"/>
          </a:p>
        </p:txBody>
      </p:sp>
      <p:cxnSp>
        <p:nvCxnSpPr>
          <p:cNvPr id="21" name="Прямая соединительная линия 20"/>
          <p:cNvCxnSpPr>
            <a:stCxn id="4" idx="3"/>
          </p:cNvCxnSpPr>
          <p:nvPr/>
        </p:nvCxnSpPr>
        <p:spPr>
          <a:xfrm>
            <a:off x="5420173" y="2312876"/>
            <a:ext cx="519979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940152" y="1498672"/>
            <a:ext cx="0" cy="1606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5" idx="1"/>
          </p:cNvCxnSpPr>
          <p:nvPr/>
        </p:nvCxnSpPr>
        <p:spPr>
          <a:xfrm>
            <a:off x="5940152" y="1498672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940152" y="3107499"/>
            <a:ext cx="62910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6" idx="1"/>
          </p:cNvCxnSpPr>
          <p:nvPr/>
        </p:nvCxnSpPr>
        <p:spPr>
          <a:xfrm>
            <a:off x="5940152" y="2312877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" idx="2"/>
          </p:cNvCxnSpPr>
          <p:nvPr/>
        </p:nvCxnSpPr>
        <p:spPr>
          <a:xfrm>
            <a:off x="4556077" y="2636912"/>
            <a:ext cx="0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710706" y="3933056"/>
            <a:ext cx="5650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8" idx="0"/>
          </p:cNvCxnSpPr>
          <p:nvPr/>
        </p:nvCxnSpPr>
        <p:spPr>
          <a:xfrm>
            <a:off x="1710706" y="3933056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9" idx="0"/>
          </p:cNvCxnSpPr>
          <p:nvPr/>
        </p:nvCxnSpPr>
        <p:spPr>
          <a:xfrm>
            <a:off x="4556077" y="3933056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0" idx="0"/>
          </p:cNvCxnSpPr>
          <p:nvPr/>
        </p:nvCxnSpPr>
        <p:spPr>
          <a:xfrm>
            <a:off x="7361286" y="3933056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8" idx="2"/>
          </p:cNvCxnSpPr>
          <p:nvPr/>
        </p:nvCxnSpPr>
        <p:spPr>
          <a:xfrm>
            <a:off x="1710706" y="4869160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9" idx="2"/>
          </p:cNvCxnSpPr>
          <p:nvPr/>
        </p:nvCxnSpPr>
        <p:spPr>
          <a:xfrm>
            <a:off x="4556077" y="4869160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0" idx="2"/>
          </p:cNvCxnSpPr>
          <p:nvPr/>
        </p:nvCxnSpPr>
        <p:spPr>
          <a:xfrm>
            <a:off x="7361286" y="4869160"/>
            <a:ext cx="0" cy="288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710706" y="5157192"/>
            <a:ext cx="56505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11" idx="0"/>
          </p:cNvCxnSpPr>
          <p:nvPr/>
        </p:nvCxnSpPr>
        <p:spPr>
          <a:xfrm>
            <a:off x="4556077" y="5157192"/>
            <a:ext cx="0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7425" y="1911303"/>
            <a:ext cx="1871252" cy="8031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Генеральний секретар</a:t>
            </a:r>
          </a:p>
          <a:p>
            <a:pPr algn="ctr"/>
            <a:r>
              <a:rPr lang="uk-UA" sz="1600" dirty="0">
                <a:solidFill>
                  <a:schemeClr val="tx1"/>
                </a:solidFill>
              </a:rPr>
              <a:t>судових справ</a:t>
            </a:r>
          </a:p>
        </p:txBody>
      </p:sp>
      <p:cxnSp>
        <p:nvCxnSpPr>
          <p:cNvPr id="15" name="Прямая соединительная линия 14"/>
          <p:cNvCxnSpPr>
            <a:stCxn id="31" idx="3"/>
            <a:endCxn id="4" idx="1"/>
          </p:cNvCxnSpPr>
          <p:nvPr/>
        </p:nvCxnSpPr>
        <p:spPr>
          <a:xfrm flipV="1">
            <a:off x="2298677" y="2312876"/>
            <a:ext cx="1393304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31" idx="2"/>
          </p:cNvCxnSpPr>
          <p:nvPr/>
        </p:nvCxnSpPr>
        <p:spPr>
          <a:xfrm>
            <a:off x="1363051" y="2714450"/>
            <a:ext cx="0" cy="85856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63051" y="3573016"/>
            <a:ext cx="31930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 descr="Пов’язане зображенн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000" r="77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4"/>
            <a:ext cx="2051720" cy="21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Результат пошуку зображень за запитом &quot;українська центральна рада зображенн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58917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Свод законов том XV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3" y="872715"/>
            <a:ext cx="2527786" cy="35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нта лицом вниз 1"/>
          <p:cNvSpPr/>
          <p:nvPr/>
        </p:nvSpPr>
        <p:spPr>
          <a:xfrm>
            <a:off x="683568" y="188640"/>
            <a:ext cx="7704856" cy="576064"/>
          </a:xfrm>
          <a:prstGeom prst="ribb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Основи правової системи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11760" y="1340768"/>
            <a:ext cx="4248472" cy="6480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Джерела права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6062" y="3757030"/>
            <a:ext cx="2160240" cy="1221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Законодавчі акти Тимчасового </a:t>
            </a:r>
            <a:r>
              <a:rPr lang="uk-UA" sz="1600" dirty="0" smtClean="0"/>
              <a:t>уряду</a:t>
            </a:r>
            <a:endParaRPr lang="uk-UA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3779577"/>
            <a:ext cx="2160240" cy="1221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Законодавчі </a:t>
            </a:r>
            <a:r>
              <a:rPr lang="uk-UA" sz="1600" dirty="0"/>
              <a:t>акти </a:t>
            </a:r>
            <a:r>
              <a:rPr lang="uk-UA" sz="1600" dirty="0" smtClean="0"/>
              <a:t>УЦР</a:t>
            </a:r>
            <a:endParaRPr lang="uk-UA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2732" y="2204864"/>
            <a:ext cx="2066528" cy="1221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Законодавство Російської імперії</a:t>
            </a:r>
            <a:endParaRPr lang="uk-UA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7186" y="5375380"/>
            <a:ext cx="2448272" cy="1221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Рецепція норм західноєвропейського законодавства</a:t>
            </a:r>
            <a:endParaRPr lang="uk-UA" sz="1600" dirty="0"/>
          </a:p>
        </p:txBody>
      </p:sp>
      <p:cxnSp>
        <p:nvCxnSpPr>
          <p:cNvPr id="9" name="Скругленная соединительная линия 8"/>
          <p:cNvCxnSpPr>
            <a:stCxn id="6" idx="1"/>
            <a:endCxn id="4" idx="0"/>
          </p:cNvCxnSpPr>
          <p:nvPr/>
        </p:nvCxnSpPr>
        <p:spPr>
          <a:xfrm rot="10800000" flipV="1">
            <a:off x="1756182" y="2815850"/>
            <a:ext cx="1746550" cy="941180"/>
          </a:xfrm>
          <a:prstGeom prst="curved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stCxn id="6" idx="3"/>
            <a:endCxn id="5" idx="0"/>
          </p:cNvCxnSpPr>
          <p:nvPr/>
        </p:nvCxnSpPr>
        <p:spPr>
          <a:xfrm>
            <a:off x="5569260" y="2815850"/>
            <a:ext cx="1739044" cy="963727"/>
          </a:xfrm>
          <a:prstGeom prst="curved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4" idx="2"/>
            <a:endCxn id="7" idx="1"/>
          </p:cNvCxnSpPr>
          <p:nvPr/>
        </p:nvCxnSpPr>
        <p:spPr>
          <a:xfrm rot="16200000" flipH="1">
            <a:off x="2038002" y="4697182"/>
            <a:ext cx="1007364" cy="1571004"/>
          </a:xfrm>
          <a:prstGeom prst="curved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stCxn id="7" idx="3"/>
            <a:endCxn id="5" idx="2"/>
          </p:cNvCxnSpPr>
          <p:nvPr/>
        </p:nvCxnSpPr>
        <p:spPr>
          <a:xfrm flipV="1">
            <a:off x="5775458" y="5001549"/>
            <a:ext cx="1532846" cy="984817"/>
          </a:xfrm>
          <a:prstGeom prst="curved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2742</TotalTime>
  <Words>1904</Words>
  <Application>Microsoft Office PowerPoint</Application>
  <PresentationFormat>Экран (4:3)</PresentationFormat>
  <Paragraphs>265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Constantia</vt:lpstr>
      <vt:lpstr>Georgia</vt:lpstr>
      <vt:lpstr>Trebuchet MS</vt:lpstr>
      <vt:lpstr>Воздушный поток</vt:lpstr>
      <vt:lpstr>Тема 20.  Національна держава і право України у добу революції   (1917 – 1921 рр.)</vt:lpstr>
      <vt:lpstr>1. Державотворча діяльність Української Центральної Ради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Еволюція національної державності за правління гетьмана П. Скоропадського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Державотворення за доби Директорії та ЗУНР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8. Національна державність і право України у 1917 – 1921 рр.</dc:title>
  <dc:creator>Дмитрий</dc:creator>
  <cp:lastModifiedBy>Asus 1</cp:lastModifiedBy>
  <cp:revision>155</cp:revision>
  <dcterms:created xsi:type="dcterms:W3CDTF">2018-05-14T17:09:47Z</dcterms:created>
  <dcterms:modified xsi:type="dcterms:W3CDTF">2022-12-09T11:39:30Z</dcterms:modified>
</cp:coreProperties>
</file>