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29540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4ecd17c06b9373f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g44ecd17c06b9373f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9523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4ecd17c06b9373f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44ecd17c06b9373f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4063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4ecd17c06b9373f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44ecd17c06b9373f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083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76195"/>
            <a:ext cx="9714154" cy="3124898"/>
          </a:xfrm>
        </p:spPr>
        <p:txBody>
          <a:bodyPr/>
          <a:lstStyle/>
          <a:p>
            <a:r>
              <a:rPr lang="uk-UA" dirty="0" smtClean="0">
                <a:latin typeface="Constantia" panose="02030602050306030303" pitchFamily="18" charset="0"/>
              </a:rPr>
              <a:t>Тема </a:t>
            </a:r>
            <a:r>
              <a:rPr lang="en-US" smtClean="0">
                <a:latin typeface="Constantia" panose="02030602050306030303" pitchFamily="18" charset="0"/>
              </a:rPr>
              <a:t>17</a:t>
            </a:r>
            <a:r>
              <a:rPr lang="uk-UA" smtClean="0">
                <a:latin typeface="Constantia" panose="02030602050306030303" pitchFamily="18" charset="0"/>
              </a:rPr>
              <a:t>. </a:t>
            </a:r>
            <a:r>
              <a:rPr lang="uk-UA" dirty="0" smtClean="0">
                <a:latin typeface="Constantia" panose="02030602050306030303" pitchFamily="18" charset="0"/>
              </a:rPr>
              <a:t/>
            </a:r>
            <a:br>
              <a:rPr lang="uk-UA" dirty="0" smtClean="0">
                <a:latin typeface="Constantia" panose="02030602050306030303" pitchFamily="18" charset="0"/>
              </a:rPr>
            </a:br>
            <a:r>
              <a:rPr lang="uk-UA" dirty="0" smtClean="0">
                <a:latin typeface="Constantia" panose="02030602050306030303" pitchFamily="18" charset="0"/>
              </a:rPr>
              <a:t>Військово-політичний</a:t>
            </a:r>
            <a:r>
              <a:rPr lang="uk-UA" dirty="0" smtClean="0">
                <a:latin typeface="Constantia" panose="02030602050306030303" pitchFamily="18" charset="0"/>
                <a:cs typeface="Calibri" panose="020F0502020204030204" pitchFamily="34" charset="0"/>
              </a:rPr>
              <a:t> устрій та право Запор</a:t>
            </a:r>
            <a:r>
              <a:rPr lang="uk-UA" dirty="0">
                <a:latin typeface="Constantia" panose="02030602050306030303" pitchFamily="18" charset="0"/>
                <a:cs typeface="Calibri" panose="020F0502020204030204" pitchFamily="34" charset="0"/>
              </a:rPr>
              <a:t>о</a:t>
            </a:r>
            <a:r>
              <a:rPr lang="uk-UA" dirty="0" smtClean="0">
                <a:latin typeface="Constantia" panose="02030602050306030303" pitchFamily="18" charset="0"/>
                <a:cs typeface="Calibri" panose="020F0502020204030204" pitchFamily="34" charset="0"/>
              </a:rPr>
              <a:t>зької Січі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8520" y="5386565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7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50314" y="311972"/>
            <a:ext cx="6271709" cy="882127"/>
          </a:xfrm>
          <a:prstGeom prst="round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Причини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кодифікаційних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у </a:t>
            </a:r>
            <a:r>
              <a:rPr lang="ru-RU" dirty="0" err="1" smtClean="0"/>
              <a:t>праві</a:t>
            </a:r>
            <a:endParaRPr lang="ru-RU" dirty="0"/>
          </a:p>
          <a:p>
            <a:pPr algn="ctr"/>
            <a:r>
              <a:rPr lang="ru-RU" dirty="0" err="1"/>
              <a:t>Запорозької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57308" y="1575995"/>
            <a:ext cx="4173967" cy="112955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Козацтво</a:t>
            </a:r>
            <a:r>
              <a:rPr lang="ru-RU" dirty="0"/>
              <a:t> </a:t>
            </a:r>
            <a:r>
              <a:rPr lang="ru-RU" dirty="0" err="1"/>
              <a:t>вбачало</a:t>
            </a:r>
            <a:r>
              <a:rPr lang="ru-RU" dirty="0"/>
              <a:t> у писаному</a:t>
            </a:r>
          </a:p>
          <a:p>
            <a:pPr algn="ctr"/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 до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/>
              <a:t>прав </a:t>
            </a:r>
            <a:r>
              <a:rPr lang="ru-RU" smtClean="0"/>
              <a:t>і привілеїв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4395" y="2092362"/>
            <a:ext cx="4163209" cy="99508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Похідний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не </a:t>
            </a:r>
            <a:r>
              <a:rPr lang="ru-RU" dirty="0" err="1"/>
              <a:t>сприяв</a:t>
            </a:r>
            <a:endParaRPr lang="ru-RU" dirty="0"/>
          </a:p>
          <a:p>
            <a:pPr algn="ctr"/>
            <a:r>
              <a:rPr lang="ru-RU" dirty="0" err="1"/>
              <a:t>розробленню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endParaRPr lang="ru-RU" dirty="0"/>
          </a:p>
          <a:p>
            <a:pPr algn="ctr"/>
            <a:r>
              <a:rPr lang="ru-RU" dirty="0" err="1"/>
              <a:t>актів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57308" y="3087445"/>
            <a:ext cx="4432149" cy="82834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Консерватизм правових звичаїв</a:t>
            </a:r>
          </a:p>
          <a:p>
            <a:pPr algn="ctr"/>
            <a:r>
              <a:rPr lang="ru-RU"/>
              <a:t>переважно селянського середовища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3637" y="3765176"/>
            <a:ext cx="4636547" cy="166743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Відсутність протягом довгого часу</a:t>
            </a:r>
          </a:p>
          <a:p>
            <a:pPr algn="ctr"/>
            <a:r>
              <a:rPr lang="ru-RU"/>
              <a:t>гострого соціального конфлікту між</a:t>
            </a:r>
          </a:p>
          <a:p>
            <a:pPr algn="ctr"/>
            <a:r>
              <a:rPr lang="ru-RU"/>
              <a:t>козацькою верхівкою і рядовим</a:t>
            </a:r>
          </a:p>
          <a:p>
            <a:pPr algn="ctr"/>
            <a:r>
              <a:rPr lang="ru-RU"/>
              <a:t>козацтвом, що знімало необхідність</a:t>
            </a:r>
          </a:p>
          <a:p>
            <a:pPr algn="ctr"/>
            <a:r>
              <a:rPr lang="ru-RU"/>
              <a:t>кодифікації права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18673" y="5018442"/>
            <a:ext cx="4432149" cy="82834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Формування гетьманської держави</a:t>
            </a:r>
          </a:p>
          <a:p>
            <a:pPr algn="ctr"/>
            <a:r>
              <a:rPr lang="ru-RU"/>
              <a:t>із власною правовою системою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5" idx="1"/>
          </p:cNvCxnSpPr>
          <p:nvPr/>
        </p:nvCxnSpPr>
        <p:spPr>
          <a:xfrm flipH="1">
            <a:off x="4367604" y="2140772"/>
            <a:ext cx="989704" cy="26356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367604" y="2786233"/>
            <a:ext cx="1011219" cy="5499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819427" y="3708700"/>
            <a:ext cx="559397" cy="5889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9" idx="1"/>
          </p:cNvCxnSpPr>
          <p:nvPr/>
        </p:nvCxnSpPr>
        <p:spPr>
          <a:xfrm>
            <a:off x="4830184" y="4918937"/>
            <a:ext cx="688489" cy="5136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42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22897" y="199016"/>
            <a:ext cx="4442908" cy="570155"/>
          </a:xfrm>
          <a:prstGeom prst="round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Право власності Запорозької 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96066" y="1000458"/>
            <a:ext cx="2990626" cy="10434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Суб’єкт – приватні особи</a:t>
            </a:r>
          </a:p>
          <a:p>
            <a:pPr algn="ctr"/>
            <a:r>
              <a:rPr lang="ru-RU"/>
              <a:t>та колективи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86628" y="1000458"/>
            <a:ext cx="3630708" cy="104349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Об’єкт</a:t>
            </a:r>
            <a:r>
              <a:rPr lang="ru-RU" dirty="0"/>
              <a:t> – земля,</a:t>
            </a:r>
          </a:p>
          <a:p>
            <a:pPr algn="ctr"/>
            <a:r>
              <a:rPr lang="ru-RU" dirty="0" err="1"/>
              <a:t>мисливські</a:t>
            </a:r>
            <a:r>
              <a:rPr lang="ru-RU" dirty="0"/>
              <a:t> та </a:t>
            </a:r>
            <a:r>
              <a:rPr lang="ru-RU" dirty="0" err="1"/>
              <a:t>рибальські</a:t>
            </a:r>
            <a:endParaRPr lang="ru-RU" dirty="0"/>
          </a:p>
          <a:p>
            <a:pPr algn="ctr"/>
            <a:r>
              <a:rPr lang="ru-RU" dirty="0" err="1"/>
              <a:t>угіддя</a:t>
            </a:r>
            <a:r>
              <a:rPr lang="ru-RU" dirty="0"/>
              <a:t>,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та</a:t>
            </a:r>
          </a:p>
          <a:p>
            <a:pPr algn="ctr"/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40311" y="2624863"/>
            <a:ext cx="2086984" cy="68849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Нерухоме майно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06" y="3684493"/>
            <a:ext cx="3049793" cy="10865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Процес формування</a:t>
            </a:r>
          </a:p>
          <a:p>
            <a:pPr algn="ctr"/>
            <a:r>
              <a:rPr lang="ru-RU"/>
              <a:t>приватної власності на</a:t>
            </a:r>
          </a:p>
          <a:p>
            <a:pPr algn="ctr"/>
            <a:r>
              <a:rPr lang="ru-RU"/>
              <a:t>землю не був завершений.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60689" y="2624863"/>
            <a:ext cx="1882586" cy="71000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Рухоме майно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60611" y="5039953"/>
            <a:ext cx="2646381" cy="11187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визнавалися</a:t>
            </a:r>
            <a:endParaRPr lang="ru-RU" dirty="0"/>
          </a:p>
          <a:p>
            <a:pPr algn="ctr"/>
            <a:r>
              <a:rPr lang="ru-RU" dirty="0" err="1"/>
              <a:t>власністю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endParaRPr lang="ru-RU" dirty="0"/>
          </a:p>
          <a:p>
            <a:pPr algn="ctr"/>
            <a:r>
              <a:rPr lang="ru-RU" dirty="0" err="1"/>
              <a:t>Запорізького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5" idx="3"/>
            <a:endCxn id="6" idx="1"/>
          </p:cNvCxnSpPr>
          <p:nvPr/>
        </p:nvCxnSpPr>
        <p:spPr>
          <a:xfrm>
            <a:off x="3786692" y="1522203"/>
            <a:ext cx="219993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886660" y="1522203"/>
            <a:ext cx="0" cy="8229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2183804" y="2342479"/>
            <a:ext cx="5618178" cy="26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7" idx="0"/>
          </p:cNvCxnSpPr>
          <p:nvPr/>
        </p:nvCxnSpPr>
        <p:spPr>
          <a:xfrm>
            <a:off x="2183803" y="2342479"/>
            <a:ext cx="0" cy="2823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" idx="0"/>
          </p:cNvCxnSpPr>
          <p:nvPr/>
        </p:nvCxnSpPr>
        <p:spPr>
          <a:xfrm>
            <a:off x="7801982" y="2342479"/>
            <a:ext cx="0" cy="2823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2"/>
            <a:endCxn id="8" idx="0"/>
          </p:cNvCxnSpPr>
          <p:nvPr/>
        </p:nvCxnSpPr>
        <p:spPr>
          <a:xfrm>
            <a:off x="2183803" y="3313353"/>
            <a:ext cx="0" cy="371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2"/>
            <a:endCxn id="10" idx="0"/>
          </p:cNvCxnSpPr>
          <p:nvPr/>
        </p:nvCxnSpPr>
        <p:spPr>
          <a:xfrm flipH="1">
            <a:off x="2183802" y="4771016"/>
            <a:ext cx="1" cy="2689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3846530" y="5747272"/>
            <a:ext cx="4682266" cy="100046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підлягали</a:t>
            </a:r>
            <a:r>
              <a:rPr lang="ru-RU" dirty="0" smtClean="0"/>
              <a:t> </a:t>
            </a:r>
            <a:r>
              <a:rPr lang="ru-RU" dirty="0" err="1" smtClean="0"/>
              <a:t>щорічному</a:t>
            </a:r>
            <a:r>
              <a:rPr lang="ru-RU" dirty="0" smtClean="0"/>
              <a:t> </a:t>
            </a:r>
            <a:r>
              <a:rPr lang="ru-RU" dirty="0" err="1"/>
              <a:t>п</a:t>
            </a:r>
            <a:r>
              <a:rPr lang="ru-RU" dirty="0" err="1" smtClean="0"/>
              <a:t>ерерозподілу</a:t>
            </a:r>
            <a:r>
              <a:rPr lang="ru-RU" dirty="0" smtClean="0"/>
              <a:t> шляхом </a:t>
            </a:r>
            <a:r>
              <a:rPr lang="ru-RU" dirty="0" err="1" smtClean="0"/>
              <a:t>жеребкування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stCxn id="10" idx="3"/>
            <a:endCxn id="28" idx="1"/>
          </p:cNvCxnSpPr>
          <p:nvPr/>
        </p:nvCxnSpPr>
        <p:spPr>
          <a:xfrm>
            <a:off x="3506992" y="5599351"/>
            <a:ext cx="339538" cy="648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3885528" y="4924309"/>
            <a:ext cx="4604269" cy="68848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передавалися</a:t>
            </a:r>
            <a:r>
              <a:rPr lang="ru-RU" dirty="0" smtClean="0"/>
              <a:t> у </a:t>
            </a:r>
            <a:r>
              <a:rPr lang="ru-RU" dirty="0" err="1" smtClean="0"/>
              <a:t>довічне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endParaRPr lang="ru-RU" dirty="0"/>
          </a:p>
        </p:txBody>
      </p:sp>
      <p:cxnSp>
        <p:nvCxnSpPr>
          <p:cNvPr id="33" name="Прямая со стрелкой 32"/>
          <p:cNvCxnSpPr>
            <a:stCxn id="10" idx="3"/>
            <a:endCxn id="31" idx="1"/>
          </p:cNvCxnSpPr>
          <p:nvPr/>
        </p:nvCxnSpPr>
        <p:spPr>
          <a:xfrm flipV="1">
            <a:off x="3506992" y="5268554"/>
            <a:ext cx="378536" cy="3307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5688104" y="3614563"/>
            <a:ext cx="4227755" cy="108382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Право </a:t>
            </a:r>
            <a:r>
              <a:rPr lang="ru-RU" dirty="0" err="1"/>
              <a:t>власності</a:t>
            </a:r>
            <a:endParaRPr lang="ru-RU" dirty="0"/>
          </a:p>
          <a:p>
            <a:pPr algn="ctr"/>
            <a:r>
              <a:rPr lang="ru-RU" dirty="0" err="1"/>
              <a:t>визнавалося</a:t>
            </a:r>
            <a:r>
              <a:rPr lang="ru-RU" dirty="0"/>
              <a:t> за будь-</a:t>
            </a:r>
            <a:r>
              <a:rPr lang="ru-RU" dirty="0" err="1"/>
              <a:t>якою</a:t>
            </a:r>
            <a:endParaRPr lang="ru-RU" dirty="0"/>
          </a:p>
          <a:p>
            <a:pPr algn="ctr"/>
            <a:r>
              <a:rPr lang="ru-RU" dirty="0"/>
              <a:t>особою,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endParaRPr lang="ru-RU" dirty="0"/>
          </a:p>
          <a:p>
            <a:pPr algn="ctr"/>
            <a:r>
              <a:rPr lang="ru-RU" dirty="0" err="1"/>
              <a:t>цивільно-правових</a:t>
            </a:r>
            <a:r>
              <a:rPr lang="ru-RU" dirty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на </a:t>
            </a:r>
            <a:r>
              <a:rPr lang="ru-RU" dirty="0" err="1"/>
              <a:t>Січі</a:t>
            </a:r>
            <a:r>
              <a:rPr lang="ru-RU" dirty="0"/>
              <a:t>.</a:t>
            </a:r>
          </a:p>
        </p:txBody>
      </p:sp>
      <p:cxnSp>
        <p:nvCxnSpPr>
          <p:cNvPr id="18" name="Прямая со стрелкой 17"/>
          <p:cNvCxnSpPr>
            <a:stCxn id="9" idx="2"/>
            <a:endCxn id="2" idx="0"/>
          </p:cNvCxnSpPr>
          <p:nvPr/>
        </p:nvCxnSpPr>
        <p:spPr>
          <a:xfrm>
            <a:off x="7801982" y="3334868"/>
            <a:ext cx="0" cy="27969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5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61534" y="408791"/>
            <a:ext cx="4625788" cy="79606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Зобов’язальне право Запорозької 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54481" y="1538341"/>
            <a:ext cx="3367143" cy="8283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Договори,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укладалися</a:t>
            </a:r>
            <a:r>
              <a:rPr lang="ru-RU" dirty="0" smtClean="0"/>
              <a:t> в </a:t>
            </a:r>
            <a:r>
              <a:rPr lang="ru-RU" dirty="0" err="1" smtClean="0"/>
              <a:t>письмовій</a:t>
            </a:r>
            <a:r>
              <a:rPr lang="ru-RU" dirty="0" smtClean="0"/>
              <a:t> </a:t>
            </a:r>
            <a:r>
              <a:rPr lang="ru-RU" dirty="0" err="1"/>
              <a:t>формі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86630" y="1538341"/>
            <a:ext cx="3367143" cy="8283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Договори,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укладалися</a:t>
            </a:r>
            <a:r>
              <a:rPr lang="ru-RU" dirty="0" smtClean="0"/>
              <a:t> в </a:t>
            </a:r>
            <a:r>
              <a:rPr lang="ru-RU" dirty="0" err="1" smtClean="0"/>
              <a:t>усній</a:t>
            </a:r>
            <a:r>
              <a:rPr lang="ru-RU" dirty="0" smtClean="0"/>
              <a:t> </a:t>
            </a:r>
            <a:r>
              <a:rPr lang="ru-RU" dirty="0" err="1"/>
              <a:t>формі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96634" y="2850777"/>
            <a:ext cx="1947134" cy="67773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Договір позики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3644" y="4303059"/>
            <a:ext cx="1667435" cy="7637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Договір дарування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03644" y="5626261"/>
            <a:ext cx="1667436" cy="8068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Договір</a:t>
            </a:r>
            <a:endParaRPr lang="ru-RU" dirty="0"/>
          </a:p>
          <a:p>
            <a:pPr algn="ctr"/>
            <a:r>
              <a:rPr lang="ru-RU" dirty="0" err="1"/>
              <a:t>постачання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05024" y="4303059"/>
            <a:ext cx="1764254" cy="7637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підряду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05026" y="3055172"/>
            <a:ext cx="2291379" cy="68848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-</a:t>
            </a:r>
          </a:p>
          <a:p>
            <a:pPr algn="ctr"/>
            <a:r>
              <a:rPr lang="ru-RU" dirty="0"/>
              <a:t>продажу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05026" y="5626255"/>
            <a:ext cx="2291379" cy="8068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найму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03644" y="3055172"/>
            <a:ext cx="1667435" cy="68848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Договір міни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>
            <a:stCxn id="5" idx="2"/>
          </p:cNvCxnSpPr>
          <p:nvPr/>
        </p:nvCxnSpPr>
        <p:spPr>
          <a:xfrm flipH="1">
            <a:off x="3238049" y="2366680"/>
            <a:ext cx="4" cy="366299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5" idx="3"/>
          </p:cNvCxnSpPr>
          <p:nvPr/>
        </p:nvCxnSpPr>
        <p:spPr>
          <a:xfrm>
            <a:off x="2571079" y="3399416"/>
            <a:ext cx="66697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3" idx="1"/>
          </p:cNvCxnSpPr>
          <p:nvPr/>
        </p:nvCxnSpPr>
        <p:spPr>
          <a:xfrm>
            <a:off x="3238049" y="3399416"/>
            <a:ext cx="66697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0" idx="3"/>
          </p:cNvCxnSpPr>
          <p:nvPr/>
        </p:nvCxnSpPr>
        <p:spPr>
          <a:xfrm>
            <a:off x="2571079" y="4684957"/>
            <a:ext cx="666970" cy="537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2" idx="1"/>
          </p:cNvCxnSpPr>
          <p:nvPr/>
        </p:nvCxnSpPr>
        <p:spPr>
          <a:xfrm flipH="1">
            <a:off x="3238049" y="4684957"/>
            <a:ext cx="666975" cy="537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1" idx="3"/>
          </p:cNvCxnSpPr>
          <p:nvPr/>
        </p:nvCxnSpPr>
        <p:spPr>
          <a:xfrm>
            <a:off x="2571080" y="6029673"/>
            <a:ext cx="66696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14" idx="1"/>
          </p:cNvCxnSpPr>
          <p:nvPr/>
        </p:nvCxnSpPr>
        <p:spPr>
          <a:xfrm flipV="1">
            <a:off x="3238049" y="6029667"/>
            <a:ext cx="666977" cy="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6" idx="2"/>
            <a:endCxn id="7" idx="0"/>
          </p:cNvCxnSpPr>
          <p:nvPr/>
        </p:nvCxnSpPr>
        <p:spPr>
          <a:xfrm flipH="1">
            <a:off x="7670201" y="2366680"/>
            <a:ext cx="1" cy="48409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338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776251" y="363556"/>
            <a:ext cx="4572000" cy="72711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Кримінальне право Запорозької 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96159" y="1806766"/>
            <a:ext cx="2732183" cy="4957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Види злочинів</a:t>
            </a:r>
            <a:endParaRPr lang="ru-RU" dirty="0"/>
          </a:p>
        </p:txBody>
      </p:sp>
      <p:cxnSp>
        <p:nvCxnSpPr>
          <p:cNvPr id="7" name="Прямая соединительная линия 6"/>
          <p:cNvCxnSpPr>
            <a:stCxn id="5" idx="2"/>
          </p:cNvCxnSpPr>
          <p:nvPr/>
        </p:nvCxnSpPr>
        <p:spPr>
          <a:xfrm>
            <a:off x="5062251" y="2302525"/>
            <a:ext cx="0" cy="31563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784735" y="2721169"/>
            <a:ext cx="2324560" cy="7491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Проти</a:t>
            </a:r>
            <a:r>
              <a:rPr lang="ru-RU" dirty="0"/>
              <a:t> порядку</a:t>
            </a:r>
          </a:p>
          <a:p>
            <a:pPr algn="ctr"/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smtClean="0"/>
              <a:t>і суду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4193" y="2721169"/>
            <a:ext cx="2027104" cy="749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Проти моралі і</a:t>
            </a:r>
          </a:p>
          <a:p>
            <a:pPr algn="ctr"/>
            <a:r>
              <a:rPr lang="ru-RU"/>
              <a:t>релігії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84735" y="3888954"/>
            <a:ext cx="2324560" cy="73813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Проти особи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04193" y="3888955"/>
            <a:ext cx="2027103" cy="73813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84735" y="5045724"/>
            <a:ext cx="2324560" cy="82626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Військові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04193" y="5045724"/>
            <a:ext cx="2027103" cy="82626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Службові</a:t>
            </a:r>
            <a:endParaRPr lang="ru-RU" dirty="0"/>
          </a:p>
        </p:txBody>
      </p:sp>
      <p:cxnSp>
        <p:nvCxnSpPr>
          <p:cNvPr id="3" name="Прямая соединительная линия 2"/>
          <p:cNvCxnSpPr>
            <a:stCxn id="8" idx="3"/>
          </p:cNvCxnSpPr>
          <p:nvPr/>
        </p:nvCxnSpPr>
        <p:spPr>
          <a:xfrm>
            <a:off x="4109295" y="3095742"/>
            <a:ext cx="952956" cy="24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1" idx="1"/>
          </p:cNvCxnSpPr>
          <p:nvPr/>
        </p:nvCxnSpPr>
        <p:spPr>
          <a:xfrm flipV="1">
            <a:off x="5062251" y="3095743"/>
            <a:ext cx="941942" cy="24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6" idx="3"/>
          </p:cNvCxnSpPr>
          <p:nvPr/>
        </p:nvCxnSpPr>
        <p:spPr>
          <a:xfrm>
            <a:off x="4109295" y="4258019"/>
            <a:ext cx="952956" cy="200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8" idx="1"/>
          </p:cNvCxnSpPr>
          <p:nvPr/>
        </p:nvCxnSpPr>
        <p:spPr>
          <a:xfrm flipV="1">
            <a:off x="5062251" y="4258020"/>
            <a:ext cx="941942" cy="20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9" idx="3"/>
          </p:cNvCxnSpPr>
          <p:nvPr/>
        </p:nvCxnSpPr>
        <p:spPr>
          <a:xfrm>
            <a:off x="4109295" y="5458857"/>
            <a:ext cx="9529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20" idx="1"/>
          </p:cNvCxnSpPr>
          <p:nvPr/>
        </p:nvCxnSpPr>
        <p:spPr>
          <a:xfrm>
            <a:off x="5062251" y="5458857"/>
            <a:ext cx="9419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832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428998" y="665922"/>
            <a:ext cx="2604052" cy="5764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Види покарань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36960" y="1704561"/>
            <a:ext cx="1798983" cy="52180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Смертна кара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63375" y="1712015"/>
            <a:ext cx="1639957" cy="52180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Тілесні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36960" y="3096040"/>
            <a:ext cx="1798983" cy="67586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Майнові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65858" y="3101005"/>
            <a:ext cx="1634989" cy="67586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Ганебні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57163" y="4661449"/>
            <a:ext cx="1634989" cy="81500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Вигнання з Січі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36960" y="4661449"/>
            <a:ext cx="1798984" cy="81500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4" idx="2"/>
          </p:cNvCxnSpPr>
          <p:nvPr/>
        </p:nvCxnSpPr>
        <p:spPr>
          <a:xfrm>
            <a:off x="4731024" y="1242392"/>
            <a:ext cx="9938" cy="38265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546648" y="1395826"/>
            <a:ext cx="1461053" cy="39756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Проста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464285" y="1302027"/>
            <a:ext cx="1580322" cy="43483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Побиття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8232" y="2011432"/>
            <a:ext cx="1761711" cy="46962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Кваліфікована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454346" y="2105853"/>
            <a:ext cx="1590261" cy="46713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Калічницькі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46648" y="2976769"/>
            <a:ext cx="1461053" cy="42738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Штрафи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366135" y="2935768"/>
            <a:ext cx="2117035" cy="69822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Публічне побиття</a:t>
            </a:r>
          </a:p>
          <a:p>
            <a:pPr algn="ctr"/>
            <a:r>
              <a:rPr lang="ru-RU"/>
              <a:t>кийками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07500" y="3605417"/>
            <a:ext cx="1600201" cy="4124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Конфіскації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386012" y="3989308"/>
            <a:ext cx="2117035" cy="61249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Приковування</a:t>
            </a:r>
            <a:r>
              <a:rPr lang="ru-RU" dirty="0"/>
              <a:t> до</a:t>
            </a:r>
          </a:p>
          <a:p>
            <a:pPr algn="ctr"/>
            <a:r>
              <a:rPr lang="ru-RU" dirty="0" err="1"/>
              <a:t>гармати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72079" y="4609265"/>
            <a:ext cx="1853650" cy="91937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Тимчасов</a:t>
            </a:r>
            <a:r>
              <a:rPr lang="ru-RU" dirty="0" smtClean="0"/>
              <a:t> </a:t>
            </a:r>
            <a:r>
              <a:rPr lang="ru-RU" dirty="0" err="1" smtClean="0"/>
              <a:t>міра</a:t>
            </a:r>
            <a:endParaRPr lang="ru-RU" dirty="0"/>
          </a:p>
          <a:p>
            <a:pPr algn="ctr"/>
            <a:r>
              <a:rPr lang="ru-RU" dirty="0" err="1"/>
              <a:t>утримання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5" idx="1"/>
            <a:endCxn id="15" idx="3"/>
          </p:cNvCxnSpPr>
          <p:nvPr/>
        </p:nvCxnSpPr>
        <p:spPr>
          <a:xfrm flipH="1" flipV="1">
            <a:off x="2007701" y="1594609"/>
            <a:ext cx="529259" cy="37085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5" idx="1"/>
          </p:cNvCxnSpPr>
          <p:nvPr/>
        </p:nvCxnSpPr>
        <p:spPr>
          <a:xfrm flipH="1">
            <a:off x="2040004" y="1965463"/>
            <a:ext cx="496956" cy="28078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" idx="1"/>
            <a:endCxn id="19" idx="3"/>
          </p:cNvCxnSpPr>
          <p:nvPr/>
        </p:nvCxnSpPr>
        <p:spPr>
          <a:xfrm flipH="1" flipV="1">
            <a:off x="2007701" y="3190461"/>
            <a:ext cx="529259" cy="24351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7" idx="1"/>
            <a:endCxn id="21" idx="3"/>
          </p:cNvCxnSpPr>
          <p:nvPr/>
        </p:nvCxnSpPr>
        <p:spPr>
          <a:xfrm flipH="1">
            <a:off x="2007701" y="3433971"/>
            <a:ext cx="529259" cy="37768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10" idx="1"/>
          </p:cNvCxnSpPr>
          <p:nvPr/>
        </p:nvCxnSpPr>
        <p:spPr>
          <a:xfrm flipH="1" flipV="1">
            <a:off x="2085973" y="5068952"/>
            <a:ext cx="450987" cy="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6" idx="3"/>
            <a:endCxn id="16" idx="1"/>
          </p:cNvCxnSpPr>
          <p:nvPr/>
        </p:nvCxnSpPr>
        <p:spPr>
          <a:xfrm flipV="1">
            <a:off x="6803332" y="1519446"/>
            <a:ext cx="660953" cy="45347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6" idx="3"/>
            <a:endCxn id="18" idx="1"/>
          </p:cNvCxnSpPr>
          <p:nvPr/>
        </p:nvCxnSpPr>
        <p:spPr>
          <a:xfrm>
            <a:off x="6803332" y="1972917"/>
            <a:ext cx="651014" cy="36650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8" idx="3"/>
          </p:cNvCxnSpPr>
          <p:nvPr/>
        </p:nvCxnSpPr>
        <p:spPr>
          <a:xfrm flipV="1">
            <a:off x="6800847" y="3284879"/>
            <a:ext cx="585166" cy="1540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8" idx="3"/>
          </p:cNvCxnSpPr>
          <p:nvPr/>
        </p:nvCxnSpPr>
        <p:spPr>
          <a:xfrm>
            <a:off x="6800847" y="3438936"/>
            <a:ext cx="585165" cy="85662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>
            <a:stCxn id="5" idx="3"/>
            <a:endCxn id="6" idx="1"/>
          </p:cNvCxnSpPr>
          <p:nvPr/>
        </p:nvCxnSpPr>
        <p:spPr>
          <a:xfrm>
            <a:off x="4335943" y="1965463"/>
            <a:ext cx="827432" cy="745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3"/>
            <a:endCxn id="8" idx="1"/>
          </p:cNvCxnSpPr>
          <p:nvPr/>
        </p:nvCxnSpPr>
        <p:spPr>
          <a:xfrm>
            <a:off x="4335943" y="3433971"/>
            <a:ext cx="829915" cy="496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0" idx="3"/>
            <a:endCxn id="9" idx="1"/>
          </p:cNvCxnSpPr>
          <p:nvPr/>
        </p:nvCxnSpPr>
        <p:spPr>
          <a:xfrm>
            <a:off x="4335944" y="5068954"/>
            <a:ext cx="82121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067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>
            <a:spLocks noGrp="1"/>
          </p:cNvSpPr>
          <p:nvPr>
            <p:ph type="body" idx="2"/>
          </p:nvPr>
        </p:nvSpPr>
        <p:spPr>
          <a:xfrm>
            <a:off x="516996" y="1631841"/>
            <a:ext cx="3854400" cy="3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Дмитро «Байда» Іванович Вишневе́цький (р. н. невід.–1563).</a:t>
            </a:r>
            <a:endParaRPr sz="16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Український політичний і військовий діяч, один з організаторів запорозького козацтва.</a:t>
            </a:r>
            <a:r>
              <a:rPr lang="ru-RU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Староста канівський і черкаський. Збудував укріплення на острові Мала Хортиця, яке на думку багатьох дослідників вважається першою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Запорозькою Січчю (Хортицькою).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1693" y="218888"/>
            <a:ext cx="4275775" cy="642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>
            <a:spLocks noGrp="1"/>
          </p:cNvSpPr>
          <p:nvPr>
            <p:ph type="body" idx="2"/>
          </p:nvPr>
        </p:nvSpPr>
        <p:spPr>
          <a:xfrm>
            <a:off x="554287" y="1699506"/>
            <a:ext cx="3854400" cy="3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 Івана Сірка у картині Іллі Рєпіна «Запорожці пишуть листа турецькому султанові»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Іван Сірко (бл. 1618 – 1680).</a:t>
            </a: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Військовий і політичний діяч, кальницький, ніжинський і зміївський полковник, кошовий отаман Запорозької Січі. Уперше ім’я Сірка згадується в документах 1653 р</a:t>
            </a: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9" name="Google Shape;8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369" y="403100"/>
            <a:ext cx="4860975" cy="605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body" idx="2"/>
          </p:nvPr>
        </p:nvSpPr>
        <p:spPr>
          <a:xfrm>
            <a:off x="196649" y="1512289"/>
            <a:ext cx="3854400" cy="38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ru-RU" sz="16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Вищим</a:t>
            </a:r>
            <a:r>
              <a:rPr lang="ru-RU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органом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влади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Запорозькій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Січі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була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козацька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рада, право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участі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якій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мали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без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винятку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козаки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280"/>
              <a:buNone/>
            </a:pP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До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компетенції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ради входили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найважливіші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справи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життя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козацького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товариства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обрання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старшини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вирішення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питань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війни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миру,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ведення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переговорів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із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представниками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інших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країн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тощо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97249" y="1389750"/>
            <a:ext cx="5405686" cy="4078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5172" y="602428"/>
            <a:ext cx="3528508" cy="96818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Відомості про появу козацтва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2580" y="2474258"/>
            <a:ext cx="3474720" cy="1807285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Дипломатичне</a:t>
            </a:r>
            <a:r>
              <a:rPr lang="ru-RU" dirty="0"/>
              <a:t> </a:t>
            </a:r>
            <a:r>
              <a:rPr lang="ru-RU" dirty="0" err="1"/>
              <a:t>листування</a:t>
            </a:r>
            <a:endParaRPr lang="ru-RU" dirty="0"/>
          </a:p>
          <a:p>
            <a:pPr algn="ctr"/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Криму</a:t>
            </a:r>
            <a:r>
              <a:rPr lang="ru-RU" dirty="0"/>
              <a:t>, </a:t>
            </a:r>
            <a:r>
              <a:rPr lang="ru-RU" dirty="0" err="1"/>
              <a:t>Молдови</a:t>
            </a:r>
            <a:r>
              <a:rPr lang="ru-RU" dirty="0"/>
              <a:t>, </a:t>
            </a:r>
            <a:r>
              <a:rPr lang="ru-RU" dirty="0" err="1"/>
              <a:t>Валахії</a:t>
            </a:r>
            <a:endParaRPr lang="ru-RU" dirty="0"/>
          </a:p>
          <a:p>
            <a:pPr algn="ctr"/>
            <a:r>
              <a:rPr lang="ru-RU" dirty="0"/>
              <a:t>1489, 1494, 1499 </a:t>
            </a:r>
            <a:r>
              <a:rPr lang="ru-RU" dirty="0" err="1"/>
              <a:t>рр</a:t>
            </a:r>
            <a:endParaRPr lang="ru-RU" dirty="0"/>
          </a:p>
          <a:p>
            <a:pPr algn="ctr"/>
            <a:r>
              <a:rPr lang="ru-RU" dirty="0"/>
              <a:t>(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згадки</a:t>
            </a:r>
            <a:r>
              <a:rPr lang="ru-RU" dirty="0"/>
              <a:t> </a:t>
            </a:r>
            <a:r>
              <a:rPr lang="ru-RU" dirty="0" smtClean="0"/>
              <a:t>про</a:t>
            </a:r>
            <a:endParaRPr lang="ru-RU" dirty="0"/>
          </a:p>
          <a:p>
            <a:pPr algn="ctr"/>
            <a:r>
              <a:rPr lang="ru-RU" dirty="0" err="1"/>
              <a:t>козацтво</a:t>
            </a:r>
            <a:r>
              <a:rPr lang="ru-RU" dirty="0"/>
              <a:t>)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611879" y="1565236"/>
            <a:ext cx="1099971" cy="61318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5217458" y="2474258"/>
            <a:ext cx="3517751" cy="1807285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/>
              <a:t>«</a:t>
            </a:r>
            <a:r>
              <a:rPr lang="ru-RU" dirty="0" err="1"/>
              <a:t>Хроніка</a:t>
            </a:r>
            <a:r>
              <a:rPr lang="ru-RU" dirty="0"/>
              <a:t> </a:t>
            </a:r>
            <a:r>
              <a:rPr lang="ru-RU" dirty="0" err="1"/>
              <a:t>польська</a:t>
            </a:r>
            <a:r>
              <a:rPr lang="ru-RU" dirty="0"/>
              <a:t>» (1494-</a:t>
            </a:r>
          </a:p>
          <a:p>
            <a:pPr algn="ctr"/>
            <a:r>
              <a:rPr lang="ru-RU" dirty="0"/>
              <a:t>1575) Мартина </a:t>
            </a:r>
            <a:r>
              <a:rPr lang="ru-RU" dirty="0" err="1"/>
              <a:t>Бельського</a:t>
            </a:r>
            <a:endParaRPr lang="ru-RU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Хроніка</a:t>
            </a:r>
            <a:r>
              <a:rPr lang="ru-RU" dirty="0"/>
              <a:t> </a:t>
            </a:r>
            <a:r>
              <a:rPr lang="ru-RU" dirty="0" err="1"/>
              <a:t>польська</a:t>
            </a:r>
            <a:r>
              <a:rPr lang="ru-RU" dirty="0"/>
              <a:t>» (1757-</a:t>
            </a:r>
          </a:p>
          <a:p>
            <a:pPr algn="ctr"/>
            <a:r>
              <a:rPr lang="ru-RU" dirty="0"/>
              <a:t>1598) </a:t>
            </a:r>
            <a:r>
              <a:rPr lang="ru-RU" dirty="0" err="1"/>
              <a:t>Йохима</a:t>
            </a:r>
            <a:r>
              <a:rPr lang="ru-RU" dirty="0"/>
              <a:t> </a:t>
            </a:r>
            <a:r>
              <a:rPr lang="ru-RU" dirty="0" err="1" smtClean="0"/>
              <a:t>Бельського</a:t>
            </a:r>
            <a:r>
              <a:rPr lang="ru-RU" dirty="0" smtClean="0"/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/>
              <a:t>Хроніка</a:t>
            </a:r>
            <a:r>
              <a:rPr lang="ru-RU" dirty="0"/>
              <a:t>» (1607-1660)</a:t>
            </a:r>
          </a:p>
          <a:p>
            <a:pPr algn="ctr"/>
            <a:r>
              <a:rPr lang="ru-RU" dirty="0" err="1"/>
              <a:t>Самуеля</a:t>
            </a:r>
            <a:r>
              <a:rPr lang="ru-RU" dirty="0"/>
              <a:t> </a:t>
            </a:r>
            <a:r>
              <a:rPr lang="ru-RU" dirty="0" err="1"/>
              <a:t>Кушевича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819426" y="1565236"/>
            <a:ext cx="968190" cy="61318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186492" y="4281543"/>
            <a:ext cx="1272091" cy="72076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2"/>
          </p:cNvCxnSpPr>
          <p:nvPr/>
        </p:nvCxnSpPr>
        <p:spPr>
          <a:xfrm flipH="1">
            <a:off x="6153374" y="4281543"/>
            <a:ext cx="822960" cy="72076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2186492" y="5185184"/>
            <a:ext cx="5529429" cy="1484556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Ґрунтуючись</a:t>
            </a:r>
            <a:r>
              <a:rPr lang="ru-RU" dirty="0"/>
              <a:t> на </a:t>
            </a:r>
            <a:r>
              <a:rPr lang="ru-RU" dirty="0" err="1"/>
              <a:t>різнопланових</a:t>
            </a:r>
            <a:r>
              <a:rPr lang="ru-RU" dirty="0"/>
              <a:t> як </a:t>
            </a:r>
            <a:r>
              <a:rPr lang="ru-RU" dirty="0" err="1"/>
              <a:t>суто</a:t>
            </a:r>
            <a:endParaRPr lang="ru-RU" dirty="0"/>
          </a:p>
          <a:p>
            <a:pPr algn="ctr"/>
            <a:r>
              <a:rPr lang="ru-RU" dirty="0" err="1"/>
              <a:t>документальних</a:t>
            </a:r>
            <a:r>
              <a:rPr lang="ru-RU" dirty="0"/>
              <a:t>, так і </a:t>
            </a:r>
            <a:r>
              <a:rPr lang="ru-RU" dirty="0" err="1"/>
              <a:t>літописних</a:t>
            </a:r>
            <a:r>
              <a:rPr lang="ru-RU" dirty="0"/>
              <a:t> </a:t>
            </a:r>
            <a:r>
              <a:rPr lang="ru-RU" dirty="0" err="1"/>
              <a:t>джерелах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поширеною</a:t>
            </a:r>
            <a:r>
              <a:rPr lang="ru-RU" dirty="0"/>
              <a:t> на </a:t>
            </a:r>
            <a:r>
              <a:rPr lang="ru-RU" dirty="0" err="1"/>
              <a:t>сьогоднішній</a:t>
            </a:r>
            <a:r>
              <a:rPr lang="ru-RU" dirty="0"/>
              <a:t> день є</a:t>
            </a:r>
          </a:p>
          <a:p>
            <a:pPr algn="ctr"/>
            <a:r>
              <a:rPr lang="ru-RU" dirty="0" err="1"/>
              <a:t>позиція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зародків</a:t>
            </a:r>
            <a:r>
              <a:rPr lang="ru-RU" dirty="0"/>
              <a:t> </a:t>
            </a:r>
            <a:r>
              <a:rPr lang="ru-RU" dirty="0" err="1"/>
              <a:t>козацтва</a:t>
            </a:r>
            <a:endParaRPr lang="ru-RU" dirty="0"/>
          </a:p>
          <a:p>
            <a:pPr algn="ctr"/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en-US" dirty="0"/>
              <a:t>XV </a:t>
            </a:r>
            <a:r>
              <a:rPr lang="ru-RU" dirty="0"/>
              <a:t>ст.</a:t>
            </a:r>
          </a:p>
        </p:txBody>
      </p:sp>
    </p:spTree>
    <p:extLst>
      <p:ext uri="{BB962C8B-B14F-4D97-AF65-F5344CB8AC3E}">
        <p14:creationId xmlns:p14="http://schemas.microsoft.com/office/powerpoint/2010/main" val="34322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02598" y="602428"/>
            <a:ext cx="2936838" cy="11403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Основні теорії появи козацтва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05026" y="2947595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Соціальна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4771017" y="1742739"/>
            <a:ext cx="0" cy="107576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373393" y="2097741"/>
            <a:ext cx="339762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365" y="2067834"/>
            <a:ext cx="3505504" cy="109738"/>
          </a:xfrm>
          <a:prstGeom prst="rect">
            <a:avLst/>
          </a:prstGeom>
        </p:spPr>
      </p:pic>
      <p:cxnSp>
        <p:nvCxnSpPr>
          <p:cNvPr id="21" name="Прямая со стрелкой 20"/>
          <p:cNvCxnSpPr/>
          <p:nvPr/>
        </p:nvCxnSpPr>
        <p:spPr>
          <a:xfrm>
            <a:off x="1373393" y="2097741"/>
            <a:ext cx="0" cy="5838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8199764" y="2097741"/>
            <a:ext cx="0" cy="69580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16263" y="2947595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Уходницька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293789" y="2947595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Захисна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248245" y="4754028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Хозарська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561807" y="4754028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Бродницька</a:t>
            </a:r>
            <a:endParaRPr lang="ru-RU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2908453" y="2097741"/>
            <a:ext cx="11392" cy="230800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491813" y="2097741"/>
            <a:ext cx="13129" cy="217053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4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73643" y="444843"/>
            <a:ext cx="5609968" cy="988541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ПЕРІОДИЗАЦІЯ</a:t>
            </a:r>
            <a:endParaRPr lang="ru-RU" dirty="0"/>
          </a:p>
          <a:p>
            <a:pPr algn="ctr"/>
            <a:r>
              <a:rPr lang="ru-RU" dirty="0"/>
              <a:t>СТАНОВЛЕННЯ Й РОЗВИТКУ ЗАПРОЗЬКОЇ СІЧІ</a:t>
            </a:r>
          </a:p>
          <a:p>
            <a:pPr algn="ctr"/>
            <a:r>
              <a:rPr lang="ru-RU" dirty="0"/>
              <a:t>ЯК ПРОТОДЕРЖАВНОГО УТВОРЕННЯ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9398" y="2323072"/>
            <a:ext cx="3098202" cy="852616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 </a:t>
            </a:r>
            <a:r>
              <a:rPr lang="ru-RU" dirty="0" err="1" smtClean="0"/>
              <a:t>період</a:t>
            </a:r>
            <a:endParaRPr lang="ru-RU" dirty="0"/>
          </a:p>
          <a:p>
            <a:pPr algn="ctr"/>
            <a:r>
              <a:rPr lang="ru-RU" dirty="0"/>
              <a:t>(др. пол. </a:t>
            </a:r>
            <a:r>
              <a:rPr lang="el-GR" dirty="0"/>
              <a:t>Χ</a:t>
            </a:r>
            <a:r>
              <a:rPr lang="en-US" dirty="0"/>
              <a:t>V- </a:t>
            </a:r>
            <a:r>
              <a:rPr lang="ru-RU" dirty="0"/>
              <a:t>сер. </a:t>
            </a:r>
            <a:r>
              <a:rPr lang="el-GR" dirty="0"/>
              <a:t>Χ</a:t>
            </a:r>
            <a:r>
              <a:rPr lang="en-US" dirty="0"/>
              <a:t>V</a:t>
            </a:r>
            <a:r>
              <a:rPr lang="ru-RU" dirty="0" err="1" smtClean="0"/>
              <a:t>Іст</a:t>
            </a:r>
            <a:r>
              <a:rPr lang="ru-RU" dirty="0"/>
              <a:t>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67415" y="1884407"/>
            <a:ext cx="3670976" cy="17299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козацтва</a:t>
            </a:r>
            <a:r>
              <a:rPr lang="ru-RU" dirty="0"/>
              <a:t>. </a:t>
            </a:r>
            <a:r>
              <a:rPr lang="ru-RU" dirty="0" err="1"/>
              <a:t>Утворення</a:t>
            </a:r>
            <a:endParaRPr lang="ru-RU" dirty="0"/>
          </a:p>
          <a:p>
            <a:pPr algn="ctr"/>
            <a:r>
              <a:rPr lang="ru-RU" dirty="0"/>
              <a:t>перших </a:t>
            </a:r>
            <a:r>
              <a:rPr lang="ru-RU" dirty="0" err="1"/>
              <a:t>козацьких</a:t>
            </a:r>
            <a:r>
              <a:rPr lang="ru-RU" dirty="0"/>
              <a:t> </a:t>
            </a:r>
            <a:r>
              <a:rPr lang="ru-RU" dirty="0" err="1"/>
              <a:t>об’єднань</a:t>
            </a:r>
            <a:r>
              <a:rPr lang="ru-RU" dirty="0"/>
              <a:t> (ватаги </a:t>
            </a:r>
            <a:r>
              <a:rPr lang="ru-RU" dirty="0" smtClean="0"/>
              <a:t>і </a:t>
            </a:r>
            <a:r>
              <a:rPr lang="ru-RU" dirty="0" err="1" smtClean="0"/>
              <a:t>січі</a:t>
            </a:r>
            <a:r>
              <a:rPr lang="ru-RU" dirty="0"/>
              <a:t>). </a:t>
            </a:r>
            <a:r>
              <a:rPr lang="ru-RU" dirty="0" err="1"/>
              <a:t>Заснування</a:t>
            </a:r>
            <a:r>
              <a:rPr lang="ru-RU" dirty="0"/>
              <a:t> </a:t>
            </a:r>
            <a:r>
              <a:rPr lang="ru-RU" dirty="0" err="1"/>
              <a:t>Запорозької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r>
              <a:rPr lang="ru-RU" dirty="0"/>
              <a:t>.</a:t>
            </a:r>
          </a:p>
        </p:txBody>
      </p:sp>
      <p:cxnSp>
        <p:nvCxnSpPr>
          <p:cNvPr id="8" name="Прямая со стрелкой 7"/>
          <p:cNvCxnSpPr>
            <a:stCxn id="5" idx="3"/>
            <a:endCxn id="6" idx="1"/>
          </p:cNvCxnSpPr>
          <p:nvPr/>
        </p:nvCxnSpPr>
        <p:spPr>
          <a:xfrm>
            <a:off x="3657600" y="2749380"/>
            <a:ext cx="1309815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559398" y="4615249"/>
            <a:ext cx="3098201" cy="902043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  <a:r>
              <a:rPr lang="ru-RU"/>
              <a:t>І період</a:t>
            </a:r>
          </a:p>
          <a:p>
            <a:pPr algn="ctr"/>
            <a:r>
              <a:rPr lang="ru-RU"/>
              <a:t>(сер. </a:t>
            </a:r>
            <a:r>
              <a:rPr lang="el-GR"/>
              <a:t>Χ</a:t>
            </a:r>
            <a:r>
              <a:rPr lang="en-US"/>
              <a:t>V</a:t>
            </a:r>
            <a:r>
              <a:rPr lang="ru-RU"/>
              <a:t>І- поч. </a:t>
            </a:r>
            <a:r>
              <a:rPr lang="el-GR"/>
              <a:t>Χ</a:t>
            </a:r>
            <a:r>
              <a:rPr lang="en-US"/>
              <a:t>V</a:t>
            </a:r>
            <a:r>
              <a:rPr lang="ru-RU"/>
              <a:t>ІІ ст.)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00597" y="4077729"/>
            <a:ext cx="3966521" cy="197708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Оформлення адміністративно-</a:t>
            </a:r>
          </a:p>
          <a:p>
            <a:pPr algn="ctr"/>
            <a:r>
              <a:rPr lang="ru-RU"/>
              <a:t>військового устрою козацького</a:t>
            </a:r>
          </a:p>
          <a:p>
            <a:pPr algn="ctr"/>
            <a:r>
              <a:rPr lang="ru-RU"/>
              <a:t>протодержавного утворення. Набуття</a:t>
            </a:r>
          </a:p>
          <a:p>
            <a:pPr algn="ctr"/>
            <a:r>
              <a:rPr lang="ru-RU"/>
              <a:t>ним певних ознак державності.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11" idx="3"/>
            <a:endCxn id="12" idx="1"/>
          </p:cNvCxnSpPr>
          <p:nvPr/>
        </p:nvCxnSpPr>
        <p:spPr>
          <a:xfrm flipV="1">
            <a:off x="3657599" y="5066270"/>
            <a:ext cx="1142998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7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35676" y="1507523"/>
            <a:ext cx="2545491" cy="988542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  <a:r>
              <a:rPr lang="ru-RU"/>
              <a:t>ІІ період</a:t>
            </a:r>
          </a:p>
          <a:p>
            <a:pPr algn="ctr"/>
            <a:r>
              <a:rPr lang="ru-RU"/>
              <a:t>1648 - 1686 рр.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35676" y="4015945"/>
            <a:ext cx="2545490" cy="988542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IV період</a:t>
            </a:r>
          </a:p>
          <a:p>
            <a:pPr algn="ctr"/>
            <a:r>
              <a:rPr lang="ru-RU"/>
              <a:t>1686 – 1775 рр.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69709" y="864973"/>
            <a:ext cx="4683210" cy="22736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Запорозька Січ як складова</a:t>
            </a:r>
          </a:p>
          <a:p>
            <a:pPr algn="ctr"/>
            <a:r>
              <a:rPr lang="ru-RU"/>
              <a:t>процесу формування Української</a:t>
            </a:r>
          </a:p>
          <a:p>
            <a:pPr algn="ctr"/>
            <a:r>
              <a:rPr lang="ru-RU"/>
              <a:t>гетьманської держави. Автономний</a:t>
            </a:r>
          </a:p>
          <a:p>
            <a:pPr algn="ctr"/>
            <a:r>
              <a:rPr lang="ru-RU"/>
              <a:t>статус Січі у державі. Позитивні й</a:t>
            </a:r>
          </a:p>
          <a:p>
            <a:pPr algn="ctr"/>
            <a:r>
              <a:rPr lang="ru-RU"/>
              <a:t>деструктивні тенденції щодо ролі Січі</a:t>
            </a:r>
          </a:p>
          <a:p>
            <a:pPr algn="ctr"/>
            <a:r>
              <a:rPr lang="ru-RU"/>
              <a:t>у державотворчих процесах доби</a:t>
            </a:r>
          </a:p>
          <a:p>
            <a:pPr algn="ctr"/>
            <a:r>
              <a:rPr lang="ru-RU"/>
              <a:t>Руїни.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69709" y="3385751"/>
            <a:ext cx="4683209" cy="22489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Втрата державної незалежності</a:t>
            </a:r>
          </a:p>
          <a:p>
            <a:pPr algn="ctr"/>
            <a:r>
              <a:rPr lang="ru-RU"/>
              <a:t>гетьманської держави. Обмеження</a:t>
            </a:r>
          </a:p>
          <a:p>
            <a:pPr algn="ctr"/>
            <a:r>
              <a:rPr lang="ru-RU"/>
              <a:t>прав Запорозької Січі московським</a:t>
            </a:r>
          </a:p>
          <a:p>
            <a:pPr algn="ctr"/>
            <a:r>
              <a:rPr lang="ru-RU"/>
              <a:t>царатом, використання її потенціалу</a:t>
            </a:r>
          </a:p>
          <a:p>
            <a:pPr algn="ctr"/>
            <a:r>
              <a:rPr lang="ru-RU"/>
              <a:t>задля інтересів імперії. Ліквідація</a:t>
            </a:r>
          </a:p>
          <a:p>
            <a:pPr algn="ctr"/>
            <a:r>
              <a:rPr lang="ru-RU"/>
              <a:t>Січі Катериною ІІ.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4" idx="3"/>
            <a:endCxn id="6" idx="1"/>
          </p:cNvCxnSpPr>
          <p:nvPr/>
        </p:nvCxnSpPr>
        <p:spPr>
          <a:xfrm>
            <a:off x="3781167" y="2001794"/>
            <a:ext cx="988542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3"/>
            <a:endCxn id="7" idx="1"/>
          </p:cNvCxnSpPr>
          <p:nvPr/>
        </p:nvCxnSpPr>
        <p:spPr>
          <a:xfrm>
            <a:off x="3781166" y="4510216"/>
            <a:ext cx="988543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54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02941" y="259492"/>
            <a:ext cx="6413156" cy="92675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Ознаки державності Запорозької Січі</a:t>
            </a:r>
          </a:p>
          <a:p>
            <a:pPr algn="ctr"/>
            <a:r>
              <a:rPr lang="ru-RU"/>
              <a:t>(протодержавне утворення)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32687" y="1569307"/>
            <a:ext cx="2261286" cy="7661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Наявні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49777" y="1563128"/>
            <a:ext cx="2187146" cy="7661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Не сформовані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2941" y="2619621"/>
            <a:ext cx="2520778" cy="63019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Всеосяжність</a:t>
            </a:r>
            <a:endParaRPr lang="ru-RU" dirty="0"/>
          </a:p>
          <a:p>
            <a:pPr algn="ctr"/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70606" y="2681402"/>
            <a:ext cx="2545492" cy="63019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Публічно-політична</a:t>
            </a:r>
            <a:endParaRPr lang="ru-RU" dirty="0"/>
          </a:p>
          <a:p>
            <a:pPr algn="ctr"/>
            <a:r>
              <a:rPr lang="ru-RU" dirty="0"/>
              <a:t>(</a:t>
            </a:r>
            <a:r>
              <a:rPr lang="ru-RU" dirty="0" err="1"/>
              <a:t>державна</a:t>
            </a:r>
            <a:r>
              <a:rPr lang="ru-RU" dirty="0"/>
              <a:t>) </a:t>
            </a:r>
            <a:r>
              <a:rPr lang="ru-RU" dirty="0" err="1"/>
              <a:t>влада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2941" y="3484600"/>
            <a:ext cx="2520778" cy="53134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Територія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70606" y="3472246"/>
            <a:ext cx="2545492" cy="53134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Суверенітет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02941" y="4250720"/>
            <a:ext cx="2520778" cy="53134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70605" y="4250721"/>
            <a:ext cx="2545491" cy="53133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Громадянство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02941" y="5029195"/>
            <a:ext cx="2520778" cy="543698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/>
              <a:t>примусу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70605" y="5029195"/>
            <a:ext cx="2545493" cy="543698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Видання нормативно-</a:t>
            </a:r>
          </a:p>
          <a:p>
            <a:pPr algn="ctr"/>
            <a:r>
              <a:rPr lang="ru-RU"/>
              <a:t>правових актів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02941" y="5820028"/>
            <a:ext cx="2520778" cy="56223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Державні символи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70606" y="5820028"/>
            <a:ext cx="2545492" cy="56223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Система</a:t>
            </a:r>
          </a:p>
          <a:p>
            <a:pPr algn="ctr"/>
            <a:r>
              <a:rPr lang="ru-RU"/>
              <a:t>оподаткування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>
            <a:stCxn id="5" idx="1"/>
          </p:cNvCxnSpPr>
          <p:nvPr/>
        </p:nvCxnSpPr>
        <p:spPr>
          <a:xfrm flipH="1" flipV="1">
            <a:off x="1045029" y="1946187"/>
            <a:ext cx="987658" cy="61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3"/>
          </p:cNvCxnSpPr>
          <p:nvPr/>
        </p:nvCxnSpPr>
        <p:spPr>
          <a:xfrm flipV="1">
            <a:off x="8136923" y="1946187"/>
            <a:ext cx="102014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045029" y="1946187"/>
            <a:ext cx="0" cy="415495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5" idx="1"/>
          </p:cNvCxnSpPr>
          <p:nvPr/>
        </p:nvCxnSpPr>
        <p:spPr>
          <a:xfrm>
            <a:off x="1045029" y="6101144"/>
            <a:ext cx="857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13" idx="1"/>
          </p:cNvCxnSpPr>
          <p:nvPr/>
        </p:nvCxnSpPr>
        <p:spPr>
          <a:xfrm>
            <a:off x="1045029" y="5301044"/>
            <a:ext cx="857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1" idx="1"/>
          </p:cNvCxnSpPr>
          <p:nvPr/>
        </p:nvCxnSpPr>
        <p:spPr>
          <a:xfrm>
            <a:off x="1045029" y="4516390"/>
            <a:ext cx="857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9" idx="1"/>
          </p:cNvCxnSpPr>
          <p:nvPr/>
        </p:nvCxnSpPr>
        <p:spPr>
          <a:xfrm>
            <a:off x="1045029" y="3737916"/>
            <a:ext cx="857912" cy="123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7" idx="1"/>
          </p:cNvCxnSpPr>
          <p:nvPr/>
        </p:nvCxnSpPr>
        <p:spPr>
          <a:xfrm>
            <a:off x="1045029" y="2934720"/>
            <a:ext cx="85791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9157063" y="1946186"/>
            <a:ext cx="56093" cy="41549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16" idx="3"/>
          </p:cNvCxnSpPr>
          <p:nvPr/>
        </p:nvCxnSpPr>
        <p:spPr>
          <a:xfrm flipH="1">
            <a:off x="8316098" y="6101144"/>
            <a:ext cx="89705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14" idx="3"/>
          </p:cNvCxnSpPr>
          <p:nvPr/>
        </p:nvCxnSpPr>
        <p:spPr>
          <a:xfrm flipH="1">
            <a:off x="8316098" y="5301044"/>
            <a:ext cx="89705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12" idx="3"/>
          </p:cNvCxnSpPr>
          <p:nvPr/>
        </p:nvCxnSpPr>
        <p:spPr>
          <a:xfrm flipH="1">
            <a:off x="8316096" y="4516390"/>
            <a:ext cx="89706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10" idx="3"/>
          </p:cNvCxnSpPr>
          <p:nvPr/>
        </p:nvCxnSpPr>
        <p:spPr>
          <a:xfrm flipH="1">
            <a:off x="8316098" y="3731738"/>
            <a:ext cx="869011" cy="61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endCxn id="8" idx="3"/>
          </p:cNvCxnSpPr>
          <p:nvPr/>
        </p:nvCxnSpPr>
        <p:spPr>
          <a:xfrm flipH="1">
            <a:off x="8316098" y="2996501"/>
            <a:ext cx="869011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7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74157" y="339769"/>
            <a:ext cx="6027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Організаційно-управлінська</a:t>
            </a:r>
            <a:r>
              <a:rPr lang="ru-RU" dirty="0"/>
              <a:t> структура </a:t>
            </a:r>
            <a:r>
              <a:rPr lang="ru-RU" dirty="0" err="1"/>
              <a:t>Запорізької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76690" y="978946"/>
            <a:ext cx="3883510" cy="7422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Загальна</a:t>
            </a:r>
            <a:r>
              <a:rPr lang="ru-RU" dirty="0"/>
              <a:t> </a:t>
            </a:r>
            <a:r>
              <a:rPr lang="ru-RU" dirty="0" err="1"/>
              <a:t>військова</a:t>
            </a:r>
            <a:r>
              <a:rPr lang="ru-RU" dirty="0"/>
              <a:t> рада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76690" y="2001826"/>
            <a:ext cx="3883510" cy="7315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Кошовий</a:t>
            </a:r>
            <a:r>
              <a:rPr lang="ru-RU" dirty="0"/>
              <a:t> </a:t>
            </a:r>
            <a:r>
              <a:rPr lang="ru-RU" dirty="0" err="1"/>
              <a:t>отаман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20181" y="3013948"/>
            <a:ext cx="1796527" cy="6777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Військова старшина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6" idx="2"/>
            <a:endCxn id="7" idx="0"/>
          </p:cNvCxnSpPr>
          <p:nvPr/>
        </p:nvCxnSpPr>
        <p:spPr>
          <a:xfrm>
            <a:off x="5018445" y="1721224"/>
            <a:ext cx="0" cy="28060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10" idx="0"/>
          </p:cNvCxnSpPr>
          <p:nvPr/>
        </p:nvCxnSpPr>
        <p:spPr>
          <a:xfrm>
            <a:off x="5018445" y="2733346"/>
            <a:ext cx="0" cy="28060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632014" y="4113036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Військовий</a:t>
            </a:r>
            <a:endParaRPr lang="ru-RU" dirty="0"/>
          </a:p>
          <a:p>
            <a:pPr algn="ctr"/>
            <a:r>
              <a:rPr lang="ru-RU" dirty="0" err="1"/>
              <a:t>суддя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486402" y="4109421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Військовий</a:t>
            </a:r>
          </a:p>
          <a:p>
            <a:pPr algn="ctr"/>
            <a:r>
              <a:rPr lang="ru-RU"/>
              <a:t>осавул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76689" y="4134551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Військовий</a:t>
            </a:r>
          </a:p>
          <a:p>
            <a:pPr algn="ctr"/>
            <a:r>
              <a:rPr lang="ru-RU"/>
              <a:t>писар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788475" y="4109421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Обозний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898856" y="5348358"/>
            <a:ext cx="1554480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Булавничий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281545" y="5325035"/>
            <a:ext cx="1473797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Бунчужний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744982" y="5348358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Хорунжий</a:t>
            </a:r>
          </a:p>
        </p:txBody>
      </p:sp>
      <p:cxnSp>
        <p:nvCxnSpPr>
          <p:cNvPr id="30" name="Прямая со стрелкой 29"/>
          <p:cNvCxnSpPr>
            <a:stCxn id="10" idx="2"/>
            <a:endCxn id="26" idx="0"/>
          </p:cNvCxnSpPr>
          <p:nvPr/>
        </p:nvCxnSpPr>
        <p:spPr>
          <a:xfrm flipH="1">
            <a:off x="5018444" y="3691680"/>
            <a:ext cx="1" cy="163335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1366224" y="3861995"/>
            <a:ext cx="365221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002435" y="3861995"/>
            <a:ext cx="352293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4" idx="0"/>
          </p:cNvCxnSpPr>
          <p:nvPr/>
        </p:nvCxnSpPr>
        <p:spPr>
          <a:xfrm>
            <a:off x="1366224" y="3861995"/>
            <a:ext cx="2689" cy="25104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20" idx="0"/>
          </p:cNvCxnSpPr>
          <p:nvPr/>
        </p:nvCxnSpPr>
        <p:spPr>
          <a:xfrm>
            <a:off x="8524030" y="3872753"/>
            <a:ext cx="1344" cy="23666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18" idx="0"/>
          </p:cNvCxnSpPr>
          <p:nvPr/>
        </p:nvCxnSpPr>
        <p:spPr>
          <a:xfrm>
            <a:off x="3813588" y="3861995"/>
            <a:ext cx="0" cy="27255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16" idx="0"/>
          </p:cNvCxnSpPr>
          <p:nvPr/>
        </p:nvCxnSpPr>
        <p:spPr>
          <a:xfrm>
            <a:off x="6223301" y="3861995"/>
            <a:ext cx="0" cy="24742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endCxn id="24" idx="0"/>
          </p:cNvCxnSpPr>
          <p:nvPr/>
        </p:nvCxnSpPr>
        <p:spPr>
          <a:xfrm>
            <a:off x="2676096" y="3872753"/>
            <a:ext cx="0" cy="147560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28" idx="0"/>
          </p:cNvCxnSpPr>
          <p:nvPr/>
        </p:nvCxnSpPr>
        <p:spPr>
          <a:xfrm>
            <a:off x="7481881" y="3861995"/>
            <a:ext cx="0" cy="148636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>
            <a:stCxn id="7" idx="1"/>
          </p:cNvCxnSpPr>
          <p:nvPr/>
        </p:nvCxnSpPr>
        <p:spPr>
          <a:xfrm rot="10800000" flipV="1">
            <a:off x="484094" y="2367586"/>
            <a:ext cx="2592596" cy="477549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7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269863" y="559398"/>
            <a:ext cx="2485017" cy="4625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Рада куреня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12371" y="1376979"/>
            <a:ext cx="2485017" cy="4625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Військові чиновники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91671" y="0"/>
            <a:ext cx="0" cy="37328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1"/>
          </p:cNvCxnSpPr>
          <p:nvPr/>
        </p:nvCxnSpPr>
        <p:spPr>
          <a:xfrm>
            <a:off x="591671" y="785308"/>
            <a:ext cx="1678192" cy="538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5583219" y="559398"/>
            <a:ext cx="2485017" cy="46257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Курінні отамани</a:t>
            </a:r>
          </a:p>
        </p:txBody>
      </p:sp>
      <p:cxnSp>
        <p:nvCxnSpPr>
          <p:cNvPr id="14" name="Прямая со стрелкой 13"/>
          <p:cNvCxnSpPr>
            <a:stCxn id="6" idx="3"/>
            <a:endCxn id="12" idx="1"/>
          </p:cNvCxnSpPr>
          <p:nvPr/>
        </p:nvCxnSpPr>
        <p:spPr>
          <a:xfrm>
            <a:off x="4754880" y="790688"/>
            <a:ext cx="828339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1"/>
          </p:cNvCxnSpPr>
          <p:nvPr/>
        </p:nvCxnSpPr>
        <p:spPr>
          <a:xfrm>
            <a:off x="580913" y="1608267"/>
            <a:ext cx="2931458" cy="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2510545" y="2441985"/>
            <a:ext cx="1333953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Довбиш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359" y="2441985"/>
            <a:ext cx="1293611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Товмач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22445" y="2441985"/>
            <a:ext cx="1333953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Кантаржій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8073" y="2441985"/>
            <a:ext cx="1293611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Шафарі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665259" y="2447362"/>
            <a:ext cx="1293611" cy="5271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Пушкар</a:t>
            </a:r>
          </a:p>
        </p:txBody>
      </p:sp>
      <p:cxnSp>
        <p:nvCxnSpPr>
          <p:cNvPr id="27" name="Прямая со стрелкой 26"/>
          <p:cNvCxnSpPr>
            <a:stCxn id="7" idx="2"/>
            <a:endCxn id="22" idx="0"/>
          </p:cNvCxnSpPr>
          <p:nvPr/>
        </p:nvCxnSpPr>
        <p:spPr>
          <a:xfrm flipH="1">
            <a:off x="4754879" y="1839558"/>
            <a:ext cx="1" cy="60242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1600164" y="2140771"/>
            <a:ext cx="3154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754878" y="2140771"/>
            <a:ext cx="313454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0" idx="0"/>
          </p:cNvCxnSpPr>
          <p:nvPr/>
        </p:nvCxnSpPr>
        <p:spPr>
          <a:xfrm>
            <a:off x="1600164" y="2140771"/>
            <a:ext cx="1" cy="3012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1" idx="0"/>
          </p:cNvCxnSpPr>
          <p:nvPr/>
        </p:nvCxnSpPr>
        <p:spPr>
          <a:xfrm>
            <a:off x="7889421" y="2140771"/>
            <a:ext cx="1" cy="3012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19" idx="0"/>
          </p:cNvCxnSpPr>
          <p:nvPr/>
        </p:nvCxnSpPr>
        <p:spPr>
          <a:xfrm>
            <a:off x="3177520" y="2140771"/>
            <a:ext cx="2" cy="3012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23" idx="0"/>
          </p:cNvCxnSpPr>
          <p:nvPr/>
        </p:nvCxnSpPr>
        <p:spPr>
          <a:xfrm>
            <a:off x="6312064" y="2140771"/>
            <a:ext cx="1" cy="30659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1359482" y="3501609"/>
            <a:ext cx="2485015" cy="4625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Рада паланки</a:t>
            </a:r>
          </a:p>
        </p:txBody>
      </p:sp>
      <p:cxnSp>
        <p:nvCxnSpPr>
          <p:cNvPr id="47" name="Прямая со стрелкой 46"/>
          <p:cNvCxnSpPr>
            <a:endCxn id="45" idx="1"/>
          </p:cNvCxnSpPr>
          <p:nvPr/>
        </p:nvCxnSpPr>
        <p:spPr>
          <a:xfrm flipV="1">
            <a:off x="580913" y="3732899"/>
            <a:ext cx="778569" cy="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1358104" y="4297674"/>
            <a:ext cx="2485015" cy="4625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Полковники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359482" y="5093740"/>
            <a:ext cx="2485015" cy="4625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Полкова старшина</a:t>
            </a:r>
          </a:p>
        </p:txBody>
      </p:sp>
      <p:cxnSp>
        <p:nvCxnSpPr>
          <p:cNvPr id="54" name="Прямая со стрелкой 53"/>
          <p:cNvCxnSpPr>
            <a:stCxn id="45" idx="2"/>
            <a:endCxn id="48" idx="0"/>
          </p:cNvCxnSpPr>
          <p:nvPr/>
        </p:nvCxnSpPr>
        <p:spPr>
          <a:xfrm flipH="1">
            <a:off x="2600612" y="3964189"/>
            <a:ext cx="1378" cy="33348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48" idx="2"/>
            <a:endCxn id="49" idx="0"/>
          </p:cNvCxnSpPr>
          <p:nvPr/>
        </p:nvCxnSpPr>
        <p:spPr>
          <a:xfrm>
            <a:off x="2600612" y="4760254"/>
            <a:ext cx="1378" cy="33348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4388776" y="3501609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Сход населення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958870" y="3428993"/>
            <a:ext cx="1830128" cy="6078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Громадський</a:t>
            </a:r>
          </a:p>
          <a:p>
            <a:pPr algn="ctr"/>
            <a:r>
              <a:rPr lang="ru-RU"/>
              <a:t>отаман</a:t>
            </a:r>
          </a:p>
        </p:txBody>
      </p:sp>
      <p:cxnSp>
        <p:nvCxnSpPr>
          <p:cNvPr id="60" name="Прямая со стрелкой 59"/>
          <p:cNvCxnSpPr>
            <a:stCxn id="45" idx="3"/>
            <a:endCxn id="57" idx="1"/>
          </p:cNvCxnSpPr>
          <p:nvPr/>
        </p:nvCxnSpPr>
        <p:spPr>
          <a:xfrm>
            <a:off x="3844497" y="3732899"/>
            <a:ext cx="544279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7" idx="3"/>
            <a:endCxn id="58" idx="1"/>
          </p:cNvCxnSpPr>
          <p:nvPr/>
        </p:nvCxnSpPr>
        <p:spPr>
          <a:xfrm>
            <a:off x="6414592" y="3732899"/>
            <a:ext cx="544278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4933054" y="4297674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Полковий суддя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4930379" y="5093739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Полковий осавул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4930379" y="5884419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Полковий писар</a:t>
            </a:r>
          </a:p>
        </p:txBody>
      </p:sp>
      <p:cxnSp>
        <p:nvCxnSpPr>
          <p:cNvPr id="67" name="Прямая со стрелкой 66"/>
          <p:cNvCxnSpPr>
            <a:stCxn id="49" idx="3"/>
            <a:endCxn id="64" idx="1"/>
          </p:cNvCxnSpPr>
          <p:nvPr/>
        </p:nvCxnSpPr>
        <p:spPr>
          <a:xfrm flipV="1">
            <a:off x="3844497" y="5325029"/>
            <a:ext cx="1085882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388776" y="4526271"/>
            <a:ext cx="0" cy="1589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endCxn id="63" idx="1"/>
          </p:cNvCxnSpPr>
          <p:nvPr/>
        </p:nvCxnSpPr>
        <p:spPr>
          <a:xfrm>
            <a:off x="4387398" y="4526271"/>
            <a:ext cx="545656" cy="269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endCxn id="65" idx="1"/>
          </p:cNvCxnSpPr>
          <p:nvPr/>
        </p:nvCxnSpPr>
        <p:spPr>
          <a:xfrm>
            <a:off x="4387398" y="6115709"/>
            <a:ext cx="542981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0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625328" y="242047"/>
            <a:ext cx="2786230" cy="7422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Судова система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1"/>
          </p:cNvCxnSpPr>
          <p:nvPr/>
        </p:nvCxnSpPr>
        <p:spPr>
          <a:xfrm flipH="1">
            <a:off x="1602890" y="613186"/>
            <a:ext cx="202243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602890" y="613186"/>
            <a:ext cx="0" cy="521207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Пятиугольник 9"/>
          <p:cNvSpPr/>
          <p:nvPr/>
        </p:nvSpPr>
        <p:spPr>
          <a:xfrm>
            <a:off x="2226834" y="1355464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 Загальної військової Ради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70494" y="1226372"/>
            <a:ext cx="3098202" cy="680418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касаційної</a:t>
            </a:r>
            <a:r>
              <a:rPr lang="ru-RU" dirty="0"/>
              <a:t> </a:t>
            </a:r>
            <a:r>
              <a:rPr lang="ru-RU" dirty="0" err="1" smtClean="0"/>
              <a:t>інстанції</a:t>
            </a:r>
            <a:endParaRPr lang="ru-RU" dirty="0" smtClean="0"/>
          </a:p>
          <a:p>
            <a:pPr algn="ctr"/>
            <a:r>
              <a:rPr lang="ru-RU" sz="1200" i="1" dirty="0" err="1"/>
              <a:t>Вирок</a:t>
            </a:r>
            <a:r>
              <a:rPr lang="ru-RU" sz="1200" i="1" dirty="0"/>
              <a:t> </a:t>
            </a:r>
            <a:r>
              <a:rPr lang="ru-RU" sz="1200" i="1" dirty="0" err="1"/>
              <a:t>виносився</a:t>
            </a:r>
            <a:r>
              <a:rPr lang="ru-RU" sz="1200" i="1" dirty="0"/>
              <a:t> </a:t>
            </a:r>
            <a:r>
              <a:rPr lang="ru-RU" sz="1200" i="1" dirty="0" err="1"/>
              <a:t>голосуванням</a:t>
            </a:r>
            <a:endParaRPr lang="ru-RU" sz="1200" i="1" dirty="0"/>
          </a:p>
          <a:p>
            <a:pPr algn="ctr"/>
            <a:r>
              <a:rPr lang="ru-RU" sz="1200" i="1" dirty="0" err="1"/>
              <a:t>усього</a:t>
            </a:r>
            <a:r>
              <a:rPr lang="ru-RU" sz="1200" i="1" dirty="0"/>
              <a:t> </a:t>
            </a:r>
            <a:r>
              <a:rPr lang="ru-RU" sz="1200" i="1" dirty="0" err="1"/>
              <a:t>козацького</a:t>
            </a:r>
            <a:r>
              <a:rPr lang="ru-RU" sz="1200" i="1" dirty="0"/>
              <a:t> </a:t>
            </a:r>
            <a:r>
              <a:rPr lang="ru-RU" sz="1200" i="1" dirty="0" err="1"/>
              <a:t>загалу</a:t>
            </a:r>
            <a:endParaRPr lang="ru-RU" sz="1200" i="1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2226834" y="2323649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 кошового отамана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70494" y="2105803"/>
            <a:ext cx="3098202" cy="734212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апеляційної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 smtClean="0"/>
              <a:t>.</a:t>
            </a:r>
          </a:p>
          <a:p>
            <a:pPr algn="ctr"/>
            <a:r>
              <a:rPr lang="ru-RU" sz="1100" i="1" dirty="0" err="1"/>
              <a:t>Здійснював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 </a:t>
            </a:r>
            <a:r>
              <a:rPr lang="ru-RU" sz="1100" i="1" dirty="0" err="1"/>
              <a:t>всій</a:t>
            </a:r>
            <a:endParaRPr lang="ru-RU" sz="1100" i="1" dirty="0"/>
          </a:p>
          <a:p>
            <a:pPr algn="ctr"/>
            <a:r>
              <a:rPr lang="ru-RU" sz="1100" i="1" dirty="0" err="1"/>
              <a:t>території</a:t>
            </a:r>
            <a:r>
              <a:rPr lang="ru-RU" sz="1100" i="1" dirty="0"/>
              <a:t> </a:t>
            </a:r>
            <a:r>
              <a:rPr lang="ru-RU" sz="1100" i="1" dirty="0" err="1"/>
              <a:t>Запоріжжя</a:t>
            </a:r>
            <a:endParaRPr lang="ru-RU" sz="1100" i="1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2226834" y="3291834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судді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59735" y="3001384"/>
            <a:ext cx="3679115" cy="1054249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з</a:t>
            </a:r>
          </a:p>
          <a:p>
            <a:pPr algn="ctr"/>
            <a:r>
              <a:rPr lang="ru-RU" dirty="0" err="1"/>
              <a:t>кримінальних</a:t>
            </a:r>
            <a:r>
              <a:rPr lang="ru-RU" dirty="0"/>
              <a:t> і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smtClean="0"/>
              <a:t>справ</a:t>
            </a:r>
          </a:p>
          <a:p>
            <a:pPr algn="ctr"/>
            <a:r>
              <a:rPr lang="ru-RU" sz="1100" i="1" dirty="0" err="1"/>
              <a:t>Здійснював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 </a:t>
            </a:r>
            <a:r>
              <a:rPr lang="ru-RU" sz="1100" i="1" dirty="0" err="1"/>
              <a:t>всій</a:t>
            </a:r>
            <a:endParaRPr lang="ru-RU" sz="1100" i="1" dirty="0"/>
          </a:p>
          <a:p>
            <a:pPr algn="ctr"/>
            <a:r>
              <a:rPr lang="ru-RU" sz="1100" i="1" dirty="0" err="1"/>
              <a:t>території</a:t>
            </a:r>
            <a:r>
              <a:rPr lang="ru-RU" sz="1100" i="1" dirty="0"/>
              <a:t> </a:t>
            </a:r>
            <a:r>
              <a:rPr lang="ru-RU" sz="1100" i="1" dirty="0" err="1"/>
              <a:t>Запоріжжя</a:t>
            </a:r>
            <a:endParaRPr lang="ru-RU" sz="1100" i="1" dirty="0"/>
          </a:p>
        </p:txBody>
      </p:sp>
      <p:sp>
        <p:nvSpPr>
          <p:cNvPr id="16" name="Пятиугольник 15"/>
          <p:cNvSpPr/>
          <p:nvPr/>
        </p:nvSpPr>
        <p:spPr>
          <a:xfrm>
            <a:off x="2226834" y="4453659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Курінні суди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59736" y="4214300"/>
            <a:ext cx="3679115" cy="935927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з</a:t>
            </a:r>
          </a:p>
          <a:p>
            <a:pPr algn="ctr"/>
            <a:r>
              <a:rPr lang="ru-RU" dirty="0" err="1"/>
              <a:t>кримінальних</a:t>
            </a:r>
            <a:r>
              <a:rPr lang="ru-RU" dirty="0"/>
              <a:t> і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smtClean="0"/>
              <a:t>справ</a:t>
            </a:r>
          </a:p>
          <a:p>
            <a:pPr algn="ctr"/>
            <a:r>
              <a:rPr lang="ru-RU" sz="1100" i="1" dirty="0" err="1"/>
              <a:t>Поширював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</a:t>
            </a:r>
          </a:p>
          <a:p>
            <a:pPr algn="ctr"/>
            <a:r>
              <a:rPr lang="ru-RU" sz="1100" i="1" dirty="0" err="1"/>
              <a:t>членів</a:t>
            </a:r>
            <a:r>
              <a:rPr lang="ru-RU" sz="1100" i="1" dirty="0"/>
              <a:t> </a:t>
            </a:r>
            <a:r>
              <a:rPr lang="ru-RU" sz="1100" i="1" dirty="0" err="1"/>
              <a:t>даного</a:t>
            </a:r>
            <a:r>
              <a:rPr lang="ru-RU" sz="1100" i="1" dirty="0"/>
              <a:t> куреня</a:t>
            </a:r>
          </a:p>
        </p:txBody>
      </p:sp>
      <p:sp>
        <p:nvSpPr>
          <p:cNvPr id="18" name="Пятиугольник 17"/>
          <p:cNvSpPr/>
          <p:nvPr/>
        </p:nvSpPr>
        <p:spPr>
          <a:xfrm>
            <a:off x="2226834" y="5615484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Паланкові суди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959735" y="5206014"/>
            <a:ext cx="3991089" cy="123848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з </a:t>
            </a:r>
            <a:r>
              <a:rPr lang="ru-RU" dirty="0" err="1"/>
              <a:t>цивільних</a:t>
            </a:r>
            <a:endParaRPr lang="ru-RU" dirty="0"/>
          </a:p>
          <a:p>
            <a:pPr algn="ctr"/>
            <a:r>
              <a:rPr lang="ru-RU" dirty="0"/>
              <a:t>справ і нетяжких </a:t>
            </a:r>
            <a:r>
              <a:rPr lang="ru-RU" dirty="0" err="1" smtClean="0"/>
              <a:t>кримінальних</a:t>
            </a:r>
            <a:r>
              <a:rPr lang="ru-RU" dirty="0"/>
              <a:t> </a:t>
            </a:r>
            <a:r>
              <a:rPr lang="ru-RU" dirty="0" err="1" smtClean="0"/>
              <a:t>злочинів</a:t>
            </a:r>
            <a:endParaRPr lang="ru-RU" dirty="0" smtClean="0"/>
          </a:p>
          <a:p>
            <a:pPr algn="ctr"/>
            <a:r>
              <a:rPr lang="ru-RU" sz="1100" i="1" dirty="0" err="1"/>
              <a:t>Здійснював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</a:t>
            </a:r>
          </a:p>
          <a:p>
            <a:pPr algn="ctr"/>
            <a:r>
              <a:rPr lang="ru-RU" sz="1100" i="1" dirty="0" err="1"/>
              <a:t>території</a:t>
            </a:r>
            <a:r>
              <a:rPr lang="ru-RU" sz="1100" i="1" dirty="0"/>
              <a:t> </a:t>
            </a:r>
            <a:r>
              <a:rPr lang="ru-RU" sz="1100" i="1" dirty="0" err="1"/>
              <a:t>паланки</a:t>
            </a:r>
            <a:endParaRPr lang="ru-RU" sz="1100" i="1" dirty="0"/>
          </a:p>
        </p:txBody>
      </p:sp>
      <p:cxnSp>
        <p:nvCxnSpPr>
          <p:cNvPr id="22" name="Прямая со стрелкой 21"/>
          <p:cNvCxnSpPr>
            <a:endCxn id="18" idx="1"/>
          </p:cNvCxnSpPr>
          <p:nvPr/>
        </p:nvCxnSpPr>
        <p:spPr>
          <a:xfrm>
            <a:off x="1602890" y="5825257"/>
            <a:ext cx="623944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6" idx="1"/>
          </p:cNvCxnSpPr>
          <p:nvPr/>
        </p:nvCxnSpPr>
        <p:spPr>
          <a:xfrm>
            <a:off x="1602890" y="4663433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4" idx="1"/>
          </p:cNvCxnSpPr>
          <p:nvPr/>
        </p:nvCxnSpPr>
        <p:spPr>
          <a:xfrm>
            <a:off x="1602890" y="3501608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2" idx="1"/>
          </p:cNvCxnSpPr>
          <p:nvPr/>
        </p:nvCxnSpPr>
        <p:spPr>
          <a:xfrm>
            <a:off x="1602890" y="2533423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0" idx="1"/>
          </p:cNvCxnSpPr>
          <p:nvPr/>
        </p:nvCxnSpPr>
        <p:spPr>
          <a:xfrm>
            <a:off x="1602890" y="1565238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07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731</Words>
  <Application>Microsoft Office PowerPoint</Application>
  <PresentationFormat>Широкоэкранный</PresentationFormat>
  <Paragraphs>213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Times New Roman</vt:lpstr>
      <vt:lpstr>Trebuchet MS</vt:lpstr>
      <vt:lpstr>Wingdings 3</vt:lpstr>
      <vt:lpstr>Аспект</vt:lpstr>
      <vt:lpstr>Тема 17.  Військово-політичний устрій та право Запорозької Січі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 Військово-політичний устрій та право Запорозької Січі</dc:title>
  <dc:creator>Нина</dc:creator>
  <cp:lastModifiedBy>Asus 1</cp:lastModifiedBy>
  <cp:revision>5</cp:revision>
  <dcterms:modified xsi:type="dcterms:W3CDTF">2022-12-09T11:38:44Z</dcterms:modified>
</cp:coreProperties>
</file>