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sldIdLst>
    <p:sldId id="334" r:id="rId2"/>
    <p:sldId id="259" r:id="rId3"/>
    <p:sldId id="260" r:id="rId4"/>
    <p:sldId id="261" r:id="rId5"/>
    <p:sldId id="303" r:id="rId6"/>
    <p:sldId id="305" r:id="rId7"/>
    <p:sldId id="304" r:id="rId8"/>
    <p:sldId id="262" r:id="rId9"/>
    <p:sldId id="306" r:id="rId10"/>
    <p:sldId id="307" r:id="rId11"/>
    <p:sldId id="336" r:id="rId12"/>
    <p:sldId id="337" r:id="rId13"/>
    <p:sldId id="320" r:id="rId14"/>
    <p:sldId id="319" r:id="rId15"/>
    <p:sldId id="342" r:id="rId16"/>
    <p:sldId id="266" r:id="rId17"/>
    <p:sldId id="341" r:id="rId18"/>
    <p:sldId id="302" r:id="rId19"/>
    <p:sldId id="310" r:id="rId20"/>
    <p:sldId id="311" r:id="rId21"/>
    <p:sldId id="312" r:id="rId22"/>
    <p:sldId id="313" r:id="rId23"/>
    <p:sldId id="314" r:id="rId24"/>
    <p:sldId id="268" r:id="rId25"/>
    <p:sldId id="323" r:id="rId26"/>
    <p:sldId id="321" r:id="rId27"/>
    <p:sldId id="267" r:id="rId28"/>
    <p:sldId id="324" r:id="rId29"/>
    <p:sldId id="296" r:id="rId30"/>
    <p:sldId id="326" r:id="rId31"/>
    <p:sldId id="269" r:id="rId32"/>
    <p:sldId id="300" r:id="rId33"/>
    <p:sldId id="327" r:id="rId34"/>
    <p:sldId id="270" r:id="rId35"/>
    <p:sldId id="329" r:id="rId36"/>
    <p:sldId id="299" r:id="rId37"/>
    <p:sldId id="330" r:id="rId38"/>
    <p:sldId id="350" r:id="rId39"/>
    <p:sldId id="271" r:id="rId40"/>
    <p:sldId id="298" r:id="rId41"/>
    <p:sldId id="273" r:id="rId42"/>
    <p:sldId id="297" r:id="rId43"/>
    <p:sldId id="331" r:id="rId44"/>
    <p:sldId id="276" r:id="rId45"/>
    <p:sldId id="277" r:id="rId46"/>
    <p:sldId id="278" r:id="rId47"/>
    <p:sldId id="282" r:id="rId48"/>
    <p:sldId id="309" r:id="rId49"/>
    <p:sldId id="283" r:id="rId50"/>
    <p:sldId id="280" r:id="rId51"/>
    <p:sldId id="339" r:id="rId52"/>
    <p:sldId id="281" r:id="rId53"/>
    <p:sldId id="284" r:id="rId54"/>
    <p:sldId id="340" r:id="rId55"/>
    <p:sldId id="285" r:id="rId56"/>
    <p:sldId id="332" r:id="rId57"/>
    <p:sldId id="287" r:id="rId58"/>
    <p:sldId id="338" r:id="rId59"/>
    <p:sldId id="289" r:id="rId60"/>
    <p:sldId id="290" r:id="rId61"/>
    <p:sldId id="291" r:id="rId62"/>
    <p:sldId id="292" r:id="rId63"/>
    <p:sldId id="343" r:id="rId64"/>
    <p:sldId id="347" r:id="rId65"/>
    <p:sldId id="344" r:id="rId66"/>
    <p:sldId id="34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6600"/>
    <a:srgbClr val="FDE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>
        <p:scale>
          <a:sx n="94" d="100"/>
          <a:sy n="94" d="100"/>
        </p:scale>
        <p:origin x="-12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5B6A1D-FEC7-45FA-B302-5D8AD26553C5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ABDDB40-AB4C-4B3B-B187-FC288C865965}">
      <dgm:prSet phldrT="[Текст]" custT="1"/>
      <dgm:spPr>
        <a:solidFill>
          <a:srgbClr val="FFFF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b="1" dirty="0" smtClean="0">
              <a:solidFill>
                <a:srgbClr val="FF0000"/>
              </a:solidFill>
            </a:rPr>
            <a:t>Кістки і їх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000" b="1" dirty="0" smtClean="0">
              <a:solidFill>
                <a:srgbClr val="FF0000"/>
              </a:solidFill>
            </a:rPr>
            <a:t> частини</a:t>
          </a:r>
          <a:endParaRPr lang="uk-UA" sz="2000" b="1" dirty="0">
            <a:solidFill>
              <a:srgbClr val="FF0000"/>
            </a:solidFill>
          </a:endParaRPr>
        </a:p>
      </dgm:t>
    </dgm:pt>
    <dgm:pt modelId="{D9462B02-F891-4FA8-B50C-59CE8DC1BBA3}" type="parTrans" cxnId="{FA7BB952-59A5-46D6-BB8B-2C63DD704EC9}">
      <dgm:prSet/>
      <dgm:spPr/>
      <dgm:t>
        <a:bodyPr/>
        <a:lstStyle/>
        <a:p>
          <a:endParaRPr lang="uk-UA"/>
        </a:p>
      </dgm:t>
    </dgm:pt>
    <dgm:pt modelId="{979755E8-7973-4A0C-AC16-6AFDEDCFF022}" type="sibTrans" cxnId="{FA7BB952-59A5-46D6-BB8B-2C63DD704EC9}">
      <dgm:prSet/>
      <dgm:spPr/>
      <dgm:t>
        <a:bodyPr/>
        <a:lstStyle/>
        <a:p>
          <a:endParaRPr lang="uk-UA"/>
        </a:p>
      </dgm:t>
    </dgm:pt>
    <dgm:pt modelId="{DFDC7666-3162-49FA-805D-3217D9123561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</a:rPr>
            <a:t>молоко</a:t>
          </a:r>
          <a:endParaRPr lang="uk-UA" sz="2000" b="1" dirty="0">
            <a:solidFill>
              <a:srgbClr val="FF0000"/>
            </a:solidFill>
          </a:endParaRPr>
        </a:p>
      </dgm:t>
    </dgm:pt>
    <dgm:pt modelId="{0A8BB6A8-1CC9-4760-9F7E-67578D49D237}" type="parTrans" cxnId="{1D176D7F-68AE-48B4-BC8A-2CEAA42E6F19}">
      <dgm:prSet/>
      <dgm:spPr/>
      <dgm:t>
        <a:bodyPr/>
        <a:lstStyle/>
        <a:p>
          <a:endParaRPr lang="uk-UA"/>
        </a:p>
      </dgm:t>
    </dgm:pt>
    <dgm:pt modelId="{D8DF3DA7-AFA9-47A1-9D1C-EE6C02627C70}" type="sibTrans" cxnId="{1D176D7F-68AE-48B4-BC8A-2CEAA42E6F19}">
      <dgm:prSet/>
      <dgm:spPr/>
      <dgm:t>
        <a:bodyPr/>
        <a:lstStyle/>
        <a:p>
          <a:endParaRPr lang="uk-UA"/>
        </a:p>
      </dgm:t>
    </dgm:pt>
    <dgm:pt modelId="{3B83FC06-9DF3-40CF-95AD-96EC932C910E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</a:rPr>
            <a:t>сеча</a:t>
          </a:r>
          <a:endParaRPr lang="uk-UA" sz="2000" b="1" dirty="0">
            <a:solidFill>
              <a:srgbClr val="FF0000"/>
            </a:solidFill>
          </a:endParaRPr>
        </a:p>
      </dgm:t>
    </dgm:pt>
    <dgm:pt modelId="{91D91041-883B-415A-ACD0-E8F5E2F37E54}" type="parTrans" cxnId="{76A2844C-3929-4065-B57D-F12FE821F0F0}">
      <dgm:prSet/>
      <dgm:spPr/>
      <dgm:t>
        <a:bodyPr/>
        <a:lstStyle/>
        <a:p>
          <a:endParaRPr lang="uk-UA"/>
        </a:p>
      </dgm:t>
    </dgm:pt>
    <dgm:pt modelId="{9FD8288F-873B-4F7D-99BB-7EDB502AA5F7}" type="sibTrans" cxnId="{76A2844C-3929-4065-B57D-F12FE821F0F0}">
      <dgm:prSet/>
      <dgm:spPr/>
      <dgm:t>
        <a:bodyPr/>
        <a:lstStyle/>
        <a:p>
          <a:endParaRPr lang="uk-UA"/>
        </a:p>
      </dgm:t>
    </dgm:pt>
    <dgm:pt modelId="{F2D6844F-1F9D-4AC2-ADC0-11778CE89165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</a:rPr>
            <a:t>сперма</a:t>
          </a:r>
          <a:endParaRPr lang="uk-UA" sz="2000" b="1" dirty="0">
            <a:solidFill>
              <a:srgbClr val="FF0000"/>
            </a:solidFill>
          </a:endParaRPr>
        </a:p>
      </dgm:t>
    </dgm:pt>
    <dgm:pt modelId="{68393DCC-6D92-4804-B2FF-F72DDB6C066D}" type="parTrans" cxnId="{BDD327A0-A824-4F44-A0B6-36CE250639EE}">
      <dgm:prSet/>
      <dgm:spPr/>
      <dgm:t>
        <a:bodyPr/>
        <a:lstStyle/>
        <a:p>
          <a:endParaRPr lang="uk-UA"/>
        </a:p>
      </dgm:t>
    </dgm:pt>
    <dgm:pt modelId="{C523CF50-8037-4894-B67E-5F72DE06D46D}" type="sibTrans" cxnId="{BDD327A0-A824-4F44-A0B6-36CE250639EE}">
      <dgm:prSet/>
      <dgm:spPr/>
      <dgm:t>
        <a:bodyPr/>
        <a:lstStyle/>
        <a:p>
          <a:endParaRPr lang="uk-UA"/>
        </a:p>
      </dgm:t>
    </dgm:pt>
    <dgm:pt modelId="{B5724F92-3314-47C5-95BE-F917B32453A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</a:rPr>
            <a:t>кров</a:t>
          </a:r>
          <a:endParaRPr lang="uk-UA" sz="2000" b="1" dirty="0">
            <a:solidFill>
              <a:srgbClr val="FF0000"/>
            </a:solidFill>
          </a:endParaRPr>
        </a:p>
      </dgm:t>
    </dgm:pt>
    <dgm:pt modelId="{ACC31132-F69E-4493-AFD5-CE3CD544739E}" type="parTrans" cxnId="{7368FAFF-760B-4AF7-8EAD-EB4CBF35AB5A}">
      <dgm:prSet/>
      <dgm:spPr/>
      <dgm:t>
        <a:bodyPr/>
        <a:lstStyle/>
        <a:p>
          <a:endParaRPr lang="uk-UA"/>
        </a:p>
      </dgm:t>
    </dgm:pt>
    <dgm:pt modelId="{9F932025-2B76-49DE-A770-8A9C5D0DD4F5}" type="sibTrans" cxnId="{7368FAFF-760B-4AF7-8EAD-EB4CBF35AB5A}">
      <dgm:prSet/>
      <dgm:spPr/>
      <dgm:t>
        <a:bodyPr/>
        <a:lstStyle/>
        <a:p>
          <a:endParaRPr lang="uk-UA"/>
        </a:p>
      </dgm:t>
    </dgm:pt>
    <dgm:pt modelId="{EECB9F1E-8E99-4695-99B5-3BAB3337EB23}">
      <dgm:prSet custT="1"/>
      <dgm:spPr>
        <a:solidFill>
          <a:srgbClr val="FFFF00"/>
        </a:solidFill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</a:rPr>
            <a:t>волосся</a:t>
          </a:r>
          <a:endParaRPr lang="uk-UA" sz="2000" b="1" dirty="0">
            <a:solidFill>
              <a:srgbClr val="FF0000"/>
            </a:solidFill>
          </a:endParaRPr>
        </a:p>
      </dgm:t>
    </dgm:pt>
    <dgm:pt modelId="{A71D1D2B-BE84-4F1B-B72A-0FF8E922618B}" type="parTrans" cxnId="{5A69954A-850C-4588-ADB0-C24B98028806}">
      <dgm:prSet/>
      <dgm:spPr/>
      <dgm:t>
        <a:bodyPr/>
        <a:lstStyle/>
        <a:p>
          <a:endParaRPr lang="uk-UA"/>
        </a:p>
      </dgm:t>
    </dgm:pt>
    <dgm:pt modelId="{F4A35F0C-94CF-4C10-B0A0-94A82387354D}" type="sibTrans" cxnId="{5A69954A-850C-4588-ADB0-C24B98028806}">
      <dgm:prSet/>
      <dgm:spPr/>
      <dgm:t>
        <a:bodyPr/>
        <a:lstStyle/>
        <a:p>
          <a:endParaRPr lang="uk-UA"/>
        </a:p>
      </dgm:t>
    </dgm:pt>
    <dgm:pt modelId="{78200128-2115-4E95-9A3A-0A6BA3EDB724}">
      <dgm:prSet/>
      <dgm:spPr>
        <a:solidFill>
          <a:srgbClr val="FFFF00"/>
        </a:solidFill>
      </dgm:spPr>
      <dgm:t>
        <a:bodyPr/>
        <a:lstStyle/>
        <a:p>
          <a:r>
            <a:rPr lang="uk-UA" b="1" dirty="0" smtClean="0">
              <a:solidFill>
                <a:srgbClr val="FF0000"/>
              </a:solidFill>
            </a:rPr>
            <a:t>слина</a:t>
          </a:r>
          <a:endParaRPr lang="uk-UA" b="1" dirty="0">
            <a:solidFill>
              <a:srgbClr val="FF0000"/>
            </a:solidFill>
          </a:endParaRPr>
        </a:p>
      </dgm:t>
    </dgm:pt>
    <dgm:pt modelId="{927AB7B5-65D2-4802-A00F-1E06BB44927A}" type="parTrans" cxnId="{7625B042-E9A7-4F6A-B6D8-6F5FB07EDC33}">
      <dgm:prSet/>
      <dgm:spPr/>
      <dgm:t>
        <a:bodyPr/>
        <a:lstStyle/>
        <a:p>
          <a:endParaRPr lang="uk-UA"/>
        </a:p>
      </dgm:t>
    </dgm:pt>
    <dgm:pt modelId="{793810E4-7EEF-4378-B586-B52545B0F211}" type="sibTrans" cxnId="{7625B042-E9A7-4F6A-B6D8-6F5FB07EDC33}">
      <dgm:prSet/>
      <dgm:spPr/>
      <dgm:t>
        <a:bodyPr/>
        <a:lstStyle/>
        <a:p>
          <a:endParaRPr lang="uk-UA"/>
        </a:p>
      </dgm:t>
    </dgm:pt>
    <dgm:pt modelId="{078E8DB4-C9A1-4715-9261-9332C8134A31}">
      <dgm:prSet custT="1"/>
      <dgm:spPr>
        <a:solidFill>
          <a:srgbClr val="FFFF00"/>
        </a:solidFill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</a:rPr>
            <a:t>піт</a:t>
          </a:r>
          <a:endParaRPr lang="uk-UA" sz="2000" b="1" dirty="0">
            <a:solidFill>
              <a:srgbClr val="FF0000"/>
            </a:solidFill>
          </a:endParaRPr>
        </a:p>
      </dgm:t>
    </dgm:pt>
    <dgm:pt modelId="{249E633E-58BC-4B4E-A4F6-C16375C7DB48}" type="parTrans" cxnId="{FE2F57F4-9E1A-46AF-9A2F-EFB827B1241C}">
      <dgm:prSet/>
      <dgm:spPr/>
      <dgm:t>
        <a:bodyPr/>
        <a:lstStyle/>
        <a:p>
          <a:endParaRPr lang="uk-UA"/>
        </a:p>
      </dgm:t>
    </dgm:pt>
    <dgm:pt modelId="{7AFF72BA-E246-4BE1-A82D-230460212BFC}" type="sibTrans" cxnId="{FE2F57F4-9E1A-46AF-9A2F-EFB827B1241C}">
      <dgm:prSet/>
      <dgm:spPr/>
      <dgm:t>
        <a:bodyPr/>
        <a:lstStyle/>
        <a:p>
          <a:endParaRPr lang="uk-UA"/>
        </a:p>
      </dgm:t>
    </dgm:pt>
    <dgm:pt modelId="{1878072B-E14D-4CFF-893A-4E480D4CB2BC}" type="pres">
      <dgm:prSet presAssocID="{A65B6A1D-FEC7-45FA-B302-5D8AD26553C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2770046-45C9-4033-84D2-D7CA60B35451}" type="pres">
      <dgm:prSet presAssocID="{8ABDDB40-AB4C-4B3B-B187-FC288C865965}" presName="node" presStyleLbl="node1" presStyleIdx="0" presStyleCnt="8" custScaleX="20190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EB8BBE-ACB7-47E4-9FF5-9AF6121079A7}" type="pres">
      <dgm:prSet presAssocID="{8ABDDB40-AB4C-4B3B-B187-FC288C865965}" presName="spNode" presStyleCnt="0"/>
      <dgm:spPr/>
    </dgm:pt>
    <dgm:pt modelId="{3D7C8CDC-1E29-4288-872C-0C51122195E8}" type="pres">
      <dgm:prSet presAssocID="{979755E8-7973-4A0C-AC16-6AFDEDCFF022}" presName="sibTrans" presStyleLbl="sibTrans1D1" presStyleIdx="0" presStyleCnt="8"/>
      <dgm:spPr/>
      <dgm:t>
        <a:bodyPr/>
        <a:lstStyle/>
        <a:p>
          <a:endParaRPr lang="uk-UA"/>
        </a:p>
      </dgm:t>
    </dgm:pt>
    <dgm:pt modelId="{6E65C4BD-62C7-4D9F-BD30-DDF32329FF6B}" type="pres">
      <dgm:prSet presAssocID="{DFDC7666-3162-49FA-805D-3217D9123561}" presName="node" presStyleLbl="node1" presStyleIdx="1" presStyleCnt="8" custScaleX="22944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19C992-238D-40CD-87F0-0CAF243A3E9D}" type="pres">
      <dgm:prSet presAssocID="{DFDC7666-3162-49FA-805D-3217D9123561}" presName="spNode" presStyleCnt="0"/>
      <dgm:spPr/>
    </dgm:pt>
    <dgm:pt modelId="{767646E6-4785-497D-B66F-FEFB3A5FA9D3}" type="pres">
      <dgm:prSet presAssocID="{D8DF3DA7-AFA9-47A1-9D1C-EE6C02627C70}" presName="sibTrans" presStyleLbl="sibTrans1D1" presStyleIdx="1" presStyleCnt="8"/>
      <dgm:spPr/>
      <dgm:t>
        <a:bodyPr/>
        <a:lstStyle/>
        <a:p>
          <a:endParaRPr lang="uk-UA"/>
        </a:p>
      </dgm:t>
    </dgm:pt>
    <dgm:pt modelId="{45E864DB-4CF9-4C7E-8689-16F61FDD10D5}" type="pres">
      <dgm:prSet presAssocID="{3B83FC06-9DF3-40CF-95AD-96EC932C910E}" presName="node" presStyleLbl="node1" presStyleIdx="2" presStyleCnt="8" custScaleX="220254" custRadScaleRad="105349" custRadScaleInc="48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EFE201-9EE2-40E8-B663-2F410E402B0A}" type="pres">
      <dgm:prSet presAssocID="{3B83FC06-9DF3-40CF-95AD-96EC932C910E}" presName="spNode" presStyleCnt="0"/>
      <dgm:spPr/>
    </dgm:pt>
    <dgm:pt modelId="{27E4D7C8-B53B-401F-9072-507A2590C58C}" type="pres">
      <dgm:prSet presAssocID="{9FD8288F-873B-4F7D-99BB-7EDB502AA5F7}" presName="sibTrans" presStyleLbl="sibTrans1D1" presStyleIdx="2" presStyleCnt="8"/>
      <dgm:spPr/>
      <dgm:t>
        <a:bodyPr/>
        <a:lstStyle/>
        <a:p>
          <a:endParaRPr lang="uk-UA"/>
        </a:p>
      </dgm:t>
    </dgm:pt>
    <dgm:pt modelId="{92BE2755-EDC7-4460-8BF3-A1C6A56083F1}" type="pres">
      <dgm:prSet presAssocID="{078E8DB4-C9A1-4715-9261-9332C8134A31}" presName="node" presStyleLbl="node1" presStyleIdx="3" presStyleCnt="8" custScaleX="21168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9156F4-C159-4099-8633-5E6F2F545056}" type="pres">
      <dgm:prSet presAssocID="{078E8DB4-C9A1-4715-9261-9332C8134A31}" presName="spNode" presStyleCnt="0"/>
      <dgm:spPr/>
    </dgm:pt>
    <dgm:pt modelId="{EEAAB80E-5823-4C64-BA23-E4521443DBEE}" type="pres">
      <dgm:prSet presAssocID="{7AFF72BA-E246-4BE1-A82D-230460212BFC}" presName="sibTrans" presStyleLbl="sibTrans1D1" presStyleIdx="3" presStyleCnt="8"/>
      <dgm:spPr/>
      <dgm:t>
        <a:bodyPr/>
        <a:lstStyle/>
        <a:p>
          <a:endParaRPr lang="uk-UA"/>
        </a:p>
      </dgm:t>
    </dgm:pt>
    <dgm:pt modelId="{77713685-2A00-4D79-B1CB-4AB5040F61E8}" type="pres">
      <dgm:prSet presAssocID="{78200128-2115-4E95-9A3A-0A6BA3EDB724}" presName="node" presStyleLbl="node1" presStyleIdx="4" presStyleCnt="8" custScaleX="183578" custRadScaleRad="98756" custRadScaleInc="-151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1151BB-FDE8-42B7-9E15-AE480D84C910}" type="pres">
      <dgm:prSet presAssocID="{78200128-2115-4E95-9A3A-0A6BA3EDB724}" presName="spNode" presStyleCnt="0"/>
      <dgm:spPr/>
    </dgm:pt>
    <dgm:pt modelId="{AF804B35-3796-4F80-B5C2-6625CCFC843F}" type="pres">
      <dgm:prSet presAssocID="{793810E4-7EEF-4378-B586-B52545B0F211}" presName="sibTrans" presStyleLbl="sibTrans1D1" presStyleIdx="4" presStyleCnt="8"/>
      <dgm:spPr/>
      <dgm:t>
        <a:bodyPr/>
        <a:lstStyle/>
        <a:p>
          <a:endParaRPr lang="uk-UA"/>
        </a:p>
      </dgm:t>
    </dgm:pt>
    <dgm:pt modelId="{957300AF-0E9D-4D26-B5E6-CCFF7C6FCEC4}" type="pres">
      <dgm:prSet presAssocID="{EECB9F1E-8E99-4695-99B5-3BAB3337EB23}" presName="node" presStyleLbl="node1" presStyleIdx="5" presStyleCnt="8" custScaleX="2123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253370-F181-477C-A016-43FAEE0AC390}" type="pres">
      <dgm:prSet presAssocID="{EECB9F1E-8E99-4695-99B5-3BAB3337EB23}" presName="spNode" presStyleCnt="0"/>
      <dgm:spPr/>
    </dgm:pt>
    <dgm:pt modelId="{9FEBF8ED-8A09-4895-A06C-0B274E48FA2D}" type="pres">
      <dgm:prSet presAssocID="{F4A35F0C-94CF-4C10-B0A0-94A82387354D}" presName="sibTrans" presStyleLbl="sibTrans1D1" presStyleIdx="5" presStyleCnt="8"/>
      <dgm:spPr/>
      <dgm:t>
        <a:bodyPr/>
        <a:lstStyle/>
        <a:p>
          <a:endParaRPr lang="uk-UA"/>
        </a:p>
      </dgm:t>
    </dgm:pt>
    <dgm:pt modelId="{90D8A839-760A-487E-A2D4-EC025F69F88A}" type="pres">
      <dgm:prSet presAssocID="{F2D6844F-1F9D-4AC2-ADC0-11778CE89165}" presName="node" presStyleLbl="node1" presStyleIdx="6" presStyleCnt="8" custScaleX="2088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3B5D19-FC98-4743-AC3B-C597A684885A}" type="pres">
      <dgm:prSet presAssocID="{F2D6844F-1F9D-4AC2-ADC0-11778CE89165}" presName="spNode" presStyleCnt="0"/>
      <dgm:spPr/>
    </dgm:pt>
    <dgm:pt modelId="{A74E6861-D3AD-4D1C-8119-F6AA8207C384}" type="pres">
      <dgm:prSet presAssocID="{C523CF50-8037-4894-B67E-5F72DE06D46D}" presName="sibTrans" presStyleLbl="sibTrans1D1" presStyleIdx="6" presStyleCnt="8"/>
      <dgm:spPr/>
      <dgm:t>
        <a:bodyPr/>
        <a:lstStyle/>
        <a:p>
          <a:endParaRPr lang="uk-UA"/>
        </a:p>
      </dgm:t>
    </dgm:pt>
    <dgm:pt modelId="{257CD32B-D8D4-4D7C-A858-255524B05B68}" type="pres">
      <dgm:prSet presAssocID="{B5724F92-3314-47C5-95BE-F917B32453AF}" presName="node" presStyleLbl="node1" presStyleIdx="7" presStyleCnt="8" custScaleX="2092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008A5B6-4AF5-43E1-BC9E-D2F11CE09687}" type="pres">
      <dgm:prSet presAssocID="{B5724F92-3314-47C5-95BE-F917B32453AF}" presName="spNode" presStyleCnt="0"/>
      <dgm:spPr/>
    </dgm:pt>
    <dgm:pt modelId="{650C30D5-0DD5-4B79-936D-3CD2B77C4AB9}" type="pres">
      <dgm:prSet presAssocID="{9F932025-2B76-49DE-A770-8A9C5D0DD4F5}" presName="sibTrans" presStyleLbl="sibTrans1D1" presStyleIdx="7" presStyleCnt="8"/>
      <dgm:spPr/>
      <dgm:t>
        <a:bodyPr/>
        <a:lstStyle/>
        <a:p>
          <a:endParaRPr lang="uk-UA"/>
        </a:p>
      </dgm:t>
    </dgm:pt>
  </dgm:ptLst>
  <dgm:cxnLst>
    <dgm:cxn modelId="{D512070B-FD3F-4E12-AEB5-D5B18B1927BB}" type="presOf" srcId="{979755E8-7973-4A0C-AC16-6AFDEDCFF022}" destId="{3D7C8CDC-1E29-4288-872C-0C51122195E8}" srcOrd="0" destOrd="0" presId="urn:microsoft.com/office/officeart/2005/8/layout/cycle6"/>
    <dgm:cxn modelId="{69856838-0F7F-4BFB-B46B-BEFA2FC49EA5}" type="presOf" srcId="{7AFF72BA-E246-4BE1-A82D-230460212BFC}" destId="{EEAAB80E-5823-4C64-BA23-E4521443DBEE}" srcOrd="0" destOrd="0" presId="urn:microsoft.com/office/officeart/2005/8/layout/cycle6"/>
    <dgm:cxn modelId="{BDD327A0-A824-4F44-A0B6-36CE250639EE}" srcId="{A65B6A1D-FEC7-45FA-B302-5D8AD26553C5}" destId="{F2D6844F-1F9D-4AC2-ADC0-11778CE89165}" srcOrd="6" destOrd="0" parTransId="{68393DCC-6D92-4804-B2FF-F72DDB6C066D}" sibTransId="{C523CF50-8037-4894-B67E-5F72DE06D46D}"/>
    <dgm:cxn modelId="{A575126F-18ED-49C6-A610-72E1C76C01E4}" type="presOf" srcId="{F2D6844F-1F9D-4AC2-ADC0-11778CE89165}" destId="{90D8A839-760A-487E-A2D4-EC025F69F88A}" srcOrd="0" destOrd="0" presId="urn:microsoft.com/office/officeart/2005/8/layout/cycle6"/>
    <dgm:cxn modelId="{5A69954A-850C-4588-ADB0-C24B98028806}" srcId="{A65B6A1D-FEC7-45FA-B302-5D8AD26553C5}" destId="{EECB9F1E-8E99-4695-99B5-3BAB3337EB23}" srcOrd="5" destOrd="0" parTransId="{A71D1D2B-BE84-4F1B-B72A-0FF8E922618B}" sibTransId="{F4A35F0C-94CF-4C10-B0A0-94A82387354D}"/>
    <dgm:cxn modelId="{76A2844C-3929-4065-B57D-F12FE821F0F0}" srcId="{A65B6A1D-FEC7-45FA-B302-5D8AD26553C5}" destId="{3B83FC06-9DF3-40CF-95AD-96EC932C910E}" srcOrd="2" destOrd="0" parTransId="{91D91041-883B-415A-ACD0-E8F5E2F37E54}" sibTransId="{9FD8288F-873B-4F7D-99BB-7EDB502AA5F7}"/>
    <dgm:cxn modelId="{F620E93D-94E8-4866-BF8D-4C4EE779F1DF}" type="presOf" srcId="{D8DF3DA7-AFA9-47A1-9D1C-EE6C02627C70}" destId="{767646E6-4785-497D-B66F-FEFB3A5FA9D3}" srcOrd="0" destOrd="0" presId="urn:microsoft.com/office/officeart/2005/8/layout/cycle6"/>
    <dgm:cxn modelId="{6F592FF1-5154-4B4F-B557-7E37F5A430B7}" type="presOf" srcId="{078E8DB4-C9A1-4715-9261-9332C8134A31}" destId="{92BE2755-EDC7-4460-8BF3-A1C6A56083F1}" srcOrd="0" destOrd="0" presId="urn:microsoft.com/office/officeart/2005/8/layout/cycle6"/>
    <dgm:cxn modelId="{7368FAFF-760B-4AF7-8EAD-EB4CBF35AB5A}" srcId="{A65B6A1D-FEC7-45FA-B302-5D8AD26553C5}" destId="{B5724F92-3314-47C5-95BE-F917B32453AF}" srcOrd="7" destOrd="0" parTransId="{ACC31132-F69E-4493-AFD5-CE3CD544739E}" sibTransId="{9F932025-2B76-49DE-A770-8A9C5D0DD4F5}"/>
    <dgm:cxn modelId="{2A343390-C369-4715-8CAE-7AF7AA81F998}" type="presOf" srcId="{B5724F92-3314-47C5-95BE-F917B32453AF}" destId="{257CD32B-D8D4-4D7C-A858-255524B05B68}" srcOrd="0" destOrd="0" presId="urn:microsoft.com/office/officeart/2005/8/layout/cycle6"/>
    <dgm:cxn modelId="{0B336A4D-9E66-4C13-B4BE-63FB123F17D6}" type="presOf" srcId="{8ABDDB40-AB4C-4B3B-B187-FC288C865965}" destId="{42770046-45C9-4033-84D2-D7CA60B35451}" srcOrd="0" destOrd="0" presId="urn:microsoft.com/office/officeart/2005/8/layout/cycle6"/>
    <dgm:cxn modelId="{3C77A902-0432-486A-A332-EC5BEADA1B6D}" type="presOf" srcId="{C523CF50-8037-4894-B67E-5F72DE06D46D}" destId="{A74E6861-D3AD-4D1C-8119-F6AA8207C384}" srcOrd="0" destOrd="0" presId="urn:microsoft.com/office/officeart/2005/8/layout/cycle6"/>
    <dgm:cxn modelId="{75875E10-C4F5-4499-B181-05BD2E26F39B}" type="presOf" srcId="{A65B6A1D-FEC7-45FA-B302-5D8AD26553C5}" destId="{1878072B-E14D-4CFF-893A-4E480D4CB2BC}" srcOrd="0" destOrd="0" presId="urn:microsoft.com/office/officeart/2005/8/layout/cycle6"/>
    <dgm:cxn modelId="{22467803-C5DF-4B7D-82D8-C769E0A5855B}" type="presOf" srcId="{793810E4-7EEF-4378-B586-B52545B0F211}" destId="{AF804B35-3796-4F80-B5C2-6625CCFC843F}" srcOrd="0" destOrd="0" presId="urn:microsoft.com/office/officeart/2005/8/layout/cycle6"/>
    <dgm:cxn modelId="{1D176D7F-68AE-48B4-BC8A-2CEAA42E6F19}" srcId="{A65B6A1D-FEC7-45FA-B302-5D8AD26553C5}" destId="{DFDC7666-3162-49FA-805D-3217D9123561}" srcOrd="1" destOrd="0" parTransId="{0A8BB6A8-1CC9-4760-9F7E-67578D49D237}" sibTransId="{D8DF3DA7-AFA9-47A1-9D1C-EE6C02627C70}"/>
    <dgm:cxn modelId="{7625B042-E9A7-4F6A-B6D8-6F5FB07EDC33}" srcId="{A65B6A1D-FEC7-45FA-B302-5D8AD26553C5}" destId="{78200128-2115-4E95-9A3A-0A6BA3EDB724}" srcOrd="4" destOrd="0" parTransId="{927AB7B5-65D2-4802-A00F-1E06BB44927A}" sibTransId="{793810E4-7EEF-4378-B586-B52545B0F211}"/>
    <dgm:cxn modelId="{FE2F57F4-9E1A-46AF-9A2F-EFB827B1241C}" srcId="{A65B6A1D-FEC7-45FA-B302-5D8AD26553C5}" destId="{078E8DB4-C9A1-4715-9261-9332C8134A31}" srcOrd="3" destOrd="0" parTransId="{249E633E-58BC-4B4E-A4F6-C16375C7DB48}" sibTransId="{7AFF72BA-E246-4BE1-A82D-230460212BFC}"/>
    <dgm:cxn modelId="{8EEAE9B9-041A-445A-BFB8-2320A5EC8D7A}" type="presOf" srcId="{EECB9F1E-8E99-4695-99B5-3BAB3337EB23}" destId="{957300AF-0E9D-4D26-B5E6-CCFF7C6FCEC4}" srcOrd="0" destOrd="0" presId="urn:microsoft.com/office/officeart/2005/8/layout/cycle6"/>
    <dgm:cxn modelId="{FA7BB952-59A5-46D6-BB8B-2C63DD704EC9}" srcId="{A65B6A1D-FEC7-45FA-B302-5D8AD26553C5}" destId="{8ABDDB40-AB4C-4B3B-B187-FC288C865965}" srcOrd="0" destOrd="0" parTransId="{D9462B02-F891-4FA8-B50C-59CE8DC1BBA3}" sibTransId="{979755E8-7973-4A0C-AC16-6AFDEDCFF022}"/>
    <dgm:cxn modelId="{091A9BA4-E7B7-4089-A252-71260BC93687}" type="presOf" srcId="{F4A35F0C-94CF-4C10-B0A0-94A82387354D}" destId="{9FEBF8ED-8A09-4895-A06C-0B274E48FA2D}" srcOrd="0" destOrd="0" presId="urn:microsoft.com/office/officeart/2005/8/layout/cycle6"/>
    <dgm:cxn modelId="{DBB88684-D399-47FF-B631-3B912E1B71C2}" type="presOf" srcId="{DFDC7666-3162-49FA-805D-3217D9123561}" destId="{6E65C4BD-62C7-4D9F-BD30-DDF32329FF6B}" srcOrd="0" destOrd="0" presId="urn:microsoft.com/office/officeart/2005/8/layout/cycle6"/>
    <dgm:cxn modelId="{F1A67399-5B7F-433A-B686-4361DD2A4171}" type="presOf" srcId="{9F932025-2B76-49DE-A770-8A9C5D0DD4F5}" destId="{650C30D5-0DD5-4B79-936D-3CD2B77C4AB9}" srcOrd="0" destOrd="0" presId="urn:microsoft.com/office/officeart/2005/8/layout/cycle6"/>
    <dgm:cxn modelId="{076B9747-43E5-4E9E-B9F2-DB2F4BBA674F}" type="presOf" srcId="{78200128-2115-4E95-9A3A-0A6BA3EDB724}" destId="{77713685-2A00-4D79-B1CB-4AB5040F61E8}" srcOrd="0" destOrd="0" presId="urn:microsoft.com/office/officeart/2005/8/layout/cycle6"/>
    <dgm:cxn modelId="{09444231-0719-49E4-A50D-813DA9E7A8F3}" type="presOf" srcId="{9FD8288F-873B-4F7D-99BB-7EDB502AA5F7}" destId="{27E4D7C8-B53B-401F-9072-507A2590C58C}" srcOrd="0" destOrd="0" presId="urn:microsoft.com/office/officeart/2005/8/layout/cycle6"/>
    <dgm:cxn modelId="{BF7F4BE1-D9BD-4142-894A-ADB291E63C77}" type="presOf" srcId="{3B83FC06-9DF3-40CF-95AD-96EC932C910E}" destId="{45E864DB-4CF9-4C7E-8689-16F61FDD10D5}" srcOrd="0" destOrd="0" presId="urn:microsoft.com/office/officeart/2005/8/layout/cycle6"/>
    <dgm:cxn modelId="{61E5EFCB-F77A-49BA-BF45-5E33D45BECEF}" type="presParOf" srcId="{1878072B-E14D-4CFF-893A-4E480D4CB2BC}" destId="{42770046-45C9-4033-84D2-D7CA60B35451}" srcOrd="0" destOrd="0" presId="urn:microsoft.com/office/officeart/2005/8/layout/cycle6"/>
    <dgm:cxn modelId="{16D28E79-7CC6-4463-819F-B226FA0EA109}" type="presParOf" srcId="{1878072B-E14D-4CFF-893A-4E480D4CB2BC}" destId="{18EB8BBE-ACB7-47E4-9FF5-9AF6121079A7}" srcOrd="1" destOrd="0" presId="urn:microsoft.com/office/officeart/2005/8/layout/cycle6"/>
    <dgm:cxn modelId="{59EF68A6-EBD8-4913-B895-AD8DF782B778}" type="presParOf" srcId="{1878072B-E14D-4CFF-893A-4E480D4CB2BC}" destId="{3D7C8CDC-1E29-4288-872C-0C51122195E8}" srcOrd="2" destOrd="0" presId="urn:microsoft.com/office/officeart/2005/8/layout/cycle6"/>
    <dgm:cxn modelId="{EB00A04A-E0CB-4B1D-B970-4AA3343DB8E0}" type="presParOf" srcId="{1878072B-E14D-4CFF-893A-4E480D4CB2BC}" destId="{6E65C4BD-62C7-4D9F-BD30-DDF32329FF6B}" srcOrd="3" destOrd="0" presId="urn:microsoft.com/office/officeart/2005/8/layout/cycle6"/>
    <dgm:cxn modelId="{7C5F8416-3594-4A24-B8F4-B554421768A6}" type="presParOf" srcId="{1878072B-E14D-4CFF-893A-4E480D4CB2BC}" destId="{AA19C992-238D-40CD-87F0-0CAF243A3E9D}" srcOrd="4" destOrd="0" presId="urn:microsoft.com/office/officeart/2005/8/layout/cycle6"/>
    <dgm:cxn modelId="{3884AEC7-29FC-4890-AE70-D97AD32FFE4F}" type="presParOf" srcId="{1878072B-E14D-4CFF-893A-4E480D4CB2BC}" destId="{767646E6-4785-497D-B66F-FEFB3A5FA9D3}" srcOrd="5" destOrd="0" presId="urn:microsoft.com/office/officeart/2005/8/layout/cycle6"/>
    <dgm:cxn modelId="{CCD9162E-F988-44AD-B3B3-E5D99584215A}" type="presParOf" srcId="{1878072B-E14D-4CFF-893A-4E480D4CB2BC}" destId="{45E864DB-4CF9-4C7E-8689-16F61FDD10D5}" srcOrd="6" destOrd="0" presId="urn:microsoft.com/office/officeart/2005/8/layout/cycle6"/>
    <dgm:cxn modelId="{85503457-6306-4804-BDF9-FE75449547AB}" type="presParOf" srcId="{1878072B-E14D-4CFF-893A-4E480D4CB2BC}" destId="{9AEFE201-9EE2-40E8-B663-2F410E402B0A}" srcOrd="7" destOrd="0" presId="urn:microsoft.com/office/officeart/2005/8/layout/cycle6"/>
    <dgm:cxn modelId="{9E34BF40-F507-4505-AF02-A4F58FCB368E}" type="presParOf" srcId="{1878072B-E14D-4CFF-893A-4E480D4CB2BC}" destId="{27E4D7C8-B53B-401F-9072-507A2590C58C}" srcOrd="8" destOrd="0" presId="urn:microsoft.com/office/officeart/2005/8/layout/cycle6"/>
    <dgm:cxn modelId="{15176771-E322-42BE-8068-FBD4EF3C3E05}" type="presParOf" srcId="{1878072B-E14D-4CFF-893A-4E480D4CB2BC}" destId="{92BE2755-EDC7-4460-8BF3-A1C6A56083F1}" srcOrd="9" destOrd="0" presId="urn:microsoft.com/office/officeart/2005/8/layout/cycle6"/>
    <dgm:cxn modelId="{CD687813-6C5D-4A03-875E-883A49E13682}" type="presParOf" srcId="{1878072B-E14D-4CFF-893A-4E480D4CB2BC}" destId="{B29156F4-C159-4099-8633-5E6F2F545056}" srcOrd="10" destOrd="0" presId="urn:microsoft.com/office/officeart/2005/8/layout/cycle6"/>
    <dgm:cxn modelId="{3DDFD67D-4CA5-44B2-943E-A77DDF3654CE}" type="presParOf" srcId="{1878072B-E14D-4CFF-893A-4E480D4CB2BC}" destId="{EEAAB80E-5823-4C64-BA23-E4521443DBEE}" srcOrd="11" destOrd="0" presId="urn:microsoft.com/office/officeart/2005/8/layout/cycle6"/>
    <dgm:cxn modelId="{6431641B-8E38-4B64-B504-D6CB2871FC9C}" type="presParOf" srcId="{1878072B-E14D-4CFF-893A-4E480D4CB2BC}" destId="{77713685-2A00-4D79-B1CB-4AB5040F61E8}" srcOrd="12" destOrd="0" presId="urn:microsoft.com/office/officeart/2005/8/layout/cycle6"/>
    <dgm:cxn modelId="{FB6F1204-9B61-4D62-A19C-E73BCCD418C4}" type="presParOf" srcId="{1878072B-E14D-4CFF-893A-4E480D4CB2BC}" destId="{771151BB-FDE8-42B7-9E15-AE480D84C910}" srcOrd="13" destOrd="0" presId="urn:microsoft.com/office/officeart/2005/8/layout/cycle6"/>
    <dgm:cxn modelId="{437C6823-FC68-4B4B-BB19-B84D98A11672}" type="presParOf" srcId="{1878072B-E14D-4CFF-893A-4E480D4CB2BC}" destId="{AF804B35-3796-4F80-B5C2-6625CCFC843F}" srcOrd="14" destOrd="0" presId="urn:microsoft.com/office/officeart/2005/8/layout/cycle6"/>
    <dgm:cxn modelId="{434EA4D1-DAC7-489B-9D13-9C92E58233C0}" type="presParOf" srcId="{1878072B-E14D-4CFF-893A-4E480D4CB2BC}" destId="{957300AF-0E9D-4D26-B5E6-CCFF7C6FCEC4}" srcOrd="15" destOrd="0" presId="urn:microsoft.com/office/officeart/2005/8/layout/cycle6"/>
    <dgm:cxn modelId="{2A04EC19-0BD6-4502-BA43-73001E4739B2}" type="presParOf" srcId="{1878072B-E14D-4CFF-893A-4E480D4CB2BC}" destId="{9D253370-F181-477C-A016-43FAEE0AC390}" srcOrd="16" destOrd="0" presId="urn:microsoft.com/office/officeart/2005/8/layout/cycle6"/>
    <dgm:cxn modelId="{8B0B44D8-BDE2-44C6-9BD4-E5EBAED38A77}" type="presParOf" srcId="{1878072B-E14D-4CFF-893A-4E480D4CB2BC}" destId="{9FEBF8ED-8A09-4895-A06C-0B274E48FA2D}" srcOrd="17" destOrd="0" presId="urn:microsoft.com/office/officeart/2005/8/layout/cycle6"/>
    <dgm:cxn modelId="{DF1D0544-C8D5-4E43-A760-9B7621553F48}" type="presParOf" srcId="{1878072B-E14D-4CFF-893A-4E480D4CB2BC}" destId="{90D8A839-760A-487E-A2D4-EC025F69F88A}" srcOrd="18" destOrd="0" presId="urn:microsoft.com/office/officeart/2005/8/layout/cycle6"/>
    <dgm:cxn modelId="{C4F192E7-7E26-4E06-9176-85DCF94E7417}" type="presParOf" srcId="{1878072B-E14D-4CFF-893A-4E480D4CB2BC}" destId="{C83B5D19-FC98-4743-AC3B-C597A684885A}" srcOrd="19" destOrd="0" presId="urn:microsoft.com/office/officeart/2005/8/layout/cycle6"/>
    <dgm:cxn modelId="{72B5CC39-D905-4B25-8516-DF446EFFEC79}" type="presParOf" srcId="{1878072B-E14D-4CFF-893A-4E480D4CB2BC}" destId="{A74E6861-D3AD-4D1C-8119-F6AA8207C384}" srcOrd="20" destOrd="0" presId="urn:microsoft.com/office/officeart/2005/8/layout/cycle6"/>
    <dgm:cxn modelId="{E869C776-59EE-40D8-A031-D7EFE4CA4B40}" type="presParOf" srcId="{1878072B-E14D-4CFF-893A-4E480D4CB2BC}" destId="{257CD32B-D8D4-4D7C-A858-255524B05B68}" srcOrd="21" destOrd="0" presId="urn:microsoft.com/office/officeart/2005/8/layout/cycle6"/>
    <dgm:cxn modelId="{A4555B32-F335-45C3-B8BC-6D3D3BED9E48}" type="presParOf" srcId="{1878072B-E14D-4CFF-893A-4E480D4CB2BC}" destId="{D008A5B6-4AF5-43E1-BC9E-D2F11CE09687}" srcOrd="22" destOrd="0" presId="urn:microsoft.com/office/officeart/2005/8/layout/cycle6"/>
    <dgm:cxn modelId="{1732A321-8479-48D7-879E-6D528BFBAD92}" type="presParOf" srcId="{1878072B-E14D-4CFF-893A-4E480D4CB2BC}" destId="{650C30D5-0DD5-4B79-936D-3CD2B77C4AB9}" srcOrd="23" destOrd="0" presId="urn:microsoft.com/office/officeart/2005/8/layout/cycle6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70046-45C9-4033-84D2-D7CA60B35451}">
      <dsp:nvSpPr>
        <dsp:cNvPr id="0" name=""/>
        <dsp:cNvSpPr/>
      </dsp:nvSpPr>
      <dsp:spPr>
        <a:xfrm>
          <a:off x="2232248" y="1368"/>
          <a:ext cx="1586602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Кістки і їх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 частини</a:t>
          </a:r>
          <a:endParaRPr lang="uk-UA" sz="2000" b="1" kern="1200" dirty="0">
            <a:solidFill>
              <a:srgbClr val="FF0000"/>
            </a:solidFill>
          </a:endParaRPr>
        </a:p>
      </dsp:txBody>
      <dsp:txXfrm>
        <a:off x="2257182" y="26302"/>
        <a:ext cx="1536734" cy="460910"/>
      </dsp:txXfrm>
    </dsp:sp>
    <dsp:sp modelId="{3D7C8CDC-1E29-4288-872C-0C51122195E8}">
      <dsp:nvSpPr>
        <dsp:cNvPr id="0" name=""/>
        <dsp:cNvSpPr/>
      </dsp:nvSpPr>
      <dsp:spPr>
        <a:xfrm>
          <a:off x="1250306" y="256757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2569967" y="187823"/>
              </a:moveTo>
              <a:arcTo wR="1775242" hR="1775242" stAng="17795663" swAng="3022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5C4BD-62C7-4D9F-BD30-DDF32329FF6B}">
      <dsp:nvSpPr>
        <dsp:cNvPr id="0" name=""/>
        <dsp:cNvSpPr/>
      </dsp:nvSpPr>
      <dsp:spPr>
        <a:xfrm>
          <a:off x="3379323" y="521324"/>
          <a:ext cx="1803023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молоко</a:t>
          </a:r>
          <a:endParaRPr lang="uk-UA" sz="2000" b="1" kern="1200" dirty="0">
            <a:solidFill>
              <a:srgbClr val="FF0000"/>
            </a:solidFill>
          </a:endParaRPr>
        </a:p>
      </dsp:txBody>
      <dsp:txXfrm>
        <a:off x="3404257" y="546258"/>
        <a:ext cx="1753155" cy="460910"/>
      </dsp:txXfrm>
    </dsp:sp>
    <dsp:sp modelId="{767646E6-4785-497D-B66F-FEFB3A5FA9D3}">
      <dsp:nvSpPr>
        <dsp:cNvPr id="0" name=""/>
        <dsp:cNvSpPr/>
      </dsp:nvSpPr>
      <dsp:spPr>
        <a:xfrm>
          <a:off x="1375106" y="418905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3122927" y="619720"/>
              </a:moveTo>
              <a:arcTo wR="1775242" hR="1775242" stAng="19163388" swAng="165065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864DB-4CF9-4C7E-8689-16F61FDD10D5}">
      <dsp:nvSpPr>
        <dsp:cNvPr id="0" name=""/>
        <dsp:cNvSpPr/>
      </dsp:nvSpPr>
      <dsp:spPr>
        <a:xfrm>
          <a:off x="4030208" y="1800200"/>
          <a:ext cx="1730783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сеча</a:t>
          </a:r>
          <a:endParaRPr lang="uk-UA" sz="2000" b="1" kern="1200" dirty="0">
            <a:solidFill>
              <a:srgbClr val="FF0000"/>
            </a:solidFill>
          </a:endParaRPr>
        </a:p>
      </dsp:txBody>
      <dsp:txXfrm>
        <a:off x="4055142" y="1825134"/>
        <a:ext cx="1680915" cy="460910"/>
      </dsp:txXfrm>
    </dsp:sp>
    <dsp:sp modelId="{27E4D7C8-B53B-401F-9072-507A2590C58C}">
      <dsp:nvSpPr>
        <dsp:cNvPr id="0" name=""/>
        <dsp:cNvSpPr/>
      </dsp:nvSpPr>
      <dsp:spPr>
        <a:xfrm>
          <a:off x="1382099" y="86582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3490642" y="2232286"/>
              </a:moveTo>
              <a:arcTo wR="1775242" hR="1775242" stAng="895144" swAng="15629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2755-EDC7-4460-8BF3-A1C6A56083F1}">
      <dsp:nvSpPr>
        <dsp:cNvPr id="0" name=""/>
        <dsp:cNvSpPr/>
      </dsp:nvSpPr>
      <dsp:spPr>
        <a:xfrm>
          <a:off x="3449099" y="3031896"/>
          <a:ext cx="1663470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піт</a:t>
          </a:r>
          <a:endParaRPr lang="uk-UA" sz="2000" b="1" kern="1200" dirty="0">
            <a:solidFill>
              <a:srgbClr val="FF0000"/>
            </a:solidFill>
          </a:endParaRPr>
        </a:p>
      </dsp:txBody>
      <dsp:txXfrm>
        <a:off x="3474033" y="3056830"/>
        <a:ext cx="1613602" cy="460910"/>
      </dsp:txXfrm>
    </dsp:sp>
    <dsp:sp modelId="{EEAAB80E-5823-4C64-BA23-E4521443DBEE}">
      <dsp:nvSpPr>
        <dsp:cNvPr id="0" name=""/>
        <dsp:cNvSpPr/>
      </dsp:nvSpPr>
      <dsp:spPr>
        <a:xfrm>
          <a:off x="1480024" y="137174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2476521" y="3406099"/>
              </a:moveTo>
              <a:arcTo wR="1775242" hR="1775242" stAng="4003919" swAng="2875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13685-2A00-4D79-B1CB-4AB5040F61E8}">
      <dsp:nvSpPr>
        <dsp:cNvPr id="0" name=""/>
        <dsp:cNvSpPr/>
      </dsp:nvSpPr>
      <dsp:spPr>
        <a:xfrm>
          <a:off x="2373845" y="3528387"/>
          <a:ext cx="1442578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FF0000"/>
              </a:solidFill>
            </a:rPr>
            <a:t>слина</a:t>
          </a:r>
          <a:endParaRPr lang="uk-UA" sz="2100" b="1" kern="1200" dirty="0">
            <a:solidFill>
              <a:srgbClr val="FF0000"/>
            </a:solidFill>
          </a:endParaRPr>
        </a:p>
      </dsp:txBody>
      <dsp:txXfrm>
        <a:off x="2398779" y="3553321"/>
        <a:ext cx="1392710" cy="460910"/>
      </dsp:txXfrm>
    </dsp:sp>
    <dsp:sp modelId="{AF804B35-3796-4F80-B5C2-6625CCFC843F}">
      <dsp:nvSpPr>
        <dsp:cNvPr id="0" name=""/>
        <dsp:cNvSpPr/>
      </dsp:nvSpPr>
      <dsp:spPr>
        <a:xfrm>
          <a:off x="1138048" y="192988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1232900" y="3465612"/>
              </a:moveTo>
              <a:arcTo wR="1775242" hR="1775242" stAng="6467305" swAng="5777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300AF-0E9D-4D26-B5E6-CCFF7C6FCEC4}">
      <dsp:nvSpPr>
        <dsp:cNvPr id="0" name=""/>
        <dsp:cNvSpPr/>
      </dsp:nvSpPr>
      <dsp:spPr>
        <a:xfrm>
          <a:off x="936103" y="3031896"/>
          <a:ext cx="1668319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волосся</a:t>
          </a:r>
          <a:endParaRPr lang="uk-UA" sz="2000" b="1" kern="1200" dirty="0">
            <a:solidFill>
              <a:srgbClr val="FF0000"/>
            </a:solidFill>
          </a:endParaRPr>
        </a:p>
      </dsp:txBody>
      <dsp:txXfrm>
        <a:off x="961037" y="3056830"/>
        <a:ext cx="1618451" cy="460910"/>
      </dsp:txXfrm>
    </dsp:sp>
    <dsp:sp modelId="{9FEBF8ED-8A09-4895-A06C-0B274E48FA2D}">
      <dsp:nvSpPr>
        <dsp:cNvPr id="0" name=""/>
        <dsp:cNvSpPr/>
      </dsp:nvSpPr>
      <dsp:spPr>
        <a:xfrm>
          <a:off x="1250306" y="256757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303892" y="2768527"/>
              </a:moveTo>
              <a:arcTo wR="1775242" hR="1775242" stAng="8758640" swAng="152960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8A839-760A-487E-A2D4-EC025F69F88A}">
      <dsp:nvSpPr>
        <dsp:cNvPr id="0" name=""/>
        <dsp:cNvSpPr/>
      </dsp:nvSpPr>
      <dsp:spPr>
        <a:xfrm>
          <a:off x="429816" y="1776610"/>
          <a:ext cx="1640980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сперма</a:t>
          </a:r>
          <a:endParaRPr lang="uk-UA" sz="2000" b="1" kern="1200" dirty="0">
            <a:solidFill>
              <a:srgbClr val="FF0000"/>
            </a:solidFill>
          </a:endParaRPr>
        </a:p>
      </dsp:txBody>
      <dsp:txXfrm>
        <a:off x="454750" y="1801544"/>
        <a:ext cx="1591112" cy="460910"/>
      </dsp:txXfrm>
    </dsp:sp>
    <dsp:sp modelId="{A74E6861-D3AD-4D1C-8119-F6AA8207C384}">
      <dsp:nvSpPr>
        <dsp:cNvPr id="0" name=""/>
        <dsp:cNvSpPr/>
      </dsp:nvSpPr>
      <dsp:spPr>
        <a:xfrm>
          <a:off x="1250306" y="256757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19633" y="1511949"/>
              </a:moveTo>
              <a:arcTo wR="1775242" hR="1775242" stAng="11311753" swAng="152960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7CD32B-D8D4-4D7C-A858-255524B05B68}">
      <dsp:nvSpPr>
        <dsp:cNvPr id="0" name=""/>
        <dsp:cNvSpPr/>
      </dsp:nvSpPr>
      <dsp:spPr>
        <a:xfrm>
          <a:off x="948236" y="521324"/>
          <a:ext cx="1644053" cy="51077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кров</a:t>
          </a:r>
          <a:endParaRPr lang="uk-UA" sz="2000" b="1" kern="1200" dirty="0">
            <a:solidFill>
              <a:srgbClr val="FF0000"/>
            </a:solidFill>
          </a:endParaRPr>
        </a:p>
      </dsp:txBody>
      <dsp:txXfrm>
        <a:off x="973170" y="546258"/>
        <a:ext cx="1594185" cy="460910"/>
      </dsp:txXfrm>
    </dsp:sp>
    <dsp:sp modelId="{650C30D5-0DD5-4B79-936D-3CD2B77C4AB9}">
      <dsp:nvSpPr>
        <dsp:cNvPr id="0" name=""/>
        <dsp:cNvSpPr/>
      </dsp:nvSpPr>
      <dsp:spPr>
        <a:xfrm>
          <a:off x="1250306" y="256757"/>
          <a:ext cx="3550484" cy="3550484"/>
        </a:xfrm>
        <a:custGeom>
          <a:avLst/>
          <a:gdLst/>
          <a:ahLst/>
          <a:cxnLst/>
          <a:rect l="0" t="0" r="0" b="0"/>
          <a:pathLst>
            <a:path>
              <a:moveTo>
                <a:pt x="844209" y="263731"/>
              </a:moveTo>
              <a:arcTo wR="1775242" hR="1775242" stAng="14302111" swAng="3022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7B717-3FB3-43BE-9D53-A907A5008491}" type="datetimeFigureOut">
              <a:rPr lang="uk-UA" smtClean="0"/>
              <a:t>15.06.2020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55EAD-CC5B-4AF3-9D61-B14EAD602FA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128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55EAD-CC5B-4AF3-9D61-B14EAD602FA3}" type="slidenum">
              <a:rPr lang="uk-UA" smtClean="0"/>
              <a:t>60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611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A97CD5-72CF-471E-97DF-49EEBCD7424C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584B10-456C-4D64-86AF-4629A39AD6D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124866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Тема лекції: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189" y="2348880"/>
            <a:ext cx="8229600" cy="4389120"/>
          </a:xfrm>
        </p:spPr>
        <p:txBody>
          <a:bodyPr>
            <a:normAutofit/>
          </a:bodyPr>
          <a:lstStyle/>
          <a:p>
            <a:endParaRPr lang="uk-UA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20672"/>
            <a:ext cx="9144000" cy="550920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Судово-медична</a:t>
            </a:r>
          </a:p>
          <a:p>
            <a:pPr algn="ctr"/>
            <a:r>
              <a:rPr lang="uk-UA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експертиза</a:t>
            </a:r>
            <a:r>
              <a:rPr lang="en-US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речових</a:t>
            </a:r>
          </a:p>
          <a:p>
            <a:pPr algn="ctr"/>
            <a:r>
              <a:rPr lang="uk-UA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доказів з </a:t>
            </a:r>
            <a:r>
              <a:rPr lang="uk-UA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об’єктами</a:t>
            </a:r>
          </a:p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біологічного </a:t>
            </a:r>
            <a:r>
              <a:rPr lang="uk-UA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походження</a:t>
            </a:r>
          </a:p>
          <a:p>
            <a:pPr algn="ctr"/>
            <a:endParaRPr lang="uk-UA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uk-UA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uk-UA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 descr="C:\Users\Николай\Pictures\images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140820"/>
            <a:ext cx="1224136" cy="68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3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572672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В </a:t>
            </a:r>
            <a:r>
              <a:rPr lang="uk-UA" sz="2400" b="1" dirty="0"/>
              <a:t>одних випадках від моменту скоєння злочину пройшло багато часу і кров різко змінилась, в інших – кров на місці події (на тілі людини, її одязі чи інших предметах) піддалась змиванню. Перешкодити виявленню крові може і колір предмета, на якому розташовані її плями.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3" y="260648"/>
            <a:ext cx="6840760" cy="43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иколай\Pictur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39878" cy="67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54" y="0"/>
            <a:ext cx="912824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Колір кров’яних плям</a:t>
            </a:r>
          </a:p>
          <a:p>
            <a:pPr algn="just"/>
            <a:r>
              <a:rPr lang="uk-UA" sz="2600" b="1" dirty="0" smtClean="0"/>
              <a:t>Якщо в перші хвилини утворення кров’яна пляма має червоний колір, то через кілька годин цей колір поступово губиться, пляма стає темно-червоною, а потім бурою. </a:t>
            </a:r>
          </a:p>
          <a:p>
            <a:pPr algn="just"/>
            <a:r>
              <a:rPr lang="uk-UA" sz="2600" b="1" dirty="0" smtClean="0"/>
              <a:t>Через 2-3 дні пляма набуває червонувато-бурого забарвлення.</a:t>
            </a:r>
          </a:p>
          <a:p>
            <a:pPr algn="just"/>
            <a:r>
              <a:rPr lang="uk-UA" sz="2600" b="1" dirty="0" smtClean="0"/>
              <a:t>На 9-10 день червонуваті відтінки стають слабо помітними, все чіткіше починають виявлятися бурі відтінки. </a:t>
            </a:r>
          </a:p>
          <a:p>
            <a:pPr algn="just"/>
            <a:r>
              <a:rPr lang="uk-UA" sz="2600" b="1" dirty="0" smtClean="0"/>
              <a:t>Через три тижні плями стають зовсім бурими, через два місяці вони набувають бруднувато-сірувато-бурого кольору. </a:t>
            </a:r>
          </a:p>
          <a:p>
            <a:pPr algn="just"/>
            <a:r>
              <a:rPr lang="uk-UA" sz="2600" b="1" dirty="0" smtClean="0"/>
              <a:t>Через шість місяців мають колір буро-сірий чи сіро-бурий. </a:t>
            </a:r>
          </a:p>
          <a:p>
            <a:pPr algn="just"/>
            <a:r>
              <a:rPr lang="uk-UA" sz="2600" b="1" dirty="0" smtClean="0"/>
              <a:t>При гнитті кров’яні плями стають зеленуватими і навіть зеленими</a:t>
            </a:r>
            <a:endParaRPr lang="uk-UA" sz="2600" b="1" dirty="0"/>
          </a:p>
        </p:txBody>
      </p:sp>
    </p:spTree>
    <p:extLst>
      <p:ext uri="{BB962C8B-B14F-4D97-AF65-F5344CB8AC3E}">
        <p14:creationId xmlns:p14="http://schemas.microsoft.com/office/powerpoint/2010/main" val="143845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82"/>
            <a:ext cx="8229600" cy="67491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Особливості </a:t>
            </a:r>
            <a:r>
              <a:rPr lang="uk-UA" sz="3200" b="1" dirty="0">
                <a:solidFill>
                  <a:srgbClr val="C00000"/>
                </a:solidFill>
              </a:rPr>
              <a:t>пошуку плям </a:t>
            </a:r>
            <a:r>
              <a:rPr lang="uk-UA" sz="3200" b="1" dirty="0" smtClean="0">
                <a:solidFill>
                  <a:srgbClr val="C00000"/>
                </a:solidFill>
              </a:rPr>
              <a:t>крові</a:t>
            </a: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860032" cy="5949280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sz="2800" b="1" dirty="0"/>
              <a:t>Завжди необхідно пам’ятати про прагнення злочинця знищити сліди крові на місці пригоди і на собі: одяг з плямами крові переться, підлога миється, перекрашуються стіни і т. </a:t>
            </a:r>
            <a:r>
              <a:rPr lang="uk-UA" sz="2800" b="1" dirty="0" smtClean="0"/>
              <a:t>ін.</a:t>
            </a:r>
            <a:endParaRPr lang="uk-UA" sz="28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b="1" dirty="0"/>
              <a:t>Тому при огляді тих чи інших речей слід особливу увагу звернути на такі місця, де сліди крові знищити важко, а саме: щілини підлоги, паркету, плінтуси, під якими можуть бути </a:t>
            </a:r>
            <a:r>
              <a:rPr lang="uk-UA" sz="2800" b="1" dirty="0" err="1"/>
              <a:t>затіки</a:t>
            </a:r>
            <a:r>
              <a:rPr lang="uk-UA" sz="2800" b="1" dirty="0"/>
              <a:t> крові, оббивка м’яких меблів. </a:t>
            </a:r>
            <a:endParaRPr lang="en-US" sz="2800" b="1" dirty="0"/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980728"/>
            <a:ext cx="4110608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4098" name="Picture 2" descr="C:\Users\Николай\Pictures\pozbutysja-pljam-krovi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9148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иколай\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25145"/>
            <a:ext cx="3240360" cy="21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099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2060"/>
                </a:solidFill>
              </a:rPr>
              <a:t>Слід оглянути одяг підозрюваного, звертаючи особливу увагу на підкладку, шар вати, внутрішні поверхні кишень, вилоги рукавів, складки манжет штанів, шви, підошву взуття. 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</a:rPr>
              <a:t>Усі </a:t>
            </a:r>
            <a:r>
              <a:rPr lang="uk-UA" sz="2400" b="1" dirty="0">
                <a:solidFill>
                  <a:srgbClr val="002060"/>
                </a:solidFill>
              </a:rPr>
              <a:t>предмети, якими міг бути скоєний злочин, наприклад, ніж, сокира, молоток, повинні бути уважно розглянуті через лупу</a:t>
            </a:r>
            <a:r>
              <a:rPr lang="uk-UA" sz="2400" b="1" dirty="0" smtClean="0">
                <a:solidFill>
                  <a:srgbClr val="002060"/>
                </a:solidFill>
              </a:rPr>
              <a:t>. </a:t>
            </a:r>
            <a:r>
              <a:rPr lang="uk-UA" sz="2400" b="1" dirty="0">
                <a:solidFill>
                  <a:srgbClr val="002060"/>
                </a:solidFill>
              </a:rPr>
              <a:t>Особливо важливо оглянути місце, де залізо прикріплено до дерев’яної ручки, оскільки там найчастіше присихають залишки крові.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546437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002060"/>
                </a:solidFill>
              </a:rPr>
              <a:t>Доцільно </a:t>
            </a:r>
            <a:r>
              <a:rPr lang="uk-UA" sz="2400" b="1" dirty="0">
                <a:solidFill>
                  <a:srgbClr val="002060"/>
                </a:solidFill>
              </a:rPr>
              <a:t>уважно оглянути руки підозрюваного, взяти на дослідження вміст із-під нігтів, зрізавши їх для цього. Оглядати потрібно й одяг потерпілого, відшукуючи сліди крові не тільки у місці ушкодження, але й на штанах, спідниці, туфлях і т. ін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4" descr="Результат пошуку зображень за запитом &quot;волосся слід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013176"/>
            <a:ext cx="2232248" cy="1844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03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9289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>
                <a:solidFill>
                  <a:srgbClr val="002060"/>
                </a:solidFill>
              </a:rPr>
              <a:t>Якщо поранення чи убивство здійснено на відкритій місцевості то, залежно від пористості </a:t>
            </a:r>
            <a:r>
              <a:rPr lang="uk-UA" sz="2200" b="1" dirty="0" err="1">
                <a:solidFill>
                  <a:srgbClr val="002060"/>
                </a:solidFill>
              </a:rPr>
              <a:t>грунта</a:t>
            </a:r>
            <a:r>
              <a:rPr lang="uk-UA" sz="2200" b="1" dirty="0">
                <a:solidFill>
                  <a:srgbClr val="002060"/>
                </a:solidFill>
              </a:rPr>
              <a:t>, кров в одних випадках помітити легко, а в інших – складно, оскільки вона швидко всмоктується в землю. В окремих випадках до моменту прибуття слідчого кров у приміщеннях і на землі знищується (засипається землею, піском, попелом і т. ін.). </a:t>
            </a:r>
            <a:endParaRPr lang="uk-UA" sz="2200" b="1" dirty="0" smtClean="0">
              <a:solidFill>
                <a:srgbClr val="002060"/>
              </a:solidFill>
            </a:endParaRPr>
          </a:p>
          <a:p>
            <a:pPr algn="just"/>
            <a:r>
              <a:rPr lang="uk-UA" sz="2200" b="1" dirty="0" smtClean="0">
                <a:solidFill>
                  <a:srgbClr val="002060"/>
                </a:solidFill>
              </a:rPr>
              <a:t>Слід </a:t>
            </a:r>
            <a:r>
              <a:rPr lang="uk-UA" sz="2200" b="1" dirty="0">
                <a:solidFill>
                  <a:srgbClr val="002060"/>
                </a:solidFill>
              </a:rPr>
              <a:t>звертати увагу на ганчірки, які використовувалися для замивання крові, відра, лопати, якими зчищалася земля і таке інше, а також необхідно шукати кров у конкретних місцях, обережно знімаючи шари землі, піску чи попелу. У полі, саду, городі огляду повинні бути піддані листя рослин, трава, стовбури дерев, на яких інколи можна виявити сліди крові</a:t>
            </a:r>
            <a:r>
              <a:rPr lang="uk-UA" sz="2200" b="1" dirty="0" smtClean="0">
                <a:solidFill>
                  <a:srgbClr val="002060"/>
                </a:solidFill>
              </a:rPr>
              <a:t>.</a:t>
            </a:r>
            <a:endParaRPr lang="en-US" sz="2200" b="1" dirty="0"/>
          </a:p>
        </p:txBody>
      </p:sp>
      <p:pic>
        <p:nvPicPr>
          <p:cNvPr id="5123" name="Picture 3" descr="C:\Users\Николай\Pictures\images (2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59648"/>
            <a:ext cx="3168352" cy="21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Николай\Pictures\images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59648"/>
            <a:ext cx="3816424" cy="21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иколай\Pictures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2899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5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48680"/>
            <a:ext cx="8928992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</a:rPr>
              <a:t>Якщо злочин скоєно в приміщенні і злочинець замазав руки кров’ю, він нерідко тут же миє їх, витирає першим, що попадає під руку предметом, наприклад, </a:t>
            </a:r>
            <a:r>
              <a:rPr lang="uk-UA" sz="2400" b="1" dirty="0" smtClean="0">
                <a:solidFill>
                  <a:srgbClr val="002060"/>
                </a:solidFill>
              </a:rPr>
              <a:t>рушником або </a:t>
            </a:r>
            <a:r>
              <a:rPr lang="uk-UA" sz="2400" b="1" dirty="0">
                <a:solidFill>
                  <a:srgbClr val="002060"/>
                </a:solidFill>
              </a:rPr>
              <a:t>скатертиною. 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002060"/>
                </a:solidFill>
              </a:rPr>
              <a:t>Оглянути </a:t>
            </a:r>
            <a:r>
              <a:rPr lang="uk-UA" sz="2400" b="1" dirty="0">
                <a:solidFill>
                  <a:srgbClr val="002060"/>
                </a:solidFill>
              </a:rPr>
              <a:t>також слід задні поверхні дзеркал, де інколи знаходять закривавлені відбитки пальців рук злочинця з добре вираженими капілярними лініями, ручки дверей, столи, шафи, рукомийники, мильниці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002060"/>
                </a:solidFill>
              </a:rPr>
              <a:t>При </a:t>
            </a:r>
            <a:r>
              <a:rPr lang="uk-UA" sz="2400" b="1" dirty="0">
                <a:solidFill>
                  <a:srgbClr val="002060"/>
                </a:solidFill>
              </a:rPr>
              <a:t>огляді місця пригоди і виявленні крові звертається увага на величину і форму слідів, з яких можна судити про механізм їх утворення і про обставини події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/>
          </a:p>
        </p:txBody>
      </p:sp>
      <p:pic>
        <p:nvPicPr>
          <p:cNvPr id="3074" name="Picture 2" descr="C:\Users\Николай\Pictures\1398699900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03666"/>
            <a:ext cx="3240360" cy="2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иколай\Pictures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3600"/>
            <a:ext cx="3456385" cy="2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Николай\Pictures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00" y="764704"/>
            <a:ext cx="389986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иколай\Pictures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4" y="735225"/>
            <a:ext cx="3735259" cy="22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иколай\Pictures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34" y="4728890"/>
            <a:ext cx="1990725" cy="15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Николай\Pictures\images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4" y="3538265"/>
            <a:ext cx="3745950" cy="289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Николай\Pictures\images (19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35" y="3538265"/>
            <a:ext cx="19240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Николай\Pictures\images (2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068960"/>
            <a:ext cx="1034377" cy="15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6438038"/>
            <a:ext cx="4760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/>
              <a:t>Виявлення (пошук) речових доказів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078176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429" y="1772815"/>
            <a:ext cx="4267200" cy="2059409"/>
          </a:xfrm>
          <a:prstGeom prst="rect">
            <a:avLst/>
          </a:prstGeom>
          <a:ln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32225"/>
            <a:ext cx="2133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32224"/>
            <a:ext cx="2133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72816"/>
            <a:ext cx="3581400" cy="205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32225"/>
            <a:ext cx="3657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476672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На що треба звернути увагу </a:t>
            </a:r>
            <a:r>
              <a:rPr lang="uk-UA" sz="2800" b="1" dirty="0" smtClean="0">
                <a:solidFill>
                  <a:srgbClr val="FF0000"/>
                </a:solidFill>
              </a:rPr>
              <a:t>при огляді місця події для пошука плям крові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8136904" cy="52229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0104" y="434861"/>
            <a:ext cx="83529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 smtClean="0">
                <a:solidFill>
                  <a:srgbClr val="FFFF00"/>
                </a:solidFill>
              </a:rPr>
              <a:t>Класифікація</a:t>
            </a:r>
            <a:r>
              <a:rPr lang="ru-RU" sz="2600" b="1" dirty="0" smtClean="0">
                <a:solidFill>
                  <a:srgbClr val="FFFF00"/>
                </a:solidFill>
              </a:rPr>
              <a:t> </a:t>
            </a:r>
            <a:r>
              <a:rPr lang="ru-RU" sz="2600" b="1" dirty="0" err="1" smtClean="0">
                <a:solidFill>
                  <a:srgbClr val="FFFF00"/>
                </a:solidFill>
              </a:rPr>
              <a:t>слідів</a:t>
            </a:r>
            <a:r>
              <a:rPr lang="ru-RU" sz="2600" b="1" dirty="0" smtClean="0">
                <a:solidFill>
                  <a:srgbClr val="FFFF00"/>
                </a:solidFill>
              </a:rPr>
              <a:t> </a:t>
            </a:r>
            <a:r>
              <a:rPr lang="ru-RU" sz="2600" b="1" dirty="0" err="1" smtClean="0">
                <a:solidFill>
                  <a:srgbClr val="FFFF00"/>
                </a:solidFill>
              </a:rPr>
              <a:t>крові</a:t>
            </a:r>
            <a:endParaRPr lang="ru-RU" sz="2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 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6247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indent="12700" algn="ctr">
              <a:lnSpc>
                <a:spcPct val="90000"/>
              </a:lnSpc>
            </a:pPr>
            <a:endParaRPr lang="uk-UA" sz="3600" b="1" dirty="0" smtClean="0">
              <a:solidFill>
                <a:srgbClr val="002060"/>
              </a:solidFill>
            </a:endParaRPr>
          </a:p>
          <a:p>
            <a:pPr indent="12700" algn="ctr">
              <a:lnSpc>
                <a:spcPct val="90000"/>
              </a:lnSpc>
            </a:pPr>
            <a:r>
              <a:rPr lang="uk-UA" sz="3600" b="1" dirty="0" smtClean="0">
                <a:solidFill>
                  <a:srgbClr val="C00000"/>
                </a:solidFill>
              </a:rPr>
              <a:t>Речові докази</a:t>
            </a:r>
          </a:p>
          <a:p>
            <a:pPr indent="12700" algn="just">
              <a:lnSpc>
                <a:spcPct val="90000"/>
              </a:lnSpc>
            </a:pPr>
            <a:r>
              <a:rPr lang="uk-UA" sz="2800" b="1" dirty="0" smtClean="0">
                <a:solidFill>
                  <a:schemeClr val="bg1"/>
                </a:solidFill>
              </a:rPr>
              <a:t>Відповідно до ст. 98 КПК України «Р</a:t>
            </a:r>
            <a:r>
              <a:rPr lang="uk-UA" sz="2800" b="1" i="1" dirty="0" smtClean="0">
                <a:solidFill>
                  <a:schemeClr val="bg1"/>
                </a:solidFill>
              </a:rPr>
              <a:t>ечовими </a:t>
            </a:r>
            <a:r>
              <a:rPr lang="uk-UA" sz="2800" b="1" i="1" dirty="0">
                <a:solidFill>
                  <a:schemeClr val="bg1"/>
                </a:solidFill>
              </a:rPr>
              <a:t>доказами є предмети, які були </a:t>
            </a:r>
            <a:r>
              <a:rPr lang="uk-UA" sz="2800" b="1" i="1" dirty="0" smtClean="0">
                <a:solidFill>
                  <a:schemeClr val="bg1"/>
                </a:solidFill>
              </a:rPr>
              <a:t>знаряддям вчинення злочину</a:t>
            </a:r>
            <a:r>
              <a:rPr lang="uk-UA" sz="2800" b="1" i="1" dirty="0">
                <a:solidFill>
                  <a:schemeClr val="bg1"/>
                </a:solidFill>
              </a:rPr>
              <a:t>, зберегли на собі сліди злочину або були об'єктом </a:t>
            </a:r>
            <a:r>
              <a:rPr lang="uk-UA" sz="2800" b="1" i="1" dirty="0" smtClean="0">
                <a:solidFill>
                  <a:schemeClr val="bg1"/>
                </a:solidFill>
              </a:rPr>
              <a:t>злочинних </a:t>
            </a:r>
            <a:r>
              <a:rPr lang="uk-UA" sz="2800" b="1" i="1" dirty="0">
                <a:solidFill>
                  <a:schemeClr val="bg1"/>
                </a:solidFill>
              </a:rPr>
              <a:t>дій, гроші, цінності та інші речі, нажиті злочинним </a:t>
            </a:r>
            <a:r>
              <a:rPr lang="uk-UA" sz="2800" b="1" i="1" dirty="0" smtClean="0">
                <a:solidFill>
                  <a:schemeClr val="bg1"/>
                </a:solidFill>
              </a:rPr>
              <a:t>шляхом</a:t>
            </a:r>
            <a:r>
              <a:rPr lang="uk-UA" sz="2800" b="1" i="1" dirty="0">
                <a:solidFill>
                  <a:schemeClr val="bg1"/>
                </a:solidFill>
              </a:rPr>
              <a:t>, і всі інші предмети, які можуть бути засобами для </a:t>
            </a:r>
            <a:r>
              <a:rPr lang="uk-UA" sz="2800" b="1" i="1" dirty="0" smtClean="0">
                <a:solidFill>
                  <a:schemeClr val="bg1"/>
                </a:solidFill>
              </a:rPr>
              <a:t>розкриття </a:t>
            </a:r>
            <a:r>
              <a:rPr lang="uk-UA" sz="2800" b="1" i="1" dirty="0">
                <a:solidFill>
                  <a:schemeClr val="bg1"/>
                </a:solidFill>
              </a:rPr>
              <a:t>злочину і виявлення винних або для спростування </a:t>
            </a:r>
            <a:r>
              <a:rPr lang="uk-UA" sz="2800" b="1" i="1" dirty="0" smtClean="0">
                <a:solidFill>
                  <a:schemeClr val="bg1"/>
                </a:solidFill>
              </a:rPr>
              <a:t>обвинувачення </a:t>
            </a:r>
            <a:r>
              <a:rPr lang="uk-UA" sz="2800" b="1" i="1" dirty="0">
                <a:solidFill>
                  <a:schemeClr val="bg1"/>
                </a:solidFill>
              </a:rPr>
              <a:t>чи </a:t>
            </a:r>
            <a:r>
              <a:rPr lang="uk-UA" sz="2800" b="1" i="1" dirty="0" smtClean="0">
                <a:solidFill>
                  <a:schemeClr val="bg1"/>
                </a:solidFill>
              </a:rPr>
              <a:t>пом'якшення відповідальності».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Николай\Pictures\ybo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97152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8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62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56895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576064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uk-UA" sz="3200" b="1" dirty="0" smtClean="0">
                <a:solidFill>
                  <a:srgbClr val="002060"/>
                </a:solidFill>
                <a:effectLst/>
              </a:rPr>
              <a:t>Характеристика окремих видів плям крові:</a:t>
            </a:r>
            <a:endParaRPr lang="en-US" sz="32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12" y="836712"/>
            <a:ext cx="9140688" cy="165618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1.1. Плями крові. Плями на горизонтальній поверхні</a:t>
            </a:r>
          </a:p>
          <a:p>
            <a:pPr algn="just"/>
            <a:r>
              <a:rPr lang="uk-UA" sz="2200" b="1" dirty="0" smtClean="0">
                <a:solidFill>
                  <a:srgbClr val="002060"/>
                </a:solidFill>
              </a:rPr>
              <a:t>Плями </a:t>
            </a:r>
            <a:r>
              <a:rPr lang="uk-UA" sz="2200" b="1" dirty="0">
                <a:solidFill>
                  <a:srgbClr val="002060"/>
                </a:solidFill>
              </a:rPr>
              <a:t>від падіння крапель крові на горизонтальну поверхню, за ступенем </a:t>
            </a:r>
            <a:r>
              <a:rPr lang="uk-UA" sz="2200" b="1" dirty="0" err="1">
                <a:solidFill>
                  <a:srgbClr val="002060"/>
                </a:solidFill>
              </a:rPr>
              <a:t>зазубреності</a:t>
            </a:r>
            <a:r>
              <a:rPr lang="uk-UA" sz="2200" b="1" dirty="0">
                <a:solidFill>
                  <a:srgbClr val="002060"/>
                </a:solidFill>
              </a:rPr>
              <a:t> країв яких установлюють висоту падіння краплі крові. 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7"/>
            <a:ext cx="5976664" cy="4233663"/>
          </a:xfrm>
          <a:prstGeom prst="rect">
            <a:avLst/>
          </a:prstGeom>
        </p:spPr>
      </p:pic>
      <p:pic>
        <p:nvPicPr>
          <p:cNvPr id="15362" name="Picture 2" descr="C:\Users\Николай\Pictures\image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67" y="2492897"/>
            <a:ext cx="3078899" cy="426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9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36510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2060"/>
                </a:solidFill>
              </a:rPr>
              <a:t>При падінні з висоти до одного метра плями мають круглу форму і рівні краї. По мірі збільшення висоти падіння (від 1 до 2 метрів) краї плям стають нерівними, зазубреними, від них відходять промені. При падінні з висоти понад два метри крапля крові розбризкується, тому навколо головної плями будуть розміщуватися вторинні кров’яні бризки.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4798"/>
            <a:ext cx="5544616" cy="4104456"/>
          </a:xfrm>
          <a:prstGeom prst="rect">
            <a:avLst/>
          </a:prstGeom>
        </p:spPr>
      </p:pic>
      <p:pic>
        <p:nvPicPr>
          <p:cNvPr id="12290" name="Picture 2" descr="C:\Users\Николай\Pictures\image008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4798"/>
            <a:ext cx="3491880" cy="394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52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546" y="548680"/>
            <a:ext cx="892899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FF0000"/>
                </a:solidFill>
              </a:rPr>
              <a:t>1.2. Плями </a:t>
            </a:r>
            <a:r>
              <a:rPr lang="uk-UA" sz="2800" b="1" dirty="0">
                <a:solidFill>
                  <a:srgbClr val="FF0000"/>
                </a:solidFill>
              </a:rPr>
              <a:t>крові. Плями на </a:t>
            </a:r>
            <a:r>
              <a:rPr lang="uk-UA" sz="2800" b="1" dirty="0" smtClean="0">
                <a:solidFill>
                  <a:srgbClr val="FF0000"/>
                </a:solidFill>
              </a:rPr>
              <a:t>похилій поверхні</a:t>
            </a:r>
          </a:p>
          <a:p>
            <a:pPr algn="just"/>
            <a:endParaRPr lang="uk-UA" sz="2400" b="1" dirty="0"/>
          </a:p>
          <a:p>
            <a:pPr algn="just"/>
            <a:r>
              <a:rPr lang="uk-UA" sz="2400" b="1" dirty="0" smtClean="0"/>
              <a:t>Коли </a:t>
            </a:r>
            <a:r>
              <a:rPr lang="uk-UA" sz="2400" b="1" dirty="0"/>
              <a:t>крапля крові скочується з руки злочинця, який рухається, вона падає на землю не під прямим кутом, а під кутом, меншим 90°, і цей кут тим менший, гостріший, чим більша швидкість руху. В цьому випадку кров’яна пляма не має уже форми круга, а набуває форми овалу, довга вісь якого лежить у напрямку руху. </a:t>
            </a:r>
            <a:endParaRPr lang="uk-UA" sz="2400" b="1" dirty="0" smtClean="0"/>
          </a:p>
          <a:p>
            <a:pPr algn="just"/>
            <a:endParaRPr lang="uk-UA" sz="2400" b="1" dirty="0" smtClean="0"/>
          </a:p>
          <a:p>
            <a:pPr algn="just"/>
            <a:r>
              <a:rPr lang="uk-UA" sz="2400" b="1" dirty="0" smtClean="0"/>
              <a:t>Вторинні </a:t>
            </a:r>
            <a:r>
              <a:rPr lang="uk-UA" sz="2400" b="1" dirty="0"/>
              <a:t>кров’яні бризки навколо головної плями також розміщуються </a:t>
            </a:r>
            <a:r>
              <a:rPr lang="uk-UA" sz="2400" b="1" dirty="0" err="1"/>
              <a:t>овально</a:t>
            </a:r>
            <a:r>
              <a:rPr lang="uk-UA" sz="2400" b="1" dirty="0"/>
              <a:t>, причому більша їх частина лежить у напрямку руху. Овальна форма плями і вторинних кров’яних бризок тим більше витягнута, чим гостріший кут падіння, чим більшою була швидкість руху злочинця</a:t>
            </a:r>
            <a:r>
              <a:rPr lang="uk-UA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17642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951" y="116632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FF0000"/>
                </a:solidFill>
              </a:rPr>
              <a:t>1.3 </a:t>
            </a:r>
            <a:r>
              <a:rPr lang="uk-UA" sz="2400" b="1" i="1" dirty="0" smtClean="0">
                <a:solidFill>
                  <a:srgbClr val="FF0000"/>
                </a:solidFill>
              </a:rPr>
              <a:t>Плями від бризок </a:t>
            </a:r>
            <a:r>
              <a:rPr lang="uk-UA" sz="2400" b="1" dirty="0" smtClean="0"/>
              <a:t>виникають при потраплянні (на похилу, горизонтальну чи вертикальну площину ) частинок крові з предмета, що рухається. Бризки мають форму знаків оклику, вузький кінець якого спрямований у бік падіння краплі.</a:t>
            </a: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52" y="1988840"/>
            <a:ext cx="5433934" cy="4717151"/>
          </a:xfrm>
          <a:prstGeom prst="rect">
            <a:avLst/>
          </a:prstGeom>
        </p:spPr>
      </p:pic>
      <p:pic>
        <p:nvPicPr>
          <p:cNvPr id="11266" name="Picture 2" descr="C:\Users\Николай\Pictures\image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3527648" cy="47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77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2060"/>
                </a:solidFill>
              </a:rPr>
              <a:t>Кров’яні бризки мають місце в тих випадках, коли в результаті поранення розрізані великі артерії, при різкому струсі закривавлених предметів і зброї чи при повторних ударах тупим предметом, головним чином при ударах по закритих волоссям частинах голови. Характер і напрям розбризкування крові залежить від сили і кута, під яким наноситься удар.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25332"/>
            <a:ext cx="4392488" cy="3192010"/>
          </a:xfrm>
          <a:prstGeom prst="rect">
            <a:avLst/>
          </a:prstGeom>
        </p:spPr>
      </p:pic>
      <p:pic>
        <p:nvPicPr>
          <p:cNvPr id="13315" name="Picture 3" descr="C:\Users\Николай\Pictures\image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" y="2725332"/>
            <a:ext cx="3105150" cy="27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3634" y="5717287"/>
            <a:ext cx="2334550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uk-UA" sz="2000" b="1" dirty="0">
                <a:solidFill>
                  <a:srgbClr val="002060"/>
                </a:solidFill>
              </a:rPr>
              <a:t>Крапкові бризки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93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брызги на рука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88640"/>
            <a:ext cx="8208912" cy="36724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811012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2060"/>
                </a:solidFill>
              </a:rPr>
              <a:t>При такому способі убивства злочинець буває сильно закривавлений, головним чином на передньому боці тіла. При сильному </a:t>
            </a:r>
            <a:r>
              <a:rPr lang="uk-UA" sz="2400" b="1" dirty="0" err="1">
                <a:solidFill>
                  <a:srgbClr val="002060"/>
                </a:solidFill>
              </a:rPr>
              <a:t>розмасі</a:t>
            </a:r>
            <a:r>
              <a:rPr lang="uk-UA" sz="2400" b="1" dirty="0">
                <a:solidFill>
                  <a:srgbClr val="002060"/>
                </a:solidFill>
              </a:rPr>
              <a:t> тупим знаряддям у момент, коли злочинець держить зброю у верхній точці, можуть звільнитись декілька кров’яних крапель, які потім попадають у вигляді бризок на злочинця. Тому при огляді підозрюваної особи завжди необхідно оглянути одяг з усіх боків</a:t>
            </a:r>
            <a:r>
              <a:rPr lang="uk-UA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125113" cy="92447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Судово-медична експертиза речових доказів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12393650"/>
              </p:ext>
            </p:extLst>
          </p:nvPr>
        </p:nvGraphicFramePr>
        <p:xfrm>
          <a:off x="1403648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41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880" y="4221088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/>
              <a:t>Кров’яні бризки знаходять навколо трупа чи місця, де було нанесено поранення, часто на значній відстані. Вони бувають на стінках, меблях, підлозі, рідко – на стелі. </a:t>
            </a:r>
            <a:r>
              <a:rPr lang="uk-UA" sz="2200" b="1" dirty="0" smtClean="0"/>
              <a:t>Ширина </a:t>
            </a:r>
            <a:r>
              <a:rPr lang="uk-UA" sz="2200" b="1" dirty="0"/>
              <a:t>і довжина бризок залежить від кута, під яким крапля крові упала на поверхню. </a:t>
            </a:r>
            <a:r>
              <a:rPr lang="uk-UA" sz="2200" b="1" dirty="0" smtClean="0"/>
              <a:t>Чим </a:t>
            </a:r>
            <a:r>
              <a:rPr lang="uk-UA" sz="2200" b="1" dirty="0"/>
              <a:t>гостріший кут падіння, тим вужча і </a:t>
            </a:r>
            <a:r>
              <a:rPr lang="uk-UA" sz="2200" b="1" dirty="0" err="1"/>
              <a:t>довгастіша</a:t>
            </a:r>
            <a:r>
              <a:rPr lang="uk-UA" sz="2200" b="1" dirty="0"/>
              <a:t> кров’яна бризка.</a:t>
            </a:r>
            <a:endParaRPr lang="en-US" sz="2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3824"/>
            <a:ext cx="4716016" cy="3811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97" y="188640"/>
            <a:ext cx="371788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54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76672"/>
            <a:ext cx="4536504" cy="609397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FF0000"/>
                </a:solidFill>
              </a:rPr>
              <a:t>3. </a:t>
            </a:r>
            <a:r>
              <a:rPr lang="uk-UA" sz="2800" b="1" dirty="0" smtClean="0">
                <a:solidFill>
                  <a:srgbClr val="FF0000"/>
                </a:solidFill>
              </a:rPr>
              <a:t>Потьоки крові.</a:t>
            </a:r>
          </a:p>
          <a:p>
            <a:pPr algn="just"/>
            <a:endParaRPr lang="uk-UA" sz="2800" b="1" dirty="0">
              <a:solidFill>
                <a:srgbClr val="FF0000"/>
              </a:solidFill>
            </a:endParaRPr>
          </a:p>
          <a:p>
            <a:pPr algn="just"/>
            <a:r>
              <a:rPr lang="uk-UA" sz="2400" b="1" dirty="0" smtClean="0"/>
              <a:t>Потьоки</a:t>
            </a:r>
            <a:r>
              <a:rPr lang="uk-UA" sz="2400" b="1" dirty="0"/>
              <a:t>, які утворюються при попаданні і стіканні крові по похилій чи вертикальні поверхні (із рани на поверхні тіла і одягу). За напрямом потьоків крові можна судити про те, в якому положенні </a:t>
            </a:r>
            <a:r>
              <a:rPr lang="uk-UA" sz="2400" b="1" dirty="0" smtClean="0"/>
              <a:t>перебував </a:t>
            </a:r>
            <a:r>
              <a:rPr lang="uk-UA" sz="2400" b="1" dirty="0"/>
              <a:t>потерпілий у момент нанесення ран, а також </a:t>
            </a:r>
            <a:r>
              <a:rPr lang="uk-UA" sz="2400" b="1" dirty="0" smtClean="0"/>
              <a:t>чи змінювалося положення </a:t>
            </a:r>
            <a:r>
              <a:rPr lang="uk-UA" sz="2400" b="1" dirty="0"/>
              <a:t>тіла. </a:t>
            </a:r>
            <a:endParaRPr lang="uk-UA" sz="2200" b="1" dirty="0">
              <a:solidFill>
                <a:srgbClr val="002060"/>
              </a:solidFill>
            </a:endParaRPr>
          </a:p>
          <a:p>
            <a:pPr algn="just"/>
            <a:endParaRPr lang="uk-UA" sz="2200" b="1" dirty="0" smtClean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Николай\Pictures\image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56" cy="37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5333146"/>
            <a:ext cx="20862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uk-UA" sz="2000" b="1" dirty="0"/>
              <a:t>Патьоки з носа</a:t>
            </a:r>
          </a:p>
        </p:txBody>
      </p:sp>
    </p:spTree>
    <p:extLst>
      <p:ext uri="{BB962C8B-B14F-4D97-AF65-F5344CB8AC3E}">
        <p14:creationId xmlns:p14="http://schemas.microsoft.com/office/powerpoint/2010/main" val="38221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248" y="6087735"/>
            <a:ext cx="860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Потьоки крові на трупі постраждалої</a:t>
            </a:r>
            <a:endParaRPr lang="en-US" sz="2000" b="1" dirty="0"/>
          </a:p>
        </p:txBody>
      </p:sp>
      <p:pic>
        <p:nvPicPr>
          <p:cNvPr id="7170" name="Picture 2" descr="C:\Users\Николай\Pictures\x_3d8c33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08324"/>
            <a:ext cx="7560840" cy="38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Якщо будуть знайдені потьоки крові, які стікають у різних напрямках, чи такі, що схрещуються, це є доказом того, що положення тіла було змінено в агонії або одразу ж після смерті. Потьоки крові інколи допомагають вирішити питання про послідовність поранень (за різними напрямками потьоків, які відходять від ушкоджень). </a:t>
            </a:r>
          </a:p>
        </p:txBody>
      </p:sp>
    </p:spTree>
    <p:extLst>
      <p:ext uri="{BB962C8B-B14F-4D97-AF65-F5344CB8AC3E}">
        <p14:creationId xmlns:p14="http://schemas.microsoft.com/office/powerpoint/2010/main" val="29074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6672"/>
            <a:ext cx="89289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endParaRPr lang="uk-UA" sz="22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200" b="1" dirty="0" smtClean="0">
                <a:solidFill>
                  <a:srgbClr val="002060"/>
                </a:solidFill>
              </a:rPr>
              <a:t>За </a:t>
            </a:r>
            <a:r>
              <a:rPr lang="uk-UA" sz="2200" b="1" dirty="0">
                <a:solidFill>
                  <a:srgbClr val="002060"/>
                </a:solidFill>
              </a:rPr>
              <a:t>потьоками крові можна встановити, витекла кров при житті чи після смерті. Кров, яка витекла з рани при житті, згортається і міцно фіксується до країв рани та до шкіри. </a:t>
            </a:r>
            <a:endParaRPr lang="uk-UA" sz="2200" b="1" dirty="0" smtClean="0">
              <a:solidFill>
                <a:srgbClr val="002060"/>
              </a:solidFill>
            </a:endParaRPr>
          </a:p>
          <a:p>
            <a:pPr algn="just"/>
            <a:endParaRPr lang="uk-UA" sz="2200" b="1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200" b="1" dirty="0" smtClean="0">
                <a:solidFill>
                  <a:srgbClr val="002060"/>
                </a:solidFill>
              </a:rPr>
              <a:t>При </a:t>
            </a:r>
            <a:r>
              <a:rPr lang="uk-UA" sz="2200" b="1" dirty="0">
                <a:solidFill>
                  <a:srgbClr val="002060"/>
                </a:solidFill>
              </a:rPr>
              <a:t>посмертній кровотечі кров не згортається, а засихає, в цьому випадку кров’яні плями можна відокремити від шкіри</a:t>
            </a:r>
            <a:r>
              <a:rPr lang="uk-UA" sz="2200" b="1" dirty="0" smtClean="0">
                <a:solidFill>
                  <a:srgbClr val="002060"/>
                </a:solidFill>
              </a:rPr>
              <a:t>.. </a:t>
            </a:r>
          </a:p>
        </p:txBody>
      </p:sp>
      <p:pic>
        <p:nvPicPr>
          <p:cNvPr id="8194" name="Picture 2" descr="C:\Users\Николай\Pictures\383504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2" y="3429000"/>
            <a:ext cx="4628458" cy="33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иколай\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600400" cy="33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72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9456" y="836712"/>
            <a:ext cx="468052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002060"/>
                </a:solidFill>
              </a:rPr>
              <a:t>Вони </a:t>
            </a:r>
            <a:r>
              <a:rPr lang="uk-UA" sz="2200" b="1" dirty="0">
                <a:solidFill>
                  <a:srgbClr val="002060"/>
                </a:solidFill>
              </a:rPr>
              <a:t>виникають при витиранні слідів крові ганчіркою, рушником і т. ін. При виявленні цих слідів можна тільки стверджувати те, що злочинець намагався знищити кров’яні сліди. Іншого значення ці плями, як правило, не мають. Робити з них якісь важливі для слідства висновки не можна. Вони повинні враховуватися при реконструкції злочину і при психологічній оцінці особи злочинця.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6" y="858217"/>
            <a:ext cx="4032448" cy="49685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2384" y="260648"/>
            <a:ext cx="3579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2400" b="1" dirty="0">
                <a:solidFill>
                  <a:srgbClr val="002060"/>
                </a:solidFill>
              </a:rPr>
              <a:t>4. Помарки і мазки</a:t>
            </a:r>
          </a:p>
        </p:txBody>
      </p:sp>
    </p:spTree>
    <p:extLst>
      <p:ext uri="{BB962C8B-B14F-4D97-AF65-F5344CB8AC3E}">
        <p14:creationId xmlns:p14="http://schemas.microsoft.com/office/powerpoint/2010/main" val="27851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8272" y="5686176"/>
            <a:ext cx="4125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Плями у вигляді помарок крові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1" y="668028"/>
            <a:ext cx="6348953" cy="50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57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5668" y="5877272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Плями у вигляді помарок крові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2" y="476672"/>
            <a:ext cx="4392488" cy="4985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76" y="548680"/>
            <a:ext cx="396044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4147"/>
            <a:ext cx="4536504" cy="51210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1" y="332655"/>
            <a:ext cx="3920641" cy="51125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3579" y="5849525"/>
            <a:ext cx="7198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002060"/>
                </a:solidFill>
              </a:rPr>
              <a:t>Мазки крові, що могли утворитися при волочінні трупа</a:t>
            </a:r>
            <a:endParaRPr lang="uk-UA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07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404728315_z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55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75856" y="5949280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bg1"/>
                </a:solidFill>
              </a:rPr>
              <a:t>Мазки </a:t>
            </a:r>
            <a:r>
              <a:rPr lang="uk-UA" sz="2400" b="1" dirty="0" smtClean="0">
                <a:solidFill>
                  <a:schemeClr val="bg1"/>
                </a:solidFill>
              </a:rPr>
              <a:t>крові при </a:t>
            </a:r>
            <a:r>
              <a:rPr lang="uk-UA" sz="2400" b="1" dirty="0">
                <a:solidFill>
                  <a:schemeClr val="bg1"/>
                </a:solidFill>
              </a:rPr>
              <a:t>волочінні трупа</a:t>
            </a:r>
          </a:p>
        </p:txBody>
      </p:sp>
    </p:spTree>
    <p:extLst>
      <p:ext uri="{BB962C8B-B14F-4D97-AF65-F5344CB8AC3E}">
        <p14:creationId xmlns:p14="http://schemas.microsoft.com/office/powerpoint/2010/main" val="2462563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302359"/>
            <a:ext cx="4320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FF0000"/>
                </a:solidFill>
              </a:rPr>
              <a:t>5</a:t>
            </a:r>
            <a:r>
              <a:rPr lang="uk-UA" sz="2800" b="1" dirty="0" smtClean="0">
                <a:solidFill>
                  <a:srgbClr val="FF0000"/>
                </a:solidFill>
              </a:rPr>
              <a:t>. Сліди у вигляді відбитків</a:t>
            </a:r>
          </a:p>
          <a:p>
            <a:pPr algn="just"/>
            <a:r>
              <a:rPr lang="uk-UA" sz="2200" b="1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uk-UA" sz="2200" b="1" dirty="0" smtClean="0">
                <a:solidFill>
                  <a:srgbClr val="002060"/>
                </a:solidFill>
              </a:rPr>
              <a:t>Сліди </a:t>
            </a:r>
            <a:r>
              <a:rPr lang="uk-UA" sz="2200" b="1" dirty="0">
                <a:solidFill>
                  <a:srgbClr val="002060"/>
                </a:solidFill>
              </a:rPr>
              <a:t>крові у вигляді відбитків пальців, долонь, підошов та інших предметів, які найчастіше можна знайти на стінах, дверях, умивальнику, підлозі і т. ін. Вони є важливими для слідства, тому в кожному випадку їх потрібно добросовісно і старанно досліджувати.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1239"/>
            <a:ext cx="4248472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2447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Виявлення і оцінка слідів </a:t>
            </a:r>
            <a:r>
              <a:rPr lang="uk-UA" b="1" dirty="0" smtClean="0">
                <a:solidFill>
                  <a:srgbClr val="002060"/>
                </a:solidFill>
              </a:rPr>
              <a:t>крові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97152"/>
            <a:ext cx="8496944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dirty="0" smtClean="0"/>
              <a:t>При огляді </a:t>
            </a:r>
            <a:r>
              <a:rPr lang="uk-UA" sz="2400" b="1" dirty="0"/>
              <a:t>місця події головне завдання судового медика – знайти і правильно оцінити сліди крові, які для подальшого </a:t>
            </a:r>
            <a:r>
              <a:rPr lang="uk-UA" sz="2400" b="1" dirty="0" smtClean="0"/>
              <a:t>розслідування і</a:t>
            </a:r>
            <a:r>
              <a:rPr lang="uk-UA" sz="2400" b="1" dirty="0"/>
              <a:t>, головним чином, при реконструкції злочину відіграють </a:t>
            </a:r>
            <a:r>
              <a:rPr lang="uk-UA" sz="2400" b="1" dirty="0" smtClean="0"/>
              <a:t>вирішальну </a:t>
            </a:r>
            <a:r>
              <a:rPr lang="uk-UA" sz="2400" b="1" dirty="0"/>
              <a:t>роль</a:t>
            </a:r>
            <a:r>
              <a:rPr lang="uk-UA" sz="2400" b="1" dirty="0" smtClean="0"/>
              <a:t>.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4681"/>
            <a:ext cx="4176464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3"/>
            <a:ext cx="388843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548" y="5157192"/>
            <a:ext cx="4277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00B0F0"/>
                </a:solidFill>
              </a:rPr>
              <a:t>Пляма крові, що просочила предмет</a:t>
            </a:r>
            <a:endParaRPr lang="en-US" sz="22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0" y="404664"/>
            <a:ext cx="4242792" cy="47525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04455" y="134076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800" b="1" dirty="0">
                <a:solidFill>
                  <a:srgbClr val="C00000"/>
                </a:solidFill>
              </a:rPr>
              <a:t>6. Плями, які просочили різні предмети</a:t>
            </a:r>
            <a:r>
              <a:rPr lang="uk-UA" sz="2800" b="1" dirty="0" smtClean="0">
                <a:solidFill>
                  <a:srgbClr val="C00000"/>
                </a:solidFill>
              </a:rPr>
              <a:t>.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2278" y="25203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b="1" dirty="0"/>
              <a:t>Їх можна розшукувати на ганчірках, одязі, оббивці меблів, килимів, які піддавались пранню, чистці і т. ін., і де макроскопічне не видно ніяких слідів крові. Вони можуть указати на місце, де знаходився поранений чи труп.</a:t>
            </a:r>
          </a:p>
        </p:txBody>
      </p:sp>
    </p:spTree>
    <p:extLst>
      <p:ext uri="{BB962C8B-B14F-4D97-AF65-F5344CB8AC3E}">
        <p14:creationId xmlns:p14="http://schemas.microsoft.com/office/powerpoint/2010/main" val="2229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9289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>
                <a:solidFill>
                  <a:srgbClr val="002060"/>
                </a:solidFill>
              </a:rPr>
              <a:t>7. </a:t>
            </a:r>
            <a:r>
              <a:rPr lang="uk-UA" sz="2800" b="1" dirty="0">
                <a:solidFill>
                  <a:srgbClr val="FF0000"/>
                </a:solidFill>
              </a:rPr>
              <a:t>Калюжі крові </a:t>
            </a:r>
            <a:r>
              <a:rPr lang="uk-UA" sz="2200" b="1" dirty="0"/>
              <a:t>свідчать про велику кровотечу незадовго до огляду. Кров’яну калюжу знаходять на землі, на підлозі, в </a:t>
            </a:r>
            <a:r>
              <a:rPr lang="uk-UA" sz="2200" b="1" dirty="0" smtClean="0"/>
              <a:t>ліжку </a:t>
            </a:r>
            <a:r>
              <a:rPr lang="uk-UA" sz="2200" b="1" dirty="0"/>
              <a:t>або на інших поверхнях, як правило, в безпосередній близькості від пораненої частини тіла, найчастіше під головою і навколо </a:t>
            </a:r>
            <a:r>
              <a:rPr lang="uk-UA" sz="2200" b="1" dirty="0" smtClean="0"/>
              <a:t>плечей. </a:t>
            </a:r>
            <a:r>
              <a:rPr lang="uk-UA" sz="2200" b="1" dirty="0"/>
              <a:t>Форма кров’яної калюжі часто неправильна і буває з нерівною поверхнею. </a:t>
            </a:r>
            <a:endParaRPr lang="en-US" b="1" dirty="0"/>
          </a:p>
        </p:txBody>
      </p:sp>
      <p:pic>
        <p:nvPicPr>
          <p:cNvPr id="10242" name="Picture 2" descr="C:\Users\Николай\Pictures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192688" cy="376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72" y="5589241"/>
            <a:ext cx="8136904" cy="720080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Калюжа крові та труп постраждалого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0" y="476672"/>
            <a:ext cx="727280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8928992" cy="63709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Величина калюжі залежить, з одного боку, від властивостей і якості середовища, на якому калюжа утворилася (тверда непроникна чи дуже </a:t>
            </a:r>
            <a:r>
              <a:rPr lang="uk-UA" sz="2400" b="1" dirty="0" err="1" smtClean="0"/>
              <a:t>малопроникна</a:t>
            </a:r>
            <a:r>
              <a:rPr lang="uk-UA" sz="2400" b="1" dirty="0" smtClean="0"/>
              <a:t> підкладка – бетонна чи дерев’яна підлога; пориста і проникна підкладка – піщаний </a:t>
            </a:r>
            <a:r>
              <a:rPr lang="uk-UA" sz="2400" b="1" dirty="0" err="1" smtClean="0"/>
              <a:t>грунт</a:t>
            </a:r>
            <a:r>
              <a:rPr lang="uk-UA" sz="2400" b="1" dirty="0" smtClean="0"/>
              <a:t>), з другого боку, від кількості крові, яка витекла із рани. Визначити кількість крові, яка утворює кров’яну калюжу, дуже складно. </a:t>
            </a:r>
          </a:p>
          <a:p>
            <a:pPr algn="just"/>
            <a:r>
              <a:rPr lang="uk-UA" sz="2400" b="1" dirty="0" smtClean="0"/>
              <a:t>При переміщуванні чи відсутності трупа на місці події калюжі крові нерідко вказують на місце поранення чи настання смерті.</a:t>
            </a:r>
          </a:p>
          <a:p>
            <a:pPr algn="just"/>
            <a:endParaRPr lang="uk-UA" sz="2400" b="1" dirty="0" smtClean="0"/>
          </a:p>
          <a:p>
            <a:pPr algn="just"/>
            <a:r>
              <a:rPr lang="uk-UA" sz="2400" b="1" dirty="0" smtClean="0"/>
              <a:t>8. </a:t>
            </a:r>
            <a:r>
              <a:rPr lang="uk-UA" sz="2800" b="1" dirty="0" smtClean="0">
                <a:solidFill>
                  <a:srgbClr val="C00000"/>
                </a:solidFill>
              </a:rPr>
              <a:t>“Замиті води”, </a:t>
            </a:r>
            <a:r>
              <a:rPr lang="uk-UA" sz="2400" b="1" dirty="0" smtClean="0"/>
              <a:t>тобто сліди крові у воді та інших рідинах, якими кров замивалась. </a:t>
            </a:r>
          </a:p>
          <a:p>
            <a:pPr algn="just"/>
            <a:r>
              <a:rPr lang="uk-UA" sz="2400" b="1" dirty="0" smtClean="0"/>
              <a:t>Досліди показують, що якщо кров розведена в чистій воді, то присутність її можна виявити в розведенні 1:512000; у воді, забрудненій милом, коли мило згорнулось – у розведенні 1:8000.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300917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Виявлення слідів </a:t>
            </a:r>
            <a:r>
              <a:rPr lang="uk-UA" b="1" dirty="0" smtClean="0">
                <a:solidFill>
                  <a:srgbClr val="C00000"/>
                </a:solidFill>
              </a:rPr>
              <a:t>сперми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83264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Плями сперми, які можуть залишитися на місці події при статевих злочинах (</a:t>
            </a:r>
            <a:r>
              <a:rPr lang="uk-UA" sz="2400" b="1" dirty="0" err="1" smtClean="0">
                <a:solidFill>
                  <a:srgbClr val="002060"/>
                </a:solidFill>
              </a:rPr>
              <a:t>згвалтуванні</a:t>
            </a:r>
            <a:r>
              <a:rPr lang="uk-UA" sz="2400" b="1" dirty="0" smtClean="0">
                <a:solidFill>
                  <a:srgbClr val="002060"/>
                </a:solidFill>
              </a:rPr>
              <a:t>, розпусних діях, мужолозтві), слід шукати на різних оточуючих предметах, на одязі й тілі потерпілих і підозрюваних, їхніх статевих органах.</a:t>
            </a: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При вбивстві на сексуальному </a:t>
            </a:r>
            <a:r>
              <a:rPr lang="uk-UA" sz="2400" b="1" dirty="0" err="1" smtClean="0">
                <a:solidFill>
                  <a:srgbClr val="002060"/>
                </a:solidFill>
              </a:rPr>
              <a:t>грунті</a:t>
            </a:r>
            <a:r>
              <a:rPr lang="uk-UA" sz="2400" b="1" dirty="0" smtClean="0">
                <a:solidFill>
                  <a:srgbClr val="002060"/>
                </a:solidFill>
              </a:rPr>
              <a:t> необхідно оглянути місце, на якому лежав труп, головним чином, у ділянці під статевими органами, сідницями, а також між нижніми кінцівками. </a:t>
            </a: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Справа в тому, що при вбивстві на сексуальному </a:t>
            </a:r>
            <a:r>
              <a:rPr lang="uk-UA" sz="2400" b="1" dirty="0" err="1" smtClean="0">
                <a:solidFill>
                  <a:srgbClr val="002060"/>
                </a:solidFill>
              </a:rPr>
              <a:t>грунті</a:t>
            </a:r>
            <a:r>
              <a:rPr lang="uk-UA" sz="2400" b="1" dirty="0" smtClean="0">
                <a:solidFill>
                  <a:srgbClr val="002060"/>
                </a:solidFill>
              </a:rPr>
              <a:t> при спробі статевого акту або при спробі </a:t>
            </a:r>
            <a:r>
              <a:rPr lang="uk-UA" sz="2400" b="1" dirty="0" err="1" smtClean="0">
                <a:solidFill>
                  <a:srgbClr val="002060"/>
                </a:solidFill>
              </a:rPr>
              <a:t>згвалтування</a:t>
            </a:r>
            <a:r>
              <a:rPr lang="uk-UA" sz="2400" b="1" dirty="0" smtClean="0">
                <a:solidFill>
                  <a:srgbClr val="002060"/>
                </a:solidFill>
              </a:rPr>
              <a:t> у злочинця часто спостерігається передчасний витік сперми, на зазначених вище місцях залишаються її плями, з цієї причини при огляді білизни чи одягу жінки необхідно звернути увагу на задню і внутрішню поверхню білизни.</a:t>
            </a:r>
            <a:endParaRPr lang="uk-UA" sz="2400" b="1" dirty="0" smtClean="0"/>
          </a:p>
          <a:p>
            <a:pPr marL="0" indent="0" algn="just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680740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002060"/>
                </a:solidFill>
              </a:rPr>
              <a:t>Дослідження білизни, одягу, інших речей і предметів на наявність на них сперми проводиться не тільки при злочинах, але (порівняно рідко) і в цивільному процесі, головним чином для доведення невірності в справах про розлучення.</a:t>
            </a:r>
            <a:endParaRPr lang="uk-UA" sz="2400" b="1" dirty="0"/>
          </a:p>
        </p:txBody>
      </p:sp>
      <p:pic>
        <p:nvPicPr>
          <p:cNvPr id="16386" name="Picture 2" descr="C:\Users\Николай\Pictures\depositphotos_10852676-stock-photo-concept-photo-r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293521"/>
            <a:ext cx="4009865" cy="26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944405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2060"/>
                </a:solidFill>
              </a:rPr>
              <a:t>Виявлення слідів сперми на речових доказах є підчас складним завданням, особливо якщо огляд проводився при недостатньому освітленні, для чого часто користуються лупою. </a:t>
            </a:r>
          </a:p>
        </p:txBody>
      </p:sp>
      <p:pic>
        <p:nvPicPr>
          <p:cNvPr id="10242" name="Picture 2" descr="C:\Users\Николай\Pictures\posadila_za_stol_druga_a_on_iznasiloval_preview_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52190"/>
            <a:ext cx="421332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2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/>
              <a:t>На світлих матеріалах плями сперми мають сіруватий чи жовтуватий колір, найбільш інтенсивний в периферійних частинах, краї їхні нерівні, на матеріалах темних тонів – білуватий колір. Тканина, яка просочена спермою, на дотик цупка, ніби накрохмалена. Якщо </a:t>
            </a:r>
            <a:r>
              <a:rPr lang="uk-UA" sz="2200" b="1" dirty="0" err="1" smtClean="0"/>
              <a:t>згвалтування</a:t>
            </a:r>
            <a:r>
              <a:rPr lang="uk-UA" sz="2200" b="1" dirty="0" smtClean="0"/>
              <a:t> супроводжувалось порушенням цілості дівочої пліви, в плямах сперми можуть бути домішки крові, які фарбують таку пляму в червонуватий чи рожево-червоний колір. На предметах з </a:t>
            </a:r>
            <a:r>
              <a:rPr lang="uk-UA" sz="2200" b="1" dirty="0" err="1" smtClean="0"/>
              <a:t>невсмоктуючою</a:t>
            </a:r>
            <a:r>
              <a:rPr lang="uk-UA" sz="2200" b="1" dirty="0" smtClean="0"/>
              <a:t> чи </a:t>
            </a:r>
            <a:r>
              <a:rPr lang="uk-UA" sz="2200" b="1" dirty="0" err="1" smtClean="0"/>
              <a:t>маловсмоктуючою</a:t>
            </a:r>
            <a:r>
              <a:rPr lang="uk-UA" sz="2200" b="1" dirty="0" smtClean="0"/>
              <a:t> поверхнею сперма утворює білувато-сіруваті, інколи жовтуваті шкірочки. На шкірі трупа плями сперми часто блищать, ніби вкриті лаком. Свіжі плями сперми мають специфічний запах.</a:t>
            </a:r>
          </a:p>
          <a:p>
            <a:pPr algn="just"/>
            <a:r>
              <a:rPr lang="uk-UA" sz="2000" b="1" dirty="0" smtClean="0"/>
              <a:t>Слід пам’ятати, що плями сперми легко змиваються водою, стираються від дотику до них предметів і речей з жорсткою поверхнею. Тому при огляді й вимірюванні виявлених плям не слід доторкатись до них руками чи сантиметром.</a:t>
            </a:r>
          </a:p>
          <a:p>
            <a:pPr algn="just"/>
            <a:r>
              <a:rPr lang="uk-UA" sz="2000" b="1" dirty="0" smtClean="0"/>
              <a:t>При транспортуванні трупів у морг вони повинні бути загорнуті в чисте простирадло, а зверху виявлених на одязі плям з підозрою на сперму повинні бути обережно нашиті шматочки чистої білої гладкої тканини. Прошивка нитками шматочка тканини повинна проводитись на відстані 3-5 см від краю плями.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849179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563" y="404664"/>
            <a:ext cx="7125113" cy="5930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Виявлення волосся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085184"/>
            <a:ext cx="8568952" cy="15121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b="1" dirty="0" smtClean="0"/>
              <a:t>Дослідження волосся як речових доказів може проводитись при убивствах, автодорожніх пригодах, крадіжках, статевих злочинах та ін. </a:t>
            </a:r>
            <a:endParaRPr lang="uk-UA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876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4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19" y="764704"/>
            <a:ext cx="89289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При огляді місця пригоди (злочину) волосся може бути виявлене на різних предметах, а також на потерпілому і злочинці, при огляді трупа – на одязі, затиснутим у руці, в ділянці статевих органів жінки, наприклад, при зґвалтуванні, на статевому члені чоловіка після статевого акту чи спроби до такого, на знаряддях злочину (</a:t>
            </a:r>
            <a:r>
              <a:rPr lang="uk-UA" sz="2400" b="1" dirty="0" err="1" smtClean="0"/>
              <a:t>молотці</a:t>
            </a:r>
            <a:r>
              <a:rPr lang="uk-UA" sz="2400" b="1" dirty="0" smtClean="0"/>
              <a:t>, сокирі при ударах ними по голові), на частинах автомобіля при наїзді і переїзді. </a:t>
            </a:r>
          </a:p>
          <a:p>
            <a:pPr algn="just"/>
            <a:endParaRPr lang="uk-UA" sz="2400" b="1" dirty="0" smtClean="0"/>
          </a:p>
          <a:p>
            <a:pPr algn="just"/>
            <a:r>
              <a:rPr lang="uk-UA" sz="2400" b="1" dirty="0" smtClean="0"/>
              <a:t>У багатьох випадках виявлення волосся не викликає особливих труднощів, але для цього вимагається велика акуратність і цілеспрямованість дій. При пошуку волосся необхідне гарне освітлення. </a:t>
            </a:r>
            <a:endParaRPr lang="uk-UA" sz="2400" b="1" dirty="0"/>
          </a:p>
        </p:txBody>
      </p:sp>
      <p:pic>
        <p:nvPicPr>
          <p:cNvPr id="3" name="Рисунок 4" descr="i1183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658351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388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Вилучення і пакування речових </a:t>
            </a:r>
            <a:r>
              <a:rPr lang="uk-UA" b="1" dirty="0" smtClean="0">
                <a:solidFill>
                  <a:srgbClr val="C00000"/>
                </a:solidFill>
              </a:rPr>
              <a:t>доказів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sz="2400" b="1" dirty="0"/>
              <a:t>При вилученні речових доказів слід дотримуватися загального і обов’язкового правила – кожний речовий доказ, кожен взятий зразок повинні бути упаковані окремо, опечатані, споряджені відповідним надписом</a:t>
            </a:r>
            <a:r>
              <a:rPr lang="uk-UA" sz="2400" b="1" dirty="0" smtClean="0"/>
              <a:t>.</a:t>
            </a:r>
          </a:p>
          <a:p>
            <a:pPr marL="0" indent="0" algn="just">
              <a:buNone/>
            </a:pPr>
            <a:r>
              <a:rPr lang="uk-UA" dirty="0"/>
              <a:t/>
            </a:r>
            <a:br>
              <a:rPr lang="uk-UA" dirty="0"/>
            </a:br>
            <a:endParaRPr lang="en-US" dirty="0"/>
          </a:p>
        </p:txBody>
      </p:sp>
      <p:pic>
        <p:nvPicPr>
          <p:cNvPr id="4" name="Picture 3" descr="D:\My documents\Geografinia\ШКОЛЬНЫЕ ПРЕДМЕТЫ\информатика\aHIMA\97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09120"/>
            <a:ext cx="2232248" cy="15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32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5252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Виявлення кров’яних плям і оцінка їх значення – справа лікаря, перш за все тому, що він на основі своїх знань і досвіду, зуміє зрозуміти важливість і значення кров’яних слідів, виходячи з їх форми, об’єму і розміщення, зуміє також розпізнати різні речовини і предмети, які можуть примішуватись до плями (наприклад, частини тканин головного мозку</a:t>
            </a:r>
            <a:r>
              <a:rPr lang="uk-UA" sz="2400" b="1" dirty="0" smtClean="0"/>
              <a:t>)</a:t>
            </a:r>
            <a:r>
              <a:rPr lang="en-US" sz="2400" b="1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3861899" cy="3667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4104456" cy="36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Вилучення речових доказів </a:t>
            </a:r>
          </a:p>
          <a:p>
            <a:pPr algn="just"/>
            <a:r>
              <a:rPr lang="uk-UA" sz="2400" b="1" dirty="0" smtClean="0"/>
              <a:t>Якщо </a:t>
            </a:r>
            <a:r>
              <a:rPr lang="uk-UA" sz="2400" b="1" dirty="0"/>
              <a:t>на місці пригоди є калюжа рідкої крові, то кров слід набрати в пробірку і того ж дня відправити на дослідження. Коли це зробити неможливо, то доцільніше намочити кінець бинта чи марлі кров’ю із калюжі, висушити її при кімнатній температурі, а потім, загорнувши в пакет, відправити в лабораторію. Для контролю реакції частину бинта необхідно залишити чистою</a:t>
            </a:r>
            <a:r>
              <a:rPr lang="uk-UA" sz="2400" b="1" dirty="0" smtClean="0"/>
              <a:t>.</a:t>
            </a:r>
          </a:p>
          <a:p>
            <a:pPr algn="just"/>
            <a:r>
              <a:rPr lang="uk-UA" sz="2400" b="1" dirty="0"/>
              <a:t>Якщо плями крові чи сперми є на порівняно невеликих предметах (одязі, білизні, зброї чи ін.), ці предмети надсилають у лабораторію цілком із дотриманням необхідних заходів до збереження неушкодженими при транспортуванні. </a:t>
            </a:r>
            <a:endParaRPr lang="en-US" sz="2400" b="1" dirty="0"/>
          </a:p>
        </p:txBody>
      </p:sp>
      <p:pic>
        <p:nvPicPr>
          <p:cNvPr id="1027" name="Picture 3" descr="C:\Users\Николай\Pictures\e4b2532109e21af2162b76ab1525c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5013176"/>
            <a:ext cx="3708412" cy="17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45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олай\Pictures\44282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4000"/>
            <a:ext cx="7128792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5993" y="6021288"/>
            <a:ext cx="4462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Вилучення </a:t>
            </a:r>
            <a:r>
              <a:rPr lang="uk-UA" sz="2400" b="1" dirty="0" smtClean="0">
                <a:solidFill>
                  <a:schemeClr val="bg1"/>
                </a:solidFill>
              </a:rPr>
              <a:t>речового доказу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65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 smtClean="0"/>
              <a:t>Одяг з плямами крові необхідно упакувати таким чином, щоб при складанні його пляма із однієї частини не могла перейти на іншу, прокладаючи між плямою і чистою тканиною лист паперу.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 smtClean="0"/>
              <a:t>Плями з меблів, стін, паркету та інших предметів можуть бути зняті різними способами. </a:t>
            </a:r>
          </a:p>
          <a:p>
            <a:pPr algn="just"/>
            <a:r>
              <a:rPr lang="uk-UA" sz="2400" b="1" dirty="0" smtClean="0"/>
              <a:t>Плями крові, які містяться на стіні чи на недорогих меблях, найкраще вирізати разом з куском штукатурки чи відокремити з ними частину предмета для надсилання в лабораторію.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 smtClean="0"/>
              <a:t>З поверхні полірованих меблів їх зіскоблюють скальпелем чи гострим ножем на підставлений чистий папір, який загортається за типом аптечного </a:t>
            </a:r>
            <a:r>
              <a:rPr lang="uk-UA" sz="2400" b="1" dirty="0" err="1" smtClean="0"/>
              <a:t>порошка</a:t>
            </a:r>
            <a:r>
              <a:rPr lang="uk-UA" sz="2400" b="1" dirty="0" smtClean="0"/>
              <a:t>. В інший пакет беруть зіскоб поліровки поряд з плямою (для контролю реакції). </a:t>
            </a:r>
            <a:endParaRPr lang="uk-UA" sz="2400" b="1" dirty="0"/>
          </a:p>
        </p:txBody>
      </p:sp>
      <p:pic>
        <p:nvPicPr>
          <p:cNvPr id="3" name="Рисунок 4" descr="i1183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517232"/>
            <a:ext cx="1539999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590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6672"/>
            <a:ext cx="89289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/>
              <a:t>Якщо сліди з підозрою на кров виявлені на снігу чи у воді (у відрі, тазу тощо), цим снігом чи водою просочують кусок марлі, який потім висушують при кімнатній температурі, далеко від нагрівальних приладів, без доступу прямих сонячних променів</a:t>
            </a:r>
            <a:r>
              <a:rPr lang="uk-UA" sz="2400" b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 smtClean="0"/>
              <a:t>Якщо </a:t>
            </a:r>
            <a:r>
              <a:rPr lang="uk-UA" sz="2400" b="1" dirty="0"/>
              <a:t>схожі з кров’яними сліди є на землі, то забирають землю з цими слідами і землю із сусідніх ділянок для контролю. </a:t>
            </a:r>
            <a:endParaRPr lang="uk-UA" sz="2400" b="1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 smtClean="0"/>
              <a:t>Вилучені </a:t>
            </a:r>
            <a:r>
              <a:rPr lang="uk-UA" sz="2400" b="1" dirty="0"/>
              <a:t>кров’яні плями потрібно берегти від дії сонячних променів і тепла, оскільки під їх впливом плями можуть передчасно штучно </a:t>
            </a:r>
            <a:r>
              <a:rPr lang="uk-UA" sz="2400" b="1" dirty="0" smtClean="0"/>
              <a:t>постаріти. </a:t>
            </a:r>
            <a:endParaRPr lang="en-US" sz="2400" b="1" dirty="0"/>
          </a:p>
        </p:txBody>
      </p:sp>
      <p:pic>
        <p:nvPicPr>
          <p:cNvPr id="1026" name="Picture 2" descr="C:\Users\Николай\Pictures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31656"/>
            <a:ext cx="3200400" cy="213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скачанные файлы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592403"/>
            <a:ext cx="3928392" cy="2176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102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иколай\Pictures\image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908720"/>
            <a:ext cx="6895881" cy="52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204001"/>
            <a:ext cx="5991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Взяття </a:t>
            </a:r>
            <a:r>
              <a:rPr lang="uk-UA" b="1" dirty="0" err="1" smtClean="0"/>
              <a:t>біоматеріалу</a:t>
            </a:r>
            <a:r>
              <a:rPr lang="uk-UA" b="1" dirty="0" smtClean="0"/>
              <a:t> для дослідження в лабораторії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382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92899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Предмети, які надсилаються в лабораторію, слід пересилати в сухому стані, оскільки на вологих місцях кров і виділення швидко загнивають, що ускладнює чи навіть унеможливлює проведення експертизи.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Волосся, знайдене на місці події, вилучають пальцями чи пінцетом з гумовим наконечником.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Вилучене волосся кладуть у конверти (волосся, знайдене в різних місяцях – у різні пакети), на яких зазначається, де воно було знайдене. Сургучна печатка на пакеті з волоссям не ставиться, щоб запобігти дії на нього гарячого сургучу; пакет прошивають ниткою, кінці якої скріплюють печаткою на </a:t>
            </a:r>
            <a:r>
              <a:rPr lang="uk-UA" sz="2400" b="1" dirty="0" err="1" smtClean="0"/>
              <a:t>бірці</a:t>
            </a:r>
            <a:r>
              <a:rPr lang="uk-UA" sz="2400" b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/>
              <a:t>Перед надсиланням речових доказів на експертизу вилучені предмети повинні бути старанно упаковані і опечатані печаткою особи, яка веде розслідування, в присутності понятих, щоб запобігти можливості їх підміни чи втрати, а також з метою збереження на них знайдених при огляді слідів. </a:t>
            </a:r>
          </a:p>
          <a:p>
            <a:pPr algn="just"/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762322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Надсилання на дослідження речових доказів </a:t>
            </a:r>
          </a:p>
          <a:p>
            <a:pPr algn="just"/>
            <a:r>
              <a:rPr lang="uk-UA" sz="2400" dirty="0" smtClean="0"/>
              <a:t>Разом з речовими доказами в судово-медичну лабораторію надсилається постанова органів дізнання чи слідства або ухвала суду, де викладаються обставини справи, ставляться питання, які належить вирішувати, зазначається особа, яка призначається експертом у даній справі, чи заклад, де повинна бути проведена експертиза, а також перераховуються всі предмети, які надсилаються на експертизу, показання обвинувачуваних, потерпілих про причини виникнення на їхніх речах тих чи інших слідів. </a:t>
            </a:r>
            <a:endParaRPr lang="uk-UA" sz="2400" dirty="0"/>
          </a:p>
        </p:txBody>
      </p:sp>
      <p:pic>
        <p:nvPicPr>
          <p:cNvPr id="4" name="Picture 2" descr="C:\Users\Николай\Pictures\300px-Veshd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2808312" cy="22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Николай\Pictures\images (3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61854"/>
            <a:ext cx="2857500" cy="20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098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476672"/>
            <a:ext cx="892899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b="1" dirty="0" smtClean="0"/>
              <a:t>Крім постанови про призначення експертизи чи ухвали суду, разом з речовими доказами в лабораторію надсилають такі документи: супровідний лист, в якому зазначається кому, що і для якої мети надсилається; копія протоколу огляду місця події (речових доказів) чи речей потерпілого або обвинуваченого; копія протоколу вилучення зразків, які подаються для порівняння; копія висновку експерта судово-медичного обстеження живої особи чи судово-медичного дослідження трупа, якщо обстеження чи дослідження проводилось.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b="1" dirty="0" smtClean="0"/>
              <a:t>Якщо предмети надсилаються на повторну експертизу – копія акта первинної експертизи речових доказів.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b="1" dirty="0" smtClean="0"/>
              <a:t>Не запаковані, не опечатані чи з пошкодженнями упаковки речові докази в лабораторію не приймаються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pic>
        <p:nvPicPr>
          <p:cNvPr id="3074" name="Picture 2" descr="C:\Users\Николай\Pictures\image00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97553"/>
            <a:ext cx="3384376" cy="15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иколай\Pictures\images (2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39542"/>
            <a:ext cx="4640932" cy="15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64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иколай\Pictures\image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3999" cy="61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761" y="620688"/>
            <a:ext cx="91439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При надходженні до лабораторії речові докази і документи до них реєструються в реєстраційному журналі. Експертом старанно оглядається упаковка, перевіряється характер і цілісність упаковки і печаток, при цьому звертається увага на текст відбитка, а потім проводиться їхнє розпакування. У лабораторії при розкритті посилки повинні бути присутніми два працівники. Наявність речових доказів перевіряється за даними, які є в постанові про призначення експертизи. За відсутності тих чи інших предметів, а також при виявленні предметів, не згаданих у документах, складається акт, який підписується трьома працівниками лабораторії. Один екземпляр акта негайно надсилається закладу – відправникові речових доказів, другий – залишається в лабораторії.</a:t>
            </a:r>
          </a:p>
        </p:txBody>
      </p:sp>
    </p:spTree>
    <p:extLst>
      <p:ext uri="{BB962C8B-B14F-4D97-AF65-F5344CB8AC3E}">
        <p14:creationId xmlns:p14="http://schemas.microsoft.com/office/powerpoint/2010/main" val="38725285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Взяття </a:t>
            </a:r>
            <a:r>
              <a:rPr lang="uk-UA" sz="3200" b="1" dirty="0" smtClean="0">
                <a:solidFill>
                  <a:srgbClr val="C00000"/>
                </a:solidFill>
              </a:rPr>
              <a:t>зразків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8625136" cy="4389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dirty="0" smtClean="0"/>
              <a:t>Для порівняльного дослідження і висновків про можливість чи неможливість походження речових доказів від певних осіб беруться і надсилаються в лабораторію разом з речовими доказами їхні зразки. Зразки крові беруться в присутності слідчого судово-медичним експертом лабораторії чи іншим лікарем у процедурному відділенні поліклініки.</a:t>
            </a:r>
            <a:endParaRPr lang="en-US" sz="2400" b="1" dirty="0"/>
          </a:p>
        </p:txBody>
      </p:sp>
      <p:pic>
        <p:nvPicPr>
          <p:cNvPr id="5122" name="Picture 2" descr="C:\Users\Николай\Pictures\images (5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09120"/>
            <a:ext cx="496855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47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Також саме лікар </a:t>
            </a:r>
            <a:r>
              <a:rPr lang="uk-UA" sz="2400" b="1" dirty="0"/>
              <a:t>може щонайкраще встановити сліди крові там, де їх колір з різних причин змінився, що робить їх невпізнанними </a:t>
            </a:r>
            <a:r>
              <a:rPr lang="uk-UA" sz="2400" b="1" dirty="0" smtClean="0"/>
              <a:t>навіть для </a:t>
            </a:r>
            <a:r>
              <a:rPr lang="uk-UA" sz="2400" b="1" dirty="0"/>
              <a:t>спеціалістів.</a:t>
            </a:r>
            <a:r>
              <a:rPr lang="en-US" sz="2400" b="1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4"/>
            <a:ext cx="4104456" cy="3554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88" y="2924944"/>
            <a:ext cx="4005684" cy="35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144" y="260648"/>
            <a:ext cx="88418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В </a:t>
            </a:r>
            <a:r>
              <a:rPr lang="uk-UA" sz="2400" b="1" dirty="0"/>
              <a:t>останньому випадку про взяття крові складається протокол, який підписує лікар, медсестра, слідчий і особа, в якої взята кров</a:t>
            </a:r>
            <a:r>
              <a:rPr lang="uk-UA" sz="2400" b="1" dirty="0" smtClean="0"/>
              <a:t>. Кров </a:t>
            </a:r>
            <a:r>
              <a:rPr lang="uk-UA" sz="2400" b="1" dirty="0"/>
              <a:t>беруть із пальця чи вени ліктьового згину в кількості 2-3 </a:t>
            </a:r>
            <a:r>
              <a:rPr lang="uk-UA" sz="2400" b="1" dirty="0" err="1"/>
              <a:t>мл</a:t>
            </a:r>
            <a:r>
              <a:rPr lang="uk-UA" sz="2400" b="1" dirty="0"/>
              <a:t>. </a:t>
            </a:r>
          </a:p>
          <a:p>
            <a:pPr algn="just"/>
            <a:r>
              <a:rPr lang="uk-UA" sz="2400" b="1" dirty="0" smtClean="0"/>
              <a:t>На </a:t>
            </a:r>
            <a:r>
              <a:rPr lang="uk-UA" sz="2400" b="1" dirty="0"/>
              <a:t>флакон наклеюється етикетка з зазначенням дати взяття крові і прізвища особи, у якої вона </a:t>
            </a:r>
            <a:r>
              <a:rPr lang="uk-UA" sz="2400" b="1" dirty="0" smtClean="0"/>
              <a:t>взята. Зразок крові. </a:t>
            </a:r>
            <a:r>
              <a:rPr lang="uk-UA" sz="2400" b="1" dirty="0"/>
              <a:t>з трупа береться під час розтину з порожнини серця чи великих судин</a:t>
            </a:r>
            <a:endParaRPr lang="en-US" sz="2400" b="1" dirty="0"/>
          </a:p>
        </p:txBody>
      </p:sp>
      <p:pic>
        <p:nvPicPr>
          <p:cNvPr id="11266" name="Picture 2" descr="C:\Users\Николай\Pictures\images (3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44" y="2996952"/>
            <a:ext cx="2520280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иколай\Pictures\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4" y="4074517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иколай\Pictures\analiz-na-narkotik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28" y="4309121"/>
            <a:ext cx="4460743" cy="25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7659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rgbClr val="002060"/>
                </a:solidFill>
              </a:rPr>
              <a:t/>
            </a:r>
            <a:br>
              <a:rPr lang="uk-UA" sz="2400" dirty="0">
                <a:solidFill>
                  <a:srgbClr val="002060"/>
                </a:solidFill>
              </a:rPr>
            </a:br>
            <a:r>
              <a:rPr lang="uk-UA" sz="2400" b="1" dirty="0"/>
              <a:t>При надсиланні на дослідження як речових доказів виділень організму в розпорядження експерта крім зразків крові подаються зразки слини. </a:t>
            </a:r>
            <a:endParaRPr lang="uk-UA" sz="2400" b="1" dirty="0" smtClean="0"/>
          </a:p>
          <a:p>
            <a:pPr algn="just"/>
            <a:r>
              <a:rPr lang="uk-UA" sz="2400" b="1" dirty="0" smtClean="0"/>
              <a:t>Слина </a:t>
            </a:r>
            <a:r>
              <a:rPr lang="uk-UA" sz="2400" b="1" dirty="0"/>
              <a:t>після полоскання рота збирається в пробірку в кількості 2-3 </a:t>
            </a:r>
            <a:r>
              <a:rPr lang="uk-UA" sz="2400" b="1" dirty="0" err="1"/>
              <a:t>мл</a:t>
            </a:r>
            <a:r>
              <a:rPr lang="uk-UA" sz="2400" b="1" dirty="0"/>
              <a:t>, </a:t>
            </a:r>
            <a:r>
              <a:rPr lang="uk-UA" sz="2400" b="1" dirty="0" err="1"/>
              <a:t>центрифугується</a:t>
            </a:r>
            <a:r>
              <a:rPr lang="uk-UA" sz="2400" b="1" dirty="0"/>
              <a:t>, </a:t>
            </a:r>
            <a:r>
              <a:rPr lang="uk-UA" sz="2400" b="1" dirty="0" err="1"/>
              <a:t>надосадкова</a:t>
            </a:r>
            <a:r>
              <a:rPr lang="uk-UA" sz="2400" b="1" dirty="0"/>
              <a:t> рідина виливається на марлю і висушується при кімнатній температурі. </a:t>
            </a:r>
            <a:endParaRPr lang="uk-UA" sz="2400" b="1" dirty="0" smtClean="0"/>
          </a:p>
          <a:p>
            <a:pPr algn="just"/>
            <a:r>
              <a:rPr lang="uk-UA" sz="2400" b="1" dirty="0" smtClean="0"/>
              <a:t>Зберігати </a:t>
            </a:r>
            <a:r>
              <a:rPr lang="uk-UA" sz="2400" b="1" dirty="0"/>
              <a:t>рідку слину навіть у холодильнику не можна, оскільки це призводить до руйнування групових антигенів. Найкраще брати зразки слини безпосередньо в судово-медичній лабораторії</a:t>
            </a:r>
            <a:r>
              <a:rPr lang="uk-UA" sz="2400" b="1" dirty="0" smtClean="0"/>
              <a:t>.</a:t>
            </a:r>
            <a:endParaRPr lang="en-US" b="1" dirty="0"/>
          </a:p>
        </p:txBody>
      </p:sp>
      <p:pic>
        <p:nvPicPr>
          <p:cNvPr id="12290" name="Picture 2" descr="C:\Users\Николай\Pictures\670px-Collect-DNA-Step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81128"/>
            <a:ext cx="331236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скачанные файлы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56" y="4928979"/>
            <a:ext cx="3960440" cy="1915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09554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9289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Зразки сперми можуть бути отримані шляхом мастурбації чи масажу простати в умовах урологічного кабінету поліклініки чи лікарні.</a:t>
            </a:r>
          </a:p>
          <a:p>
            <a:pPr algn="just"/>
            <a:r>
              <a:rPr lang="uk-UA" sz="2400" b="1" dirty="0" smtClean="0"/>
              <a:t>Для взяття зразків волосся рекомендується обережно виривати його пальцями (у трупів) чи зрізати ножицями (у живих осіб) з передньої, середньої і бокової частин голови (лобної, тім’яної, потиличної, правої і лівої скроневих ділянок). У випадку потреби беруть у такий же спосіб волосся з бороди, вусів, бакенбардів, брів, лобка та ін. Зразки волосся в кількості 15-20 штук з кожної ділянки кладуть в окремі пакети чи пробірки і супроводжують надписом, що міститься в пакеті, звідки взяте волосся, ким і коли.</a:t>
            </a:r>
            <a:endParaRPr lang="uk-UA" sz="2400" b="1" dirty="0"/>
          </a:p>
        </p:txBody>
      </p:sp>
      <p:pic>
        <p:nvPicPr>
          <p:cNvPr id="13314" name="Picture 2" descr="C:\Users\Николай\Pictures\9369109429_7e319c0ff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42793"/>
            <a:ext cx="2592288" cy="19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иколай\Pictures\images (3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65444"/>
            <a:ext cx="3168352" cy="19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klok-volos-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512" y="5136507"/>
            <a:ext cx="2952328" cy="1721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297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38" y="5155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Питання, які вирішуються при дослідженні крові, волосся, сперми, слини та інших виділень організму людини</a:t>
            </a:r>
            <a:endParaRPr lang="uk-UA" sz="3200" dirty="0" smtClean="0">
              <a:solidFill>
                <a:srgbClr val="FF0000"/>
              </a:solidFill>
            </a:endParaRPr>
          </a:p>
          <a:p>
            <a:r>
              <a:rPr lang="uk-UA" sz="2400" b="1" dirty="0" smtClean="0"/>
              <a:t>При дослідженні речових доказів із підозрою на наявність на них </a:t>
            </a:r>
            <a:r>
              <a:rPr lang="uk-UA" sz="2400" b="1" dirty="0" smtClean="0">
                <a:solidFill>
                  <a:srgbClr val="FF0000"/>
                </a:solidFill>
              </a:rPr>
              <a:t>крові </a:t>
            </a:r>
            <a:r>
              <a:rPr lang="uk-UA" sz="2400" b="1" dirty="0" smtClean="0"/>
              <a:t>перед судово-медичним експертом можуть бути поставлені такі питання.</a:t>
            </a:r>
          </a:p>
          <a:p>
            <a:r>
              <a:rPr lang="uk-UA" sz="2400" b="1" dirty="0" smtClean="0"/>
              <a:t>1.Чи є кров на об'єкті, який надсилається на дослідження? </a:t>
            </a:r>
          </a:p>
          <a:p>
            <a:r>
              <a:rPr lang="uk-UA" sz="2400" b="1" dirty="0" smtClean="0"/>
              <a:t>2. Кому належить кров — людині чи тварині?</a:t>
            </a:r>
          </a:p>
          <a:p>
            <a:r>
              <a:rPr lang="uk-UA" sz="2400" b="1" dirty="0" smtClean="0"/>
              <a:t>3.Чи може кров належати конкретній особі? </a:t>
            </a:r>
          </a:p>
        </p:txBody>
      </p:sp>
      <p:pic>
        <p:nvPicPr>
          <p:cNvPr id="3" name="Picture 9" descr="C:\Users\Николай\Pictures\imunology-fit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" y="4005064"/>
            <a:ext cx="2857500" cy="26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Николай\Pictures\images (3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4653135"/>
            <a:ext cx="2519823" cy="19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Николай\Pictures\images (3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33" y="4005065"/>
            <a:ext cx="3264363" cy="264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504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92696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З урахуванням обставин справи судово-біологічна експертиза вирішує й інші питання.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Кому належить кров — чоловікові чи жінці?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Кров належить новонародженому чи дорослій людині?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Яке регіональне походження крові?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Яка давність утворення плям крові?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Яка кількість рідкої крові міститься в плямі?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Чи не належить кров вагітній жінці або породіллі? </a:t>
            </a:r>
          </a:p>
        </p:txBody>
      </p:sp>
      <p:pic>
        <p:nvPicPr>
          <p:cNvPr id="3" name="Picture 2" descr="C:\Users\Николай\Pictures\images (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38" y="4307159"/>
            <a:ext cx="2502248" cy="23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Николай\Pictures\images (3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293" y="5076658"/>
            <a:ext cx="2237043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Николай\Pictures\images (3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" y="4315147"/>
            <a:ext cx="2407648" cy="23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Николай\Pictures\images (1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86" y="3683787"/>
            <a:ext cx="1937507" cy="173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166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450"/>
            <a:ext cx="91440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FF0000"/>
                </a:solidFill>
              </a:rPr>
              <a:t>Судово-медична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експертиза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волосся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може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вирішити</a:t>
            </a:r>
            <a:r>
              <a:rPr lang="ru-RU" sz="2800" b="1" i="1" dirty="0">
                <a:solidFill>
                  <a:srgbClr val="FF0000"/>
                </a:solidFill>
              </a:rPr>
              <a:t> ряд </a:t>
            </a:r>
            <a:r>
              <a:rPr lang="ru-RU" sz="2800" b="1" i="1" dirty="0" err="1">
                <a:solidFill>
                  <a:srgbClr val="FF0000"/>
                </a:solidFill>
              </a:rPr>
              <a:t>питань</a:t>
            </a:r>
            <a:r>
              <a:rPr lang="ru-RU" sz="2800" b="1" i="1" dirty="0">
                <a:solidFill>
                  <a:srgbClr val="FF0000"/>
                </a:solidFill>
              </a:rPr>
              <a:t>:</a:t>
            </a:r>
          </a:p>
          <a:p>
            <a:endParaRPr lang="en-US" b="1" i="1" dirty="0"/>
          </a:p>
          <a:p>
            <a:pPr marL="342900" indent="-342900">
              <a:buAutoNum type="arabicPeriod"/>
            </a:pPr>
            <a:r>
              <a:rPr lang="uk-UA" sz="2400" b="1" i="1" dirty="0" smtClean="0"/>
              <a:t>Чи є доставлені для дослідження об'єкти волоссям?</a:t>
            </a:r>
          </a:p>
          <a:p>
            <a:r>
              <a:rPr lang="uk-UA" sz="2400" b="1" i="1" dirty="0" smtClean="0"/>
              <a:t>2. Належить волосся людині чи тварині?</a:t>
            </a:r>
          </a:p>
          <a:p>
            <a:r>
              <a:rPr lang="uk-UA" sz="2400" b="1" i="1" dirty="0" smtClean="0"/>
              <a:t>З. Визначення регіональної належності волосся.</a:t>
            </a:r>
          </a:p>
          <a:p>
            <a:r>
              <a:rPr lang="uk-UA" sz="2400" b="1" i="1" dirty="0" smtClean="0"/>
              <a:t>4. Належність волосся чоловікові чи жінці.</a:t>
            </a:r>
          </a:p>
          <a:p>
            <a:r>
              <a:rPr lang="uk-UA" sz="2400" b="1" i="1" dirty="0" smtClean="0"/>
              <a:t>5.  Випало волосся чи воно вирване.</a:t>
            </a:r>
          </a:p>
          <a:p>
            <a:r>
              <a:rPr lang="uk-UA" sz="2400" b="1" i="1" dirty="0" smtClean="0"/>
              <a:t>6. Чи є ушкодження та зміни волосся?</a:t>
            </a:r>
          </a:p>
          <a:p>
            <a:r>
              <a:rPr lang="uk-UA" sz="2400" dirty="0" smtClean="0"/>
              <a:t>7.</a:t>
            </a:r>
            <a:r>
              <a:rPr lang="uk-UA" sz="2400" b="1" i="1" dirty="0" smtClean="0"/>
              <a:t>Чи можливо встановити походження волосся від конкретної особи?</a:t>
            </a:r>
            <a:r>
              <a:rPr lang="uk-UA" sz="2400" i="1" dirty="0" smtClean="0"/>
              <a:t>    </a:t>
            </a:r>
          </a:p>
          <a:p>
            <a:r>
              <a:rPr lang="uk-UA" sz="2400" dirty="0" smtClean="0"/>
              <a:t> </a:t>
            </a:r>
            <a:endParaRPr lang="uk-UA" sz="2400" dirty="0"/>
          </a:p>
        </p:txBody>
      </p:sp>
      <p:pic>
        <p:nvPicPr>
          <p:cNvPr id="1031" name="Picture 7" descr="C:\Users\Николай\Pictures\images (2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" y="4547424"/>
            <a:ext cx="1713072" cy="22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Николай\Pictures\images (2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91889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Николай\Pictures\kriminalisti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761" y="4077072"/>
            <a:ext cx="2502239" cy="278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14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8"/>
            <a:ext cx="89289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</a:rPr>
              <a:t>Із виділень людського організму як речові докази найчастіше досліджуються плями сперми, слини, поту і сечі.</a:t>
            </a:r>
            <a:r>
              <a:rPr lang="uk-UA" sz="2800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uk-UA" sz="2400" dirty="0" smtClean="0"/>
              <a:t>При судово-медичній експертизі зазначених виділень вирішуються два питання:</a:t>
            </a:r>
          </a:p>
          <a:p>
            <a:r>
              <a:rPr lang="uk-UA" sz="2400" dirty="0" smtClean="0"/>
              <a:t>1. Чи являє собою досліджений об'єкт шукане (тобто сперму, слину, піт, сечу)?</a:t>
            </a:r>
          </a:p>
          <a:p>
            <a:r>
              <a:rPr lang="uk-UA" sz="2400" dirty="0" smtClean="0"/>
              <a:t>2. Чи може виявлений об'єкт бути залишений конкретною особою (тобто визначення групової належності об'єкта)?</a:t>
            </a:r>
            <a:endParaRPr lang="uk-UA" sz="2400" dirty="0"/>
          </a:p>
        </p:txBody>
      </p:sp>
      <p:pic>
        <p:nvPicPr>
          <p:cNvPr id="3" name="Picture 7" descr="C:\Users\Николай\Pictures\images (3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19" y="449261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Николай\Pictures\images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8449"/>
            <a:ext cx="18288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Николай\Pictures\images (1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81574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9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796" y="4653136"/>
            <a:ext cx="8388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При огляді місця події лікар повинен звертати увагу не тільки на великі, кров’яні плями чи сліди, але й маленькі плями.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7384"/>
            <a:ext cx="4176464" cy="3363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19421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26" y="4725144"/>
            <a:ext cx="871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/>
              <a:t>Для виявлення слідів крові вдаються до детального огляду як усіх предметів, які є на місці пригоди, так і одягу та тіл учасників події. </a:t>
            </a:r>
            <a:endParaRPr lang="en-US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211960" cy="3276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4427984" cy="327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65313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Уважно оглядається приміщення, де було скоєно злочин. Особливу увагу треба приділити підлозі та щілинам у неї. У </a:t>
            </a:r>
            <a:r>
              <a:rPr lang="uk-UA" sz="2400" b="1" dirty="0"/>
              <a:t>деяких випадках виявлення слідів крові не становить труднощів, але інколи це важка і копітка робота, що залежить від багатьох </a:t>
            </a:r>
            <a:r>
              <a:rPr lang="uk-UA" sz="2400" b="1" dirty="0" smtClean="0"/>
              <a:t>причин.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248472" cy="3781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80" y="476672"/>
            <a:ext cx="3909292" cy="37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982</TotalTime>
  <Words>3676</Words>
  <Application>Microsoft Office PowerPoint</Application>
  <PresentationFormat>Экран (4:3)</PresentationFormat>
  <Paragraphs>169</Paragraphs>
  <Slides>66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Поток</vt:lpstr>
      <vt:lpstr>Тема лекції:</vt:lpstr>
      <vt:lpstr>   </vt:lpstr>
      <vt:lpstr>Судово-медична експертиза речових доказів</vt:lpstr>
      <vt:lpstr>Виявлення і оцінка слідів крові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Особливості пошуку плям крові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окремих видів плям крові: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Калюжа крові та труп постраждалого</vt:lpstr>
      <vt:lpstr>Презентация PowerPoint</vt:lpstr>
      <vt:lpstr>Виявлення слідів сперми</vt:lpstr>
      <vt:lpstr>Презентация PowerPoint</vt:lpstr>
      <vt:lpstr>Презентация PowerPoint</vt:lpstr>
      <vt:lpstr>Виявлення волосся</vt:lpstr>
      <vt:lpstr>Презентация PowerPoint</vt:lpstr>
      <vt:lpstr>Вилучення і пакування речових доказів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Взяття зразків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111111111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Судова медиціна</dc:title>
  <dc:creator>Андрей</dc:creator>
  <cp:lastModifiedBy>Home</cp:lastModifiedBy>
  <cp:revision>107</cp:revision>
  <dcterms:created xsi:type="dcterms:W3CDTF">2011-04-19T10:07:24Z</dcterms:created>
  <dcterms:modified xsi:type="dcterms:W3CDTF">2020-06-15T14:00:58Z</dcterms:modified>
</cp:coreProperties>
</file>