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02" r:id="rId2"/>
    <p:sldId id="268" r:id="rId3"/>
    <p:sldId id="269" r:id="rId4"/>
    <p:sldId id="299" r:id="rId5"/>
    <p:sldId id="301" r:id="rId6"/>
    <p:sldId id="259" r:id="rId7"/>
    <p:sldId id="297" r:id="rId8"/>
    <p:sldId id="298" r:id="rId9"/>
    <p:sldId id="314" r:id="rId10"/>
    <p:sldId id="315" r:id="rId11"/>
    <p:sldId id="308" r:id="rId12"/>
    <p:sldId id="294" r:id="rId13"/>
    <p:sldId id="270" r:id="rId14"/>
    <p:sldId id="311" r:id="rId15"/>
    <p:sldId id="312" r:id="rId16"/>
    <p:sldId id="271" r:id="rId17"/>
    <p:sldId id="292" r:id="rId18"/>
    <p:sldId id="275" r:id="rId19"/>
    <p:sldId id="276" r:id="rId20"/>
    <p:sldId id="277" r:id="rId21"/>
    <p:sldId id="318" r:id="rId22"/>
    <p:sldId id="317" r:id="rId23"/>
    <p:sldId id="289" r:id="rId24"/>
    <p:sldId id="278" r:id="rId25"/>
    <p:sldId id="280" r:id="rId26"/>
    <p:sldId id="279" r:id="rId27"/>
    <p:sldId id="316" r:id="rId28"/>
    <p:sldId id="320" r:id="rId29"/>
    <p:sldId id="285" r:id="rId30"/>
    <p:sldId id="281" r:id="rId31"/>
    <p:sldId id="286" r:id="rId32"/>
    <p:sldId id="282" r:id="rId33"/>
    <p:sldId id="283" r:id="rId34"/>
    <p:sldId id="287" r:id="rId35"/>
    <p:sldId id="284" r:id="rId36"/>
    <p:sldId id="288" r:id="rId37"/>
    <p:sldId id="290" r:id="rId38"/>
    <p:sldId id="319" r:id="rId39"/>
    <p:sldId id="321" r:id="rId40"/>
    <p:sldId id="322" r:id="rId41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05" autoAdjust="0"/>
  </p:normalViewPr>
  <p:slideViewPr>
    <p:cSldViewPr>
      <p:cViewPr>
        <p:scale>
          <a:sx n="77" d="100"/>
          <a:sy n="77" d="100"/>
        </p:scale>
        <p:origin x="-954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22243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67A43-FE51-41B9-8D78-CC1EBC11031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95F0646-F7AA-44B4-A4BF-431DF28D65EE}">
      <dgm:prSet phldrT="[Текст]"/>
      <dgm:spPr/>
      <dgm:t>
        <a:bodyPr/>
        <a:lstStyle/>
        <a:p>
          <a:r>
            <a:rPr lang="uk-UA" dirty="0" smtClean="0"/>
            <a:t>Ідея права</a:t>
          </a:r>
          <a:endParaRPr lang="uk-UA" dirty="0"/>
        </a:p>
      </dgm:t>
    </dgm:pt>
    <dgm:pt modelId="{645A0014-4F45-43E5-89FC-5EF9A6F70CA2}" type="parTrans" cxnId="{E4D919BF-1864-42F2-9F6E-5A92147EC4E6}">
      <dgm:prSet/>
      <dgm:spPr/>
      <dgm:t>
        <a:bodyPr/>
        <a:lstStyle/>
        <a:p>
          <a:endParaRPr lang="uk-UA"/>
        </a:p>
      </dgm:t>
    </dgm:pt>
    <dgm:pt modelId="{EC8BC513-1993-4038-A4AA-C8D3D3F3F71E}" type="sibTrans" cxnId="{E4D919BF-1864-42F2-9F6E-5A92147EC4E6}">
      <dgm:prSet/>
      <dgm:spPr/>
      <dgm:t>
        <a:bodyPr/>
        <a:lstStyle/>
        <a:p>
          <a:endParaRPr lang="uk-UA"/>
        </a:p>
      </dgm:t>
    </dgm:pt>
    <dgm:pt modelId="{85790A7D-E344-4FC9-A59D-9E8EF356F512}">
      <dgm:prSet phldrT="[Текст]" custT="1"/>
      <dgm:spPr/>
      <dgm:t>
        <a:bodyPr/>
        <a:lstStyle/>
        <a:p>
          <a:r>
            <a:rPr lang="uk-UA" sz="2000" dirty="0" smtClean="0"/>
            <a:t>Свобода</a:t>
          </a:r>
          <a:endParaRPr lang="uk-UA" sz="2000" dirty="0"/>
        </a:p>
      </dgm:t>
    </dgm:pt>
    <dgm:pt modelId="{62735B29-216A-4AC1-9A76-4DB30418E1D2}" type="parTrans" cxnId="{217D2499-88E3-42DB-8358-4C46BB201D3D}">
      <dgm:prSet/>
      <dgm:spPr/>
      <dgm:t>
        <a:bodyPr/>
        <a:lstStyle/>
        <a:p>
          <a:endParaRPr lang="uk-UA"/>
        </a:p>
      </dgm:t>
    </dgm:pt>
    <dgm:pt modelId="{DDAE171C-4B3E-4FB2-AF67-4F47E6D62428}" type="sibTrans" cxnId="{217D2499-88E3-42DB-8358-4C46BB201D3D}">
      <dgm:prSet/>
      <dgm:spPr/>
      <dgm:t>
        <a:bodyPr/>
        <a:lstStyle/>
        <a:p>
          <a:endParaRPr lang="uk-UA"/>
        </a:p>
      </dgm:t>
    </dgm:pt>
    <dgm:pt modelId="{1E370CAC-1892-4657-A007-22FDAD155937}">
      <dgm:prSet phldrT="[Текст]" custT="1"/>
      <dgm:spPr/>
      <dgm:t>
        <a:bodyPr/>
        <a:lstStyle/>
        <a:p>
          <a:r>
            <a:rPr lang="uk-UA" sz="2000" dirty="0" err="1" smtClean="0"/>
            <a:t>Солідар</a:t>
          </a:r>
          <a:r>
            <a:rPr lang="uk-UA" sz="2000" dirty="0" smtClean="0"/>
            <a:t> </a:t>
          </a:r>
          <a:r>
            <a:rPr lang="uk-UA" sz="2000" dirty="0" err="1" smtClean="0"/>
            <a:t>ність</a:t>
          </a:r>
          <a:endParaRPr lang="uk-UA" sz="2000" dirty="0"/>
        </a:p>
      </dgm:t>
    </dgm:pt>
    <dgm:pt modelId="{FFE132DC-1412-40D4-AB1A-125FEE2669C5}" type="parTrans" cxnId="{4DCE131A-EB56-42AE-B5F9-9C244B4B716E}">
      <dgm:prSet/>
      <dgm:spPr/>
      <dgm:t>
        <a:bodyPr/>
        <a:lstStyle/>
        <a:p>
          <a:endParaRPr lang="uk-UA"/>
        </a:p>
      </dgm:t>
    </dgm:pt>
    <dgm:pt modelId="{027F59F3-9EC5-4D9A-9DC8-F70CC043E278}" type="sibTrans" cxnId="{4DCE131A-EB56-42AE-B5F9-9C244B4B716E}">
      <dgm:prSet/>
      <dgm:spPr/>
      <dgm:t>
        <a:bodyPr/>
        <a:lstStyle/>
        <a:p>
          <a:endParaRPr lang="uk-UA"/>
        </a:p>
      </dgm:t>
    </dgm:pt>
    <dgm:pt modelId="{D96480C3-5AF6-4CD4-AB8A-BCB1F84422AB}">
      <dgm:prSet phldrT="[Текст]" custT="1"/>
      <dgm:spPr/>
      <dgm:t>
        <a:bodyPr/>
        <a:lstStyle/>
        <a:p>
          <a:r>
            <a:rPr lang="uk-UA" sz="2000" dirty="0" smtClean="0"/>
            <a:t>Порядок</a:t>
          </a:r>
          <a:endParaRPr lang="uk-UA" sz="2000" dirty="0"/>
        </a:p>
      </dgm:t>
    </dgm:pt>
    <dgm:pt modelId="{CA015EB0-E882-41F4-BEA8-E915CCFDE27B}" type="parTrans" cxnId="{8620F340-B105-4178-A47F-C645FBB7C3A9}">
      <dgm:prSet/>
      <dgm:spPr/>
      <dgm:t>
        <a:bodyPr/>
        <a:lstStyle/>
        <a:p>
          <a:endParaRPr lang="uk-UA"/>
        </a:p>
      </dgm:t>
    </dgm:pt>
    <dgm:pt modelId="{2D6B5038-5E21-4545-9BFA-9CDCE3B595F5}" type="sibTrans" cxnId="{8620F340-B105-4178-A47F-C645FBB7C3A9}">
      <dgm:prSet/>
      <dgm:spPr/>
      <dgm:t>
        <a:bodyPr/>
        <a:lstStyle/>
        <a:p>
          <a:endParaRPr lang="uk-UA"/>
        </a:p>
      </dgm:t>
    </dgm:pt>
    <dgm:pt modelId="{C1305633-72DC-449F-949E-9C2D76519578}">
      <dgm:prSet phldrT="[Текст]" custT="1"/>
      <dgm:spPr/>
      <dgm:t>
        <a:bodyPr/>
        <a:lstStyle/>
        <a:p>
          <a:r>
            <a:rPr lang="uk-UA" sz="2000" dirty="0" err="1" smtClean="0"/>
            <a:t>Справед</a:t>
          </a:r>
          <a:r>
            <a:rPr lang="uk-UA" sz="2000" dirty="0" smtClean="0"/>
            <a:t> </a:t>
          </a:r>
          <a:r>
            <a:rPr lang="uk-UA" sz="2000" dirty="0" err="1" smtClean="0"/>
            <a:t>ливість</a:t>
          </a:r>
          <a:endParaRPr lang="uk-UA" sz="2000" dirty="0"/>
        </a:p>
      </dgm:t>
    </dgm:pt>
    <dgm:pt modelId="{C4893C89-A60F-458C-A8EC-B464E1FA5365}" type="parTrans" cxnId="{9D6F751C-5F76-42FE-8A9E-C433F4CD7687}">
      <dgm:prSet/>
      <dgm:spPr/>
      <dgm:t>
        <a:bodyPr/>
        <a:lstStyle/>
        <a:p>
          <a:endParaRPr lang="uk-UA"/>
        </a:p>
      </dgm:t>
    </dgm:pt>
    <dgm:pt modelId="{C2FD1915-1BAB-4952-9EB3-862B9BF1FDCC}" type="sibTrans" cxnId="{9D6F751C-5F76-42FE-8A9E-C433F4CD7687}">
      <dgm:prSet/>
      <dgm:spPr/>
      <dgm:t>
        <a:bodyPr/>
        <a:lstStyle/>
        <a:p>
          <a:endParaRPr lang="uk-UA"/>
        </a:p>
      </dgm:t>
    </dgm:pt>
    <dgm:pt modelId="{44E5E09A-FE69-4879-90F3-8E5271040B45}">
      <dgm:prSet phldrT="[Текст]" custT="1"/>
      <dgm:spPr/>
      <dgm:t>
        <a:bodyPr/>
        <a:lstStyle/>
        <a:p>
          <a:r>
            <a:rPr lang="uk-UA" sz="2000" dirty="0" smtClean="0"/>
            <a:t>Загальне благо</a:t>
          </a:r>
          <a:endParaRPr lang="uk-UA" sz="2000" dirty="0"/>
        </a:p>
      </dgm:t>
    </dgm:pt>
    <dgm:pt modelId="{4E07C23C-7DC8-484C-A30B-C5A40EB166BF}" type="parTrans" cxnId="{B489618A-0DE1-46C2-A4FC-CFF56C549854}">
      <dgm:prSet/>
      <dgm:spPr/>
      <dgm:t>
        <a:bodyPr/>
        <a:lstStyle/>
        <a:p>
          <a:endParaRPr lang="uk-UA"/>
        </a:p>
      </dgm:t>
    </dgm:pt>
    <dgm:pt modelId="{88F192E8-90BC-4BDA-A662-45CEC6EB9AA5}" type="sibTrans" cxnId="{B489618A-0DE1-46C2-A4FC-CFF56C549854}">
      <dgm:prSet/>
      <dgm:spPr/>
      <dgm:t>
        <a:bodyPr/>
        <a:lstStyle/>
        <a:p>
          <a:endParaRPr lang="uk-UA"/>
        </a:p>
      </dgm:t>
    </dgm:pt>
    <dgm:pt modelId="{AF2AA3C7-F969-448F-9AE6-A9CCB1194A43}" type="pres">
      <dgm:prSet presAssocID="{32D67A43-FE51-41B9-8D78-CC1EBC11031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DA6535A-0060-4649-A646-F0839A7A5230}" type="pres">
      <dgm:prSet presAssocID="{E95F0646-F7AA-44B4-A4BF-431DF28D65EE}" presName="centerShape" presStyleLbl="node0" presStyleIdx="0" presStyleCnt="1"/>
      <dgm:spPr/>
      <dgm:t>
        <a:bodyPr/>
        <a:lstStyle/>
        <a:p>
          <a:endParaRPr lang="uk-UA"/>
        </a:p>
      </dgm:t>
    </dgm:pt>
    <dgm:pt modelId="{D1FBE33F-91D9-483C-BA0E-A37FB6C23486}" type="pres">
      <dgm:prSet presAssocID="{85790A7D-E344-4FC9-A59D-9E8EF356F51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0B981E-8F2E-4A1A-95FA-B565341A58FC}" type="pres">
      <dgm:prSet presAssocID="{85790A7D-E344-4FC9-A59D-9E8EF356F512}" presName="dummy" presStyleCnt="0"/>
      <dgm:spPr/>
    </dgm:pt>
    <dgm:pt modelId="{EE4BC5FE-C44B-4E6B-897C-784490C8E697}" type="pres">
      <dgm:prSet presAssocID="{DDAE171C-4B3E-4FB2-AF67-4F47E6D62428}" presName="sibTrans" presStyleLbl="sibTrans2D1" presStyleIdx="0" presStyleCnt="5"/>
      <dgm:spPr/>
      <dgm:t>
        <a:bodyPr/>
        <a:lstStyle/>
        <a:p>
          <a:endParaRPr lang="uk-UA"/>
        </a:p>
      </dgm:t>
    </dgm:pt>
    <dgm:pt modelId="{BE840325-835C-4A68-A9AF-EBAF7B55494F}" type="pres">
      <dgm:prSet presAssocID="{1E370CAC-1892-4657-A007-22FDAD1559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01CB6A-31F3-4734-A96B-BF7554259AFB}" type="pres">
      <dgm:prSet presAssocID="{1E370CAC-1892-4657-A007-22FDAD155937}" presName="dummy" presStyleCnt="0"/>
      <dgm:spPr/>
    </dgm:pt>
    <dgm:pt modelId="{CF20C5F5-E11D-4EB4-A884-9E194E83EBB8}" type="pres">
      <dgm:prSet presAssocID="{027F59F3-9EC5-4D9A-9DC8-F70CC043E278}" presName="sibTrans" presStyleLbl="sibTrans2D1" presStyleIdx="1" presStyleCnt="5"/>
      <dgm:spPr/>
      <dgm:t>
        <a:bodyPr/>
        <a:lstStyle/>
        <a:p>
          <a:endParaRPr lang="uk-UA"/>
        </a:p>
      </dgm:t>
    </dgm:pt>
    <dgm:pt modelId="{B2997BE0-0A3F-45D4-A39E-A825B3EEF7E2}" type="pres">
      <dgm:prSet presAssocID="{44E5E09A-FE69-4879-90F3-8E5271040B4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AB8268-7986-4B0F-9188-C3BC6F350011}" type="pres">
      <dgm:prSet presAssocID="{44E5E09A-FE69-4879-90F3-8E5271040B45}" presName="dummy" presStyleCnt="0"/>
      <dgm:spPr/>
    </dgm:pt>
    <dgm:pt modelId="{FCA90376-DCA0-479D-9BEB-6FC954017CE5}" type="pres">
      <dgm:prSet presAssocID="{88F192E8-90BC-4BDA-A662-45CEC6EB9AA5}" presName="sibTrans" presStyleLbl="sibTrans2D1" presStyleIdx="2" presStyleCnt="5"/>
      <dgm:spPr/>
      <dgm:t>
        <a:bodyPr/>
        <a:lstStyle/>
        <a:p>
          <a:endParaRPr lang="uk-UA"/>
        </a:p>
      </dgm:t>
    </dgm:pt>
    <dgm:pt modelId="{93AEF26E-78D1-4CA4-BA1D-8C9699DA304B}" type="pres">
      <dgm:prSet presAssocID="{D96480C3-5AF6-4CD4-AB8A-BCB1F84422A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46D1B8-C340-4F09-B427-6DDFB9936949}" type="pres">
      <dgm:prSet presAssocID="{D96480C3-5AF6-4CD4-AB8A-BCB1F84422AB}" presName="dummy" presStyleCnt="0"/>
      <dgm:spPr/>
    </dgm:pt>
    <dgm:pt modelId="{88D8B24F-E939-4B7E-B154-4E1AD4BDA887}" type="pres">
      <dgm:prSet presAssocID="{2D6B5038-5E21-4545-9BFA-9CDCE3B595F5}" presName="sibTrans" presStyleLbl="sibTrans2D1" presStyleIdx="3" presStyleCnt="5"/>
      <dgm:spPr/>
      <dgm:t>
        <a:bodyPr/>
        <a:lstStyle/>
        <a:p>
          <a:endParaRPr lang="uk-UA"/>
        </a:p>
      </dgm:t>
    </dgm:pt>
    <dgm:pt modelId="{2DEE453E-3D0B-4843-8D7F-9A17A749F618}" type="pres">
      <dgm:prSet presAssocID="{C1305633-72DC-449F-949E-9C2D7651957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A02CCA-73FA-4B6B-AF1B-A28163E90FF6}" type="pres">
      <dgm:prSet presAssocID="{C1305633-72DC-449F-949E-9C2D76519578}" presName="dummy" presStyleCnt="0"/>
      <dgm:spPr/>
    </dgm:pt>
    <dgm:pt modelId="{0A4787D5-33B9-49B6-8816-F0BA52BC668B}" type="pres">
      <dgm:prSet presAssocID="{C2FD1915-1BAB-4952-9EB3-862B9BF1FDCC}" presName="sibTrans" presStyleLbl="sibTrans2D1" presStyleIdx="4" presStyleCnt="5"/>
      <dgm:spPr/>
      <dgm:t>
        <a:bodyPr/>
        <a:lstStyle/>
        <a:p>
          <a:endParaRPr lang="uk-UA"/>
        </a:p>
      </dgm:t>
    </dgm:pt>
  </dgm:ptLst>
  <dgm:cxnLst>
    <dgm:cxn modelId="{E4D919BF-1864-42F2-9F6E-5A92147EC4E6}" srcId="{32D67A43-FE51-41B9-8D78-CC1EBC11031F}" destId="{E95F0646-F7AA-44B4-A4BF-431DF28D65EE}" srcOrd="0" destOrd="0" parTransId="{645A0014-4F45-43E5-89FC-5EF9A6F70CA2}" sibTransId="{EC8BC513-1993-4038-A4AA-C8D3D3F3F71E}"/>
    <dgm:cxn modelId="{AEBD609E-2898-43D6-A896-895F34645494}" type="presOf" srcId="{E95F0646-F7AA-44B4-A4BF-431DF28D65EE}" destId="{8DA6535A-0060-4649-A646-F0839A7A5230}" srcOrd="0" destOrd="0" presId="urn:microsoft.com/office/officeart/2005/8/layout/radial6"/>
    <dgm:cxn modelId="{8620F340-B105-4178-A47F-C645FBB7C3A9}" srcId="{E95F0646-F7AA-44B4-A4BF-431DF28D65EE}" destId="{D96480C3-5AF6-4CD4-AB8A-BCB1F84422AB}" srcOrd="3" destOrd="0" parTransId="{CA015EB0-E882-41F4-BEA8-E915CCFDE27B}" sibTransId="{2D6B5038-5E21-4545-9BFA-9CDCE3B595F5}"/>
    <dgm:cxn modelId="{9D6F751C-5F76-42FE-8A9E-C433F4CD7687}" srcId="{E95F0646-F7AA-44B4-A4BF-431DF28D65EE}" destId="{C1305633-72DC-449F-949E-9C2D76519578}" srcOrd="4" destOrd="0" parTransId="{C4893C89-A60F-458C-A8EC-B464E1FA5365}" sibTransId="{C2FD1915-1BAB-4952-9EB3-862B9BF1FDCC}"/>
    <dgm:cxn modelId="{217D2499-88E3-42DB-8358-4C46BB201D3D}" srcId="{E95F0646-F7AA-44B4-A4BF-431DF28D65EE}" destId="{85790A7D-E344-4FC9-A59D-9E8EF356F512}" srcOrd="0" destOrd="0" parTransId="{62735B29-216A-4AC1-9A76-4DB30418E1D2}" sibTransId="{DDAE171C-4B3E-4FB2-AF67-4F47E6D62428}"/>
    <dgm:cxn modelId="{8CFBEB81-7C07-4E21-B199-466ADB343408}" type="presOf" srcId="{DDAE171C-4B3E-4FB2-AF67-4F47E6D62428}" destId="{EE4BC5FE-C44B-4E6B-897C-784490C8E697}" srcOrd="0" destOrd="0" presId="urn:microsoft.com/office/officeart/2005/8/layout/radial6"/>
    <dgm:cxn modelId="{437B96BC-8D02-48C8-8D72-20E90B0F3253}" type="presOf" srcId="{44E5E09A-FE69-4879-90F3-8E5271040B45}" destId="{B2997BE0-0A3F-45D4-A39E-A825B3EEF7E2}" srcOrd="0" destOrd="0" presId="urn:microsoft.com/office/officeart/2005/8/layout/radial6"/>
    <dgm:cxn modelId="{4818BFD4-17B6-4544-A64D-A96AAEBBB08B}" type="presOf" srcId="{1E370CAC-1892-4657-A007-22FDAD155937}" destId="{BE840325-835C-4A68-A9AF-EBAF7B55494F}" srcOrd="0" destOrd="0" presId="urn:microsoft.com/office/officeart/2005/8/layout/radial6"/>
    <dgm:cxn modelId="{B489618A-0DE1-46C2-A4FC-CFF56C549854}" srcId="{E95F0646-F7AA-44B4-A4BF-431DF28D65EE}" destId="{44E5E09A-FE69-4879-90F3-8E5271040B45}" srcOrd="2" destOrd="0" parTransId="{4E07C23C-7DC8-484C-A30B-C5A40EB166BF}" sibTransId="{88F192E8-90BC-4BDA-A662-45CEC6EB9AA5}"/>
    <dgm:cxn modelId="{92FE05C2-C664-47DE-B616-9D0739A2ECAE}" type="presOf" srcId="{85790A7D-E344-4FC9-A59D-9E8EF356F512}" destId="{D1FBE33F-91D9-483C-BA0E-A37FB6C23486}" srcOrd="0" destOrd="0" presId="urn:microsoft.com/office/officeart/2005/8/layout/radial6"/>
    <dgm:cxn modelId="{3524FFA0-55CA-4170-ABA5-8C031D34F701}" type="presOf" srcId="{D96480C3-5AF6-4CD4-AB8A-BCB1F84422AB}" destId="{93AEF26E-78D1-4CA4-BA1D-8C9699DA304B}" srcOrd="0" destOrd="0" presId="urn:microsoft.com/office/officeart/2005/8/layout/radial6"/>
    <dgm:cxn modelId="{D4D79063-6630-4FCC-A51F-58995BC51531}" type="presOf" srcId="{32D67A43-FE51-41B9-8D78-CC1EBC11031F}" destId="{AF2AA3C7-F969-448F-9AE6-A9CCB1194A43}" srcOrd="0" destOrd="0" presId="urn:microsoft.com/office/officeart/2005/8/layout/radial6"/>
    <dgm:cxn modelId="{7EBAEA73-982A-4C55-9937-FF50BB2FDE05}" type="presOf" srcId="{027F59F3-9EC5-4D9A-9DC8-F70CC043E278}" destId="{CF20C5F5-E11D-4EB4-A884-9E194E83EBB8}" srcOrd="0" destOrd="0" presId="urn:microsoft.com/office/officeart/2005/8/layout/radial6"/>
    <dgm:cxn modelId="{1F68984F-70E0-427C-84D0-44C6DF889F66}" type="presOf" srcId="{88F192E8-90BC-4BDA-A662-45CEC6EB9AA5}" destId="{FCA90376-DCA0-479D-9BEB-6FC954017CE5}" srcOrd="0" destOrd="0" presId="urn:microsoft.com/office/officeart/2005/8/layout/radial6"/>
    <dgm:cxn modelId="{4DCE131A-EB56-42AE-B5F9-9C244B4B716E}" srcId="{E95F0646-F7AA-44B4-A4BF-431DF28D65EE}" destId="{1E370CAC-1892-4657-A007-22FDAD155937}" srcOrd="1" destOrd="0" parTransId="{FFE132DC-1412-40D4-AB1A-125FEE2669C5}" sibTransId="{027F59F3-9EC5-4D9A-9DC8-F70CC043E278}"/>
    <dgm:cxn modelId="{1026238A-C0C6-4423-92AA-26749B1FC34A}" type="presOf" srcId="{C2FD1915-1BAB-4952-9EB3-862B9BF1FDCC}" destId="{0A4787D5-33B9-49B6-8816-F0BA52BC668B}" srcOrd="0" destOrd="0" presId="urn:microsoft.com/office/officeart/2005/8/layout/radial6"/>
    <dgm:cxn modelId="{D4F34CF1-2A04-4712-B104-5A0288C51F6D}" type="presOf" srcId="{2D6B5038-5E21-4545-9BFA-9CDCE3B595F5}" destId="{88D8B24F-E939-4B7E-B154-4E1AD4BDA887}" srcOrd="0" destOrd="0" presId="urn:microsoft.com/office/officeart/2005/8/layout/radial6"/>
    <dgm:cxn modelId="{A0E28292-3FE2-42A8-A369-367F63C6D1C1}" type="presOf" srcId="{C1305633-72DC-449F-949E-9C2D76519578}" destId="{2DEE453E-3D0B-4843-8D7F-9A17A749F618}" srcOrd="0" destOrd="0" presId="urn:microsoft.com/office/officeart/2005/8/layout/radial6"/>
    <dgm:cxn modelId="{465DE1A1-5E20-479F-81C2-7A4CFF593FAC}" type="presParOf" srcId="{AF2AA3C7-F969-448F-9AE6-A9CCB1194A43}" destId="{8DA6535A-0060-4649-A646-F0839A7A5230}" srcOrd="0" destOrd="0" presId="urn:microsoft.com/office/officeart/2005/8/layout/radial6"/>
    <dgm:cxn modelId="{E03E84A7-D558-4196-A438-EEC521DDE7F7}" type="presParOf" srcId="{AF2AA3C7-F969-448F-9AE6-A9CCB1194A43}" destId="{D1FBE33F-91D9-483C-BA0E-A37FB6C23486}" srcOrd="1" destOrd="0" presId="urn:microsoft.com/office/officeart/2005/8/layout/radial6"/>
    <dgm:cxn modelId="{F5ABBF5D-5AFD-438F-B4A7-834F8D64AB21}" type="presParOf" srcId="{AF2AA3C7-F969-448F-9AE6-A9CCB1194A43}" destId="{730B981E-8F2E-4A1A-95FA-B565341A58FC}" srcOrd="2" destOrd="0" presId="urn:microsoft.com/office/officeart/2005/8/layout/radial6"/>
    <dgm:cxn modelId="{3ED47E5D-9F35-40E1-A76D-368832650219}" type="presParOf" srcId="{AF2AA3C7-F969-448F-9AE6-A9CCB1194A43}" destId="{EE4BC5FE-C44B-4E6B-897C-784490C8E697}" srcOrd="3" destOrd="0" presId="urn:microsoft.com/office/officeart/2005/8/layout/radial6"/>
    <dgm:cxn modelId="{0C345F6C-B3A8-4C47-A53E-4807F23743D1}" type="presParOf" srcId="{AF2AA3C7-F969-448F-9AE6-A9CCB1194A43}" destId="{BE840325-835C-4A68-A9AF-EBAF7B55494F}" srcOrd="4" destOrd="0" presId="urn:microsoft.com/office/officeart/2005/8/layout/radial6"/>
    <dgm:cxn modelId="{1D1B30D9-2A9C-411C-B6CB-43F98FE9D6A7}" type="presParOf" srcId="{AF2AA3C7-F969-448F-9AE6-A9CCB1194A43}" destId="{C901CB6A-31F3-4734-A96B-BF7554259AFB}" srcOrd="5" destOrd="0" presId="urn:microsoft.com/office/officeart/2005/8/layout/radial6"/>
    <dgm:cxn modelId="{162909EC-8B0F-49A4-A419-BDF35A680649}" type="presParOf" srcId="{AF2AA3C7-F969-448F-9AE6-A9CCB1194A43}" destId="{CF20C5F5-E11D-4EB4-A884-9E194E83EBB8}" srcOrd="6" destOrd="0" presId="urn:microsoft.com/office/officeart/2005/8/layout/radial6"/>
    <dgm:cxn modelId="{5665FA1D-C590-4C36-9838-8648C932488C}" type="presParOf" srcId="{AF2AA3C7-F969-448F-9AE6-A9CCB1194A43}" destId="{B2997BE0-0A3F-45D4-A39E-A825B3EEF7E2}" srcOrd="7" destOrd="0" presId="urn:microsoft.com/office/officeart/2005/8/layout/radial6"/>
    <dgm:cxn modelId="{92A8A0DF-443B-451D-89F3-D04D4CC34796}" type="presParOf" srcId="{AF2AA3C7-F969-448F-9AE6-A9CCB1194A43}" destId="{75AB8268-7986-4B0F-9188-C3BC6F350011}" srcOrd="8" destOrd="0" presId="urn:microsoft.com/office/officeart/2005/8/layout/radial6"/>
    <dgm:cxn modelId="{940B1C44-C227-4F62-BA25-F650093501DD}" type="presParOf" srcId="{AF2AA3C7-F969-448F-9AE6-A9CCB1194A43}" destId="{FCA90376-DCA0-479D-9BEB-6FC954017CE5}" srcOrd="9" destOrd="0" presId="urn:microsoft.com/office/officeart/2005/8/layout/radial6"/>
    <dgm:cxn modelId="{131744E9-C019-4360-909E-1B86549BD1F5}" type="presParOf" srcId="{AF2AA3C7-F969-448F-9AE6-A9CCB1194A43}" destId="{93AEF26E-78D1-4CA4-BA1D-8C9699DA304B}" srcOrd="10" destOrd="0" presId="urn:microsoft.com/office/officeart/2005/8/layout/radial6"/>
    <dgm:cxn modelId="{2DE3238C-82EC-4FB8-B4AD-14BF07B56AFD}" type="presParOf" srcId="{AF2AA3C7-F969-448F-9AE6-A9CCB1194A43}" destId="{4F46D1B8-C340-4F09-B427-6DDFB9936949}" srcOrd="11" destOrd="0" presId="urn:microsoft.com/office/officeart/2005/8/layout/radial6"/>
    <dgm:cxn modelId="{51F11217-9A9B-42AF-98EF-F0A399EA0EEC}" type="presParOf" srcId="{AF2AA3C7-F969-448F-9AE6-A9CCB1194A43}" destId="{88D8B24F-E939-4B7E-B154-4E1AD4BDA887}" srcOrd="12" destOrd="0" presId="urn:microsoft.com/office/officeart/2005/8/layout/radial6"/>
    <dgm:cxn modelId="{06D03A21-B373-41D4-867D-AEDACE58F8D1}" type="presParOf" srcId="{AF2AA3C7-F969-448F-9AE6-A9CCB1194A43}" destId="{2DEE453E-3D0B-4843-8D7F-9A17A749F618}" srcOrd="13" destOrd="0" presId="urn:microsoft.com/office/officeart/2005/8/layout/radial6"/>
    <dgm:cxn modelId="{6AD63DBD-F692-4B66-B493-917C04DADB12}" type="presParOf" srcId="{AF2AA3C7-F969-448F-9AE6-A9CCB1194A43}" destId="{D1A02CCA-73FA-4B6B-AF1B-A28163E90FF6}" srcOrd="14" destOrd="0" presId="urn:microsoft.com/office/officeart/2005/8/layout/radial6"/>
    <dgm:cxn modelId="{2779DAC4-669E-4296-B9EE-C278645BE6DD}" type="presParOf" srcId="{AF2AA3C7-F969-448F-9AE6-A9CCB1194A43}" destId="{0A4787D5-33B9-49B6-8816-F0BA52BC668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0804-5C9F-4EA3-8FEC-B38D8DFCF124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AAEA5-76E4-47EB-9E7C-05269829213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42F80-F3C2-4804-885E-1441C47D3817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16F54-79F3-42FA-9AA7-67ADC2C2D25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5E7BF-7727-4AF6-90E5-E6ED3701AC9A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0B997-9990-40F5-A92E-C354FCACD82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BEF1-FA8B-45AC-B262-FF3BD006DBB1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2D46-06DD-4E15-9515-5F2E0C8CFE3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3A3D2-96BA-456D-8CAE-E3F042190A64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2CC8-B9BF-4268-B7B3-8315BAFDFF8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FA60B-E3E4-44D2-9E3E-E2340937EABD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EDEB-B2AC-4622-8207-6821C3A4353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39E0C-AFC8-40E6-A40D-3BAD73D757BF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A8324-8FDF-4AFE-AFA1-66FE7ECBEFC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FB508-76DC-4788-9FE0-957305E503C2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B77B-8657-4A84-8AE9-74C6903CF2A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7567D-7428-4B31-B372-FE4777220B34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676FE-9E64-4BD7-B631-1AA0993861F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3766A-4E09-4F54-884E-D349392D2A5E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CCBD3-2450-497D-85E9-93E7148D9C9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7600-8888-4D44-8C38-CEC9BDC50C08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9E200-41BD-4D5D-93C7-1C63229C331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B5CE0E-27D9-4C8D-AEEA-A50D5BF0A5FF}" type="datetimeFigureOut">
              <a:rPr lang="uk-UA"/>
              <a:pPr>
                <a:defRPr/>
              </a:pPr>
              <a:t>31.08.2016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257EF-58ED-43C6-AFB4-DA6315D71A4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9" r:id="rId9"/>
    <p:sldLayoutId id="2147483837" r:id="rId10"/>
    <p:sldLayoutId id="21474838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827584" y="1"/>
            <a:ext cx="7700392" cy="105273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Національна академія внутрішніх справ</a:t>
            </a:r>
            <a:endParaRPr lang="uk-UA" sz="3600" spc="150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075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11188" y="1412875"/>
            <a:ext cx="8137525" cy="4968875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</a:pPr>
            <a:r>
              <a:rPr lang="uk-UA" sz="5000" b="1" dirty="0" smtClean="0">
                <a:solidFill>
                  <a:srgbClr val="06686D"/>
                </a:solidFill>
                <a:latin typeface="Arial Black" pitchFamily="34" charset="0"/>
              </a:rPr>
              <a:t>    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uk-UA" sz="5000" b="1" dirty="0" smtClean="0">
                <a:solidFill>
                  <a:srgbClr val="06686D"/>
                </a:solidFill>
                <a:latin typeface="Arial Black" pitchFamily="34" charset="0"/>
              </a:rPr>
              <a:t> </a:t>
            </a:r>
          </a:p>
          <a:p>
            <a:pPr marR="0" algn="l" eaLnBrk="1" hangingPunct="1">
              <a:lnSpc>
                <a:spcPct val="90000"/>
              </a:lnSpc>
            </a:pPr>
            <a:endParaRPr lang="uk-UA" sz="5000" b="1" dirty="0" smtClean="0">
              <a:solidFill>
                <a:srgbClr val="06686D"/>
              </a:solidFill>
              <a:latin typeface="Arial Black" pitchFamily="34" charset="0"/>
            </a:endParaRPr>
          </a:p>
          <a:p>
            <a:pPr marR="0" algn="l" eaLnBrk="1" hangingPunct="1">
              <a:lnSpc>
                <a:spcPct val="90000"/>
              </a:lnSpc>
            </a:pPr>
            <a:endParaRPr lang="uk-UA" sz="5000" b="1" dirty="0" smtClean="0">
              <a:solidFill>
                <a:srgbClr val="06686D"/>
              </a:solidFill>
              <a:latin typeface="Arial Black" pitchFamily="34" charset="0"/>
            </a:endParaRPr>
          </a:p>
          <a:p>
            <a:pPr marR="0" algn="l" eaLnBrk="1" hangingPunct="1">
              <a:lnSpc>
                <a:spcPct val="90000"/>
              </a:lnSpc>
            </a:pPr>
            <a:r>
              <a:rPr lang="uk-UA" sz="5000" b="1" dirty="0" smtClean="0">
                <a:solidFill>
                  <a:srgbClr val="06686D"/>
                </a:solidFill>
                <a:latin typeface="Arial Black" pitchFamily="34" charset="0"/>
              </a:rPr>
              <a:t>             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uk-UA" sz="5000" b="1" dirty="0" smtClean="0">
                <a:solidFill>
                  <a:srgbClr val="06686D"/>
                </a:solidFill>
                <a:latin typeface="Arial Black" pitchFamily="34" charset="0"/>
              </a:rPr>
              <a:t>               </a:t>
            </a:r>
            <a:endParaRPr lang="uk-UA" sz="5000" dirty="0" smtClean="0">
              <a:solidFill>
                <a:srgbClr val="06686D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86155" y="3212976"/>
            <a:ext cx="8856984" cy="97210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7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sz="88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ФІЛОСОФІЯ</a:t>
            </a:r>
            <a:endParaRPr lang="uk-UA" sz="8800" b="1" spc="150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82638" y="5661025"/>
            <a:ext cx="7885112" cy="57626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sz="28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Мультимедійний підручник</a:t>
            </a:r>
            <a:endParaRPr lang="uk-UA" sz="2800" b="1" spc="150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8000" y="1196752"/>
            <a:ext cx="8856000" cy="863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sz="24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Кафедра філософії права та юридичної логіки</a:t>
            </a:r>
            <a:endParaRPr lang="uk-UA" sz="2400" b="1" spc="150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Organization Chart 7"/>
          <p:cNvGrpSpPr>
            <a:grpSpLocks/>
          </p:cNvGrpSpPr>
          <p:nvPr/>
        </p:nvGrpSpPr>
        <p:grpSpPr bwMode="auto">
          <a:xfrm>
            <a:off x="241300" y="479425"/>
            <a:ext cx="8750300" cy="6084888"/>
            <a:chOff x="2908" y="934"/>
            <a:chExt cx="2991" cy="1217"/>
          </a:xfrm>
        </p:grpSpPr>
        <p:cxnSp>
          <p:nvCxnSpPr>
            <p:cNvPr id="12291" name="_s1033"/>
            <p:cNvCxnSpPr>
              <a:cxnSpLocks noChangeShapeType="1"/>
              <a:endCxn id="12297" idx="2"/>
            </p:cNvCxnSpPr>
            <p:nvPr/>
          </p:nvCxnSpPr>
          <p:spPr bwMode="auto">
            <a:xfrm rot="5400000" flipH="1" flipV="1">
              <a:off x="3286" y="1773"/>
              <a:ext cx="107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292" name="_s1035"/>
            <p:cNvCxnSpPr>
              <a:cxnSpLocks noChangeShapeType="1"/>
              <a:endCxn id="12298" idx="2"/>
            </p:cNvCxnSpPr>
            <p:nvPr/>
          </p:nvCxnSpPr>
          <p:spPr bwMode="auto">
            <a:xfrm rot="5400000" flipH="1" flipV="1">
              <a:off x="5358" y="1773"/>
              <a:ext cx="107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293" name="_s1036"/>
            <p:cNvCxnSpPr>
              <a:cxnSpLocks noChangeShapeType="1"/>
              <a:stCxn id="12298" idx="0"/>
            </p:cNvCxnSpPr>
            <p:nvPr/>
          </p:nvCxnSpPr>
          <p:spPr bwMode="auto">
            <a:xfrm rot="16200000" flipV="1">
              <a:off x="4845" y="864"/>
              <a:ext cx="72" cy="106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294" name="_s1037"/>
            <p:cNvCxnSpPr>
              <a:cxnSpLocks noChangeShapeType="1"/>
            </p:cNvCxnSpPr>
            <p:nvPr/>
          </p:nvCxnSpPr>
          <p:spPr bwMode="auto">
            <a:xfrm flipV="1">
              <a:off x="4348" y="1222"/>
              <a:ext cx="0" cy="1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295" name="_s1038"/>
            <p:cNvCxnSpPr>
              <a:cxnSpLocks noChangeShapeType="1"/>
              <a:stCxn id="12297" idx="0"/>
            </p:cNvCxnSpPr>
            <p:nvPr/>
          </p:nvCxnSpPr>
          <p:spPr bwMode="auto">
            <a:xfrm rot="5400000" flipH="1" flipV="1">
              <a:off x="3843" y="856"/>
              <a:ext cx="72" cy="107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296" name="_s1039"/>
            <p:cNvSpPr>
              <a:spLocks noChangeArrowheads="1"/>
            </p:cNvSpPr>
            <p:nvPr/>
          </p:nvSpPr>
          <p:spPr bwMode="auto">
            <a:xfrm>
              <a:off x="3425" y="934"/>
              <a:ext cx="198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uk-UA" sz="2400" b="1"/>
            </a:p>
            <a:p>
              <a:pPr algn="ctr"/>
              <a:r>
                <a:rPr lang="uk-UA" sz="2800" b="1"/>
                <a:t>Основні види</a:t>
              </a:r>
              <a:r>
                <a:rPr lang="uk-UA" sz="2400" b="1"/>
                <a:t> </a:t>
              </a:r>
            </a:p>
            <a:p>
              <a:pPr algn="ctr"/>
              <a:r>
                <a:rPr lang="uk-UA" sz="3200" b="1"/>
                <a:t>філософського </a:t>
              </a:r>
            </a:p>
            <a:p>
              <a:pPr algn="ctr"/>
              <a:r>
                <a:rPr lang="uk-UA" sz="2400" b="1"/>
                <a:t>обґрунтування права</a:t>
              </a:r>
              <a:endParaRPr lang="ru-RU" sz="2400" b="1"/>
            </a:p>
            <a:p>
              <a:pPr algn="ctr"/>
              <a:endParaRPr lang="ru-RU" sz="2400" b="1"/>
            </a:p>
          </p:txBody>
        </p:sp>
        <p:sp>
          <p:nvSpPr>
            <p:cNvPr id="12297" name="_s1040"/>
            <p:cNvSpPr>
              <a:spLocks noChangeArrowheads="1"/>
            </p:cNvSpPr>
            <p:nvPr/>
          </p:nvSpPr>
          <p:spPr bwMode="auto">
            <a:xfrm>
              <a:off x="290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Концептуальне</a:t>
              </a:r>
              <a:endParaRPr lang="ru-RU" sz="2400"/>
            </a:p>
          </p:txBody>
        </p:sp>
        <p:sp>
          <p:nvSpPr>
            <p:cNvPr id="12298" name="_s1042"/>
            <p:cNvSpPr>
              <a:spLocks noChangeArrowheads="1"/>
            </p:cNvSpPr>
            <p:nvPr/>
          </p:nvSpPr>
          <p:spPr bwMode="auto">
            <a:xfrm>
              <a:off x="4924" y="1431"/>
              <a:ext cx="975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Доказове</a:t>
              </a:r>
              <a:endParaRPr lang="ru-RU" sz="2400"/>
            </a:p>
          </p:txBody>
        </p:sp>
        <p:sp>
          <p:nvSpPr>
            <p:cNvPr id="12299" name="_s1043"/>
            <p:cNvSpPr>
              <a:spLocks noChangeArrowheads="1"/>
            </p:cNvSpPr>
            <p:nvPr/>
          </p:nvSpPr>
          <p:spPr bwMode="auto">
            <a:xfrm>
              <a:off x="4536" y="1826"/>
              <a:ext cx="1300" cy="3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Дедуктивне</a:t>
              </a:r>
            </a:p>
            <a:p>
              <a:pPr algn="ctr"/>
              <a:r>
                <a:rPr lang="uk-UA" sz="2400"/>
                <a:t>обґрунтування </a:t>
              </a:r>
            </a:p>
            <a:p>
              <a:pPr algn="ctr"/>
              <a:r>
                <a:rPr lang="uk-UA" sz="2400"/>
                <a:t>права як елемента </a:t>
              </a:r>
            </a:p>
            <a:p>
              <a:pPr algn="ctr"/>
              <a:r>
                <a:rPr lang="uk-UA" sz="2400"/>
                <a:t>соціальної реальності</a:t>
              </a:r>
              <a:endParaRPr lang="ru-RU" sz="2400"/>
            </a:p>
          </p:txBody>
        </p:sp>
        <p:sp>
          <p:nvSpPr>
            <p:cNvPr id="12300" name="_s1045"/>
            <p:cNvSpPr>
              <a:spLocks noChangeArrowheads="1"/>
            </p:cNvSpPr>
            <p:nvPr/>
          </p:nvSpPr>
          <p:spPr bwMode="auto">
            <a:xfrm>
              <a:off x="2909" y="1826"/>
              <a:ext cx="1233" cy="3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Системне уявлення </a:t>
              </a:r>
            </a:p>
            <a:p>
              <a:pPr algn="ctr"/>
              <a:r>
                <a:rPr lang="uk-UA" sz="2400"/>
                <a:t>про право як форму </a:t>
              </a:r>
            </a:p>
            <a:p>
              <a:pPr algn="ctr"/>
              <a:r>
                <a:rPr lang="uk-UA" sz="2400"/>
                <a:t>соціального</a:t>
              </a:r>
            </a:p>
            <a:p>
              <a:pPr algn="ctr"/>
              <a:r>
                <a:rPr lang="uk-UA" sz="2400"/>
                <a:t> і духовного буття</a:t>
              </a:r>
              <a:endParaRPr lang="ru-RU" sz="240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_s1029"/>
          <p:cNvSpPr>
            <a:spLocks noChangeArrowheads="1"/>
          </p:cNvSpPr>
          <p:nvPr/>
        </p:nvSpPr>
        <p:spPr bwMode="auto">
          <a:xfrm>
            <a:off x="127000" y="765175"/>
            <a:ext cx="8496300" cy="1306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uk-UA" sz="4400"/>
              <a:t>ФІЛОСОФІЯ ПРАВА</a:t>
            </a:r>
            <a:endParaRPr lang="ru-RU" sz="440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25450" y="115888"/>
            <a:ext cx="8229600" cy="635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latin typeface="Arial" charset="0"/>
              </a:rPr>
              <a:t>Право як предмет дослідження</a:t>
            </a:r>
            <a:endParaRPr lang="ru-RU" sz="4000" b="1" dirty="0" smtClean="0">
              <a:latin typeface="Arial" charset="0"/>
            </a:endParaRPr>
          </a:p>
        </p:txBody>
      </p:sp>
      <p:sp>
        <p:nvSpPr>
          <p:cNvPr id="13316" name="_s1029"/>
          <p:cNvSpPr>
            <a:spLocks noChangeArrowheads="1"/>
          </p:cNvSpPr>
          <p:nvPr/>
        </p:nvSpPr>
        <p:spPr bwMode="auto">
          <a:xfrm>
            <a:off x="144463" y="2781300"/>
            <a:ext cx="8496300" cy="1306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uk-UA" sz="4400"/>
              <a:t>ЗАГАЛЬНА ТЕОРІЯ ПРАВА</a:t>
            </a:r>
            <a:endParaRPr lang="ru-RU" sz="4400"/>
          </a:p>
        </p:txBody>
      </p:sp>
      <p:sp>
        <p:nvSpPr>
          <p:cNvPr id="13317" name="_s1029"/>
          <p:cNvSpPr>
            <a:spLocks noChangeArrowheads="1"/>
          </p:cNvSpPr>
          <p:nvPr/>
        </p:nvSpPr>
        <p:spPr bwMode="auto">
          <a:xfrm>
            <a:off x="153988" y="4941888"/>
            <a:ext cx="8496300" cy="13065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uk-UA" sz="4400"/>
              <a:t>СОЦІОЛОГІЯ ПРАВА</a:t>
            </a:r>
            <a:endParaRPr lang="ru-RU" sz="4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0" name="Заголовок 1"/>
          <p:cNvSpPr>
            <a:spLocks noGrp="1"/>
          </p:cNvSpPr>
          <p:nvPr>
            <p:ph type="title"/>
          </p:nvPr>
        </p:nvSpPr>
        <p:spPr>
          <a:xfrm>
            <a:off x="425450" y="115888"/>
            <a:ext cx="8229600" cy="635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latin typeface="Arial" charset="0"/>
              </a:rPr>
              <a:t>Право як предмет дослідження</a:t>
            </a:r>
            <a:endParaRPr lang="ru-RU" sz="4000" b="1" dirty="0" smtClean="0">
              <a:latin typeface="Arial" charset="0"/>
            </a:endParaRPr>
          </a:p>
        </p:txBody>
      </p:sp>
      <p:grpSp>
        <p:nvGrpSpPr>
          <p:cNvPr id="14339" name="Organization Chart 2"/>
          <p:cNvGrpSpPr>
            <a:grpSpLocks/>
          </p:cNvGrpSpPr>
          <p:nvPr/>
        </p:nvGrpSpPr>
        <p:grpSpPr bwMode="auto">
          <a:xfrm>
            <a:off x="169863" y="1700213"/>
            <a:ext cx="8505825" cy="3384550"/>
            <a:chOff x="267" y="999"/>
            <a:chExt cx="865" cy="720"/>
          </a:xfrm>
        </p:grpSpPr>
        <p:cxnSp>
          <p:nvCxnSpPr>
            <p:cNvPr id="14340" name="_s1028"/>
            <p:cNvCxnSpPr>
              <a:cxnSpLocks noChangeShapeType="1"/>
              <a:stCxn id="14342" idx="0"/>
              <a:endCxn id="14341" idx="2"/>
            </p:cNvCxnSpPr>
            <p:nvPr/>
          </p:nvCxnSpPr>
          <p:spPr bwMode="auto">
            <a:xfrm flipH="1" flipV="1">
              <a:off x="699" y="1287"/>
              <a:ext cx="1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341" name="_s1029"/>
            <p:cNvSpPr>
              <a:spLocks noChangeArrowheads="1"/>
            </p:cNvSpPr>
            <p:nvPr/>
          </p:nvSpPr>
          <p:spPr bwMode="auto">
            <a:xfrm>
              <a:off x="267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500" b="1" dirty="0"/>
                <a:t>ЗАГАЛЬНА </a:t>
              </a:r>
            </a:p>
            <a:p>
              <a:pPr algn="ctr"/>
              <a:r>
                <a:rPr lang="uk-UA" sz="3500" b="1" dirty="0"/>
                <a:t>ТЕОРІЯ ПРАВА</a:t>
              </a:r>
              <a:endParaRPr lang="ru-RU" sz="3500" b="1" dirty="0"/>
            </a:p>
          </p:txBody>
        </p:sp>
        <p:sp>
          <p:nvSpPr>
            <p:cNvPr id="14342" name="_s1030"/>
            <p:cNvSpPr>
              <a:spLocks noChangeArrowheads="1"/>
            </p:cNvSpPr>
            <p:nvPr/>
          </p:nvSpPr>
          <p:spPr bwMode="auto">
            <a:xfrm>
              <a:off x="26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200" b="1" dirty="0"/>
                <a:t>Право як </a:t>
              </a:r>
            </a:p>
            <a:p>
              <a:pPr algn="ctr"/>
              <a:r>
                <a:rPr lang="uk-UA" sz="3200" b="1" dirty="0"/>
                <a:t>система норм та інститутів</a:t>
              </a:r>
              <a:endParaRPr lang="ru-RU" sz="3200" b="1" dirty="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0" name="Заголовок 1"/>
          <p:cNvSpPr>
            <a:spLocks noGrp="1"/>
          </p:cNvSpPr>
          <p:nvPr>
            <p:ph type="title"/>
          </p:nvPr>
        </p:nvSpPr>
        <p:spPr>
          <a:xfrm>
            <a:off x="425450" y="115888"/>
            <a:ext cx="8229600" cy="635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latin typeface="Arial" charset="0"/>
              </a:rPr>
              <a:t>Право як предмет дослідження</a:t>
            </a:r>
            <a:endParaRPr lang="ru-RU" sz="4000" b="1" dirty="0" smtClean="0">
              <a:latin typeface="Arial" charset="0"/>
            </a:endParaRPr>
          </a:p>
        </p:txBody>
      </p:sp>
      <p:grpSp>
        <p:nvGrpSpPr>
          <p:cNvPr id="15363" name="Organization Chart 2"/>
          <p:cNvGrpSpPr>
            <a:grpSpLocks/>
          </p:cNvGrpSpPr>
          <p:nvPr/>
        </p:nvGrpSpPr>
        <p:grpSpPr bwMode="auto">
          <a:xfrm>
            <a:off x="179388" y="1700213"/>
            <a:ext cx="8496300" cy="3384550"/>
            <a:chOff x="268" y="999"/>
            <a:chExt cx="864" cy="720"/>
          </a:xfrm>
        </p:grpSpPr>
        <p:cxnSp>
          <p:nvCxnSpPr>
            <p:cNvPr id="15364" name="_s1028"/>
            <p:cNvCxnSpPr>
              <a:cxnSpLocks noChangeShapeType="1"/>
              <a:stCxn id="15366" idx="0"/>
              <a:endCxn id="15365" idx="2"/>
            </p:cNvCxnSpPr>
            <p:nvPr/>
          </p:nvCxnSpPr>
          <p:spPr bwMode="auto">
            <a:xfrm rot="-5400000">
              <a:off x="629" y="135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365" name="_s1029"/>
            <p:cNvSpPr>
              <a:spLocks noChangeArrowheads="1"/>
            </p:cNvSpPr>
            <p:nvPr/>
          </p:nvSpPr>
          <p:spPr bwMode="auto">
            <a:xfrm>
              <a:off x="268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500" b="1" dirty="0"/>
                <a:t>СОЦІОЛОГІЯ ПРАВА</a:t>
              </a:r>
              <a:endParaRPr lang="ru-RU" sz="3500" b="1" dirty="0"/>
            </a:p>
          </p:txBody>
        </p:sp>
        <p:sp>
          <p:nvSpPr>
            <p:cNvPr id="15366" name="_s1030"/>
            <p:cNvSpPr>
              <a:spLocks noChangeArrowheads="1"/>
            </p:cNvSpPr>
            <p:nvPr/>
          </p:nvSpPr>
          <p:spPr bwMode="auto">
            <a:xfrm>
              <a:off x="26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200" b="1" dirty="0"/>
                <a:t>Право як </a:t>
              </a:r>
            </a:p>
            <a:p>
              <a:pPr algn="ctr"/>
              <a:r>
                <a:rPr lang="uk-UA" sz="3200" b="1" dirty="0"/>
                <a:t>суспільні відносини</a:t>
              </a:r>
              <a:endParaRPr lang="ru-RU" sz="3200" b="1" dirty="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Organization Chart 2"/>
          <p:cNvGrpSpPr>
            <a:grpSpLocks/>
          </p:cNvGrpSpPr>
          <p:nvPr/>
        </p:nvGrpSpPr>
        <p:grpSpPr bwMode="auto">
          <a:xfrm>
            <a:off x="251519" y="1268760"/>
            <a:ext cx="8712000" cy="2655888"/>
            <a:chOff x="268" y="800"/>
            <a:chExt cx="869" cy="565"/>
          </a:xfrm>
        </p:grpSpPr>
        <p:sp>
          <p:nvSpPr>
            <p:cNvPr id="18439" name="_s1029"/>
            <p:cNvSpPr>
              <a:spLocks noChangeArrowheads="1"/>
            </p:cNvSpPr>
            <p:nvPr/>
          </p:nvSpPr>
          <p:spPr bwMode="auto">
            <a:xfrm>
              <a:off x="268" y="800"/>
              <a:ext cx="864" cy="278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4400" b="1" dirty="0">
                  <a:latin typeface="+mn-lt"/>
                </a:rPr>
                <a:t>ФІЛОСОФІЯ ПРАВА</a:t>
              </a:r>
              <a:endParaRPr lang="ru-RU" sz="4400" b="1" dirty="0">
                <a:latin typeface="+mn-lt"/>
              </a:endParaRPr>
            </a:p>
          </p:txBody>
        </p:sp>
        <p:sp>
          <p:nvSpPr>
            <p:cNvPr id="18440" name="_s1029"/>
            <p:cNvSpPr>
              <a:spLocks noChangeArrowheads="1"/>
            </p:cNvSpPr>
            <p:nvPr/>
          </p:nvSpPr>
          <p:spPr bwMode="auto">
            <a:xfrm>
              <a:off x="273" y="1144"/>
              <a:ext cx="864" cy="221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000" b="1" dirty="0" smtClean="0">
                  <a:latin typeface="+mn-lt"/>
                </a:rPr>
                <a:t>ДУХОВНІ, ІДЕАЛЬНІ ПЕРШООСНОВИ ПРАВА</a:t>
              </a:r>
              <a:endParaRPr lang="ru-RU" sz="3000" b="1" dirty="0">
                <a:latin typeface="+mn-lt"/>
              </a:endParaRPr>
            </a:p>
          </p:txBody>
        </p:sp>
      </p:grp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5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Право як предмет дослідження</a:t>
            </a:r>
            <a:endParaRPr lang="ru-RU" sz="4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436" name="_s1030"/>
          <p:cNvSpPr>
            <a:spLocks noChangeArrowheads="1"/>
          </p:cNvSpPr>
          <p:nvPr/>
        </p:nvSpPr>
        <p:spPr bwMode="auto">
          <a:xfrm>
            <a:off x="251520" y="4365104"/>
            <a:ext cx="8712000" cy="1066800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uk-UA" sz="3200" dirty="0"/>
          </a:p>
          <a:p>
            <a:pPr algn="ctr"/>
            <a:r>
              <a:rPr lang="uk-UA" sz="3200" b="1" dirty="0" smtClean="0">
                <a:latin typeface="+mn-lt"/>
              </a:rPr>
              <a:t>РЕФЛЕКСІЯ ОСНОВ ПРАВА </a:t>
            </a:r>
            <a:endParaRPr lang="uk-UA" sz="3200" b="1" dirty="0">
              <a:latin typeface="+mn-lt"/>
            </a:endParaRPr>
          </a:p>
          <a:p>
            <a:pPr algn="ctr"/>
            <a:endParaRPr lang="ru-RU" sz="3200" dirty="0"/>
          </a:p>
        </p:txBody>
      </p:sp>
      <p:cxnSp>
        <p:nvCxnSpPr>
          <p:cNvPr id="18437" name="_s1028"/>
          <p:cNvCxnSpPr>
            <a:cxnSpLocks noChangeShapeType="1"/>
          </p:cNvCxnSpPr>
          <p:nvPr/>
        </p:nvCxnSpPr>
        <p:spPr bwMode="auto">
          <a:xfrm flipV="1">
            <a:off x="4427984" y="3933056"/>
            <a:ext cx="0" cy="3413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38" name="_s1028"/>
          <p:cNvCxnSpPr>
            <a:cxnSpLocks noChangeShapeType="1"/>
          </p:cNvCxnSpPr>
          <p:nvPr/>
        </p:nvCxnSpPr>
        <p:spPr bwMode="auto">
          <a:xfrm flipV="1">
            <a:off x="4427984" y="2564904"/>
            <a:ext cx="0" cy="3111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Organization Chart 2"/>
          <p:cNvGrpSpPr>
            <a:grpSpLocks/>
          </p:cNvGrpSpPr>
          <p:nvPr/>
        </p:nvGrpSpPr>
        <p:grpSpPr bwMode="auto">
          <a:xfrm>
            <a:off x="127000" y="765175"/>
            <a:ext cx="8545513" cy="2655888"/>
            <a:chOff x="268" y="800"/>
            <a:chExt cx="869" cy="565"/>
          </a:xfrm>
        </p:grpSpPr>
        <p:sp>
          <p:nvSpPr>
            <p:cNvPr id="19465" name="_s1029"/>
            <p:cNvSpPr>
              <a:spLocks noChangeArrowheads="1"/>
            </p:cNvSpPr>
            <p:nvPr/>
          </p:nvSpPr>
          <p:spPr bwMode="auto">
            <a:xfrm>
              <a:off x="268" y="800"/>
              <a:ext cx="864" cy="27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4400" b="1" dirty="0" smtClean="0">
                  <a:latin typeface="+mn-lt"/>
                </a:rPr>
                <a:t>Філософія права</a:t>
              </a:r>
              <a:endParaRPr lang="ru-RU" sz="4400" b="1" dirty="0">
                <a:latin typeface="+mn-lt"/>
              </a:endParaRPr>
            </a:p>
          </p:txBody>
        </p:sp>
        <p:sp>
          <p:nvSpPr>
            <p:cNvPr id="19466" name="_s1029"/>
            <p:cNvSpPr>
              <a:spLocks noChangeArrowheads="1"/>
            </p:cNvSpPr>
            <p:nvPr/>
          </p:nvSpPr>
          <p:spPr bwMode="auto">
            <a:xfrm>
              <a:off x="273" y="1144"/>
              <a:ext cx="864" cy="22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4400" b="1" dirty="0" smtClean="0">
                  <a:latin typeface="+mn-lt"/>
                </a:rPr>
                <a:t>Ідея права</a:t>
              </a:r>
              <a:endParaRPr lang="ru-RU" sz="4400" b="1" dirty="0">
                <a:latin typeface="+mn-lt"/>
              </a:endParaRPr>
            </a:p>
          </p:txBody>
        </p:sp>
      </p:grp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25450" y="115888"/>
            <a:ext cx="8229600" cy="635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Право як предмет дослідження</a:t>
            </a:r>
            <a:endParaRPr lang="ru-RU" sz="4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460" name="_s1030"/>
          <p:cNvSpPr>
            <a:spLocks noChangeArrowheads="1"/>
          </p:cNvSpPr>
          <p:nvPr/>
        </p:nvSpPr>
        <p:spPr bwMode="auto">
          <a:xfrm>
            <a:off x="127000" y="3762375"/>
            <a:ext cx="84963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uk-UA" sz="3200" dirty="0"/>
          </a:p>
          <a:p>
            <a:pPr algn="ctr"/>
            <a:r>
              <a:rPr lang="uk-UA" sz="3600" b="1" dirty="0">
                <a:latin typeface="+mn-lt"/>
              </a:rPr>
              <a:t>Сутність, зміст, призначення права </a:t>
            </a:r>
          </a:p>
          <a:p>
            <a:pPr algn="ctr"/>
            <a:endParaRPr lang="ru-RU" sz="3200" dirty="0"/>
          </a:p>
        </p:txBody>
      </p:sp>
      <p:cxnSp>
        <p:nvCxnSpPr>
          <p:cNvPr id="19461" name="_s1028"/>
          <p:cNvCxnSpPr>
            <a:cxnSpLocks noChangeShapeType="1"/>
            <a:stCxn id="19460" idx="0"/>
          </p:cNvCxnSpPr>
          <p:nvPr/>
        </p:nvCxnSpPr>
        <p:spPr bwMode="auto">
          <a:xfrm flipV="1">
            <a:off x="4375150" y="3421063"/>
            <a:ext cx="0" cy="3413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2" name="_s1028"/>
          <p:cNvCxnSpPr>
            <a:cxnSpLocks noChangeShapeType="1"/>
          </p:cNvCxnSpPr>
          <p:nvPr/>
        </p:nvCxnSpPr>
        <p:spPr bwMode="auto">
          <a:xfrm flipV="1">
            <a:off x="4375150" y="2071688"/>
            <a:ext cx="0" cy="3111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3" name="_s1030"/>
          <p:cNvSpPr>
            <a:spLocks noChangeArrowheads="1"/>
          </p:cNvSpPr>
          <p:nvPr/>
        </p:nvSpPr>
        <p:spPr bwMode="auto">
          <a:xfrm>
            <a:off x="176213" y="5170488"/>
            <a:ext cx="8496300" cy="1354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uk-UA" sz="3600" b="1" dirty="0">
                <a:latin typeface="+mn-lt"/>
              </a:rPr>
              <a:t>Право як </a:t>
            </a:r>
          </a:p>
          <a:p>
            <a:pPr algn="ctr"/>
            <a:r>
              <a:rPr lang="uk-UA" sz="3600" b="1" dirty="0">
                <a:latin typeface="+mn-lt"/>
              </a:rPr>
              <a:t>культурно-цивілізаційний феномен</a:t>
            </a:r>
            <a:endParaRPr lang="ru-RU" sz="3600" b="1" dirty="0">
              <a:latin typeface="+mn-lt"/>
            </a:endParaRPr>
          </a:p>
        </p:txBody>
      </p:sp>
      <p:cxnSp>
        <p:nvCxnSpPr>
          <p:cNvPr id="19464" name="_s1028"/>
          <p:cNvCxnSpPr>
            <a:cxnSpLocks noChangeShapeType="1"/>
          </p:cNvCxnSpPr>
          <p:nvPr/>
        </p:nvCxnSpPr>
        <p:spPr bwMode="auto">
          <a:xfrm flipV="1">
            <a:off x="4375150" y="4829175"/>
            <a:ext cx="0" cy="3413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88"/>
          </a:xfrm>
        </p:spPr>
        <p:txBody>
          <a:bodyPr/>
          <a:lstStyle/>
          <a:p>
            <a:pPr algn="ctr" eaLnBrk="1" hangingPunct="1"/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Що таке філософія права?</a:t>
            </a:r>
            <a:endParaRPr lang="ru-RU" sz="4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250825" y="1414463"/>
            <a:ext cx="8713788" cy="532765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 smtClean="0"/>
              <a:t>Філософія права це: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 smtClean="0"/>
              <a:t>1) галузь теоретичного знання на стику філософії і юриспруденції;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 smtClean="0"/>
              <a:t>2) розуміння засад права, які кореняться в культурі і цивілізації;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 smtClean="0"/>
              <a:t>3) вчення про граничні підстави права;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 smtClean="0"/>
              <a:t>4) наука, що дає світоглядне пояснення права;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 smtClean="0"/>
              <a:t>5) вчення про сенс і природу, форму та зміст права;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 smtClean="0"/>
              <a:t>6) визначення духовної ситуації людини в її стосунках до влади, права і держави;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800" dirty="0" smtClean="0"/>
              <a:t>7) самостійна наука про сутність, природу права, закономірності його виникнення та розвитку, значення для людини та суспільства.</a:t>
            </a:r>
            <a:endParaRPr lang="ru-RU" sz="28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0" name="Заголовок 1"/>
          <p:cNvSpPr>
            <a:spLocks noGrp="1"/>
          </p:cNvSpPr>
          <p:nvPr>
            <p:ph type="title"/>
          </p:nvPr>
        </p:nvSpPr>
        <p:spPr>
          <a:xfrm>
            <a:off x="425450" y="115888"/>
            <a:ext cx="8229600" cy="635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atin typeface="Arial" charset="0"/>
              </a:rPr>
              <a:t>Основні підходи до розуміння філософії права</a:t>
            </a:r>
            <a:endParaRPr lang="ru-RU" sz="2800" b="1" dirty="0" smtClean="0">
              <a:latin typeface="Arial" charset="0"/>
            </a:endParaRPr>
          </a:p>
        </p:txBody>
      </p:sp>
      <p:grpSp>
        <p:nvGrpSpPr>
          <p:cNvPr id="21507" name="Organization Chart 7"/>
          <p:cNvGrpSpPr>
            <a:grpSpLocks/>
          </p:cNvGrpSpPr>
          <p:nvPr/>
        </p:nvGrpSpPr>
        <p:grpSpPr bwMode="auto">
          <a:xfrm>
            <a:off x="238125" y="763588"/>
            <a:ext cx="8748713" cy="5905500"/>
            <a:chOff x="2908" y="999"/>
            <a:chExt cx="2991" cy="1181"/>
          </a:xfrm>
        </p:grpSpPr>
        <p:cxnSp>
          <p:nvCxnSpPr>
            <p:cNvPr id="21508" name="_s1033"/>
            <p:cNvCxnSpPr>
              <a:cxnSpLocks noChangeShapeType="1"/>
              <a:stCxn id="21520" idx="0"/>
              <a:endCxn id="21515" idx="2"/>
            </p:cNvCxnSpPr>
            <p:nvPr/>
          </p:nvCxnSpPr>
          <p:spPr bwMode="auto">
            <a:xfrm rot="5400000" flipH="1">
              <a:off x="3269" y="1790"/>
              <a:ext cx="144" cy="1"/>
            </a:xfrm>
            <a:prstGeom prst="bentConnector3">
              <a:avLst>
                <a:gd name="adj1" fmla="val 2051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1509" name="_s1034"/>
            <p:cNvCxnSpPr>
              <a:cxnSpLocks noChangeShapeType="1"/>
              <a:endCxn id="21516" idx="2"/>
            </p:cNvCxnSpPr>
            <p:nvPr/>
          </p:nvCxnSpPr>
          <p:spPr bwMode="auto">
            <a:xfrm rot="16200000" flipV="1">
              <a:off x="4277" y="1790"/>
              <a:ext cx="144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1510" name="_s1035"/>
            <p:cNvCxnSpPr>
              <a:cxnSpLocks noChangeShapeType="1"/>
              <a:endCxn id="21517" idx="2"/>
            </p:cNvCxnSpPr>
            <p:nvPr/>
          </p:nvCxnSpPr>
          <p:spPr bwMode="auto">
            <a:xfrm rot="16200000" flipV="1">
              <a:off x="5376" y="1754"/>
              <a:ext cx="72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1511" name="_s1036"/>
            <p:cNvCxnSpPr>
              <a:cxnSpLocks noChangeShapeType="1"/>
              <a:stCxn id="21517" idx="0"/>
              <a:endCxn id="21514" idx="2"/>
            </p:cNvCxnSpPr>
            <p:nvPr/>
          </p:nvCxnSpPr>
          <p:spPr bwMode="auto">
            <a:xfrm rot="16200000" flipV="1">
              <a:off x="4808" y="827"/>
              <a:ext cx="144" cy="106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1512" name="_s1037"/>
            <p:cNvCxnSpPr>
              <a:cxnSpLocks noChangeShapeType="1"/>
              <a:stCxn id="21516" idx="0"/>
              <a:endCxn id="21514" idx="2"/>
            </p:cNvCxnSpPr>
            <p:nvPr/>
          </p:nvCxnSpPr>
          <p:spPr bwMode="auto">
            <a:xfrm rot="-5400000">
              <a:off x="4277" y="135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13" name="_s1038"/>
            <p:cNvCxnSpPr>
              <a:cxnSpLocks noChangeShapeType="1"/>
              <a:stCxn id="21515" idx="0"/>
              <a:endCxn id="21514" idx="2"/>
            </p:cNvCxnSpPr>
            <p:nvPr/>
          </p:nvCxnSpPr>
          <p:spPr bwMode="auto">
            <a:xfrm rot="-5400000">
              <a:off x="3772" y="855"/>
              <a:ext cx="144" cy="1008"/>
            </a:xfrm>
            <a:prstGeom prst="bentConnector3">
              <a:avLst>
                <a:gd name="adj1" fmla="val 5219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1514" name="_s1039"/>
            <p:cNvSpPr>
              <a:spLocks noChangeArrowheads="1"/>
            </p:cNvSpPr>
            <p:nvPr/>
          </p:nvSpPr>
          <p:spPr bwMode="auto">
            <a:xfrm>
              <a:off x="3916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Філософія права</a:t>
              </a:r>
              <a:endParaRPr lang="ru-RU" sz="2400"/>
            </a:p>
          </p:txBody>
        </p:sp>
        <p:sp>
          <p:nvSpPr>
            <p:cNvPr id="21515" name="_s1040"/>
            <p:cNvSpPr>
              <a:spLocks noChangeArrowheads="1"/>
            </p:cNvSpPr>
            <p:nvPr/>
          </p:nvSpPr>
          <p:spPr bwMode="auto">
            <a:xfrm>
              <a:off x="290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Як частина </a:t>
              </a:r>
            </a:p>
            <a:p>
              <a:pPr algn="ctr"/>
              <a:r>
                <a:rPr lang="uk-UA" sz="2400"/>
                <a:t>соціальної </a:t>
              </a:r>
            </a:p>
            <a:p>
              <a:pPr algn="ctr"/>
              <a:r>
                <a:rPr lang="uk-UA" sz="2400"/>
                <a:t>філософії</a:t>
              </a:r>
              <a:endParaRPr lang="ru-RU" sz="2400"/>
            </a:p>
          </p:txBody>
        </p:sp>
        <p:sp>
          <p:nvSpPr>
            <p:cNvPr id="21516" name="_s1041"/>
            <p:cNvSpPr>
              <a:spLocks noChangeArrowheads="1"/>
            </p:cNvSpPr>
            <p:nvPr/>
          </p:nvSpPr>
          <p:spPr bwMode="auto">
            <a:xfrm>
              <a:off x="3916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Як ідейна </a:t>
              </a:r>
            </a:p>
            <a:p>
              <a:pPr algn="ctr"/>
              <a:r>
                <a:rPr lang="uk-UA" sz="2400"/>
                <a:t>програма діючої </a:t>
              </a:r>
            </a:p>
            <a:p>
              <a:pPr algn="ctr"/>
              <a:r>
                <a:rPr lang="uk-UA" sz="2400"/>
                <a:t>системи права</a:t>
              </a:r>
              <a:endParaRPr lang="ru-RU" sz="2400"/>
            </a:p>
          </p:txBody>
        </p:sp>
        <p:sp>
          <p:nvSpPr>
            <p:cNvPr id="21517" name="_s1042"/>
            <p:cNvSpPr>
              <a:spLocks noChangeArrowheads="1"/>
            </p:cNvSpPr>
            <p:nvPr/>
          </p:nvSpPr>
          <p:spPr bwMode="auto">
            <a:xfrm>
              <a:off x="4924" y="1431"/>
              <a:ext cx="975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Як рефлексія</a:t>
              </a:r>
            </a:p>
            <a:p>
              <a:pPr algn="ctr"/>
              <a:r>
                <a:rPr lang="uk-UA" sz="2400"/>
                <a:t> правової свідомості</a:t>
              </a:r>
              <a:endParaRPr lang="ru-RU" sz="2400"/>
            </a:p>
          </p:txBody>
        </p:sp>
        <p:sp>
          <p:nvSpPr>
            <p:cNvPr id="21518" name="_s1043"/>
            <p:cNvSpPr>
              <a:spLocks noChangeArrowheads="1"/>
            </p:cNvSpPr>
            <p:nvPr/>
          </p:nvSpPr>
          <p:spPr bwMode="auto">
            <a:xfrm>
              <a:off x="4925" y="1790"/>
              <a:ext cx="863" cy="3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000"/>
                <a:t>Право як </a:t>
              </a:r>
            </a:p>
            <a:p>
              <a:pPr algn="ctr"/>
              <a:r>
                <a:rPr lang="uk-UA" sz="2000"/>
                <a:t>універсальна </a:t>
              </a:r>
            </a:p>
            <a:p>
              <a:pPr algn="ctr"/>
              <a:r>
                <a:rPr lang="uk-UA" sz="2000"/>
                <a:t>характеристика </a:t>
              </a:r>
            </a:p>
            <a:p>
              <a:pPr algn="ctr"/>
              <a:r>
                <a:rPr lang="uk-UA" sz="2000"/>
                <a:t>суспільного </a:t>
              </a:r>
            </a:p>
            <a:p>
              <a:pPr algn="ctr"/>
              <a:r>
                <a:rPr lang="uk-UA" sz="2000"/>
                <a:t>і індивідуального</a:t>
              </a:r>
            </a:p>
            <a:p>
              <a:pPr algn="ctr"/>
              <a:r>
                <a:rPr lang="uk-UA" sz="2000"/>
                <a:t> буття</a:t>
              </a:r>
              <a:endParaRPr lang="ru-RU" sz="2000"/>
            </a:p>
          </p:txBody>
        </p:sp>
        <p:sp>
          <p:nvSpPr>
            <p:cNvPr id="21519" name="_s1044"/>
            <p:cNvSpPr>
              <a:spLocks noChangeArrowheads="1"/>
            </p:cNvSpPr>
            <p:nvPr/>
          </p:nvSpPr>
          <p:spPr bwMode="auto">
            <a:xfrm>
              <a:off x="3844" y="1863"/>
              <a:ext cx="98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Право як система</a:t>
              </a:r>
            </a:p>
            <a:p>
              <a:pPr algn="ctr"/>
              <a:r>
                <a:rPr lang="uk-UA" sz="2400"/>
                <a:t> ціннісних установок</a:t>
              </a:r>
            </a:p>
            <a:p>
              <a:pPr algn="ctr"/>
              <a:r>
                <a:rPr lang="uk-UA" sz="2400"/>
                <a:t>суспільного життя</a:t>
              </a:r>
              <a:endParaRPr lang="ru-RU" sz="2400"/>
            </a:p>
          </p:txBody>
        </p:sp>
        <p:sp>
          <p:nvSpPr>
            <p:cNvPr id="21520" name="_s1045"/>
            <p:cNvSpPr>
              <a:spLocks noChangeArrowheads="1"/>
            </p:cNvSpPr>
            <p:nvPr/>
          </p:nvSpPr>
          <p:spPr bwMode="auto">
            <a:xfrm>
              <a:off x="2909" y="186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Право як форма </a:t>
              </a:r>
            </a:p>
            <a:p>
              <a:pPr algn="ctr"/>
              <a:r>
                <a:rPr lang="uk-UA" sz="2400"/>
                <a:t>соціального</a:t>
              </a:r>
            </a:p>
            <a:p>
              <a:pPr algn="ctr"/>
              <a:r>
                <a:rPr lang="uk-UA" sz="2400"/>
                <a:t> і духовного буття</a:t>
              </a:r>
              <a:endParaRPr lang="ru-RU" sz="240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dirty="0" smtClean="0">
                <a:latin typeface="+mn-lt"/>
              </a:rPr>
              <a:t>ОБ’ЄКТ ФІЛОСОФІЇ ПРАВА:</a:t>
            </a:r>
            <a:r>
              <a:rPr lang="ru-RU" sz="4400" dirty="0" smtClean="0">
                <a:latin typeface="+mn-lt"/>
              </a:rPr>
              <a:t> 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uk-UA" sz="3600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uk-UA" sz="3600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uk-UA" sz="3600" dirty="0" smtClean="0"/>
              <a:t>– право як ідеальний феномен;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uk-UA" sz="3600" dirty="0" smtClean="0"/>
              <a:t>– правова реальність;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uk-UA" sz="3600" dirty="0" smtClean="0"/>
              <a:t>– право як прояв людської культури;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uk-UA" sz="3600" dirty="0" smtClean="0"/>
              <a:t>– право як результат розвитку людської цивілізації.</a:t>
            </a:r>
            <a:endParaRPr lang="ru-RU" sz="36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b="1" dirty="0" smtClean="0">
                <a:latin typeface="+mn-lt"/>
              </a:rPr>
              <a:t>ПРЕДМЕТ ФІЛОСОФІЇ ПРАВА</a:t>
            </a:r>
            <a:endParaRPr lang="ru-RU" sz="4400" b="1" dirty="0" smtClean="0">
              <a:latin typeface="+mn-lt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467544" y="1933575"/>
            <a:ext cx="8229600" cy="492442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uk-UA" dirty="0" smtClean="0"/>
              <a:t>Предметом філософії права є: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uk-UA" dirty="0" smtClean="0"/>
              <a:t>– право як основний засіб саморегуляції суспільства;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uk-UA" dirty="0" smtClean="0"/>
              <a:t>– неюридичні (граничні) підстави права;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uk-UA" dirty="0" smtClean="0"/>
              <a:t>– світ права;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uk-UA" dirty="0" smtClean="0"/>
              <a:t>– бажане право;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uk-UA" dirty="0" smtClean="0"/>
              <a:t>– сутнісне право;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uk-UA" dirty="0" smtClean="0"/>
              <a:t>– буття права.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sz="5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Тема </a:t>
            </a:r>
            <a:r>
              <a:rPr lang="uk-UA" sz="5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8.</a:t>
            </a:r>
            <a:endParaRPr lang="uk-UA" sz="5400" spc="150" dirty="0">
              <a:solidFill>
                <a:schemeClr val="accent3">
                  <a:lumMod val="50000"/>
                </a:schemeClr>
              </a:solidFill>
              <a:latin typeface="Book Antiqua" pitchFamily="18" charset="0"/>
              <a:cs typeface="Aharoni" pitchFamily="2" charset="-79"/>
            </a:endParaRPr>
          </a:p>
        </p:txBody>
      </p:sp>
      <p:sp>
        <p:nvSpPr>
          <p:cNvPr id="4099" name="Пі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eaLnBrk="1" hangingPunct="1">
              <a:buNone/>
            </a:pPr>
            <a:r>
              <a:rPr lang="uk-UA" sz="5400" b="1" dirty="0" smtClean="0">
                <a:solidFill>
                  <a:srgbClr val="06686D"/>
                </a:solidFill>
                <a:latin typeface="Arial Black" pitchFamily="34" charset="0"/>
              </a:rPr>
              <a:t>    </a:t>
            </a:r>
          </a:p>
          <a:p>
            <a:pPr marR="0" algn="l" eaLnBrk="1" hangingPunct="1">
              <a:buNone/>
            </a:pPr>
            <a:r>
              <a:rPr lang="uk-UA" sz="5400" b="1" dirty="0" smtClean="0">
                <a:solidFill>
                  <a:srgbClr val="06686D"/>
                </a:solidFill>
                <a:latin typeface="Arial Black" pitchFamily="34" charset="0"/>
              </a:rPr>
              <a:t> </a:t>
            </a:r>
          </a:p>
          <a:p>
            <a:pPr marR="0" algn="l" eaLnBrk="1" hangingPunct="1">
              <a:buNone/>
            </a:pPr>
            <a:endParaRPr lang="uk-UA" sz="5400" b="1" dirty="0" smtClean="0">
              <a:solidFill>
                <a:srgbClr val="06686D"/>
              </a:solidFill>
              <a:latin typeface="Arial Black" pitchFamily="34" charset="0"/>
            </a:endParaRPr>
          </a:p>
          <a:p>
            <a:pPr marR="0" algn="l" eaLnBrk="1" hangingPunct="1">
              <a:buNone/>
            </a:pPr>
            <a:endParaRPr lang="uk-UA" sz="5400" b="1" dirty="0" smtClean="0">
              <a:solidFill>
                <a:srgbClr val="06686D"/>
              </a:solidFill>
              <a:latin typeface="Arial Black" pitchFamily="34" charset="0"/>
            </a:endParaRPr>
          </a:p>
          <a:p>
            <a:pPr marR="0" algn="l" eaLnBrk="1" hangingPunct="1">
              <a:buNone/>
            </a:pPr>
            <a:r>
              <a:rPr lang="uk-UA" sz="5400" b="1" dirty="0" smtClean="0">
                <a:solidFill>
                  <a:srgbClr val="06686D"/>
                </a:solidFill>
                <a:latin typeface="Arial Black" pitchFamily="34" charset="0"/>
              </a:rPr>
              <a:t>             </a:t>
            </a:r>
          </a:p>
          <a:p>
            <a:pPr marR="0" algn="l" eaLnBrk="1" hangingPunct="1"/>
            <a:r>
              <a:rPr lang="uk-UA" sz="5400" b="1" dirty="0" smtClean="0">
                <a:solidFill>
                  <a:srgbClr val="06686D"/>
                </a:solidFill>
                <a:latin typeface="Arial Black" pitchFamily="34" charset="0"/>
              </a:rPr>
              <a:t>               </a:t>
            </a:r>
            <a:endParaRPr lang="uk-UA" sz="5400" dirty="0" smtClean="0">
              <a:solidFill>
                <a:srgbClr val="06686D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89013" y="2571750"/>
            <a:ext cx="7416800" cy="1428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uk-UA" b="1" cap="small" spc="30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uk-UA" sz="6000" b="1" cap="small" spc="3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Основи </a:t>
            </a:r>
            <a:r>
              <a:rPr lang="uk-UA" sz="6000" b="1" cap="small" spc="3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філософії </a:t>
            </a:r>
            <a:r>
              <a:rPr lang="uk-UA" sz="6000" b="1" cap="small" spc="3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права</a:t>
            </a:r>
            <a:endParaRPr lang="uk-UA" sz="6000" b="1" spc="3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algn="ctr" eaLnBrk="1" hangingPunct="1"/>
            <a:r>
              <a:rPr lang="uk-UA" sz="4000" b="1" dirty="0" smtClean="0">
                <a:solidFill>
                  <a:schemeClr val="tx1"/>
                </a:solidFill>
              </a:rPr>
              <a:t>ПРЕДМЕТ ФІЛОСОФІЇ ПРАВА</a:t>
            </a:r>
            <a:endParaRPr lang="ru-RU" sz="4000" b="1" dirty="0" smtClean="0">
              <a:solidFill>
                <a:schemeClr val="tx1"/>
              </a:solidFill>
            </a:endParaRPr>
          </a:p>
        </p:txBody>
      </p:sp>
      <p:pic>
        <p:nvPicPr>
          <p:cNvPr id="24579" name="Содержимое 4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4200" y="1935163"/>
            <a:ext cx="7975600" cy="4389437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25450" y="115888"/>
            <a:ext cx="8229600" cy="635000"/>
          </a:xfrm>
        </p:spPr>
        <p:txBody>
          <a:bodyPr/>
          <a:lstStyle/>
          <a:p>
            <a:pPr algn="ctr" eaLnBrk="1" hangingPunct="1"/>
            <a:r>
              <a:rPr lang="uk-UA" sz="2800" b="1" dirty="0" smtClean="0">
                <a:solidFill>
                  <a:schemeClr val="tx1"/>
                </a:solidFill>
                <a:latin typeface="Arial" charset="0"/>
              </a:rPr>
              <a:t>Структура філософії права як науки</a:t>
            </a:r>
            <a:endParaRPr lang="ru-RU" sz="2800" b="1" dirty="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5603" name="Organization Chart 7"/>
          <p:cNvGrpSpPr>
            <a:grpSpLocks/>
          </p:cNvGrpSpPr>
          <p:nvPr/>
        </p:nvGrpSpPr>
        <p:grpSpPr bwMode="auto">
          <a:xfrm>
            <a:off x="395288" y="763588"/>
            <a:ext cx="8750300" cy="5905500"/>
            <a:chOff x="2908" y="999"/>
            <a:chExt cx="2991" cy="1181"/>
          </a:xfrm>
        </p:grpSpPr>
        <p:cxnSp>
          <p:nvCxnSpPr>
            <p:cNvPr id="25609" name="_s1033"/>
            <p:cNvCxnSpPr>
              <a:cxnSpLocks noChangeShapeType="1"/>
              <a:stCxn id="25621" idx="0"/>
              <a:endCxn id="25616" idx="2"/>
            </p:cNvCxnSpPr>
            <p:nvPr/>
          </p:nvCxnSpPr>
          <p:spPr bwMode="auto">
            <a:xfrm rot="5400000" flipH="1">
              <a:off x="3269" y="1790"/>
              <a:ext cx="144" cy="1"/>
            </a:xfrm>
            <a:prstGeom prst="bentConnector3">
              <a:avLst>
                <a:gd name="adj1" fmla="val 2051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5610" name="_s1034"/>
            <p:cNvCxnSpPr>
              <a:cxnSpLocks noChangeShapeType="1"/>
              <a:endCxn id="25617" idx="2"/>
            </p:cNvCxnSpPr>
            <p:nvPr/>
          </p:nvCxnSpPr>
          <p:spPr bwMode="auto">
            <a:xfrm rot="16200000" flipV="1">
              <a:off x="4277" y="1790"/>
              <a:ext cx="144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5611" name="_s1035"/>
            <p:cNvCxnSpPr>
              <a:cxnSpLocks noChangeShapeType="1"/>
              <a:stCxn id="25619" idx="0"/>
              <a:endCxn id="25618" idx="2"/>
            </p:cNvCxnSpPr>
            <p:nvPr/>
          </p:nvCxnSpPr>
          <p:spPr bwMode="auto">
            <a:xfrm rot="16200000" flipV="1">
              <a:off x="5340" y="1791"/>
              <a:ext cx="144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5612" name="_s1036"/>
            <p:cNvCxnSpPr>
              <a:cxnSpLocks noChangeShapeType="1"/>
              <a:stCxn id="25618" idx="0"/>
              <a:endCxn id="25615" idx="2"/>
            </p:cNvCxnSpPr>
            <p:nvPr/>
          </p:nvCxnSpPr>
          <p:spPr bwMode="auto">
            <a:xfrm rot="16200000" flipV="1">
              <a:off x="4802" y="821"/>
              <a:ext cx="144" cy="1076"/>
            </a:xfrm>
            <a:prstGeom prst="bentConnector3">
              <a:avLst>
                <a:gd name="adj1" fmla="val 542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5613" name="_s1037"/>
            <p:cNvCxnSpPr>
              <a:cxnSpLocks noChangeShapeType="1"/>
              <a:endCxn id="25615" idx="2"/>
            </p:cNvCxnSpPr>
            <p:nvPr/>
          </p:nvCxnSpPr>
          <p:spPr bwMode="auto">
            <a:xfrm flipV="1">
              <a:off x="4335" y="1287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14" name="_s1038"/>
            <p:cNvCxnSpPr>
              <a:cxnSpLocks noChangeShapeType="1"/>
              <a:stCxn id="25616" idx="0"/>
              <a:endCxn id="25615" idx="2"/>
            </p:cNvCxnSpPr>
            <p:nvPr/>
          </p:nvCxnSpPr>
          <p:spPr bwMode="auto">
            <a:xfrm rot="5400000" flipH="1" flipV="1">
              <a:off x="3766" y="861"/>
              <a:ext cx="144" cy="99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5615" name="_s1039"/>
            <p:cNvSpPr>
              <a:spLocks noChangeArrowheads="1"/>
            </p:cNvSpPr>
            <p:nvPr/>
          </p:nvSpPr>
          <p:spPr bwMode="auto">
            <a:xfrm>
              <a:off x="3425" y="999"/>
              <a:ext cx="1821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4400" b="1"/>
                <a:t>Філософія права</a:t>
              </a:r>
              <a:endParaRPr lang="ru-RU" sz="4400" b="1"/>
            </a:p>
          </p:txBody>
        </p:sp>
        <p:sp>
          <p:nvSpPr>
            <p:cNvPr id="25616" name="_s1040"/>
            <p:cNvSpPr>
              <a:spLocks noChangeArrowheads="1"/>
            </p:cNvSpPr>
            <p:nvPr/>
          </p:nvSpPr>
          <p:spPr bwMode="auto">
            <a:xfrm>
              <a:off x="290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Правова </a:t>
              </a:r>
            </a:p>
            <a:p>
              <a:pPr algn="ctr"/>
              <a:r>
                <a:rPr lang="uk-UA" sz="2400"/>
                <a:t>гносеологія</a:t>
              </a:r>
              <a:endParaRPr lang="ru-RU" sz="2400"/>
            </a:p>
          </p:txBody>
        </p:sp>
        <p:sp>
          <p:nvSpPr>
            <p:cNvPr id="25617" name="_s1041"/>
            <p:cNvSpPr>
              <a:spLocks noChangeArrowheads="1"/>
            </p:cNvSpPr>
            <p:nvPr/>
          </p:nvSpPr>
          <p:spPr bwMode="auto">
            <a:xfrm>
              <a:off x="3916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Правова </a:t>
              </a:r>
            </a:p>
            <a:p>
              <a:pPr algn="ctr"/>
              <a:r>
                <a:rPr lang="uk-UA" sz="2400"/>
                <a:t>онтологія</a:t>
              </a:r>
              <a:endParaRPr lang="ru-RU" sz="2400"/>
            </a:p>
          </p:txBody>
        </p:sp>
        <p:sp>
          <p:nvSpPr>
            <p:cNvPr id="25618" name="_s1042"/>
            <p:cNvSpPr>
              <a:spLocks noChangeArrowheads="1"/>
            </p:cNvSpPr>
            <p:nvPr/>
          </p:nvSpPr>
          <p:spPr bwMode="auto">
            <a:xfrm>
              <a:off x="4924" y="1431"/>
              <a:ext cx="975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Правова </a:t>
              </a:r>
            </a:p>
            <a:p>
              <a:pPr algn="ctr"/>
              <a:r>
                <a:rPr lang="uk-UA" sz="2400"/>
                <a:t>антропологія</a:t>
              </a:r>
              <a:endParaRPr lang="ru-RU" sz="2400"/>
            </a:p>
          </p:txBody>
        </p:sp>
        <p:sp>
          <p:nvSpPr>
            <p:cNvPr id="25619" name="_s1043"/>
            <p:cNvSpPr>
              <a:spLocks noChangeArrowheads="1"/>
            </p:cNvSpPr>
            <p:nvPr/>
          </p:nvSpPr>
          <p:spPr bwMode="auto">
            <a:xfrm>
              <a:off x="4925" y="1863"/>
              <a:ext cx="974" cy="31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Правова </a:t>
              </a:r>
            </a:p>
            <a:p>
              <a:pPr algn="ctr"/>
              <a:r>
                <a:rPr lang="uk-UA" sz="2400"/>
                <a:t>праксеологія</a:t>
              </a:r>
              <a:endParaRPr lang="ru-RU" sz="2400"/>
            </a:p>
          </p:txBody>
        </p:sp>
        <p:sp>
          <p:nvSpPr>
            <p:cNvPr id="25620" name="_s1044"/>
            <p:cNvSpPr>
              <a:spLocks noChangeArrowheads="1"/>
            </p:cNvSpPr>
            <p:nvPr/>
          </p:nvSpPr>
          <p:spPr bwMode="auto">
            <a:xfrm>
              <a:off x="3844" y="1863"/>
              <a:ext cx="98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Правова </a:t>
              </a:r>
            </a:p>
            <a:p>
              <a:pPr algn="ctr"/>
              <a:r>
                <a:rPr lang="uk-UA" sz="2400"/>
                <a:t>аксіологія</a:t>
              </a:r>
              <a:endParaRPr lang="ru-RU" sz="2400"/>
            </a:p>
          </p:txBody>
        </p:sp>
        <p:sp>
          <p:nvSpPr>
            <p:cNvPr id="25621" name="_s1045"/>
            <p:cNvSpPr>
              <a:spLocks noChangeArrowheads="1"/>
            </p:cNvSpPr>
            <p:nvPr/>
          </p:nvSpPr>
          <p:spPr bwMode="auto">
            <a:xfrm>
              <a:off x="2909" y="186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Правова </a:t>
              </a:r>
            </a:p>
            <a:p>
              <a:pPr algn="ctr"/>
              <a:r>
                <a:rPr lang="uk-UA" sz="2400"/>
                <a:t>методологія</a:t>
              </a:r>
              <a:endParaRPr lang="ru-RU" sz="2400"/>
            </a:p>
          </p:txBody>
        </p:sp>
      </p:grpSp>
      <p:cxnSp>
        <p:nvCxnSpPr>
          <p:cNvPr id="65" name="Пряма сполучна лінія 64"/>
          <p:cNvCxnSpPr>
            <a:stCxn id="25621" idx="3"/>
            <a:endCxn id="25620" idx="1"/>
          </p:cNvCxnSpPr>
          <p:nvPr/>
        </p:nvCxnSpPr>
        <p:spPr>
          <a:xfrm>
            <a:off x="2922588" y="5803900"/>
            <a:ext cx="21113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 сполучна лінія 73"/>
          <p:cNvCxnSpPr/>
          <p:nvPr/>
        </p:nvCxnSpPr>
        <p:spPr>
          <a:xfrm>
            <a:off x="6067425" y="5802313"/>
            <a:ext cx="21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 сполучна лінія 74"/>
          <p:cNvCxnSpPr>
            <a:stCxn id="25620" idx="3"/>
          </p:cNvCxnSpPr>
          <p:nvPr/>
        </p:nvCxnSpPr>
        <p:spPr>
          <a:xfrm flipV="1">
            <a:off x="6011863" y="5802313"/>
            <a:ext cx="266700" cy="158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 сполучна лінія 76"/>
          <p:cNvCxnSpPr>
            <a:stCxn id="25616" idx="3"/>
            <a:endCxn id="25617" idx="1"/>
          </p:cNvCxnSpPr>
          <p:nvPr/>
        </p:nvCxnSpPr>
        <p:spPr>
          <a:xfrm>
            <a:off x="2922588" y="3643313"/>
            <a:ext cx="422275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 сполучна лінія 78"/>
          <p:cNvCxnSpPr>
            <a:stCxn id="25617" idx="3"/>
            <a:endCxn id="25618" idx="1"/>
          </p:cNvCxnSpPr>
          <p:nvPr/>
        </p:nvCxnSpPr>
        <p:spPr>
          <a:xfrm>
            <a:off x="5872163" y="3643313"/>
            <a:ext cx="420687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71438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b="1" dirty="0" smtClean="0"/>
              <a:t>Природа, форма і зміст права</a:t>
            </a:r>
            <a:endParaRPr lang="ru-RU" sz="4400" b="1" dirty="0" smtClean="0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827088" y="1557338"/>
            <a:ext cx="2951162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 u="sng">
                <a:latin typeface="Constantia" pitchFamily="18" charset="0"/>
              </a:rPr>
              <a:t>Сутність форми</a:t>
            </a:r>
            <a:r>
              <a:rPr lang="uk-UA">
                <a:latin typeface="Constantia" pitchFamily="18" charset="0"/>
              </a:rPr>
              <a:t> </a:t>
            </a:r>
          </a:p>
          <a:p>
            <a:pPr algn="ctr"/>
            <a:r>
              <a:rPr lang="uk-UA" b="1">
                <a:latin typeface="Constantia" pitchFamily="18" charset="0"/>
              </a:rPr>
              <a:t>те, що стоїть </a:t>
            </a:r>
          </a:p>
          <a:p>
            <a:pPr algn="ctr"/>
            <a:r>
              <a:rPr lang="uk-UA" b="1">
                <a:latin typeface="Constantia" pitchFamily="18" charset="0"/>
              </a:rPr>
              <a:t>за відмінностями в </a:t>
            </a:r>
          </a:p>
          <a:p>
            <a:pPr algn="ctr"/>
            <a:r>
              <a:rPr lang="uk-UA" b="1">
                <a:latin typeface="Constantia" pitchFamily="18" charset="0"/>
              </a:rPr>
              <a:t>способах,</a:t>
            </a:r>
          </a:p>
          <a:p>
            <a:pPr algn="ctr"/>
            <a:r>
              <a:rPr lang="uk-UA" b="1">
                <a:latin typeface="Constantia" pitchFamily="18" charset="0"/>
              </a:rPr>
              <a:t> засобах і механізмах </a:t>
            </a:r>
          </a:p>
          <a:p>
            <a:pPr algn="ctr"/>
            <a:r>
              <a:rPr lang="uk-UA" b="1">
                <a:latin typeface="Constantia" pitchFamily="18" charset="0"/>
              </a:rPr>
              <a:t>реалізації права</a:t>
            </a:r>
            <a:r>
              <a:rPr lang="ru-RU">
                <a:latin typeface="Constantia" pitchFamily="18" charset="0"/>
              </a:rPr>
              <a:t> </a:t>
            </a:r>
          </a:p>
        </p:txBody>
      </p:sp>
      <p:sp>
        <p:nvSpPr>
          <p:cNvPr id="26628" name="Oval 6"/>
          <p:cNvSpPr>
            <a:spLocks noChangeArrowheads="1"/>
          </p:cNvSpPr>
          <p:nvPr/>
        </p:nvSpPr>
        <p:spPr bwMode="auto">
          <a:xfrm>
            <a:off x="3419475" y="3213100"/>
            <a:ext cx="2592388" cy="1706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latin typeface="Constantia" pitchFamily="18" charset="0"/>
              </a:rPr>
              <a:t>Природа права</a:t>
            </a:r>
          </a:p>
          <a:p>
            <a:pPr algn="ctr"/>
            <a:r>
              <a:rPr lang="uk-UA" b="1">
                <a:latin typeface="Constantia" pitchFamily="18" charset="0"/>
              </a:rPr>
              <a:t>(походження </a:t>
            </a:r>
          </a:p>
          <a:p>
            <a:pPr algn="ctr"/>
            <a:r>
              <a:rPr lang="uk-UA" b="1">
                <a:latin typeface="Constantia" pitchFamily="18" charset="0"/>
              </a:rPr>
              <a:t>та призначення права)</a:t>
            </a:r>
            <a:r>
              <a:rPr lang="ru-RU">
                <a:latin typeface="Constantia" pitchFamily="18" charset="0"/>
              </a:rPr>
              <a:t> 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795963" y="1557338"/>
            <a:ext cx="2952750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 u="sng">
                <a:latin typeface="Constantia" pitchFamily="18" charset="0"/>
              </a:rPr>
              <a:t>Сутність змісту</a:t>
            </a:r>
            <a:r>
              <a:rPr lang="uk-UA">
                <a:latin typeface="Constantia" pitchFamily="18" charset="0"/>
              </a:rPr>
              <a:t> </a:t>
            </a:r>
          </a:p>
          <a:p>
            <a:pPr algn="ctr"/>
            <a:r>
              <a:rPr lang="uk-UA" b="1">
                <a:latin typeface="Constantia" pitchFamily="18" charset="0"/>
              </a:rPr>
              <a:t>те, що закрито </a:t>
            </a:r>
          </a:p>
          <a:p>
            <a:pPr algn="ctr"/>
            <a:r>
              <a:rPr lang="uk-UA" b="1">
                <a:latin typeface="Constantia" pitchFamily="18" charset="0"/>
              </a:rPr>
              <a:t>за багатоманітністю </a:t>
            </a:r>
          </a:p>
          <a:p>
            <a:pPr algn="ctr"/>
            <a:r>
              <a:rPr lang="uk-UA" b="1">
                <a:latin typeface="Constantia" pitchFamily="18" charset="0"/>
              </a:rPr>
              <a:t>явищ соціальної практики</a:t>
            </a:r>
          </a:p>
          <a:p>
            <a:pPr algn="ctr"/>
            <a:r>
              <a:rPr lang="uk-UA" b="1">
                <a:latin typeface="Constantia" pitchFamily="18" charset="0"/>
              </a:rPr>
              <a:t> і суспільних відносин</a:t>
            </a:r>
            <a:r>
              <a:rPr lang="ru-RU">
                <a:latin typeface="Constantia" pitchFamily="18" charset="0"/>
              </a:rPr>
              <a:t> 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827088" y="4868863"/>
            <a:ext cx="2951162" cy="1806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latin typeface="Constantia" pitchFamily="18" charset="0"/>
              </a:rPr>
              <a:t>Сутність права в його</a:t>
            </a:r>
          </a:p>
          <a:p>
            <a:pPr algn="ctr"/>
            <a:r>
              <a:rPr lang="uk-UA" b="1">
                <a:latin typeface="Constantia" pitchFamily="18" charset="0"/>
              </a:rPr>
              <a:t> універсальності</a:t>
            </a:r>
            <a:r>
              <a:rPr lang="ru-RU" b="1">
                <a:latin typeface="Constantia" pitchFamily="18" charset="0"/>
              </a:rPr>
              <a:t> </a:t>
            </a:r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5867400" y="4868863"/>
            <a:ext cx="2951163" cy="1806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latin typeface="Constantia" pitchFamily="18" charset="0"/>
              </a:rPr>
              <a:t>Сутність права </a:t>
            </a:r>
          </a:p>
          <a:p>
            <a:pPr algn="ctr"/>
            <a:r>
              <a:rPr lang="uk-UA" b="1">
                <a:latin typeface="Constantia" pitchFamily="18" charset="0"/>
              </a:rPr>
              <a:t>в його конкретності</a:t>
            </a:r>
            <a:r>
              <a:rPr lang="ru-RU" b="1">
                <a:latin typeface="Constantia" pitchFamily="18" charset="0"/>
              </a:rPr>
              <a:t> </a:t>
            </a:r>
          </a:p>
        </p:txBody>
      </p:sp>
      <p:sp>
        <p:nvSpPr>
          <p:cNvPr id="26632" name="AutoShape 15"/>
          <p:cNvSpPr>
            <a:spLocks noChangeArrowheads="1"/>
          </p:cNvSpPr>
          <p:nvPr/>
        </p:nvSpPr>
        <p:spPr bwMode="auto">
          <a:xfrm>
            <a:off x="3779838" y="2276475"/>
            <a:ext cx="1944687" cy="485775"/>
          </a:xfrm>
          <a:prstGeom prst="leftRightArrow">
            <a:avLst>
              <a:gd name="adj1" fmla="val 50000"/>
              <a:gd name="adj2" fmla="val 80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6633" name="AutoShape 16"/>
          <p:cNvSpPr>
            <a:spLocks noChangeArrowheads="1"/>
          </p:cNvSpPr>
          <p:nvPr/>
        </p:nvSpPr>
        <p:spPr bwMode="auto">
          <a:xfrm>
            <a:off x="3851275" y="5516563"/>
            <a:ext cx="1944688" cy="485775"/>
          </a:xfrm>
          <a:prstGeom prst="leftRightArrow">
            <a:avLst>
              <a:gd name="adj1" fmla="val 50000"/>
              <a:gd name="adj2" fmla="val 80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6634" name="AutoShape 17"/>
          <p:cNvSpPr>
            <a:spLocks noChangeArrowheads="1"/>
          </p:cNvSpPr>
          <p:nvPr/>
        </p:nvSpPr>
        <p:spPr bwMode="auto">
          <a:xfrm>
            <a:off x="1979613" y="3429000"/>
            <a:ext cx="485775" cy="1439863"/>
          </a:xfrm>
          <a:prstGeom prst="downArrow">
            <a:avLst>
              <a:gd name="adj1" fmla="val 50000"/>
              <a:gd name="adj2" fmla="val 741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6635" name="AutoShape 18"/>
          <p:cNvSpPr>
            <a:spLocks noChangeArrowheads="1"/>
          </p:cNvSpPr>
          <p:nvPr/>
        </p:nvSpPr>
        <p:spPr bwMode="auto">
          <a:xfrm>
            <a:off x="7092950" y="3429000"/>
            <a:ext cx="485775" cy="1439863"/>
          </a:xfrm>
          <a:prstGeom prst="downArrow">
            <a:avLst>
              <a:gd name="adj1" fmla="val 50000"/>
              <a:gd name="adj2" fmla="val 741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</a:rPr>
              <a:t>ОСНОВНІ ФУНКЦІЇ 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ФІЛОСОФІЇ ПРАВА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611188" y="2133600"/>
            <a:ext cx="8229600" cy="39592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/>
              <a:t>СВІТОГЛЯДНА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/>
              <a:t>МЕТОДОЛОГІЧНА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/>
              <a:t>КРИТИЧНА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/>
              <a:t>ПРОГНОСТИЧНА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/>
              <a:t>ВИХОВНА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/>
              <a:t>ІНТЕГРАТИВНА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/>
              <a:t>СИСТЕМНА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/>
                </a:solidFill>
                <a:latin typeface="+mn-lt"/>
              </a:rPr>
              <a:t>СХЕМА ВЗАЄМОДІЇ</a:t>
            </a:r>
            <a:br>
              <a:rPr lang="uk-UA" sz="44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4400" b="1" dirty="0" smtClean="0">
                <a:solidFill>
                  <a:schemeClr val="tx1"/>
                </a:solidFill>
                <a:latin typeface="+mn-lt"/>
              </a:rPr>
              <a:t>ФУНКЦІЙ ФІЛОСОФІЇ ПРАВА</a:t>
            </a:r>
            <a:endParaRPr lang="ru-RU" sz="4400" b="1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8675" name="Содержимое 4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4838" y="1935163"/>
            <a:ext cx="7934325" cy="4389437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Основні риси </a:t>
            </a:r>
            <a:br>
              <a:rPr lang="uk-UA" sz="40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юснатуралістського праворозуміння </a:t>
            </a:r>
            <a:endParaRPr lang="ru-RU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uk-UA" dirty="0" smtClean="0"/>
              <a:t>Форми і принципи права стоять над нормами, законами.</a:t>
            </a:r>
          </a:p>
          <a:p>
            <a:pPr marL="514350" indent="-514350" algn="just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uk-UA" dirty="0" smtClean="0"/>
              <a:t>Зміст чинного законодавства (права в позитивістському розумінні) підлягає морально-етичній оцінці.</a:t>
            </a:r>
          </a:p>
          <a:p>
            <a:pPr marL="514350" indent="-514350" algn="just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uk-UA" dirty="0" smtClean="0"/>
              <a:t>Право є критерієм справедливості, який не підлягає об'єктивізації в конкретних нормах і який проявляється в індивідуальній ситуації.</a:t>
            </a:r>
            <a:endParaRPr lang="ru-RU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Основні риси </a:t>
            </a:r>
            <a:br>
              <a:rPr lang="uk-UA" sz="4000" b="1" dirty="0" smtClean="0">
                <a:solidFill>
                  <a:schemeClr val="tx1"/>
                </a:solidFill>
                <a:latin typeface="+mn-lt"/>
              </a:rPr>
            </a:br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позитивістського праворозуміння </a:t>
            </a:r>
            <a:endParaRPr lang="ru-RU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uk-UA" sz="2800" dirty="0" smtClean="0"/>
              <a:t>1. </a:t>
            </a:r>
            <a:r>
              <a:rPr lang="uk-UA" sz="2800" b="1" dirty="0" smtClean="0">
                <a:solidFill>
                  <a:schemeClr val="tx2"/>
                </a:solidFill>
              </a:rPr>
              <a:t>Право</a:t>
            </a:r>
            <a:r>
              <a:rPr lang="uk-UA" sz="2800" dirty="0" smtClean="0"/>
              <a:t> – система, сукупність норм, зафіксованих в актах.</a:t>
            </a: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uk-UA" sz="2800" dirty="0" smtClean="0"/>
              <a:t>2. </a:t>
            </a:r>
            <a:r>
              <a:rPr lang="uk-UA" sz="2800" b="1" dirty="0" smtClean="0">
                <a:solidFill>
                  <a:schemeClr val="tx2"/>
                </a:solidFill>
              </a:rPr>
              <a:t>Норми</a:t>
            </a:r>
            <a:r>
              <a:rPr lang="uk-UA" sz="2800" dirty="0" smtClean="0"/>
              <a:t> видаються державою, в них виражена її воля.</a:t>
            </a: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uk-UA" sz="2800" dirty="0" smtClean="0"/>
              <a:t>3. </a:t>
            </a:r>
            <a:r>
              <a:rPr lang="uk-UA" sz="2800" b="1" dirty="0" smtClean="0">
                <a:solidFill>
                  <a:schemeClr val="tx2"/>
                </a:solidFill>
              </a:rPr>
              <a:t>Норми права </a:t>
            </a:r>
            <a:r>
              <a:rPr lang="uk-UA" sz="2800" dirty="0" smtClean="0"/>
              <a:t>регулюють найбільш важливі суспільні відносини.</a:t>
            </a: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uk-UA" sz="2800" dirty="0" smtClean="0"/>
              <a:t>4. </a:t>
            </a:r>
            <a:r>
              <a:rPr lang="uk-UA" sz="2800" b="1" dirty="0" smtClean="0">
                <a:solidFill>
                  <a:schemeClr val="tx2"/>
                </a:solidFill>
              </a:rPr>
              <a:t>Право</a:t>
            </a:r>
            <a:r>
              <a:rPr lang="uk-UA" sz="2800" dirty="0" smtClean="0"/>
              <a:t> і його реалізація забезпечуються </a:t>
            </a:r>
            <a:r>
              <a:rPr lang="uk-UA" sz="2800" b="1" i="1" dirty="0" smtClean="0">
                <a:solidFill>
                  <a:schemeClr val="tx2"/>
                </a:solidFill>
              </a:rPr>
              <a:t>примусом</a:t>
            </a:r>
            <a:r>
              <a:rPr lang="uk-UA" sz="2800" dirty="0" smtClean="0">
                <a:solidFill>
                  <a:schemeClr val="tx2"/>
                </a:solidFill>
              </a:rPr>
              <a:t> </a:t>
            </a:r>
            <a:r>
              <a:rPr lang="uk-UA" sz="2800" dirty="0" smtClean="0"/>
              <a:t>держави.</a:t>
            </a:r>
          </a:p>
          <a:p>
            <a:pPr marL="0" indent="0"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uk-UA" sz="2800" dirty="0" smtClean="0"/>
              <a:t>5. </a:t>
            </a:r>
            <a:r>
              <a:rPr lang="uk-UA" sz="2800" b="1" i="1" dirty="0" smtClean="0">
                <a:solidFill>
                  <a:schemeClr val="tx2"/>
                </a:solidFill>
              </a:rPr>
              <a:t>Правосвідомість</a:t>
            </a:r>
            <a:r>
              <a:rPr lang="uk-UA" sz="2800" dirty="0" smtClean="0">
                <a:solidFill>
                  <a:schemeClr val="tx2"/>
                </a:solidFill>
              </a:rPr>
              <a:t>, </a:t>
            </a:r>
            <a:r>
              <a:rPr lang="uk-UA" sz="2800" b="1" i="1" dirty="0" smtClean="0">
                <a:solidFill>
                  <a:schemeClr val="tx2"/>
                </a:solidFill>
              </a:rPr>
              <a:t>правова поведінка </a:t>
            </a:r>
            <a:r>
              <a:rPr lang="uk-UA" sz="2800" dirty="0" smtClean="0"/>
              <a:t>і виникнення </a:t>
            </a:r>
            <a:r>
              <a:rPr lang="uk-UA" sz="2800" b="1" i="1" dirty="0" smtClean="0">
                <a:solidFill>
                  <a:schemeClr val="tx2"/>
                </a:solidFill>
              </a:rPr>
              <a:t>правовідносин</a:t>
            </a:r>
            <a:r>
              <a:rPr lang="uk-UA" sz="2800" dirty="0" smtClean="0"/>
              <a:t> залежить від норм. </a:t>
            </a:r>
            <a:endParaRPr lang="ru-RU" sz="28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Природа, форма і зміст права</a:t>
            </a:r>
            <a:endParaRPr lang="ru-RU" b="1" dirty="0" smtClean="0"/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827088" y="1557338"/>
            <a:ext cx="2951162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 u="sng">
                <a:latin typeface="Constantia" pitchFamily="18" charset="0"/>
              </a:rPr>
              <a:t>Сутність форми</a:t>
            </a:r>
            <a:r>
              <a:rPr lang="uk-UA">
                <a:latin typeface="Constantia" pitchFamily="18" charset="0"/>
              </a:rPr>
              <a:t> </a:t>
            </a:r>
          </a:p>
          <a:p>
            <a:pPr algn="ctr"/>
            <a:r>
              <a:rPr lang="uk-UA" b="1">
                <a:latin typeface="Constantia" pitchFamily="18" charset="0"/>
              </a:rPr>
              <a:t>те, що стоїть </a:t>
            </a:r>
          </a:p>
          <a:p>
            <a:pPr algn="ctr"/>
            <a:r>
              <a:rPr lang="uk-UA" b="1">
                <a:latin typeface="Constantia" pitchFamily="18" charset="0"/>
              </a:rPr>
              <a:t>за відмінностями в </a:t>
            </a:r>
          </a:p>
          <a:p>
            <a:pPr algn="ctr"/>
            <a:r>
              <a:rPr lang="uk-UA" b="1">
                <a:latin typeface="Constantia" pitchFamily="18" charset="0"/>
              </a:rPr>
              <a:t>способах,</a:t>
            </a:r>
          </a:p>
          <a:p>
            <a:pPr algn="ctr"/>
            <a:r>
              <a:rPr lang="uk-UA" b="1">
                <a:latin typeface="Constantia" pitchFamily="18" charset="0"/>
              </a:rPr>
              <a:t> засобах і механізмах </a:t>
            </a:r>
          </a:p>
          <a:p>
            <a:pPr algn="ctr"/>
            <a:r>
              <a:rPr lang="uk-UA" b="1">
                <a:latin typeface="Constantia" pitchFamily="18" charset="0"/>
              </a:rPr>
              <a:t>реалізації права</a:t>
            </a:r>
            <a:r>
              <a:rPr lang="ru-RU">
                <a:latin typeface="Constantia" pitchFamily="18" charset="0"/>
              </a:rPr>
              <a:t> </a:t>
            </a:r>
          </a:p>
        </p:txBody>
      </p:sp>
      <p:sp>
        <p:nvSpPr>
          <p:cNvPr id="31748" name="Oval 6"/>
          <p:cNvSpPr>
            <a:spLocks noChangeArrowheads="1"/>
          </p:cNvSpPr>
          <p:nvPr/>
        </p:nvSpPr>
        <p:spPr bwMode="auto">
          <a:xfrm>
            <a:off x="3419475" y="3213100"/>
            <a:ext cx="2592388" cy="1706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latin typeface="Constantia" pitchFamily="18" charset="0"/>
              </a:rPr>
              <a:t>Природа права</a:t>
            </a:r>
          </a:p>
          <a:p>
            <a:pPr algn="ctr"/>
            <a:r>
              <a:rPr lang="uk-UA" b="1">
                <a:latin typeface="Constantia" pitchFamily="18" charset="0"/>
              </a:rPr>
              <a:t>(походження </a:t>
            </a:r>
          </a:p>
          <a:p>
            <a:pPr algn="ctr"/>
            <a:r>
              <a:rPr lang="uk-UA" b="1">
                <a:latin typeface="Constantia" pitchFamily="18" charset="0"/>
              </a:rPr>
              <a:t>та призначення права)</a:t>
            </a:r>
            <a:r>
              <a:rPr lang="ru-RU">
                <a:latin typeface="Constantia" pitchFamily="18" charset="0"/>
              </a:rPr>
              <a:t> </a:t>
            </a:r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5795963" y="1557338"/>
            <a:ext cx="2952750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 u="sng">
                <a:latin typeface="Constantia" pitchFamily="18" charset="0"/>
              </a:rPr>
              <a:t>Сутність змісту</a:t>
            </a:r>
            <a:r>
              <a:rPr lang="uk-UA">
                <a:latin typeface="Constantia" pitchFamily="18" charset="0"/>
              </a:rPr>
              <a:t> </a:t>
            </a:r>
          </a:p>
          <a:p>
            <a:pPr algn="ctr"/>
            <a:r>
              <a:rPr lang="uk-UA" b="1">
                <a:latin typeface="Constantia" pitchFamily="18" charset="0"/>
              </a:rPr>
              <a:t>те, що закрито </a:t>
            </a:r>
          </a:p>
          <a:p>
            <a:pPr algn="ctr"/>
            <a:r>
              <a:rPr lang="uk-UA" b="1">
                <a:latin typeface="Constantia" pitchFamily="18" charset="0"/>
              </a:rPr>
              <a:t>за багатоманітністю </a:t>
            </a:r>
          </a:p>
          <a:p>
            <a:pPr algn="ctr"/>
            <a:r>
              <a:rPr lang="uk-UA" b="1">
                <a:latin typeface="Constantia" pitchFamily="18" charset="0"/>
              </a:rPr>
              <a:t>явищ соціальної практики</a:t>
            </a:r>
          </a:p>
          <a:p>
            <a:pPr algn="ctr"/>
            <a:r>
              <a:rPr lang="uk-UA" b="1">
                <a:latin typeface="Constantia" pitchFamily="18" charset="0"/>
              </a:rPr>
              <a:t> і суспільних відносин</a:t>
            </a:r>
            <a:r>
              <a:rPr lang="ru-RU">
                <a:latin typeface="Constantia" pitchFamily="18" charset="0"/>
              </a:rPr>
              <a:t> 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827088" y="4868863"/>
            <a:ext cx="2951162" cy="1806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latin typeface="Constantia" pitchFamily="18" charset="0"/>
              </a:rPr>
              <a:t>Сутність права в його</a:t>
            </a:r>
          </a:p>
          <a:p>
            <a:pPr algn="ctr"/>
            <a:r>
              <a:rPr lang="uk-UA" b="1">
                <a:latin typeface="Constantia" pitchFamily="18" charset="0"/>
              </a:rPr>
              <a:t> універсальності</a:t>
            </a:r>
            <a:r>
              <a:rPr lang="ru-RU" b="1">
                <a:latin typeface="Constantia" pitchFamily="18" charset="0"/>
              </a:rPr>
              <a:t> </a:t>
            </a:r>
          </a:p>
        </p:txBody>
      </p:sp>
      <p:sp>
        <p:nvSpPr>
          <p:cNvPr id="31751" name="Rectangle 9"/>
          <p:cNvSpPr>
            <a:spLocks noChangeArrowheads="1"/>
          </p:cNvSpPr>
          <p:nvPr/>
        </p:nvSpPr>
        <p:spPr bwMode="auto">
          <a:xfrm>
            <a:off x="5867400" y="4868863"/>
            <a:ext cx="2951163" cy="1806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latin typeface="Constantia" pitchFamily="18" charset="0"/>
              </a:rPr>
              <a:t>Сутність права </a:t>
            </a:r>
          </a:p>
          <a:p>
            <a:pPr algn="ctr"/>
            <a:r>
              <a:rPr lang="uk-UA" b="1">
                <a:latin typeface="Constantia" pitchFamily="18" charset="0"/>
              </a:rPr>
              <a:t>в його конкретності</a:t>
            </a:r>
            <a:r>
              <a:rPr lang="ru-RU" b="1">
                <a:latin typeface="Constantia" pitchFamily="18" charset="0"/>
              </a:rPr>
              <a:t> </a:t>
            </a:r>
          </a:p>
        </p:txBody>
      </p:sp>
      <p:sp>
        <p:nvSpPr>
          <p:cNvPr id="31752" name="AutoShape 15"/>
          <p:cNvSpPr>
            <a:spLocks noChangeArrowheads="1"/>
          </p:cNvSpPr>
          <p:nvPr/>
        </p:nvSpPr>
        <p:spPr bwMode="auto">
          <a:xfrm>
            <a:off x="3779838" y="2276475"/>
            <a:ext cx="1944687" cy="485775"/>
          </a:xfrm>
          <a:prstGeom prst="leftRightArrow">
            <a:avLst>
              <a:gd name="adj1" fmla="val 50000"/>
              <a:gd name="adj2" fmla="val 80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1753" name="AutoShape 16"/>
          <p:cNvSpPr>
            <a:spLocks noChangeArrowheads="1"/>
          </p:cNvSpPr>
          <p:nvPr/>
        </p:nvSpPr>
        <p:spPr bwMode="auto">
          <a:xfrm>
            <a:off x="3851275" y="5516563"/>
            <a:ext cx="1944688" cy="485775"/>
          </a:xfrm>
          <a:prstGeom prst="leftRightArrow">
            <a:avLst>
              <a:gd name="adj1" fmla="val 50000"/>
              <a:gd name="adj2" fmla="val 80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1754" name="AutoShape 17"/>
          <p:cNvSpPr>
            <a:spLocks noChangeArrowheads="1"/>
          </p:cNvSpPr>
          <p:nvPr/>
        </p:nvSpPr>
        <p:spPr bwMode="auto">
          <a:xfrm>
            <a:off x="1979613" y="3429000"/>
            <a:ext cx="485775" cy="1439863"/>
          </a:xfrm>
          <a:prstGeom prst="downArrow">
            <a:avLst>
              <a:gd name="adj1" fmla="val 50000"/>
              <a:gd name="adj2" fmla="val 741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1755" name="AutoShape 18"/>
          <p:cNvSpPr>
            <a:spLocks noChangeArrowheads="1"/>
          </p:cNvSpPr>
          <p:nvPr/>
        </p:nvSpPr>
        <p:spPr bwMode="auto">
          <a:xfrm>
            <a:off x="7092950" y="3429000"/>
            <a:ext cx="485775" cy="1439863"/>
          </a:xfrm>
          <a:prstGeom prst="downArrow">
            <a:avLst>
              <a:gd name="adj1" fmla="val 50000"/>
              <a:gd name="adj2" fmla="val 741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539750" y="17463"/>
            <a:ext cx="8229600" cy="777875"/>
          </a:xfrm>
        </p:spPr>
        <p:txBody>
          <a:bodyPr/>
          <a:lstStyle/>
          <a:p>
            <a:pPr algn="ctr" eaLnBrk="1" hangingPunct="1"/>
            <a:r>
              <a:rPr lang="uk-UA" b="1" dirty="0" smtClean="0"/>
              <a:t>Структура ідеї права</a:t>
            </a: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</p:nvPr>
        </p:nvGraphicFramePr>
        <p:xfrm>
          <a:off x="539552" y="836712"/>
          <a:ext cx="8363272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1143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Право як свобода</a:t>
            </a:r>
            <a:endParaRPr lang="ru-RU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302625" cy="4814888"/>
          </a:xfrm>
          <a:gradFill>
            <a:gsLst>
              <a:gs pos="53000">
                <a:srgbClr val="03D4A8">
                  <a:alpha val="47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endParaRPr lang="uk-UA" sz="1800" b="1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endParaRPr lang="uk-UA" sz="1800" b="1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endParaRPr lang="uk-UA" sz="1800" b="1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uk-UA" sz="2400" b="1" dirty="0" smtClean="0"/>
              <a:t>Право виступає не просто як загальний масштаб чи рівна міра свободи індивідів, адже вільні індивіди – суть і зміст права</a:t>
            </a:r>
            <a:r>
              <a:rPr lang="uk-UA" sz="2000" b="1" dirty="0" smtClean="0"/>
              <a:t>. 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endParaRPr lang="uk-UA" sz="2000" b="1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uk-UA" sz="2400" b="1" dirty="0" smtClean="0"/>
              <a:t>Там, де заперечується вільна індивідуальність, особистість, правове значення фізичної особи, там немає і не може бути права (і правового принципу формальної рівності), суб'єктів права, дійсно правових законів і правових відносин у суспільстві в цілому і в конкретних різних сферах суспільного і політичного життя.</a:t>
            </a:r>
            <a:r>
              <a:rPr lang="uk-UA" sz="2400" dirty="0" smtClean="0"/>
              <a:t>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План лекції:</a:t>
            </a:r>
            <a:r>
              <a:rPr lang="uk-UA" b="1" dirty="0"/>
              <a:t/>
            </a:r>
            <a:br>
              <a:rPr lang="uk-UA" b="1" dirty="0"/>
            </a:br>
            <a:endParaRPr lang="ru-RU" sz="3100" b="1" dirty="0">
              <a:ln w="1905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raditional Arabic" pitchFamily="18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 </a:t>
            </a:r>
            <a:br>
              <a:rPr lang="uk-UA" dirty="0" smtClean="0"/>
            </a:b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1. Особливості та види філософського обґрунтування права як </a:t>
            </a:r>
            <a:r>
              <a:rPr lang="uk-UA" sz="2800" dirty="0" err="1" smtClean="0">
                <a:solidFill>
                  <a:schemeClr val="accent3">
                    <a:lumMod val="50000"/>
                  </a:schemeClr>
                </a:solidFill>
              </a:rPr>
              <a:t>соціо-культурного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 явища.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2. Предмет, структура, міждисциплінарні зв’язки та функції філософії права.</a:t>
            </a:r>
            <a:b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3. Основні типи </a:t>
            </a:r>
            <a:r>
              <a:rPr lang="uk-UA" sz="2800" dirty="0" err="1" smtClean="0">
                <a:solidFill>
                  <a:schemeClr val="accent3">
                    <a:lumMod val="50000"/>
                  </a:schemeClr>
                </a:solidFill>
              </a:rPr>
              <a:t>праворозуміння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. Поняття та структура правової реальності.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533400" y="1322318"/>
            <a:ext cx="82296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Свобода</a:t>
            </a:r>
            <a:r>
              <a:rPr lang="uk-UA" sz="3200" i="1" dirty="0">
                <a:latin typeface="+mn-lt"/>
              </a:rPr>
              <a:t> </a:t>
            </a:r>
            <a:r>
              <a:rPr lang="uk-UA" sz="3200" b="1" i="1" dirty="0">
                <a:latin typeface="+mn-lt"/>
              </a:rPr>
              <a:t>як вибір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i="1" dirty="0">
                <a:latin typeface="+mn-lt"/>
              </a:rPr>
              <a:t>передбачає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i="1" dirty="0">
                <a:solidFill>
                  <a:schemeClr val="tx2"/>
                </a:solidFill>
                <a:latin typeface="+mn-lt"/>
              </a:rPr>
              <a:t>відповідальність</a:t>
            </a:r>
            <a:r>
              <a:rPr lang="uk-UA" sz="2800" b="1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latin typeface="+mn-lt"/>
              </a:rPr>
              <a:t>Це продуманість, виваженість, обґрунтованість рішень, урахування всіх обставин і можливих наслідків.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latin typeface="+mn-lt"/>
              </a:rPr>
              <a:t>Це також готовність відповідати за свої вчинки. 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1143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Право як  </a:t>
            </a:r>
            <a:r>
              <a:rPr lang="ru-RU" sz="5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рівність</a:t>
            </a:r>
            <a:endParaRPr lang="ru-RU" sz="5400" dirty="0" smtClean="0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229600" cy="4525963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dirty="0" smtClean="0"/>
              <a:t>Різниця між правовою рівністю та юридичною рівністю має смисл при визначенні відмінностей між правом і законом. Співвідношення цих двох категорій найкраще описати за допомогою філософської категорій </a:t>
            </a:r>
            <a:r>
              <a:rPr lang="uk-UA" sz="2400" dirty="0" err="1" smtClean="0"/>
              <a:t>“</a:t>
            </a:r>
            <a:r>
              <a:rPr lang="uk-UA" sz="2400" b="1" i="1" dirty="0" err="1" smtClean="0"/>
              <a:t>належного</a:t>
            </a:r>
            <a:r>
              <a:rPr lang="uk-UA" sz="2400" dirty="0" err="1" smtClean="0"/>
              <a:t>”</a:t>
            </a:r>
            <a:r>
              <a:rPr lang="uk-UA" sz="2400" dirty="0" smtClean="0"/>
              <a:t> і </a:t>
            </a:r>
            <a:r>
              <a:rPr lang="uk-UA" sz="2400" dirty="0" err="1" smtClean="0"/>
              <a:t>“</a:t>
            </a:r>
            <a:r>
              <a:rPr lang="uk-UA" sz="2400" b="1" i="1" dirty="0" err="1" smtClean="0"/>
              <a:t>сущого</a:t>
            </a:r>
            <a:r>
              <a:rPr lang="uk-UA" sz="2400" dirty="0" err="1" smtClean="0"/>
              <a:t>”</a:t>
            </a:r>
            <a:r>
              <a:rPr lang="uk-UA" sz="2400" dirty="0" smtClean="0"/>
              <a:t>, маючи на увазі, що суще – юридична рівність, яка може відповідати або не відповідати належному.</a:t>
            </a:r>
            <a:endParaRPr lang="ru-RU" sz="24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sz="24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dirty="0" smtClean="0"/>
              <a:t>Правова рівність виражає певну визначену соціальну реальність, в той час, як юридична рівність в конкретній правовій системі може бути як реальною, так і фіктивною, бо йдеться фактично про рівноправ’я.</a:t>
            </a:r>
            <a:r>
              <a:rPr lang="uk-UA" sz="2000" dirty="0" smtClean="0"/>
              <a:t> </a:t>
            </a:r>
            <a:endParaRPr lang="ru-RU" sz="20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533400" y="1659285"/>
            <a:ext cx="8153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3200" dirty="0">
                <a:latin typeface="Constantia" pitchFamily="18" charset="0"/>
              </a:rPr>
              <a:t>У суспільстві для його виживання потрібна певна </a:t>
            </a:r>
            <a:r>
              <a:rPr lang="uk-UA" sz="3200" b="1" i="1" dirty="0">
                <a:latin typeface="Constantia" pitchFamily="18" charset="0"/>
              </a:rPr>
              <a:t>рівність</a:t>
            </a:r>
            <a:r>
              <a:rPr lang="uk-UA" sz="3200" dirty="0">
                <a:latin typeface="Constantia" pitchFamily="18" charset="0"/>
              </a:rPr>
              <a:t>, врівноваженість домагань на права і свободи. </a:t>
            </a:r>
            <a:r>
              <a:rPr lang="uk-UA" sz="3200" b="1" dirty="0">
                <a:latin typeface="Constantia" pitchFamily="18" charset="0"/>
              </a:rPr>
              <a:t>Право людини </a:t>
            </a:r>
            <a:r>
              <a:rPr lang="uk-UA" sz="3200" dirty="0">
                <a:latin typeface="Constantia" pitchFamily="18" charset="0"/>
              </a:rPr>
              <a:t>на </a:t>
            </a:r>
            <a:r>
              <a:rPr lang="uk-UA" sz="3200" b="1" i="1" dirty="0">
                <a:latin typeface="Constantia" pitchFamily="18" charset="0"/>
              </a:rPr>
              <a:t>особисту свободу </a:t>
            </a:r>
            <a:r>
              <a:rPr lang="uk-UA" sz="3200" dirty="0">
                <a:latin typeface="Constantia" pitchFamily="18" charset="0"/>
              </a:rPr>
              <a:t>обмежується таким самим правом інших, громадяни повинні бути в цьому відношенні рівноправними.</a:t>
            </a:r>
            <a:r>
              <a:rPr lang="ru-RU" sz="3200" dirty="0">
                <a:latin typeface="Constantia" pitchFamily="18" charset="0"/>
              </a:rPr>
              <a:t> </a:t>
            </a:r>
            <a:endParaRPr lang="uk-UA" sz="3200" dirty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ChangeArrowheads="1"/>
          </p:cNvSpPr>
          <p:nvPr/>
        </p:nvSpPr>
        <p:spPr bwMode="auto">
          <a:xfrm>
            <a:off x="533400" y="1035050"/>
            <a:ext cx="81534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800">
                <a:latin typeface="Constantia" pitchFamily="18" charset="0"/>
              </a:rPr>
              <a:t>Для нормального розвитку суспільство потребує врівноваженості, гармонії прав і свобод, причому не самої лише формальної рівності, а реальної. Необхідним є такий розподіл благ у суспільстві, який би сприяв його консолідації, а не призводив до руйнівних процесів. Формальну рівність треба доповнювати врахуванням внеску особистості до суспільного блага, соціальними пільгами тим, хто нездатний захистити свої права (неімущим, інвалідам, дітям тощо).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Право як 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справедливість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Aft>
                <a:spcPct val="5000"/>
              </a:spcAft>
            </a:pPr>
            <a:endParaRPr lang="uk-UA" sz="2000" b="1" dirty="0" smtClean="0"/>
          </a:p>
          <a:p>
            <a:pPr algn="just" eaLnBrk="1" hangingPunct="1">
              <a:lnSpc>
                <a:spcPct val="80000"/>
              </a:lnSpc>
              <a:spcAft>
                <a:spcPct val="5000"/>
              </a:spcAft>
            </a:pPr>
            <a:r>
              <a:rPr lang="uk-UA" sz="2400" b="1" dirty="0" smtClean="0"/>
              <a:t>Співіснування людей на ґрунті взаємного визнання прав і свобод являє собою такий порядок їх співіснування, який може бути названий справедливим, або "справедливістю". Саме справедливість виступає основою ідеї права, виражає його сутність, а особливий акт визнання визначає як справедливість, так і феномен права у цілому. </a:t>
            </a:r>
          </a:p>
          <a:p>
            <a:pPr algn="just" eaLnBrk="1" hangingPunct="1">
              <a:lnSpc>
                <a:spcPct val="80000"/>
              </a:lnSpc>
              <a:spcAft>
                <a:spcPct val="5000"/>
              </a:spcAft>
              <a:buNone/>
            </a:pPr>
            <a:endParaRPr lang="uk-UA" sz="2400" b="1" dirty="0" smtClean="0"/>
          </a:p>
          <a:p>
            <a:pPr algn="just" eaLnBrk="1" hangingPunct="1">
              <a:lnSpc>
                <a:spcPct val="80000"/>
              </a:lnSpc>
              <a:spcAft>
                <a:spcPct val="5000"/>
              </a:spcAft>
            </a:pPr>
            <a:r>
              <a:rPr lang="uk-UA" sz="2400" b="1" dirty="0" smtClean="0"/>
              <a:t>Справедливість є мірою відносної значущості цінностей, мірою їх рівноваги і субординації. Справедливість виступає особливим механізмом, що підтримує міру рівноваги правових цінностей і водночас є визначальним моментом домінування при конфліктному зіткненні цих цінностей.</a:t>
            </a:r>
            <a:endParaRPr lang="ru-RU" sz="24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ChangeArrowheads="1"/>
          </p:cNvSpPr>
          <p:nvPr/>
        </p:nvSpPr>
        <p:spPr bwMode="auto">
          <a:xfrm>
            <a:off x="611560" y="1633489"/>
            <a:ext cx="8153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800" b="1" dirty="0" smtClean="0">
                <a:latin typeface="Constantia" pitchFamily="18" charset="0"/>
              </a:rPr>
              <a:t>Мірою</a:t>
            </a:r>
            <a:r>
              <a:rPr lang="uk-UA" sz="2800" b="1" dirty="0" smtClean="0">
                <a:solidFill>
                  <a:srgbClr val="0070C0"/>
                </a:solidFill>
                <a:latin typeface="Constantia" pitchFamily="18" charset="0"/>
              </a:rPr>
              <a:t> </a:t>
            </a:r>
            <a:r>
              <a:rPr lang="uk-UA" sz="2800" b="1" dirty="0">
                <a:solidFill>
                  <a:srgbClr val="0070C0"/>
                </a:solidFill>
                <a:latin typeface="Constantia" pitchFamily="18" charset="0"/>
              </a:rPr>
              <a:t>реальної рівності у правах і свободах, </a:t>
            </a:r>
            <a:r>
              <a:rPr lang="uk-UA" sz="2800" b="1" dirty="0">
                <a:latin typeface="Constantia" pitchFamily="18" charset="0"/>
              </a:rPr>
              <a:t>мірою</a:t>
            </a:r>
            <a:r>
              <a:rPr lang="uk-UA" sz="2800" b="1" dirty="0">
                <a:solidFill>
                  <a:srgbClr val="0070C0"/>
                </a:solidFill>
                <a:latin typeface="Constantia" pitchFamily="18" charset="0"/>
              </a:rPr>
              <a:t> коригування формальної рівності цими чинниками, </a:t>
            </a:r>
            <a:r>
              <a:rPr lang="uk-UA" sz="2800" b="1" dirty="0">
                <a:latin typeface="Constantia" pitchFamily="18" charset="0"/>
              </a:rPr>
              <a:t>мірою</a:t>
            </a:r>
            <a:r>
              <a:rPr lang="uk-UA" sz="2800" b="1" dirty="0">
                <a:solidFill>
                  <a:srgbClr val="0070C0"/>
                </a:solidFill>
                <a:latin typeface="Constantia" pitchFamily="18" charset="0"/>
              </a:rPr>
              <a:t> соціальної гармонії виступає </a:t>
            </a:r>
            <a:r>
              <a:rPr lang="uk-UA" sz="3200" b="1" dirty="0">
                <a:latin typeface="Constantia" pitchFamily="18" charset="0"/>
              </a:rPr>
              <a:t>справедливість</a:t>
            </a:r>
            <a:r>
              <a:rPr lang="uk-UA" sz="2800" b="1" dirty="0">
                <a:solidFill>
                  <a:srgbClr val="0070C0"/>
                </a:solidFill>
                <a:latin typeface="Constantia" pitchFamily="18" charset="0"/>
              </a:rPr>
              <a:t>. Чим вище рівень реальної рівності у правах і свободах людини у суспільстві, тим це суспільство є </a:t>
            </a:r>
            <a:r>
              <a:rPr lang="uk-UA" sz="2800" b="1" dirty="0" err="1">
                <a:solidFill>
                  <a:srgbClr val="0070C0"/>
                </a:solidFill>
                <a:latin typeface="Constantia" pitchFamily="18" charset="0"/>
              </a:rPr>
              <a:t>справедливішим</a:t>
            </a:r>
            <a:r>
              <a:rPr lang="uk-UA" sz="2800" b="1" dirty="0">
                <a:solidFill>
                  <a:srgbClr val="0070C0"/>
                </a:solidFill>
                <a:latin typeface="Constantia" pitchFamily="18" charset="0"/>
              </a:rPr>
              <a:t>. </a:t>
            </a:r>
            <a:r>
              <a:rPr lang="uk-UA" sz="3200" b="1" dirty="0">
                <a:latin typeface="Constantia" pitchFamily="18" charset="0"/>
              </a:rPr>
              <a:t>Справедливість</a:t>
            </a:r>
            <a:r>
              <a:rPr lang="uk-UA" sz="2800" b="1" dirty="0">
                <a:solidFill>
                  <a:srgbClr val="0070C0"/>
                </a:solidFill>
                <a:latin typeface="Constantia" pitchFamily="18" charset="0"/>
              </a:rPr>
              <a:t> можна розуміти як реальну рівність у суспільстві.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692696"/>
            <a:ext cx="8229600" cy="5429250"/>
          </a:xfrm>
          <a:gradFill>
            <a:gsLst>
              <a:gs pos="53000">
                <a:srgbClr val="03D4A8">
                  <a:alpha val="47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800100" lvl="1" indent="-342900" algn="just" eaLnBrk="1" fontAlgn="auto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ClrTx/>
              <a:buFontTx/>
              <a:buNone/>
              <a:defRPr/>
            </a:pPr>
            <a:r>
              <a:rPr lang="uk-UA" sz="3600" b="1" i="1" dirty="0" smtClean="0">
                <a:solidFill>
                  <a:srgbClr val="C03E79"/>
                </a:solidFill>
              </a:rPr>
              <a:t>У </a:t>
            </a:r>
            <a:r>
              <a:rPr lang="uk-UA" sz="3600" b="1" i="1" dirty="0" smtClean="0"/>
              <a:t>правоохоронній діяльності </a:t>
            </a:r>
            <a:r>
              <a:rPr lang="uk-UA" sz="4400" b="1" i="1" dirty="0" smtClean="0">
                <a:solidFill>
                  <a:srgbClr val="C03E79"/>
                </a:solidFill>
              </a:rPr>
              <a:t>справедливість</a:t>
            </a:r>
            <a:r>
              <a:rPr lang="uk-UA" sz="3600" b="1" i="1" dirty="0" smtClean="0">
                <a:solidFill>
                  <a:srgbClr val="C03E79"/>
                </a:solidFill>
              </a:rPr>
              <a:t> – це: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ClrTx/>
              <a:buFontTx/>
              <a:buNone/>
              <a:defRPr/>
            </a:pPr>
            <a:endParaRPr lang="uk-UA" i="1" dirty="0" smtClean="0">
              <a:solidFill>
                <a:srgbClr val="C03E79"/>
              </a:solidFill>
            </a:endParaRP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ClrTx/>
              <a:buFontTx/>
              <a:buNone/>
              <a:defRPr/>
            </a:pPr>
            <a:r>
              <a:rPr lang="uk-UA" i="1" dirty="0" smtClean="0"/>
              <a:t>а) </a:t>
            </a:r>
            <a:r>
              <a:rPr lang="uk-UA" sz="2800" b="1" i="1" dirty="0" smtClean="0"/>
              <a:t>вимога рівності </a:t>
            </a:r>
            <a:r>
              <a:rPr lang="uk-UA" dirty="0" smtClean="0"/>
              <a:t>("діяти однаково в однакових умовах"), що формулюється як вимога неупередженості і заборона сваволі;</a:t>
            </a:r>
            <a:r>
              <a:rPr lang="uk-UA" i="1" dirty="0" smtClean="0"/>
              <a:t> 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ClrTx/>
              <a:buFontTx/>
              <a:buNone/>
              <a:defRPr/>
            </a:pPr>
            <a:endParaRPr lang="uk-UA" i="1" dirty="0" smtClean="0"/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ClrTx/>
              <a:buFontTx/>
              <a:buNone/>
              <a:defRPr/>
            </a:pPr>
            <a:r>
              <a:rPr lang="uk-UA" i="1" dirty="0" smtClean="0"/>
              <a:t>б) </a:t>
            </a:r>
            <a:r>
              <a:rPr lang="uk-UA" sz="2800" b="1" i="1" dirty="0" smtClean="0"/>
              <a:t>вимога відплати</a:t>
            </a:r>
            <a:r>
              <a:rPr lang="uk-UA" i="1" dirty="0" smtClean="0"/>
              <a:t>, </a:t>
            </a:r>
            <a:r>
              <a:rPr lang="uk-UA" dirty="0" smtClean="0"/>
              <a:t>тобто ідея взаємозв'язку вчиненого і розплати за це, що знайшло втілення у "золотому правилі“ та інституті покарання; 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ClrTx/>
              <a:buFontTx/>
              <a:buNone/>
              <a:defRPr/>
            </a:pPr>
            <a:endParaRPr lang="uk-UA" i="1" dirty="0" smtClean="0"/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ClrTx/>
              <a:buFontTx/>
              <a:buNone/>
              <a:defRPr/>
            </a:pPr>
            <a:r>
              <a:rPr lang="uk-UA" i="1" dirty="0" smtClean="0"/>
              <a:t>в) </a:t>
            </a:r>
            <a:r>
              <a:rPr lang="uk-UA" b="1" i="1" dirty="0" smtClean="0"/>
              <a:t>вимога рівноваги між втратою і придбанням</a:t>
            </a:r>
            <a:r>
              <a:rPr lang="uk-UA" i="1" dirty="0" smtClean="0"/>
              <a:t> </a:t>
            </a:r>
            <a:r>
              <a:rPr lang="uk-UA" b="1" i="1" dirty="0" smtClean="0"/>
              <a:t>("справедливого обміну")</a:t>
            </a:r>
            <a:r>
              <a:rPr lang="uk-UA" i="1" dirty="0" smtClean="0"/>
              <a:t>, </a:t>
            </a:r>
            <a:r>
              <a:rPr lang="uk-UA" dirty="0" smtClean="0"/>
              <a:t>що має сенс при відшкодуванні заподіяної шкоди.</a:t>
            </a:r>
            <a:endParaRPr lang="ru-RU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55576" y="692696"/>
            <a:ext cx="8229600" cy="5678488"/>
          </a:xfrm>
          <a:gradFill>
            <a:gsLst>
              <a:gs pos="53000">
                <a:srgbClr val="03D4A8">
                  <a:alpha val="47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/>
          <a:p>
            <a:pPr marL="800100" lvl="1" indent="-34290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uk-UA" sz="3000" i="1" u="sng" dirty="0" smtClean="0"/>
              <a:t>Основні напрями формування правової культури правоохоронців в умовах становлення української державності:</a:t>
            </a:r>
          </a:p>
          <a:p>
            <a:pPr marL="800100" lvl="1" indent="-342900" eaLnBrk="1" fontAlgn="auto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Char char="•"/>
              <a:defRPr/>
            </a:pPr>
            <a:endParaRPr lang="uk-UA" sz="2000" u="sng" dirty="0" smtClean="0">
              <a:solidFill>
                <a:srgbClr val="660033"/>
              </a:solidFill>
              <a:latin typeface="Arial" charset="0"/>
            </a:endParaRPr>
          </a:p>
          <a:p>
            <a:pPr marL="800100" lvl="1" indent="-342900" eaLnBrk="1" fontAlgn="auto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Char char="•"/>
              <a:defRPr/>
            </a:pPr>
            <a:r>
              <a:rPr lang="uk-UA" sz="2000" dirty="0" smtClean="0">
                <a:latin typeface="Arial Rounded MT Bold" pitchFamily="34" charset="0"/>
              </a:rPr>
              <a:t>продовження розробки цілісної концепції громадянсько-правової освіти і виховання; оновлення змісту освіти відповідно до досягнень юридичної, психолого-педагогічної науки, сучасних технологій навчання, передового досвіду практичної діяльності правоохоронних органів України;</a:t>
            </a:r>
          </a:p>
          <a:p>
            <a:pPr marL="800100" lvl="1" indent="-342900" eaLnBrk="1" fontAlgn="auto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Char char="•"/>
              <a:defRPr/>
            </a:pPr>
            <a:r>
              <a:rPr lang="uk-UA" sz="2000" dirty="0" smtClean="0">
                <a:latin typeface="Arial Rounded MT Bold" pitchFamily="34" charset="0"/>
              </a:rPr>
              <a:t>підготовка стандартів, програм, підручників та навчально-методичних комплектів з даної проблематики; розробка рекомендацій з громадянського і правового виховання;</a:t>
            </a:r>
          </a:p>
          <a:p>
            <a:pPr marL="800100" lvl="1" indent="-342900" eaLnBrk="1" fontAlgn="auto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Char char="•"/>
              <a:defRPr/>
            </a:pPr>
            <a:r>
              <a:rPr lang="uk-UA" sz="2000" dirty="0" smtClean="0">
                <a:latin typeface="Arial Rounded MT Bold" pitchFamily="34" charset="0"/>
              </a:rPr>
              <a:t>створення </a:t>
            </a:r>
            <a:r>
              <a:rPr lang="uk-UA" sz="2000" dirty="0" err="1" smtClean="0">
                <a:latin typeface="Arial Rounded MT Bold" pitchFamily="34" charset="0"/>
              </a:rPr>
              <a:t>аудіо-</a:t>
            </a:r>
            <a:r>
              <a:rPr lang="uk-UA" sz="2000" dirty="0" smtClean="0">
                <a:latin typeface="Arial Rounded MT Bold" pitchFamily="34" charset="0"/>
              </a:rPr>
              <a:t> та відеоматеріалів, </a:t>
            </a:r>
            <a:r>
              <a:rPr lang="uk-UA" sz="2000" dirty="0" err="1" smtClean="0">
                <a:latin typeface="Arial Rounded MT Bold" pitchFamily="34" charset="0"/>
              </a:rPr>
              <a:t>комп</a:t>
            </a:r>
            <a:r>
              <a:rPr lang="ru-RU" sz="2000" dirty="0" smtClean="0">
                <a:latin typeface="Arial Rounded MT Bold" pitchFamily="34" charset="0"/>
              </a:rPr>
              <a:t>’</a:t>
            </a:r>
            <a:r>
              <a:rPr lang="uk-UA" sz="2000" dirty="0" err="1" smtClean="0">
                <a:latin typeface="Arial Rounded MT Bold" pitchFamily="34" charset="0"/>
              </a:rPr>
              <a:t>ютерних</a:t>
            </a:r>
            <a:r>
              <a:rPr lang="uk-UA" sz="2000" dirty="0" smtClean="0">
                <a:latin typeface="Arial Rounded MT Bold" pitchFamily="34" charset="0"/>
              </a:rPr>
              <a:t> програм з громадянсько-правознавчих курсів;</a:t>
            </a:r>
          </a:p>
          <a:p>
            <a:pPr marL="800100" lvl="1" indent="-342900" eaLnBrk="1" fontAlgn="auto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uk-UA" sz="2000" dirty="0">
                <a:latin typeface="Arial Rounded MT Bold" pitchFamily="34" charset="0"/>
              </a:rPr>
              <a:t>розширення громадянсько-виховної проблематики на сторінках правових і громадських видань;</a:t>
            </a:r>
            <a:endParaRPr lang="uk-UA" sz="20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620688"/>
            <a:ext cx="8229600" cy="5678488"/>
          </a:xfrm>
          <a:gradFill>
            <a:gsLst>
              <a:gs pos="53000">
                <a:srgbClr val="03D4A8">
                  <a:alpha val="47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marL="800100" lvl="1" indent="-342900" algn="ct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uk-UA" sz="3000" b="1" i="1" u="sng" dirty="0" smtClean="0"/>
              <a:t>Основні напрями формування правової культури правоохоронців в умовах становлення української державності:</a:t>
            </a:r>
          </a:p>
          <a:p>
            <a:pPr marL="800100" lvl="1" indent="-342900" eaLnBrk="1" fontAlgn="auto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Char char="•"/>
              <a:defRPr/>
            </a:pPr>
            <a:endParaRPr lang="uk-UA" sz="2000" u="sng" dirty="0" smtClean="0">
              <a:solidFill>
                <a:srgbClr val="660033"/>
              </a:solidFill>
              <a:latin typeface="Arial" charset="0"/>
            </a:endParaRPr>
          </a:p>
          <a:p>
            <a:pPr marL="800100" lvl="1" indent="-342900" algn="just" eaLnBrk="1" fontAlgn="auto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uk-UA" sz="2200" dirty="0"/>
              <a:t>впровадження багатоступеневої та безперервної системи навчання фахівців від початкової професійної підготовки до опанування ними рівня вищої кваліфікації;</a:t>
            </a:r>
          </a:p>
          <a:p>
            <a:pPr marL="800100" lvl="1" indent="-342900" algn="just" eaLnBrk="1" fontAlgn="auto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uk-UA" sz="2200" dirty="0"/>
              <a:t>всебічне поглиблення правової, патріотично-виховної тематики в навчальних курсах з філософії, етики, культурології, політології;</a:t>
            </a:r>
          </a:p>
          <a:p>
            <a:pPr marL="800100" lvl="1" indent="-342900" algn="just" eaLnBrk="1" fontAlgn="auto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uk-UA" sz="2200" dirty="0"/>
              <a:t>у галузі громадянсько-правової освіти здійснення підготовки та перепідготовки педагогічних кадрів, здатних застосовувати особистісно-орієнтовані педагогічні технології, включаючи моделювання реальних соціальних процесів, рольові та ділові ігри.</a:t>
            </a:r>
            <a:endParaRPr lang="uk-UA" sz="22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Соціальна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солідарність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та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її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місце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в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структурі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ідеї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права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ct val="500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sz="2000" b="1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ct val="50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dirty="0"/>
              <a:t>Солідарність як елемент ідеї права відображає спільність інтересів і спільну відповідальність різних суб’єктів суспільного життя, одностайність, єдність думок і дій, співчуття їм. </a:t>
            </a:r>
            <a:endParaRPr lang="uk-UA" sz="2400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ct val="500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sz="2400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ct val="50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dirty="0" smtClean="0"/>
              <a:t>Співіснування людей у відносинах, врегульованих правом, базується на ґрунті соціальної солідарності. Її завдання – </a:t>
            </a:r>
            <a:r>
              <a:rPr lang="uk-UA" sz="2400" dirty="0"/>
              <a:t>пом’якшувати суспільні протиріччя, узгоджувати інтереси членів суспільства, які суперечать один одному, і підкреслювати їхні істотні спільні цілі, тобто ті моменти, які гарантують існування і розвиток громадянського </a:t>
            </a:r>
            <a:r>
              <a:rPr lang="uk-UA" sz="2400" dirty="0" smtClean="0"/>
              <a:t>суспільства.</a:t>
            </a:r>
            <a:endParaRPr lang="uk-UA" sz="2400" b="1" dirty="0" smtClean="0"/>
          </a:p>
          <a:p>
            <a:pPr marL="0" indent="0" algn="just" eaLnBrk="1" fontAlgn="auto" hangingPunct="1">
              <a:lnSpc>
                <a:spcPct val="80000"/>
              </a:lnSpc>
              <a:spcAft>
                <a:spcPct val="50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sz="2000" b="1" dirty="0" smtClean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ct val="500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360362"/>
          </a:xfrm>
        </p:spPr>
        <p:txBody>
          <a:bodyPr/>
          <a:lstStyle/>
          <a:p>
            <a:pPr algn="ctr" eaLnBrk="1" hangingPunct="1"/>
            <a:r>
              <a:rPr lang="uk-UA" sz="2000" b="1" i="1" dirty="0" smtClean="0"/>
              <a:t>Рекомендована література:</a:t>
            </a:r>
            <a:endParaRPr lang="ru-RU" sz="2000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287338" y="549275"/>
            <a:ext cx="8856662" cy="6192838"/>
          </a:xfrm>
        </p:spPr>
        <p:txBody>
          <a:bodyPr/>
          <a:lstStyle/>
          <a:p>
            <a:pPr eaLnBrk="1" hangingPunct="1"/>
            <a:r>
              <a:rPr lang="uk-UA" sz="1600" dirty="0" smtClean="0"/>
              <a:t>Бандура О.О. Правознавство у системі наукового знання: Аксіологічно-гносеологічний підхід (Текст): монографія для науковців, виклад., аспірант., ад’юнкт., магістрант., </a:t>
            </a:r>
            <a:r>
              <a:rPr lang="uk-UA" sz="1600" dirty="0" err="1" smtClean="0"/>
              <a:t>студ</a:t>
            </a:r>
            <a:r>
              <a:rPr lang="uk-UA" sz="1600" dirty="0" smtClean="0"/>
              <a:t>. і курсант. </a:t>
            </a:r>
            <a:r>
              <a:rPr lang="uk-UA" sz="1600" dirty="0" err="1" smtClean="0"/>
              <a:t>юрид</a:t>
            </a:r>
            <a:r>
              <a:rPr lang="uk-UA" sz="1600" dirty="0" smtClean="0"/>
              <a:t>. </a:t>
            </a:r>
            <a:r>
              <a:rPr lang="uk-UA" sz="1600" dirty="0" err="1" smtClean="0"/>
              <a:t>навч</a:t>
            </a:r>
            <a:r>
              <a:rPr lang="uk-UA" sz="1600" dirty="0" smtClean="0"/>
              <a:t>. </a:t>
            </a:r>
            <a:r>
              <a:rPr lang="uk-UA" sz="1600" dirty="0" err="1" smtClean="0"/>
              <a:t>закл</a:t>
            </a:r>
            <a:r>
              <a:rPr lang="uk-UA" sz="1600" dirty="0" smtClean="0"/>
              <a:t>. та </a:t>
            </a:r>
            <a:r>
              <a:rPr lang="uk-UA" sz="1600" dirty="0" err="1" smtClean="0"/>
              <a:t>факульт</a:t>
            </a:r>
            <a:r>
              <a:rPr lang="uk-UA" sz="1600" dirty="0" smtClean="0"/>
              <a:t>. |– К. : Київ. нац. ун-т внутр. справ, 2010. – 272 с.</a:t>
            </a:r>
          </a:p>
          <a:p>
            <a:pPr eaLnBrk="1" hangingPunct="1"/>
            <a:r>
              <a:rPr lang="uk-UA" sz="1600" dirty="0" err="1" smtClean="0"/>
              <a:t>Баумейстер</a:t>
            </a:r>
            <a:r>
              <a:rPr lang="uk-UA" sz="1600" dirty="0" smtClean="0"/>
              <a:t> А.О. Філософія права : </a:t>
            </a:r>
            <a:r>
              <a:rPr lang="uk-UA" sz="1600" dirty="0" err="1" smtClean="0"/>
              <a:t>навч</a:t>
            </a:r>
            <a:r>
              <a:rPr lang="uk-UA" sz="1600" dirty="0" smtClean="0"/>
              <a:t>. </a:t>
            </a:r>
            <a:r>
              <a:rPr lang="uk-UA" sz="1600" dirty="0" err="1" smtClean="0"/>
              <a:t>посіб</a:t>
            </a:r>
            <a:r>
              <a:rPr lang="uk-UA" sz="1600" dirty="0" smtClean="0"/>
              <a:t>. – Вінниця : О.Власюк, 2007. – 224 с.</a:t>
            </a:r>
          </a:p>
          <a:p>
            <a:pPr eaLnBrk="1" hangingPunct="1"/>
            <a:r>
              <a:rPr lang="uk-UA" sz="1600" dirty="0" err="1" smtClean="0"/>
              <a:t>Бачинін</a:t>
            </a:r>
            <a:r>
              <a:rPr lang="uk-UA" sz="1600" dirty="0" smtClean="0"/>
              <a:t> В.А., </a:t>
            </a:r>
            <a:r>
              <a:rPr lang="uk-UA" sz="1600" dirty="0" err="1" smtClean="0"/>
              <a:t>Панов</a:t>
            </a:r>
            <a:r>
              <a:rPr lang="uk-UA" sz="1600" dirty="0" smtClean="0"/>
              <a:t> М.І. Філософія права: Підручник. – К. : Видавничий дім “ІН ЮРЕ”, 2006. – 472 с.</a:t>
            </a:r>
          </a:p>
          <a:p>
            <a:pPr eaLnBrk="1" hangingPunct="1"/>
            <a:r>
              <a:rPr lang="uk-UA" sz="1600" dirty="0" smtClean="0"/>
              <a:t>Великий енциклопедичний юридичний словник / НАН України; Інститут держави і права ім. В.М.</a:t>
            </a:r>
            <a:r>
              <a:rPr lang="uk-UA" sz="1600" dirty="0" err="1" smtClean="0"/>
              <a:t>Корецького</a:t>
            </a:r>
            <a:r>
              <a:rPr lang="uk-UA" sz="1600" dirty="0" smtClean="0"/>
              <a:t> / Ю.С. </a:t>
            </a:r>
            <a:r>
              <a:rPr lang="uk-UA" sz="1600" dirty="0" err="1" smtClean="0"/>
              <a:t>Шемшученко</a:t>
            </a:r>
            <a:r>
              <a:rPr lang="uk-UA" sz="1600" dirty="0" smtClean="0"/>
              <a:t> (ред.). – К. : Юридична думка, 2007. – 992 с.</a:t>
            </a:r>
          </a:p>
          <a:p>
            <a:pPr eaLnBrk="1" hangingPunct="1"/>
            <a:r>
              <a:rPr lang="uk-UA" sz="1600" dirty="0" smtClean="0"/>
              <a:t>Вовк В.М. </a:t>
            </a:r>
            <a:r>
              <a:rPr lang="uk-UA" sz="1600" dirty="0" err="1" smtClean="0"/>
              <a:t>Бівалентність</a:t>
            </a:r>
            <a:r>
              <a:rPr lang="uk-UA" sz="1600" dirty="0" smtClean="0"/>
              <a:t> римської правової дійсності: монографія / В.М. Вовк. – Полтава : Вид-во "Полтавський літератор", 2011. – 352 с.</a:t>
            </a:r>
          </a:p>
          <a:p>
            <a:pPr eaLnBrk="1" hangingPunct="1"/>
            <a:r>
              <a:rPr lang="uk-UA" sz="1600" dirty="0" smtClean="0"/>
              <a:t>Вовк В.М., Кравець В.М., Симон Ю.С. та ін. Словник основних термінів з філософських дисциплін. – К. : КНУВС, 2006. – 120 с.</a:t>
            </a:r>
          </a:p>
          <a:p>
            <a:pPr eaLnBrk="1" hangingPunct="1"/>
            <a:r>
              <a:rPr lang="uk-UA" sz="1600" dirty="0" err="1" smtClean="0"/>
              <a:t>Геґель</a:t>
            </a:r>
            <a:r>
              <a:rPr lang="uk-UA" sz="1600" dirty="0" smtClean="0"/>
              <a:t> Г.В.Ф. Основи філософії права, або Природне право і державознавство. – К. : </a:t>
            </a:r>
            <a:r>
              <a:rPr lang="uk-UA" sz="1600" dirty="0" err="1" smtClean="0"/>
              <a:t>Юніверс</a:t>
            </a:r>
            <a:r>
              <a:rPr lang="uk-UA" sz="1600" dirty="0" smtClean="0"/>
              <a:t>, 2000. – 336 с.</a:t>
            </a:r>
          </a:p>
          <a:p>
            <a:pPr eaLnBrk="1" hangingPunct="1"/>
            <a:r>
              <a:rPr lang="uk-UA" sz="1600" dirty="0" err="1" smtClean="0"/>
              <a:t>Костицький</a:t>
            </a:r>
            <a:r>
              <a:rPr lang="uk-UA" sz="1600" dirty="0" smtClean="0"/>
              <a:t> М.В. Філософські та психологічні проблеми юриспруденції: Вибрані наукові праці. Книга перша – Чернівці : Рута, 2008. – 560 с.</a:t>
            </a:r>
          </a:p>
          <a:p>
            <a:pPr eaLnBrk="1" hangingPunct="1"/>
            <a:r>
              <a:rPr lang="uk-UA" sz="1600" dirty="0" smtClean="0"/>
              <a:t>Кузнєцов В.І. Філософія права. Історія та сучасність: Навчальний посібник. – К. : ВД </a:t>
            </a:r>
            <a:r>
              <a:rPr lang="uk-UA" sz="1600" dirty="0" err="1" smtClean="0"/>
              <a:t>“Стилос”</a:t>
            </a:r>
            <a:r>
              <a:rPr lang="uk-UA" sz="1600" dirty="0" smtClean="0"/>
              <a:t> : </a:t>
            </a:r>
            <a:r>
              <a:rPr lang="uk-UA" sz="1600" dirty="0" err="1" smtClean="0"/>
              <a:t>ПЦ</a:t>
            </a:r>
            <a:r>
              <a:rPr lang="uk-UA" sz="1600" dirty="0" smtClean="0"/>
              <a:t> </a:t>
            </a:r>
            <a:r>
              <a:rPr lang="uk-UA" sz="1600" dirty="0" err="1" smtClean="0"/>
              <a:t>“Фоліант”</a:t>
            </a:r>
            <a:r>
              <a:rPr lang="uk-UA" sz="1600" dirty="0" smtClean="0"/>
              <a:t>, 2006. – 382 с.</a:t>
            </a:r>
          </a:p>
          <a:p>
            <a:pPr eaLnBrk="1" hangingPunct="1"/>
            <a:r>
              <a:rPr lang="uk-UA" sz="1600" dirty="0" smtClean="0"/>
              <a:t>Лукин </a:t>
            </a:r>
            <a:r>
              <a:rPr lang="uk-UA" sz="1600" dirty="0" smtClean="0"/>
              <a:t>Н.Н. </a:t>
            </a:r>
            <a:r>
              <a:rPr lang="uk-UA" sz="1600" dirty="0" err="1" smtClean="0"/>
              <a:t>Методология</a:t>
            </a:r>
            <a:r>
              <a:rPr lang="uk-UA" sz="1600" dirty="0" smtClean="0"/>
              <a:t> </a:t>
            </a:r>
            <a:r>
              <a:rPr lang="uk-UA" sz="1600" dirty="0" err="1" smtClean="0"/>
              <a:t>философско-правовой</a:t>
            </a:r>
            <a:r>
              <a:rPr lang="uk-UA" sz="1600" dirty="0" smtClean="0"/>
              <a:t> науки в </a:t>
            </a:r>
            <a:r>
              <a:rPr lang="uk-UA" sz="1600" dirty="0" err="1" smtClean="0"/>
              <a:t>системе</a:t>
            </a:r>
            <a:r>
              <a:rPr lang="uk-UA" sz="1600" dirty="0" smtClean="0"/>
              <a:t> </a:t>
            </a:r>
            <a:r>
              <a:rPr lang="uk-UA" sz="1600" dirty="0" err="1" smtClean="0"/>
              <a:t>культурно-исторического</a:t>
            </a:r>
            <a:r>
              <a:rPr lang="uk-UA" sz="1600" dirty="0" smtClean="0"/>
              <a:t> </a:t>
            </a:r>
            <a:r>
              <a:rPr lang="uk-UA" sz="1600" dirty="0" err="1" smtClean="0"/>
              <a:t>творчества</a:t>
            </a:r>
            <a:r>
              <a:rPr lang="uk-UA" sz="1600" dirty="0" smtClean="0"/>
              <a:t>: </a:t>
            </a:r>
            <a:r>
              <a:rPr lang="uk-UA" sz="1600" dirty="0" err="1" smtClean="0"/>
              <a:t>научно-методическое</a:t>
            </a:r>
            <a:r>
              <a:rPr lang="uk-UA" sz="1600" dirty="0" smtClean="0"/>
              <a:t> </a:t>
            </a:r>
            <a:r>
              <a:rPr lang="uk-UA" sz="1600" dirty="0" err="1" smtClean="0"/>
              <a:t>пособие</a:t>
            </a:r>
            <a:r>
              <a:rPr lang="uk-UA" sz="1600" dirty="0" smtClean="0"/>
              <a:t> / Н. Н. Лукин. – </a:t>
            </a:r>
            <a:r>
              <a:rPr lang="uk-UA" sz="1600" dirty="0" err="1" smtClean="0"/>
              <a:t>Красноярск</a:t>
            </a:r>
            <a:r>
              <a:rPr lang="uk-UA" sz="1600" dirty="0" smtClean="0"/>
              <a:t> : </a:t>
            </a:r>
            <a:r>
              <a:rPr lang="uk-UA" sz="1600" dirty="0" err="1" smtClean="0"/>
              <a:t>Красноярский</a:t>
            </a:r>
            <a:r>
              <a:rPr lang="uk-UA" sz="1600" dirty="0" smtClean="0"/>
              <a:t> </a:t>
            </a:r>
            <a:r>
              <a:rPr lang="uk-UA" sz="1600" dirty="0" err="1" smtClean="0"/>
              <a:t>писатель</a:t>
            </a:r>
            <a:r>
              <a:rPr lang="uk-UA" sz="1600" dirty="0" smtClean="0"/>
              <a:t>, 2013. – 119 с.</a:t>
            </a:r>
          </a:p>
          <a:p>
            <a:pPr eaLnBrk="1" hangingPunct="1"/>
            <a:r>
              <a:rPr lang="uk-UA" sz="1600" dirty="0" err="1" smtClean="0"/>
              <a:t>Максимов</a:t>
            </a:r>
            <a:r>
              <a:rPr lang="uk-UA" sz="1600" dirty="0" smtClean="0"/>
              <a:t> С.І. Філософія права: сучасні інтерпретації : вибрані праці : статті, аналітичні огляди, переклади (2003-2010) / С.І. </a:t>
            </a:r>
            <a:r>
              <a:rPr lang="uk-UA" sz="1600" dirty="0" err="1" smtClean="0"/>
              <a:t>Максимов</a:t>
            </a:r>
            <a:r>
              <a:rPr lang="uk-UA" sz="1600" dirty="0" smtClean="0"/>
              <a:t>. – Х. : Право, 2011. – 336 с.</a:t>
            </a:r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2"/>
          <p:cNvSpPr>
            <a:spLocks noGrp="1"/>
          </p:cNvSpPr>
          <p:nvPr>
            <p:ph type="ctrTitle"/>
          </p:nvPr>
        </p:nvSpPr>
        <p:spPr>
          <a:xfrm>
            <a:off x="1475656" y="3140968"/>
            <a:ext cx="6686550" cy="22621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uk-UA" sz="9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КІНЕЦЬ</a:t>
            </a:r>
          </a:p>
        </p:txBody>
      </p:sp>
      <p:sp>
        <p:nvSpPr>
          <p:cNvPr id="45059" name="Заголовок 2"/>
          <p:cNvSpPr txBox="1">
            <a:spLocks/>
          </p:cNvSpPr>
          <p:nvPr/>
        </p:nvSpPr>
        <p:spPr bwMode="auto">
          <a:xfrm>
            <a:off x="1258888" y="260350"/>
            <a:ext cx="6686550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altLang="uk-UA" sz="6000" b="1" dirty="0">
                <a:solidFill>
                  <a:srgbClr val="0070C0"/>
                </a:solidFill>
                <a:latin typeface="Calibri" pitchFamily="34" charset="0"/>
              </a:rPr>
              <a:t>Дякуємо за увагу!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360362"/>
          </a:xfrm>
        </p:spPr>
        <p:txBody>
          <a:bodyPr/>
          <a:lstStyle/>
          <a:p>
            <a:pPr algn="ctr" eaLnBrk="1" hangingPunct="1"/>
            <a:r>
              <a:rPr lang="uk-UA" sz="2000" b="1" i="1" dirty="0" smtClean="0"/>
              <a:t>Рекомендована література:</a:t>
            </a:r>
            <a:endParaRPr lang="ru-RU" sz="2000" dirty="0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287338" y="476250"/>
            <a:ext cx="8856662" cy="6265863"/>
          </a:xfrm>
        </p:spPr>
        <p:txBody>
          <a:bodyPr/>
          <a:lstStyle/>
          <a:p>
            <a:pPr eaLnBrk="1" hangingPunct="1"/>
            <a:r>
              <a:rPr lang="uk-UA" sz="1300" dirty="0" err="1" smtClean="0"/>
              <a:t>Малахов</a:t>
            </a:r>
            <a:r>
              <a:rPr lang="uk-UA" sz="1300" dirty="0" smtClean="0"/>
              <a:t> В.П. </a:t>
            </a:r>
            <a:r>
              <a:rPr lang="uk-UA" sz="1300" dirty="0" err="1" smtClean="0"/>
              <a:t>Философия</a:t>
            </a:r>
            <a:r>
              <a:rPr lang="uk-UA" sz="1300" dirty="0" smtClean="0"/>
              <a:t> права : </a:t>
            </a:r>
            <a:r>
              <a:rPr lang="uk-UA" sz="1300" dirty="0" err="1" smtClean="0"/>
              <a:t>Учебн</a:t>
            </a:r>
            <a:r>
              <a:rPr lang="uk-UA" sz="1300" dirty="0" smtClean="0"/>
              <a:t>. </a:t>
            </a:r>
            <a:r>
              <a:rPr lang="uk-UA" sz="1300" dirty="0" err="1" smtClean="0"/>
              <a:t>пособие</a:t>
            </a:r>
            <a:r>
              <a:rPr lang="uk-UA" sz="1300" dirty="0" smtClean="0"/>
              <a:t>. – 2-е </a:t>
            </a:r>
            <a:r>
              <a:rPr lang="uk-UA" sz="1300" dirty="0" err="1" smtClean="0"/>
              <a:t>изд</a:t>
            </a:r>
            <a:r>
              <a:rPr lang="uk-UA" sz="1300" dirty="0" smtClean="0"/>
              <a:t>. </a:t>
            </a:r>
            <a:r>
              <a:rPr lang="uk-UA" sz="1300" dirty="0" err="1" smtClean="0"/>
              <a:t>–Екатеринбург</a:t>
            </a:r>
            <a:r>
              <a:rPr lang="uk-UA" sz="1300" dirty="0" smtClean="0"/>
              <a:t> : </a:t>
            </a:r>
            <a:r>
              <a:rPr lang="uk-UA" sz="1300" dirty="0" err="1" smtClean="0"/>
              <a:t>Деловая</a:t>
            </a:r>
            <a:r>
              <a:rPr lang="uk-UA" sz="1300" dirty="0" smtClean="0"/>
              <a:t> книга, 2007. – 360 с.</a:t>
            </a:r>
          </a:p>
          <a:p>
            <a:pPr eaLnBrk="1" hangingPunct="1"/>
            <a:r>
              <a:rPr lang="ru-RU" sz="1300" dirty="0" smtClean="0"/>
              <a:t>Мельничук Н.Ю. </a:t>
            </a:r>
            <a:r>
              <a:rPr lang="ru-RU" sz="1300" dirty="0" err="1" smtClean="0"/>
              <a:t>Категорії</a:t>
            </a:r>
            <a:r>
              <a:rPr lang="ru-RU" sz="1300" dirty="0" smtClean="0"/>
              <a:t> "</a:t>
            </a:r>
            <a:r>
              <a:rPr lang="ru-RU" sz="1300" dirty="0" err="1" smtClean="0"/>
              <a:t>злочин</a:t>
            </a:r>
            <a:r>
              <a:rPr lang="ru-RU" sz="1300" dirty="0" smtClean="0"/>
              <a:t>" та "</a:t>
            </a:r>
            <a:r>
              <a:rPr lang="ru-RU" sz="1300" dirty="0" err="1" smtClean="0"/>
              <a:t>покарання</a:t>
            </a:r>
            <a:r>
              <a:rPr lang="ru-RU" sz="1300" dirty="0" smtClean="0"/>
              <a:t>" у </a:t>
            </a:r>
            <a:r>
              <a:rPr lang="ru-RU" sz="1300" dirty="0" err="1" smtClean="0"/>
              <a:t>філософсько-правовому</a:t>
            </a:r>
            <a:r>
              <a:rPr lang="ru-RU" sz="1300" dirty="0" smtClean="0"/>
              <a:t> </a:t>
            </a:r>
            <a:r>
              <a:rPr lang="ru-RU" sz="1300" dirty="0" err="1" smtClean="0"/>
              <a:t>вимірі</a:t>
            </a:r>
            <a:r>
              <a:rPr lang="ru-RU" sz="1300" dirty="0" smtClean="0"/>
              <a:t>: </a:t>
            </a:r>
            <a:r>
              <a:rPr lang="ru-RU" sz="1300" dirty="0" err="1" smtClean="0"/>
              <a:t>монографія</a:t>
            </a:r>
            <a:r>
              <a:rPr lang="ru-RU" sz="1300" dirty="0" smtClean="0"/>
              <a:t> / Н. Ю. Мельничук; </a:t>
            </a:r>
            <a:r>
              <a:rPr lang="ru-RU" sz="1300" dirty="0" err="1" smtClean="0"/>
              <a:t>Львів</a:t>
            </a:r>
            <a:r>
              <a:rPr lang="ru-RU" sz="1300" dirty="0" smtClean="0"/>
              <a:t>. </a:t>
            </a:r>
            <a:r>
              <a:rPr lang="ru-RU" sz="1300" dirty="0" err="1" smtClean="0"/>
              <a:t>держ</a:t>
            </a:r>
            <a:r>
              <a:rPr lang="ru-RU" sz="1300" dirty="0" smtClean="0"/>
              <a:t>. ун-т </a:t>
            </a:r>
            <a:r>
              <a:rPr lang="ru-RU" sz="1300" dirty="0" err="1" smtClean="0"/>
              <a:t>внутр</a:t>
            </a:r>
            <a:r>
              <a:rPr lang="ru-RU" sz="1300" dirty="0" smtClean="0"/>
              <a:t>. справ. – Л. : [б. в.], 2010. – 439 с.</a:t>
            </a:r>
            <a:endParaRPr lang="uk-UA" sz="1300" dirty="0" smtClean="0"/>
          </a:p>
          <a:p>
            <a:pPr eaLnBrk="1" hangingPunct="1"/>
            <a:r>
              <a:rPr lang="uk-UA" sz="1300" dirty="0" err="1" smtClean="0"/>
              <a:t>Моисеев</a:t>
            </a:r>
            <a:r>
              <a:rPr lang="uk-UA" sz="1300" dirty="0" smtClean="0"/>
              <a:t> С.В. </a:t>
            </a:r>
            <a:r>
              <a:rPr lang="uk-UA" sz="1300" dirty="0" err="1" smtClean="0"/>
              <a:t>Философия</a:t>
            </a:r>
            <a:r>
              <a:rPr lang="uk-UA" sz="1300" dirty="0" smtClean="0"/>
              <a:t> права. Курс </a:t>
            </a:r>
            <a:r>
              <a:rPr lang="uk-UA" sz="1300" dirty="0" err="1" smtClean="0"/>
              <a:t>лекций</a:t>
            </a:r>
            <a:r>
              <a:rPr lang="uk-UA" sz="1300" dirty="0" smtClean="0"/>
              <a:t>. – 3-е </a:t>
            </a:r>
            <a:r>
              <a:rPr lang="uk-UA" sz="1300" dirty="0" err="1" smtClean="0"/>
              <a:t>изд</a:t>
            </a:r>
            <a:r>
              <a:rPr lang="uk-UA" sz="1300" dirty="0" smtClean="0"/>
              <a:t>., – </a:t>
            </a:r>
            <a:r>
              <a:rPr lang="uk-UA" sz="1300" dirty="0" err="1" smtClean="0"/>
              <a:t>Новосибирск</a:t>
            </a:r>
            <a:r>
              <a:rPr lang="uk-UA" sz="1300" dirty="0" smtClean="0"/>
              <a:t> : </a:t>
            </a:r>
            <a:r>
              <a:rPr lang="uk-UA" sz="1300" dirty="0" err="1" smtClean="0"/>
              <a:t>Сиб</a:t>
            </a:r>
            <a:r>
              <a:rPr lang="uk-UA" sz="1300" dirty="0" smtClean="0"/>
              <a:t>. Унив. </a:t>
            </a:r>
            <a:r>
              <a:rPr lang="uk-UA" sz="1300" dirty="0" err="1" smtClean="0"/>
              <a:t>изд-во</a:t>
            </a:r>
            <a:r>
              <a:rPr lang="uk-UA" sz="1300" dirty="0" smtClean="0"/>
              <a:t>, 2006. – 262 с.</a:t>
            </a:r>
          </a:p>
          <a:p>
            <a:pPr eaLnBrk="1" hangingPunct="1"/>
            <a:r>
              <a:rPr lang="uk-UA" sz="1300" dirty="0" err="1" smtClean="0"/>
              <a:t>Нерсесянц</a:t>
            </a:r>
            <a:r>
              <a:rPr lang="uk-UA" sz="1300" dirty="0" smtClean="0"/>
              <a:t> В.С. </a:t>
            </a:r>
            <a:r>
              <a:rPr lang="uk-UA" sz="1300" dirty="0" err="1" smtClean="0"/>
              <a:t>Философия</a:t>
            </a:r>
            <a:r>
              <a:rPr lang="uk-UA" sz="1300" dirty="0" smtClean="0"/>
              <a:t> права. – М.</a:t>
            </a:r>
            <a:r>
              <a:rPr lang="ru-RU" sz="1300" dirty="0" smtClean="0"/>
              <a:t> </a:t>
            </a:r>
            <a:r>
              <a:rPr lang="uk-UA" sz="1300" dirty="0" smtClean="0"/>
              <a:t>: ИНФРА-НОРМА, 2008. – 286 с.</a:t>
            </a:r>
          </a:p>
          <a:p>
            <a:pPr eaLnBrk="1" hangingPunct="1"/>
            <a:r>
              <a:rPr lang="uk-UA" sz="1300" dirty="0" smtClean="0"/>
              <a:t>Овчаренко Д.А. Покарання як соціальне та правове явище : філософсько-правові аспекти : монографія / Дмитро Анатолійович Овчаренко. – Київ : ПАЛИВОДА А.В., 2015. – 266 с.</a:t>
            </a:r>
          </a:p>
          <a:p>
            <a:pPr eaLnBrk="1" hangingPunct="1"/>
            <a:r>
              <a:rPr lang="uk-UA" sz="1300" dirty="0" err="1" smtClean="0"/>
              <a:t>Павлишин</a:t>
            </a:r>
            <a:r>
              <a:rPr lang="uk-UA" sz="1300" dirty="0" smtClean="0"/>
              <a:t> О. В. Електронні експертні системи та їх використання у </a:t>
            </a:r>
            <a:r>
              <a:rPr lang="uk-UA" sz="1300" dirty="0" err="1" smtClean="0"/>
              <a:t>правозастосовчій</a:t>
            </a:r>
            <a:r>
              <a:rPr lang="uk-UA" sz="1300" dirty="0" smtClean="0"/>
              <a:t> діяльності [Текст] : монографія / О. В. </a:t>
            </a:r>
            <a:r>
              <a:rPr lang="uk-UA" sz="1300" dirty="0" err="1" smtClean="0"/>
              <a:t>Павлишин</a:t>
            </a:r>
            <a:r>
              <a:rPr lang="uk-UA" sz="1300" dirty="0" smtClean="0"/>
              <a:t>. – Київ : ПАЛИВОДА А. В., 2015. – 324 с.</a:t>
            </a:r>
          </a:p>
          <a:p>
            <a:pPr eaLnBrk="1" hangingPunct="1"/>
            <a:r>
              <a:rPr lang="uk-UA" sz="1300" smtClean="0"/>
              <a:t>Сливка </a:t>
            </a:r>
            <a:r>
              <a:rPr lang="uk-UA" sz="1300" dirty="0" smtClean="0"/>
              <a:t>С.С. Філософія права: підручник</a:t>
            </a:r>
            <a:r>
              <a:rPr lang="ru-RU" sz="1300" dirty="0" smtClean="0"/>
              <a:t>. </a:t>
            </a:r>
            <a:r>
              <a:rPr lang="uk-UA" sz="1300" dirty="0" smtClean="0"/>
              <a:t>– К.</a:t>
            </a:r>
            <a:r>
              <a:rPr lang="ru-RU" sz="1300" dirty="0" smtClean="0"/>
              <a:t> :</a:t>
            </a:r>
            <a:r>
              <a:rPr lang="uk-UA" sz="1300" dirty="0" smtClean="0"/>
              <a:t> </a:t>
            </a:r>
            <a:r>
              <a:rPr lang="uk-UA" sz="1300" dirty="0" err="1" smtClean="0"/>
              <a:t>Атіка</a:t>
            </a:r>
            <a:r>
              <a:rPr lang="ru-RU" sz="1300" dirty="0" smtClean="0"/>
              <a:t>,</a:t>
            </a:r>
            <a:r>
              <a:rPr lang="uk-UA" sz="1300" dirty="0" smtClean="0"/>
              <a:t>  2013. – 288 с.</a:t>
            </a:r>
          </a:p>
          <a:p>
            <a:pPr eaLnBrk="1" hangingPunct="1"/>
            <a:r>
              <a:rPr lang="uk-UA" sz="1300" dirty="0" smtClean="0"/>
              <a:t>Тихомиров А.Д. </a:t>
            </a:r>
            <a:r>
              <a:rPr lang="uk-UA" sz="1300" dirty="0" err="1" smtClean="0"/>
              <a:t>Юридическая</a:t>
            </a:r>
            <a:r>
              <a:rPr lang="uk-UA" sz="1300" dirty="0" smtClean="0"/>
              <a:t> </a:t>
            </a:r>
            <a:r>
              <a:rPr lang="uk-UA" sz="1300" dirty="0" err="1" smtClean="0"/>
              <a:t>компаративистика</a:t>
            </a:r>
            <a:r>
              <a:rPr lang="uk-UA" sz="1300" dirty="0" smtClean="0"/>
              <a:t>: </a:t>
            </a:r>
            <a:r>
              <a:rPr lang="uk-UA" sz="1300" dirty="0" err="1" smtClean="0"/>
              <a:t>философские</a:t>
            </a:r>
            <a:r>
              <a:rPr lang="uk-UA" sz="1300" dirty="0" smtClean="0"/>
              <a:t>, </a:t>
            </a:r>
            <a:r>
              <a:rPr lang="uk-UA" sz="1300" dirty="0" err="1" smtClean="0"/>
              <a:t>теоретические</a:t>
            </a:r>
            <a:r>
              <a:rPr lang="uk-UA" sz="1300" dirty="0" smtClean="0"/>
              <a:t> и </a:t>
            </a:r>
            <a:r>
              <a:rPr lang="uk-UA" sz="1300" dirty="0" err="1" smtClean="0"/>
              <a:t>методологические</a:t>
            </a:r>
            <a:r>
              <a:rPr lang="uk-UA" sz="1300" dirty="0" smtClean="0"/>
              <a:t> </a:t>
            </a:r>
            <a:r>
              <a:rPr lang="uk-UA" sz="1300" dirty="0" err="1" smtClean="0"/>
              <a:t>проблемы</a:t>
            </a:r>
            <a:r>
              <a:rPr lang="uk-UA" sz="1300" dirty="0" smtClean="0"/>
              <a:t>. – К.</a:t>
            </a:r>
            <a:r>
              <a:rPr lang="ru-RU" sz="1300" dirty="0" smtClean="0"/>
              <a:t> </a:t>
            </a:r>
            <a:r>
              <a:rPr lang="uk-UA" sz="1300" dirty="0" smtClean="0"/>
              <a:t>: Знання, – 2005. – 334</a:t>
            </a:r>
            <a:r>
              <a:rPr lang="ru-RU" sz="1300" dirty="0" smtClean="0"/>
              <a:t> </a:t>
            </a:r>
            <a:r>
              <a:rPr lang="uk-UA" sz="1300" dirty="0" smtClean="0"/>
              <a:t>с.</a:t>
            </a:r>
          </a:p>
          <a:p>
            <a:pPr eaLnBrk="1" hangingPunct="1"/>
            <a:r>
              <a:rPr lang="uk-UA" sz="1300" dirty="0" smtClean="0"/>
              <a:t>Філософія прав людини / За редакції Ш. </a:t>
            </a:r>
            <a:r>
              <a:rPr lang="uk-UA" sz="1300" dirty="0" err="1" smtClean="0"/>
              <a:t>Госепата</a:t>
            </a:r>
            <a:r>
              <a:rPr lang="uk-UA" sz="1300" dirty="0" smtClean="0"/>
              <a:t> та Г. Ломана; Пер. з нім. О. Юдіна. – К.</a:t>
            </a:r>
            <a:r>
              <a:rPr lang="ru-RU" sz="1300" dirty="0" smtClean="0"/>
              <a:t> </a:t>
            </a:r>
            <a:r>
              <a:rPr lang="uk-UA" sz="1300" dirty="0" smtClean="0"/>
              <a:t>: Ніка-Центр, 2008. – 320 с.</a:t>
            </a:r>
          </a:p>
          <a:p>
            <a:pPr eaLnBrk="1" hangingPunct="1"/>
            <a:r>
              <a:rPr lang="uk-UA" sz="1300" dirty="0" smtClean="0"/>
              <a:t>Філософія права / За </a:t>
            </a:r>
            <a:r>
              <a:rPr lang="uk-UA" sz="1300" dirty="0" err="1" smtClean="0"/>
              <a:t>ред</a:t>
            </a:r>
            <a:r>
              <a:rPr lang="uk-UA" sz="1300" dirty="0" smtClean="0"/>
              <a:t> Дж. </a:t>
            </a:r>
            <a:r>
              <a:rPr lang="uk-UA" sz="1300" dirty="0" err="1" smtClean="0"/>
              <a:t>Фейнберга.–</a:t>
            </a:r>
            <a:r>
              <a:rPr lang="uk-UA" sz="1300" dirty="0" smtClean="0"/>
              <a:t> К.</a:t>
            </a:r>
            <a:r>
              <a:rPr lang="ru-RU" sz="1300" dirty="0" smtClean="0"/>
              <a:t> </a:t>
            </a:r>
            <a:r>
              <a:rPr lang="uk-UA" sz="1300" dirty="0" smtClean="0"/>
              <a:t>: </a:t>
            </a:r>
            <a:r>
              <a:rPr lang="uk-UA" sz="1300" dirty="0" err="1" smtClean="0"/>
              <a:t>“Основи”</a:t>
            </a:r>
            <a:r>
              <a:rPr lang="uk-UA" sz="1300" dirty="0" smtClean="0"/>
              <a:t>, 2007. – 1256 с.</a:t>
            </a:r>
          </a:p>
          <a:p>
            <a:pPr eaLnBrk="1" hangingPunct="1"/>
            <a:r>
              <a:rPr lang="uk-UA" sz="1300" dirty="0" smtClean="0"/>
              <a:t>Філософія права: </a:t>
            </a:r>
            <a:r>
              <a:rPr lang="uk-UA" sz="1300" dirty="0" err="1" smtClean="0"/>
              <a:t>Навч</a:t>
            </a:r>
            <a:r>
              <a:rPr lang="uk-UA" sz="1300" dirty="0" smtClean="0"/>
              <a:t>. </a:t>
            </a:r>
            <a:r>
              <a:rPr lang="uk-UA" sz="1300" dirty="0" err="1" smtClean="0"/>
              <a:t>посіб</a:t>
            </a:r>
            <a:r>
              <a:rPr lang="uk-UA" sz="1300" dirty="0" smtClean="0"/>
              <a:t>. / О.Г.</a:t>
            </a:r>
            <a:r>
              <a:rPr lang="ru-RU" sz="1300" dirty="0" smtClean="0"/>
              <a:t> </a:t>
            </a:r>
            <a:r>
              <a:rPr lang="uk-UA" sz="1300" dirty="0" err="1" smtClean="0"/>
              <a:t>Данільян</a:t>
            </a:r>
            <a:r>
              <a:rPr lang="uk-UA" sz="1300" dirty="0" smtClean="0"/>
              <a:t>, Л.Д.</a:t>
            </a:r>
            <a:r>
              <a:rPr lang="ru-RU" sz="1300" dirty="0" smtClean="0"/>
              <a:t> </a:t>
            </a:r>
            <a:r>
              <a:rPr lang="uk-UA" sz="1300" dirty="0" smtClean="0"/>
              <a:t>Байрачна, С.І.</a:t>
            </a:r>
            <a:r>
              <a:rPr lang="ru-RU" sz="1300" dirty="0" smtClean="0"/>
              <a:t> </a:t>
            </a:r>
            <a:r>
              <a:rPr lang="uk-UA" sz="1300" dirty="0" err="1" smtClean="0"/>
              <a:t>Максимов</a:t>
            </a:r>
            <a:r>
              <a:rPr lang="uk-UA" sz="1300" dirty="0" smtClean="0"/>
              <a:t> та ін.; за </a:t>
            </a:r>
            <a:r>
              <a:rPr lang="uk-UA" sz="1300" dirty="0" err="1" smtClean="0"/>
              <a:t>заг</a:t>
            </a:r>
            <a:r>
              <a:rPr lang="uk-UA" sz="1300" dirty="0" smtClean="0"/>
              <a:t>. ред. О.Г.</a:t>
            </a:r>
            <a:r>
              <a:rPr lang="ru-RU" sz="1300" dirty="0" smtClean="0"/>
              <a:t> </a:t>
            </a:r>
            <a:r>
              <a:rPr lang="uk-UA" sz="1300" dirty="0" err="1" smtClean="0"/>
              <a:t>Данільяна</a:t>
            </a:r>
            <a:r>
              <a:rPr lang="uk-UA" sz="1300" dirty="0" smtClean="0"/>
              <a:t>. – Х.</a:t>
            </a:r>
            <a:r>
              <a:rPr lang="ru-RU" sz="1300" dirty="0" smtClean="0"/>
              <a:t> </a:t>
            </a:r>
            <a:r>
              <a:rPr lang="uk-UA" sz="1300" dirty="0" smtClean="0"/>
              <a:t>: Прапор, 2006. – 272 с.</a:t>
            </a:r>
          </a:p>
          <a:p>
            <a:pPr eaLnBrk="1" hangingPunct="1"/>
            <a:r>
              <a:rPr lang="uk-UA" sz="1300" dirty="0" smtClean="0"/>
              <a:t>Філософія права : </a:t>
            </a:r>
            <a:r>
              <a:rPr lang="uk-UA" sz="1300" dirty="0" err="1" smtClean="0"/>
              <a:t>Навч</a:t>
            </a:r>
            <a:r>
              <a:rPr lang="uk-UA" sz="1300" dirty="0" smtClean="0"/>
              <a:t>. </a:t>
            </a:r>
            <a:r>
              <a:rPr lang="uk-UA" sz="1300" dirty="0" err="1" smtClean="0"/>
              <a:t>посіб</a:t>
            </a:r>
            <a:r>
              <a:rPr lang="uk-UA" sz="1300" dirty="0" smtClean="0"/>
              <a:t>. / О.О.Бандура, С.А.Бублик, М.Л.</a:t>
            </a:r>
            <a:r>
              <a:rPr lang="uk-UA" sz="1300" dirty="0" err="1" smtClean="0"/>
              <a:t>Заінчковський</a:t>
            </a:r>
            <a:r>
              <a:rPr lang="uk-UA" sz="1300" dirty="0" smtClean="0"/>
              <a:t> та ін.; за </a:t>
            </a:r>
            <a:r>
              <a:rPr lang="uk-UA" sz="1300" dirty="0" err="1" smtClean="0"/>
              <a:t>заг</a:t>
            </a:r>
            <a:r>
              <a:rPr lang="uk-UA" sz="1300" dirty="0" smtClean="0"/>
              <a:t>. ред. М.В.</a:t>
            </a:r>
            <a:r>
              <a:rPr lang="uk-UA" sz="1300" dirty="0" err="1" smtClean="0"/>
              <a:t>Костицького</a:t>
            </a:r>
            <a:r>
              <a:rPr lang="uk-UA" sz="1300" dirty="0" smtClean="0"/>
              <a:t> та Б.Ф.</a:t>
            </a:r>
            <a:r>
              <a:rPr lang="uk-UA" sz="1300" dirty="0" err="1" smtClean="0"/>
              <a:t>Чміля</a:t>
            </a:r>
            <a:r>
              <a:rPr lang="uk-UA" sz="1300" dirty="0" smtClean="0"/>
              <a:t>. – К.</a:t>
            </a:r>
            <a:r>
              <a:rPr lang="ru-RU" sz="1300" dirty="0" smtClean="0"/>
              <a:t> </a:t>
            </a:r>
            <a:r>
              <a:rPr lang="uk-UA" sz="1300" dirty="0" smtClean="0"/>
              <a:t>: </a:t>
            </a:r>
            <a:r>
              <a:rPr lang="uk-UA" sz="1300" dirty="0" err="1" smtClean="0"/>
              <a:t>Юрінком</a:t>
            </a:r>
            <a:r>
              <a:rPr lang="uk-UA" sz="1300" dirty="0" smtClean="0"/>
              <a:t> Інтер, 2000. – 336 с.</a:t>
            </a:r>
          </a:p>
          <a:p>
            <a:pPr eaLnBrk="1" hangingPunct="1"/>
            <a:r>
              <a:rPr lang="uk-UA" sz="1300" dirty="0" smtClean="0"/>
              <a:t>Філософія права : </a:t>
            </a:r>
            <a:r>
              <a:rPr lang="uk-UA" sz="1300" dirty="0" err="1" smtClean="0"/>
              <a:t>Навч.-метод</a:t>
            </a:r>
            <a:r>
              <a:rPr lang="uk-UA" sz="1300" dirty="0" smtClean="0"/>
              <a:t>. </a:t>
            </a:r>
            <a:r>
              <a:rPr lang="uk-UA" sz="1300" dirty="0" err="1" smtClean="0"/>
              <a:t>посіб</a:t>
            </a:r>
            <a:r>
              <a:rPr lang="uk-UA" sz="1300" dirty="0" smtClean="0"/>
              <a:t>. / О.О.</a:t>
            </a:r>
            <a:r>
              <a:rPr lang="ru-RU" sz="1300" dirty="0" smtClean="0"/>
              <a:t> </a:t>
            </a:r>
            <a:r>
              <a:rPr lang="uk-UA" sz="1300" dirty="0" smtClean="0"/>
              <a:t>Бандура, В.М.</a:t>
            </a:r>
            <a:r>
              <a:rPr lang="ru-RU" sz="1300" dirty="0" smtClean="0"/>
              <a:t> </a:t>
            </a:r>
            <a:r>
              <a:rPr lang="uk-UA" sz="1300" dirty="0" smtClean="0"/>
              <a:t>Вовк, М.В.</a:t>
            </a:r>
            <a:r>
              <a:rPr lang="ru-RU" sz="1300" dirty="0" smtClean="0"/>
              <a:t> </a:t>
            </a:r>
            <a:r>
              <a:rPr lang="uk-UA" sz="1300" dirty="0" err="1" smtClean="0"/>
              <a:t>Костицький</a:t>
            </a:r>
            <a:r>
              <a:rPr lang="uk-UA" sz="1300" dirty="0" smtClean="0"/>
              <a:t>, Ю.С.</a:t>
            </a:r>
            <a:r>
              <a:rPr lang="ru-RU" sz="1300" dirty="0" smtClean="0"/>
              <a:t> </a:t>
            </a:r>
            <a:r>
              <a:rPr lang="uk-UA" sz="1300" dirty="0" smtClean="0"/>
              <a:t>Симон та ін.; За ред. акад. М.В.</a:t>
            </a:r>
            <a:r>
              <a:rPr lang="ru-RU" sz="1300" dirty="0" smtClean="0"/>
              <a:t> </a:t>
            </a:r>
            <a:r>
              <a:rPr lang="uk-UA" sz="1300" dirty="0" err="1" smtClean="0"/>
              <a:t>Костицького</a:t>
            </a:r>
            <a:r>
              <a:rPr lang="uk-UA" sz="1300" dirty="0" smtClean="0"/>
              <a:t>. – К.</a:t>
            </a:r>
            <a:r>
              <a:rPr lang="ru-RU" sz="1300" dirty="0" smtClean="0"/>
              <a:t> </a:t>
            </a:r>
            <a:r>
              <a:rPr lang="uk-UA" sz="1300" dirty="0" smtClean="0"/>
              <a:t>: КНУВС, 2007. – 160 с.</a:t>
            </a:r>
          </a:p>
          <a:p>
            <a:pPr eaLnBrk="1" hangingPunct="1"/>
            <a:r>
              <a:rPr lang="uk-UA" sz="1300" dirty="0" smtClean="0"/>
              <a:t>Філософія права: Словник ./ </a:t>
            </a:r>
            <a:r>
              <a:rPr lang="uk-UA" sz="1300" dirty="0" err="1" smtClean="0"/>
              <a:t>Бачинін</a:t>
            </a:r>
            <a:r>
              <a:rPr lang="uk-UA" sz="1300" dirty="0" smtClean="0"/>
              <a:t> В.А., Журавський В.С., </a:t>
            </a:r>
            <a:r>
              <a:rPr lang="uk-UA" sz="1300" dirty="0" err="1" smtClean="0"/>
              <a:t>Панов</a:t>
            </a:r>
            <a:r>
              <a:rPr lang="uk-UA" sz="1300" dirty="0" smtClean="0"/>
              <a:t> М.І – К.</a:t>
            </a:r>
            <a:r>
              <a:rPr lang="ru-RU" sz="1300" dirty="0" smtClean="0"/>
              <a:t> </a:t>
            </a:r>
            <a:r>
              <a:rPr lang="uk-UA" sz="1300" dirty="0" smtClean="0"/>
              <a:t>: Концерн «Видавничий дім» «</a:t>
            </a:r>
            <a:r>
              <a:rPr lang="uk-UA" sz="1300" dirty="0" err="1" smtClean="0"/>
              <a:t>Ін</a:t>
            </a:r>
            <a:r>
              <a:rPr lang="uk-UA" sz="1300" dirty="0" smtClean="0"/>
              <a:t> Юре», 2009. – 408 с.</a:t>
            </a:r>
          </a:p>
          <a:p>
            <a:pPr eaLnBrk="1" hangingPunct="1"/>
            <a:r>
              <a:rPr lang="ru-RU" sz="1300" dirty="0" err="1" smtClean="0"/>
              <a:t>Харт</a:t>
            </a:r>
            <a:r>
              <a:rPr lang="ru-RU" sz="1300" dirty="0" smtClean="0"/>
              <a:t> Х.Л.А. Понятие права. – СПб. : Изд-во </a:t>
            </a:r>
            <a:r>
              <a:rPr lang="ru-RU" sz="1300" dirty="0" err="1" smtClean="0"/>
              <a:t>С.-Петерб</a:t>
            </a:r>
            <a:r>
              <a:rPr lang="ru-RU" sz="1300" dirty="0" smtClean="0"/>
              <a:t>. ун-та, 2007. – 302 с.</a:t>
            </a:r>
            <a:endParaRPr lang="uk-UA" sz="1300" dirty="0" smtClean="0"/>
          </a:p>
          <a:p>
            <a:pPr eaLnBrk="1" hangingPunct="1"/>
            <a:r>
              <a:rPr lang="uk-UA" sz="1300" dirty="0" err="1" smtClean="0"/>
              <a:t>Циппеліус</a:t>
            </a:r>
            <a:r>
              <a:rPr lang="uk-UA" sz="1300" dirty="0" smtClean="0"/>
              <a:t> Р. Філософія права: Підручник. – К.</a:t>
            </a:r>
            <a:r>
              <a:rPr lang="ru-RU" sz="1300" dirty="0" smtClean="0"/>
              <a:t> </a:t>
            </a:r>
            <a:r>
              <a:rPr lang="uk-UA" sz="1300" dirty="0" smtClean="0"/>
              <a:t>: Тандем, 2000. – 300 с.</a:t>
            </a:r>
          </a:p>
          <a:p>
            <a:pPr eaLnBrk="1" hangingPunct="1"/>
            <a:r>
              <a:rPr lang="uk-UA" sz="1300" dirty="0" smtClean="0"/>
              <a:t>Юркевич Памфіл. Історія філософії права; Філософія права; Філософський щоденник. – Вид. друге. – К. : Редакція журналу "Український Світ", 2000. – 756 с.</a:t>
            </a:r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4213" y="404813"/>
            <a:ext cx="7991475" cy="597693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dirty="0"/>
          </a:p>
          <a:p>
            <a:pPr marL="0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/>
              <a:t>На всіх етапах свого історичного буття людина прагнула осмислити, зрозуміти, осягнути </a:t>
            </a:r>
            <a:r>
              <a:rPr lang="uk-UA" b="1" dirty="0"/>
              <a:t>саму себе</a:t>
            </a:r>
            <a:r>
              <a:rPr lang="uk-UA" dirty="0"/>
              <a:t>, </a:t>
            </a:r>
            <a:r>
              <a:rPr lang="uk-UA" b="1" u="sng" dirty="0"/>
              <a:t>світ навколо себе</a:t>
            </a:r>
            <a:r>
              <a:rPr lang="uk-UA" dirty="0"/>
              <a:t>, </a:t>
            </a:r>
            <a:r>
              <a:rPr lang="uk-UA" b="1" u="sng" dirty="0" err="1"/>
              <a:t>себе</a:t>
            </a:r>
            <a:r>
              <a:rPr lang="uk-UA" b="1" u="sng" dirty="0"/>
              <a:t> у світі</a:t>
            </a:r>
            <a:r>
              <a:rPr lang="uk-UA" b="1" dirty="0"/>
              <a:t> </a:t>
            </a:r>
            <a:r>
              <a:rPr lang="uk-UA" dirty="0"/>
              <a:t>й </a:t>
            </a:r>
            <a:r>
              <a:rPr lang="uk-UA" b="1" u="sng" dirty="0"/>
              <a:t>світ у собі</a:t>
            </a:r>
            <a:r>
              <a:rPr lang="uk-UA" dirty="0"/>
              <a:t>. </a:t>
            </a:r>
            <a:r>
              <a:rPr lang="uk-UA" dirty="0" smtClean="0"/>
              <a:t>В </a:t>
            </a:r>
            <a:r>
              <a:rPr lang="uk-UA" dirty="0"/>
              <a:t>цьому аспекті не є винятком і </a:t>
            </a:r>
            <a:r>
              <a:rPr lang="uk-UA" sz="3000" b="1" i="1" u="sng" dirty="0"/>
              <a:t>світ права</a:t>
            </a:r>
            <a:r>
              <a:rPr lang="uk-UA" dirty="0"/>
              <a:t>. </a:t>
            </a:r>
            <a:r>
              <a:rPr lang="uk-UA" dirty="0" smtClean="0"/>
              <a:t>Людство </a:t>
            </a:r>
            <a:r>
              <a:rPr lang="uk-UA" dirty="0"/>
              <a:t>здавна цікавлять природа й сутність людських взаємовідносин, </a:t>
            </a:r>
            <a:r>
              <a:rPr lang="uk-UA" dirty="0" smtClean="0"/>
              <a:t>правових норм</a:t>
            </a:r>
            <a:r>
              <a:rPr lang="uk-UA" dirty="0"/>
              <a:t>, правил, </a:t>
            </a:r>
            <a:r>
              <a:rPr lang="uk-UA" dirty="0" smtClean="0"/>
              <a:t>цінностей і принципів, які </a:t>
            </a:r>
            <a:r>
              <a:rPr lang="uk-UA" dirty="0"/>
              <a:t>визначають </a:t>
            </a:r>
            <a:r>
              <a:rPr lang="uk-UA" dirty="0" smtClean="0"/>
              <a:t>їх особливості. </a:t>
            </a:r>
            <a:endParaRPr lang="uk-UA" b="1" i="1" dirty="0"/>
          </a:p>
          <a:p>
            <a:pPr marL="0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dirty="0" smtClean="0"/>
          </a:p>
          <a:p>
            <a:pPr marL="0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/>
              <a:t>Предметом </a:t>
            </a:r>
            <a:r>
              <a:rPr lang="uk-UA" dirty="0"/>
              <a:t>людського осмислення завжди були поняття </a:t>
            </a:r>
            <a:r>
              <a:rPr lang="uk-UA" b="1" dirty="0" smtClean="0">
                <a:solidFill>
                  <a:srgbClr val="0070C0"/>
                </a:solidFill>
              </a:rPr>
              <a:t>«</a:t>
            </a:r>
            <a:r>
              <a:rPr lang="uk-UA" b="1" dirty="0">
                <a:solidFill>
                  <a:srgbClr val="0070C0"/>
                </a:solidFill>
              </a:rPr>
              <a:t>свобода», «справедливість», «рівність»,  </a:t>
            </a:r>
            <a:r>
              <a:rPr lang="uk-UA" b="1" dirty="0" smtClean="0">
                <a:solidFill>
                  <a:srgbClr val="0070C0"/>
                </a:solidFill>
              </a:rPr>
              <a:t>«благо», «закон</a:t>
            </a:r>
            <a:r>
              <a:rPr lang="uk-UA" b="1" dirty="0">
                <a:solidFill>
                  <a:srgbClr val="0070C0"/>
                </a:solidFill>
              </a:rPr>
              <a:t>»</a:t>
            </a:r>
            <a:r>
              <a:rPr lang="uk-UA" dirty="0"/>
              <a:t>, зміст яких проливає світло на специфіку природи права, його онтологічні засади, цінності та значимість у житті людини і суспільства. Ця проблематика привертала до себе увагу мислителів </a:t>
            </a:r>
            <a:r>
              <a:rPr lang="uk-UA" dirty="0" smtClean="0"/>
              <a:t>у всі часи. Сьогодні нею займається </a:t>
            </a:r>
            <a:r>
              <a:rPr lang="uk-UA" sz="3000" b="1" dirty="0" smtClean="0"/>
              <a:t>філософія права</a:t>
            </a:r>
            <a:r>
              <a:rPr lang="uk-UA" dirty="0"/>
              <a:t>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33375" y="404813"/>
            <a:ext cx="8229600" cy="633412"/>
          </a:xfrm>
        </p:spPr>
        <p:txBody>
          <a:bodyPr/>
          <a:lstStyle/>
          <a:p>
            <a:pPr algn="ctr" eaLnBrk="1" hangingPunct="1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Види обґрунтування права</a:t>
            </a:r>
            <a:endParaRPr lang="ru-RU" sz="3200" b="1" dirty="0" smtClean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9219" name="Organization Chart 7"/>
          <p:cNvGrpSpPr>
            <a:grpSpLocks/>
          </p:cNvGrpSpPr>
          <p:nvPr/>
        </p:nvGrpSpPr>
        <p:grpSpPr bwMode="auto">
          <a:xfrm>
            <a:off x="214313" y="1703388"/>
            <a:ext cx="8801100" cy="4681537"/>
            <a:chOff x="2908" y="999"/>
            <a:chExt cx="3009" cy="720"/>
          </a:xfrm>
        </p:grpSpPr>
        <p:cxnSp>
          <p:nvCxnSpPr>
            <p:cNvPr id="9220" name="_s1033"/>
            <p:cNvCxnSpPr>
              <a:cxnSpLocks noChangeShapeType="1"/>
              <a:stCxn id="9226" idx="1"/>
            </p:cNvCxnSpPr>
            <p:nvPr/>
          </p:nvCxnSpPr>
          <p:spPr bwMode="auto">
            <a:xfrm rot="10800000">
              <a:off x="3772" y="1575"/>
              <a:ext cx="144" cy="0"/>
            </a:xfrm>
            <a:prstGeom prst="bentConnector3">
              <a:avLst>
                <a:gd name="adj1" fmla="val 9341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221" name="_s1036"/>
            <p:cNvCxnSpPr>
              <a:cxnSpLocks noChangeShapeType="1"/>
              <a:stCxn id="9227" idx="0"/>
              <a:endCxn id="9224" idx="2"/>
            </p:cNvCxnSpPr>
            <p:nvPr/>
          </p:nvCxnSpPr>
          <p:spPr bwMode="auto">
            <a:xfrm rot="16200000" flipV="1">
              <a:off x="4804" y="831"/>
              <a:ext cx="144" cy="105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222" name="_s1037"/>
            <p:cNvCxnSpPr>
              <a:cxnSpLocks noChangeShapeType="1"/>
              <a:stCxn id="9226" idx="0"/>
              <a:endCxn id="9224" idx="2"/>
            </p:cNvCxnSpPr>
            <p:nvPr/>
          </p:nvCxnSpPr>
          <p:spPr bwMode="auto">
            <a:xfrm flipV="1">
              <a:off x="4348" y="1287"/>
              <a:ext cx="0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23" name="_s1038"/>
            <p:cNvCxnSpPr>
              <a:cxnSpLocks noChangeShapeType="1"/>
              <a:stCxn id="9225" idx="0"/>
              <a:endCxn id="9224" idx="2"/>
            </p:cNvCxnSpPr>
            <p:nvPr/>
          </p:nvCxnSpPr>
          <p:spPr bwMode="auto">
            <a:xfrm rot="-5400000">
              <a:off x="3772" y="855"/>
              <a:ext cx="144" cy="1008"/>
            </a:xfrm>
            <a:prstGeom prst="bentConnector3">
              <a:avLst>
                <a:gd name="adj1" fmla="val 4943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9224" name="_s1039"/>
            <p:cNvSpPr>
              <a:spLocks noChangeArrowheads="1"/>
            </p:cNvSpPr>
            <p:nvPr/>
          </p:nvSpPr>
          <p:spPr bwMode="auto">
            <a:xfrm>
              <a:off x="3916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 b="1"/>
                <a:t>Обґрунтування</a:t>
              </a:r>
              <a:r>
                <a:rPr lang="uk-UA" sz="2400"/>
                <a:t> </a:t>
              </a:r>
            </a:p>
            <a:p>
              <a:pPr algn="ctr"/>
              <a:r>
                <a:rPr lang="uk-UA" sz="2400" b="1"/>
                <a:t>права</a:t>
              </a:r>
              <a:endParaRPr lang="ru-RU" sz="2400" b="1"/>
            </a:p>
          </p:txBody>
        </p:sp>
        <p:sp>
          <p:nvSpPr>
            <p:cNvPr id="9225" name="_s1040"/>
            <p:cNvSpPr>
              <a:spLocks noChangeArrowheads="1"/>
            </p:cNvSpPr>
            <p:nvPr/>
          </p:nvSpPr>
          <p:spPr bwMode="auto">
            <a:xfrm>
              <a:off x="290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200"/>
                <a:t>Міфологічне</a:t>
              </a:r>
              <a:endParaRPr lang="ru-RU" sz="3200"/>
            </a:p>
          </p:txBody>
        </p:sp>
        <p:sp>
          <p:nvSpPr>
            <p:cNvPr id="9226" name="_s1041"/>
            <p:cNvSpPr>
              <a:spLocks noChangeArrowheads="1"/>
            </p:cNvSpPr>
            <p:nvPr/>
          </p:nvSpPr>
          <p:spPr bwMode="auto">
            <a:xfrm>
              <a:off x="3916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uk-UA" sz="2400"/>
            </a:p>
            <a:p>
              <a:pPr algn="ctr"/>
              <a:r>
                <a:rPr lang="uk-UA" sz="3600"/>
                <a:t>Релігійне</a:t>
              </a:r>
              <a:endParaRPr lang="ru-RU" sz="3600"/>
            </a:p>
            <a:p>
              <a:pPr algn="ctr"/>
              <a:endParaRPr lang="ru-RU" sz="2400"/>
            </a:p>
          </p:txBody>
        </p:sp>
        <p:sp>
          <p:nvSpPr>
            <p:cNvPr id="9227" name="_s1042"/>
            <p:cNvSpPr>
              <a:spLocks noChangeArrowheads="1"/>
            </p:cNvSpPr>
            <p:nvPr/>
          </p:nvSpPr>
          <p:spPr bwMode="auto">
            <a:xfrm>
              <a:off x="4893" y="1431"/>
              <a:ext cx="102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4000"/>
                <a:t>Філософське</a:t>
              </a:r>
              <a:endParaRPr lang="ru-RU" sz="4000"/>
            </a:p>
          </p:txBody>
        </p:sp>
        <p:cxnSp>
          <p:nvCxnSpPr>
            <p:cNvPr id="9228" name="_s1033"/>
            <p:cNvCxnSpPr>
              <a:cxnSpLocks noChangeShapeType="1"/>
            </p:cNvCxnSpPr>
            <p:nvPr/>
          </p:nvCxnSpPr>
          <p:spPr bwMode="auto">
            <a:xfrm rot="10800000">
              <a:off x="4780" y="1578"/>
              <a:ext cx="113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Organization Chart 7"/>
          <p:cNvGrpSpPr>
            <a:grpSpLocks/>
          </p:cNvGrpSpPr>
          <p:nvPr/>
        </p:nvGrpSpPr>
        <p:grpSpPr bwMode="auto">
          <a:xfrm>
            <a:off x="241300" y="479425"/>
            <a:ext cx="8750300" cy="6045200"/>
            <a:chOff x="2908" y="934"/>
            <a:chExt cx="2991" cy="1209"/>
          </a:xfrm>
        </p:grpSpPr>
        <p:cxnSp>
          <p:nvCxnSpPr>
            <p:cNvPr id="10243" name="_s1034"/>
            <p:cNvCxnSpPr>
              <a:cxnSpLocks noChangeShapeType="1"/>
            </p:cNvCxnSpPr>
            <p:nvPr/>
          </p:nvCxnSpPr>
          <p:spPr bwMode="auto">
            <a:xfrm flipV="1">
              <a:off x="3375" y="1714"/>
              <a:ext cx="974" cy="14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244" name="_s1036"/>
            <p:cNvCxnSpPr>
              <a:cxnSpLocks noChangeShapeType="1"/>
              <a:stCxn id="10250" idx="0"/>
            </p:cNvCxnSpPr>
            <p:nvPr/>
          </p:nvCxnSpPr>
          <p:spPr bwMode="auto">
            <a:xfrm rot="16200000" flipV="1">
              <a:off x="4845" y="864"/>
              <a:ext cx="72" cy="106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245" name="_s1037"/>
            <p:cNvCxnSpPr>
              <a:cxnSpLocks noChangeShapeType="1"/>
            </p:cNvCxnSpPr>
            <p:nvPr/>
          </p:nvCxnSpPr>
          <p:spPr bwMode="auto">
            <a:xfrm flipH="1" flipV="1">
              <a:off x="4348" y="1222"/>
              <a:ext cx="2" cy="49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46" name="_s1038"/>
            <p:cNvCxnSpPr>
              <a:cxnSpLocks noChangeShapeType="1"/>
              <a:stCxn id="10248" idx="0"/>
            </p:cNvCxnSpPr>
            <p:nvPr/>
          </p:nvCxnSpPr>
          <p:spPr bwMode="auto">
            <a:xfrm rot="5400000" flipH="1" flipV="1">
              <a:off x="3843" y="856"/>
              <a:ext cx="72" cy="107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0247" name="_s1039"/>
            <p:cNvSpPr>
              <a:spLocks noChangeArrowheads="1"/>
            </p:cNvSpPr>
            <p:nvPr/>
          </p:nvSpPr>
          <p:spPr bwMode="auto">
            <a:xfrm>
              <a:off x="3425" y="934"/>
              <a:ext cx="198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800" b="1"/>
                <a:t>Основні види</a:t>
              </a:r>
              <a:r>
                <a:rPr lang="uk-UA" sz="2400" b="1"/>
                <a:t> </a:t>
              </a:r>
            </a:p>
            <a:p>
              <a:pPr algn="ctr"/>
              <a:r>
                <a:rPr lang="uk-UA" sz="3200" b="1"/>
                <a:t>філософського </a:t>
              </a:r>
            </a:p>
            <a:p>
              <a:pPr algn="ctr"/>
              <a:r>
                <a:rPr lang="uk-UA" sz="2400" b="1"/>
                <a:t>обґрунтування права</a:t>
              </a:r>
              <a:endParaRPr lang="ru-RU" sz="2400" b="1"/>
            </a:p>
          </p:txBody>
        </p:sp>
        <p:sp>
          <p:nvSpPr>
            <p:cNvPr id="10248" name="_s1040"/>
            <p:cNvSpPr>
              <a:spLocks noChangeArrowheads="1"/>
            </p:cNvSpPr>
            <p:nvPr/>
          </p:nvSpPr>
          <p:spPr bwMode="auto">
            <a:xfrm>
              <a:off x="290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Категоріальне</a:t>
              </a:r>
              <a:endParaRPr lang="ru-RU" sz="2400"/>
            </a:p>
          </p:txBody>
        </p:sp>
        <p:sp>
          <p:nvSpPr>
            <p:cNvPr id="10249" name="_s1041"/>
            <p:cNvSpPr>
              <a:spLocks noChangeArrowheads="1"/>
            </p:cNvSpPr>
            <p:nvPr/>
          </p:nvSpPr>
          <p:spPr bwMode="auto">
            <a:xfrm>
              <a:off x="3340" y="184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uk-UA" sz="2400"/>
            </a:p>
            <a:p>
              <a:pPr algn="ctr"/>
              <a:r>
                <a:rPr lang="uk-UA" sz="2400"/>
                <a:t>Концептуальне</a:t>
              </a:r>
              <a:endParaRPr lang="ru-RU" sz="2400"/>
            </a:p>
            <a:p>
              <a:pPr algn="ctr"/>
              <a:endParaRPr lang="ru-RU" sz="2400"/>
            </a:p>
          </p:txBody>
        </p:sp>
        <p:sp>
          <p:nvSpPr>
            <p:cNvPr id="10250" name="_s1042"/>
            <p:cNvSpPr>
              <a:spLocks noChangeArrowheads="1"/>
            </p:cNvSpPr>
            <p:nvPr/>
          </p:nvSpPr>
          <p:spPr bwMode="auto">
            <a:xfrm>
              <a:off x="4924" y="1431"/>
              <a:ext cx="975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Методологічне</a:t>
              </a:r>
              <a:endParaRPr lang="ru-RU" sz="2400"/>
            </a:p>
          </p:txBody>
        </p:sp>
        <p:sp>
          <p:nvSpPr>
            <p:cNvPr id="10251" name="_s1041"/>
            <p:cNvSpPr>
              <a:spLocks noChangeArrowheads="1"/>
            </p:cNvSpPr>
            <p:nvPr/>
          </p:nvSpPr>
          <p:spPr bwMode="auto">
            <a:xfrm>
              <a:off x="4492" y="185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uk-UA" sz="2400"/>
            </a:p>
            <a:p>
              <a:pPr algn="ctr"/>
              <a:r>
                <a:rPr lang="ru-RU" sz="2400"/>
                <a:t>Доказове</a:t>
              </a:r>
            </a:p>
            <a:p>
              <a:pPr algn="ctr"/>
              <a:endParaRPr lang="ru-RU" sz="2400"/>
            </a:p>
          </p:txBody>
        </p:sp>
        <p:cxnSp>
          <p:nvCxnSpPr>
            <p:cNvPr id="10252" name="_s1034"/>
            <p:cNvCxnSpPr>
              <a:cxnSpLocks noChangeShapeType="1"/>
            </p:cNvCxnSpPr>
            <p:nvPr/>
          </p:nvCxnSpPr>
          <p:spPr bwMode="auto">
            <a:xfrm rot="10800000">
              <a:off x="4348" y="1713"/>
              <a:ext cx="533" cy="142"/>
            </a:xfrm>
            <a:prstGeom prst="bentConnector3">
              <a:avLst>
                <a:gd name="adj1" fmla="val 113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Organization Chart 7"/>
          <p:cNvGrpSpPr>
            <a:grpSpLocks/>
          </p:cNvGrpSpPr>
          <p:nvPr/>
        </p:nvGrpSpPr>
        <p:grpSpPr bwMode="auto">
          <a:xfrm>
            <a:off x="249238" y="476250"/>
            <a:ext cx="8750300" cy="6230938"/>
            <a:chOff x="2908" y="934"/>
            <a:chExt cx="2991" cy="1246"/>
          </a:xfrm>
        </p:grpSpPr>
        <p:cxnSp>
          <p:nvCxnSpPr>
            <p:cNvPr id="11267" name="_s1033"/>
            <p:cNvCxnSpPr>
              <a:cxnSpLocks noChangeShapeType="1"/>
              <a:endCxn id="11272" idx="2"/>
            </p:cNvCxnSpPr>
            <p:nvPr/>
          </p:nvCxnSpPr>
          <p:spPr bwMode="auto">
            <a:xfrm rot="5400000" flipH="1" flipV="1">
              <a:off x="3388" y="1756"/>
              <a:ext cx="74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1268" name="_s1036"/>
            <p:cNvCxnSpPr>
              <a:cxnSpLocks noChangeShapeType="1"/>
              <a:stCxn id="11273" idx="0"/>
            </p:cNvCxnSpPr>
            <p:nvPr/>
          </p:nvCxnSpPr>
          <p:spPr bwMode="auto">
            <a:xfrm rot="16200000" flipV="1">
              <a:off x="4808" y="901"/>
              <a:ext cx="72" cy="9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1269" name="_s1037"/>
            <p:cNvCxnSpPr>
              <a:cxnSpLocks noChangeShapeType="1"/>
            </p:cNvCxnSpPr>
            <p:nvPr/>
          </p:nvCxnSpPr>
          <p:spPr bwMode="auto">
            <a:xfrm flipH="1" flipV="1">
              <a:off x="4348" y="1222"/>
              <a:ext cx="2" cy="1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70" name="_s1038"/>
            <p:cNvCxnSpPr>
              <a:cxnSpLocks noChangeShapeType="1"/>
              <a:stCxn id="11272" idx="0"/>
            </p:cNvCxnSpPr>
            <p:nvPr/>
          </p:nvCxnSpPr>
          <p:spPr bwMode="auto">
            <a:xfrm rot="5400000" flipH="1" flipV="1">
              <a:off x="3886" y="899"/>
              <a:ext cx="72" cy="99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1271" name="_s1039"/>
            <p:cNvSpPr>
              <a:spLocks noChangeArrowheads="1"/>
            </p:cNvSpPr>
            <p:nvPr/>
          </p:nvSpPr>
          <p:spPr bwMode="auto">
            <a:xfrm>
              <a:off x="3425" y="934"/>
              <a:ext cx="198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800" b="1"/>
                <a:t>Основні види</a:t>
              </a:r>
              <a:r>
                <a:rPr lang="uk-UA" sz="2400" b="1"/>
                <a:t> </a:t>
              </a:r>
            </a:p>
            <a:p>
              <a:pPr algn="ctr"/>
              <a:r>
                <a:rPr lang="uk-UA" sz="3200" b="1"/>
                <a:t>філософського </a:t>
              </a:r>
            </a:p>
            <a:p>
              <a:pPr algn="ctr"/>
              <a:r>
                <a:rPr lang="uk-UA" sz="2400" b="1"/>
                <a:t>обґрунтування права</a:t>
              </a:r>
              <a:endParaRPr lang="ru-RU" sz="2400" b="1"/>
            </a:p>
          </p:txBody>
        </p:sp>
        <p:sp>
          <p:nvSpPr>
            <p:cNvPr id="11272" name="_s1040"/>
            <p:cNvSpPr>
              <a:spLocks noChangeArrowheads="1"/>
            </p:cNvSpPr>
            <p:nvPr/>
          </p:nvSpPr>
          <p:spPr bwMode="auto">
            <a:xfrm>
              <a:off x="2908" y="1431"/>
              <a:ext cx="1035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Категоріальне</a:t>
              </a:r>
              <a:endParaRPr lang="ru-RU" sz="2400"/>
            </a:p>
          </p:txBody>
        </p:sp>
        <p:sp>
          <p:nvSpPr>
            <p:cNvPr id="11273" name="_s1042"/>
            <p:cNvSpPr>
              <a:spLocks noChangeArrowheads="1"/>
            </p:cNvSpPr>
            <p:nvPr/>
          </p:nvSpPr>
          <p:spPr bwMode="auto">
            <a:xfrm>
              <a:off x="4778" y="1431"/>
              <a:ext cx="1121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Методологічне</a:t>
              </a:r>
              <a:endParaRPr lang="ru-RU" sz="2400"/>
            </a:p>
          </p:txBody>
        </p:sp>
        <p:sp>
          <p:nvSpPr>
            <p:cNvPr id="11274" name="_s1043"/>
            <p:cNvSpPr>
              <a:spLocks noChangeArrowheads="1"/>
            </p:cNvSpPr>
            <p:nvPr/>
          </p:nvSpPr>
          <p:spPr bwMode="auto">
            <a:xfrm>
              <a:off x="4460" y="1790"/>
              <a:ext cx="1439" cy="3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200"/>
                <a:t>Осмислення права </a:t>
              </a:r>
            </a:p>
            <a:p>
              <a:pPr algn="ctr"/>
              <a:r>
                <a:rPr lang="uk-UA" sz="2200"/>
                <a:t>через призму різних</a:t>
              </a:r>
            </a:p>
            <a:p>
              <a:pPr algn="ctr"/>
              <a:r>
                <a:rPr lang="uk-UA" sz="2200"/>
                <a:t>методологічних підходів </a:t>
              </a:r>
            </a:p>
            <a:p>
              <a:pPr algn="ctr"/>
              <a:r>
                <a:rPr lang="uk-UA" sz="2200"/>
                <a:t>(діалектичного, екзистенційного, </a:t>
              </a:r>
            </a:p>
            <a:p>
              <a:pPr algn="ctr"/>
              <a:r>
                <a:rPr lang="uk-UA" sz="2200"/>
                <a:t>феноменологічного та інших)</a:t>
              </a:r>
              <a:endParaRPr lang="ru-RU" sz="2200"/>
            </a:p>
          </p:txBody>
        </p:sp>
        <p:sp>
          <p:nvSpPr>
            <p:cNvPr id="11275" name="_s1045"/>
            <p:cNvSpPr>
              <a:spLocks noChangeArrowheads="1"/>
            </p:cNvSpPr>
            <p:nvPr/>
          </p:nvSpPr>
          <p:spPr bwMode="auto">
            <a:xfrm>
              <a:off x="2909" y="1791"/>
              <a:ext cx="1329" cy="38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400"/>
                <a:t>Право як система</a:t>
              </a:r>
            </a:p>
            <a:p>
              <a:pPr algn="ctr"/>
              <a:r>
                <a:rPr lang="uk-UA" sz="2400"/>
                <a:t> ціннісних установок</a:t>
              </a:r>
            </a:p>
            <a:p>
              <a:pPr algn="ctr"/>
              <a:r>
                <a:rPr lang="uk-UA" sz="2400"/>
                <a:t>суспільного життя через </a:t>
              </a:r>
            </a:p>
            <a:p>
              <a:pPr algn="ctr"/>
              <a:r>
                <a:rPr lang="uk-UA" sz="2400"/>
                <a:t>призму категорій </a:t>
              </a:r>
            </a:p>
            <a:p>
              <a:pPr algn="ctr"/>
              <a:r>
                <a:rPr lang="uk-UA" sz="2400"/>
                <a:t>(свобода, закон та інші)</a:t>
              </a:r>
              <a:endParaRPr lang="ru-RU" sz="2400"/>
            </a:p>
          </p:txBody>
        </p:sp>
        <p:cxnSp>
          <p:nvCxnSpPr>
            <p:cNvPr id="11276" name="_s1033"/>
            <p:cNvCxnSpPr>
              <a:cxnSpLocks noChangeShapeType="1"/>
            </p:cNvCxnSpPr>
            <p:nvPr/>
          </p:nvCxnSpPr>
          <p:spPr bwMode="auto">
            <a:xfrm rot="5400000" flipH="1" flipV="1">
              <a:off x="5302" y="1756"/>
              <a:ext cx="69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2958</TotalTime>
  <Words>1565</Words>
  <Application>Microsoft Office PowerPoint</Application>
  <PresentationFormat>Экран (4:3)</PresentationFormat>
  <Paragraphs>302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Поток</vt:lpstr>
      <vt:lpstr>Національна академія внутрішніх справ</vt:lpstr>
      <vt:lpstr>Тема 8.</vt:lpstr>
      <vt:lpstr>План лекції: </vt:lpstr>
      <vt:lpstr>Рекомендована література:</vt:lpstr>
      <vt:lpstr>Рекомендована література:</vt:lpstr>
      <vt:lpstr>Слайд 6</vt:lpstr>
      <vt:lpstr>Види обґрунтування права</vt:lpstr>
      <vt:lpstr>Слайд 8</vt:lpstr>
      <vt:lpstr>Слайд 9</vt:lpstr>
      <vt:lpstr>Слайд 10</vt:lpstr>
      <vt:lpstr>Право як предмет дослідження</vt:lpstr>
      <vt:lpstr>Право як предмет дослідження</vt:lpstr>
      <vt:lpstr>Право як предмет дослідження</vt:lpstr>
      <vt:lpstr>Право як предмет дослідження</vt:lpstr>
      <vt:lpstr>Право як предмет дослідження</vt:lpstr>
      <vt:lpstr>Що таке філософія права?</vt:lpstr>
      <vt:lpstr>Основні підходи до розуміння філософії права</vt:lpstr>
      <vt:lpstr>ОБ’ЄКТ ФІЛОСОФІЇ ПРАВА: </vt:lpstr>
      <vt:lpstr>ПРЕДМЕТ ФІЛОСОФІЇ ПРАВА</vt:lpstr>
      <vt:lpstr>ПРЕДМЕТ ФІЛОСОФІЇ ПРАВА</vt:lpstr>
      <vt:lpstr>Структура філософії права як науки</vt:lpstr>
      <vt:lpstr>Природа, форма і зміст права</vt:lpstr>
      <vt:lpstr>ОСНОВНІ ФУНКЦІЇ  ФІЛОСОФІЇ ПРАВА</vt:lpstr>
      <vt:lpstr>СХЕМА ВЗАЄМОДІЇ ФУНКЦІЙ ФІЛОСОФІЇ ПРАВА</vt:lpstr>
      <vt:lpstr>Основні риси  юснатуралістського праворозуміння </vt:lpstr>
      <vt:lpstr>Основні риси  позитивістського праворозуміння </vt:lpstr>
      <vt:lpstr>Природа, форма і зміст права</vt:lpstr>
      <vt:lpstr>Структура ідеї права</vt:lpstr>
      <vt:lpstr>Право як свобода</vt:lpstr>
      <vt:lpstr>Слайд 30</vt:lpstr>
      <vt:lpstr>Право як  рівність</vt:lpstr>
      <vt:lpstr>Слайд 32</vt:lpstr>
      <vt:lpstr>Слайд 33</vt:lpstr>
      <vt:lpstr>Право як  справедливість</vt:lpstr>
      <vt:lpstr>Слайд 35</vt:lpstr>
      <vt:lpstr>Слайд 36</vt:lpstr>
      <vt:lpstr>Слайд 37</vt:lpstr>
      <vt:lpstr>Слайд 38</vt:lpstr>
      <vt:lpstr>Соціальна солідарність та її місце в структурі ідеї права</vt:lpstr>
      <vt:lpstr>КІНЕЦЬ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Злочини проти громадського порядку та моральності</dc:title>
  <dc:creator>Sara Yasmeen (Wipro Technologies)</dc:creator>
  <cp:lastModifiedBy>НР</cp:lastModifiedBy>
  <cp:revision>143</cp:revision>
  <dcterms:created xsi:type="dcterms:W3CDTF">2010-02-23T11:30:32Z</dcterms:created>
  <dcterms:modified xsi:type="dcterms:W3CDTF">2016-08-31T17:53:28Z</dcterms:modified>
</cp:coreProperties>
</file>