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90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70" r:id="rId11"/>
    <p:sldId id="265" r:id="rId12"/>
    <p:sldId id="269" r:id="rId13"/>
    <p:sldId id="272" r:id="rId14"/>
    <p:sldId id="273" r:id="rId15"/>
    <p:sldId id="280" r:id="rId16"/>
    <p:sldId id="274" r:id="rId17"/>
    <p:sldId id="278" r:id="rId18"/>
    <p:sldId id="281" r:id="rId19"/>
    <p:sldId id="282" r:id="rId20"/>
    <p:sldId id="283" r:id="rId21"/>
    <p:sldId id="284" r:id="rId22"/>
    <p:sldId id="285" r:id="rId23"/>
    <p:sldId id="286" r:id="rId24"/>
    <p:sldId id="288" r:id="rId25"/>
    <p:sldId id="289" r:id="rId26"/>
    <p:sldId id="291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87B07-CBEA-41E5-844D-933C745948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117B-2D0F-499D-93DD-6EF9FC9D2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CB23-F71B-45E1-8C94-455C8A19AC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56BB6-0F01-45FD-8707-6061DE3CF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C945-ACE7-4454-A769-E25F4C106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F6207-17B4-46FA-9463-B97FD5FA52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EE844-E30B-4A07-9E39-B6D01ADE4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F9C09-D02A-4A6C-AE8E-7CC3E3CDC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98A29-D1F4-4470-BA85-ACC6A43C1B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C2F62-D249-4168-AE0A-8F2A3AA27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9760A-360F-4EB2-852E-A74E6098B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01E68C9-3A50-43F8-8785-2524360796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6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080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Національна академія внутрішніх справ </a:t>
            </a:r>
            <a:r>
              <a:rPr lang="uk-UA" altLang="uk-UA" sz="5400" dirty="0" smtClean="0">
                <a:solidFill>
                  <a:schemeClr val="tx2"/>
                </a:solidFill>
                <a:latin typeface="Book Antiqua" pitchFamily="18" charset="0"/>
              </a:rPr>
              <a:t/>
            </a:r>
            <a:br>
              <a:rPr lang="uk-UA" altLang="uk-UA" sz="5400" dirty="0" smtClean="0">
                <a:solidFill>
                  <a:schemeClr val="tx2"/>
                </a:solidFill>
                <a:latin typeface="Book Antiqua" pitchFamily="18" charset="0"/>
              </a:rPr>
            </a:br>
            <a:endParaRPr lang="ru-RU" sz="4800" dirty="0" smtClean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2133600"/>
            <a:ext cx="7854950" cy="503238"/>
          </a:xfrm>
        </p:spPr>
        <p:txBody>
          <a:bodyPr/>
          <a:lstStyle/>
          <a:p>
            <a:pPr marR="0" algn="ctr" eaLnBrk="1" hangingPunct="1"/>
            <a:r>
              <a:rPr lang="uk-UA" sz="2400" b="1" dirty="0" smtClean="0">
                <a:solidFill>
                  <a:srgbClr val="06686D"/>
                </a:solidFill>
                <a:latin typeface="Book Antiqua" pitchFamily="18" charset="0"/>
              </a:rPr>
              <a:t>Кафедра філософії права та юридичної логіки</a:t>
            </a:r>
          </a:p>
          <a:p>
            <a:pPr marR="0" eaLnBrk="1" hangingPunct="1"/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996952"/>
            <a:ext cx="768511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8800" b="1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ФІЛОСОФІЯ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4941168"/>
            <a:ext cx="5759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800" b="1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Мультимедійний підручник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grpSp>
        <p:nvGrpSpPr>
          <p:cNvPr id="12291" name="Group 21"/>
          <p:cNvGrpSpPr>
            <a:grpSpLocks noChangeAspect="1"/>
          </p:cNvGrpSpPr>
          <p:nvPr/>
        </p:nvGrpSpPr>
        <p:grpSpPr bwMode="auto">
          <a:xfrm>
            <a:off x="1116013" y="1052513"/>
            <a:ext cx="6624637" cy="4105275"/>
            <a:chOff x="1701" y="1641"/>
            <a:chExt cx="9180" cy="5580"/>
          </a:xfrm>
        </p:grpSpPr>
        <p:sp>
          <p:nvSpPr>
            <p:cNvPr id="12292" name="AutoShape 22"/>
            <p:cNvSpPr>
              <a:spLocks noChangeAspect="1" noChangeArrowheads="1"/>
            </p:cNvSpPr>
            <p:nvPr/>
          </p:nvSpPr>
          <p:spPr bwMode="auto">
            <a:xfrm>
              <a:off x="1701" y="1641"/>
              <a:ext cx="9180" cy="5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3" name="AutoShape 23"/>
            <p:cNvSpPr>
              <a:spLocks noChangeArrowheads="1"/>
            </p:cNvSpPr>
            <p:nvPr/>
          </p:nvSpPr>
          <p:spPr bwMode="auto">
            <a:xfrm>
              <a:off x="4221" y="3261"/>
              <a:ext cx="3960" cy="16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b="1">
                  <a:solidFill>
                    <a:srgbClr val="000080"/>
                  </a:solidFill>
                  <a:latin typeface="Times New Roman" pitchFamily="18" charset="0"/>
                </a:rPr>
                <a:t>Основні концепції розуміння суспільства</a:t>
              </a:r>
              <a:endParaRPr lang="ru-RU"/>
            </a:p>
          </p:txBody>
        </p:sp>
        <p:sp>
          <p:nvSpPr>
            <p:cNvPr id="12294" name="Oval 24"/>
            <p:cNvSpPr>
              <a:spLocks noChangeArrowheads="1"/>
            </p:cNvSpPr>
            <p:nvPr/>
          </p:nvSpPr>
          <p:spPr bwMode="auto">
            <a:xfrm>
              <a:off x="1701" y="1821"/>
              <a:ext cx="3060" cy="16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Релігійно-міфологічна</a:t>
              </a:r>
              <a:endParaRPr lang="ru-RU"/>
            </a:p>
          </p:txBody>
        </p:sp>
        <p:sp>
          <p:nvSpPr>
            <p:cNvPr id="12295" name="Oval 25"/>
            <p:cNvSpPr>
              <a:spLocks noChangeArrowheads="1"/>
            </p:cNvSpPr>
            <p:nvPr/>
          </p:nvSpPr>
          <p:spPr bwMode="auto">
            <a:xfrm>
              <a:off x="4761" y="1641"/>
              <a:ext cx="2880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Теологічна</a:t>
              </a:r>
              <a:endParaRPr lang="ru-RU"/>
            </a:p>
          </p:txBody>
        </p:sp>
        <p:sp>
          <p:nvSpPr>
            <p:cNvPr id="12296" name="Oval 26"/>
            <p:cNvSpPr>
              <a:spLocks noChangeArrowheads="1"/>
            </p:cNvSpPr>
            <p:nvPr/>
          </p:nvSpPr>
          <p:spPr bwMode="auto">
            <a:xfrm>
              <a:off x="7281" y="2181"/>
              <a:ext cx="3600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Натуралістична </a:t>
              </a:r>
              <a:endParaRPr lang="ru-RU"/>
            </a:p>
          </p:txBody>
        </p:sp>
        <p:sp>
          <p:nvSpPr>
            <p:cNvPr id="12297" name="Oval 27"/>
            <p:cNvSpPr>
              <a:spLocks noChangeArrowheads="1"/>
            </p:cNvSpPr>
            <p:nvPr/>
          </p:nvSpPr>
          <p:spPr bwMode="auto">
            <a:xfrm>
              <a:off x="1701" y="4701"/>
              <a:ext cx="3060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Ідеалістична </a:t>
              </a:r>
              <a:endParaRPr lang="ru-RU"/>
            </a:p>
          </p:txBody>
        </p:sp>
        <p:sp>
          <p:nvSpPr>
            <p:cNvPr id="12298" name="Oval 28"/>
            <p:cNvSpPr>
              <a:spLocks noChangeArrowheads="1"/>
            </p:cNvSpPr>
            <p:nvPr/>
          </p:nvSpPr>
          <p:spPr bwMode="auto">
            <a:xfrm>
              <a:off x="2601" y="5781"/>
              <a:ext cx="3960" cy="12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Діалектико-матеріалістична </a:t>
              </a:r>
            </a:p>
            <a:p>
              <a:pPr algn="ctr"/>
              <a:endParaRPr lang="ru-RU"/>
            </a:p>
          </p:txBody>
        </p:sp>
        <p:sp>
          <p:nvSpPr>
            <p:cNvPr id="12299" name="Oval 29"/>
            <p:cNvSpPr>
              <a:spLocks noChangeArrowheads="1"/>
            </p:cNvSpPr>
            <p:nvPr/>
          </p:nvSpPr>
          <p:spPr bwMode="auto">
            <a:xfrm>
              <a:off x="6921" y="4881"/>
              <a:ext cx="3780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Методологічного індивідуалізму</a:t>
              </a:r>
              <a:endParaRPr lang="ru-RU"/>
            </a:p>
          </p:txBody>
        </p:sp>
        <p:sp>
          <p:nvSpPr>
            <p:cNvPr id="12300" name="Oval 30"/>
            <p:cNvSpPr>
              <a:spLocks noChangeArrowheads="1"/>
            </p:cNvSpPr>
            <p:nvPr/>
          </p:nvSpPr>
          <p:spPr bwMode="auto">
            <a:xfrm>
              <a:off x="6561" y="5961"/>
              <a:ext cx="3420" cy="12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Інтерпретація соціальної дії </a:t>
              </a:r>
            </a:p>
            <a:p>
              <a:pPr algn="ctr"/>
              <a:endParaRPr lang="ru-RU"/>
            </a:p>
          </p:txBody>
        </p:sp>
        <p:sp>
          <p:nvSpPr>
            <p:cNvPr id="12301" name="Line 31"/>
            <p:cNvSpPr>
              <a:spLocks noChangeShapeType="1"/>
            </p:cNvSpPr>
            <p:nvPr/>
          </p:nvSpPr>
          <p:spPr bwMode="auto">
            <a:xfrm flipV="1">
              <a:off x="6021" y="2721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Line 32"/>
            <p:cNvSpPr>
              <a:spLocks noChangeShapeType="1"/>
            </p:cNvSpPr>
            <p:nvPr/>
          </p:nvSpPr>
          <p:spPr bwMode="auto">
            <a:xfrm flipH="1" flipV="1">
              <a:off x="4581" y="2901"/>
              <a:ext cx="14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Line 33"/>
            <p:cNvSpPr>
              <a:spLocks noChangeShapeType="1"/>
            </p:cNvSpPr>
            <p:nvPr/>
          </p:nvSpPr>
          <p:spPr bwMode="auto">
            <a:xfrm flipV="1">
              <a:off x="6021" y="2901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Line 34"/>
            <p:cNvSpPr>
              <a:spLocks noChangeShapeType="1"/>
            </p:cNvSpPr>
            <p:nvPr/>
          </p:nvSpPr>
          <p:spPr bwMode="auto">
            <a:xfrm flipH="1">
              <a:off x="4761" y="4881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Line 35"/>
            <p:cNvSpPr>
              <a:spLocks noChangeShapeType="1"/>
            </p:cNvSpPr>
            <p:nvPr/>
          </p:nvSpPr>
          <p:spPr bwMode="auto">
            <a:xfrm flipH="1">
              <a:off x="5121" y="4881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Line 36"/>
            <p:cNvSpPr>
              <a:spLocks noChangeShapeType="1"/>
            </p:cNvSpPr>
            <p:nvPr/>
          </p:nvSpPr>
          <p:spPr bwMode="auto">
            <a:xfrm>
              <a:off x="6021" y="4881"/>
              <a:ext cx="108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7" name="Line 37"/>
            <p:cNvSpPr>
              <a:spLocks noChangeShapeType="1"/>
            </p:cNvSpPr>
            <p:nvPr/>
          </p:nvSpPr>
          <p:spPr bwMode="auto">
            <a:xfrm>
              <a:off x="6021" y="4881"/>
              <a:ext cx="12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23850" y="908050"/>
            <a:ext cx="8640763" cy="5754688"/>
            <a:chOff x="204" y="572"/>
            <a:chExt cx="5443" cy="3625"/>
          </a:xfrm>
        </p:grpSpPr>
        <p:sp>
          <p:nvSpPr>
            <p:cNvPr id="13325" name="Text Box 3"/>
            <p:cNvSpPr txBox="1">
              <a:spLocks noChangeArrowheads="1"/>
            </p:cNvSpPr>
            <p:nvPr/>
          </p:nvSpPr>
          <p:spPr bwMode="auto">
            <a:xfrm>
              <a:off x="204" y="572"/>
              <a:ext cx="1814" cy="127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МАТЕРІАЛЬНА</a:t>
              </a:r>
              <a:r>
                <a:rPr lang="uk-UA" sz="1400" b="1"/>
                <a:t> — охоплює процеси матеріального виробництва,</a:t>
              </a:r>
              <a:br>
                <a:rPr lang="uk-UA" sz="1400" b="1"/>
              </a:br>
              <a:r>
                <a:rPr lang="uk-UA" sz="1400" b="1"/>
                <a:t>розподілу, обміну, споживання, а також продуктивні сили й виробничі</a:t>
              </a:r>
              <a:br>
                <a:rPr lang="uk-UA" sz="1400" b="1"/>
              </a:br>
              <a:r>
                <a:rPr lang="uk-UA" sz="1400" b="1"/>
                <a:t>відносини, науково-технічний прогрес і технологічну революцію</a:t>
              </a:r>
              <a:r>
                <a:rPr lang="ru-RU" sz="1400"/>
                <a:t> </a:t>
              </a:r>
            </a:p>
          </p:txBody>
        </p:sp>
        <p:sp>
          <p:nvSpPr>
            <p:cNvPr id="13326" name="Oval 4"/>
            <p:cNvSpPr>
              <a:spLocks noChangeArrowheads="1"/>
            </p:cNvSpPr>
            <p:nvPr/>
          </p:nvSpPr>
          <p:spPr bwMode="auto">
            <a:xfrm>
              <a:off x="2154" y="1933"/>
              <a:ext cx="1452" cy="861"/>
            </a:xfrm>
            <a:prstGeom prst="ellipse">
              <a:avLst/>
            </a:prstGeom>
            <a:gradFill rotWithShape="1">
              <a:gsLst>
                <a:gs pos="0">
                  <a:srgbClr val="FFFF66"/>
                </a:gs>
                <a:gs pos="50000">
                  <a:srgbClr val="FFFFDC"/>
                </a:gs>
                <a:gs pos="100000">
                  <a:srgbClr val="FFFF66"/>
                </a:gs>
              </a:gsLst>
              <a:lin ang="5400000" scaled="1"/>
            </a:gra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66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uk-UA" b="1" i="1">
                  <a:solidFill>
                    <a:schemeClr val="bg2"/>
                  </a:solidFill>
                </a:rPr>
                <a:t>Сфери </a:t>
              </a:r>
            </a:p>
            <a:p>
              <a:pPr algn="ctr"/>
              <a:r>
                <a:rPr lang="uk-UA" b="1" i="1">
                  <a:solidFill>
                    <a:schemeClr val="bg2"/>
                  </a:solidFill>
                </a:rPr>
                <a:t>суспільного </a:t>
              </a:r>
            </a:p>
            <a:p>
              <a:pPr algn="ctr"/>
              <a:r>
                <a:rPr lang="uk-UA" b="1" i="1">
                  <a:solidFill>
                    <a:schemeClr val="bg2"/>
                  </a:solidFill>
                </a:rPr>
                <a:t>життя</a:t>
              </a:r>
              <a:endParaRPr lang="ru-RU" b="1" i="1">
                <a:solidFill>
                  <a:schemeClr val="bg2"/>
                </a:solidFill>
              </a:endParaRPr>
            </a:p>
          </p:txBody>
        </p:sp>
        <p:sp>
          <p:nvSpPr>
            <p:cNvPr id="13327" name="Text Box 5"/>
            <p:cNvSpPr txBox="1">
              <a:spLocks noChangeArrowheads="1"/>
            </p:cNvSpPr>
            <p:nvPr/>
          </p:nvSpPr>
          <p:spPr bwMode="auto">
            <a:xfrm>
              <a:off x="3833" y="618"/>
              <a:ext cx="1814" cy="129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endParaRPr lang="uk-UA" sz="800" b="1"/>
            </a:p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СОЦІАЛЬНО-ПОЛІТИЧНА</a:t>
              </a:r>
              <a:r>
                <a:rPr lang="uk-UA" sz="1400" b="1"/>
                <a:t> — включає соціальні та політичні стосунки людей у суспільстві (національні, групові, міждержавні </a:t>
              </a:r>
              <a:br>
                <a:rPr lang="uk-UA" sz="1400" b="1"/>
              </a:br>
              <a:r>
                <a:rPr lang="uk-UA" sz="1400" b="1"/>
                <a:t>суспільні організації)</a:t>
              </a:r>
              <a:r>
                <a:rPr lang="ru-RU" sz="1400" b="1"/>
                <a:t> </a:t>
              </a:r>
            </a:p>
            <a:p>
              <a:pPr algn="just">
                <a:spcBef>
                  <a:spcPct val="50000"/>
                </a:spcBef>
              </a:pPr>
              <a:endParaRPr lang="ru-RU" sz="800" b="1"/>
            </a:p>
          </p:txBody>
        </p:sp>
        <p:sp>
          <p:nvSpPr>
            <p:cNvPr id="13328" name="Text Box 6"/>
            <p:cNvSpPr txBox="1">
              <a:spLocks noChangeArrowheads="1"/>
            </p:cNvSpPr>
            <p:nvPr/>
          </p:nvSpPr>
          <p:spPr bwMode="auto">
            <a:xfrm>
              <a:off x="3833" y="2659"/>
              <a:ext cx="1814" cy="1538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ДУХОВНА </a:t>
              </a:r>
              <a:r>
                <a:rPr lang="uk-UA" sz="1400" b="1"/>
                <a:t>— це широкий комплекс ідей, поглядів, уявлень, тобто весь спектр виробництва свідомості (як індивідуальної, так і суспільної), трансформації її від однієї інстанції до іншої (засоби масового інформування), перетворення в індивідуальний духовний світ людини</a:t>
              </a:r>
              <a:r>
                <a:rPr lang="ru-RU" sz="1400" b="1"/>
                <a:t> </a:t>
              </a:r>
            </a:p>
          </p:txBody>
        </p:sp>
        <p:sp>
          <p:nvSpPr>
            <p:cNvPr id="13329" name="Text Box 7"/>
            <p:cNvSpPr txBox="1">
              <a:spLocks noChangeArrowheads="1"/>
            </p:cNvSpPr>
            <p:nvPr/>
          </p:nvSpPr>
          <p:spPr bwMode="auto">
            <a:xfrm>
              <a:off x="204" y="2886"/>
              <a:ext cx="1814" cy="127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КУЛЬТУРНО-ПОБУТОВА</a:t>
              </a:r>
              <a:r>
                <a:rPr lang="uk-UA" sz="1400" b="1"/>
                <a:t> — охоплює виробництво культурних цінностей, передачу їх від одного покоління до іншого, життя сім'ї, побутові проблеми (організація відпочинку, вільного часу), освіту, виховання</a:t>
              </a:r>
              <a:r>
                <a:rPr lang="ru-RU" sz="1400" b="1"/>
                <a:t> </a:t>
              </a:r>
            </a:p>
          </p:txBody>
        </p:sp>
        <p:sp>
          <p:nvSpPr>
            <p:cNvPr id="13330" name="Line 8"/>
            <p:cNvSpPr>
              <a:spLocks noChangeShapeType="1"/>
            </p:cNvSpPr>
            <p:nvPr/>
          </p:nvSpPr>
          <p:spPr bwMode="auto">
            <a:xfrm flipV="1">
              <a:off x="3470" y="1298"/>
              <a:ext cx="36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1" name="Line 9"/>
            <p:cNvSpPr>
              <a:spLocks noChangeShapeType="1"/>
            </p:cNvSpPr>
            <p:nvPr/>
          </p:nvSpPr>
          <p:spPr bwMode="auto">
            <a:xfrm flipH="1">
              <a:off x="2064" y="2704"/>
              <a:ext cx="408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2" name="Line 10"/>
            <p:cNvSpPr>
              <a:spLocks noChangeShapeType="1"/>
            </p:cNvSpPr>
            <p:nvPr/>
          </p:nvSpPr>
          <p:spPr bwMode="auto">
            <a:xfrm>
              <a:off x="3379" y="2704"/>
              <a:ext cx="454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3" name="Line 11"/>
            <p:cNvSpPr>
              <a:spLocks noChangeShapeType="1"/>
            </p:cNvSpPr>
            <p:nvPr/>
          </p:nvSpPr>
          <p:spPr bwMode="auto">
            <a:xfrm flipH="1" flipV="1">
              <a:off x="2064" y="1253"/>
              <a:ext cx="453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15" name="Group 13"/>
          <p:cNvGrpSpPr>
            <a:grpSpLocks/>
          </p:cNvGrpSpPr>
          <p:nvPr/>
        </p:nvGrpSpPr>
        <p:grpSpPr bwMode="auto">
          <a:xfrm>
            <a:off x="323850" y="908050"/>
            <a:ext cx="8640763" cy="5754688"/>
            <a:chOff x="204" y="572"/>
            <a:chExt cx="5443" cy="3625"/>
          </a:xfrm>
        </p:grpSpPr>
        <p:sp>
          <p:nvSpPr>
            <p:cNvPr id="13316" name="Text Box 14"/>
            <p:cNvSpPr txBox="1">
              <a:spLocks noChangeArrowheads="1"/>
            </p:cNvSpPr>
            <p:nvPr/>
          </p:nvSpPr>
          <p:spPr bwMode="auto">
            <a:xfrm>
              <a:off x="204" y="572"/>
              <a:ext cx="1814" cy="127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МАТЕРІАЛЬНА</a:t>
              </a:r>
              <a:r>
                <a:rPr lang="uk-UA" sz="1400" b="1"/>
                <a:t> — охоплює процеси матеріального виробництва,</a:t>
              </a:r>
              <a:br>
                <a:rPr lang="uk-UA" sz="1400" b="1"/>
              </a:br>
              <a:r>
                <a:rPr lang="uk-UA" sz="1400" b="1"/>
                <a:t>розподілу, обміну, споживання, а також продуктивні сили й виробничі</a:t>
              </a:r>
              <a:br>
                <a:rPr lang="uk-UA" sz="1400" b="1"/>
              </a:br>
              <a:r>
                <a:rPr lang="uk-UA" sz="1400" b="1"/>
                <a:t>відносини, науково-технічний прогрес і технологічну революцію</a:t>
              </a:r>
              <a:r>
                <a:rPr lang="ru-RU" sz="1400"/>
                <a:t> </a:t>
              </a:r>
            </a:p>
          </p:txBody>
        </p:sp>
        <p:sp>
          <p:nvSpPr>
            <p:cNvPr id="13317" name="Oval 15"/>
            <p:cNvSpPr>
              <a:spLocks noChangeArrowheads="1"/>
            </p:cNvSpPr>
            <p:nvPr/>
          </p:nvSpPr>
          <p:spPr bwMode="auto">
            <a:xfrm>
              <a:off x="2154" y="1933"/>
              <a:ext cx="1452" cy="861"/>
            </a:xfrm>
            <a:prstGeom prst="ellipse">
              <a:avLst/>
            </a:prstGeom>
            <a:gradFill rotWithShape="1">
              <a:gsLst>
                <a:gs pos="0">
                  <a:srgbClr val="FFFF66"/>
                </a:gs>
                <a:gs pos="50000">
                  <a:srgbClr val="FFFFDC"/>
                </a:gs>
                <a:gs pos="100000">
                  <a:srgbClr val="FFFF66"/>
                </a:gs>
              </a:gsLst>
              <a:lin ang="5400000" scaled="1"/>
            </a:gra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66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Сфери </a:t>
              </a:r>
            </a:p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суспільного </a:t>
              </a:r>
            </a:p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життя</a:t>
              </a:r>
              <a:endParaRPr lang="ru-RU" b="1" i="1">
                <a:solidFill>
                  <a:srgbClr val="FF0000"/>
                </a:solidFill>
              </a:endParaRPr>
            </a:p>
          </p:txBody>
        </p:sp>
        <p:sp>
          <p:nvSpPr>
            <p:cNvPr id="13318" name="Text Box 16"/>
            <p:cNvSpPr txBox="1">
              <a:spLocks noChangeArrowheads="1"/>
            </p:cNvSpPr>
            <p:nvPr/>
          </p:nvSpPr>
          <p:spPr bwMode="auto">
            <a:xfrm>
              <a:off x="3833" y="618"/>
              <a:ext cx="1814" cy="129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endParaRPr lang="uk-UA" sz="800" b="1"/>
            </a:p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СОЦІАЛЬНО-ПОЛІТИЧНА</a:t>
              </a:r>
              <a:r>
                <a:rPr lang="uk-UA" sz="1400" b="1"/>
                <a:t> — включає соціальні та політичні стосунки людей у суспільстві (національні, групові, міждержавні </a:t>
              </a:r>
              <a:br>
                <a:rPr lang="uk-UA" sz="1400" b="1"/>
              </a:br>
              <a:r>
                <a:rPr lang="uk-UA" sz="1400" b="1"/>
                <a:t>суспільні організації)</a:t>
              </a:r>
              <a:r>
                <a:rPr lang="ru-RU" sz="1400" b="1"/>
                <a:t> </a:t>
              </a:r>
            </a:p>
            <a:p>
              <a:pPr algn="just">
                <a:spcBef>
                  <a:spcPct val="50000"/>
                </a:spcBef>
              </a:pPr>
              <a:endParaRPr lang="ru-RU" sz="800" b="1"/>
            </a:p>
          </p:txBody>
        </p:sp>
        <p:sp>
          <p:nvSpPr>
            <p:cNvPr id="13319" name="Text Box 17"/>
            <p:cNvSpPr txBox="1">
              <a:spLocks noChangeArrowheads="1"/>
            </p:cNvSpPr>
            <p:nvPr/>
          </p:nvSpPr>
          <p:spPr bwMode="auto">
            <a:xfrm>
              <a:off x="3833" y="2659"/>
              <a:ext cx="1814" cy="1538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ДУХОВНА </a:t>
              </a:r>
              <a:r>
                <a:rPr lang="uk-UA" sz="1400" b="1"/>
                <a:t>— це широкий комплекс ідей, поглядів, уявлень, тобто весь спектр виробництва свідомості (як індивідуальної, так і суспільної), трансформації її від однієї інстанції до іншої (засоби масового інформування), перетворення в індивідуальний духовний світ людини</a:t>
              </a:r>
              <a:r>
                <a:rPr lang="ru-RU" sz="1400" b="1"/>
                <a:t> </a:t>
              </a:r>
            </a:p>
          </p:txBody>
        </p:sp>
        <p:sp>
          <p:nvSpPr>
            <p:cNvPr id="13320" name="Text Box 18"/>
            <p:cNvSpPr txBox="1">
              <a:spLocks noChangeArrowheads="1"/>
            </p:cNvSpPr>
            <p:nvPr/>
          </p:nvSpPr>
          <p:spPr bwMode="auto">
            <a:xfrm>
              <a:off x="204" y="2886"/>
              <a:ext cx="1814" cy="127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КУЛЬТУРНО-ПОБУТОВА</a:t>
              </a:r>
              <a:r>
                <a:rPr lang="uk-UA" sz="1400" b="1"/>
                <a:t> — охоплює виробництво культурних цінностей, передачу їх від одного покоління до іншого, життя сім'ї, побутові проблеми (організація відпочинку, вільного часу), освіту, виховання</a:t>
              </a:r>
              <a:r>
                <a:rPr lang="ru-RU" sz="1400" b="1"/>
                <a:t> </a:t>
              </a:r>
            </a:p>
          </p:txBody>
        </p:sp>
        <p:sp>
          <p:nvSpPr>
            <p:cNvPr id="13321" name="Line 19"/>
            <p:cNvSpPr>
              <a:spLocks noChangeShapeType="1"/>
            </p:cNvSpPr>
            <p:nvPr/>
          </p:nvSpPr>
          <p:spPr bwMode="auto">
            <a:xfrm flipV="1">
              <a:off x="3470" y="1298"/>
              <a:ext cx="36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2" name="Line 20"/>
            <p:cNvSpPr>
              <a:spLocks noChangeShapeType="1"/>
            </p:cNvSpPr>
            <p:nvPr/>
          </p:nvSpPr>
          <p:spPr bwMode="auto">
            <a:xfrm flipH="1">
              <a:off x="2064" y="2704"/>
              <a:ext cx="408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3" name="Line 21"/>
            <p:cNvSpPr>
              <a:spLocks noChangeShapeType="1"/>
            </p:cNvSpPr>
            <p:nvPr/>
          </p:nvSpPr>
          <p:spPr bwMode="auto">
            <a:xfrm>
              <a:off x="3379" y="2704"/>
              <a:ext cx="454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4" name="Line 22"/>
            <p:cNvSpPr>
              <a:spLocks noChangeShapeType="1"/>
            </p:cNvSpPr>
            <p:nvPr/>
          </p:nvSpPr>
          <p:spPr bwMode="auto">
            <a:xfrm flipH="1" flipV="1">
              <a:off x="2064" y="1253"/>
              <a:ext cx="453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79388" y="836613"/>
            <a:ext cx="8640762" cy="5027612"/>
            <a:chOff x="113" y="527"/>
            <a:chExt cx="5443" cy="3167"/>
          </a:xfrm>
        </p:grpSpPr>
        <p:sp>
          <p:nvSpPr>
            <p:cNvPr id="14339" name="Text Box 3"/>
            <p:cNvSpPr txBox="1">
              <a:spLocks noChangeArrowheads="1"/>
            </p:cNvSpPr>
            <p:nvPr/>
          </p:nvSpPr>
          <p:spPr bwMode="auto">
            <a:xfrm>
              <a:off x="1066" y="527"/>
              <a:ext cx="4490" cy="491"/>
            </a:xfrm>
            <a:prstGeom prst="rect">
              <a:avLst/>
            </a:prstGeom>
            <a:gradFill rotWithShape="1">
              <a:gsLst>
                <a:gs pos="0">
                  <a:srgbClr val="66FF66"/>
                </a:gs>
                <a:gs pos="50000">
                  <a:srgbClr val="FFFFFF"/>
                </a:gs>
                <a:gs pos="100000">
                  <a:srgbClr val="66FF66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 i="1"/>
                <a:t>Економічна сфера суспільної діяльності </a:t>
              </a:r>
            </a:p>
            <a:p>
              <a:pPr algn="ctr">
                <a:spcBef>
                  <a:spcPct val="50000"/>
                </a:spcBef>
              </a:pPr>
              <a:r>
                <a:rPr lang="uk-UA" b="1" i="1"/>
                <a:t>(інститут розподілу праці, власності, заробітної плати)</a:t>
              </a:r>
            </a:p>
          </p:txBody>
        </p:sp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1519" y="1389"/>
              <a:ext cx="3901" cy="491"/>
            </a:xfrm>
            <a:prstGeom prst="rect">
              <a:avLst/>
            </a:prstGeom>
            <a:gradFill rotWithShape="1">
              <a:gsLst>
                <a:gs pos="0">
                  <a:srgbClr val="66FF66"/>
                </a:gs>
                <a:gs pos="50000">
                  <a:srgbClr val="FFFFFF"/>
                </a:gs>
                <a:gs pos="100000">
                  <a:srgbClr val="66FF66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 i="1"/>
                <a:t>Політична сфера суспільної діяльності </a:t>
              </a:r>
            </a:p>
            <a:p>
              <a:pPr algn="ctr">
                <a:spcBef>
                  <a:spcPct val="50000"/>
                </a:spcBef>
              </a:pPr>
              <a:r>
                <a:rPr lang="uk-UA" b="1" i="1"/>
                <a:t>(держава, армія, партії)</a:t>
              </a:r>
              <a:r>
                <a:rPr lang="ru-RU" b="1" i="1"/>
                <a:t> </a:t>
              </a:r>
            </a:p>
          </p:txBody>
        </p:sp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1519" y="2296"/>
              <a:ext cx="3946" cy="491"/>
            </a:xfrm>
            <a:prstGeom prst="rect">
              <a:avLst/>
            </a:prstGeom>
            <a:gradFill rotWithShape="1">
              <a:gsLst>
                <a:gs pos="0">
                  <a:srgbClr val="66FF66"/>
                </a:gs>
                <a:gs pos="50000">
                  <a:srgbClr val="FFFFFF"/>
                </a:gs>
                <a:gs pos="100000">
                  <a:srgbClr val="66FF66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 i="1"/>
                <a:t>Духовна сфера суспільної діяльності </a:t>
              </a:r>
            </a:p>
            <a:p>
              <a:pPr algn="ctr">
                <a:spcBef>
                  <a:spcPct val="50000"/>
                </a:spcBef>
              </a:pPr>
              <a:r>
                <a:rPr lang="uk-UA" b="1" i="1"/>
                <a:t>(мораль, право, мистецтво, релігія) </a:t>
              </a:r>
              <a:endParaRPr lang="ru-RU" b="1" i="1"/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1202" y="3203"/>
              <a:ext cx="4014" cy="491"/>
            </a:xfrm>
            <a:prstGeom prst="rect">
              <a:avLst/>
            </a:prstGeom>
            <a:gradFill rotWithShape="1">
              <a:gsLst>
                <a:gs pos="0">
                  <a:srgbClr val="66FF66"/>
                </a:gs>
                <a:gs pos="50000">
                  <a:srgbClr val="FFFFFF"/>
                </a:gs>
                <a:gs pos="100000">
                  <a:srgbClr val="66FF66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 i="1"/>
                <a:t>Інші сфери </a:t>
              </a:r>
            </a:p>
            <a:p>
              <a:pPr algn="ctr">
                <a:spcBef>
                  <a:spcPct val="50000"/>
                </a:spcBef>
              </a:pPr>
              <a:r>
                <a:rPr lang="uk-UA" b="1" i="1"/>
                <a:t>(інститут сім</a:t>
              </a:r>
              <a:r>
                <a:rPr lang="en-US" b="1" i="1"/>
                <a:t>’</a:t>
              </a:r>
              <a:r>
                <a:rPr lang="uk-UA" b="1" i="1"/>
                <a:t>ї , культури, виховання) </a:t>
              </a:r>
              <a:endParaRPr lang="ru-RU" b="1" i="1"/>
            </a:p>
          </p:txBody>
        </p:sp>
        <p:sp>
          <p:nvSpPr>
            <p:cNvPr id="14343" name="AutoShape 7"/>
            <p:cNvSpPr>
              <a:spLocks noChangeArrowheads="1"/>
            </p:cNvSpPr>
            <p:nvPr/>
          </p:nvSpPr>
          <p:spPr bwMode="auto">
            <a:xfrm>
              <a:off x="113" y="1525"/>
              <a:ext cx="998" cy="861"/>
            </a:xfrm>
            <a:prstGeom prst="octagon">
              <a:avLst>
                <a:gd name="adj" fmla="val 29287"/>
              </a:avLst>
            </a:prstGeom>
            <a:gradFill rotWithShape="1">
              <a:gsLst>
                <a:gs pos="0">
                  <a:srgbClr val="FF99FF"/>
                </a:gs>
                <a:gs pos="50000">
                  <a:srgbClr val="FFFFFF"/>
                </a:gs>
                <a:gs pos="100000">
                  <a:srgbClr val="FF99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FF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Соціальні </a:t>
              </a:r>
            </a:p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інститути</a:t>
              </a:r>
              <a:endParaRPr lang="ru-RU" b="1" i="1">
                <a:solidFill>
                  <a:srgbClr val="FF0000"/>
                </a:solidFill>
              </a:endParaRPr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V="1">
              <a:off x="793" y="754"/>
              <a:ext cx="273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 flipV="1">
              <a:off x="1066" y="1616"/>
              <a:ext cx="453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6" name="Line 10"/>
            <p:cNvSpPr>
              <a:spLocks noChangeShapeType="1"/>
            </p:cNvSpPr>
            <p:nvPr/>
          </p:nvSpPr>
          <p:spPr bwMode="auto">
            <a:xfrm>
              <a:off x="1020" y="2205"/>
              <a:ext cx="499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7" name="Line 11"/>
            <p:cNvSpPr>
              <a:spLocks noChangeShapeType="1"/>
            </p:cNvSpPr>
            <p:nvPr/>
          </p:nvSpPr>
          <p:spPr bwMode="auto">
            <a:xfrm>
              <a:off x="748" y="2387"/>
              <a:ext cx="454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80000" cy="4968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b="1" i="1" dirty="0" smtClean="0">
                <a:solidFill>
                  <a:schemeClr val="tx1"/>
                </a:solidFill>
                <a:latin typeface="Book Antiqua" pitchFamily="18" charset="0"/>
              </a:rPr>
              <a:t>Філософія історії</a:t>
            </a:r>
            <a:r>
              <a:rPr lang="uk-UA" sz="4400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uk-UA" sz="3600" dirty="0" smtClean="0">
                <a:solidFill>
                  <a:srgbClr val="FF0000"/>
                </a:solidFill>
                <a:latin typeface="Book Antiqua" pitchFamily="18" charset="0"/>
              </a:rPr>
              <a:t/>
            </a:r>
            <a:br>
              <a:rPr lang="uk-UA" sz="3600" dirty="0" smtClean="0">
                <a:solidFill>
                  <a:srgbClr val="FF0000"/>
                </a:solidFill>
                <a:latin typeface="Book Antiqua" pitchFamily="18" charset="0"/>
              </a:rPr>
            </a:br>
            <a:r>
              <a:rPr lang="uk-UA" sz="3600" dirty="0" smtClean="0">
                <a:solidFill>
                  <a:srgbClr val="FF0000"/>
                </a:solidFill>
                <a:latin typeface="Book Antiqua" pitchFamily="18" charset="0"/>
              </a:rPr>
              <a:t/>
            </a:r>
            <a:br>
              <a:rPr lang="uk-UA" sz="3600" dirty="0" smtClean="0">
                <a:solidFill>
                  <a:srgbClr val="FF0000"/>
                </a:solidFill>
                <a:latin typeface="Book Antiqua" pitchFamily="18" charset="0"/>
              </a:rPr>
            </a:br>
            <a:r>
              <a:rPr lang="uk-UA" sz="3600" i="1" dirty="0" smtClean="0">
                <a:latin typeface="Book Antiqua" pitchFamily="18" charset="0"/>
              </a:rPr>
              <a:t>– галузь філософського знання, що вивчає історичний процес та його складові як своєрідні, внутрішньо розгалужені і водночас цілісні утворення в їхньому взаємозв’язку і змінах; способи і форми історичного пізнання, основні особливості використання історичних знань.</a:t>
            </a:r>
            <a:r>
              <a:rPr lang="ru-RU" sz="3600" dirty="0" smtClean="0">
                <a:latin typeface="Book Antiqua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000" b="1" smtClean="0"/>
              <a:t>Концепції історичного розвитку:</a:t>
            </a:r>
            <a:endParaRPr lang="ru-RU" sz="4000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i="1" smtClean="0">
                <a:solidFill>
                  <a:schemeClr val="tx2"/>
                </a:solidFill>
              </a:rPr>
              <a:t>Лінійні  - </a:t>
            </a:r>
            <a:r>
              <a:rPr lang="uk-UA" sz="2400" smtClean="0">
                <a:solidFill>
                  <a:schemeClr val="tx2"/>
                </a:solidFill>
              </a:rPr>
              <a:t>образ історії як незворотної послідовності подій; геометричним аналогом цієї моделі спрямованості історії є </a:t>
            </a:r>
            <a:r>
              <a:rPr lang="uk-UA" sz="2400" i="1" smtClean="0">
                <a:solidFill>
                  <a:schemeClr val="tx2"/>
                </a:solidFill>
              </a:rPr>
              <a:t>пряма. Лінійність</a:t>
            </a:r>
            <a:r>
              <a:rPr lang="uk-UA" sz="2400" smtClean="0">
                <a:solidFill>
                  <a:schemeClr val="tx2"/>
                </a:solidFill>
              </a:rPr>
              <a:t> – це послідовність таких подій, які ведуть до певного стану суспільства. 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i="1" smtClean="0">
                <a:solidFill>
                  <a:schemeClr val="tx2"/>
                </a:solidFill>
              </a:rPr>
              <a:t>Циклічні - </a:t>
            </a:r>
            <a:r>
              <a:rPr lang="uk-UA" sz="2400" smtClean="0">
                <a:solidFill>
                  <a:schemeClr val="tx2"/>
                </a:solidFill>
              </a:rPr>
              <a:t>тлумачаться як </a:t>
            </a:r>
            <a:r>
              <a:rPr lang="uk-UA" sz="2400" i="1" smtClean="0">
                <a:solidFill>
                  <a:schemeClr val="tx2"/>
                </a:solidFill>
              </a:rPr>
              <a:t>послідовність подій, що повторюються</a:t>
            </a:r>
            <a:r>
              <a:rPr lang="uk-UA" sz="2400" smtClean="0">
                <a:solidFill>
                  <a:schemeClr val="tx2"/>
                </a:solidFill>
              </a:rPr>
              <a:t> через певні проміжки часу. Для філософії історії характерні циклічні концепції, побудовані за метафорою </a:t>
            </a:r>
            <a:r>
              <a:rPr lang="uk-UA" sz="2400" i="1" smtClean="0">
                <a:solidFill>
                  <a:schemeClr val="tx2"/>
                </a:solidFill>
              </a:rPr>
              <a:t>кола,</a:t>
            </a:r>
            <a:r>
              <a:rPr lang="uk-UA" sz="2400" smtClean="0">
                <a:solidFill>
                  <a:schemeClr val="tx2"/>
                </a:solidFill>
              </a:rPr>
              <a:t> тому часто вживають замість поняття циклу поняття кругообігу.</a:t>
            </a:r>
            <a:r>
              <a:rPr lang="ru-RU" sz="2400" smtClean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509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dirty="0" smtClean="0"/>
              <a:t>Вчення про </a:t>
            </a:r>
            <a:r>
              <a:rPr lang="uk-UA" sz="4000" i="1" dirty="0" smtClean="0"/>
              <a:t>суспільно-економічні формації</a:t>
            </a:r>
            <a:r>
              <a:rPr lang="uk-UA" sz="4000" dirty="0" smtClean="0"/>
              <a:t> (</a:t>
            </a:r>
            <a:r>
              <a:rPr lang="uk-UA" sz="4000" i="1" dirty="0" smtClean="0"/>
              <a:t>К. Маркс)</a:t>
            </a:r>
            <a:endParaRPr lang="ru-RU" sz="40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000" smtClean="0">
                <a:solidFill>
                  <a:schemeClr val="bg2"/>
                </a:solidFill>
              </a:rPr>
              <a:t>1</a:t>
            </a:r>
            <a:r>
              <a:rPr lang="uk-UA" sz="2000" smtClean="0">
                <a:solidFill>
                  <a:schemeClr val="tx2"/>
                </a:solidFill>
              </a:rPr>
              <a:t>) суспільно-економічна формація - це якісно визначена цілісна соціальна система, найважливішим елементом якої є матеріальні (економічні), духовні (ідеологічні) та інші зв'язки й відносини, що встановлюються між людьми в процесі їхньої життєдіяльності. У взаємозв'язку матеріальних і духовних відносин головна роль належить матеріальним відносинам, стрижнем яких є виробничі відносини;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smtClean="0">
                <a:solidFill>
                  <a:schemeClr val="tx2"/>
                </a:solidFill>
              </a:rPr>
              <a:t>2) суспільно-економічна формація відображає те загальне, що характеризує громадське життя в різних країнах на певному етапі їхнього розвитку. Досліджуючи капіталізм і порівнюючи матеріальні та духовні відносини різних країн, </a:t>
            </a:r>
            <a:r>
              <a:rPr lang="uk-UA" sz="2000" i="1" smtClean="0">
                <a:solidFill>
                  <a:schemeClr val="tx2"/>
                </a:solidFill>
              </a:rPr>
              <a:t>К. Маркс</a:t>
            </a:r>
            <a:r>
              <a:rPr lang="uk-UA" sz="2000" smtClean="0">
                <a:solidFill>
                  <a:schemeClr val="tx2"/>
                </a:solidFill>
              </a:rPr>
              <a:t> помітив повторюваність багатьох сторін цих відносин і зробив висновок, що ці країни перебувають на одній стадії соціального розвитку - капіталістичній;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smtClean="0">
                <a:solidFill>
                  <a:schemeClr val="tx2"/>
                </a:solidFill>
              </a:rPr>
              <a:t>3) суспільно-економічна формація є етапом у розвитку суспільства. Виокремивши виробничі відносини з усіх інших соціальних зв'язків, </a:t>
            </a:r>
            <a:r>
              <a:rPr lang="uk-UA" sz="2000" i="1" smtClean="0">
                <a:solidFill>
                  <a:schemeClr val="tx2"/>
                </a:solidFill>
              </a:rPr>
              <a:t>Маркс </a:t>
            </a:r>
            <a:r>
              <a:rPr lang="uk-UA" sz="2000" smtClean="0">
                <a:solidFill>
                  <a:schemeClr val="tx2"/>
                </a:solidFill>
              </a:rPr>
              <a:t>виявив їхні основні типи. Таким чином з'ясувалося, що різні соціальні організми можуть мати як однакову соціально-економічну структуру, так і різну (тобто виробничі відносини різних типів). Отже, був зроблений висновок проте, що кожен тип виробничих відносин визначає етап, період історії, а розвиток і зміна цих типів - суть історії суспільства</a:t>
            </a:r>
            <a:r>
              <a:rPr lang="uk-UA" sz="2000" smtClean="0">
                <a:solidFill>
                  <a:schemeClr val="bg2"/>
                </a:solidFill>
              </a:rPr>
              <a:t>.</a:t>
            </a:r>
            <a:endParaRPr lang="ru-RU" sz="2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5364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i="1" dirty="0" smtClean="0">
                <a:solidFill>
                  <a:schemeClr val="tx1"/>
                </a:solidFill>
                <a:latin typeface="Book Antiqua" pitchFamily="18" charset="0"/>
              </a:rPr>
              <a:t>Суспільно-економічна формація </a:t>
            </a:r>
            <a:r>
              <a:rPr lang="uk-UA" sz="4400" i="1" dirty="0" smtClean="0">
                <a:latin typeface="Book Antiqua" pitchFamily="18" charset="0"/>
              </a:rPr>
              <a:t>- </a:t>
            </a:r>
            <a:r>
              <a:rPr lang="uk-UA" sz="4000" i="1" dirty="0" smtClean="0">
                <a:latin typeface="Book Antiqua" pitchFamily="18" charset="0"/>
              </a:rPr>
              <a:t>це конкретний історичний тип суспільства, цілісна соціальна система, що ґрунтується на певному способі виробництва і виступає як ступінь суспільного прогресу.</a:t>
            </a:r>
            <a:endParaRPr lang="ru-RU" sz="4000" i="1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трелка вниз 19"/>
          <p:cNvSpPr/>
          <p:nvPr/>
        </p:nvSpPr>
        <p:spPr>
          <a:xfrm rot="1642335">
            <a:off x="6994525" y="3544888"/>
            <a:ext cx="928688" cy="11287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9459" name="Заголовок 1"/>
          <p:cNvPicPr>
            <a:picLocks noGrp="1" noChangeArrowheads="1"/>
          </p:cNvPicPr>
          <p:nvPr>
            <p:ph type="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528" y="0"/>
            <a:ext cx="8626475" cy="1481138"/>
          </a:xfrm>
          <a:solidFill>
            <a:schemeClr val="tx2"/>
          </a:solidFill>
          <a:ln>
            <a:solidFill>
              <a:schemeClr val="tx1"/>
            </a:solidFill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611188" y="2205038"/>
            <a:ext cx="1857375" cy="1500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600">
                <a:solidFill>
                  <a:schemeClr val="bg2"/>
                </a:solidFill>
                <a:latin typeface="Cambria" pitchFamily="18" charset="0"/>
              </a:rPr>
              <a:t>Суспільство не стратифіковане, експлуатація лише зароджується</a:t>
            </a:r>
            <a:endParaRPr lang="ru-RU" sz="1600">
              <a:solidFill>
                <a:schemeClr val="bg2"/>
              </a:solidFill>
              <a:latin typeface="Cambria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875" y="2000250"/>
            <a:ext cx="1857375" cy="1571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>
                <a:solidFill>
                  <a:schemeClr val="bg2"/>
                </a:solidFill>
                <a:latin typeface="Cambria" pitchFamily="18" charset="0"/>
              </a:rPr>
              <a:t>Рабовласники</a:t>
            </a:r>
          </a:p>
          <a:p>
            <a:pPr algn="ctr">
              <a:defRPr/>
            </a:pPr>
            <a:endParaRPr lang="uk-UA">
              <a:solidFill>
                <a:srgbClr val="FFFFFF"/>
              </a:solidFill>
              <a:latin typeface="Cambria" pitchFamily="18" charset="0"/>
            </a:endParaRPr>
          </a:p>
          <a:p>
            <a:pPr algn="ctr">
              <a:defRPr/>
            </a:pPr>
            <a:endParaRPr lang="uk-UA">
              <a:solidFill>
                <a:srgbClr val="FFFFFF"/>
              </a:solidFill>
              <a:latin typeface="Cambria" pitchFamily="18" charset="0"/>
            </a:endParaRPr>
          </a:p>
          <a:p>
            <a:pPr algn="ctr">
              <a:defRPr/>
            </a:pPr>
            <a:r>
              <a:rPr lang="uk-UA">
                <a:solidFill>
                  <a:schemeClr val="bg2"/>
                </a:solidFill>
                <a:latin typeface="Cambria" pitchFamily="18" charset="0"/>
              </a:rPr>
              <a:t>Раби</a:t>
            </a:r>
            <a:endParaRPr lang="ru-RU">
              <a:solidFill>
                <a:schemeClr val="bg2"/>
              </a:solidFill>
              <a:latin typeface="Cambria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5" idx="1"/>
            <a:endCxn id="5" idx="3"/>
          </p:cNvCxnSpPr>
          <p:nvPr/>
        </p:nvCxnSpPr>
        <p:spPr>
          <a:xfrm rot="10800000" flipH="1">
            <a:off x="3571875" y="2786063"/>
            <a:ext cx="1857375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6572250" y="2143125"/>
            <a:ext cx="1857375" cy="1571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>
                <a:solidFill>
                  <a:schemeClr val="bg2"/>
                </a:solidFill>
                <a:latin typeface="Cambria" pitchFamily="18" charset="0"/>
              </a:rPr>
              <a:t>Феодали</a:t>
            </a:r>
          </a:p>
          <a:p>
            <a:pPr algn="ctr">
              <a:defRPr/>
            </a:pPr>
            <a:endParaRPr lang="uk-UA">
              <a:solidFill>
                <a:schemeClr val="bg2"/>
              </a:solidFill>
              <a:latin typeface="Cambria" pitchFamily="18" charset="0"/>
            </a:endParaRPr>
          </a:p>
          <a:p>
            <a:pPr algn="ctr">
              <a:defRPr/>
            </a:pPr>
            <a:endParaRPr lang="uk-UA">
              <a:solidFill>
                <a:srgbClr val="FFFFFF"/>
              </a:solidFill>
              <a:latin typeface="Cambria" pitchFamily="18" charset="0"/>
            </a:endParaRPr>
          </a:p>
          <a:p>
            <a:pPr algn="ctr">
              <a:defRPr/>
            </a:pPr>
            <a:r>
              <a:rPr lang="uk-UA">
                <a:solidFill>
                  <a:schemeClr val="bg2"/>
                </a:solidFill>
                <a:latin typeface="Cambria" pitchFamily="18" charset="0"/>
              </a:rPr>
              <a:t>Селяни</a:t>
            </a:r>
            <a:endParaRPr lang="ru-RU">
              <a:solidFill>
                <a:schemeClr val="bg2"/>
              </a:solidFill>
              <a:latin typeface="Cambria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 flipH="1">
            <a:off x="6500813" y="2928938"/>
            <a:ext cx="1857375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5292725" y="4365625"/>
            <a:ext cx="1857375" cy="1571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>
                <a:solidFill>
                  <a:schemeClr val="bg2"/>
                </a:solidFill>
                <a:latin typeface="Cambria" pitchFamily="18" charset="0"/>
              </a:rPr>
              <a:t>Капіталісти</a:t>
            </a:r>
          </a:p>
          <a:p>
            <a:pPr algn="ctr">
              <a:defRPr/>
            </a:pPr>
            <a:endParaRPr lang="uk-UA">
              <a:solidFill>
                <a:schemeClr val="bg2"/>
              </a:solidFill>
              <a:latin typeface="Cambria" pitchFamily="18" charset="0"/>
            </a:endParaRPr>
          </a:p>
          <a:p>
            <a:pPr algn="ctr">
              <a:defRPr/>
            </a:pPr>
            <a:endParaRPr lang="uk-UA">
              <a:solidFill>
                <a:schemeClr val="bg2"/>
              </a:solidFill>
              <a:latin typeface="Cambria" pitchFamily="18" charset="0"/>
            </a:endParaRPr>
          </a:p>
          <a:p>
            <a:pPr algn="ctr">
              <a:defRPr/>
            </a:pPr>
            <a:r>
              <a:rPr lang="uk-UA">
                <a:solidFill>
                  <a:schemeClr val="bg2"/>
                </a:solidFill>
                <a:latin typeface="Cambria" pitchFamily="18" charset="0"/>
              </a:rPr>
              <a:t>Робітники</a:t>
            </a:r>
            <a:endParaRPr lang="ru-RU">
              <a:solidFill>
                <a:schemeClr val="bg2"/>
              </a:solidFill>
              <a:latin typeface="Cambria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10800000" flipH="1">
            <a:off x="5357813" y="5143500"/>
            <a:ext cx="185737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1928813" y="4429125"/>
            <a:ext cx="1857375" cy="1571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600">
                <a:solidFill>
                  <a:schemeClr val="bg2"/>
                </a:solidFill>
                <a:latin typeface="Cambria" pitchFamily="18" charset="0"/>
              </a:rPr>
              <a:t>Екпслуатації вже немає, відсутня приватна власність</a:t>
            </a:r>
            <a:endParaRPr lang="ru-RU" sz="1600">
              <a:solidFill>
                <a:schemeClr val="bg2"/>
              </a:solidFill>
              <a:latin typeface="Cambria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2500313" y="2500313"/>
            <a:ext cx="1071562" cy="7858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429250" y="2500313"/>
            <a:ext cx="1071563" cy="7858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Стрелка влево 20"/>
          <p:cNvSpPr>
            <a:spLocks noChangeArrowheads="1"/>
          </p:cNvSpPr>
          <p:nvPr/>
        </p:nvSpPr>
        <p:spPr bwMode="auto">
          <a:xfrm flipV="1">
            <a:off x="3779838" y="4724400"/>
            <a:ext cx="1476000" cy="900000"/>
          </a:xfrm>
          <a:prstGeom prst="leftArrow">
            <a:avLst>
              <a:gd name="adj1" fmla="val 50000"/>
              <a:gd name="adj2" fmla="val 50002"/>
            </a:avLst>
          </a:prstGeom>
          <a:gradFill rotWithShape="0">
            <a:gsLst>
              <a:gs pos="0">
                <a:srgbClr val="ADCFAF"/>
              </a:gs>
              <a:gs pos="47000">
                <a:srgbClr val="ADCFAF"/>
              </a:gs>
              <a:gs pos="50000">
                <a:srgbClr val="CCE0CD"/>
              </a:gs>
              <a:gs pos="100000">
                <a:srgbClr val="E6EFE7"/>
              </a:gs>
            </a:gsLst>
            <a:lin ang="5400000"/>
          </a:gradFill>
          <a:ln w="38100" algn="ctr">
            <a:solidFill>
              <a:srgbClr val="527755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2" name="Выноска 2 21"/>
          <p:cNvSpPr/>
          <p:nvPr/>
        </p:nvSpPr>
        <p:spPr>
          <a:xfrm>
            <a:off x="1547813" y="1557338"/>
            <a:ext cx="1357312" cy="5715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7738"/>
              <a:gd name="adj6" fmla="val -20201"/>
            </a:avLst>
          </a:prstGeom>
          <a:solidFill>
            <a:srgbClr val="FFE6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 err="1">
                <a:solidFill>
                  <a:schemeClr val="tx1"/>
                </a:solidFill>
                <a:latin typeface="Cambria" pitchFamily="18" charset="0"/>
              </a:rPr>
              <a:t>Первісно-общинна</a:t>
            </a:r>
            <a:endParaRPr lang="ru-RU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3" name="Выноска 2 22"/>
          <p:cNvSpPr/>
          <p:nvPr/>
        </p:nvSpPr>
        <p:spPr>
          <a:xfrm>
            <a:off x="4429124" y="1500188"/>
            <a:ext cx="2052000" cy="4286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5516"/>
              <a:gd name="adj6" fmla="val -25221"/>
            </a:avLst>
          </a:prstGeom>
          <a:solidFill>
            <a:srgbClr val="FFE6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  <a:latin typeface="Cambria" pitchFamily="18" charset="0"/>
              </a:rPr>
              <a:t>Рабовласницька</a:t>
            </a:r>
            <a:endParaRPr lang="ru-RU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4" name="Выноска 2 23"/>
          <p:cNvSpPr/>
          <p:nvPr/>
        </p:nvSpPr>
        <p:spPr>
          <a:xfrm>
            <a:off x="7358063" y="1428750"/>
            <a:ext cx="1357312" cy="50006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2500"/>
              <a:gd name="adj6" fmla="val -32231"/>
            </a:avLst>
          </a:prstGeom>
          <a:solidFill>
            <a:srgbClr val="FFE6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  <a:latin typeface="Cambria" pitchFamily="18" charset="0"/>
              </a:rPr>
              <a:t>Феодалізм</a:t>
            </a:r>
            <a:endParaRPr lang="ru-RU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5" name="Выноска 2 24"/>
          <p:cNvSpPr/>
          <p:nvPr/>
        </p:nvSpPr>
        <p:spPr>
          <a:xfrm>
            <a:off x="7740000" y="5013176"/>
            <a:ext cx="1404000" cy="5000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181"/>
              <a:gd name="adj6" fmla="val -41053"/>
            </a:avLst>
          </a:prstGeom>
          <a:solidFill>
            <a:srgbClr val="FFE6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  <a:latin typeface="Cambria" pitchFamily="18" charset="0"/>
              </a:rPr>
              <a:t>Капіталізм</a:t>
            </a:r>
            <a:endParaRPr lang="ru-RU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6" name="Выноска 2 25"/>
          <p:cNvSpPr/>
          <p:nvPr/>
        </p:nvSpPr>
        <p:spPr>
          <a:xfrm>
            <a:off x="251520" y="5085184"/>
            <a:ext cx="1357312" cy="5000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7771"/>
              <a:gd name="adj6" fmla="val 125763"/>
            </a:avLst>
          </a:prstGeom>
          <a:solidFill>
            <a:srgbClr val="FFE6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  <a:latin typeface="Cambria" pitchFamily="18" charset="0"/>
              </a:rPr>
              <a:t>Комунізм</a:t>
            </a:r>
            <a:endParaRPr lang="ru-RU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008063"/>
          </a:xfrm>
        </p:spPr>
        <p:txBody>
          <a:bodyPr/>
          <a:lstStyle/>
          <a:p>
            <a:pPr algn="ctr" eaLnBrk="1" hangingPunct="1"/>
            <a:r>
              <a:rPr lang="uk-UA" sz="4000" b="1" dirty="0" smtClean="0">
                <a:solidFill>
                  <a:schemeClr val="tx1"/>
                </a:solidFill>
                <a:latin typeface="+mn-lt"/>
              </a:rPr>
              <a:t>Основні концепції культури:</a:t>
            </a:r>
            <a:endParaRPr lang="ru-RU" sz="40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1557338"/>
            <a:ext cx="9144000" cy="5040312"/>
          </a:xfrm>
        </p:spPr>
        <p:txBody>
          <a:bodyPr/>
          <a:lstStyle/>
          <a:p>
            <a:pPr eaLnBrk="1" hangingPunct="1"/>
            <a:r>
              <a:rPr lang="uk-UA" dirty="0" smtClean="0">
                <a:solidFill>
                  <a:schemeClr val="tx2"/>
                </a:solidFill>
              </a:rPr>
              <a:t>Концепції локальних культур О.Шпенглера </a:t>
            </a:r>
            <a:r>
              <a:rPr lang="uk-UA" dirty="0" err="1" smtClean="0">
                <a:solidFill>
                  <a:schemeClr val="tx2"/>
                </a:solidFill>
              </a:rPr>
              <a:t>“Занепад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err="1" smtClean="0">
                <a:solidFill>
                  <a:schemeClr val="tx2"/>
                </a:solidFill>
              </a:rPr>
              <a:t>Європи”</a:t>
            </a:r>
            <a:r>
              <a:rPr lang="uk-UA" dirty="0" smtClean="0">
                <a:solidFill>
                  <a:schemeClr val="tx2"/>
                </a:solidFill>
              </a:rPr>
              <a:t> та А. </a:t>
            </a:r>
            <a:r>
              <a:rPr lang="uk-UA" dirty="0" err="1" smtClean="0">
                <a:solidFill>
                  <a:schemeClr val="tx2"/>
                </a:solidFill>
              </a:rPr>
              <a:t>Тойнбі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err="1" smtClean="0">
                <a:solidFill>
                  <a:schemeClr val="tx2"/>
                </a:solidFill>
              </a:rPr>
              <a:t>“Осягнення</a:t>
            </a:r>
            <a:r>
              <a:rPr lang="uk-UA" dirty="0" smtClean="0">
                <a:solidFill>
                  <a:schemeClr val="tx2"/>
                </a:solidFill>
              </a:rPr>
              <a:t> </a:t>
            </a:r>
            <a:r>
              <a:rPr lang="uk-UA" dirty="0" err="1" smtClean="0">
                <a:solidFill>
                  <a:schemeClr val="tx2"/>
                </a:solidFill>
              </a:rPr>
              <a:t>історії”</a:t>
            </a:r>
            <a:r>
              <a:rPr lang="uk-UA" dirty="0" smtClean="0">
                <a:solidFill>
                  <a:schemeClr val="tx2"/>
                </a:solidFill>
              </a:rPr>
              <a:t>;</a:t>
            </a:r>
          </a:p>
          <a:p>
            <a:pPr eaLnBrk="1" hangingPunct="1"/>
            <a:r>
              <a:rPr lang="uk-UA" dirty="0" smtClean="0">
                <a:solidFill>
                  <a:schemeClr val="tx2"/>
                </a:solidFill>
              </a:rPr>
              <a:t>Теорія культурних </a:t>
            </a:r>
            <a:r>
              <a:rPr lang="uk-UA" dirty="0" err="1" smtClean="0">
                <a:solidFill>
                  <a:schemeClr val="tx2"/>
                </a:solidFill>
              </a:rPr>
              <a:t>надсистем</a:t>
            </a:r>
            <a:r>
              <a:rPr lang="uk-UA" dirty="0" smtClean="0">
                <a:solidFill>
                  <a:schemeClr val="tx2"/>
                </a:solidFill>
              </a:rPr>
              <a:t> П. Сорокіна;</a:t>
            </a:r>
          </a:p>
          <a:p>
            <a:pPr eaLnBrk="1" hangingPunct="1"/>
            <a:r>
              <a:rPr lang="uk-UA" dirty="0" smtClean="0">
                <a:solidFill>
                  <a:schemeClr val="tx2"/>
                </a:solidFill>
              </a:rPr>
              <a:t>Ігрова концепція культури Й. </a:t>
            </a:r>
            <a:r>
              <a:rPr lang="uk-UA" dirty="0" err="1" smtClean="0">
                <a:solidFill>
                  <a:schemeClr val="tx2"/>
                </a:solidFill>
              </a:rPr>
              <a:t>Гейзінга</a:t>
            </a:r>
            <a:r>
              <a:rPr lang="uk-UA" dirty="0" smtClean="0">
                <a:solidFill>
                  <a:schemeClr val="tx2"/>
                </a:solidFill>
              </a:rPr>
              <a:t>;</a:t>
            </a:r>
          </a:p>
          <a:p>
            <a:pPr eaLnBrk="1" hangingPunct="1"/>
            <a:r>
              <a:rPr lang="uk-UA" dirty="0" smtClean="0">
                <a:solidFill>
                  <a:schemeClr val="tx2"/>
                </a:solidFill>
              </a:rPr>
              <a:t>Психоаналітичні концепції культури З.Фрейда та К.Г. Юнга;</a:t>
            </a:r>
          </a:p>
          <a:p>
            <a:pPr eaLnBrk="1" hangingPunct="1"/>
            <a:r>
              <a:rPr lang="uk-UA" dirty="0" smtClean="0">
                <a:solidFill>
                  <a:schemeClr val="tx2"/>
                </a:solidFill>
              </a:rPr>
              <a:t>Структуралістські концепції культури К. </a:t>
            </a:r>
            <a:r>
              <a:rPr lang="uk-UA" dirty="0" err="1" smtClean="0">
                <a:solidFill>
                  <a:schemeClr val="tx2"/>
                </a:solidFill>
              </a:rPr>
              <a:t>Леві-Стросса</a:t>
            </a:r>
            <a:r>
              <a:rPr lang="uk-UA" dirty="0" smtClean="0">
                <a:solidFill>
                  <a:schemeClr val="tx2"/>
                </a:solidFill>
              </a:rPr>
              <a:t> та М. Фуко.</a:t>
            </a:r>
          </a:p>
          <a:p>
            <a:pPr eaLnBrk="1" hangingPunct="1"/>
            <a:endParaRPr lang="ru-RU" dirty="0" smtClean="0">
              <a:solidFill>
                <a:schemeClr val="tx2"/>
              </a:solidFill>
            </a:endParaRP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dirty="0" smtClean="0">
                <a:latin typeface="Book Antiqua" pitchFamily="18" charset="0"/>
              </a:rPr>
              <a:t>Формаційний та цивілізаційний підходи до розуміння історії</a:t>
            </a:r>
            <a:endParaRPr lang="ru-RU" sz="4000" b="1" dirty="0" smtClean="0">
              <a:latin typeface="Book Antiqua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uk-UA" sz="2800" smtClean="0">
                <a:solidFill>
                  <a:schemeClr val="tx2"/>
                </a:solidFill>
                <a:latin typeface="Book Antiqua" pitchFamily="18" charset="0"/>
              </a:rPr>
              <a:t>формаційний підхід прагне в процесі аналізу охопити все суспільство й акцентує увагу на його динаміці, цивілізаційний - досліджує частину суспільства (окрему цивілізацію), а суспільство в цілому сприймає як статичне;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sz="2800" smtClean="0">
                <a:solidFill>
                  <a:schemeClr val="tx2"/>
                </a:solidFill>
                <a:latin typeface="Book Antiqua" pitchFamily="18" charset="0"/>
              </a:rPr>
              <a:t>формаційний підхід особливу увагу приділяє економічним факторам життя суспільства, цивілізаційний же - акцентує увагу на духовних факторах.</a:t>
            </a:r>
            <a:endParaRPr lang="ru-RU" sz="2800" smtClean="0">
              <a:solidFill>
                <a:schemeClr val="tx2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altLang="uk-UA" sz="5400" dirty="0" smtClean="0">
                <a:solidFill>
                  <a:schemeClr val="tx2"/>
                </a:solidFill>
                <a:latin typeface="Arial Black" pitchFamily="34" charset="0"/>
              </a:rPr>
              <a:t>Тема </a:t>
            </a:r>
            <a:r>
              <a:rPr lang="en-US" altLang="uk-UA" sz="5400" dirty="0" smtClean="0">
                <a:solidFill>
                  <a:schemeClr val="tx2"/>
                </a:solidFill>
                <a:latin typeface="Arial Black" pitchFamily="34" charset="0"/>
              </a:rPr>
              <a:t>7</a:t>
            </a:r>
            <a:r>
              <a:rPr lang="uk-UA" altLang="uk-UA" sz="5400" dirty="0" smtClean="0">
                <a:solidFill>
                  <a:schemeClr val="tx2"/>
                </a:solidFill>
                <a:latin typeface="Arial Black" pitchFamily="34" charset="0"/>
              </a:rPr>
              <a:t>.</a:t>
            </a:r>
            <a:r>
              <a:rPr lang="uk-UA" altLang="uk-UA" sz="4800" dirty="0" smtClean="0">
                <a:latin typeface="Book Antiqua" pitchFamily="18" charset="0"/>
              </a:rPr>
              <a:t/>
            </a:r>
            <a:br>
              <a:rPr lang="uk-UA" altLang="uk-UA" sz="4800" dirty="0" smtClean="0">
                <a:latin typeface="Book Antiqua" pitchFamily="18" charset="0"/>
              </a:rPr>
            </a:b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type="subTitle" idx="1"/>
          </p:nvPr>
        </p:nvSpPr>
        <p:spPr>
          <a:xfrm>
            <a:off x="611560" y="2924944"/>
            <a:ext cx="7854950" cy="1752600"/>
          </a:xfrm>
        </p:spPr>
        <p:txBody>
          <a:bodyPr/>
          <a:lstStyle/>
          <a:p>
            <a:pPr marR="0" algn="ctr" eaLnBrk="1" hangingPunct="1"/>
            <a:r>
              <a:rPr lang="uk-UA" altLang="uk-UA" sz="4400" dirty="0" smtClean="0">
                <a:solidFill>
                  <a:schemeClr val="tx2"/>
                </a:solidFill>
              </a:rPr>
              <a:t>“ </a:t>
            </a:r>
            <a:r>
              <a:rPr lang="uk-UA" sz="6000" b="1" dirty="0" smtClean="0">
                <a:solidFill>
                  <a:schemeClr val="tx2"/>
                </a:solidFill>
              </a:rPr>
              <a:t>Соціальна філософія</a:t>
            </a:r>
            <a:r>
              <a:rPr lang="ru-RU" sz="6000" dirty="0" smtClean="0">
                <a:solidFill>
                  <a:schemeClr val="tx2"/>
                </a:solidFill>
              </a:rPr>
              <a:t> </a:t>
            </a:r>
            <a:r>
              <a:rPr lang="uk-UA" altLang="uk-UA" sz="4400" b="1" dirty="0" smtClean="0">
                <a:solidFill>
                  <a:schemeClr val="tx2"/>
                </a:solidFill>
              </a:rPr>
              <a:t>”</a:t>
            </a:r>
            <a:endParaRPr lang="ru-RU" sz="4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680000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uk-UA" sz="4000" b="1" i="1" dirty="0" smtClean="0">
                <a:solidFill>
                  <a:schemeClr val="tx1"/>
                </a:solidFill>
                <a:latin typeface="Book Antiqua" pitchFamily="18" charset="0"/>
              </a:rPr>
              <a:t>Прогрес</a:t>
            </a:r>
            <a:r>
              <a:rPr lang="uk-UA" sz="4000" b="1" dirty="0" smtClean="0">
                <a:latin typeface="Book Antiqua" pitchFamily="18" charset="0"/>
              </a:rPr>
              <a:t> </a:t>
            </a:r>
            <a:br>
              <a:rPr lang="uk-UA" sz="4000" b="1" dirty="0" smtClean="0">
                <a:latin typeface="Book Antiqua" pitchFamily="18" charset="0"/>
              </a:rPr>
            </a:br>
            <a:r>
              <a:rPr lang="uk-UA" sz="3200" i="1" dirty="0" smtClean="0"/>
              <a:t>- це напрям розвитку, що характеризується переходом від нижчого до вищого, від менш досконалого до більш досконалого.</a:t>
            </a:r>
            <a:r>
              <a:rPr lang="uk-UA" sz="3200" dirty="0" smtClean="0"/>
              <a:t> </a:t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4000" b="1" i="1" dirty="0" smtClean="0">
                <a:solidFill>
                  <a:schemeClr val="tx1"/>
                </a:solidFill>
                <a:latin typeface="Book Antiqua" pitchFamily="18" charset="0"/>
              </a:rPr>
              <a:t>Регрес</a:t>
            </a:r>
            <a:r>
              <a:rPr lang="uk-UA" sz="3200" i="1" dirty="0" smtClean="0"/>
              <a:t> </a:t>
            </a:r>
            <a:br>
              <a:rPr lang="uk-UA" sz="3200" i="1" dirty="0" smtClean="0"/>
            </a:br>
            <a:r>
              <a:rPr lang="uk-UA" sz="3200" i="1" dirty="0" smtClean="0"/>
              <a:t>- перехід від вищого до нижчого, від більш досконалого до менш досконалого.</a:t>
            </a:r>
            <a:r>
              <a:rPr lang="uk-UA" sz="3200" dirty="0" smtClean="0"/>
              <a:t> </a:t>
            </a:r>
            <a:endParaRPr lang="ru-RU" sz="32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884000" cy="5616000"/>
          </a:xfrm>
        </p:spPr>
        <p:txBody>
          <a:bodyPr/>
          <a:lstStyle/>
          <a:p>
            <a:pPr marL="742950" indent="-742950" algn="ctr" eaLnBrk="1" fontAlgn="auto" hangingPunct="1">
              <a:spcAft>
                <a:spcPts val="0"/>
              </a:spcAft>
              <a:defRPr/>
            </a:pP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3600" b="1" dirty="0" smtClean="0"/>
              <a:t>Основні критерії історичного прогресу: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- </a:t>
            </a:r>
            <a:r>
              <a:rPr lang="ru-RU" sz="3100" dirty="0" err="1" smtClean="0"/>
              <a:t>д</a:t>
            </a:r>
            <a:r>
              <a:rPr lang="uk-UA" sz="3100" dirty="0" err="1" smtClean="0">
                <a:latin typeface="Book Antiqua" pitchFamily="18" charset="0"/>
              </a:rPr>
              <a:t>уховний</a:t>
            </a:r>
            <a:r>
              <a:rPr lang="uk-UA" sz="3100" dirty="0" smtClean="0">
                <a:latin typeface="Book Antiqua" pitchFamily="18" charset="0"/>
              </a:rPr>
              <a:t> розвиток людини  </a:t>
            </a:r>
            <a:r>
              <a:rPr lang="ru-RU" sz="3100" dirty="0" smtClean="0">
                <a:latin typeface="Book Antiqua" pitchFamily="18" charset="0"/>
              </a:rPr>
              <a:t/>
            </a:r>
            <a:br>
              <a:rPr lang="ru-RU" sz="3100" dirty="0" smtClean="0">
                <a:latin typeface="Book Antiqua" pitchFamily="18" charset="0"/>
              </a:rPr>
            </a:br>
            <a:r>
              <a:rPr lang="ru-RU" sz="3100" dirty="0" smtClean="0">
                <a:latin typeface="Book Antiqua" pitchFamily="18" charset="0"/>
              </a:rPr>
              <a:t>- </a:t>
            </a:r>
            <a:r>
              <a:rPr lang="uk-UA" sz="3100" dirty="0" smtClean="0">
                <a:latin typeface="Book Antiqua" pitchFamily="18" charset="0"/>
              </a:rPr>
              <a:t>просування до об’єднання людства  </a:t>
            </a:r>
            <a:br>
              <a:rPr lang="uk-UA" sz="3100" dirty="0" smtClean="0">
                <a:latin typeface="Book Antiqua" pitchFamily="18" charset="0"/>
              </a:rPr>
            </a:br>
            <a:r>
              <a:rPr lang="uk-UA" sz="3100" dirty="0" smtClean="0">
                <a:latin typeface="Book Antiqua" pitchFamily="18" charset="0"/>
              </a:rPr>
              <a:t>- розширення свободи людини</a:t>
            </a:r>
            <a:br>
              <a:rPr lang="uk-UA" sz="3100" dirty="0" smtClean="0">
                <a:latin typeface="Book Antiqua" pitchFamily="18" charset="0"/>
              </a:rPr>
            </a:br>
            <a:r>
              <a:rPr lang="uk-UA" sz="3100" dirty="0" smtClean="0">
                <a:latin typeface="Book Antiqua" pitchFamily="18" charset="0"/>
              </a:rPr>
              <a:t>- оволодіння силами природи </a:t>
            </a:r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/>
              <a:t>- </a:t>
            </a:r>
            <a:r>
              <a:rPr lang="uk-UA" sz="3100" dirty="0" smtClean="0">
                <a:latin typeface="Book Antiqua" pitchFamily="18" charset="0"/>
              </a:rPr>
              <a:t>розвиток продуктивних сил  </a:t>
            </a:r>
            <a:endParaRPr lang="ru-RU" sz="31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755650"/>
          </a:xfrm>
        </p:spPr>
        <p:txBody>
          <a:bodyPr/>
          <a:lstStyle/>
          <a:p>
            <a:pPr algn="ctr" eaLnBrk="1" hangingPunct="1"/>
            <a:r>
              <a:rPr lang="uk-UA" sz="3200" b="1" smtClean="0">
                <a:latin typeface="Book Antiqua" pitchFamily="18" charset="0"/>
              </a:rPr>
              <a:t>Ознаки інформаційного суспільства</a:t>
            </a:r>
            <a:endParaRPr lang="ru-RU" sz="3200" b="1" smtClean="0">
              <a:latin typeface="Book Antiqua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tx2"/>
                </a:solidFill>
              </a:rPr>
              <a:t>1) повсюдне впровадження науко- і інформаційномістких технологій;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tx2"/>
                </a:solidFill>
              </a:rPr>
              <a:t>2) бурхливе зростання індустрії знань, у яку переміщується все більше і більше людей і ресурсів;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tx2"/>
                </a:solidFill>
              </a:rPr>
              <a:t>3) у сфері освіти, науки, комп'ютерної діяльності, ЗМІ тощо продукується більше половини національного продукту;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tx2"/>
                </a:solidFill>
              </a:rPr>
              <a:t>4) радикальні зміни у співвідношенні робочого і вільного часу та особистих настановах людини;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tx2"/>
                </a:solidFill>
              </a:rPr>
              <a:t>5) зміна мотивацій людини від суто матеріальних цінностей і власності до можливостей самовираження та саморозвитку, задоволення роботою і життям;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tx2"/>
                </a:solidFill>
              </a:rPr>
              <a:t>6) використання інформації не лише для створення матеріальних і культурних благ, а й значною мірою для того, щоб формувати у громадян певні економічні, соціальні і політичну позиції;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tx2"/>
                </a:solidFill>
              </a:rPr>
              <a:t>7) формується новий тип споживача інформації.</a:t>
            </a:r>
            <a:r>
              <a:rPr lang="ru-RU" sz="2400" smtClean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10445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>
                <a:solidFill>
                  <a:schemeClr val="tx1"/>
                </a:solidFill>
              </a:rPr>
              <a:t>Глобальні проблеми сучасності:</a:t>
            </a:r>
            <a:br>
              <a:rPr lang="uk-UA" sz="4000" b="1" dirty="0" smtClean="0">
                <a:solidFill>
                  <a:schemeClr val="tx1"/>
                </a:solidFill>
              </a:rPr>
            </a:br>
            <a:endParaRPr lang="ru-RU" sz="4000" b="1" dirty="0" smtClean="0">
              <a:solidFill>
                <a:schemeClr val="tx1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800" b="1" smtClean="0">
                <a:solidFill>
                  <a:schemeClr val="tx2"/>
                </a:solidFill>
              </a:rPr>
              <a:t>Духовна криза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smtClean="0">
                <a:solidFill>
                  <a:schemeClr val="tx2"/>
                </a:solidFill>
              </a:rPr>
              <a:t>Загроза світової війни із застосуванням зброї масового ураження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smtClean="0">
                <a:solidFill>
                  <a:schemeClr val="tx2"/>
                </a:solidFill>
              </a:rPr>
              <a:t>Масові захворювання 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smtClean="0">
                <a:solidFill>
                  <a:schemeClr val="tx2"/>
                </a:solidFill>
              </a:rPr>
              <a:t>Зростання тероризму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smtClean="0">
                <a:solidFill>
                  <a:schemeClr val="tx2"/>
                </a:solidFill>
              </a:rPr>
              <a:t>Вичерпання природних ресурсів планети 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smtClean="0">
                <a:solidFill>
                  <a:schemeClr val="tx2"/>
                </a:solidFill>
              </a:rPr>
              <a:t>Поглиблення екологічної кризи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smtClean="0">
                <a:solidFill>
                  <a:schemeClr val="tx2"/>
                </a:solidFill>
              </a:rPr>
              <a:t>Нерівномірний соціально-економічний розвиток країн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smtClean="0">
                <a:solidFill>
                  <a:schemeClr val="tx2"/>
                </a:solidFill>
              </a:rPr>
              <a:t>Демографічна проблема 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smtClean="0">
                <a:solidFill>
                  <a:schemeClr val="tx2"/>
                </a:solidFill>
              </a:rPr>
              <a:t>Глобальна зміна клімату</a:t>
            </a:r>
            <a:r>
              <a:rPr lang="uk-UA" sz="2800" smtClean="0">
                <a:solidFill>
                  <a:schemeClr val="tx2"/>
                </a:solidFill>
              </a:rPr>
              <a:t> </a:t>
            </a:r>
            <a:endParaRPr lang="ru-RU" sz="28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700338" y="390525"/>
            <a:ext cx="4532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2000" b="1" i="1">
                <a:solidFill>
                  <a:schemeClr val="bg2"/>
                </a:solidFill>
              </a:rPr>
              <a:t>Філософське поняття культури</a:t>
            </a:r>
            <a:r>
              <a:rPr lang="ru-RU" sz="2000" b="1" i="1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9388" y="1004888"/>
            <a:ext cx="8713787" cy="374967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rgbClr val="EFFFEF"/>
              </a:gs>
              <a:gs pos="100000">
                <a:srgbClr val="CCFFCC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>
            <a:spAutoFit/>
            <a:flatTx/>
          </a:bodyPr>
          <a:lstStyle/>
          <a:p>
            <a:pPr algn="just">
              <a:spcBef>
                <a:spcPct val="50000"/>
              </a:spcBef>
            </a:pPr>
            <a:r>
              <a:rPr lang="uk-UA" sz="2000" b="1" i="1">
                <a:solidFill>
                  <a:schemeClr val="tx2"/>
                </a:solidFill>
              </a:rPr>
              <a:t>М.Вебер Культура – це сукупність духовних символів, що не підлягають ніяким утилітарним цілям.</a:t>
            </a:r>
          </a:p>
          <a:p>
            <a:pPr algn="just">
              <a:spcBef>
                <a:spcPct val="50000"/>
              </a:spcBef>
            </a:pPr>
            <a:r>
              <a:rPr lang="uk-UA" sz="2000" b="1" i="1">
                <a:solidFill>
                  <a:schemeClr val="tx2"/>
                </a:solidFill>
              </a:rPr>
              <a:t>Е.Кассірер Культура є формою розумової діяльності, що спрямована на створення і усвідомлення символічних форм.</a:t>
            </a:r>
          </a:p>
          <a:p>
            <a:pPr algn="just">
              <a:spcBef>
                <a:spcPct val="50000"/>
              </a:spcBef>
            </a:pPr>
            <a:r>
              <a:rPr lang="uk-UA" sz="2000" b="1" i="1">
                <a:solidFill>
                  <a:schemeClr val="tx2"/>
                </a:solidFill>
              </a:rPr>
              <a:t>Ж.Марітен Основу всього цінного в культурі становить релігія.</a:t>
            </a:r>
          </a:p>
          <a:p>
            <a:pPr algn="just">
              <a:spcBef>
                <a:spcPct val="50000"/>
              </a:spcBef>
            </a:pPr>
            <a:r>
              <a:rPr lang="uk-UA" sz="2000" b="1" i="1">
                <a:solidFill>
                  <a:schemeClr val="tx2"/>
                </a:solidFill>
              </a:rPr>
              <a:t>К.Леві-Стросс Головним проявом культури є мова, система знаків, комунікація, що може бути перекладена й зрозуміла.</a:t>
            </a:r>
          </a:p>
          <a:p>
            <a:pPr algn="just">
              <a:spcBef>
                <a:spcPct val="50000"/>
              </a:spcBef>
            </a:pPr>
            <a:r>
              <a:rPr lang="uk-UA" sz="2000" b="1" i="1">
                <a:solidFill>
                  <a:schemeClr val="tx2"/>
                </a:solidFill>
              </a:rPr>
              <a:t>А.Моль Культура – інтелектуальний аспект штучного середовища, що створюється людиною в процесі її життєдіяльності.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79388" y="5059363"/>
            <a:ext cx="8713787" cy="14652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EF"/>
              </a:gs>
              <a:gs pos="100000">
                <a:srgbClr val="FFFF99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 algn="just">
              <a:spcBef>
                <a:spcPct val="50000"/>
              </a:spcBef>
            </a:pPr>
            <a:r>
              <a:rPr lang="uk-UA" b="1" i="1">
                <a:solidFill>
                  <a:schemeClr val="tx2"/>
                </a:solidFill>
              </a:rPr>
              <a:t>Вивчення культури опосередковане специфікою філософії як особливої форми суспільного пізнання полягає в осмисленні дійсності через визначення узагальнених поглядів на світ, місця та ролі людини в ньому, через пізнання загальних законів розвитку природи, суспільства і людського мислення.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52"/>
            <a:ext cx="8229600" cy="141448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dirty="0" smtClean="0">
                <a:latin typeface="Book Antiqua" pitchFamily="18" charset="0"/>
              </a:rPr>
              <a:t>Співвідношення понять </a:t>
            </a:r>
            <a:br>
              <a:rPr lang="uk-UA" sz="4000" b="1" dirty="0" smtClean="0">
                <a:latin typeface="Book Antiqua" pitchFamily="18" charset="0"/>
              </a:rPr>
            </a:br>
            <a:r>
              <a:rPr lang="uk-UA" sz="4000" b="1" dirty="0" err="1" smtClean="0">
                <a:latin typeface="Book Antiqua" pitchFamily="18" charset="0"/>
              </a:rPr>
              <a:t>“культура”</a:t>
            </a:r>
            <a:r>
              <a:rPr lang="uk-UA" sz="4000" b="1" dirty="0" smtClean="0">
                <a:latin typeface="Book Antiqua" pitchFamily="18" charset="0"/>
              </a:rPr>
              <a:t> і </a:t>
            </a:r>
            <a:r>
              <a:rPr lang="uk-UA" sz="4000" b="1" dirty="0" err="1" smtClean="0">
                <a:latin typeface="Book Antiqua" pitchFamily="18" charset="0"/>
              </a:rPr>
              <a:t>“цивілізація”</a:t>
            </a:r>
            <a:endParaRPr lang="ru-RU" sz="4000" b="1" dirty="0" smtClean="0">
              <a:latin typeface="Book Antiqua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2"/>
                </a:solidFill>
              </a:rPr>
              <a:t>цивілізація як загалом синонімічне до культури поняття;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2"/>
                </a:solidFill>
              </a:rPr>
              <a:t>цивілізація як матеріальна культура;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2"/>
                </a:solidFill>
              </a:rPr>
              <a:t>цивілізація як один із складових етапів культури;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>
                <a:solidFill>
                  <a:schemeClr val="tx2"/>
                </a:solidFill>
              </a:rPr>
              <a:t>цивілізація як етап історичного розвитку, що приходить на зміну культурі.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400" smtClean="0">
                <a:solidFill>
                  <a:schemeClr val="tx2"/>
                </a:solidFill>
              </a:rPr>
              <a:t>Якщо поняття «культура» характеризує людину, визначає рівень її розвитку, способи самовиразу в діяльності, творчості, то поняття «цивілізація» характеризує соціальне буття самої культури. Культура та цивілізація постають двома різними сторонами людського суспільно-історичного буття; їх протистояння, але і взаємне стимулювання постає нормальним явищем і одним із джерел розвитку суспільства </a:t>
            </a:r>
            <a:endParaRPr lang="ru-RU" sz="2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altLang="uk-UA" sz="6600" dirty="0" smtClean="0">
                <a:solidFill>
                  <a:schemeClr val="accent1">
                    <a:lumMod val="50000"/>
                  </a:schemeClr>
                </a:solidFill>
              </a:rPr>
              <a:t>Дякуємо за увагу!</a:t>
            </a:r>
            <a:endParaRPr lang="ru-RU" sz="6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rot="10800000" flipV="1">
            <a:off x="539552" y="3861048"/>
            <a:ext cx="7772400" cy="1571625"/>
          </a:xfrm>
        </p:spPr>
        <p:txBody>
          <a:bodyPr/>
          <a:lstStyle/>
          <a:p>
            <a:pPr algn="ctr">
              <a:defRPr/>
            </a:pPr>
            <a:r>
              <a:rPr lang="uk-UA" altLang="uk-UA" sz="6000" b="1" i="1" dirty="0" smtClean="0">
                <a:solidFill>
                  <a:schemeClr val="accent1">
                    <a:lumMod val="50000"/>
                  </a:schemeClr>
                </a:solidFill>
              </a:rPr>
              <a:t>КІНЕЦЬ</a:t>
            </a:r>
            <a:endParaRPr lang="ru-RU" sz="6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dirty="0" smtClean="0">
                <a:latin typeface="+mn-lt"/>
              </a:rPr>
              <a:t>План лекції</a:t>
            </a:r>
            <a:endParaRPr lang="ru-RU" b="1" dirty="0" smtClean="0">
              <a:latin typeface="+mn-lt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81200"/>
            <a:ext cx="8893175" cy="38862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endParaRPr lang="uk-UA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uk-UA" dirty="0" smtClean="0">
                <a:solidFill>
                  <a:schemeClr val="tx2"/>
                </a:solidFill>
                <a:latin typeface="Book Antiqua" pitchFamily="18" charset="0"/>
              </a:rPr>
              <a:t>Соціальна філософія: об’єкт, предмет, завдання. Специфіка пізнання соціального.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uk-UA" dirty="0" smtClean="0">
                <a:solidFill>
                  <a:schemeClr val="tx2"/>
                </a:solidFill>
                <a:latin typeface="Book Antiqua" pitchFamily="18" charset="0"/>
              </a:rPr>
              <a:t>Філософські концепції розуміння суспільства.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uk-UA" dirty="0" smtClean="0">
                <a:solidFill>
                  <a:schemeClr val="tx2"/>
                </a:solidFill>
                <a:latin typeface="Book Antiqua" pitchFamily="18" charset="0"/>
              </a:rPr>
              <a:t>Філософія історії: проблема осмислення історичного процесу.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uk-UA" dirty="0" smtClean="0">
                <a:solidFill>
                  <a:schemeClr val="tx2"/>
                </a:solidFill>
                <a:latin typeface="Book Antiqua" pitchFamily="18" charset="0"/>
              </a:rPr>
              <a:t>Історичні моделі культури та цивілізаційні типи.</a:t>
            </a:r>
            <a:endParaRPr lang="ru-RU" dirty="0" smtClean="0">
              <a:solidFill>
                <a:schemeClr val="tx2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pPr algn="ctr" eaLnBrk="1" hangingPunct="1"/>
            <a:r>
              <a:rPr lang="uk-UA" sz="4000" b="1" i="1" dirty="0" smtClean="0">
                <a:latin typeface="+mn-lt"/>
              </a:rPr>
              <a:t>Рекомендована література:</a:t>
            </a:r>
            <a:endParaRPr lang="ru-RU" sz="4000" b="1" i="1" dirty="0" smtClean="0">
              <a:latin typeface="+mn-lt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uk-UA" sz="1800" dirty="0" err="1" smtClean="0">
                <a:solidFill>
                  <a:schemeClr val="tx2"/>
                </a:solidFill>
              </a:rPr>
              <a:t>Ананьев</a:t>
            </a:r>
            <a:r>
              <a:rPr lang="uk-UA" sz="1800" dirty="0" smtClean="0">
                <a:solidFill>
                  <a:schemeClr val="tx2"/>
                </a:solidFill>
              </a:rPr>
              <a:t> Б.Г.</a:t>
            </a:r>
            <a:r>
              <a:rPr lang="uk-UA" sz="1800" b="1" dirty="0" smtClean="0">
                <a:solidFill>
                  <a:schemeClr val="tx2"/>
                </a:solidFill>
              </a:rPr>
              <a:t> </a:t>
            </a:r>
            <a:r>
              <a:rPr lang="uk-UA" sz="1800" dirty="0" smtClean="0">
                <a:solidFill>
                  <a:schemeClr val="tx2"/>
                </a:solidFill>
              </a:rPr>
              <a:t>О проблемах </a:t>
            </a:r>
            <a:r>
              <a:rPr lang="uk-UA" sz="1800" dirty="0" err="1" smtClean="0">
                <a:solidFill>
                  <a:schemeClr val="tx2"/>
                </a:solidFill>
              </a:rPr>
              <a:t>современного</a:t>
            </a:r>
            <a:r>
              <a:rPr lang="uk-UA" sz="1800" dirty="0" smtClean="0">
                <a:solidFill>
                  <a:schemeClr val="tx2"/>
                </a:solidFill>
              </a:rPr>
              <a:t> </a:t>
            </a:r>
            <a:r>
              <a:rPr lang="uk-UA" sz="1800" dirty="0" err="1" smtClean="0">
                <a:solidFill>
                  <a:schemeClr val="tx2"/>
                </a:solidFill>
              </a:rPr>
              <a:t>человекознания</a:t>
            </a:r>
            <a:r>
              <a:rPr lang="uk-UA" sz="1800" dirty="0" smtClean="0">
                <a:solidFill>
                  <a:schemeClr val="tx2"/>
                </a:solidFill>
              </a:rPr>
              <a:t>. – 2. </a:t>
            </a:r>
            <a:r>
              <a:rPr lang="uk-UA" sz="1800" dirty="0" err="1" smtClean="0">
                <a:solidFill>
                  <a:schemeClr val="tx2"/>
                </a:solidFill>
              </a:rPr>
              <a:t>изд</a:t>
            </a:r>
            <a:r>
              <a:rPr lang="uk-UA" sz="1800" dirty="0" smtClean="0">
                <a:solidFill>
                  <a:schemeClr val="tx2"/>
                </a:solidFill>
              </a:rPr>
              <a:t>. – </a:t>
            </a:r>
            <a:r>
              <a:rPr lang="uk-UA" sz="1800" dirty="0" err="1" smtClean="0">
                <a:solidFill>
                  <a:schemeClr val="tx2"/>
                </a:solidFill>
              </a:rPr>
              <a:t>СПб</a:t>
            </a:r>
            <a:r>
              <a:rPr lang="uk-UA" sz="1800" dirty="0" smtClean="0">
                <a:solidFill>
                  <a:schemeClr val="tx2"/>
                </a:solidFill>
              </a:rPr>
              <a:t>. и др.: </a:t>
            </a:r>
            <a:r>
              <a:rPr lang="uk-UA" sz="1800" dirty="0" err="1" smtClean="0">
                <a:solidFill>
                  <a:schemeClr val="tx2"/>
                </a:solidFill>
              </a:rPr>
              <a:t>Издательский</a:t>
            </a:r>
            <a:r>
              <a:rPr lang="uk-UA" sz="1800" dirty="0" smtClean="0">
                <a:solidFill>
                  <a:schemeClr val="tx2"/>
                </a:solidFill>
              </a:rPr>
              <a:t> </a:t>
            </a:r>
            <a:r>
              <a:rPr lang="uk-UA" sz="1800" dirty="0" err="1" smtClean="0">
                <a:solidFill>
                  <a:schemeClr val="tx2"/>
                </a:solidFill>
              </a:rPr>
              <a:t>дом</a:t>
            </a:r>
            <a:r>
              <a:rPr lang="uk-UA" sz="1800" dirty="0" smtClean="0">
                <a:solidFill>
                  <a:schemeClr val="tx2"/>
                </a:solidFill>
              </a:rPr>
              <a:t> «</a:t>
            </a:r>
            <a:r>
              <a:rPr lang="uk-UA" sz="1800" dirty="0" err="1" smtClean="0">
                <a:solidFill>
                  <a:schemeClr val="tx2"/>
                </a:solidFill>
              </a:rPr>
              <a:t>Питер</a:t>
            </a:r>
            <a:r>
              <a:rPr lang="uk-UA" sz="1800" dirty="0" smtClean="0">
                <a:solidFill>
                  <a:schemeClr val="tx2"/>
                </a:solidFill>
              </a:rPr>
              <a:t>», 2008. – 263 с.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1800" dirty="0" err="1" smtClean="0">
                <a:solidFill>
                  <a:schemeClr val="tx2"/>
                </a:solidFill>
              </a:rPr>
              <a:t>Афанасенко</a:t>
            </a:r>
            <a:r>
              <a:rPr lang="uk-UA" sz="1800" dirty="0" smtClean="0">
                <a:solidFill>
                  <a:schemeClr val="tx2"/>
                </a:solidFill>
              </a:rPr>
              <a:t> В. С., </a:t>
            </a:r>
            <a:r>
              <a:rPr lang="uk-UA" sz="1800" dirty="0" err="1" smtClean="0">
                <a:solidFill>
                  <a:schemeClr val="tx2"/>
                </a:solidFill>
              </a:rPr>
              <a:t>Горлач</a:t>
            </a:r>
            <a:r>
              <a:rPr lang="uk-UA" sz="1800" dirty="0" smtClean="0">
                <a:solidFill>
                  <a:schemeClr val="tx2"/>
                </a:solidFill>
              </a:rPr>
              <a:t> М. І., </a:t>
            </a:r>
            <a:r>
              <a:rPr lang="uk-UA" sz="1800" dirty="0" err="1" smtClean="0">
                <a:solidFill>
                  <a:schemeClr val="tx2"/>
                </a:solidFill>
              </a:rPr>
              <a:t>Данильян</a:t>
            </a:r>
            <a:r>
              <a:rPr lang="uk-UA" sz="1800" dirty="0" smtClean="0">
                <a:solidFill>
                  <a:schemeClr val="tx2"/>
                </a:solidFill>
              </a:rPr>
              <a:t> О.Г., </a:t>
            </a:r>
            <a:r>
              <a:rPr lang="uk-UA" sz="1800" dirty="0" err="1" smtClean="0">
                <a:solidFill>
                  <a:schemeClr val="tx2"/>
                </a:solidFill>
              </a:rPr>
              <a:t>Дзьобань</a:t>
            </a:r>
            <a:r>
              <a:rPr lang="uk-UA" sz="1800" dirty="0" smtClean="0">
                <a:solidFill>
                  <a:schemeClr val="tx2"/>
                </a:solidFill>
              </a:rPr>
              <a:t> О.П., </a:t>
            </a:r>
            <a:r>
              <a:rPr lang="uk-UA" sz="1800" dirty="0" err="1" smtClean="0">
                <a:solidFill>
                  <a:schemeClr val="tx2"/>
                </a:solidFill>
              </a:rPr>
              <a:t>Квіткін</a:t>
            </a:r>
            <a:r>
              <a:rPr lang="uk-UA" sz="1800" dirty="0" smtClean="0">
                <a:solidFill>
                  <a:schemeClr val="tx2"/>
                </a:solidFill>
              </a:rPr>
              <a:t> П.В. Соціальна філософія: </a:t>
            </a:r>
            <a:r>
              <a:rPr lang="uk-UA" sz="1800" dirty="0" err="1" smtClean="0">
                <a:solidFill>
                  <a:schemeClr val="tx2"/>
                </a:solidFill>
              </a:rPr>
              <a:t>підруч</a:t>
            </a:r>
            <a:r>
              <a:rPr lang="uk-UA" sz="1800" dirty="0" smtClean="0">
                <a:solidFill>
                  <a:schemeClr val="tx2"/>
                </a:solidFill>
              </a:rPr>
              <a:t>. для вищої шк.. – Х.: Прапор, 2011. – 679 c.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1800" dirty="0" err="1" smtClean="0">
                <a:solidFill>
                  <a:schemeClr val="tx2"/>
                </a:solidFill>
              </a:rPr>
              <a:t>Гіденс</a:t>
            </a:r>
            <a:r>
              <a:rPr lang="uk-UA" sz="1800" dirty="0" smtClean="0">
                <a:solidFill>
                  <a:schemeClr val="tx2"/>
                </a:solidFill>
              </a:rPr>
              <a:t> Е. Нестримний світ: Як глобалізація перетворює наше життя. – К.: </a:t>
            </a:r>
            <a:r>
              <a:rPr lang="uk-UA" sz="1800" dirty="0" err="1" smtClean="0">
                <a:solidFill>
                  <a:schemeClr val="tx2"/>
                </a:solidFill>
              </a:rPr>
              <a:t>Альтерпрес</a:t>
            </a:r>
            <a:r>
              <a:rPr lang="uk-UA" sz="1800" dirty="0" smtClean="0">
                <a:solidFill>
                  <a:schemeClr val="tx2"/>
                </a:solidFill>
              </a:rPr>
              <a:t>. – 2004. – 100 с.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1800" dirty="0" err="1" smtClean="0">
                <a:solidFill>
                  <a:schemeClr val="tx2"/>
                </a:solidFill>
              </a:rPr>
              <a:t>Губар</a:t>
            </a:r>
            <a:r>
              <a:rPr lang="uk-UA" sz="1800" dirty="0" smtClean="0">
                <a:solidFill>
                  <a:schemeClr val="tx2"/>
                </a:solidFill>
              </a:rPr>
              <a:t> О.М. Філософія: інтерактивний курс лекцій: </a:t>
            </a:r>
            <a:r>
              <a:rPr lang="uk-UA" sz="1800" dirty="0" err="1" smtClean="0">
                <a:solidFill>
                  <a:schemeClr val="tx2"/>
                </a:solidFill>
              </a:rPr>
              <a:t>навч</a:t>
            </a:r>
            <a:r>
              <a:rPr lang="uk-UA" sz="1800" dirty="0" smtClean="0">
                <a:solidFill>
                  <a:schemeClr val="tx2"/>
                </a:solidFill>
              </a:rPr>
              <a:t>. посібник. К.: Центр </a:t>
            </a:r>
            <a:r>
              <a:rPr lang="uk-UA" sz="1800" dirty="0" err="1" smtClean="0">
                <a:solidFill>
                  <a:schemeClr val="tx2"/>
                </a:solidFill>
              </a:rPr>
              <a:t>учбов</a:t>
            </a:r>
            <a:r>
              <a:rPr lang="uk-UA" sz="1800" dirty="0" smtClean="0">
                <a:solidFill>
                  <a:schemeClr val="tx2"/>
                </a:solidFill>
              </a:rPr>
              <a:t>. л-ри, 2012 – 416 с.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1800" dirty="0" smtClean="0">
                <a:solidFill>
                  <a:schemeClr val="tx2"/>
                </a:solidFill>
              </a:rPr>
              <a:t>Філософія: Хрестоматія (від витоків до сьогодення): </a:t>
            </a:r>
            <a:r>
              <a:rPr lang="uk-UA" sz="1800" dirty="0" err="1" smtClean="0">
                <a:solidFill>
                  <a:schemeClr val="tx2"/>
                </a:solidFill>
              </a:rPr>
              <a:t>навч</a:t>
            </a:r>
            <a:r>
              <a:rPr lang="uk-UA" sz="1800" dirty="0" smtClean="0">
                <a:solidFill>
                  <a:schemeClr val="tx2"/>
                </a:solidFill>
              </a:rPr>
              <a:t>. </a:t>
            </a:r>
            <a:r>
              <a:rPr lang="uk-UA" sz="1800" dirty="0" err="1" smtClean="0">
                <a:solidFill>
                  <a:schemeClr val="tx2"/>
                </a:solidFill>
              </a:rPr>
              <a:t>посіб</a:t>
            </a:r>
            <a:r>
              <a:rPr lang="uk-UA" sz="1800" dirty="0" smtClean="0">
                <a:solidFill>
                  <a:schemeClr val="tx2"/>
                </a:solidFill>
              </a:rPr>
              <a:t>. / За ред. Л.В. </a:t>
            </a:r>
            <a:r>
              <a:rPr lang="uk-UA" sz="1800" dirty="0" err="1" smtClean="0">
                <a:solidFill>
                  <a:schemeClr val="tx2"/>
                </a:solidFill>
              </a:rPr>
              <a:t>Губерського</a:t>
            </a:r>
            <a:r>
              <a:rPr lang="uk-UA" sz="1800" dirty="0" smtClean="0">
                <a:solidFill>
                  <a:schemeClr val="tx2"/>
                </a:solidFill>
              </a:rPr>
              <a:t>. – К., 2012. – 621 с.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1800" dirty="0" smtClean="0">
                <a:solidFill>
                  <a:schemeClr val="tx2"/>
                </a:solidFill>
              </a:rPr>
              <a:t>Ідея культури: виклики сучасної цивілізації / Є.К. Бистрицький, С.В. </a:t>
            </a:r>
            <a:r>
              <a:rPr lang="uk-UA" sz="1800" dirty="0" err="1" smtClean="0">
                <a:solidFill>
                  <a:schemeClr val="tx2"/>
                </a:solidFill>
              </a:rPr>
              <a:t>Пролеєв</a:t>
            </a:r>
            <a:r>
              <a:rPr lang="uk-UA" sz="1800" dirty="0" smtClean="0">
                <a:solidFill>
                  <a:schemeClr val="tx2"/>
                </a:solidFill>
              </a:rPr>
              <a:t>, Р.В. Кобець, Р.В. Зимовець. – К.: «</a:t>
            </a:r>
            <a:r>
              <a:rPr lang="uk-UA" sz="1800" dirty="0" err="1" smtClean="0">
                <a:solidFill>
                  <a:schemeClr val="tx2"/>
                </a:solidFill>
              </a:rPr>
              <a:t>Альтерпрес</a:t>
            </a:r>
            <a:r>
              <a:rPr lang="uk-UA" sz="1800" dirty="0" smtClean="0">
                <a:solidFill>
                  <a:schemeClr val="tx2"/>
                </a:solidFill>
              </a:rPr>
              <a:t>», 2003 – 192 с.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1800" dirty="0" smtClean="0">
                <a:solidFill>
                  <a:schemeClr val="tx2"/>
                </a:solidFill>
              </a:rPr>
              <a:t>Кримський С.Б. Під сигнатурою Софії. – К.: Вид. дім «Києво-Могилянська академія», 2008. – 367 с.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1800" dirty="0" smtClean="0">
                <a:solidFill>
                  <a:schemeClr val="tx2"/>
                </a:solidFill>
              </a:rPr>
              <a:t>Попович М.В. </a:t>
            </a:r>
            <a:r>
              <a:rPr lang="uk-UA" sz="1800" dirty="0" err="1" smtClean="0">
                <a:solidFill>
                  <a:schemeClr val="tx2"/>
                </a:solidFill>
              </a:rPr>
              <a:t>Крова</a:t>
            </a:r>
            <a:r>
              <a:rPr lang="ru-RU" sz="1800" dirty="0" smtClean="0">
                <a:solidFill>
                  <a:schemeClr val="tx2"/>
                </a:solidFill>
              </a:rPr>
              <a:t>вый век / Мирослав Попович; пер. с </a:t>
            </a:r>
            <a:r>
              <a:rPr lang="ru-RU" sz="1800" dirty="0" err="1" smtClean="0">
                <a:solidFill>
                  <a:schemeClr val="tx2"/>
                </a:solidFill>
              </a:rPr>
              <a:t>укр</a:t>
            </a:r>
            <a:r>
              <a:rPr lang="ru-RU" sz="1800" dirty="0" smtClean="0">
                <a:solidFill>
                  <a:schemeClr val="tx2"/>
                </a:solidFill>
              </a:rPr>
              <a:t>. В.В. Целищева. – Харьков: Фолио, 2015. – 990 с.</a:t>
            </a:r>
            <a:endParaRPr lang="uk-UA" sz="18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1800" dirty="0" smtClean="0">
                <a:solidFill>
                  <a:schemeClr val="tx2"/>
                </a:solidFill>
              </a:rPr>
              <a:t>Філософія історії: підручник /О.А. </a:t>
            </a:r>
            <a:r>
              <a:rPr lang="uk-UA" sz="1800" dirty="0" err="1" smtClean="0">
                <a:solidFill>
                  <a:schemeClr val="tx2"/>
                </a:solidFill>
              </a:rPr>
              <a:t>Габрієлян</a:t>
            </a:r>
            <a:r>
              <a:rPr lang="uk-UA" sz="1800" dirty="0" smtClean="0">
                <a:solidFill>
                  <a:schemeClr val="tx2"/>
                </a:solidFill>
              </a:rPr>
              <a:t>., І.І. </a:t>
            </a:r>
            <a:r>
              <a:rPr lang="uk-UA" sz="1800" dirty="0" err="1" smtClean="0">
                <a:solidFill>
                  <a:schemeClr val="tx2"/>
                </a:solidFill>
              </a:rPr>
              <a:t>Кальной</a:t>
            </a:r>
            <a:r>
              <a:rPr lang="uk-UA" sz="1800" dirty="0" smtClean="0">
                <a:solidFill>
                  <a:schemeClr val="tx2"/>
                </a:solidFill>
              </a:rPr>
              <a:t> – К.: </a:t>
            </a:r>
            <a:r>
              <a:rPr lang="uk-UA" sz="1800" dirty="0" err="1" smtClean="0">
                <a:solidFill>
                  <a:schemeClr val="tx2"/>
                </a:solidFill>
              </a:rPr>
              <a:t>Академвидав</a:t>
            </a:r>
            <a:r>
              <a:rPr lang="uk-UA" sz="1800" dirty="0" smtClean="0">
                <a:solidFill>
                  <a:schemeClr val="tx2"/>
                </a:solidFill>
              </a:rPr>
              <a:t>, 2011. – 213 с.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1800" dirty="0" smtClean="0">
                <a:solidFill>
                  <a:schemeClr val="tx2"/>
                </a:solidFill>
              </a:rPr>
              <a:t>Філософія як історія філософії: підручник / За ред. В.І.</a:t>
            </a:r>
            <a:r>
              <a:rPr lang="uk-UA" sz="1800" dirty="0" err="1" smtClean="0">
                <a:solidFill>
                  <a:schemeClr val="tx2"/>
                </a:solidFill>
              </a:rPr>
              <a:t>Ярошевця</a:t>
            </a:r>
            <a:r>
              <a:rPr lang="uk-UA" sz="1800" dirty="0" smtClean="0">
                <a:solidFill>
                  <a:schemeClr val="tx2"/>
                </a:solidFill>
              </a:rPr>
              <a:t>. – К.: Центр </a:t>
            </a:r>
            <a:r>
              <a:rPr lang="uk-UA" sz="1800" dirty="0" err="1" smtClean="0">
                <a:solidFill>
                  <a:schemeClr val="tx2"/>
                </a:solidFill>
              </a:rPr>
              <a:t>учбов</a:t>
            </a:r>
            <a:r>
              <a:rPr lang="uk-UA" sz="1800" dirty="0" smtClean="0">
                <a:solidFill>
                  <a:schemeClr val="tx2"/>
                </a:solidFill>
              </a:rPr>
              <a:t>. л-ри, 2012 – 648 с.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1800" dirty="0" smtClean="0">
                <a:solidFill>
                  <a:schemeClr val="tx2"/>
                </a:solidFill>
              </a:rPr>
              <a:t>Філософія [Текст] : </a:t>
            </a:r>
            <a:r>
              <a:rPr lang="uk-UA" sz="1800" dirty="0" err="1" smtClean="0">
                <a:solidFill>
                  <a:schemeClr val="tx2"/>
                </a:solidFill>
              </a:rPr>
              <a:t>підруч</a:t>
            </a:r>
            <a:r>
              <a:rPr lang="uk-UA" sz="1800" dirty="0" smtClean="0">
                <a:solidFill>
                  <a:schemeClr val="tx2"/>
                </a:solidFill>
              </a:rPr>
              <a:t>. для </a:t>
            </a:r>
            <a:r>
              <a:rPr lang="uk-UA" sz="1800" dirty="0" err="1" smtClean="0">
                <a:solidFill>
                  <a:schemeClr val="tx2"/>
                </a:solidFill>
              </a:rPr>
              <a:t>студ</a:t>
            </a:r>
            <a:r>
              <a:rPr lang="uk-UA" sz="1800" dirty="0" smtClean="0">
                <a:solidFill>
                  <a:schemeClr val="tx2"/>
                </a:solidFill>
              </a:rPr>
              <a:t>. </a:t>
            </a:r>
            <a:r>
              <a:rPr lang="uk-UA" sz="1800" dirty="0" err="1" smtClean="0">
                <a:solidFill>
                  <a:schemeClr val="tx2"/>
                </a:solidFill>
              </a:rPr>
              <a:t>вищ</a:t>
            </a:r>
            <a:r>
              <a:rPr lang="uk-UA" sz="1800" dirty="0" smtClean="0">
                <a:solidFill>
                  <a:schemeClr val="tx2"/>
                </a:solidFill>
              </a:rPr>
              <a:t>. </a:t>
            </a:r>
            <a:r>
              <a:rPr lang="uk-UA" sz="1800" dirty="0" err="1" smtClean="0">
                <a:solidFill>
                  <a:schemeClr val="tx2"/>
                </a:solidFill>
              </a:rPr>
              <a:t>навч</a:t>
            </a:r>
            <a:r>
              <a:rPr lang="uk-UA" sz="1800" dirty="0" smtClean="0">
                <a:solidFill>
                  <a:schemeClr val="tx2"/>
                </a:solidFill>
              </a:rPr>
              <a:t>. </a:t>
            </a:r>
            <a:r>
              <a:rPr lang="uk-UA" sz="1800" dirty="0" err="1" smtClean="0">
                <a:solidFill>
                  <a:schemeClr val="tx2"/>
                </a:solidFill>
              </a:rPr>
              <a:t>закл</a:t>
            </a:r>
            <a:r>
              <a:rPr lang="uk-UA" sz="1800" dirty="0" smtClean="0">
                <a:solidFill>
                  <a:schemeClr val="tx2"/>
                </a:solidFill>
              </a:rPr>
              <a:t>. / [Л. В. </a:t>
            </a:r>
            <a:r>
              <a:rPr lang="uk-UA" sz="1800" dirty="0" err="1" smtClean="0">
                <a:solidFill>
                  <a:schemeClr val="tx2"/>
                </a:solidFill>
              </a:rPr>
              <a:t>Губерський</a:t>
            </a:r>
            <a:r>
              <a:rPr lang="uk-UA" sz="1800" dirty="0" smtClean="0">
                <a:solidFill>
                  <a:schemeClr val="tx2"/>
                </a:solidFill>
              </a:rPr>
              <a:t> та ін. ; за ред. Л.В. </a:t>
            </a:r>
            <a:r>
              <a:rPr lang="uk-UA" sz="1800" dirty="0" err="1" smtClean="0">
                <a:solidFill>
                  <a:schemeClr val="tx2"/>
                </a:solidFill>
              </a:rPr>
              <a:t>Губерського</a:t>
            </a:r>
            <a:r>
              <a:rPr lang="uk-UA" sz="1800" dirty="0" smtClean="0">
                <a:solidFill>
                  <a:schemeClr val="tx2"/>
                </a:solidFill>
              </a:rPr>
              <a:t>]. – Х. : Фоліо, 2013. – 509 с.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fontAlgn="auto" hangingPunct="1">
              <a:lnSpc>
                <a:spcPct val="105000"/>
              </a:lnSpc>
              <a:spcAft>
                <a:spcPts val="0"/>
              </a:spcAft>
              <a:defRPr/>
            </a:pPr>
            <a:r>
              <a:rPr lang="uk-UA" sz="2400" i="1" dirty="0" smtClean="0">
                <a:solidFill>
                  <a:srgbClr val="FF0000"/>
                </a:solidFill>
              </a:rPr>
              <a:t>Соціальна філософія</a:t>
            </a:r>
            <a:r>
              <a:rPr lang="uk-UA" sz="2400" dirty="0" smtClean="0">
                <a:solidFill>
                  <a:srgbClr val="FF0000"/>
                </a:solidFill>
              </a:rPr>
              <a:t> </a:t>
            </a:r>
            <a:r>
              <a:rPr lang="uk-UA" sz="2000" dirty="0" smtClean="0"/>
              <a:t>– це система теоретичного знання про найбільш загальні особливості, закономірності та тенденції взаємодії соціальних явищ, цивілізаційного існування; функціонування і розвиток суспільства як цілісної системи.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400" i="1" dirty="0" smtClean="0">
                <a:solidFill>
                  <a:srgbClr val="FF0000"/>
                </a:solidFill>
              </a:rPr>
              <a:t>Об’єктом соціальної філософії</a:t>
            </a:r>
            <a:r>
              <a:rPr lang="uk-UA" sz="2400" dirty="0" smtClean="0">
                <a:solidFill>
                  <a:srgbClr val="FF0000"/>
                </a:solidFill>
              </a:rPr>
              <a:t> </a:t>
            </a:r>
            <a:r>
              <a:rPr lang="uk-UA" sz="2000" dirty="0" smtClean="0"/>
              <a:t>є соціальне життя, усе розмаїття соціальних процесів і явищ. 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</a:t>
            </a:r>
            <a:r>
              <a:rPr lang="uk-UA" sz="2000" i="1" dirty="0" smtClean="0"/>
              <a:t>Предметом соціальної філософії</a:t>
            </a:r>
            <a:r>
              <a:rPr lang="uk-UA" sz="2000" dirty="0" smtClean="0"/>
              <a:t> є закономірності і тенденції розвитку суспільства, утворення історичних спільнот людей, взаємозв’язок між ними та їхня роль у суспільстві.</a:t>
            </a:r>
            <a:br>
              <a:rPr lang="uk-UA" sz="2000" dirty="0" smtClean="0"/>
            </a:br>
            <a:r>
              <a:rPr lang="uk-UA" sz="2000" i="1" dirty="0" smtClean="0"/>
              <a:t/>
            </a:r>
            <a:br>
              <a:rPr lang="uk-UA" sz="2000" i="1" dirty="0" smtClean="0"/>
            </a:br>
            <a:r>
              <a:rPr lang="uk-UA" sz="2000" i="1" dirty="0" smtClean="0"/>
              <a:t>Головне завдання соціальної філософії</a:t>
            </a:r>
            <a:r>
              <a:rPr lang="uk-UA" sz="2000" dirty="0" smtClean="0"/>
              <a:t> – виявити в розмаїтті суспільних процесів, фактів, явищ, подій світоглядні, </a:t>
            </a:r>
            <a:r>
              <a:rPr lang="uk-UA" sz="2000" dirty="0" err="1" smtClean="0"/>
              <a:t>смислоутворювальні</a:t>
            </a:r>
            <a:r>
              <a:rPr lang="uk-UA" sz="2000" dirty="0" smtClean="0"/>
              <a:t> чинники і мотиви людської діяльності, з’ясувати як суспільство породжує людські інтереси, формує соціальні ідеали, утворює різноманітні системи соціальних цінностей і взаємодії.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endParaRPr lang="ru-RU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b="1" dirty="0" smtClean="0"/>
              <a:t>Основні проблеми соціальної філософії</a:t>
            </a:r>
            <a:r>
              <a:rPr lang="uk-UA" sz="4000" b="1" dirty="0" smtClean="0">
                <a:solidFill>
                  <a:schemeClr val="bg2"/>
                </a:solidFill>
              </a:rPr>
              <a:t>:</a:t>
            </a:r>
            <a:endParaRPr lang="ru-RU" sz="4000" b="1" dirty="0" smtClean="0">
              <a:solidFill>
                <a:schemeClr val="bg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eaLnBrk="1" hangingPunct="1"/>
            <a:endParaRPr lang="uk-UA" b="1" smtClean="0">
              <a:solidFill>
                <a:schemeClr val="tx2"/>
              </a:solidFill>
            </a:endParaRPr>
          </a:p>
          <a:p>
            <a:pPr eaLnBrk="1" hangingPunct="1"/>
            <a:r>
              <a:rPr lang="uk-UA" b="1" smtClean="0">
                <a:solidFill>
                  <a:schemeClr val="tx2"/>
                </a:solidFill>
              </a:rPr>
              <a:t>Сутність суспільства</a:t>
            </a:r>
          </a:p>
          <a:p>
            <a:pPr eaLnBrk="1" hangingPunct="1"/>
            <a:r>
              <a:rPr lang="uk-UA" b="1" smtClean="0">
                <a:solidFill>
                  <a:schemeClr val="tx2"/>
                </a:solidFill>
              </a:rPr>
              <a:t>Походження суспільства</a:t>
            </a:r>
          </a:p>
          <a:p>
            <a:pPr eaLnBrk="1" hangingPunct="1"/>
            <a:r>
              <a:rPr lang="uk-UA" b="1" smtClean="0">
                <a:solidFill>
                  <a:schemeClr val="tx2"/>
                </a:solidFill>
              </a:rPr>
              <a:t>Структуру суспільства </a:t>
            </a:r>
          </a:p>
          <a:p>
            <a:pPr eaLnBrk="1" hangingPunct="1"/>
            <a:r>
              <a:rPr lang="uk-UA" b="1" smtClean="0">
                <a:solidFill>
                  <a:schemeClr val="tx2"/>
                </a:solidFill>
              </a:rPr>
              <a:t>Фундаментальні закономірності суспільного розвитку </a:t>
            </a:r>
          </a:p>
          <a:p>
            <a:pPr eaLnBrk="1" hangingPunct="1"/>
            <a:r>
              <a:rPr lang="uk-UA" b="1" smtClean="0">
                <a:solidFill>
                  <a:schemeClr val="tx2"/>
                </a:solidFill>
              </a:rPr>
              <a:t>Перспективи суспільного розвитку </a:t>
            </a:r>
          </a:p>
          <a:p>
            <a:pPr eaLnBrk="1" hangingPunct="1"/>
            <a:r>
              <a:rPr lang="uk-UA" b="1" smtClean="0">
                <a:solidFill>
                  <a:schemeClr val="tx2"/>
                </a:solidFill>
              </a:rPr>
              <a:t>Закономірності функціонування суспільної системи</a:t>
            </a:r>
            <a:r>
              <a:rPr lang="uk-UA" smtClean="0">
                <a:solidFill>
                  <a:schemeClr val="tx2"/>
                </a:solidFill>
              </a:rPr>
              <a:t> </a:t>
            </a:r>
            <a:endParaRPr lang="ru-RU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9144000" cy="8651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smtClean="0">
                <a:solidFill>
                  <a:schemeClr val="bg2"/>
                </a:solidFill>
              </a:rPr>
              <a:t>Основні підходи у тлумаченні соціального: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557338"/>
            <a:ext cx="9144000" cy="5300662"/>
          </a:xfrm>
        </p:spPr>
        <p:txBody>
          <a:bodyPr/>
          <a:lstStyle/>
          <a:p>
            <a:pPr eaLnBrk="1" hangingPunct="1"/>
            <a:r>
              <a:rPr lang="uk-UA" i="1" smtClean="0">
                <a:solidFill>
                  <a:schemeClr val="tx2"/>
                </a:solidFill>
              </a:rPr>
              <a:t>субстратно-редуктивний підхід</a:t>
            </a:r>
            <a:r>
              <a:rPr lang="ru-RU" smtClean="0">
                <a:solidFill>
                  <a:schemeClr val="tx2"/>
                </a:solidFill>
              </a:rPr>
              <a:t> </a:t>
            </a:r>
            <a:r>
              <a:rPr lang="uk-UA" smtClean="0">
                <a:solidFill>
                  <a:schemeClr val="tx2"/>
                </a:solidFill>
              </a:rPr>
              <a:t>(</a:t>
            </a:r>
            <a:r>
              <a:rPr lang="uk-UA" i="1" smtClean="0">
                <a:solidFill>
                  <a:schemeClr val="tx2"/>
                </a:solidFill>
              </a:rPr>
              <a:t>Ф.Кріс, Ж.Моно, Е.Уілсон т</a:t>
            </a:r>
            <a:r>
              <a:rPr lang="uk-UA" smtClean="0">
                <a:solidFill>
                  <a:schemeClr val="tx2"/>
                </a:solidFill>
              </a:rPr>
              <a:t>а ін.)</a:t>
            </a:r>
            <a:r>
              <a:rPr lang="ru-RU" smtClean="0">
                <a:solidFill>
                  <a:schemeClr val="tx2"/>
                </a:solidFill>
              </a:rPr>
              <a:t> </a:t>
            </a:r>
          </a:p>
          <a:p>
            <a:pPr eaLnBrk="1" hangingPunct="1"/>
            <a:r>
              <a:rPr lang="uk-UA" i="1" smtClean="0">
                <a:solidFill>
                  <a:schemeClr val="tx2"/>
                </a:solidFill>
              </a:rPr>
              <a:t>інтерактивний підхід (Дж. Мід, Дж. Хоманс та ін.)</a:t>
            </a:r>
          </a:p>
          <a:p>
            <a:pPr eaLnBrk="1" hangingPunct="1"/>
            <a:r>
              <a:rPr lang="uk-UA" i="1" smtClean="0">
                <a:solidFill>
                  <a:schemeClr val="tx2"/>
                </a:solidFill>
              </a:rPr>
              <a:t>структурно-функціональний підхід (Р.Мертон та ін.)</a:t>
            </a:r>
          </a:p>
          <a:p>
            <a:pPr eaLnBrk="1" hangingPunct="1"/>
            <a:r>
              <a:rPr lang="uk-UA" i="1" smtClean="0">
                <a:solidFill>
                  <a:schemeClr val="tx2"/>
                </a:solidFill>
              </a:rPr>
              <a:t>менталітетно-трансцендентальний підхід (М. Вебер, В. Дільтей, М. Шелер та ін.)</a:t>
            </a:r>
          </a:p>
          <a:p>
            <a:pPr eaLnBrk="1" hangingPunct="1"/>
            <a:r>
              <a:rPr lang="uk-UA" i="1" smtClean="0">
                <a:solidFill>
                  <a:schemeClr val="tx2"/>
                </a:solidFill>
              </a:rPr>
              <a:t>діяльнісний підхід</a:t>
            </a:r>
            <a:r>
              <a:rPr lang="ru-RU" smtClean="0">
                <a:solidFill>
                  <a:schemeClr val="tx2"/>
                </a:solidFill>
              </a:rPr>
              <a:t> (марксизм)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b="1" i="1" dirty="0" smtClean="0">
                <a:solidFill>
                  <a:schemeClr val="tx1"/>
                </a:solidFill>
              </a:rPr>
              <a:t>Соціальне</a:t>
            </a:r>
            <a:r>
              <a:rPr lang="uk-UA" sz="3600" dirty="0" smtClean="0"/>
              <a:t> – сукупність ознак і особливостей суспільних відносин, що виявляється у стосунках індивідів і спільнот, їх ставленні до свого місця в суспільстві, а також до явищ і процесів суспільного.</a:t>
            </a:r>
            <a:r>
              <a:rPr lang="uk-UA" sz="3600" i="1" dirty="0" smtClean="0"/>
              <a:t/>
            </a:r>
            <a:br>
              <a:rPr lang="uk-UA" sz="3600" i="1" dirty="0" smtClean="0"/>
            </a:br>
            <a:r>
              <a:rPr lang="uk-UA" sz="3600" b="1" i="1" dirty="0" smtClean="0">
                <a:solidFill>
                  <a:schemeClr val="tx1"/>
                </a:solidFill>
              </a:rPr>
              <a:t>Соціальне пізнання </a:t>
            </a:r>
            <a:r>
              <a:rPr lang="uk-UA" sz="3600" i="1" dirty="0" smtClean="0"/>
              <a:t>– </a:t>
            </a:r>
            <a:r>
              <a:rPr lang="uk-UA" sz="3600" dirty="0" err="1" smtClean="0"/>
              <a:t>пізнання</a:t>
            </a:r>
            <a:r>
              <a:rPr lang="uk-UA" sz="3600" dirty="0" smtClean="0"/>
              <a:t> соціальних реалій життєвого середовища людей – постає як необхідна умова його налагодження </a:t>
            </a:r>
            <a:r>
              <a:rPr lang="uk-UA" sz="3600" dirty="0" smtClean="0">
                <a:solidFill>
                  <a:schemeClr val="bg2"/>
                </a:solidFill>
              </a:rPr>
              <a:t>відповідно до природи і призначення людини.</a:t>
            </a:r>
            <a:endParaRPr lang="ru-RU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 smtClean="0">
                <a:solidFill>
                  <a:srgbClr val="FF0000"/>
                </a:solidFill>
              </a:rPr>
              <a:t>Термін </a:t>
            </a:r>
            <a:r>
              <a:rPr lang="uk-UA" sz="3200" i="1" dirty="0" smtClean="0">
                <a:solidFill>
                  <a:srgbClr val="FF0000"/>
                </a:solidFill>
              </a:rPr>
              <a:t>«суспільство»</a:t>
            </a:r>
            <a:r>
              <a:rPr lang="uk-UA" sz="3200" dirty="0" smtClean="0">
                <a:solidFill>
                  <a:srgbClr val="FF0000"/>
                </a:solidFill>
              </a:rPr>
              <a:t> у вузькому розумінні:</a:t>
            </a:r>
            <a:br>
              <a:rPr lang="uk-UA" sz="3200" dirty="0" smtClean="0">
                <a:solidFill>
                  <a:srgbClr val="FF0000"/>
                </a:solidFill>
              </a:rPr>
            </a:br>
            <a:r>
              <a:rPr lang="uk-UA" sz="3200" dirty="0" smtClean="0">
                <a:solidFill>
                  <a:srgbClr val="FF0000"/>
                </a:solidFill>
              </a:rPr>
              <a:t/>
            </a:r>
            <a:br>
              <a:rPr lang="uk-UA" sz="3200" dirty="0" smtClean="0">
                <a:solidFill>
                  <a:srgbClr val="FF0000"/>
                </a:solidFill>
              </a:rPr>
            </a:br>
            <a:r>
              <a:rPr lang="uk-UA" sz="3200" dirty="0" smtClean="0">
                <a:solidFill>
                  <a:srgbClr val="FF0000"/>
                </a:solidFill>
              </a:rPr>
              <a:t/>
            </a:r>
            <a:br>
              <a:rPr lang="uk-UA" sz="3200" dirty="0" smtClean="0">
                <a:solidFill>
                  <a:srgbClr val="FF0000"/>
                </a:solidFill>
              </a:rPr>
            </a:br>
            <a:r>
              <a:rPr lang="uk-UA" sz="2400" dirty="0" smtClean="0"/>
              <a:t>1) суспільство як сукупність суспільних відносин. </a:t>
            </a:r>
            <a:br>
              <a:rPr lang="uk-UA" sz="2400" dirty="0" smtClean="0"/>
            </a:br>
            <a:r>
              <a:rPr lang="uk-UA" sz="2400" dirty="0" smtClean="0"/>
              <a:t>2) суспільство як певний етап людської історії (первісне суспільство, індустріальне суспільство, інформаційне суспільство тощо);</a:t>
            </a:r>
            <a:br>
              <a:rPr lang="uk-UA" sz="2400" dirty="0" smtClean="0"/>
            </a:br>
            <a:r>
              <a:rPr lang="uk-UA" sz="2400" dirty="0" smtClean="0"/>
              <a:t>3) окреме, конкретне суспільство, що є самостійним суб'єктом історії (українське суспільство, американське суспільство тощо).</a:t>
            </a: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>
                <a:solidFill>
                  <a:srgbClr val="FF0000"/>
                </a:solidFill>
              </a:rPr>
              <a:t>Суспільство</a:t>
            </a:r>
            <a:r>
              <a:rPr lang="uk-UA" sz="2400" dirty="0" smtClean="0">
                <a:solidFill>
                  <a:srgbClr val="FF0000"/>
                </a:solidFill>
              </a:rPr>
              <a:t> в широкому розумінні </a:t>
            </a:r>
            <a:r>
              <a:rPr lang="uk-UA" sz="2400" dirty="0" smtClean="0"/>
              <a:t>- якісно відмінне від природи, багатомірне, внутрішньо розгалужене і водночас органічно цілісне утворення, що постає як сукупність історично сформованих способів і форм взаємодії та об’єднання (діяльності, відносин, поведінки, спілкування, регуляції, пізнання), в яких знаходить свій вияв всебічна </a:t>
            </a:r>
            <a:r>
              <a:rPr lang="uk-UA" sz="2400" dirty="0" smtClean="0">
                <a:solidFill>
                  <a:schemeClr val="bg2"/>
                </a:solidFill>
              </a:rPr>
              <a:t>і багаторівнева взаємозалежність людей.</a:t>
            </a:r>
            <a:endParaRPr lang="ru-RU" sz="24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303</TotalTime>
  <Words>1404</Words>
  <Application>Microsoft Office PowerPoint</Application>
  <PresentationFormat>Экран (4:3)</PresentationFormat>
  <Paragraphs>147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Національна академія внутрішніх справ  </vt:lpstr>
      <vt:lpstr>Тема 7. </vt:lpstr>
      <vt:lpstr>План лекції</vt:lpstr>
      <vt:lpstr>Рекомендована література:</vt:lpstr>
      <vt:lpstr>Соціальна філософія – це система теоретичного знання про найбільш загальні особливості, закономірності та тенденції взаємодії соціальних явищ, цивілізаційного існування; функціонування і розвиток суспільства як цілісної системи.  Об’єктом соціальної філософії є соціальне життя, усе розмаїття соціальних процесів і явищ.    Предметом соціальної філософії є закономірності і тенденції розвитку суспільства, утворення історичних спільнот людей, взаємозв’язок між ними та їхня роль у суспільстві.  Головне завдання соціальної філософії – виявити в розмаїтті суспільних процесів, фактів, явищ, подій світоглядні, смислоутворювальні чинники і мотиви людської діяльності, з’ясувати як суспільство породжує людські інтереси, формує соціальні ідеали, утворює різноманітні системи соціальних цінностей і взаємодії.  </vt:lpstr>
      <vt:lpstr>Основні проблеми соціальної філософії:</vt:lpstr>
      <vt:lpstr>Основні підходи у тлумаченні соціального:</vt:lpstr>
      <vt:lpstr>Соціальне – сукупність ознак і особливостей суспільних відносин, що виявляється у стосунках індивідів і спільнот, їх ставленні до свого місця в суспільстві, а також до явищ і процесів суспільного. Соціальне пізнання – пізнання соціальних реалій життєвого середовища людей – постає як необхідна умова його налагодження відповідно до природи і призначення людини.</vt:lpstr>
      <vt:lpstr>Термін «суспільство» у вузькому розумінні:   1) суспільство як сукупність суспільних відносин.  2) суспільство як певний етап людської історії (первісне суспільство, індустріальне суспільство, інформаційне суспільство тощо); 3) окреме, конкретне суспільство, що є самостійним суб'єктом історії (українське суспільство, американське суспільство тощо).  Суспільство в широкому розумінні - якісно відмінне від природи, багатомірне, внутрішньо розгалужене і водночас органічно цілісне утворення, що постає як сукупність історично сформованих способів і форм взаємодії та об’єднання (діяльності, відносин, поведінки, спілкування, регуляції, пізнання), в яких знаходить свій вияв всебічна і багаторівнева взаємозалежність людей.</vt:lpstr>
      <vt:lpstr>Слайд 10</vt:lpstr>
      <vt:lpstr>Слайд 11</vt:lpstr>
      <vt:lpstr>Слайд 12</vt:lpstr>
      <vt:lpstr>Філософія історії   – галузь філософського знання, що вивчає історичний процес та його складові як своєрідні, внутрішньо розгалужені і водночас цілісні утворення в їхньому взаємозв’язку і змінах; способи і форми історичного пізнання, основні особливості використання історичних знань. </vt:lpstr>
      <vt:lpstr>Концепції історичного розвитку:</vt:lpstr>
      <vt:lpstr>Вчення про суспільно-економічні формації (К. Маркс)</vt:lpstr>
      <vt:lpstr>Суспільно-економічна формація - це конкретний історичний тип суспільства, цілісна соціальна система, що ґрунтується на певному способі виробництва і виступає як ступінь суспільного прогресу.</vt:lpstr>
      <vt:lpstr>Слайд 17</vt:lpstr>
      <vt:lpstr>Основні концепції культури:</vt:lpstr>
      <vt:lpstr>Формаційний та цивілізаційний підходи до розуміння історії</vt:lpstr>
      <vt:lpstr>Прогрес  - це напрям розвитку, що характеризується переходом від нижчого до вищого, від менш досконалого до більш досконалого.   Регрес  - перехід від вищого до нижчого, від більш досконалого до менш досконалого. </vt:lpstr>
      <vt:lpstr> Основні критерії історичного прогресу:  - духовний розвиток людини   - просування до об’єднання людства   - розширення свободи людини - оволодіння силами природи  - розвиток продуктивних сил  </vt:lpstr>
      <vt:lpstr>Ознаки інформаційного суспільства</vt:lpstr>
      <vt:lpstr> Глобальні проблеми сучасності: </vt:lpstr>
      <vt:lpstr>Слайд 24</vt:lpstr>
      <vt:lpstr>Співвідношення понять  “культура” і “цивілізація”</vt:lpstr>
      <vt:lpstr>Дякуємо за увагу!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до теми № 7  “Соціальна філософія. Філософські проблеми історії, культури та цивілізації ”</dc:title>
  <dc:creator>User</dc:creator>
  <cp:lastModifiedBy>НР</cp:lastModifiedBy>
  <cp:revision>18</cp:revision>
  <dcterms:created xsi:type="dcterms:W3CDTF">2016-05-25T15:14:43Z</dcterms:created>
  <dcterms:modified xsi:type="dcterms:W3CDTF">2016-08-31T17:52:09Z</dcterms:modified>
</cp:coreProperties>
</file>