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89" r:id="rId3"/>
    <p:sldId id="272" r:id="rId4"/>
    <p:sldId id="294" r:id="rId5"/>
    <p:sldId id="263" r:id="rId6"/>
    <p:sldId id="274" r:id="rId7"/>
    <p:sldId id="290" r:id="rId8"/>
    <p:sldId id="291" r:id="rId9"/>
    <p:sldId id="292" r:id="rId10"/>
    <p:sldId id="275" r:id="rId11"/>
    <p:sldId id="273" r:id="rId12"/>
    <p:sldId id="276" r:id="rId13"/>
    <p:sldId id="277" r:id="rId14"/>
    <p:sldId id="278" r:id="rId15"/>
    <p:sldId id="281" r:id="rId16"/>
    <p:sldId id="280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93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00"/>
    <a:srgbClr val="000066"/>
    <a:srgbClr val="00CCFF"/>
    <a:srgbClr val="FFFF99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89927" autoAdjust="0"/>
  </p:normalViewPr>
  <p:slideViewPr>
    <p:cSldViewPr>
      <p:cViewPr>
        <p:scale>
          <a:sx n="66" d="100"/>
          <a:sy n="66" d="100"/>
        </p:scale>
        <p:origin x="-1284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066A4-6A52-4EFA-9863-D31674865D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E208A-D3D4-4F20-9C18-CC3A9E481B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4B79B-C40E-43C1-B050-9E1033C31B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52869-1E96-4CFD-A098-17EA1EFEE5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5F44C-D723-422C-8BCE-DF74501E5C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0FAE4-B4A3-422C-9F03-FD29C3C5E3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F9C8F-3F5E-4EBB-8C46-8E8A793D99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DB849-ACAB-416B-9E6A-4B4D211452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65503-F006-4677-BC2D-F98B4DB59A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24654-BD1C-4EE2-843E-0594108DAE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F51B0-B29D-424B-B1D1-53B2FF257B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988D3-298E-4F96-92EF-8C89F19FC9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C21347F-BC3F-45C2-88F1-49268E7AC3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3" r:id="rId9"/>
    <p:sldLayoutId id="2147483850" r:id="rId10"/>
    <p:sldLayoutId id="2147483851" r:id="rId11"/>
    <p:sldLayoutId id="214748385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59832" y="404664"/>
            <a:ext cx="5868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uk-UA" sz="3600" b="1" spc="150" dirty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Національна академія внутрішніх справ</a:t>
            </a:r>
            <a:endParaRPr lang="ru-RU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772816"/>
            <a:ext cx="8316000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2400" b="1" spc="150" dirty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Кафедра філософії права та юридичної логіки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71550" y="3357563"/>
            <a:ext cx="7685088" cy="14462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8800" b="1" spc="150" dirty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ФІЛОСОФІЯ</a:t>
            </a:r>
            <a:endParaRPr lang="ru-RU" sz="8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84350" y="5516563"/>
            <a:ext cx="575945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uk-UA" sz="2800" b="1" spc="150" dirty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Мультимедійний підручник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eaLnBrk="1" hangingPunct="1"/>
            <a:endParaRPr lang="uk-UA" smtClean="0"/>
          </a:p>
          <a:p>
            <a:pPr algn="just" eaLnBrk="1" hangingPunct="1">
              <a:buFont typeface="Wingdings" pitchFamily="2" charset="2"/>
              <a:buNone/>
            </a:pPr>
            <a:r>
              <a:rPr lang="uk-UA" b="1" i="1" smtClean="0">
                <a:solidFill>
                  <a:srgbClr val="000099"/>
                </a:solidFill>
              </a:rPr>
              <a:t>		</a:t>
            </a:r>
            <a:r>
              <a:rPr lang="uk-UA" sz="2800" b="1" i="1" smtClean="0">
                <a:solidFill>
                  <a:srgbClr val="000099"/>
                </a:solidFill>
              </a:rPr>
              <a:t>Будь-який культурно-історичний період  -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uk-UA" sz="2800" b="1" i="1" smtClean="0">
                <a:solidFill>
                  <a:srgbClr val="000099"/>
                </a:solidFill>
              </a:rPr>
              <a:t>			Античність,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uk-UA" sz="2800" b="1" i="1" smtClean="0">
                <a:solidFill>
                  <a:srgbClr val="000099"/>
                </a:solidFill>
              </a:rPr>
              <a:t>				Середньовіччя,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uk-UA" sz="2800" b="1" i="1" smtClean="0">
                <a:solidFill>
                  <a:srgbClr val="000099"/>
                </a:solidFill>
              </a:rPr>
              <a:t>					Просвітництво –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uk-UA" sz="2800" b="1" i="1" smtClean="0">
                <a:solidFill>
                  <a:srgbClr val="000099"/>
                </a:solidFill>
              </a:rPr>
              <a:t>	починався зі </a:t>
            </a:r>
            <a:r>
              <a:rPr lang="uk-UA" sz="2800" b="1" i="1" smtClean="0">
                <a:solidFill>
                  <a:srgbClr val="FF0000"/>
                </a:solidFill>
              </a:rPr>
              <a:t>своєрідного бачення людини і її місця у Всесвіті</a:t>
            </a:r>
            <a:r>
              <a:rPr lang="uk-UA" sz="2800" b="1" i="1" smtClean="0">
                <a:solidFill>
                  <a:srgbClr val="000099"/>
                </a:solidFill>
              </a:rPr>
              <a:t>, яке кардинально відрізнялося від попередньої культурно-історичної епохи.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i="1" smtClean="0">
                <a:solidFill>
                  <a:srgbClr val="FF0000"/>
                </a:solidFill>
              </a:rPr>
              <a:t>Античне бачення людини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uk-UA" smtClean="0"/>
              <a:t>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uk-UA" smtClean="0"/>
              <a:t>	</a:t>
            </a:r>
            <a:r>
              <a:rPr lang="uk-UA" b="1" i="1" smtClean="0">
                <a:solidFill>
                  <a:srgbClr val="000066"/>
                </a:solidFill>
              </a:rPr>
              <a:t>Людина – єдина істота на Землі, яка здатна зрозуміти й усвідомити закладений в неї «вічний» смисл і долю, що, по суті, від самої людини не залежать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i="1" smtClean="0">
                <a:solidFill>
                  <a:srgbClr val="FF0000"/>
                </a:solidFill>
              </a:rPr>
              <a:t>Середньовічне бачення людини</a:t>
            </a:r>
            <a:endParaRPr lang="uk-UA" smtClean="0"/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endParaRPr lang="uk-UA" smtClean="0"/>
          </a:p>
          <a:p>
            <a:pPr algn="just" eaLnBrk="1" hangingPunct="1">
              <a:buFont typeface="Wingdings" pitchFamily="2" charset="2"/>
              <a:buNone/>
            </a:pPr>
            <a:r>
              <a:rPr lang="uk-UA" smtClean="0"/>
              <a:t>	</a:t>
            </a:r>
            <a:r>
              <a:rPr lang="uk-UA" b="1" i="1" smtClean="0">
                <a:solidFill>
                  <a:srgbClr val="000066"/>
                </a:solidFill>
              </a:rPr>
              <a:t>Людина не є набором певних сталих смислів, вона до певної міри сама здатна обирати між добром і злом, доброчесністю і гріхом, духовним зростанням чи деградацією.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i="1" smtClean="0">
                <a:solidFill>
                  <a:srgbClr val="FF0000"/>
                </a:solidFill>
              </a:rPr>
              <a:t>Бачення людини доби Відродження</a:t>
            </a:r>
            <a:endParaRPr lang="uk-UA" smtClean="0"/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uk-UA" smtClean="0"/>
          </a:p>
          <a:p>
            <a:pPr algn="just" eaLnBrk="1" hangingPunct="1">
              <a:buFont typeface="Wingdings" pitchFamily="2" charset="2"/>
              <a:buNone/>
            </a:pPr>
            <a:r>
              <a:rPr lang="uk-UA" smtClean="0"/>
              <a:t>	</a:t>
            </a:r>
            <a:r>
              <a:rPr lang="uk-UA" b="1" i="1" smtClean="0">
                <a:solidFill>
                  <a:srgbClr val="000066"/>
                </a:solidFill>
              </a:rPr>
              <a:t>Людина піднімається до рівня Бога, стає його спів-Творцем, оскільки втілює ідею Творця на землі. Людина-Творець, Людина-Титан – стає символом даної епохи.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mtClean="0">
                <a:solidFill>
                  <a:srgbClr val="FF0000"/>
                </a:solidFill>
              </a:rPr>
              <a:t>Людина Нового часу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uk-UA" smtClean="0"/>
              <a:t>	</a:t>
            </a:r>
            <a:r>
              <a:rPr lang="uk-UA" sz="2800" b="1" i="1" smtClean="0">
                <a:solidFill>
                  <a:srgbClr val="000099"/>
                </a:solidFill>
              </a:rPr>
              <a:t>Новий час стверджує безмежний і неоформлений світ людської індивідуальності. Людина увійшла у штучно створений нею світ культури, який є “другою природою”, що, з одного боку, відкрив величезні можливості для самореалізації внутрішнього “Я”, а з другого – стає причиною відчуження людини від природного лона.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3"/>
          <p:cNvSpPr>
            <a:spLocks noChangeArrowheads="1"/>
          </p:cNvSpPr>
          <p:nvPr/>
        </p:nvSpPr>
        <p:spPr bwMode="auto">
          <a:xfrm>
            <a:off x="500063" y="928688"/>
            <a:ext cx="7920037" cy="518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800"/>
              <a:t>	</a:t>
            </a:r>
            <a:r>
              <a:rPr lang="uk-UA" sz="2800" b="1" i="1">
                <a:solidFill>
                  <a:srgbClr val="000099"/>
                </a:solidFill>
              </a:rPr>
              <a:t>У ХХ столітті право особистості стає важливішим за право релігії та держави. Жодна людська інстанція не має права чинити опір людині вірити в те, що їй відкриває її совість, і вчиняти у відповідності із цією вірою; особистісне буття кожної окремої людини складає те, що реалізує для неї це право.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Світоглядні </a:t>
            </a:r>
            <a:r>
              <a:rPr lang="uk-UA" b="1" dirty="0" err="1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універсалії</a:t>
            </a:r>
            <a:r>
              <a:rPr lang="uk-UA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– </a:t>
            </a:r>
            <a:endParaRPr lang="uk-UA" b="1" dirty="0" smtClean="0">
              <a:solidFill>
                <a:srgbClr val="FF0000"/>
              </a:solidFill>
            </a:endParaRP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uk-UA" smtClean="0"/>
              <a:t>	</a:t>
            </a:r>
            <a:r>
              <a:rPr lang="uk-UA" b="1" i="1" smtClean="0">
                <a:solidFill>
                  <a:srgbClr val="000099"/>
                </a:solidFill>
              </a:rPr>
              <a:t>це категорії, що акумулюють історично накопичений соціальний досвід і в системі яких людина певної культури оцінює, осмислює і переживає світ, зводить у цілісність всі явища дійсності, що потрапляють до сфери її досвіду</a:t>
            </a:r>
            <a:r>
              <a:rPr lang="uk-UA" smtClean="0"/>
              <a:t>.</a:t>
            </a:r>
          </a:p>
          <a:p>
            <a:pPr eaLnBrk="1" hangingPunct="1"/>
            <a:endParaRPr lang="uk-UA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i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Архетипи – </a:t>
            </a:r>
            <a:endParaRPr lang="uk-UA" b="1" i="1" dirty="0" smtClean="0">
              <a:solidFill>
                <a:srgbClr val="FF0000"/>
              </a:solidFill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uk-UA" smtClean="0"/>
              <a:t>	</a:t>
            </a:r>
            <a:r>
              <a:rPr lang="uk-UA" sz="2400" b="1" i="1" smtClean="0">
                <a:solidFill>
                  <a:srgbClr val="000099"/>
                </a:solidFill>
              </a:rPr>
              <a:t>це культурні першообрази, які виражають уявлення про людину, її місце в світі та суспільстві; нормативно-цінніснні орієнтації, які формують зразки життєдіяльності людей, що проросли через багатовікові пласти історії та культурних трансформацій і зберегли своє значення та сенс у нормативно-ціннісному просторі сучасної культури та є способом його передачі та збереження. </a:t>
            </a:r>
          </a:p>
          <a:p>
            <a:pPr eaLnBrk="1" hangingPunct="1"/>
            <a:endParaRPr lang="uk-UA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i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Ментальність</a:t>
            </a:r>
            <a:r>
              <a:rPr lang="uk-UA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– </a:t>
            </a:r>
            <a:endParaRPr lang="uk-UA" b="1" dirty="0" smtClean="0">
              <a:solidFill>
                <a:srgbClr val="FF0000"/>
              </a:solidFill>
            </a:endParaRP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uk-UA" sz="2400" b="1" i="1" smtClean="0">
                <a:solidFill>
                  <a:srgbClr val="000099"/>
                </a:solidFill>
              </a:rPr>
              <a:t>	це загальна духовна налаштованість, відносно цілісна сукупність думок, вірувань, навиків духу, яка створює картину світу і скріплює єдність культурної традиції або будь-якого товариства; це те спільне, що народжується з природних даних і соціально обумовлених компонентів і розкриває уявлення людини про життєвий світ, характеризуючи собою глибинний рівень колективної та індивідуальної свідомості.</a:t>
            </a:r>
          </a:p>
          <a:p>
            <a:pPr eaLnBrk="1" hangingPunct="1"/>
            <a:endParaRPr lang="uk-UA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i="1" dirty="0" err="1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Ідентичність</a:t>
            </a:r>
            <a:r>
              <a:rPr lang="ru-RU" b="1" i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– </a:t>
            </a:r>
            <a:endParaRPr lang="uk-UA" b="1" i="1" dirty="0" smtClean="0">
              <a:solidFill>
                <a:srgbClr val="FF0000"/>
              </a:solidFill>
            </a:endParaRP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ru-RU" smtClean="0"/>
              <a:t>	</a:t>
            </a:r>
            <a:r>
              <a:rPr lang="uk-UA" sz="2400" b="1" i="1" smtClean="0">
                <a:solidFill>
                  <a:srgbClr val="000099"/>
                </a:solidFill>
              </a:rPr>
              <a:t>це психологічне уявлення людини про своє “Я”, що характеризується суб’єктивним відчуттям своєї індивідуальної самототожності та цілісності; ототожнення людиною самої себе з тими чи іншими типологічними категоріями (соціальним статусом, статтю, віком, роллю, взірцем, нормою, групою, культурою тощо).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412776"/>
            <a:ext cx="8229600" cy="1143000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uk-UA" sz="6000" b="1" dirty="0" smtClean="0">
                <a:latin typeface="Arial Black" pitchFamily="34" charset="0"/>
              </a:rPr>
              <a:t>Тема 6.</a:t>
            </a:r>
            <a:r>
              <a:rPr lang="uk-UA" sz="5400" b="1" dirty="0" smtClean="0">
                <a:latin typeface="Arial Black" pitchFamily="34" charset="0"/>
              </a:rPr>
              <a:t/>
            </a:r>
            <a:br>
              <a:rPr lang="uk-UA" sz="5400" b="1" dirty="0" smtClean="0">
                <a:latin typeface="Arial Black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576000" y="2636912"/>
            <a:ext cx="9720000" cy="3240000"/>
          </a:xfrm>
        </p:spPr>
        <p:txBody>
          <a:bodyPr>
            <a:normAutofit/>
          </a:bodyPr>
          <a:lstStyle/>
          <a:p>
            <a:pPr marL="274320" indent="542925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uk-UA" sz="4400" b="1" dirty="0" smtClean="0">
                <a:solidFill>
                  <a:schemeClr val="tx2"/>
                </a:solidFill>
              </a:rPr>
              <a:t>ФІЛОСОФСЬКА АНТРОПОЛОГІЯ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3"/>
          <p:cNvSpPr>
            <a:spLocks noChangeArrowheads="1"/>
          </p:cNvSpPr>
          <p:nvPr/>
        </p:nvSpPr>
        <p:spPr bwMode="auto">
          <a:xfrm>
            <a:off x="928688" y="1214438"/>
            <a:ext cx="7199312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2800"/>
              <a:t>	</a:t>
            </a:r>
            <a:r>
              <a:rPr lang="uk-UA" sz="3200" b="1" i="1">
                <a:solidFill>
                  <a:srgbClr val="FF0000"/>
                </a:solidFill>
              </a:rPr>
              <a:t>Архетип, ментальність, ідентичність </a:t>
            </a:r>
            <a:r>
              <a:rPr lang="uk-UA" sz="3200" b="1" i="1">
                <a:solidFill>
                  <a:srgbClr val="000099"/>
                </a:solidFill>
              </a:rPr>
              <a:t>лише окреслюють пунктиром шлях сучасних методологічних досліджень, даючи можливість максимально наблизитись до окреслення сутності людини та її буття.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3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uk-UA" smtClean="0"/>
              <a:t>	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uk-UA" b="1" i="1" smtClean="0"/>
              <a:t>		</a:t>
            </a:r>
            <a:r>
              <a:rPr lang="uk-UA" b="1" i="1" smtClean="0">
                <a:solidFill>
                  <a:srgbClr val="000099"/>
                </a:solidFill>
              </a:rPr>
              <a:t>Головна особливість буття людини, яка відрізняє її від усіх інших живих організмів, полягає в тому, що </a:t>
            </a:r>
            <a:r>
              <a:rPr lang="uk-UA" b="1" i="1" smtClean="0">
                <a:solidFill>
                  <a:srgbClr val="FF0000"/>
                </a:solidFill>
              </a:rPr>
              <a:t>людське буття можливе одночасно в природі (вітальність), соціумі (соціальність) та культурі (духовність).</a:t>
            </a:r>
            <a:r>
              <a:rPr lang="uk-UA" b="1" i="1" smtClean="0">
                <a:solidFill>
                  <a:srgbClr val="000099"/>
                </a:solidFill>
              </a:rPr>
              <a:t> Ці три його виміри складаються у певну єдність, однак дуже часто цю єдність називають суперечливою.</a:t>
            </a:r>
          </a:p>
          <a:p>
            <a:pPr eaLnBrk="1" hangingPunct="1"/>
            <a:endParaRPr lang="uk-UA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uk-UA" dirty="0" smtClean="0"/>
              <a:t>	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uk-UA" dirty="0" smtClean="0"/>
              <a:t>		</a:t>
            </a:r>
            <a:r>
              <a:rPr lang="uk-UA" sz="4400" b="1" i="1" dirty="0" smtClean="0">
                <a:solidFill>
                  <a:srgbClr val="FF0000"/>
                </a:solidFill>
              </a:rPr>
              <a:t>Антропоцентризм</a:t>
            </a:r>
            <a:r>
              <a:rPr lang="uk-UA" b="1" i="1" dirty="0" smtClean="0">
                <a:solidFill>
                  <a:srgbClr val="000099"/>
                </a:solidFill>
              </a:rPr>
              <a:t>, починаючи з філософії Нового часу, у ранг вищої цінності світу підносить людину. Саме </a:t>
            </a:r>
            <a:r>
              <a:rPr lang="uk-UA" b="1" i="1" dirty="0" err="1" smtClean="0">
                <a:solidFill>
                  <a:srgbClr val="000099"/>
                </a:solidFill>
              </a:rPr>
              <a:t>антропоцентричні</a:t>
            </a:r>
            <a:r>
              <a:rPr lang="uk-UA" b="1" i="1" dirty="0" smtClean="0">
                <a:solidFill>
                  <a:srgbClr val="000099"/>
                </a:solidFill>
              </a:rPr>
              <a:t> моделі людини висувають на перший план етичні вчення і концепції щодо організації життєвого простору людини, роблячи визначальний акцент на цінностях, ціннісних установках особи.</a:t>
            </a:r>
          </a:p>
          <a:p>
            <a:pPr eaLnBrk="1" hangingPunct="1"/>
            <a:endParaRPr lang="uk-UA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7157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i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Ціннісні орієнтації – </a:t>
            </a:r>
            <a:endParaRPr lang="uk-UA" b="1" i="1" dirty="0" smtClean="0">
              <a:solidFill>
                <a:srgbClr val="FF0000"/>
              </a:solidFill>
            </a:endParaRPr>
          </a:p>
        </p:txBody>
      </p:sp>
      <p:sp>
        <p:nvSpPr>
          <p:cNvPr id="24579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uk-UA" dirty="0" smtClean="0"/>
              <a:t>	</a:t>
            </a:r>
            <a:r>
              <a:rPr lang="uk-UA" sz="2800" b="1" i="1" dirty="0" smtClean="0">
                <a:solidFill>
                  <a:srgbClr val="000099"/>
                </a:solidFill>
              </a:rPr>
              <a:t>це світоглядні, моральні, політичні переконання, принципи поведінки, глибокі і постійні прихильності людини. </a:t>
            </a:r>
            <a:endParaRPr lang="uk-UA" sz="2800" b="1" i="1" dirty="0" smtClean="0">
              <a:solidFill>
                <a:srgbClr val="000099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uk-UA" sz="2800" b="1" i="1" dirty="0" smtClean="0">
                <a:solidFill>
                  <a:srgbClr val="000099"/>
                </a:solidFill>
              </a:rPr>
              <a:t>Сукупність </a:t>
            </a:r>
            <a:r>
              <a:rPr lang="uk-UA" sz="2800" b="1" i="1" dirty="0" smtClean="0">
                <a:solidFill>
                  <a:srgbClr val="000099"/>
                </a:solidFill>
              </a:rPr>
              <a:t>сталих ціннісних орієнтацій утворює своєрідний стрижень свідомості, який забезпечує стійкість особи, наслідування певного типу поведінки і діяльності.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uk-UA" altLang="uk-UA" sz="5400" dirty="0" smtClean="0">
                <a:solidFill>
                  <a:schemeClr val="tx2"/>
                </a:solidFill>
              </a:rPr>
              <a:t>Дякуємо за увагу!</a:t>
            </a:r>
            <a:r>
              <a:rPr lang="uk-UA" altLang="uk-UA" sz="5400" dirty="0" smtClean="0">
                <a:solidFill>
                  <a:srgbClr val="92D050"/>
                </a:solidFill>
              </a:rPr>
              <a:t/>
            </a:r>
            <a:br>
              <a:rPr lang="uk-UA" altLang="uk-UA" sz="5400" dirty="0" smtClean="0">
                <a:solidFill>
                  <a:srgbClr val="92D050"/>
                </a:solidFill>
              </a:rPr>
            </a:br>
            <a:endParaRPr lang="ru-RU" dirty="0"/>
          </a:p>
        </p:txBody>
      </p:sp>
      <p:sp>
        <p:nvSpPr>
          <p:cNvPr id="2560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7854950" cy="1752600"/>
          </a:xfrm>
        </p:spPr>
        <p:txBody>
          <a:bodyPr/>
          <a:lstStyle/>
          <a:p>
            <a:pPr marR="0" algn="ctr"/>
            <a:endParaRPr lang="uk-UA" altLang="uk-UA" sz="3600" b="1" dirty="0" smtClean="0">
              <a:solidFill>
                <a:srgbClr val="00B0F0"/>
              </a:solidFill>
            </a:endParaRPr>
          </a:p>
          <a:p>
            <a:pPr marR="0" algn="ctr"/>
            <a:endParaRPr lang="uk-UA" altLang="uk-UA" sz="3600" b="1" dirty="0" smtClean="0">
              <a:solidFill>
                <a:srgbClr val="00B0F0"/>
              </a:solidFill>
            </a:endParaRPr>
          </a:p>
          <a:p>
            <a:pPr marR="0" algn="ctr"/>
            <a:r>
              <a:rPr lang="uk-UA" altLang="uk-UA" sz="7200" b="1" i="1" dirty="0" smtClean="0">
                <a:solidFill>
                  <a:srgbClr val="00B0F0"/>
                </a:solidFill>
              </a:rPr>
              <a:t>КІНЕЦЬ</a:t>
            </a:r>
            <a:endParaRPr lang="ru-RU" sz="7200" b="1" i="1" dirty="0" smtClean="0">
              <a:solidFill>
                <a:srgbClr val="00B0F0"/>
              </a:solidFill>
            </a:endParaRPr>
          </a:p>
          <a:p>
            <a:pPr marR="0"/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i="1" dirty="0" smtClean="0">
                <a:latin typeface="+mn-lt"/>
              </a:rPr>
              <a:t>План лекції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542925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sz="2400" b="1" i="1" dirty="0" smtClean="0">
                <a:solidFill>
                  <a:srgbClr val="000099"/>
                </a:solidFill>
              </a:rPr>
              <a:t>1. Філософська антропологія: предмет і завдання</a:t>
            </a:r>
          </a:p>
          <a:p>
            <a:pPr marL="274320" indent="542925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sz="2400" b="1" i="1" dirty="0" smtClean="0">
                <a:solidFill>
                  <a:srgbClr val="000099"/>
                </a:solidFill>
              </a:rPr>
              <a:t>2. Людина як соціокультурний проект: історико-філософський екскурс.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sz="2400" b="1" i="1" dirty="0" smtClean="0">
                <a:solidFill>
                  <a:srgbClr val="000099"/>
                </a:solidFill>
              </a:rPr>
              <a:t> 3. Соціокультурні означення основних модусів буття людини у некласичній філософії: архетип, ментальність, ідентичність.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sz="2400" b="1" i="1" dirty="0" smtClean="0">
                <a:solidFill>
                  <a:srgbClr val="000099"/>
                </a:solidFill>
              </a:rPr>
              <a:t>4. Ціннісний вимір буття людини: філософське осмислення проблем щастя, життя та його сенсу, смерті та безсмертя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uk-U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571504"/>
          </a:xfrm>
        </p:spPr>
        <p:txBody>
          <a:bodyPr/>
          <a:lstStyle/>
          <a:p>
            <a:pPr algn="ctr"/>
            <a:r>
              <a:rPr lang="uk-UA" sz="4400" b="1" i="1" dirty="0" smtClean="0"/>
              <a:t>Рекомендована література</a:t>
            </a:r>
            <a:endParaRPr lang="ru-RU" sz="4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3"/>
            <a:ext cx="8229600" cy="5110178"/>
          </a:xfrm>
        </p:spPr>
        <p:txBody>
          <a:bodyPr/>
          <a:lstStyle/>
          <a:p>
            <a:r>
              <a:rPr lang="uk-UA" sz="2000" dirty="0" err="1" smtClean="0"/>
              <a:t>Булатов</a:t>
            </a:r>
            <a:r>
              <a:rPr lang="uk-UA" sz="2000" dirty="0" smtClean="0"/>
              <a:t> М.О., </a:t>
            </a:r>
            <a:r>
              <a:rPr lang="uk-UA" sz="2000" dirty="0" err="1" smtClean="0"/>
              <a:t>Загороднюк</a:t>
            </a:r>
            <a:r>
              <a:rPr lang="uk-UA" sz="2000" dirty="0" smtClean="0"/>
              <a:t> В.П., </a:t>
            </a:r>
            <a:r>
              <a:rPr lang="uk-UA" sz="2000" dirty="0" err="1" smtClean="0"/>
              <a:t>Малеєв</a:t>
            </a:r>
            <a:r>
              <a:rPr lang="uk-UA" sz="2000" dirty="0" smtClean="0"/>
              <a:t> К.С., </a:t>
            </a:r>
            <a:r>
              <a:rPr lang="uk-UA" sz="2000" dirty="0" err="1" smtClean="0"/>
              <a:t>Солонько</a:t>
            </a:r>
            <a:r>
              <a:rPr lang="uk-UA" sz="2000" dirty="0" smtClean="0"/>
              <a:t> Л.А. Філософська антропологія в контексті сучасної епохи. – К.: «</a:t>
            </a:r>
            <a:r>
              <a:rPr lang="uk-UA" sz="2000" dirty="0" err="1" smtClean="0"/>
              <a:t>Стилос</a:t>
            </a:r>
            <a:r>
              <a:rPr lang="uk-UA" sz="2000" dirty="0" smtClean="0"/>
              <a:t>», 2001. – 245 с. </a:t>
            </a:r>
            <a:endParaRPr lang="ru-RU" sz="2000" dirty="0" smtClean="0"/>
          </a:p>
          <a:p>
            <a:r>
              <a:rPr lang="uk-UA" sz="2000" dirty="0" smtClean="0"/>
              <a:t> </a:t>
            </a:r>
            <a:r>
              <a:rPr lang="uk-UA" sz="2000" dirty="0" err="1" smtClean="0"/>
              <a:t>Габермас</a:t>
            </a:r>
            <a:r>
              <a:rPr lang="uk-UA" sz="2000" dirty="0" smtClean="0"/>
              <a:t> Ю. До реконструкції історичного матеріалізму / Пер. з нім. В.</a:t>
            </a:r>
            <a:r>
              <a:rPr lang="uk-UA" sz="2000" dirty="0" err="1" smtClean="0"/>
              <a:t>Купліна</a:t>
            </a:r>
            <a:r>
              <a:rPr lang="uk-UA" sz="2000" dirty="0" smtClean="0"/>
              <a:t>. – К.:Дух і Літера, 2014. – 320 с.</a:t>
            </a:r>
            <a:endParaRPr lang="ru-RU" sz="2000" dirty="0" smtClean="0"/>
          </a:p>
          <a:p>
            <a:r>
              <a:rPr lang="uk-UA" sz="2000" dirty="0" err="1" smtClean="0"/>
              <a:t>Губар</a:t>
            </a:r>
            <a:r>
              <a:rPr lang="uk-UA" sz="2000" dirty="0" smtClean="0"/>
              <a:t> О.М. Філософія: інтерактивний курс лекцій: </a:t>
            </a:r>
            <a:r>
              <a:rPr lang="uk-UA" sz="2000" dirty="0" err="1" smtClean="0"/>
              <a:t>навч</a:t>
            </a:r>
            <a:r>
              <a:rPr lang="uk-UA" sz="2000" dirty="0" smtClean="0"/>
              <a:t>. посібник. К.: Центр </a:t>
            </a:r>
            <a:r>
              <a:rPr lang="uk-UA" sz="2000" dirty="0" err="1" smtClean="0"/>
              <a:t>учбов</a:t>
            </a:r>
            <a:r>
              <a:rPr lang="uk-UA" sz="2000" dirty="0" smtClean="0"/>
              <a:t>. л-ри, 2012 – 416 с. </a:t>
            </a:r>
            <a:r>
              <a:rPr lang="uk-UA" sz="2000" b="1" dirty="0" smtClean="0"/>
              <a:t>Шифр Ю/Г-93</a:t>
            </a:r>
            <a:endParaRPr lang="ru-RU" sz="2000" dirty="0" smtClean="0"/>
          </a:p>
          <a:p>
            <a:r>
              <a:rPr lang="uk-UA" sz="2000" dirty="0" smtClean="0"/>
              <a:t>Колізії антропологічного розмислу / В.Г. </a:t>
            </a:r>
            <a:r>
              <a:rPr lang="uk-UA" sz="2000" dirty="0" err="1" smtClean="0"/>
              <a:t>Табачковський</a:t>
            </a:r>
            <a:r>
              <a:rPr lang="uk-UA" sz="2000" dirty="0" smtClean="0"/>
              <a:t>, Г.І.</a:t>
            </a:r>
            <a:r>
              <a:rPr lang="uk-UA" sz="2000" dirty="0" err="1" smtClean="0"/>
              <a:t>Шалашенко</a:t>
            </a:r>
            <a:r>
              <a:rPr lang="uk-UA" sz="2000" dirty="0" smtClean="0"/>
              <a:t>, А.М. </a:t>
            </a:r>
            <a:r>
              <a:rPr lang="uk-UA" sz="2000" dirty="0" err="1" smtClean="0"/>
              <a:t>Дондюк</a:t>
            </a:r>
            <a:r>
              <a:rPr lang="uk-UA" sz="2000" dirty="0" smtClean="0"/>
              <a:t>, Н.В. </a:t>
            </a:r>
            <a:r>
              <a:rPr lang="uk-UA" sz="2000" dirty="0" err="1" smtClean="0"/>
              <a:t>Хамітов</a:t>
            </a:r>
            <a:r>
              <a:rPr lang="uk-UA" sz="2000" dirty="0" smtClean="0"/>
              <a:t>, Г.П. Ковадло, Є.І. </a:t>
            </a:r>
            <a:r>
              <a:rPr lang="uk-UA" sz="2000" dirty="0" err="1" smtClean="0"/>
              <a:t>Андрос</a:t>
            </a:r>
            <a:r>
              <a:rPr lang="uk-UA" sz="2000" dirty="0" smtClean="0"/>
              <a:t>. – К.: Видавець ПАРАПАН, 2002. – 156 с.</a:t>
            </a:r>
            <a:endParaRPr lang="ru-RU" sz="2000" dirty="0" smtClean="0"/>
          </a:p>
          <a:p>
            <a:r>
              <a:rPr lang="uk-UA" sz="2000" dirty="0" smtClean="0"/>
              <a:t>Петрова Г.М., </a:t>
            </a:r>
            <a:r>
              <a:rPr lang="uk-UA" sz="2000" dirty="0" err="1" smtClean="0"/>
              <a:t>Кумеда</a:t>
            </a:r>
            <a:r>
              <a:rPr lang="uk-UA" sz="2000" dirty="0" smtClean="0"/>
              <a:t> Т.А., Шумейко О.В. Культурологія: Конститутивні проблеми: </a:t>
            </a:r>
            <a:r>
              <a:rPr lang="uk-UA" sz="2000" dirty="0" err="1" smtClean="0"/>
              <a:t>Навч</a:t>
            </a:r>
            <a:r>
              <a:rPr lang="uk-UA" sz="2000" dirty="0" smtClean="0"/>
              <a:t>. посібник / За </a:t>
            </a:r>
            <a:r>
              <a:rPr lang="uk-UA" sz="2000" dirty="0" err="1" smtClean="0"/>
              <a:t>заг</a:t>
            </a:r>
            <a:r>
              <a:rPr lang="uk-UA" sz="2000" dirty="0" smtClean="0"/>
              <a:t>. ред. канд. філос. наук Г.М.Петрової. – К.: </a:t>
            </a:r>
            <a:r>
              <a:rPr lang="uk-UA" sz="2000" dirty="0" err="1" smtClean="0"/>
              <a:t>Атіка</a:t>
            </a:r>
            <a:r>
              <a:rPr lang="uk-UA" sz="2000" dirty="0" smtClean="0"/>
              <a:t>, 2009. – 356 с.</a:t>
            </a:r>
            <a:endParaRPr lang="ru-RU" sz="2000" dirty="0" smtClean="0"/>
          </a:p>
          <a:p>
            <a:r>
              <a:rPr lang="uk-UA" sz="2000" dirty="0" smtClean="0"/>
              <a:t>Філософія: Підручник / Бичко І.В., </a:t>
            </a:r>
            <a:r>
              <a:rPr lang="uk-UA" sz="2000" dirty="0" err="1" smtClean="0"/>
              <a:t>Бойченко</a:t>
            </a:r>
            <a:r>
              <a:rPr lang="uk-UA" sz="2000" dirty="0" smtClean="0"/>
              <a:t> І.В., </a:t>
            </a:r>
            <a:r>
              <a:rPr lang="uk-UA" sz="2000" dirty="0" err="1" smtClean="0"/>
              <a:t>Табачковський</a:t>
            </a:r>
            <a:r>
              <a:rPr lang="uk-UA" sz="2000" dirty="0" smtClean="0"/>
              <a:t> В.Г. та ін. – К.: Либідь, 2010. – 408 с. </a:t>
            </a:r>
            <a:r>
              <a:rPr lang="uk-UA" sz="2000" b="1" dirty="0" smtClean="0"/>
              <a:t>Шифр Ю/Ф561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50825" y="987425"/>
            <a:ext cx="8642350" cy="4081463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50000">
                <a:srgbClr val="F8FFF8"/>
              </a:gs>
              <a:gs pos="100000">
                <a:srgbClr val="CCFFCC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 anchor="ctr">
            <a:spAutoFit/>
            <a:flatTx/>
          </a:bodyPr>
          <a:lstStyle/>
          <a:p>
            <a:pPr algn="just">
              <a:lnSpc>
                <a:spcPct val="120000"/>
              </a:lnSpc>
            </a:pPr>
            <a:r>
              <a:rPr lang="uk-UA" sz="2400" b="1" i="1">
                <a:solidFill>
                  <a:srgbClr val="FF0000"/>
                </a:solidFill>
              </a:rPr>
              <a:t>Мета:</a:t>
            </a:r>
            <a:r>
              <a:rPr lang="uk-UA" sz="2400" b="1" i="1">
                <a:solidFill>
                  <a:srgbClr val="000099"/>
                </a:solidFill>
              </a:rPr>
              <a:t> засвоїти історико-культурні моделі осмислення феномену людини, з’ясувати методологічну роль філософської антропології у формуванні образа (моделі) сучасної людини.</a:t>
            </a:r>
          </a:p>
          <a:p>
            <a:pPr algn="just">
              <a:lnSpc>
                <a:spcPct val="120000"/>
              </a:lnSpc>
            </a:pPr>
            <a:endParaRPr lang="en-US" sz="2400" b="1" i="1">
              <a:solidFill>
                <a:srgbClr val="000099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uk-UA" sz="2400" b="1" i="1">
                <a:solidFill>
                  <a:srgbClr val="FF0000"/>
                </a:solidFill>
              </a:rPr>
              <a:t>Основні поняття:</a:t>
            </a:r>
            <a:r>
              <a:rPr lang="uk-UA" sz="2400" b="1" i="1">
                <a:solidFill>
                  <a:srgbClr val="000099"/>
                </a:solidFill>
              </a:rPr>
              <a:t> антропологія, антропогенез, соціалізація, індивідуалізм, універсалії, архетип, ментальність, національний характер, ідентичність, сутність людини, сенс життя</a:t>
            </a:r>
            <a:r>
              <a:rPr lang="en-US" sz="2400" b="1" i="1">
                <a:solidFill>
                  <a:srgbClr val="000099"/>
                </a:solidFill>
              </a:rPr>
              <a:t>.</a:t>
            </a:r>
            <a:endParaRPr lang="uk-UA" sz="2400" b="1" i="1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eaLnBrk="1" hangingPunct="1"/>
            <a:endParaRPr lang="uk-UA" smtClean="0"/>
          </a:p>
          <a:p>
            <a:pPr eaLnBrk="1" hangingPunct="1"/>
            <a:endParaRPr lang="uk-UA" smtClean="0"/>
          </a:p>
          <a:p>
            <a:pPr algn="just" eaLnBrk="1" hangingPunct="1"/>
            <a:r>
              <a:rPr lang="uk-UA" sz="3600" b="1" i="1" smtClean="0">
                <a:solidFill>
                  <a:srgbClr val="FF0000"/>
                </a:solidFill>
              </a:rPr>
              <a:t>Антропологія</a:t>
            </a:r>
            <a:r>
              <a:rPr lang="uk-UA" b="1" i="1" smtClean="0">
                <a:solidFill>
                  <a:srgbClr val="000099"/>
                </a:solidFill>
              </a:rPr>
              <a:t> </a:t>
            </a:r>
            <a:r>
              <a:rPr lang="uk-UA" sz="2800" b="1" i="1" smtClean="0">
                <a:solidFill>
                  <a:srgbClr val="000099"/>
                </a:solidFill>
              </a:rPr>
              <a:t>(грец. anthrdpos – людина і logos – вчення) – сукупність  наукових дисциплін, які вивчають людину (людство) на всіх історичних етапах розвитку.</a:t>
            </a:r>
          </a:p>
          <a:p>
            <a:pPr eaLnBrk="1" hangingPunct="1"/>
            <a:endParaRPr lang="uk-UA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smtClean="0">
                <a:solidFill>
                  <a:srgbClr val="FF0000"/>
                </a:solidFill>
              </a:rPr>
              <a:t>Філософська антропологія -</a:t>
            </a:r>
          </a:p>
        </p:txBody>
      </p:sp>
      <p:sp>
        <p:nvSpPr>
          <p:cNvPr id="8195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smtClean="0"/>
          </a:p>
          <a:p>
            <a:pPr algn="just"/>
            <a:r>
              <a:rPr lang="uk-UA" sz="3200" smtClean="0">
                <a:solidFill>
                  <a:srgbClr val="002060"/>
                </a:solidFill>
              </a:rPr>
              <a:t>сукупність антропологічних концепцій, які виникли внаслідок того, що предметом філософської рефлексії починає виступати не буття саме по собі, а пояснення та розкриття смислу людського буття.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600" smtClean="0">
                <a:solidFill>
                  <a:srgbClr val="FF0000"/>
                </a:solidFill>
              </a:rPr>
              <a:t>Мета філософської антропології -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3200" smtClean="0">
                <a:solidFill>
                  <a:srgbClr val="002060"/>
                </a:solidFill>
              </a:rPr>
              <a:t>створити цілісне знання про природні,  психічні, соціальні, духовні (божественні)  першооснови людини,  виявити ті сили і потенції завдяки яким  “рухається” людина.</a:t>
            </a:r>
            <a:endParaRPr lang="ru-RU" sz="3200" smtClean="0">
              <a:solidFill>
                <a:srgbClr val="002060"/>
              </a:solidFill>
            </a:endParaRPr>
          </a:p>
          <a:p>
            <a:endParaRPr lang="uk-UA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i="1" smtClean="0">
                <a:solidFill>
                  <a:srgbClr val="FF0000"/>
                </a:solidFill>
              </a:rPr>
              <a:t>Характерні ознаки антропології:</a:t>
            </a:r>
            <a:r>
              <a:rPr lang="uk-UA" smtClean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defRPr/>
            </a:pPr>
            <a:r>
              <a:rPr lang="uk-UA" sz="2400" dirty="0" smtClean="0">
                <a:solidFill>
                  <a:srgbClr val="002060"/>
                </a:solidFill>
              </a:rPr>
              <a:t>Філософська антропологія – це не сума наукового філософського знання про людину, а особливий тип філософської рефлексії – самосвідомість культури у такі періоди її розвитку, коли </a:t>
            </a:r>
            <a:r>
              <a:rPr lang="uk-UA" sz="2400" dirty="0" err="1" smtClean="0">
                <a:solidFill>
                  <a:srgbClr val="002060"/>
                </a:solidFill>
              </a:rPr>
              <a:t>біосоціальний</a:t>
            </a:r>
            <a:r>
              <a:rPr lang="uk-UA" sz="2400" dirty="0" smtClean="0">
                <a:solidFill>
                  <a:srgbClr val="002060"/>
                </a:solidFill>
              </a:rPr>
              <a:t> індивід стає проблемою для самого себе;</a:t>
            </a:r>
          </a:p>
          <a:p>
            <a:pPr marL="609600" indent="-609600" algn="just" eaLnBrk="1" hangingPunct="1">
              <a:lnSpc>
                <a:spcPct val="80000"/>
              </a:lnSpc>
              <a:defRPr/>
            </a:pPr>
            <a:r>
              <a:rPr lang="uk-UA" sz="2400" dirty="0" smtClean="0">
                <a:solidFill>
                  <a:srgbClr val="002060"/>
                </a:solidFill>
              </a:rPr>
              <a:t>Історія філософсько-антропологічної думки не є  безперервним розвитком ідей, понять, принципів. Кожна історична епоха має свою  своєрідну антропологію як спосіб розуміння людини;</a:t>
            </a:r>
          </a:p>
          <a:p>
            <a:pPr marL="609600" indent="-609600" algn="just" eaLnBrk="1" hangingPunct="1">
              <a:lnSpc>
                <a:spcPct val="80000"/>
              </a:lnSpc>
              <a:defRPr/>
            </a:pPr>
            <a:r>
              <a:rPr lang="uk-UA" sz="2400" dirty="0" smtClean="0">
                <a:solidFill>
                  <a:srgbClr val="002060"/>
                </a:solidFill>
              </a:rPr>
              <a:t>Антропологічне знання основується на принципі </a:t>
            </a:r>
            <a:r>
              <a:rPr lang="uk-UA" sz="2400" dirty="0" err="1" smtClean="0">
                <a:solidFill>
                  <a:srgbClr val="002060"/>
                </a:solidFill>
              </a:rPr>
              <a:t>індивідуації</a:t>
            </a:r>
            <a:r>
              <a:rPr lang="uk-UA" sz="2400" dirty="0" smtClean="0">
                <a:solidFill>
                  <a:srgbClr val="002060"/>
                </a:solidFill>
              </a:rPr>
              <a:t>:  філософ – антрополог повинен </a:t>
            </a:r>
            <a:r>
              <a:rPr lang="uk-UA" sz="2400" dirty="0" err="1" smtClean="0">
                <a:solidFill>
                  <a:srgbClr val="002060"/>
                </a:solidFill>
              </a:rPr>
              <a:t>“вловлювати”</a:t>
            </a:r>
            <a:r>
              <a:rPr lang="uk-UA" sz="2400" dirty="0" smtClean="0">
                <a:solidFill>
                  <a:srgbClr val="002060"/>
                </a:solidFill>
              </a:rPr>
              <a:t> конкретне людське “Я”, руйнуючи попередні (більш абстрактні) образи </a:t>
            </a:r>
            <a:r>
              <a:rPr lang="uk-UA" sz="2400" dirty="0" err="1" smtClean="0">
                <a:solidFill>
                  <a:srgbClr val="002060"/>
                </a:solidFill>
              </a:rPr>
              <a:t>біосоціального</a:t>
            </a:r>
            <a:r>
              <a:rPr lang="uk-UA" sz="2400" dirty="0" smtClean="0">
                <a:solidFill>
                  <a:srgbClr val="002060"/>
                </a:solidFill>
              </a:rPr>
              <a:t> індивіда та ставлячи на місце ідеї людини проблему її самовизначення.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defRPr/>
            </a:pPr>
            <a:endParaRPr lang="uk-UA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977</TotalTime>
  <Words>387</Words>
  <Application>Microsoft Office PowerPoint</Application>
  <PresentationFormat>Экран (4:3)</PresentationFormat>
  <Paragraphs>71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Поток</vt:lpstr>
      <vt:lpstr>Слайд 1</vt:lpstr>
      <vt:lpstr>Тема 6. </vt:lpstr>
      <vt:lpstr>План лекції</vt:lpstr>
      <vt:lpstr>Рекомендована література</vt:lpstr>
      <vt:lpstr>Слайд 5</vt:lpstr>
      <vt:lpstr>Слайд 6</vt:lpstr>
      <vt:lpstr>Філософська антропологія -</vt:lpstr>
      <vt:lpstr>Мета філософської антропології -</vt:lpstr>
      <vt:lpstr>Характерні ознаки антропології: </vt:lpstr>
      <vt:lpstr>Слайд 10</vt:lpstr>
      <vt:lpstr>Античне бачення людини</vt:lpstr>
      <vt:lpstr>Середньовічне бачення людини</vt:lpstr>
      <vt:lpstr>Бачення людини доби Відродження</vt:lpstr>
      <vt:lpstr>Людина Нового часу</vt:lpstr>
      <vt:lpstr>Слайд 15</vt:lpstr>
      <vt:lpstr>Світоглядні універсалії – </vt:lpstr>
      <vt:lpstr>Архетипи – </vt:lpstr>
      <vt:lpstr>Ментальність – </vt:lpstr>
      <vt:lpstr>Ідентичність – </vt:lpstr>
      <vt:lpstr>Слайд 20</vt:lpstr>
      <vt:lpstr>Слайд 21</vt:lpstr>
      <vt:lpstr>Слайд 22</vt:lpstr>
      <vt:lpstr>Ціннісні орієнтації – </vt:lpstr>
      <vt:lpstr>Дякуємо за увагу! </vt:lpstr>
    </vt:vector>
  </TitlesOfParts>
  <Company>Noname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Роговенко</dc:creator>
  <cp:lastModifiedBy>НР</cp:lastModifiedBy>
  <cp:revision>196</cp:revision>
  <dcterms:created xsi:type="dcterms:W3CDTF">2010-08-08T19:20:51Z</dcterms:created>
  <dcterms:modified xsi:type="dcterms:W3CDTF">2016-08-26T04:34:38Z</dcterms:modified>
</cp:coreProperties>
</file>