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sldIdLst>
    <p:sldId id="256" r:id="rId2"/>
    <p:sldId id="304" r:id="rId3"/>
    <p:sldId id="306" r:id="rId4"/>
    <p:sldId id="303"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5" r:id="rId51"/>
  </p:sldIdLst>
  <p:sldSz cx="12192000" cy="6858000"/>
  <p:notesSz cx="6858000" cy="9144000"/>
  <p:defaultTextStyle>
    <a:defPPr>
      <a:defRPr lang="uk-UA"/>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198" y="-12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9"/>
          <p:cNvSpPr>
            <a:spLocks noGrp="1"/>
          </p:cNvSpPr>
          <p:nvPr>
            <p:ph type="dt" sz="half" idx="10"/>
          </p:nvPr>
        </p:nvSpPr>
        <p:spPr/>
        <p:txBody>
          <a:bodyPr/>
          <a:lstStyle>
            <a:lvl1pPr>
              <a:defRPr/>
            </a:lvl1pPr>
          </a:lstStyle>
          <a:p>
            <a:pPr>
              <a:defRPr/>
            </a:pPr>
            <a:fld id="{6D51A621-2363-444F-8FA0-5941258E09E6}" type="datetimeFigureOut">
              <a:rPr lang="uk-UA"/>
              <a:pPr>
                <a:defRPr/>
              </a:pPr>
              <a:t>31.08.2016</a:t>
            </a:fld>
            <a:endParaRPr lang="uk-UA"/>
          </a:p>
        </p:txBody>
      </p:sp>
      <p:sp>
        <p:nvSpPr>
          <p:cNvPr id="5" name="Нижний колонтитул 21"/>
          <p:cNvSpPr>
            <a:spLocks noGrp="1"/>
          </p:cNvSpPr>
          <p:nvPr>
            <p:ph type="ftr" sz="quarter" idx="11"/>
          </p:nvPr>
        </p:nvSpPr>
        <p:spPr/>
        <p:txBody>
          <a:bodyPr/>
          <a:lstStyle>
            <a:lvl1pPr>
              <a:defRPr/>
            </a:lvl1pPr>
          </a:lstStyle>
          <a:p>
            <a:pPr>
              <a:defRPr/>
            </a:pPr>
            <a:endParaRPr lang="uk-UA"/>
          </a:p>
        </p:txBody>
      </p:sp>
      <p:sp>
        <p:nvSpPr>
          <p:cNvPr id="6" name="Номер слайда 17"/>
          <p:cNvSpPr>
            <a:spLocks noGrp="1"/>
          </p:cNvSpPr>
          <p:nvPr>
            <p:ph type="sldNum" sz="quarter" idx="12"/>
          </p:nvPr>
        </p:nvSpPr>
        <p:spPr/>
        <p:txBody>
          <a:bodyPr/>
          <a:lstStyle>
            <a:lvl1pPr>
              <a:defRPr/>
            </a:lvl1pPr>
          </a:lstStyle>
          <a:p>
            <a:pPr>
              <a:defRPr/>
            </a:pPr>
            <a:fld id="{739E7385-5BD3-471D-85DE-F394536055BA}" type="slidenum">
              <a:rPr lang="uk-UA"/>
              <a:pPr>
                <a:defRPr/>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224D1120-ECDA-4642-A245-A4326B4DA99A}" type="datetimeFigureOut">
              <a:rPr lang="uk-UA"/>
              <a:pPr>
                <a:defRPr/>
              </a:pPr>
              <a:t>31.08.2016</a:t>
            </a:fld>
            <a:endParaRPr lang="uk-UA"/>
          </a:p>
        </p:txBody>
      </p:sp>
      <p:sp>
        <p:nvSpPr>
          <p:cNvPr id="5" name="Нижний колонтитул 21"/>
          <p:cNvSpPr>
            <a:spLocks noGrp="1"/>
          </p:cNvSpPr>
          <p:nvPr>
            <p:ph type="ftr" sz="quarter" idx="11"/>
          </p:nvPr>
        </p:nvSpPr>
        <p:spPr/>
        <p:txBody>
          <a:bodyPr/>
          <a:lstStyle>
            <a:lvl1pPr>
              <a:defRPr/>
            </a:lvl1pPr>
          </a:lstStyle>
          <a:p>
            <a:pPr>
              <a:defRPr/>
            </a:pPr>
            <a:endParaRPr lang="uk-UA"/>
          </a:p>
        </p:txBody>
      </p:sp>
      <p:sp>
        <p:nvSpPr>
          <p:cNvPr id="6" name="Номер слайда 17"/>
          <p:cNvSpPr>
            <a:spLocks noGrp="1"/>
          </p:cNvSpPr>
          <p:nvPr>
            <p:ph type="sldNum" sz="quarter" idx="12"/>
          </p:nvPr>
        </p:nvSpPr>
        <p:spPr/>
        <p:txBody>
          <a:bodyPr/>
          <a:lstStyle>
            <a:lvl1pPr>
              <a:defRPr/>
            </a:lvl1pPr>
          </a:lstStyle>
          <a:p>
            <a:pPr>
              <a:defRPr/>
            </a:pPr>
            <a:fld id="{28E7915C-6F73-4465-B5E4-DBD234BCBD17}"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914402"/>
            <a:ext cx="27432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609600" y="914402"/>
            <a:ext cx="80264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85ECD059-858F-4E4C-BD44-1D16C87D4F1A}" type="datetimeFigureOut">
              <a:rPr lang="uk-UA"/>
              <a:pPr>
                <a:defRPr/>
              </a:pPr>
              <a:t>31.08.2016</a:t>
            </a:fld>
            <a:endParaRPr lang="uk-UA"/>
          </a:p>
        </p:txBody>
      </p:sp>
      <p:sp>
        <p:nvSpPr>
          <p:cNvPr id="5" name="Нижний колонтитул 21"/>
          <p:cNvSpPr>
            <a:spLocks noGrp="1"/>
          </p:cNvSpPr>
          <p:nvPr>
            <p:ph type="ftr" sz="quarter" idx="11"/>
          </p:nvPr>
        </p:nvSpPr>
        <p:spPr/>
        <p:txBody>
          <a:bodyPr/>
          <a:lstStyle>
            <a:lvl1pPr>
              <a:defRPr/>
            </a:lvl1pPr>
          </a:lstStyle>
          <a:p>
            <a:pPr>
              <a:defRPr/>
            </a:pPr>
            <a:endParaRPr lang="uk-UA"/>
          </a:p>
        </p:txBody>
      </p:sp>
      <p:sp>
        <p:nvSpPr>
          <p:cNvPr id="6" name="Номер слайда 17"/>
          <p:cNvSpPr>
            <a:spLocks noGrp="1"/>
          </p:cNvSpPr>
          <p:nvPr>
            <p:ph type="sldNum" sz="quarter" idx="12"/>
          </p:nvPr>
        </p:nvSpPr>
        <p:spPr/>
        <p:txBody>
          <a:bodyPr/>
          <a:lstStyle>
            <a:lvl1pPr>
              <a:defRPr/>
            </a:lvl1pPr>
          </a:lstStyle>
          <a:p>
            <a:pPr>
              <a:defRPr/>
            </a:pPr>
            <a:fld id="{D452A2F1-FC4D-4026-846A-E3459E2A8D27}"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C5C2AF78-4F34-4FDD-BB07-9C48490D4F6A}" type="datetimeFigureOut">
              <a:rPr lang="uk-UA"/>
              <a:pPr>
                <a:defRPr/>
              </a:pPr>
              <a:t>31.08.2016</a:t>
            </a:fld>
            <a:endParaRPr lang="uk-UA"/>
          </a:p>
        </p:txBody>
      </p:sp>
      <p:sp>
        <p:nvSpPr>
          <p:cNvPr id="5" name="Нижний колонтитул 21"/>
          <p:cNvSpPr>
            <a:spLocks noGrp="1"/>
          </p:cNvSpPr>
          <p:nvPr>
            <p:ph type="ftr" sz="quarter" idx="11"/>
          </p:nvPr>
        </p:nvSpPr>
        <p:spPr/>
        <p:txBody>
          <a:bodyPr/>
          <a:lstStyle>
            <a:lvl1pPr>
              <a:defRPr/>
            </a:lvl1pPr>
          </a:lstStyle>
          <a:p>
            <a:pPr>
              <a:defRPr/>
            </a:pPr>
            <a:endParaRPr lang="uk-UA"/>
          </a:p>
        </p:txBody>
      </p:sp>
      <p:sp>
        <p:nvSpPr>
          <p:cNvPr id="6" name="Номер слайда 17"/>
          <p:cNvSpPr>
            <a:spLocks noGrp="1"/>
          </p:cNvSpPr>
          <p:nvPr>
            <p:ph type="sldNum" sz="quarter" idx="12"/>
          </p:nvPr>
        </p:nvSpPr>
        <p:spPr/>
        <p:txBody>
          <a:bodyPr/>
          <a:lstStyle>
            <a:lvl1pPr>
              <a:defRPr/>
            </a:lvl1pPr>
          </a:lstStyle>
          <a:p>
            <a:pPr>
              <a:defRPr/>
            </a:pPr>
            <a:fld id="{CE4CBF94-C6F7-45CC-941F-54C2AAC71C46}"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9"/>
          <p:cNvSpPr>
            <a:spLocks noGrp="1"/>
          </p:cNvSpPr>
          <p:nvPr>
            <p:ph type="dt" sz="half" idx="10"/>
          </p:nvPr>
        </p:nvSpPr>
        <p:spPr/>
        <p:txBody>
          <a:bodyPr/>
          <a:lstStyle>
            <a:lvl1pPr>
              <a:defRPr/>
            </a:lvl1pPr>
          </a:lstStyle>
          <a:p>
            <a:pPr>
              <a:defRPr/>
            </a:pPr>
            <a:fld id="{2D2B8CEE-069C-4CE7-9EC4-66F5D34468A8}" type="datetimeFigureOut">
              <a:rPr lang="uk-UA"/>
              <a:pPr>
                <a:defRPr/>
              </a:pPr>
              <a:t>31.08.2016</a:t>
            </a:fld>
            <a:endParaRPr lang="uk-UA"/>
          </a:p>
        </p:txBody>
      </p:sp>
      <p:sp>
        <p:nvSpPr>
          <p:cNvPr id="5" name="Нижний колонтитул 21"/>
          <p:cNvSpPr>
            <a:spLocks noGrp="1"/>
          </p:cNvSpPr>
          <p:nvPr>
            <p:ph type="ftr" sz="quarter" idx="11"/>
          </p:nvPr>
        </p:nvSpPr>
        <p:spPr/>
        <p:txBody>
          <a:bodyPr/>
          <a:lstStyle>
            <a:lvl1pPr>
              <a:defRPr/>
            </a:lvl1pPr>
          </a:lstStyle>
          <a:p>
            <a:pPr>
              <a:defRPr/>
            </a:pPr>
            <a:endParaRPr lang="uk-UA"/>
          </a:p>
        </p:txBody>
      </p:sp>
      <p:sp>
        <p:nvSpPr>
          <p:cNvPr id="6" name="Номер слайда 17"/>
          <p:cNvSpPr>
            <a:spLocks noGrp="1"/>
          </p:cNvSpPr>
          <p:nvPr>
            <p:ph type="sldNum" sz="quarter" idx="12"/>
          </p:nvPr>
        </p:nvSpPr>
        <p:spPr/>
        <p:txBody>
          <a:bodyPr/>
          <a:lstStyle>
            <a:lvl1pPr>
              <a:defRPr/>
            </a:lvl1pPr>
          </a:lstStyle>
          <a:p>
            <a:pPr>
              <a:defRPr/>
            </a:pPr>
            <a:fld id="{34C286C7-AFF1-45C5-95A3-D11B7D16AF2A}" type="slidenum">
              <a:rPr lang="uk-UA"/>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09728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EAA7642D-9F2F-498B-9A42-2814BBFCCE1C}" type="datetimeFigureOut">
              <a:rPr lang="uk-UA"/>
              <a:pPr>
                <a:defRPr/>
              </a:pPr>
              <a:t>31.08.2016</a:t>
            </a:fld>
            <a:endParaRPr lang="uk-UA"/>
          </a:p>
        </p:txBody>
      </p:sp>
      <p:sp>
        <p:nvSpPr>
          <p:cNvPr id="6" name="Нижний колонтитул 21"/>
          <p:cNvSpPr>
            <a:spLocks noGrp="1"/>
          </p:cNvSpPr>
          <p:nvPr>
            <p:ph type="ftr" sz="quarter" idx="11"/>
          </p:nvPr>
        </p:nvSpPr>
        <p:spPr/>
        <p:txBody>
          <a:bodyPr/>
          <a:lstStyle>
            <a:lvl1pPr>
              <a:defRPr/>
            </a:lvl1pPr>
          </a:lstStyle>
          <a:p>
            <a:pPr>
              <a:defRPr/>
            </a:pPr>
            <a:endParaRPr lang="uk-UA"/>
          </a:p>
        </p:txBody>
      </p:sp>
      <p:sp>
        <p:nvSpPr>
          <p:cNvPr id="7" name="Номер слайда 17"/>
          <p:cNvSpPr>
            <a:spLocks noGrp="1"/>
          </p:cNvSpPr>
          <p:nvPr>
            <p:ph type="sldNum" sz="quarter" idx="12"/>
          </p:nvPr>
        </p:nvSpPr>
        <p:spPr/>
        <p:txBody>
          <a:bodyPr/>
          <a:lstStyle>
            <a:lvl1pPr>
              <a:defRPr/>
            </a:lvl1pPr>
          </a:lstStyle>
          <a:p>
            <a:pPr>
              <a:defRPr/>
            </a:pPr>
            <a:fld id="{0EE0D7A8-B1D3-4042-81A2-2ECDB89E8B18}"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09728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fld id="{D153EEAE-51A3-4F52-9039-722C934C2836}" type="datetimeFigureOut">
              <a:rPr lang="uk-UA"/>
              <a:pPr>
                <a:defRPr/>
              </a:pPr>
              <a:t>31.08.2016</a:t>
            </a:fld>
            <a:endParaRPr lang="uk-UA"/>
          </a:p>
        </p:txBody>
      </p:sp>
      <p:sp>
        <p:nvSpPr>
          <p:cNvPr id="8" name="Нижний колонтитул 21"/>
          <p:cNvSpPr>
            <a:spLocks noGrp="1"/>
          </p:cNvSpPr>
          <p:nvPr>
            <p:ph type="ftr" sz="quarter" idx="11"/>
          </p:nvPr>
        </p:nvSpPr>
        <p:spPr/>
        <p:txBody>
          <a:bodyPr/>
          <a:lstStyle>
            <a:lvl1pPr>
              <a:defRPr/>
            </a:lvl1pPr>
          </a:lstStyle>
          <a:p>
            <a:pPr>
              <a:defRPr/>
            </a:pPr>
            <a:endParaRPr lang="uk-UA"/>
          </a:p>
        </p:txBody>
      </p:sp>
      <p:sp>
        <p:nvSpPr>
          <p:cNvPr id="9" name="Номер слайда 17"/>
          <p:cNvSpPr>
            <a:spLocks noGrp="1"/>
          </p:cNvSpPr>
          <p:nvPr>
            <p:ph type="sldNum" sz="quarter" idx="12"/>
          </p:nvPr>
        </p:nvSpPr>
        <p:spPr/>
        <p:txBody>
          <a:bodyPr/>
          <a:lstStyle>
            <a:lvl1pPr>
              <a:defRPr/>
            </a:lvl1pPr>
          </a:lstStyle>
          <a:p>
            <a:pPr>
              <a:defRPr/>
            </a:pPr>
            <a:fld id="{8564974E-328F-44DF-A84A-BCDDAC9C1B9C}"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D7072BB5-B813-4B82-AD08-EEF3A47BFEB5}" type="datetimeFigureOut">
              <a:rPr lang="uk-UA"/>
              <a:pPr>
                <a:defRPr/>
              </a:pPr>
              <a:t>31.08.2016</a:t>
            </a:fld>
            <a:endParaRPr lang="uk-UA"/>
          </a:p>
        </p:txBody>
      </p:sp>
      <p:sp>
        <p:nvSpPr>
          <p:cNvPr id="4" name="Нижний колонтитул 21"/>
          <p:cNvSpPr>
            <a:spLocks noGrp="1"/>
          </p:cNvSpPr>
          <p:nvPr>
            <p:ph type="ftr" sz="quarter" idx="11"/>
          </p:nvPr>
        </p:nvSpPr>
        <p:spPr/>
        <p:txBody>
          <a:bodyPr/>
          <a:lstStyle>
            <a:lvl1pPr>
              <a:defRPr/>
            </a:lvl1pPr>
          </a:lstStyle>
          <a:p>
            <a:pPr>
              <a:defRPr/>
            </a:pPr>
            <a:endParaRPr lang="uk-UA"/>
          </a:p>
        </p:txBody>
      </p:sp>
      <p:sp>
        <p:nvSpPr>
          <p:cNvPr id="5" name="Номер слайда 17"/>
          <p:cNvSpPr>
            <a:spLocks noGrp="1"/>
          </p:cNvSpPr>
          <p:nvPr>
            <p:ph type="sldNum" sz="quarter" idx="12"/>
          </p:nvPr>
        </p:nvSpPr>
        <p:spPr/>
        <p:txBody>
          <a:bodyPr/>
          <a:lstStyle>
            <a:lvl1pPr>
              <a:defRPr/>
            </a:lvl1pPr>
          </a:lstStyle>
          <a:p>
            <a:pPr>
              <a:defRPr/>
            </a:pPr>
            <a:fld id="{14F7301C-3581-4B39-83F6-4DABA8ED80E6}"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183A1ED4-6E45-415E-A020-B44E5EF57106}" type="datetimeFigureOut">
              <a:rPr lang="uk-UA"/>
              <a:pPr>
                <a:defRPr/>
              </a:pPr>
              <a:t>31.08.2016</a:t>
            </a:fld>
            <a:endParaRPr lang="uk-UA"/>
          </a:p>
        </p:txBody>
      </p:sp>
      <p:sp>
        <p:nvSpPr>
          <p:cNvPr id="3" name="Нижний колонтитул 21"/>
          <p:cNvSpPr>
            <a:spLocks noGrp="1"/>
          </p:cNvSpPr>
          <p:nvPr>
            <p:ph type="ftr" sz="quarter" idx="11"/>
          </p:nvPr>
        </p:nvSpPr>
        <p:spPr/>
        <p:txBody>
          <a:bodyPr/>
          <a:lstStyle>
            <a:lvl1pPr>
              <a:defRPr/>
            </a:lvl1pPr>
          </a:lstStyle>
          <a:p>
            <a:pPr>
              <a:defRPr/>
            </a:pPr>
            <a:endParaRPr lang="uk-UA"/>
          </a:p>
        </p:txBody>
      </p:sp>
      <p:sp>
        <p:nvSpPr>
          <p:cNvPr id="4" name="Номер слайда 17"/>
          <p:cNvSpPr>
            <a:spLocks noGrp="1"/>
          </p:cNvSpPr>
          <p:nvPr>
            <p:ph type="sldNum" sz="quarter" idx="12"/>
          </p:nvPr>
        </p:nvSpPr>
        <p:spPr/>
        <p:txBody>
          <a:bodyPr/>
          <a:lstStyle>
            <a:lvl1pPr>
              <a:defRPr/>
            </a:lvl1pPr>
          </a:lstStyle>
          <a:p>
            <a:pPr>
              <a:defRPr/>
            </a:pPr>
            <a:fld id="{1BFBE13D-DC35-408E-A9CE-5D9B8B3BB124}"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734FF75D-E0A9-4DD0-B1E6-809FAB6E688F}" type="datetimeFigureOut">
              <a:rPr lang="uk-UA"/>
              <a:pPr>
                <a:defRPr/>
              </a:pPr>
              <a:t>31.08.2016</a:t>
            </a:fld>
            <a:endParaRPr lang="uk-UA"/>
          </a:p>
        </p:txBody>
      </p:sp>
      <p:sp>
        <p:nvSpPr>
          <p:cNvPr id="6" name="Нижний колонтитул 21"/>
          <p:cNvSpPr>
            <a:spLocks noGrp="1"/>
          </p:cNvSpPr>
          <p:nvPr>
            <p:ph type="ftr" sz="quarter" idx="11"/>
          </p:nvPr>
        </p:nvSpPr>
        <p:spPr/>
        <p:txBody>
          <a:bodyPr/>
          <a:lstStyle>
            <a:lvl1pPr>
              <a:defRPr/>
            </a:lvl1pPr>
          </a:lstStyle>
          <a:p>
            <a:pPr>
              <a:defRPr/>
            </a:pPr>
            <a:endParaRPr lang="uk-UA"/>
          </a:p>
        </p:txBody>
      </p:sp>
      <p:sp>
        <p:nvSpPr>
          <p:cNvPr id="7" name="Номер слайда 17"/>
          <p:cNvSpPr>
            <a:spLocks noGrp="1"/>
          </p:cNvSpPr>
          <p:nvPr>
            <p:ph type="sldNum" sz="quarter" idx="12"/>
          </p:nvPr>
        </p:nvSpPr>
        <p:spPr/>
        <p:txBody>
          <a:bodyPr/>
          <a:lstStyle>
            <a:lvl1pPr>
              <a:defRPr/>
            </a:lvl1pPr>
          </a:lstStyle>
          <a:p>
            <a:pPr>
              <a:defRPr/>
            </a:pPr>
            <a:fld id="{F81CE3DA-902D-44B3-8F35-F3DC59456A8D}"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4"/>
          <p:cNvSpPr/>
          <p:nvPr/>
        </p:nvSpPr>
        <p:spPr>
          <a:xfrm rot="420000" flipV="1">
            <a:off x="422116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Прямоугольный треугольник 5"/>
          <p:cNvSpPr/>
          <p:nvPr/>
        </p:nvSpPr>
        <p:spPr>
          <a:xfrm rot="420000" flipV="1">
            <a:off x="10672763" y="5359400"/>
            <a:ext cx="2063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Полилиния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Полилиния 7"/>
          <p:cNvSpPr>
            <a:spLocks/>
          </p:cNvSpPr>
          <p:nvPr/>
        </p:nvSpPr>
        <p:spPr bwMode="auto">
          <a:xfrm flipV="1">
            <a:off x="5842000" y="6219825"/>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Заголовок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DF1E9C27-9699-411D-8FA8-0D9A899CC71D}" type="datetimeFigureOut">
              <a:rPr lang="uk-UA"/>
              <a:pPr>
                <a:defRPr/>
              </a:pPr>
              <a:t>31.08.2016</a:t>
            </a:fld>
            <a:endParaRPr lang="uk-UA"/>
          </a:p>
        </p:txBody>
      </p:sp>
      <p:sp>
        <p:nvSpPr>
          <p:cNvPr id="10" name="Нижний колонтитул 5"/>
          <p:cNvSpPr>
            <a:spLocks noGrp="1"/>
          </p:cNvSpPr>
          <p:nvPr>
            <p:ph type="ftr" sz="quarter" idx="11"/>
          </p:nvPr>
        </p:nvSpPr>
        <p:spPr/>
        <p:txBody>
          <a:bodyPr/>
          <a:lstStyle>
            <a:lvl1pPr>
              <a:defRPr/>
            </a:lvl1pPr>
          </a:lstStyle>
          <a:p>
            <a:pPr>
              <a:defRPr/>
            </a:pPr>
            <a:endParaRPr lang="uk-UA"/>
          </a:p>
        </p:txBody>
      </p:sp>
      <p:sp>
        <p:nvSpPr>
          <p:cNvPr id="11" name="Номер слайда 6"/>
          <p:cNvSpPr>
            <a:spLocks noGrp="1"/>
          </p:cNvSpPr>
          <p:nvPr>
            <p:ph type="sldNum" sz="quarter" idx="12"/>
          </p:nvPr>
        </p:nvSpPr>
        <p:spPr>
          <a:xfrm>
            <a:off x="10769600" y="6356350"/>
            <a:ext cx="812800" cy="365125"/>
          </a:xfrm>
        </p:spPr>
        <p:txBody>
          <a:bodyPr/>
          <a:lstStyle>
            <a:lvl1pPr>
              <a:defRPr/>
            </a:lvl1pPr>
          </a:lstStyle>
          <a:p>
            <a:pPr>
              <a:defRPr/>
            </a:pPr>
            <a:fld id="{05BE4E3B-2F62-4024-856F-547199824E7C}"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Полилиния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Заголовок 8"/>
          <p:cNvSpPr>
            <a:spLocks noGrp="1"/>
          </p:cNvSpPr>
          <p:nvPr>
            <p:ph type="title"/>
          </p:nvPr>
        </p:nvSpPr>
        <p:spPr bwMode="auto">
          <a:xfrm>
            <a:off x="609600" y="704850"/>
            <a:ext cx="109728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smtClean="0"/>
              <a:t>Образец заголовка</a:t>
            </a:r>
            <a:endParaRPr lang="en-US" smtClean="0"/>
          </a:p>
        </p:txBody>
      </p:sp>
      <p:sp>
        <p:nvSpPr>
          <p:cNvPr id="1029" name="Текст 29"/>
          <p:cNvSpPr>
            <a:spLocks noGrp="1"/>
          </p:cNvSpPr>
          <p:nvPr>
            <p:ph type="body" idx="1"/>
          </p:nvPr>
        </p:nvSpPr>
        <p:spPr bwMode="auto">
          <a:xfrm>
            <a:off x="609600" y="1935163"/>
            <a:ext cx="109728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609600" y="6356350"/>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5F9E1A21-777E-48FF-A7AC-7BA4A89B6C7C}" type="datetimeFigureOut">
              <a:rPr lang="uk-UA"/>
              <a:pPr>
                <a:defRPr/>
              </a:pPr>
              <a:t>31.08.2016</a:t>
            </a:fld>
            <a:endParaRPr lang="uk-UA"/>
          </a:p>
        </p:txBody>
      </p:sp>
      <p:sp>
        <p:nvSpPr>
          <p:cNvPr id="22" name="Нижний колонтитул 21"/>
          <p:cNvSpPr>
            <a:spLocks noGrp="1"/>
          </p:cNvSpPr>
          <p:nvPr>
            <p:ph type="ftr" sz="quarter" idx="3"/>
          </p:nvPr>
        </p:nvSpPr>
        <p:spPr>
          <a:xfrm>
            <a:off x="3556000" y="6356350"/>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uk-UA"/>
          </a:p>
        </p:txBody>
      </p:sp>
      <p:sp>
        <p:nvSpPr>
          <p:cNvPr id="18" name="Номер слайда 17"/>
          <p:cNvSpPr>
            <a:spLocks noGrp="1"/>
          </p:cNvSpPr>
          <p:nvPr>
            <p:ph type="sldNum" sz="quarter" idx="4"/>
          </p:nvPr>
        </p:nvSpPr>
        <p:spPr>
          <a:xfrm>
            <a:off x="10566400" y="6356350"/>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3D45C478-0BFF-4C09-9E63-080010B95142}" type="slidenum">
              <a:rPr lang="uk-UA"/>
              <a:pPr>
                <a:defRPr/>
              </a:pPr>
              <a:t>‹#›</a:t>
            </a:fld>
            <a:endParaRPr lang="uk-UA"/>
          </a:p>
        </p:txBody>
      </p:sp>
      <p:grpSp>
        <p:nvGrpSpPr>
          <p:cNvPr id="1033" name="Группа 1"/>
          <p:cNvGrpSpPr>
            <a:grpSpLocks/>
          </p:cNvGrpSpPr>
          <p:nvPr/>
        </p:nvGrpSpPr>
        <p:grpSpPr bwMode="auto">
          <a:xfrm>
            <a:off x="-25400" y="203200"/>
            <a:ext cx="122412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8" r:id="rId9"/>
    <p:sldLayoutId id="2147483966" r:id="rId10"/>
    <p:sldLayoutId id="2147483967"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eaLnBrk="1" fontAlgn="auto" hangingPunct="1">
              <a:spcAft>
                <a:spcPts val="0"/>
              </a:spcAft>
              <a:defRPr/>
            </a:pPr>
            <a:r>
              <a:rPr lang="uk-UA" altLang="uk-UA" sz="4400" dirty="0" smtClean="0">
                <a:solidFill>
                  <a:schemeClr val="accent1"/>
                </a:solidFill>
                <a:latin typeface="Aver" pitchFamily="18" charset="0"/>
              </a:rPr>
              <a:t/>
            </a:r>
            <a:br>
              <a:rPr lang="uk-UA" altLang="uk-UA" sz="4400" dirty="0" smtClean="0">
                <a:solidFill>
                  <a:schemeClr val="accent1"/>
                </a:solidFill>
                <a:latin typeface="Aver" pitchFamily="18" charset="0"/>
              </a:rPr>
            </a:br>
            <a:endParaRPr lang="uk-UA" altLang="uk-UA" sz="2800" dirty="0" smtClean="0">
              <a:solidFill>
                <a:schemeClr val="accent1"/>
              </a:solidFill>
              <a:latin typeface="Aver" pitchFamily="18" charset="0"/>
            </a:endParaRPr>
          </a:p>
        </p:txBody>
      </p:sp>
      <p:sp>
        <p:nvSpPr>
          <p:cNvPr id="3075" name="Подзаголовок 5"/>
          <p:cNvSpPr>
            <a:spLocks noGrp="1"/>
          </p:cNvSpPr>
          <p:nvPr>
            <p:ph type="subTitle" idx="1"/>
          </p:nvPr>
        </p:nvSpPr>
        <p:spPr>
          <a:xfrm>
            <a:off x="1085850" y="2373313"/>
            <a:ext cx="10472738" cy="574675"/>
          </a:xfrm>
        </p:spPr>
        <p:txBody>
          <a:bodyPr/>
          <a:lstStyle/>
          <a:p>
            <a:pPr marR="0" algn="ctr" eaLnBrk="1" hangingPunct="1"/>
            <a:r>
              <a:rPr lang="uk-UA" sz="2800" b="1" dirty="0" smtClean="0">
                <a:solidFill>
                  <a:srgbClr val="06686D"/>
                </a:solidFill>
                <a:latin typeface="Book Antiqua" pitchFamily="18" charset="0"/>
              </a:rPr>
              <a:t>Кафедра філософії права та юридичної логіки</a:t>
            </a:r>
          </a:p>
          <a:p>
            <a:pPr marR="0" eaLnBrk="1" hangingPunct="1"/>
            <a:endParaRPr lang="ru-RU" dirty="0" smtClean="0"/>
          </a:p>
        </p:txBody>
      </p:sp>
      <p:sp>
        <p:nvSpPr>
          <p:cNvPr id="3" name="Прямоугольник 2"/>
          <p:cNvSpPr/>
          <p:nvPr/>
        </p:nvSpPr>
        <p:spPr>
          <a:xfrm>
            <a:off x="6097081" y="688975"/>
            <a:ext cx="5764719" cy="1200329"/>
          </a:xfrm>
          <a:prstGeom prst="rect">
            <a:avLst/>
          </a:prstGeom>
        </p:spPr>
        <p:txBody>
          <a:bodyPr wrap="none">
            <a:spAutoFit/>
          </a:bodyPr>
          <a:lstStyle/>
          <a:p>
            <a:pPr algn="r">
              <a:defRPr/>
            </a:pPr>
            <a:r>
              <a:rPr lang="uk-UA" sz="3600" b="1" spc="150" dirty="0">
                <a:solidFill>
                  <a:schemeClr val="accent3">
                    <a:lumMod val="50000"/>
                  </a:schemeClr>
                </a:solidFill>
                <a:latin typeface="Book Antiqua" pitchFamily="18" charset="0"/>
              </a:rPr>
              <a:t>Національна академія </a:t>
            </a:r>
          </a:p>
          <a:p>
            <a:pPr algn="r">
              <a:defRPr/>
            </a:pPr>
            <a:r>
              <a:rPr lang="uk-UA" sz="3600" b="1" spc="150" dirty="0">
                <a:solidFill>
                  <a:schemeClr val="accent3">
                    <a:lumMod val="50000"/>
                  </a:schemeClr>
                </a:solidFill>
                <a:latin typeface="Book Antiqua" pitchFamily="18" charset="0"/>
              </a:rPr>
              <a:t>внутрішніх справ</a:t>
            </a:r>
            <a:endParaRPr lang="ru-RU" sz="3600" b="1" dirty="0"/>
          </a:p>
        </p:txBody>
      </p:sp>
      <p:sp>
        <p:nvSpPr>
          <p:cNvPr id="7" name="Прямоугольник 6"/>
          <p:cNvSpPr/>
          <p:nvPr/>
        </p:nvSpPr>
        <p:spPr>
          <a:xfrm>
            <a:off x="2670175" y="3667125"/>
            <a:ext cx="7685117" cy="1446550"/>
          </a:xfrm>
          <a:prstGeom prst="rect">
            <a:avLst/>
          </a:prstGeom>
        </p:spPr>
        <p:txBody>
          <a:bodyPr wrap="none">
            <a:spAutoFit/>
          </a:bodyPr>
          <a:lstStyle/>
          <a:p>
            <a:pPr fontAlgn="auto">
              <a:spcAft>
                <a:spcPts val="0"/>
              </a:spcAft>
              <a:defRPr/>
            </a:pPr>
            <a:r>
              <a:rPr lang="uk-UA" sz="8800" b="1" spc="150" dirty="0">
                <a:solidFill>
                  <a:schemeClr val="accent3">
                    <a:lumMod val="50000"/>
                  </a:schemeClr>
                </a:solidFill>
                <a:latin typeface="Book Antiqua" pitchFamily="18" charset="0"/>
              </a:rPr>
              <a:t>ФІЛОСОФІЯ</a:t>
            </a:r>
          </a:p>
        </p:txBody>
      </p:sp>
      <p:sp>
        <p:nvSpPr>
          <p:cNvPr id="8" name="Прямоугольник 7"/>
          <p:cNvSpPr/>
          <p:nvPr/>
        </p:nvSpPr>
        <p:spPr>
          <a:xfrm>
            <a:off x="3721100" y="5659438"/>
            <a:ext cx="5025735" cy="461665"/>
          </a:xfrm>
          <a:prstGeom prst="rect">
            <a:avLst/>
          </a:prstGeom>
        </p:spPr>
        <p:txBody>
          <a:bodyPr wrap="none">
            <a:spAutoFit/>
          </a:bodyPr>
          <a:lstStyle/>
          <a:p>
            <a:pPr fontAlgn="auto">
              <a:spcAft>
                <a:spcPts val="0"/>
              </a:spcAft>
              <a:defRPr/>
            </a:pPr>
            <a:r>
              <a:rPr lang="uk-UA" sz="2400" b="1" spc="150" dirty="0">
                <a:solidFill>
                  <a:schemeClr val="accent3">
                    <a:lumMod val="50000"/>
                  </a:schemeClr>
                </a:solidFill>
                <a:latin typeface="Book Antiqua" pitchFamily="18" charset="0"/>
              </a:rPr>
              <a:t>Мультимедійний підручник</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withEffect">
                                  <p:stCondLst>
                                    <p:cond delay="0"/>
                                  </p:stCondLst>
                                  <p:iterate type="lt">
                                    <p:tmPct val="11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3740150" y="460375"/>
            <a:ext cx="4500563" cy="523875"/>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Сутність методології</a:t>
            </a:r>
            <a:endParaRPr lang="uk-UA" altLang="uk-UA" sz="2800">
              <a:latin typeface="Times New Roman" pitchFamily="18" charset="0"/>
              <a:cs typeface="Times New Roman" pitchFamily="18" charset="0"/>
            </a:endParaRPr>
          </a:p>
        </p:txBody>
      </p:sp>
      <p:sp>
        <p:nvSpPr>
          <p:cNvPr id="3" name="Text Box 75"/>
          <p:cNvSpPr txBox="1">
            <a:spLocks noChangeArrowheads="1"/>
          </p:cNvSpPr>
          <p:nvPr/>
        </p:nvSpPr>
        <p:spPr bwMode="auto">
          <a:xfrm>
            <a:off x="1289050" y="1139825"/>
            <a:ext cx="10298113" cy="1077913"/>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a:solidFill>
                  <a:srgbClr val="0000FF"/>
                </a:solidFill>
                <a:latin typeface="Times New Roman" pitchFamily="18" charset="0"/>
                <a:cs typeface="Times New Roman" pitchFamily="18" charset="0"/>
              </a:rPr>
              <a:t>Методологія</a:t>
            </a:r>
            <a:r>
              <a:rPr lang="uk-UA" altLang="uk-UA" sz="2000">
                <a:solidFill>
                  <a:srgbClr val="0000FF"/>
                </a:solidFill>
                <a:latin typeface="Times New Roman" pitchFamily="18" charset="0"/>
                <a:cs typeface="Times New Roman" pitchFamily="18" charset="0"/>
              </a:rPr>
              <a:t> </a:t>
            </a:r>
            <a:r>
              <a:rPr lang="uk-UA" altLang="uk-UA" sz="2000" i="1">
                <a:latin typeface="Times New Roman" pitchFamily="18" charset="0"/>
                <a:cs typeface="Times New Roman" pitchFamily="18" charset="0"/>
              </a:rPr>
              <a:t>(від метод і грец. logos ‑ слово, поняття, вчення) визначається як система принципів і способів організації і побудови теоретичної і практичної діяльності, а також як вчення про цю систему.</a:t>
            </a:r>
            <a:endParaRPr lang="uk-UA" altLang="uk-UA" sz="2000">
              <a:latin typeface="Times New Roman" pitchFamily="18" charset="0"/>
              <a:cs typeface="Times New Roman" pitchFamily="18" charset="0"/>
            </a:endParaRPr>
          </a:p>
        </p:txBody>
      </p:sp>
      <p:sp>
        <p:nvSpPr>
          <p:cNvPr id="4" name="Прямоугольник 3"/>
          <p:cNvSpPr>
            <a:spLocks noChangeArrowheads="1"/>
          </p:cNvSpPr>
          <p:nvPr/>
        </p:nvSpPr>
        <p:spPr bwMode="auto">
          <a:xfrm>
            <a:off x="1320800" y="2546350"/>
            <a:ext cx="10298113" cy="519113"/>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Два значення поняття “методологія”</a:t>
            </a:r>
            <a:endParaRPr lang="uk-UA" altLang="uk-UA" sz="2800">
              <a:latin typeface="Times New Roman" pitchFamily="18" charset="0"/>
              <a:cs typeface="Times New Roman" pitchFamily="18" charset="0"/>
            </a:endParaRPr>
          </a:p>
        </p:txBody>
      </p:sp>
      <p:sp>
        <p:nvSpPr>
          <p:cNvPr id="5" name="Text Box 78"/>
          <p:cNvSpPr txBox="1">
            <a:spLocks noChangeArrowheads="1"/>
          </p:cNvSpPr>
          <p:nvPr/>
        </p:nvSpPr>
        <p:spPr bwMode="auto">
          <a:xfrm>
            <a:off x="1233488" y="3306763"/>
            <a:ext cx="4902200" cy="2998787"/>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Система певних принципів і способів, які застосовуються </a:t>
            </a:r>
            <a:r>
              <a:rPr lang="en-US" altLang="uk-UA" sz="2000" i="1">
                <a:solidFill>
                  <a:srgbClr val="0000FF"/>
                </a:solidFill>
                <a:latin typeface="Times New Roman" pitchFamily="18" charset="0"/>
                <a:cs typeface="Times New Roman" pitchFamily="18" charset="0"/>
              </a:rPr>
              <a:t>для </a:t>
            </a:r>
            <a:r>
              <a:rPr lang="uk-UA" altLang="uk-UA" sz="2000" i="1">
                <a:solidFill>
                  <a:srgbClr val="0000FF"/>
                </a:solidFill>
                <a:latin typeface="Times New Roman" pitchFamily="18" charset="0"/>
                <a:cs typeface="Times New Roman" pitchFamily="18" charset="0"/>
              </a:rPr>
              <a:t>організації і побудови тієї чи іншої діяльності (в науці, політиці, мистецтві тощо)</a:t>
            </a:r>
            <a:endParaRPr lang="uk-UA" altLang="uk-UA" sz="2000">
              <a:latin typeface="Times New Roman" pitchFamily="18" charset="0"/>
              <a:cs typeface="Times New Roman" pitchFamily="18" charset="0"/>
            </a:endParaRPr>
          </a:p>
        </p:txBody>
      </p:sp>
      <p:sp>
        <p:nvSpPr>
          <p:cNvPr id="6" name="Text Box 79"/>
          <p:cNvSpPr txBox="1">
            <a:spLocks noChangeArrowheads="1"/>
          </p:cNvSpPr>
          <p:nvPr/>
        </p:nvSpPr>
        <p:spPr bwMode="auto">
          <a:xfrm>
            <a:off x="7016750" y="3327400"/>
            <a:ext cx="4632325" cy="2998788"/>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Вчення про названу систему, теорія методу</a:t>
            </a:r>
            <a:endParaRPr lang="uk-UA" altLang="uk-UA" sz="2000">
              <a:latin typeface="Times New Roman" pitchFamily="18" charset="0"/>
              <a:cs typeface="Times New Roman" pitchFamily="18" charset="0"/>
            </a:endParaRPr>
          </a:p>
        </p:txBody>
      </p:sp>
      <p:sp>
        <p:nvSpPr>
          <p:cNvPr id="10" name="Стрелка вниз 9"/>
          <p:cNvSpPr/>
          <p:nvPr/>
        </p:nvSpPr>
        <p:spPr>
          <a:xfrm>
            <a:off x="6402388" y="6499225"/>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cxnSp>
        <p:nvCxnSpPr>
          <p:cNvPr id="8" name="Прямая со стрелкой 7"/>
          <p:cNvCxnSpPr>
            <a:stCxn id="5" idx="3"/>
            <a:endCxn id="6" idx="1"/>
          </p:cNvCxnSpPr>
          <p:nvPr/>
        </p:nvCxnSpPr>
        <p:spPr>
          <a:xfrm>
            <a:off x="6169025" y="4881563"/>
            <a:ext cx="86836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 Box 78"/>
          <p:cNvSpPr txBox="1">
            <a:spLocks noChangeArrowheads="1"/>
          </p:cNvSpPr>
          <p:nvPr/>
        </p:nvSpPr>
        <p:spPr bwMode="auto">
          <a:xfrm>
            <a:off x="1233488" y="3306763"/>
            <a:ext cx="4902200" cy="2998787"/>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Система певних принципів і способів, які застосовуються </a:t>
            </a:r>
            <a:r>
              <a:rPr lang="en-US" altLang="uk-UA" sz="2000" i="1">
                <a:solidFill>
                  <a:srgbClr val="0000FF"/>
                </a:solidFill>
                <a:latin typeface="Times New Roman" pitchFamily="18" charset="0"/>
                <a:cs typeface="Times New Roman" pitchFamily="18" charset="0"/>
              </a:rPr>
              <a:t>для </a:t>
            </a:r>
            <a:r>
              <a:rPr lang="uk-UA" altLang="uk-UA" sz="2000" i="1">
                <a:solidFill>
                  <a:srgbClr val="0000FF"/>
                </a:solidFill>
                <a:latin typeface="Times New Roman" pitchFamily="18" charset="0"/>
                <a:cs typeface="Times New Roman" pitchFamily="18" charset="0"/>
              </a:rPr>
              <a:t>організації і побудови тієї чи іншої діяльності (в науці, політиці, мистецтві тощо)</a:t>
            </a:r>
            <a:endParaRPr lang="uk-UA" altLang="uk-UA" sz="2000">
              <a:latin typeface="Times New Roman" pitchFamily="18" charset="0"/>
              <a:cs typeface="Times New Roman" pitchFamily="18" charset="0"/>
            </a:endParaRPr>
          </a:p>
        </p:txBody>
      </p:sp>
      <p:sp>
        <p:nvSpPr>
          <p:cNvPr id="9" name="Text Box 79"/>
          <p:cNvSpPr txBox="1">
            <a:spLocks noChangeArrowheads="1"/>
          </p:cNvSpPr>
          <p:nvPr/>
        </p:nvSpPr>
        <p:spPr bwMode="auto">
          <a:xfrm>
            <a:off x="7016750" y="3327400"/>
            <a:ext cx="4632325" cy="2998788"/>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Вчення про названу систему, теорія методу</a:t>
            </a:r>
            <a:endParaRPr lang="uk-UA" altLang="uk-UA" sz="2000">
              <a:latin typeface="Times New Roman" pitchFamily="18" charset="0"/>
              <a:cs typeface="Times New Roman" pitchFamily="18" charset="0"/>
            </a:endParaRPr>
          </a:p>
        </p:txBody>
      </p:sp>
      <p:sp>
        <p:nvSpPr>
          <p:cNvPr id="11" name="Text Box 78"/>
          <p:cNvSpPr txBox="1">
            <a:spLocks noChangeArrowheads="1"/>
          </p:cNvSpPr>
          <p:nvPr/>
        </p:nvSpPr>
        <p:spPr bwMode="auto">
          <a:xfrm>
            <a:off x="1233488" y="3306763"/>
            <a:ext cx="4902200" cy="2998787"/>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Система певних принципів і способів, які застосовуються </a:t>
            </a:r>
            <a:r>
              <a:rPr lang="en-US" altLang="uk-UA" sz="2000" i="1">
                <a:solidFill>
                  <a:srgbClr val="0000FF"/>
                </a:solidFill>
                <a:latin typeface="Times New Roman" pitchFamily="18" charset="0"/>
                <a:cs typeface="Times New Roman" pitchFamily="18" charset="0"/>
              </a:rPr>
              <a:t>для </a:t>
            </a:r>
            <a:r>
              <a:rPr lang="uk-UA" altLang="uk-UA" sz="2000" i="1">
                <a:solidFill>
                  <a:srgbClr val="0000FF"/>
                </a:solidFill>
                <a:latin typeface="Times New Roman" pitchFamily="18" charset="0"/>
                <a:cs typeface="Times New Roman" pitchFamily="18" charset="0"/>
              </a:rPr>
              <a:t>організації і побудови тієї чи іншої діяльності (в науці, політиці, мистецтві тощо)</a:t>
            </a:r>
            <a:endParaRPr lang="uk-UA" altLang="uk-UA" sz="2000">
              <a:latin typeface="Times New Roman" pitchFamily="18" charset="0"/>
              <a:cs typeface="Times New Roman" pitchFamily="18" charset="0"/>
            </a:endParaRPr>
          </a:p>
        </p:txBody>
      </p:sp>
      <p:sp>
        <p:nvSpPr>
          <p:cNvPr id="12" name="Text Box 79"/>
          <p:cNvSpPr txBox="1">
            <a:spLocks noChangeArrowheads="1"/>
          </p:cNvSpPr>
          <p:nvPr/>
        </p:nvSpPr>
        <p:spPr bwMode="auto">
          <a:xfrm>
            <a:off x="7016750" y="3327400"/>
            <a:ext cx="4632325" cy="2998788"/>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Вчення про названу систему, теорія методу</a:t>
            </a:r>
            <a:endParaRPr lang="uk-UA" altLang="uk-UA" sz="2000">
              <a:latin typeface="Times New Roman" pitchFamily="18" charset="0"/>
              <a:cs typeface="Times New Roman" pitchFamily="18" charset="0"/>
            </a:endParaRPr>
          </a:p>
        </p:txBody>
      </p:sp>
      <p:sp>
        <p:nvSpPr>
          <p:cNvPr id="13" name="Text Box 78"/>
          <p:cNvSpPr txBox="1">
            <a:spLocks noChangeArrowheads="1"/>
          </p:cNvSpPr>
          <p:nvPr/>
        </p:nvSpPr>
        <p:spPr bwMode="auto">
          <a:xfrm>
            <a:off x="1233488" y="3306763"/>
            <a:ext cx="4902200" cy="2998787"/>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Система певних принципів і способів, які застосовуються </a:t>
            </a:r>
            <a:r>
              <a:rPr lang="en-US" altLang="uk-UA" sz="2000" i="1">
                <a:solidFill>
                  <a:srgbClr val="0000FF"/>
                </a:solidFill>
                <a:latin typeface="Times New Roman" pitchFamily="18" charset="0"/>
                <a:cs typeface="Times New Roman" pitchFamily="18" charset="0"/>
              </a:rPr>
              <a:t>для </a:t>
            </a:r>
            <a:r>
              <a:rPr lang="uk-UA" altLang="uk-UA" sz="2000" i="1">
                <a:solidFill>
                  <a:srgbClr val="0000FF"/>
                </a:solidFill>
                <a:latin typeface="Times New Roman" pitchFamily="18" charset="0"/>
                <a:cs typeface="Times New Roman" pitchFamily="18" charset="0"/>
              </a:rPr>
              <a:t>організації і побудови тієї чи іншої діяльності (в науці, політиці, мистецтві тощо)</a:t>
            </a:r>
            <a:endParaRPr lang="uk-UA" altLang="uk-UA" sz="2000">
              <a:latin typeface="Times New Roman" pitchFamily="18" charset="0"/>
              <a:cs typeface="Times New Roman" pitchFamily="18" charset="0"/>
            </a:endParaRPr>
          </a:p>
        </p:txBody>
      </p:sp>
      <p:sp>
        <p:nvSpPr>
          <p:cNvPr id="14" name="Text Box 79"/>
          <p:cNvSpPr txBox="1">
            <a:spLocks noChangeArrowheads="1"/>
          </p:cNvSpPr>
          <p:nvPr/>
        </p:nvSpPr>
        <p:spPr bwMode="auto">
          <a:xfrm>
            <a:off x="7016750" y="3327400"/>
            <a:ext cx="4632325" cy="2998788"/>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Вчення про названу систему, теорія методу</a:t>
            </a:r>
            <a:endParaRPr lang="uk-UA" altLang="uk-UA" sz="2000">
              <a:latin typeface="Times New Roman" pitchFamily="18" charset="0"/>
              <a:cs typeface="Times New Roman" pitchFamily="18" charset="0"/>
            </a:endParaRPr>
          </a:p>
        </p:txBody>
      </p:sp>
      <p:cxnSp>
        <p:nvCxnSpPr>
          <p:cNvPr id="15" name="Прямая со стрелкой 7"/>
          <p:cNvCxnSpPr>
            <a:stCxn id="5" idx="3"/>
            <a:endCxn id="6" idx="1"/>
          </p:cNvCxnSpPr>
          <p:nvPr/>
        </p:nvCxnSpPr>
        <p:spPr>
          <a:xfrm>
            <a:off x="6169025" y="4881563"/>
            <a:ext cx="86836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 Box 78"/>
          <p:cNvSpPr txBox="1">
            <a:spLocks noChangeArrowheads="1"/>
          </p:cNvSpPr>
          <p:nvPr/>
        </p:nvSpPr>
        <p:spPr bwMode="auto">
          <a:xfrm>
            <a:off x="1233488" y="3306763"/>
            <a:ext cx="4902200" cy="2998787"/>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Система певних принципів і способів, які застосовуються </a:t>
            </a:r>
            <a:r>
              <a:rPr lang="en-US" altLang="uk-UA" sz="2000" i="1">
                <a:solidFill>
                  <a:srgbClr val="0000FF"/>
                </a:solidFill>
                <a:latin typeface="Times New Roman" pitchFamily="18" charset="0"/>
                <a:cs typeface="Times New Roman" pitchFamily="18" charset="0"/>
              </a:rPr>
              <a:t>для </a:t>
            </a:r>
            <a:r>
              <a:rPr lang="uk-UA" altLang="uk-UA" sz="2000" i="1">
                <a:solidFill>
                  <a:srgbClr val="0000FF"/>
                </a:solidFill>
                <a:latin typeface="Times New Roman" pitchFamily="18" charset="0"/>
                <a:cs typeface="Times New Roman" pitchFamily="18" charset="0"/>
              </a:rPr>
              <a:t>організації і побудови тієї чи іншої діяльності (в науці, політиці, мистецтві тощо)</a:t>
            </a:r>
            <a:endParaRPr lang="uk-UA" altLang="uk-UA" sz="2000">
              <a:latin typeface="Times New Roman" pitchFamily="18" charset="0"/>
              <a:cs typeface="Times New Roman" pitchFamily="18" charset="0"/>
            </a:endParaRPr>
          </a:p>
        </p:txBody>
      </p:sp>
      <p:sp>
        <p:nvSpPr>
          <p:cNvPr id="17" name="Text Box 79"/>
          <p:cNvSpPr txBox="1">
            <a:spLocks noChangeArrowheads="1"/>
          </p:cNvSpPr>
          <p:nvPr/>
        </p:nvSpPr>
        <p:spPr bwMode="auto">
          <a:xfrm>
            <a:off x="7016750" y="3327400"/>
            <a:ext cx="4632325" cy="2998788"/>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Вчення про названу систему, теорія методу</a:t>
            </a:r>
            <a:endParaRPr lang="uk-UA" altLang="uk-UA" sz="2000">
              <a:latin typeface="Times New Roman" pitchFamily="18" charset="0"/>
              <a:cs typeface="Times New Roman" pitchFamily="18" charset="0"/>
            </a:endParaRPr>
          </a:p>
        </p:txBody>
      </p:sp>
      <p:grpSp>
        <p:nvGrpSpPr>
          <p:cNvPr id="11282" name="Group 54"/>
          <p:cNvGrpSpPr>
            <a:grpSpLocks/>
          </p:cNvGrpSpPr>
          <p:nvPr/>
        </p:nvGrpSpPr>
        <p:grpSpPr bwMode="auto">
          <a:xfrm>
            <a:off x="1233488" y="2546350"/>
            <a:ext cx="10415587" cy="3779838"/>
            <a:chOff x="777" y="1604"/>
            <a:chExt cx="6561" cy="2381"/>
          </a:xfrm>
        </p:grpSpPr>
        <p:sp>
          <p:nvSpPr>
            <p:cNvPr id="11286" name="Прямоугольник 3"/>
            <p:cNvSpPr>
              <a:spLocks noChangeArrowheads="1"/>
            </p:cNvSpPr>
            <p:nvPr/>
          </p:nvSpPr>
          <p:spPr bwMode="auto">
            <a:xfrm>
              <a:off x="832" y="1604"/>
              <a:ext cx="6487" cy="327"/>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Два значення поняття “методологія”</a:t>
              </a:r>
              <a:endParaRPr lang="uk-UA" altLang="uk-UA" sz="2800">
                <a:latin typeface="Times New Roman" pitchFamily="18" charset="0"/>
                <a:cs typeface="Times New Roman" pitchFamily="18" charset="0"/>
              </a:endParaRPr>
            </a:p>
          </p:txBody>
        </p:sp>
        <p:cxnSp>
          <p:nvCxnSpPr>
            <p:cNvPr id="19" name="Прямая со стрелкой 7"/>
            <p:cNvCxnSpPr>
              <a:stCxn id="5" idx="3"/>
              <a:endCxn id="6" idx="1"/>
            </p:cNvCxnSpPr>
            <p:nvPr/>
          </p:nvCxnSpPr>
          <p:spPr>
            <a:xfrm>
              <a:off x="3886" y="3075"/>
              <a:ext cx="54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88" name="Text Box 78"/>
            <p:cNvSpPr txBox="1">
              <a:spLocks noChangeArrowheads="1"/>
            </p:cNvSpPr>
            <p:nvPr/>
          </p:nvSpPr>
          <p:spPr bwMode="auto">
            <a:xfrm>
              <a:off x="777" y="2083"/>
              <a:ext cx="3088" cy="1889"/>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Система певних принципів і способів, які застосовуються </a:t>
              </a:r>
              <a:r>
                <a:rPr lang="en-US" altLang="uk-UA" sz="2000" i="1">
                  <a:solidFill>
                    <a:srgbClr val="0000FF"/>
                  </a:solidFill>
                  <a:latin typeface="Times New Roman" pitchFamily="18" charset="0"/>
                  <a:cs typeface="Times New Roman" pitchFamily="18" charset="0"/>
                </a:rPr>
                <a:t>для </a:t>
              </a:r>
              <a:r>
                <a:rPr lang="uk-UA" altLang="uk-UA" sz="2000" i="1">
                  <a:solidFill>
                    <a:srgbClr val="0000FF"/>
                  </a:solidFill>
                  <a:latin typeface="Times New Roman" pitchFamily="18" charset="0"/>
                  <a:cs typeface="Times New Roman" pitchFamily="18" charset="0"/>
                </a:rPr>
                <a:t>організації і побудови тієї чи іншої діяльності (в науці, політиці, мистецтві тощо)</a:t>
              </a:r>
              <a:endParaRPr lang="uk-UA" altLang="uk-UA" sz="2000">
                <a:latin typeface="Times New Roman" pitchFamily="18" charset="0"/>
                <a:cs typeface="Times New Roman" pitchFamily="18" charset="0"/>
              </a:endParaRPr>
            </a:p>
          </p:txBody>
        </p:sp>
        <p:sp>
          <p:nvSpPr>
            <p:cNvPr id="11289" name="Text Box 79"/>
            <p:cNvSpPr txBox="1">
              <a:spLocks noChangeArrowheads="1"/>
            </p:cNvSpPr>
            <p:nvPr/>
          </p:nvSpPr>
          <p:spPr bwMode="auto">
            <a:xfrm>
              <a:off x="4420" y="2096"/>
              <a:ext cx="2918" cy="1889"/>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i="1">
                  <a:solidFill>
                    <a:srgbClr val="0000FF"/>
                  </a:solidFill>
                  <a:latin typeface="Times New Roman" pitchFamily="18" charset="0"/>
                  <a:cs typeface="Times New Roman" pitchFamily="18" charset="0"/>
                </a:rPr>
                <a:t>Вчення про названу систему, теорія методу</a:t>
              </a:r>
              <a:endParaRPr lang="uk-UA" altLang="uk-UA" sz="2000">
                <a:latin typeface="Times New Roman" pitchFamily="18" charset="0"/>
                <a:cs typeface="Times New Roman" pitchFamily="18" charset="0"/>
              </a:endParaRPr>
            </a:p>
          </p:txBody>
        </p:sp>
      </p:grpSp>
      <p:grpSp>
        <p:nvGrpSpPr>
          <p:cNvPr id="11283" name="Group 57"/>
          <p:cNvGrpSpPr>
            <a:grpSpLocks/>
          </p:cNvGrpSpPr>
          <p:nvPr/>
        </p:nvGrpSpPr>
        <p:grpSpPr bwMode="auto">
          <a:xfrm>
            <a:off x="1289050" y="460375"/>
            <a:ext cx="10298113" cy="1757363"/>
            <a:chOff x="812" y="290"/>
            <a:chExt cx="6487" cy="1107"/>
          </a:xfrm>
        </p:grpSpPr>
        <p:sp>
          <p:nvSpPr>
            <p:cNvPr id="11284" name="Прямоугольник 1"/>
            <p:cNvSpPr>
              <a:spLocks noChangeArrowheads="1"/>
            </p:cNvSpPr>
            <p:nvPr/>
          </p:nvSpPr>
          <p:spPr bwMode="auto">
            <a:xfrm>
              <a:off x="2356" y="290"/>
              <a:ext cx="2835" cy="330"/>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Сутність методології</a:t>
              </a:r>
              <a:endParaRPr lang="uk-UA" altLang="uk-UA" sz="2800">
                <a:latin typeface="Times New Roman" pitchFamily="18" charset="0"/>
                <a:cs typeface="Times New Roman" pitchFamily="18" charset="0"/>
              </a:endParaRPr>
            </a:p>
          </p:txBody>
        </p:sp>
        <p:sp>
          <p:nvSpPr>
            <p:cNvPr id="11285" name="Text Box 75"/>
            <p:cNvSpPr txBox="1">
              <a:spLocks noChangeArrowheads="1"/>
            </p:cNvSpPr>
            <p:nvPr/>
          </p:nvSpPr>
          <p:spPr bwMode="auto">
            <a:xfrm>
              <a:off x="812" y="718"/>
              <a:ext cx="6487" cy="679"/>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a:solidFill>
                    <a:srgbClr val="0000FF"/>
                  </a:solidFill>
                  <a:latin typeface="Times New Roman" pitchFamily="18" charset="0"/>
                  <a:cs typeface="Times New Roman" pitchFamily="18" charset="0"/>
                </a:rPr>
                <a:t>Методологія</a:t>
              </a:r>
              <a:r>
                <a:rPr lang="uk-UA" altLang="uk-UA" sz="2000">
                  <a:solidFill>
                    <a:srgbClr val="0000FF"/>
                  </a:solidFill>
                  <a:latin typeface="Times New Roman" pitchFamily="18" charset="0"/>
                  <a:cs typeface="Times New Roman" pitchFamily="18" charset="0"/>
                </a:rPr>
                <a:t> </a:t>
              </a:r>
              <a:r>
                <a:rPr lang="uk-UA" altLang="uk-UA" sz="2000" i="1">
                  <a:latin typeface="Times New Roman" pitchFamily="18" charset="0"/>
                  <a:cs typeface="Times New Roman" pitchFamily="18" charset="0"/>
                </a:rPr>
                <a:t>(від метод і грец. logos ‑ слово, поняття, вчення) визначається як система принципів і способів організації і побудови теоретичної і практичної діяльності, а також як вчення про цю систему.</a:t>
              </a:r>
              <a:endParaRPr lang="uk-UA" altLang="uk-UA" sz="2000">
                <a:latin typeface="Times New Roman" pitchFamily="18" charset="0"/>
                <a:cs typeface="Times New Roman" pitchFamily="18" charset="0"/>
              </a:endParaRPr>
            </a:p>
          </p:txBody>
        </p:sp>
      </p:gr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749"/>
                                          </p:stCondLst>
                                        </p:cTn>
                                        <p:tgtEl>
                                          <p:spTgt spid="2"/>
                                        </p:tgtEl>
                                        <p:attrNameLst>
                                          <p:attrName>style.visibility</p:attrName>
                                        </p:attrNameLst>
                                      </p:cBhvr>
                                      <p:to>
                                        <p:strVal val="visible"/>
                                      </p:to>
                                    </p:set>
                                  </p:childTnLst>
                                </p:cTn>
                              </p:par>
                              <p:par>
                                <p:cTn id="7" presetID="45" presetClass="entr" presetSubtype="0" fill="hold" grpId="0" nodeType="withEffect">
                                  <p:stCondLst>
                                    <p:cond delay="500"/>
                                  </p:stCondLst>
                                  <p:childTnLst>
                                    <p:set>
                                      <p:cBhvr>
                                        <p:cTn id="8" dur="1" fill="hold">
                                          <p:stCondLst>
                                            <p:cond delay="0"/>
                                          </p:stCondLst>
                                        </p:cTn>
                                        <p:tgtEl>
                                          <p:spTgt spid="3"/>
                                        </p:tgtEl>
                                        <p:attrNameLst>
                                          <p:attrName>style.visibility</p:attrName>
                                        </p:attrNameLst>
                                      </p:cBhvr>
                                      <p:to>
                                        <p:strVal val="visible"/>
                                      </p:to>
                                    </p:set>
                                    <p:animEffect transition="in" filter="fade">
                                      <p:cBhvr>
                                        <p:cTn id="9" dur="2000"/>
                                        <p:tgtEl>
                                          <p:spTgt spid="3"/>
                                        </p:tgtEl>
                                      </p:cBhvr>
                                    </p:animEffect>
                                    <p:anim calcmode="lin" valueType="num">
                                      <p:cBhvr>
                                        <p:cTn id="10" dur="2000" fill="hold"/>
                                        <p:tgtEl>
                                          <p:spTgt spid="3"/>
                                        </p:tgtEl>
                                        <p:attrNameLst>
                                          <p:attrName>ppt_w</p:attrName>
                                        </p:attrNameLst>
                                      </p:cBhvr>
                                      <p:tavLst>
                                        <p:tav tm="0" fmla="#ppt_w*sin(2.5*pi*$)">
                                          <p:val>
                                            <p:fltVal val="0"/>
                                          </p:val>
                                        </p:tav>
                                        <p:tav tm="100000">
                                          <p:val>
                                            <p:fltVal val="1"/>
                                          </p:val>
                                        </p:tav>
                                      </p:tavLst>
                                    </p:anim>
                                    <p:anim calcmode="lin" valueType="num">
                                      <p:cBhvr>
                                        <p:cTn id="11" dur="2000" fill="hold"/>
                                        <p:tgtEl>
                                          <p:spTgt spid="3"/>
                                        </p:tgtEl>
                                        <p:attrNameLst>
                                          <p:attrName>ppt_h</p:attrName>
                                        </p:attrNameLst>
                                      </p:cBhvr>
                                      <p:tavLst>
                                        <p:tav tm="0">
                                          <p:val>
                                            <p:strVal val="#ppt_h"/>
                                          </p:val>
                                        </p:tav>
                                        <p:tav tm="100000">
                                          <p:val>
                                            <p:strVal val="#ppt_h"/>
                                          </p:val>
                                        </p:tav>
                                      </p:tavLst>
                                    </p:anim>
                                  </p:childTnLst>
                                </p:cTn>
                              </p:par>
                              <p:par>
                                <p:cTn id="12" presetID="53" presetClass="entr" presetSubtype="16" fill="hold" grpId="0" nodeType="withEffect">
                                  <p:stCondLst>
                                    <p:cond delay="1000"/>
                                  </p:stCondLst>
                                  <p:childTnLst>
                                    <p:set>
                                      <p:cBhvr>
                                        <p:cTn id="13" dur="1" fill="hold">
                                          <p:stCondLst>
                                            <p:cond delay="0"/>
                                          </p:stCondLst>
                                        </p:cTn>
                                        <p:tgtEl>
                                          <p:spTgt spid="4"/>
                                        </p:tgtEl>
                                        <p:attrNameLst>
                                          <p:attrName>style.visibility</p:attrName>
                                        </p:attrNameLst>
                                      </p:cBhvr>
                                      <p:to>
                                        <p:strVal val="visible"/>
                                      </p:to>
                                    </p:set>
                                    <p:anim calcmode="lin" valueType="num">
                                      <p:cBhvr>
                                        <p:cTn id="14" dur="1300" fill="hold"/>
                                        <p:tgtEl>
                                          <p:spTgt spid="4"/>
                                        </p:tgtEl>
                                        <p:attrNameLst>
                                          <p:attrName>ppt_w</p:attrName>
                                        </p:attrNameLst>
                                      </p:cBhvr>
                                      <p:tavLst>
                                        <p:tav tm="0">
                                          <p:val>
                                            <p:fltVal val="0"/>
                                          </p:val>
                                        </p:tav>
                                        <p:tav tm="100000">
                                          <p:val>
                                            <p:strVal val="#ppt_w"/>
                                          </p:val>
                                        </p:tav>
                                      </p:tavLst>
                                    </p:anim>
                                    <p:anim calcmode="lin" valueType="num">
                                      <p:cBhvr>
                                        <p:cTn id="15" dur="1300" fill="hold"/>
                                        <p:tgtEl>
                                          <p:spTgt spid="4"/>
                                        </p:tgtEl>
                                        <p:attrNameLst>
                                          <p:attrName>ppt_h</p:attrName>
                                        </p:attrNameLst>
                                      </p:cBhvr>
                                      <p:tavLst>
                                        <p:tav tm="0">
                                          <p:val>
                                            <p:fltVal val="0"/>
                                          </p:val>
                                        </p:tav>
                                        <p:tav tm="100000">
                                          <p:val>
                                            <p:strVal val="#ppt_h"/>
                                          </p:val>
                                        </p:tav>
                                      </p:tavLst>
                                    </p:anim>
                                    <p:animEffect transition="in" filter="fade">
                                      <p:cBhvr>
                                        <p:cTn id="16" dur="1300"/>
                                        <p:tgtEl>
                                          <p:spTgt spid="4"/>
                                        </p:tgtEl>
                                      </p:cBhvr>
                                    </p:animEffect>
                                  </p:childTnLst>
                                </p:cTn>
                              </p:par>
                              <p:par>
                                <p:cTn id="17" presetID="2" presetClass="entr" presetSubtype="4" fill="hold" grpId="0" nodeType="withEffect">
                                  <p:stCondLst>
                                    <p:cond delay="110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200" fill="hold"/>
                                        <p:tgtEl>
                                          <p:spTgt spid="5"/>
                                        </p:tgtEl>
                                        <p:attrNameLst>
                                          <p:attrName>ppt_x</p:attrName>
                                        </p:attrNameLst>
                                      </p:cBhvr>
                                      <p:tavLst>
                                        <p:tav tm="0">
                                          <p:val>
                                            <p:strVal val="#ppt_x"/>
                                          </p:val>
                                        </p:tav>
                                        <p:tav tm="100000">
                                          <p:val>
                                            <p:strVal val="#ppt_x"/>
                                          </p:val>
                                        </p:tav>
                                      </p:tavLst>
                                    </p:anim>
                                    <p:anim calcmode="lin" valueType="num">
                                      <p:cBhvr additive="base">
                                        <p:cTn id="20" dur="1200" fill="hold"/>
                                        <p:tgtEl>
                                          <p:spTgt spid="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130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1300" fill="hold"/>
                                        <p:tgtEl>
                                          <p:spTgt spid="6"/>
                                        </p:tgtEl>
                                        <p:attrNameLst>
                                          <p:attrName>ppt_x</p:attrName>
                                        </p:attrNameLst>
                                      </p:cBhvr>
                                      <p:tavLst>
                                        <p:tav tm="0">
                                          <p:val>
                                            <p:strVal val="#ppt_x"/>
                                          </p:val>
                                        </p:tav>
                                        <p:tav tm="100000">
                                          <p:val>
                                            <p:strVal val="#ppt_x"/>
                                          </p:val>
                                        </p:tav>
                                      </p:tavLst>
                                    </p:anim>
                                    <p:anim calcmode="lin" valueType="num">
                                      <p:cBhvr additive="base">
                                        <p:cTn id="24" dur="1300" fill="hold"/>
                                        <p:tgtEl>
                                          <p:spTgt spid="6"/>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2600"/>
                            </p:stCondLst>
                            <p:childTnLst>
                              <p:par>
                                <p:cTn id="26" presetID="10" presetClass="entr" presetSubtype="0" fill="hold" grpId="1"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2800"/>
                                        <p:tgtEl>
                                          <p:spTgt spid="10"/>
                                        </p:tgtEl>
                                      </p:cBhvr>
                                    </p:animEffect>
                                  </p:childTnLst>
                                </p:cTn>
                              </p:par>
                              <p:par>
                                <p:cTn id="29" presetID="27" presetClass="emph" presetSubtype="0" repeatCount="indefinite" fill="remove" grpId="0" nodeType="withEffect">
                                  <p:stCondLst>
                                    <p:cond delay="1300"/>
                                  </p:stCondLst>
                                  <p:childTnLst>
                                    <p:animClr clrSpc="rgb" dir="cw">
                                      <p:cBhvr override="childStyle">
                                        <p:cTn id="30" dur="250" autoRev="1" fill="remove"/>
                                        <p:tgtEl>
                                          <p:spTgt spid="10"/>
                                        </p:tgtEl>
                                        <p:attrNameLst>
                                          <p:attrName>style.color</p:attrName>
                                        </p:attrNameLst>
                                      </p:cBhvr>
                                      <p:to>
                                        <a:schemeClr val="bg1"/>
                                      </p:to>
                                    </p:animClr>
                                    <p:animClr clrSpc="rgb" dir="cw">
                                      <p:cBhvr>
                                        <p:cTn id="31" dur="250" autoRev="1" fill="remove"/>
                                        <p:tgtEl>
                                          <p:spTgt spid="10"/>
                                        </p:tgtEl>
                                        <p:attrNameLst>
                                          <p:attrName>fillcolor</p:attrName>
                                        </p:attrNameLst>
                                      </p:cBhvr>
                                      <p:to>
                                        <a:schemeClr val="bg1"/>
                                      </p:to>
                                    </p:animClr>
                                    <p:set>
                                      <p:cBhvr>
                                        <p:cTn id="32" dur="250" autoRev="1" fill="remove"/>
                                        <p:tgtEl>
                                          <p:spTgt spid="10"/>
                                        </p:tgtEl>
                                        <p:attrNameLst>
                                          <p:attrName>fill.type</p:attrName>
                                        </p:attrNameLst>
                                      </p:cBhvr>
                                      <p:to>
                                        <p:strVal val="solid"/>
                                      </p:to>
                                    </p:set>
                                    <p:set>
                                      <p:cBhvr>
                                        <p:cTn id="33" dur="250" autoRev="1" fill="remove"/>
                                        <p:tgtEl>
                                          <p:spTgt spid="10"/>
                                        </p:tgtEl>
                                        <p:attrNameLst>
                                          <p:attrName>fill.on</p:attrName>
                                        </p:attrNameLst>
                                      </p:cBhvr>
                                      <p:to>
                                        <p:strVal val="true"/>
                                      </p:to>
                                    </p:set>
                                  </p:childTnLst>
                                </p:cTn>
                              </p:par>
                              <p:par>
                                <p:cTn id="34" presetID="53" presetClass="entr" presetSubtype="16" fill="hold" nodeType="withEffect">
                                  <p:stCondLst>
                                    <p:cond delay="1500"/>
                                  </p:stCondLst>
                                  <p:childTnLst>
                                    <p:set>
                                      <p:cBhvr>
                                        <p:cTn id="35" dur="1" fill="hold">
                                          <p:stCondLst>
                                            <p:cond delay="0"/>
                                          </p:stCondLst>
                                        </p:cTn>
                                        <p:tgtEl>
                                          <p:spTgt spid="8"/>
                                        </p:tgtEl>
                                        <p:attrNameLst>
                                          <p:attrName>style.visibility</p:attrName>
                                        </p:attrNameLst>
                                      </p:cBhvr>
                                      <p:to>
                                        <p:strVal val="visible"/>
                                      </p:to>
                                    </p:set>
                                    <p:anim calcmode="lin" valueType="num">
                                      <p:cBhvr>
                                        <p:cTn id="36" dur="1500" fill="hold"/>
                                        <p:tgtEl>
                                          <p:spTgt spid="8"/>
                                        </p:tgtEl>
                                        <p:attrNameLst>
                                          <p:attrName>ppt_w</p:attrName>
                                        </p:attrNameLst>
                                      </p:cBhvr>
                                      <p:tavLst>
                                        <p:tav tm="0">
                                          <p:val>
                                            <p:fltVal val="0"/>
                                          </p:val>
                                        </p:tav>
                                        <p:tav tm="100000">
                                          <p:val>
                                            <p:strVal val="#ppt_w"/>
                                          </p:val>
                                        </p:tav>
                                      </p:tavLst>
                                    </p:anim>
                                    <p:anim calcmode="lin" valueType="num">
                                      <p:cBhvr>
                                        <p:cTn id="37" dur="1500" fill="hold"/>
                                        <p:tgtEl>
                                          <p:spTgt spid="8"/>
                                        </p:tgtEl>
                                        <p:attrNameLst>
                                          <p:attrName>ppt_h</p:attrName>
                                        </p:attrNameLst>
                                      </p:cBhvr>
                                      <p:tavLst>
                                        <p:tav tm="0">
                                          <p:val>
                                            <p:fltVal val="0"/>
                                          </p:val>
                                        </p:tav>
                                        <p:tav tm="100000">
                                          <p:val>
                                            <p:strVal val="#ppt_h"/>
                                          </p:val>
                                        </p:tav>
                                      </p:tavLst>
                                    </p:anim>
                                    <p:animEffect transition="in" filter="fade">
                                      <p:cBhvr>
                                        <p:cTn id="38" dur="1500"/>
                                        <p:tgtEl>
                                          <p:spTgt spid="8"/>
                                        </p:tgtEl>
                                      </p:cBhvr>
                                    </p:animEffect>
                                  </p:childTnLst>
                                </p:cTn>
                              </p:par>
                              <p:par>
                                <p:cTn id="39" presetID="2" presetClass="entr" presetSubtype="4" fill="hold" grpId="0" nodeType="withEffect">
                                  <p:stCondLst>
                                    <p:cond delay="110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1200" fill="hold"/>
                                        <p:tgtEl>
                                          <p:spTgt spid="7"/>
                                        </p:tgtEl>
                                        <p:attrNameLst>
                                          <p:attrName>ppt_x</p:attrName>
                                        </p:attrNameLst>
                                      </p:cBhvr>
                                      <p:tavLst>
                                        <p:tav tm="0">
                                          <p:val>
                                            <p:strVal val="#ppt_x"/>
                                          </p:val>
                                        </p:tav>
                                        <p:tav tm="100000">
                                          <p:val>
                                            <p:strVal val="#ppt_x"/>
                                          </p:val>
                                        </p:tav>
                                      </p:tavLst>
                                    </p:anim>
                                    <p:anim calcmode="lin" valueType="num">
                                      <p:cBhvr additive="base">
                                        <p:cTn id="42" dur="1200" fill="hold"/>
                                        <p:tgtEl>
                                          <p:spTgt spid="7"/>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1300"/>
                                  </p:stCondLst>
                                  <p:childTnLst>
                                    <p:set>
                                      <p:cBhvr>
                                        <p:cTn id="44" dur="1" fill="hold">
                                          <p:stCondLst>
                                            <p:cond delay="0"/>
                                          </p:stCondLst>
                                        </p:cTn>
                                        <p:tgtEl>
                                          <p:spTgt spid="9"/>
                                        </p:tgtEl>
                                        <p:attrNameLst>
                                          <p:attrName>style.visibility</p:attrName>
                                        </p:attrNameLst>
                                      </p:cBhvr>
                                      <p:to>
                                        <p:strVal val="visible"/>
                                      </p:to>
                                    </p:set>
                                    <p:anim calcmode="lin" valueType="num">
                                      <p:cBhvr additive="base">
                                        <p:cTn id="45" dur="1300" fill="hold"/>
                                        <p:tgtEl>
                                          <p:spTgt spid="9"/>
                                        </p:tgtEl>
                                        <p:attrNameLst>
                                          <p:attrName>ppt_x</p:attrName>
                                        </p:attrNameLst>
                                      </p:cBhvr>
                                      <p:tavLst>
                                        <p:tav tm="0">
                                          <p:val>
                                            <p:strVal val="#ppt_x"/>
                                          </p:val>
                                        </p:tav>
                                        <p:tav tm="100000">
                                          <p:val>
                                            <p:strVal val="#ppt_x"/>
                                          </p:val>
                                        </p:tav>
                                      </p:tavLst>
                                    </p:anim>
                                    <p:anim calcmode="lin" valueType="num">
                                      <p:cBhvr additive="base">
                                        <p:cTn id="46" dur="1300" fill="hold"/>
                                        <p:tgtEl>
                                          <p:spTgt spid="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110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1200" fill="hold"/>
                                        <p:tgtEl>
                                          <p:spTgt spid="11"/>
                                        </p:tgtEl>
                                        <p:attrNameLst>
                                          <p:attrName>ppt_x</p:attrName>
                                        </p:attrNameLst>
                                      </p:cBhvr>
                                      <p:tavLst>
                                        <p:tav tm="0">
                                          <p:val>
                                            <p:strVal val="#ppt_x"/>
                                          </p:val>
                                        </p:tav>
                                        <p:tav tm="100000">
                                          <p:val>
                                            <p:strVal val="#ppt_x"/>
                                          </p:val>
                                        </p:tav>
                                      </p:tavLst>
                                    </p:anim>
                                    <p:anim calcmode="lin" valueType="num">
                                      <p:cBhvr additive="base">
                                        <p:cTn id="50" dur="1200" fill="hold"/>
                                        <p:tgtEl>
                                          <p:spTgt spid="1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130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1300" fill="hold"/>
                                        <p:tgtEl>
                                          <p:spTgt spid="12"/>
                                        </p:tgtEl>
                                        <p:attrNameLst>
                                          <p:attrName>ppt_x</p:attrName>
                                        </p:attrNameLst>
                                      </p:cBhvr>
                                      <p:tavLst>
                                        <p:tav tm="0">
                                          <p:val>
                                            <p:strVal val="#ppt_x"/>
                                          </p:val>
                                        </p:tav>
                                        <p:tav tm="100000">
                                          <p:val>
                                            <p:strVal val="#ppt_x"/>
                                          </p:val>
                                        </p:tav>
                                      </p:tavLst>
                                    </p:anim>
                                    <p:anim calcmode="lin" valueType="num">
                                      <p:cBhvr additive="base">
                                        <p:cTn id="54" dur="1300" fill="hold"/>
                                        <p:tgtEl>
                                          <p:spTgt spid="1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110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1200" fill="hold"/>
                                        <p:tgtEl>
                                          <p:spTgt spid="13"/>
                                        </p:tgtEl>
                                        <p:attrNameLst>
                                          <p:attrName>ppt_x</p:attrName>
                                        </p:attrNameLst>
                                      </p:cBhvr>
                                      <p:tavLst>
                                        <p:tav tm="0">
                                          <p:val>
                                            <p:strVal val="#ppt_x"/>
                                          </p:val>
                                        </p:tav>
                                        <p:tav tm="100000">
                                          <p:val>
                                            <p:strVal val="#ppt_x"/>
                                          </p:val>
                                        </p:tav>
                                      </p:tavLst>
                                    </p:anim>
                                    <p:anim calcmode="lin" valueType="num">
                                      <p:cBhvr additive="base">
                                        <p:cTn id="58" dur="1200" fill="hold"/>
                                        <p:tgtEl>
                                          <p:spTgt spid="13"/>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130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1300" fill="hold"/>
                                        <p:tgtEl>
                                          <p:spTgt spid="14"/>
                                        </p:tgtEl>
                                        <p:attrNameLst>
                                          <p:attrName>ppt_x</p:attrName>
                                        </p:attrNameLst>
                                      </p:cBhvr>
                                      <p:tavLst>
                                        <p:tav tm="0">
                                          <p:val>
                                            <p:strVal val="#ppt_x"/>
                                          </p:val>
                                        </p:tav>
                                        <p:tav tm="100000">
                                          <p:val>
                                            <p:strVal val="#ppt_x"/>
                                          </p:val>
                                        </p:tav>
                                      </p:tavLst>
                                    </p:anim>
                                    <p:anim calcmode="lin" valueType="num">
                                      <p:cBhvr additive="base">
                                        <p:cTn id="62" dur="1300" fill="hold"/>
                                        <p:tgtEl>
                                          <p:spTgt spid="14"/>
                                        </p:tgtEl>
                                        <p:attrNameLst>
                                          <p:attrName>ppt_y</p:attrName>
                                        </p:attrNameLst>
                                      </p:cBhvr>
                                      <p:tavLst>
                                        <p:tav tm="0">
                                          <p:val>
                                            <p:strVal val="1+#ppt_h/2"/>
                                          </p:val>
                                        </p:tav>
                                        <p:tav tm="100000">
                                          <p:val>
                                            <p:strVal val="#ppt_y"/>
                                          </p:val>
                                        </p:tav>
                                      </p:tavLst>
                                    </p:anim>
                                  </p:childTnLst>
                                </p:cTn>
                              </p:par>
                              <p:par>
                                <p:cTn id="63" presetID="53" presetClass="entr" presetSubtype="16" fill="hold" nodeType="withEffect">
                                  <p:stCondLst>
                                    <p:cond delay="1500"/>
                                  </p:stCondLst>
                                  <p:childTnLst>
                                    <p:set>
                                      <p:cBhvr>
                                        <p:cTn id="64" dur="1" fill="hold">
                                          <p:stCondLst>
                                            <p:cond delay="0"/>
                                          </p:stCondLst>
                                        </p:cTn>
                                        <p:tgtEl>
                                          <p:spTgt spid="15"/>
                                        </p:tgtEl>
                                        <p:attrNameLst>
                                          <p:attrName>style.visibility</p:attrName>
                                        </p:attrNameLst>
                                      </p:cBhvr>
                                      <p:to>
                                        <p:strVal val="visible"/>
                                      </p:to>
                                    </p:set>
                                    <p:anim calcmode="lin" valueType="num">
                                      <p:cBhvr>
                                        <p:cTn id="65" dur="1500" fill="hold"/>
                                        <p:tgtEl>
                                          <p:spTgt spid="15"/>
                                        </p:tgtEl>
                                        <p:attrNameLst>
                                          <p:attrName>ppt_w</p:attrName>
                                        </p:attrNameLst>
                                      </p:cBhvr>
                                      <p:tavLst>
                                        <p:tav tm="0">
                                          <p:val>
                                            <p:fltVal val="0"/>
                                          </p:val>
                                        </p:tav>
                                        <p:tav tm="100000">
                                          <p:val>
                                            <p:strVal val="#ppt_w"/>
                                          </p:val>
                                        </p:tav>
                                      </p:tavLst>
                                    </p:anim>
                                    <p:anim calcmode="lin" valueType="num">
                                      <p:cBhvr>
                                        <p:cTn id="66" dur="1500" fill="hold"/>
                                        <p:tgtEl>
                                          <p:spTgt spid="15"/>
                                        </p:tgtEl>
                                        <p:attrNameLst>
                                          <p:attrName>ppt_h</p:attrName>
                                        </p:attrNameLst>
                                      </p:cBhvr>
                                      <p:tavLst>
                                        <p:tav tm="0">
                                          <p:val>
                                            <p:fltVal val="0"/>
                                          </p:val>
                                        </p:tav>
                                        <p:tav tm="100000">
                                          <p:val>
                                            <p:strVal val="#ppt_h"/>
                                          </p:val>
                                        </p:tav>
                                      </p:tavLst>
                                    </p:anim>
                                    <p:animEffect transition="in" filter="fade">
                                      <p:cBhvr>
                                        <p:cTn id="67" dur="1500"/>
                                        <p:tgtEl>
                                          <p:spTgt spid="15"/>
                                        </p:tgtEl>
                                      </p:cBhvr>
                                    </p:animEffect>
                                  </p:childTnLst>
                                </p:cTn>
                              </p:par>
                              <p:par>
                                <p:cTn id="68" presetID="2" presetClass="entr" presetSubtype="4" fill="hold" grpId="0" nodeType="withEffect">
                                  <p:stCondLst>
                                    <p:cond delay="1100"/>
                                  </p:stCondLst>
                                  <p:childTnLst>
                                    <p:set>
                                      <p:cBhvr>
                                        <p:cTn id="69" dur="1" fill="hold">
                                          <p:stCondLst>
                                            <p:cond delay="0"/>
                                          </p:stCondLst>
                                        </p:cTn>
                                        <p:tgtEl>
                                          <p:spTgt spid="16"/>
                                        </p:tgtEl>
                                        <p:attrNameLst>
                                          <p:attrName>style.visibility</p:attrName>
                                        </p:attrNameLst>
                                      </p:cBhvr>
                                      <p:to>
                                        <p:strVal val="visible"/>
                                      </p:to>
                                    </p:set>
                                    <p:anim calcmode="lin" valueType="num">
                                      <p:cBhvr additive="base">
                                        <p:cTn id="70" dur="1200" fill="hold"/>
                                        <p:tgtEl>
                                          <p:spTgt spid="16"/>
                                        </p:tgtEl>
                                        <p:attrNameLst>
                                          <p:attrName>ppt_x</p:attrName>
                                        </p:attrNameLst>
                                      </p:cBhvr>
                                      <p:tavLst>
                                        <p:tav tm="0">
                                          <p:val>
                                            <p:strVal val="#ppt_x"/>
                                          </p:val>
                                        </p:tav>
                                        <p:tav tm="100000">
                                          <p:val>
                                            <p:strVal val="#ppt_x"/>
                                          </p:val>
                                        </p:tav>
                                      </p:tavLst>
                                    </p:anim>
                                    <p:anim calcmode="lin" valueType="num">
                                      <p:cBhvr additive="base">
                                        <p:cTn id="71" dur="1200" fill="hold"/>
                                        <p:tgtEl>
                                          <p:spTgt spid="1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130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1300" fill="hold"/>
                                        <p:tgtEl>
                                          <p:spTgt spid="17"/>
                                        </p:tgtEl>
                                        <p:attrNameLst>
                                          <p:attrName>ppt_x</p:attrName>
                                        </p:attrNameLst>
                                      </p:cBhvr>
                                      <p:tavLst>
                                        <p:tav tm="0">
                                          <p:val>
                                            <p:strVal val="#ppt_x"/>
                                          </p:val>
                                        </p:tav>
                                        <p:tav tm="100000">
                                          <p:val>
                                            <p:strVal val="#ppt_x"/>
                                          </p:val>
                                        </p:tav>
                                      </p:tavLst>
                                    </p:anim>
                                    <p:anim calcmode="lin" valueType="num">
                                      <p:cBhvr additive="base">
                                        <p:cTn id="75" dur="13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animBg="1"/>
      <p:bldP spid="6" grpId="0" animBg="1"/>
      <p:bldP spid="10" grpId="0" animBg="1" autoUpdateAnimBg="0"/>
      <p:bldP spid="10" grpId="1" animBg="1"/>
      <p:bldP spid="7" grpId="0" animBg="1"/>
      <p:bldP spid="9" grpId="0" animBg="1"/>
      <p:bldP spid="11" grpId="0" animBg="1"/>
      <p:bldP spid="12" grpId="0" animBg="1"/>
      <p:bldP spid="13" grpId="0" animBg="1"/>
      <p:bldP spid="14"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5"/>
          <p:cNvSpPr txBox="1">
            <a:spLocks noChangeArrowheads="1"/>
          </p:cNvSpPr>
          <p:nvPr/>
        </p:nvSpPr>
        <p:spPr bwMode="auto">
          <a:xfrm>
            <a:off x="1304925" y="1344613"/>
            <a:ext cx="10447338" cy="874712"/>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a:solidFill>
                  <a:srgbClr val="0000FF"/>
                </a:solidFill>
                <a:latin typeface="Times New Roman" pitchFamily="18" charset="0"/>
                <a:cs typeface="Times New Roman" pitchFamily="18" charset="0"/>
              </a:rPr>
              <a:t>Метод </a:t>
            </a:r>
            <a:r>
              <a:rPr lang="uk-UA" altLang="uk-UA" sz="2000" i="1">
                <a:solidFill>
                  <a:srgbClr val="0000FF"/>
                </a:solidFill>
                <a:latin typeface="Times New Roman" pitchFamily="18" charset="0"/>
                <a:cs typeface="Times New Roman" pitchFamily="18" charset="0"/>
              </a:rPr>
              <a:t>– </a:t>
            </a:r>
            <a:r>
              <a:rPr lang="uk-UA" altLang="uk-UA" sz="2000" i="1">
                <a:latin typeface="Times New Roman" pitchFamily="18" charset="0"/>
                <a:cs typeface="Times New Roman" pitchFamily="18" charset="0"/>
              </a:rPr>
              <a:t>це система правил, способів, прийомів, норм досягнення пізнавальної, практичної, духовної мети.</a:t>
            </a:r>
            <a:endParaRPr lang="uk-UA" altLang="uk-UA" sz="2000">
              <a:latin typeface="Times New Roman" pitchFamily="18" charset="0"/>
              <a:cs typeface="Times New Roman" pitchFamily="18" charset="0"/>
            </a:endParaRPr>
          </a:p>
        </p:txBody>
      </p:sp>
      <p:sp>
        <p:nvSpPr>
          <p:cNvPr id="4" name="Text Box 96"/>
          <p:cNvSpPr txBox="1">
            <a:spLocks noChangeArrowheads="1"/>
          </p:cNvSpPr>
          <p:nvPr/>
        </p:nvSpPr>
        <p:spPr bwMode="auto">
          <a:xfrm>
            <a:off x="1328738" y="2516188"/>
            <a:ext cx="10448925" cy="1455737"/>
          </a:xfrm>
          <a:prstGeom prst="rect">
            <a:avLst/>
          </a:prstGeom>
          <a:solidFill>
            <a:srgbClr val="FFFFFF"/>
          </a:solidFill>
          <a:ln w="9525">
            <a:solidFill>
              <a:srgbClr val="000000"/>
            </a:solidFill>
            <a:miter lim="800000"/>
            <a:headEnd/>
            <a:tailEnd/>
          </a:ln>
        </p:spPr>
        <p:txBody>
          <a:bodyPr/>
          <a:lstStyle/>
          <a:p>
            <a:pPr algn="ctr" eaLnBrk="1" hangingPunct="1">
              <a:spcAft>
                <a:spcPts val="600"/>
              </a:spcAft>
            </a:pPr>
            <a:r>
              <a:rPr lang="uk-UA" altLang="uk-UA" sz="2000" b="1" i="1">
                <a:solidFill>
                  <a:srgbClr val="0000FF"/>
                </a:solidFill>
                <a:latin typeface="Times New Roman" pitchFamily="18" charset="0"/>
                <a:cs typeface="Times New Roman" pitchFamily="18" charset="0"/>
              </a:rPr>
              <a:t>В</a:t>
            </a:r>
            <a:r>
              <a:rPr lang="uk-UA" altLang="uk-UA" sz="2000" i="1">
                <a:solidFill>
                  <a:srgbClr val="0000FF"/>
                </a:solidFill>
                <a:latin typeface="Times New Roman" pitchFamily="18" charset="0"/>
                <a:cs typeface="Times New Roman" pitchFamily="18" charset="0"/>
              </a:rPr>
              <a:t> </a:t>
            </a:r>
            <a:r>
              <a:rPr lang="uk-UA" altLang="uk-UA" sz="2000" b="1" i="1">
                <a:solidFill>
                  <a:srgbClr val="0000FF"/>
                </a:solidFill>
                <a:latin typeface="Times New Roman" pitchFamily="18" charset="0"/>
                <a:cs typeface="Times New Roman" pitchFamily="18" charset="0"/>
              </a:rPr>
              <a:t>діяльнісному значенні</a:t>
            </a:r>
            <a:r>
              <a:rPr lang="uk-UA" altLang="uk-UA" sz="2000" i="1">
                <a:solidFill>
                  <a:srgbClr val="0000FF"/>
                </a:solidFill>
                <a:latin typeface="Times New Roman" pitchFamily="18" charset="0"/>
                <a:cs typeface="Times New Roman" pitchFamily="18" charset="0"/>
              </a:rPr>
              <a:t> </a:t>
            </a:r>
            <a:r>
              <a:rPr lang="uk-UA" altLang="uk-UA" sz="2000" b="1" i="1">
                <a:solidFill>
                  <a:srgbClr val="0000FF"/>
                </a:solidFill>
                <a:latin typeface="Times New Roman" pitchFamily="18" charset="0"/>
                <a:cs typeface="Times New Roman" pitchFamily="18" charset="0"/>
              </a:rPr>
              <a:t>метод</a:t>
            </a:r>
            <a:r>
              <a:rPr lang="uk-UA" altLang="uk-UA" sz="2000" i="1">
                <a:solidFill>
                  <a:srgbClr val="0000FF"/>
                </a:solidFill>
                <a:latin typeface="Times New Roman" pitchFamily="18" charset="0"/>
                <a:cs typeface="Times New Roman" pitchFamily="18" charset="0"/>
              </a:rPr>
              <a:t> </a:t>
            </a:r>
            <a:r>
              <a:rPr lang="uk-UA" altLang="uk-UA" sz="2000" i="1">
                <a:latin typeface="Times New Roman" pitchFamily="18" charset="0"/>
                <a:cs typeface="Times New Roman" pitchFamily="18" charset="0"/>
              </a:rPr>
              <a:t>є послідовністю дій спрямованих на досягнення пізнавальної, практичної, духовної мети.</a:t>
            </a:r>
            <a:endParaRPr lang="uk-UA" altLang="uk-UA" sz="2000">
              <a:latin typeface="Times New Roman" pitchFamily="18" charset="0"/>
              <a:cs typeface="Times New Roman" pitchFamily="18" charset="0"/>
            </a:endParaRPr>
          </a:p>
          <a:p>
            <a:pPr algn="ctr" eaLnBrk="1" hangingPunct="1"/>
            <a:r>
              <a:rPr lang="uk-UA" altLang="uk-UA" sz="2000" b="1" i="1">
                <a:solidFill>
                  <a:srgbClr val="0000FF"/>
                </a:solidFill>
                <a:latin typeface="Times New Roman" pitchFamily="18" charset="0"/>
                <a:cs typeface="Times New Roman" pitchFamily="18" charset="0"/>
              </a:rPr>
              <a:t>Основна функція методу</a:t>
            </a:r>
            <a:r>
              <a:rPr lang="uk-UA" altLang="uk-UA" sz="2000" i="1">
                <a:solidFill>
                  <a:srgbClr val="0000FF"/>
                </a:solidFill>
                <a:latin typeface="Times New Roman" pitchFamily="18" charset="0"/>
                <a:cs typeface="Times New Roman" pitchFamily="18" charset="0"/>
              </a:rPr>
              <a:t> – </a:t>
            </a:r>
            <a:r>
              <a:rPr lang="uk-UA" altLang="uk-UA" sz="2000" i="1">
                <a:latin typeface="Times New Roman" pitchFamily="18" charset="0"/>
                <a:cs typeface="Times New Roman" pitchFamily="18" charset="0"/>
              </a:rPr>
              <a:t>регулювання пізнавальної та інших форм діяльності.</a:t>
            </a:r>
            <a:endParaRPr lang="uk-UA" altLang="uk-UA" sz="2000">
              <a:latin typeface="Times New Roman" pitchFamily="18" charset="0"/>
              <a:cs typeface="Times New Roman" pitchFamily="18" charset="0"/>
            </a:endParaRPr>
          </a:p>
        </p:txBody>
      </p:sp>
      <p:grpSp>
        <p:nvGrpSpPr>
          <p:cNvPr id="3" name="Group 98"/>
          <p:cNvGrpSpPr>
            <a:grpSpLocks/>
          </p:cNvGrpSpPr>
          <p:nvPr/>
        </p:nvGrpSpPr>
        <p:grpSpPr bwMode="auto">
          <a:xfrm>
            <a:off x="1409700" y="5114925"/>
            <a:ext cx="10342563" cy="1485900"/>
            <a:chOff x="774" y="2034"/>
            <a:chExt cx="10080" cy="2340"/>
          </a:xfrm>
        </p:grpSpPr>
        <p:sp>
          <p:nvSpPr>
            <p:cNvPr id="12295" name="Text Box 99"/>
            <p:cNvSpPr txBox="1">
              <a:spLocks noChangeArrowheads="1"/>
            </p:cNvSpPr>
            <p:nvPr/>
          </p:nvSpPr>
          <p:spPr bwMode="auto">
            <a:xfrm>
              <a:off x="774" y="2034"/>
              <a:ext cx="1920" cy="234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a:solidFill>
                    <a:srgbClr val="0000FF"/>
                  </a:solidFill>
                  <a:latin typeface="Times New Roman" pitchFamily="18" charset="0"/>
                  <a:cs typeface="Times New Roman" pitchFamily="18" charset="0"/>
                </a:rPr>
                <a:t>Методологія пізнання</a:t>
              </a:r>
              <a:endParaRPr lang="uk-UA" altLang="uk-UA" sz="2000">
                <a:latin typeface="Times New Roman" pitchFamily="18" charset="0"/>
                <a:cs typeface="Times New Roman" pitchFamily="18" charset="0"/>
              </a:endParaRPr>
            </a:p>
          </p:txBody>
        </p:sp>
        <p:sp>
          <p:nvSpPr>
            <p:cNvPr id="12296" name="Text Box 100"/>
            <p:cNvSpPr txBox="1">
              <a:spLocks noChangeArrowheads="1"/>
            </p:cNvSpPr>
            <p:nvPr/>
          </p:nvSpPr>
          <p:spPr bwMode="auto">
            <a:xfrm>
              <a:off x="2814" y="2034"/>
              <a:ext cx="1920" cy="234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a:solidFill>
                    <a:srgbClr val="0000FF"/>
                  </a:solidFill>
                  <a:latin typeface="Times New Roman" pitchFamily="18" charset="0"/>
                  <a:cs typeface="Times New Roman" pitchFamily="18" charset="0"/>
                </a:rPr>
                <a:t>Методологія освіти</a:t>
              </a:r>
              <a:endParaRPr lang="uk-UA" altLang="uk-UA" sz="2000">
                <a:latin typeface="Times New Roman" pitchFamily="18" charset="0"/>
                <a:cs typeface="Times New Roman" pitchFamily="18" charset="0"/>
              </a:endParaRPr>
            </a:p>
          </p:txBody>
        </p:sp>
        <p:sp>
          <p:nvSpPr>
            <p:cNvPr id="12297" name="Text Box 101"/>
            <p:cNvSpPr txBox="1">
              <a:spLocks noChangeArrowheads="1"/>
            </p:cNvSpPr>
            <p:nvPr/>
          </p:nvSpPr>
          <p:spPr bwMode="auto">
            <a:xfrm>
              <a:off x="4854" y="2034"/>
              <a:ext cx="1920" cy="234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a:solidFill>
                    <a:srgbClr val="0000FF"/>
                  </a:solidFill>
                  <a:latin typeface="Times New Roman" pitchFamily="18" charset="0"/>
                  <a:cs typeface="Times New Roman" pitchFamily="18" charset="0"/>
                </a:rPr>
                <a:t>Методологія інженерної справи</a:t>
              </a:r>
              <a:endParaRPr lang="uk-UA" altLang="uk-UA" sz="2000">
                <a:latin typeface="Times New Roman" pitchFamily="18" charset="0"/>
                <a:cs typeface="Times New Roman" pitchFamily="18" charset="0"/>
              </a:endParaRPr>
            </a:p>
          </p:txBody>
        </p:sp>
        <p:sp>
          <p:nvSpPr>
            <p:cNvPr id="12298" name="Text Box 102"/>
            <p:cNvSpPr txBox="1">
              <a:spLocks noChangeArrowheads="1"/>
            </p:cNvSpPr>
            <p:nvPr/>
          </p:nvSpPr>
          <p:spPr bwMode="auto">
            <a:xfrm>
              <a:off x="6894" y="2034"/>
              <a:ext cx="1920" cy="234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a:solidFill>
                    <a:srgbClr val="0000FF"/>
                  </a:solidFill>
                  <a:latin typeface="Times New Roman" pitchFamily="18" charset="0"/>
                  <a:cs typeface="Times New Roman" pitchFamily="18" charset="0"/>
                </a:rPr>
                <a:t>Методологія управління</a:t>
              </a:r>
              <a:endParaRPr lang="uk-UA" altLang="uk-UA" sz="2000">
                <a:latin typeface="Times New Roman" pitchFamily="18" charset="0"/>
                <a:cs typeface="Times New Roman" pitchFamily="18" charset="0"/>
              </a:endParaRPr>
            </a:p>
          </p:txBody>
        </p:sp>
        <p:sp>
          <p:nvSpPr>
            <p:cNvPr id="12299" name="Text Box 103"/>
            <p:cNvSpPr txBox="1">
              <a:spLocks noChangeArrowheads="1"/>
            </p:cNvSpPr>
            <p:nvPr/>
          </p:nvSpPr>
          <p:spPr bwMode="auto">
            <a:xfrm>
              <a:off x="8934" y="2034"/>
              <a:ext cx="1920" cy="234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a:solidFill>
                    <a:srgbClr val="0000FF"/>
                  </a:solidFill>
                  <a:latin typeface="Times New Roman" pitchFamily="18" charset="0"/>
                  <a:cs typeface="Times New Roman" pitchFamily="18" charset="0"/>
                </a:rPr>
                <a:t>Методологія творчості та ін.</a:t>
              </a:r>
              <a:endParaRPr lang="uk-UA" altLang="uk-UA" sz="2000">
                <a:latin typeface="Times New Roman" pitchFamily="18" charset="0"/>
                <a:cs typeface="Times New Roman" pitchFamily="18" charset="0"/>
              </a:endParaRPr>
            </a:p>
          </p:txBody>
        </p:sp>
      </p:grpSp>
      <p:sp>
        <p:nvSpPr>
          <p:cNvPr id="11" name="Прямоугольник 10"/>
          <p:cNvSpPr>
            <a:spLocks noChangeArrowheads="1"/>
          </p:cNvSpPr>
          <p:nvPr/>
        </p:nvSpPr>
        <p:spPr bwMode="auto">
          <a:xfrm>
            <a:off x="2605088" y="4281488"/>
            <a:ext cx="7847012" cy="523875"/>
          </a:xfrm>
          <a:prstGeom prst="rect">
            <a:avLst/>
          </a:prstGeom>
          <a:noFill/>
          <a:ln w="9525">
            <a:noFill/>
            <a:miter lim="800000"/>
            <a:headEnd/>
            <a:tailEnd/>
          </a:ln>
        </p:spPr>
        <p:txBody>
          <a:bodyPr wrap="none">
            <a:spAutoFit/>
          </a:bodyPr>
          <a:lstStyle/>
          <a:p>
            <a:pPr eaLnBrk="1" hangingPunct="1"/>
            <a:r>
              <a:rPr lang="uk-UA" altLang="uk-UA" sz="2800" b="1">
                <a:solidFill>
                  <a:srgbClr val="0000FF"/>
                </a:solidFill>
                <a:latin typeface="Times New Roman" pitchFamily="18" charset="0"/>
                <a:cs typeface="Times New Roman" pitchFamily="18" charset="0"/>
              </a:rPr>
              <a:t>Класифікація методології за видами діяльності</a:t>
            </a:r>
            <a:endParaRPr lang="uk-UA" altLang="uk-UA" sz="2800"/>
          </a:p>
        </p:txBody>
      </p:sp>
      <p:sp>
        <p:nvSpPr>
          <p:cNvPr id="13" name="Стрелка вниз 12"/>
          <p:cNvSpPr/>
          <p:nvPr/>
        </p:nvSpPr>
        <p:spPr>
          <a:xfrm>
            <a:off x="6258658" y="660400"/>
            <a:ext cx="446088"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childTnLst>
                                </p:cTn>
                              </p:par>
                              <p:par>
                                <p:cTn id="8" presetID="27" presetClass="emph" presetSubtype="0" repeatCount="5000" fill="remove" grpId="1" nodeType="withEffect">
                                  <p:stCondLst>
                                    <p:cond delay="1100"/>
                                  </p:stCondLst>
                                  <p:childTnLst>
                                    <p:animClr clrSpc="rgb" dir="cw">
                                      <p:cBhvr override="childStyle">
                                        <p:cTn id="9" dur="900" autoRev="1" fill="remove"/>
                                        <p:tgtEl>
                                          <p:spTgt spid="13"/>
                                        </p:tgtEl>
                                        <p:attrNameLst>
                                          <p:attrName>style.color</p:attrName>
                                        </p:attrNameLst>
                                      </p:cBhvr>
                                      <p:to>
                                        <a:schemeClr val="bg1"/>
                                      </p:to>
                                    </p:animClr>
                                    <p:animClr clrSpc="rgb" dir="cw">
                                      <p:cBhvr>
                                        <p:cTn id="10" dur="900" autoRev="1" fill="remove"/>
                                        <p:tgtEl>
                                          <p:spTgt spid="13"/>
                                        </p:tgtEl>
                                        <p:attrNameLst>
                                          <p:attrName>fillcolor</p:attrName>
                                        </p:attrNameLst>
                                      </p:cBhvr>
                                      <p:to>
                                        <a:schemeClr val="bg1"/>
                                      </p:to>
                                    </p:animClr>
                                    <p:set>
                                      <p:cBhvr>
                                        <p:cTn id="11" dur="900" autoRev="1" fill="remove"/>
                                        <p:tgtEl>
                                          <p:spTgt spid="13"/>
                                        </p:tgtEl>
                                        <p:attrNameLst>
                                          <p:attrName>fill.type</p:attrName>
                                        </p:attrNameLst>
                                      </p:cBhvr>
                                      <p:to>
                                        <p:strVal val="solid"/>
                                      </p:to>
                                    </p:set>
                                    <p:set>
                                      <p:cBhvr>
                                        <p:cTn id="12" dur="900" autoRev="1" fill="remove"/>
                                        <p:tgtEl>
                                          <p:spTgt spid="13"/>
                                        </p:tgtEl>
                                        <p:attrNameLst>
                                          <p:attrName>fill.on</p:attrName>
                                        </p:attrNameLst>
                                      </p:cBhvr>
                                      <p:to>
                                        <p:strVal val="true"/>
                                      </p:to>
                                    </p:set>
                                  </p:childTnLst>
                                </p:cTn>
                              </p:par>
                              <p:par>
                                <p:cTn id="13" presetID="41" presetClass="entr" presetSubtype="0" fill="hold" grpId="0" nodeType="withEffect">
                                  <p:stCondLst>
                                    <p:cond delay="0"/>
                                  </p:stCondLst>
                                  <p:iterate type="lt">
                                    <p:tmPct val="6444"/>
                                  </p:iterate>
                                  <p:childTnLst>
                                    <p:set>
                                      <p:cBhvr>
                                        <p:cTn id="14" dur="1" fill="hold">
                                          <p:stCondLst>
                                            <p:cond delay="0"/>
                                          </p:stCondLst>
                                        </p:cTn>
                                        <p:tgtEl>
                                          <p:spTgt spid="2">
                                            <p:txEl>
                                              <p:charRg st="4294967295" end="4294967295"/>
                                            </p:txEl>
                                          </p:spTgt>
                                        </p:tgtEl>
                                        <p:attrNameLst>
                                          <p:attrName>style.visibility</p:attrName>
                                        </p:attrNameLst>
                                      </p:cBhvr>
                                      <p:to>
                                        <p:strVal val="visible"/>
                                      </p:to>
                                    </p:set>
                                    <p:anim calcmode="lin" valueType="num">
                                      <p:cBhvr>
                                        <p:cTn id="15" dur="500" fill="hold"/>
                                        <p:tgtEl>
                                          <p:spTgt spid="2">
                                            <p:txEl>
                                              <p:charRg st="4294967295" end="4294967295"/>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2">
                                            <p:txEl>
                                              <p:charRg st="4294967295" end="4294967295"/>
                                            </p:txEl>
                                          </p:spTgt>
                                        </p:tgtEl>
                                        <p:attrNameLst>
                                          <p:attrName>ppt_y</p:attrName>
                                        </p:attrNameLst>
                                      </p:cBhvr>
                                      <p:tavLst>
                                        <p:tav tm="0">
                                          <p:val>
                                            <p:strVal val="#ppt_y"/>
                                          </p:val>
                                        </p:tav>
                                        <p:tav tm="100000">
                                          <p:val>
                                            <p:strVal val="#ppt_y"/>
                                          </p:val>
                                        </p:tav>
                                      </p:tavLst>
                                    </p:anim>
                                    <p:anim calcmode="lin" valueType="num">
                                      <p:cBhvr>
                                        <p:cTn id="17" dur="500" fill="hold"/>
                                        <p:tgtEl>
                                          <p:spTgt spid="2">
                                            <p:txEl>
                                              <p:charRg st="4294967295" end="429496729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2">
                                            <p:txEl>
                                              <p:charRg st="4294967295" end="429496729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2">
                                            <p:txEl>
                                              <p:charRg st="4294967295" end="4294967295"/>
                                            </p:txEl>
                                          </p:spTgt>
                                        </p:tgtEl>
                                      </p:cBhvr>
                                    </p:animEffect>
                                  </p:childTnLst>
                                </p:cTn>
                              </p:par>
                              <p:par>
                                <p:cTn id="20" presetID="41" presetClass="entr" presetSubtype="0" fill="hold" grpId="0" nodeType="withEffect">
                                  <p:stCondLst>
                                    <p:cond delay="0"/>
                                  </p:stCondLst>
                                  <p:iterate type="lt">
                                    <p:tmPct val="3452"/>
                                  </p:iterate>
                                  <p:childTnLst>
                                    <p:set>
                                      <p:cBhvr>
                                        <p:cTn id="21" dur="1" fill="hold">
                                          <p:stCondLst>
                                            <p:cond delay="0"/>
                                          </p:stCondLst>
                                        </p:cTn>
                                        <p:tgtEl>
                                          <p:spTgt spid="4">
                                            <p:txEl>
                                              <p:charRg st="4294967295" end="4294967295"/>
                                            </p:txEl>
                                          </p:spTgt>
                                        </p:tgtEl>
                                        <p:attrNameLst>
                                          <p:attrName>style.visibility</p:attrName>
                                        </p:attrNameLst>
                                      </p:cBhvr>
                                      <p:to>
                                        <p:strVal val="visible"/>
                                      </p:to>
                                    </p:set>
                                    <p:anim calcmode="lin" valueType="num">
                                      <p:cBhvr>
                                        <p:cTn id="22" dur="500" fill="hold"/>
                                        <p:tgtEl>
                                          <p:spTgt spid="4">
                                            <p:txEl>
                                              <p:charRg st="4294967295" end="429496729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4">
                                            <p:txEl>
                                              <p:charRg st="4294967295" end="4294967295"/>
                                            </p:txEl>
                                          </p:spTgt>
                                        </p:tgtEl>
                                        <p:attrNameLst>
                                          <p:attrName>ppt_y</p:attrName>
                                        </p:attrNameLst>
                                      </p:cBhvr>
                                      <p:tavLst>
                                        <p:tav tm="0">
                                          <p:val>
                                            <p:strVal val="#ppt_y"/>
                                          </p:val>
                                        </p:tav>
                                        <p:tav tm="100000">
                                          <p:val>
                                            <p:strVal val="#ppt_y"/>
                                          </p:val>
                                        </p:tav>
                                      </p:tavLst>
                                    </p:anim>
                                    <p:anim calcmode="lin" valueType="num">
                                      <p:cBhvr>
                                        <p:cTn id="24" dur="500" fill="hold"/>
                                        <p:tgtEl>
                                          <p:spTgt spid="4">
                                            <p:txEl>
                                              <p:charRg st="4294967295" end="429496729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4">
                                            <p:txEl>
                                              <p:charRg st="4294967295" end="429496729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4">
                                            <p:txEl>
                                              <p:charRg st="4294967295" end="4294967295"/>
                                            </p:txEl>
                                          </p:spTgt>
                                        </p:tgtEl>
                                      </p:cBhvr>
                                    </p:animEffect>
                                  </p:childTnLst>
                                </p:cTn>
                              </p:par>
                              <p:par>
                                <p:cTn id="27" presetID="41" presetClass="entr" presetSubtype="0" fill="hold" grpId="0" nodeType="withEffect">
                                  <p:stCondLst>
                                    <p:cond delay="0"/>
                                  </p:stCondLst>
                                  <p:iterate type="lt">
                                    <p:tmPct val="10000"/>
                                  </p:iterate>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11"/>
                                        </p:tgtEl>
                                        <p:attrNameLst>
                                          <p:attrName>ppt_y</p:attrName>
                                        </p:attrNameLst>
                                      </p:cBhvr>
                                      <p:tavLst>
                                        <p:tav tm="0">
                                          <p:val>
                                            <p:strVal val="#ppt_y"/>
                                          </p:val>
                                        </p:tav>
                                        <p:tav tm="100000">
                                          <p:val>
                                            <p:strVal val="#ppt_y"/>
                                          </p:val>
                                        </p:tav>
                                      </p:tavLst>
                                    </p:anim>
                                    <p:anim calcmode="lin" valueType="num">
                                      <p:cBhvr>
                                        <p:cTn id="31"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11"/>
                                        </p:tgtEl>
                                      </p:cBhvr>
                                    </p:animEffect>
                                  </p:childTnLst>
                                </p:cTn>
                              </p:par>
                              <p:par>
                                <p:cTn id="34" presetID="26" presetClass="entr" presetSubtype="0"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down)">
                                      <p:cBhvr>
                                        <p:cTn id="36" dur="580">
                                          <p:stCondLst>
                                            <p:cond delay="0"/>
                                          </p:stCondLst>
                                        </p:cTn>
                                        <p:tgtEl>
                                          <p:spTgt spid="3"/>
                                        </p:tgtEl>
                                      </p:cBhvr>
                                    </p:animEffect>
                                    <p:anim calcmode="lin" valueType="num">
                                      <p:cBhvr>
                                        <p:cTn id="3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42" dur="26">
                                          <p:stCondLst>
                                            <p:cond delay="650"/>
                                          </p:stCondLst>
                                        </p:cTn>
                                        <p:tgtEl>
                                          <p:spTgt spid="3"/>
                                        </p:tgtEl>
                                      </p:cBhvr>
                                      <p:to x="100000" y="60000"/>
                                    </p:animScale>
                                    <p:animScale>
                                      <p:cBhvr>
                                        <p:cTn id="43" dur="166" decel="50000">
                                          <p:stCondLst>
                                            <p:cond delay="676"/>
                                          </p:stCondLst>
                                        </p:cTn>
                                        <p:tgtEl>
                                          <p:spTgt spid="3"/>
                                        </p:tgtEl>
                                      </p:cBhvr>
                                      <p:to x="100000" y="100000"/>
                                    </p:animScale>
                                    <p:animScale>
                                      <p:cBhvr>
                                        <p:cTn id="44" dur="26">
                                          <p:stCondLst>
                                            <p:cond delay="1312"/>
                                          </p:stCondLst>
                                        </p:cTn>
                                        <p:tgtEl>
                                          <p:spTgt spid="3"/>
                                        </p:tgtEl>
                                      </p:cBhvr>
                                      <p:to x="100000" y="80000"/>
                                    </p:animScale>
                                    <p:animScale>
                                      <p:cBhvr>
                                        <p:cTn id="45" dur="166" decel="50000">
                                          <p:stCondLst>
                                            <p:cond delay="1338"/>
                                          </p:stCondLst>
                                        </p:cTn>
                                        <p:tgtEl>
                                          <p:spTgt spid="3"/>
                                        </p:tgtEl>
                                      </p:cBhvr>
                                      <p:to x="100000" y="100000"/>
                                    </p:animScale>
                                    <p:animScale>
                                      <p:cBhvr>
                                        <p:cTn id="46" dur="26">
                                          <p:stCondLst>
                                            <p:cond delay="1642"/>
                                          </p:stCondLst>
                                        </p:cTn>
                                        <p:tgtEl>
                                          <p:spTgt spid="3"/>
                                        </p:tgtEl>
                                      </p:cBhvr>
                                      <p:to x="100000" y="90000"/>
                                    </p:animScale>
                                    <p:animScale>
                                      <p:cBhvr>
                                        <p:cTn id="47" dur="166" decel="50000">
                                          <p:stCondLst>
                                            <p:cond delay="1668"/>
                                          </p:stCondLst>
                                        </p:cTn>
                                        <p:tgtEl>
                                          <p:spTgt spid="3"/>
                                        </p:tgtEl>
                                      </p:cBhvr>
                                      <p:to x="100000" y="100000"/>
                                    </p:animScale>
                                    <p:animScale>
                                      <p:cBhvr>
                                        <p:cTn id="48" dur="26">
                                          <p:stCondLst>
                                            <p:cond delay="1808"/>
                                          </p:stCondLst>
                                        </p:cTn>
                                        <p:tgtEl>
                                          <p:spTgt spid="3"/>
                                        </p:tgtEl>
                                      </p:cBhvr>
                                      <p:to x="100000" y="95000"/>
                                    </p:animScale>
                                    <p:animScale>
                                      <p:cBhvr>
                                        <p:cTn id="49"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4" grpId="0" autoUpdateAnimBg="0"/>
      <p:bldP spid="11" grpId="0"/>
      <p:bldP spid="13" grpId="0" animBg="1"/>
      <p:bldP spid="1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9"/>
          <p:cNvGrpSpPr>
            <a:grpSpLocks/>
          </p:cNvGrpSpPr>
          <p:nvPr/>
        </p:nvGrpSpPr>
        <p:grpSpPr bwMode="auto">
          <a:xfrm>
            <a:off x="1123950" y="909638"/>
            <a:ext cx="10658475" cy="5616575"/>
            <a:chOff x="1134" y="1182"/>
            <a:chExt cx="9600" cy="8844"/>
          </a:xfrm>
        </p:grpSpPr>
        <p:sp>
          <p:nvSpPr>
            <p:cNvPr id="13316" name="Text Box 106"/>
            <p:cNvSpPr txBox="1">
              <a:spLocks noChangeArrowheads="1"/>
            </p:cNvSpPr>
            <p:nvPr/>
          </p:nvSpPr>
          <p:spPr bwMode="auto">
            <a:xfrm>
              <a:off x="1134" y="1182"/>
              <a:ext cx="9600" cy="2112"/>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a:latin typeface="Times New Roman" pitchFamily="18" charset="0"/>
                  <a:cs typeface="Times New Roman" pitchFamily="18" charset="0"/>
                </a:rPr>
                <a:t>Методологія наукового пізнання</a:t>
              </a:r>
              <a:r>
                <a:rPr lang="uk-UA" altLang="uk-UA" sz="2000">
                  <a:latin typeface="Times New Roman" pitchFamily="18" charset="0"/>
                  <a:cs typeface="Times New Roman" pitchFamily="18" charset="0"/>
                </a:rPr>
                <a:t> ‑ </a:t>
              </a:r>
              <a:r>
                <a:rPr lang="uk-UA" altLang="uk-UA" sz="2000" i="1">
                  <a:latin typeface="Times New Roman" pitchFamily="18" charset="0"/>
                  <a:cs typeface="Times New Roman" pitchFamily="18" charset="0"/>
                </a:rPr>
                <a:t>це система філософських, загальнонаукових, міжгалузевих та галузевих наукових принципів, методів, категорій та теоретичних положень, що забезпечують отримання та систематизацію нових знань про об’єктивну реальність, а також вчення про цю систему</a:t>
              </a:r>
              <a:endParaRPr lang="uk-UA" altLang="uk-UA" sz="2000">
                <a:latin typeface="Times New Roman" pitchFamily="18" charset="0"/>
                <a:cs typeface="Times New Roman" pitchFamily="18" charset="0"/>
              </a:endParaRPr>
            </a:p>
          </p:txBody>
        </p:sp>
        <p:sp>
          <p:nvSpPr>
            <p:cNvPr id="13317" name="Text Box 108"/>
            <p:cNvSpPr txBox="1">
              <a:spLocks noChangeArrowheads="1"/>
            </p:cNvSpPr>
            <p:nvPr/>
          </p:nvSpPr>
          <p:spPr bwMode="auto">
            <a:xfrm>
              <a:off x="1134" y="5490"/>
              <a:ext cx="9600" cy="1636"/>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a:latin typeface="Times New Roman" pitchFamily="18" charset="0"/>
                  <a:cs typeface="Times New Roman" pitchFamily="18" charset="0"/>
                </a:rPr>
                <a:t>Основним об’єктом вивчення методології</a:t>
              </a:r>
              <a:r>
                <a:rPr lang="uk-UA" altLang="uk-UA" sz="2000">
                  <a:latin typeface="Times New Roman" pitchFamily="18" charset="0"/>
                  <a:cs typeface="Times New Roman" pitchFamily="18" charset="0"/>
                </a:rPr>
                <a:t> є </a:t>
              </a:r>
              <a:r>
                <a:rPr lang="uk-UA" altLang="uk-UA" sz="2000" b="1">
                  <a:latin typeface="Times New Roman" pitchFamily="18" charset="0"/>
                  <a:cs typeface="Times New Roman" pitchFamily="18" charset="0"/>
                </a:rPr>
                <a:t>метод</a:t>
              </a:r>
              <a:r>
                <a:rPr lang="uk-UA" altLang="uk-UA" sz="2000">
                  <a:latin typeface="Times New Roman" pitchFamily="18" charset="0"/>
                  <a:cs typeface="Times New Roman" pitchFamily="18" charset="0"/>
                </a:rPr>
                <a:t>, його сутність і сфера функціонування, структура, взаємодія з іншими методами й елементами пізнавального інструментарію та відповідність характеру досліджуваного об’єкта</a:t>
              </a:r>
            </a:p>
          </p:txBody>
        </p:sp>
        <p:sp>
          <p:nvSpPr>
            <p:cNvPr id="13318" name="Text Box 109"/>
            <p:cNvSpPr txBox="1">
              <a:spLocks noChangeArrowheads="1"/>
            </p:cNvSpPr>
            <p:nvPr/>
          </p:nvSpPr>
          <p:spPr bwMode="auto">
            <a:xfrm>
              <a:off x="1134" y="7386"/>
              <a:ext cx="9600" cy="1096"/>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a:latin typeface="Times New Roman" pitchFamily="18" charset="0"/>
                  <a:cs typeface="Times New Roman" pitchFamily="18" charset="0"/>
                </a:rPr>
                <a:t>Метод наукового пізнання </a:t>
              </a:r>
              <a:r>
                <a:rPr lang="uk-UA" altLang="uk-UA" sz="2000">
                  <a:latin typeface="Times New Roman" pitchFamily="18" charset="0"/>
                  <a:cs typeface="Times New Roman" pitchFamily="18" charset="0"/>
                </a:rPr>
                <a:t>– це </a:t>
              </a:r>
              <a:r>
                <a:rPr lang="uk-UA" altLang="uk-UA" sz="2000" i="1">
                  <a:latin typeface="Times New Roman" pitchFamily="18" charset="0"/>
                  <a:cs typeface="Times New Roman" pitchFamily="18" charset="0"/>
                </a:rPr>
                <a:t>система правил, способів, прийомів, норм отримання та систематизації нових знань про об’єктивну реальність.</a:t>
              </a:r>
              <a:endParaRPr lang="uk-UA" altLang="uk-UA" sz="2000">
                <a:latin typeface="Times New Roman" pitchFamily="18" charset="0"/>
                <a:cs typeface="Times New Roman" pitchFamily="18" charset="0"/>
              </a:endParaRPr>
            </a:p>
          </p:txBody>
        </p:sp>
        <p:sp>
          <p:nvSpPr>
            <p:cNvPr id="13319" name="Text Box 110"/>
            <p:cNvSpPr txBox="1">
              <a:spLocks noChangeArrowheads="1"/>
            </p:cNvSpPr>
            <p:nvPr/>
          </p:nvSpPr>
          <p:spPr bwMode="auto">
            <a:xfrm>
              <a:off x="1134" y="8766"/>
              <a:ext cx="9600" cy="126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a:latin typeface="Times New Roman" pitchFamily="18" charset="0"/>
                  <a:cs typeface="Times New Roman" pitchFamily="18" charset="0"/>
                </a:rPr>
                <a:t>Метод</a:t>
              </a:r>
              <a:r>
                <a:rPr lang="uk-UA" altLang="uk-UA" sz="2000">
                  <a:latin typeface="Times New Roman" pitchFamily="18" charset="0"/>
                  <a:cs typeface="Times New Roman" pitchFamily="18" charset="0"/>
                </a:rPr>
                <a:t> формується та розвивається в процесі активного впливу суб’єкта на об’єкт, твориться суб’єктом, але значною мірою визначається властивостями об’єкта пізнання</a:t>
              </a:r>
            </a:p>
          </p:txBody>
        </p:sp>
        <p:sp>
          <p:nvSpPr>
            <p:cNvPr id="13320" name="Text Box 148"/>
            <p:cNvSpPr txBox="1">
              <a:spLocks noChangeArrowheads="1"/>
            </p:cNvSpPr>
            <p:nvPr/>
          </p:nvSpPr>
          <p:spPr bwMode="auto">
            <a:xfrm>
              <a:off x="1134" y="3552"/>
              <a:ext cx="9600" cy="1692"/>
            </a:xfrm>
            <a:prstGeom prst="rect">
              <a:avLst/>
            </a:prstGeom>
            <a:solidFill>
              <a:srgbClr val="FFFFFF"/>
            </a:solidFill>
            <a:ln w="9525">
              <a:solidFill>
                <a:srgbClr val="000000"/>
              </a:solidFill>
              <a:miter lim="800000"/>
              <a:headEnd/>
              <a:tailEnd/>
            </a:ln>
          </p:spPr>
          <p:txBody>
            <a:bodyPr/>
            <a:lstStyle/>
            <a:p>
              <a:pPr eaLnBrk="1" hangingPunct="1"/>
              <a:r>
                <a:rPr lang="uk-UA" altLang="uk-UA" sz="2000" b="1">
                  <a:latin typeface="Times New Roman" pitchFamily="18" charset="0"/>
                  <a:cs typeface="Times New Roman" pitchFamily="18" charset="0"/>
                </a:rPr>
                <a:t>Методологічна рефлексія ‑</a:t>
              </a:r>
              <a:r>
                <a:rPr lang="uk-UA"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осмислення і узагальнення процесу та результатів попередніх спроб пізнання, з метою відбору, систематизації та удосконалення найефективніших способів пізнавальної діяльності</a:t>
              </a:r>
              <a:endParaRPr lang="uk-UA" altLang="uk-UA" sz="2000">
                <a:latin typeface="Times New Roman" pitchFamily="18" charset="0"/>
                <a:cs typeface="Times New Roman" pitchFamily="18" charset="0"/>
              </a:endParaRPr>
            </a:p>
          </p:txBody>
        </p:sp>
      </p:grpSp>
      <p:sp>
        <p:nvSpPr>
          <p:cNvPr id="8" name="Прямоугольник 7"/>
          <p:cNvSpPr>
            <a:spLocks noChangeArrowheads="1"/>
          </p:cNvSpPr>
          <p:nvPr/>
        </p:nvSpPr>
        <p:spPr bwMode="auto">
          <a:xfrm>
            <a:off x="1123950" y="307975"/>
            <a:ext cx="10537825" cy="800100"/>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Сутність методології наукового пізнання</a:t>
            </a:r>
            <a:endParaRPr lang="uk-UA" altLang="uk-UA" sz="2800">
              <a:latin typeface="Times New Roman" pitchFamily="18" charset="0"/>
              <a:cs typeface="Times New Roman" pitchFamily="18" charset="0"/>
            </a:endParaRPr>
          </a:p>
          <a:p>
            <a:pPr algn="ctr" eaLnBrk="1" hangingPunct="1"/>
            <a:r>
              <a:rPr lang="uk-UA" altLang="uk-UA" b="1">
                <a:latin typeface="Times New Roman" pitchFamily="18" charset="0"/>
                <a:cs typeface="Times New Roman" pitchFamily="18" charset="0"/>
              </a:rPr>
              <a:t> </a:t>
            </a:r>
            <a:endParaRPr lang="uk-UA" altLang="uk-UA">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3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13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1300" accel="50000" fill="hold">
                                          <p:stCondLst>
                                            <p:cond delay="1300"/>
                                          </p:stCondLst>
                                        </p:cTn>
                                        <p:tgtEl>
                                          <p:spTgt spid="8"/>
                                        </p:tgtEl>
                                        <p:attrNameLst>
                                          <p:attrName>ppt_w</p:attrName>
                                        </p:attrNameLst>
                                      </p:cBhvr>
                                      <p:tavLst>
                                        <p:tav tm="0">
                                          <p:val>
                                            <p:strVal val="#ppt_w*.05"/>
                                          </p:val>
                                        </p:tav>
                                        <p:tav tm="100000">
                                          <p:val>
                                            <p:strVal val="#ppt_w"/>
                                          </p:val>
                                        </p:tav>
                                      </p:tavLst>
                                    </p:anim>
                                    <p:anim calcmode="lin" valueType="num">
                                      <p:cBhvr>
                                        <p:cTn id="10" dur="2600" fill="hold"/>
                                        <p:tgtEl>
                                          <p:spTgt spid="8"/>
                                        </p:tgtEl>
                                        <p:attrNameLst>
                                          <p:attrName>ppt_h</p:attrName>
                                        </p:attrNameLst>
                                      </p:cBhvr>
                                      <p:tavLst>
                                        <p:tav tm="0">
                                          <p:val>
                                            <p:strVal val="#ppt_h"/>
                                          </p:val>
                                        </p:tav>
                                        <p:tav tm="100000">
                                          <p:val>
                                            <p:strVal val="#ppt_h"/>
                                          </p:val>
                                        </p:tav>
                                      </p:tavLst>
                                    </p:anim>
                                    <p:anim calcmode="lin" valueType="num">
                                      <p:cBhvr>
                                        <p:cTn id="11" dur="13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13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1300" accel="50000" fill="hold">
                                          <p:stCondLst>
                                            <p:cond delay="1300"/>
                                          </p:stCondLst>
                                        </p:cTn>
                                        <p:tgtEl>
                                          <p:spTgt spid="8"/>
                                        </p:tgtEl>
                                        <p:attrNameLst>
                                          <p:attrName>ppt_y</p:attrName>
                                        </p:attrNameLst>
                                      </p:cBhvr>
                                      <p:tavLst>
                                        <p:tav tm="0">
                                          <p:val>
                                            <p:strVal val="#ppt_y+.1"/>
                                          </p:val>
                                        </p:tav>
                                        <p:tav tm="100000">
                                          <p:val>
                                            <p:strVal val="#ppt_y"/>
                                          </p:val>
                                        </p:tav>
                                      </p:tavLst>
                                    </p:anim>
                                    <p:animEffect transition="in" filter="fade">
                                      <p:cBhvr>
                                        <p:cTn id="14" dur="2600" decel="50000">
                                          <p:stCondLst>
                                            <p:cond delay="0"/>
                                          </p:stCondLst>
                                        </p:cTn>
                                        <p:tgtEl>
                                          <p:spTgt spid="8"/>
                                        </p:tgtEl>
                                      </p:cBhvr>
                                    </p:animEffect>
                                  </p:childTnLst>
                                </p:cTn>
                              </p:par>
                              <p:par>
                                <p:cTn id="15" presetID="25" presetClass="entr" presetSubtype="0" fill="hold" nodeType="withEffect">
                                  <p:stCondLst>
                                    <p:cond delay="1800"/>
                                  </p:stCondLst>
                                  <p:childTnLst>
                                    <p:set>
                                      <p:cBhvr>
                                        <p:cTn id="16" dur="1" fill="hold">
                                          <p:stCondLst>
                                            <p:cond delay="0"/>
                                          </p:stCondLst>
                                        </p:cTn>
                                        <p:tgtEl>
                                          <p:spTgt spid="2"/>
                                        </p:tgtEl>
                                        <p:attrNameLst>
                                          <p:attrName>style.visibility</p:attrName>
                                        </p:attrNameLst>
                                      </p:cBhvr>
                                      <p:to>
                                        <p:strVal val="visible"/>
                                      </p:to>
                                    </p:set>
                                    <p:anim calcmode="lin" valueType="num">
                                      <p:cBhvr>
                                        <p:cTn id="17" dur="1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8" dur="1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9" dur="1500" accel="50000" fill="hold">
                                          <p:stCondLst>
                                            <p:cond delay="1500"/>
                                          </p:stCondLst>
                                        </p:cTn>
                                        <p:tgtEl>
                                          <p:spTgt spid="2"/>
                                        </p:tgtEl>
                                        <p:attrNameLst>
                                          <p:attrName>ppt_w</p:attrName>
                                        </p:attrNameLst>
                                      </p:cBhvr>
                                      <p:tavLst>
                                        <p:tav tm="0">
                                          <p:val>
                                            <p:strVal val="#ppt_w*.05"/>
                                          </p:val>
                                        </p:tav>
                                        <p:tav tm="100000">
                                          <p:val>
                                            <p:strVal val="#ppt_w"/>
                                          </p:val>
                                        </p:tav>
                                      </p:tavLst>
                                    </p:anim>
                                    <p:anim calcmode="lin" valueType="num">
                                      <p:cBhvr>
                                        <p:cTn id="20" dur="3000" fill="hold"/>
                                        <p:tgtEl>
                                          <p:spTgt spid="2"/>
                                        </p:tgtEl>
                                        <p:attrNameLst>
                                          <p:attrName>ppt_h</p:attrName>
                                        </p:attrNameLst>
                                      </p:cBhvr>
                                      <p:tavLst>
                                        <p:tav tm="0">
                                          <p:val>
                                            <p:strVal val="#ppt_h"/>
                                          </p:val>
                                        </p:tav>
                                        <p:tav tm="100000">
                                          <p:val>
                                            <p:strVal val="#ppt_h"/>
                                          </p:val>
                                        </p:tav>
                                      </p:tavLst>
                                    </p:anim>
                                    <p:anim calcmode="lin" valueType="num">
                                      <p:cBhvr>
                                        <p:cTn id="21" dur="1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22" dur="1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23" dur="1500" accel="50000" fill="hold">
                                          <p:stCondLst>
                                            <p:cond delay="1500"/>
                                          </p:stCondLst>
                                        </p:cTn>
                                        <p:tgtEl>
                                          <p:spTgt spid="2"/>
                                        </p:tgtEl>
                                        <p:attrNameLst>
                                          <p:attrName>ppt_y</p:attrName>
                                        </p:attrNameLst>
                                      </p:cBhvr>
                                      <p:tavLst>
                                        <p:tav tm="0">
                                          <p:val>
                                            <p:strVal val="#ppt_y+.1"/>
                                          </p:val>
                                        </p:tav>
                                        <p:tav tm="100000">
                                          <p:val>
                                            <p:strVal val="#ppt_y"/>
                                          </p:val>
                                        </p:tav>
                                      </p:tavLst>
                                    </p:anim>
                                    <p:animEffect transition="in" filter="fade">
                                      <p:cBhvr>
                                        <p:cTn id="24" dur="3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150"/>
          <p:cNvGrpSpPr>
            <a:grpSpLocks/>
          </p:cNvGrpSpPr>
          <p:nvPr/>
        </p:nvGrpSpPr>
        <p:grpSpPr bwMode="auto">
          <a:xfrm>
            <a:off x="854075" y="1843088"/>
            <a:ext cx="10868025" cy="4273550"/>
            <a:chOff x="1134" y="12654"/>
            <a:chExt cx="9600" cy="2700"/>
          </a:xfrm>
        </p:grpSpPr>
        <p:sp>
          <p:nvSpPr>
            <p:cNvPr id="14340" name="Text Box 113"/>
            <p:cNvSpPr txBox="1">
              <a:spLocks noChangeArrowheads="1"/>
            </p:cNvSpPr>
            <p:nvPr/>
          </p:nvSpPr>
          <p:spPr bwMode="auto">
            <a:xfrm>
              <a:off x="1134" y="12654"/>
              <a:ext cx="4560" cy="2700"/>
            </a:xfrm>
            <a:prstGeom prst="rect">
              <a:avLst/>
            </a:prstGeom>
            <a:solidFill>
              <a:srgbClr val="FFFFFF"/>
            </a:solidFill>
            <a:ln w="9525">
              <a:solidFill>
                <a:srgbClr val="000000"/>
              </a:solidFill>
              <a:miter lim="800000"/>
              <a:headEnd/>
              <a:tailEnd/>
            </a:ln>
          </p:spPr>
          <p:txBody>
            <a:bodyPr/>
            <a:lstStyle/>
            <a:p>
              <a:pPr algn="ctr" eaLnBrk="1" hangingPunct="1">
                <a:lnSpc>
                  <a:spcPct val="150000"/>
                </a:lnSpc>
              </a:pPr>
              <a:r>
                <a:rPr lang="uk-UA" altLang="uk-UA" sz="2800" b="1" i="1" dirty="0">
                  <a:solidFill>
                    <a:srgbClr val="0000FF"/>
                  </a:solidFill>
                  <a:latin typeface="Times New Roman" pitchFamily="18" charset="0"/>
                  <a:cs typeface="Times New Roman" pitchFamily="18" charset="0"/>
                </a:rPr>
                <a:t>Методологічний негативізм</a:t>
              </a:r>
              <a:r>
                <a:rPr lang="uk-UA" altLang="uk-UA" sz="2800" i="1" dirty="0">
                  <a:solidFill>
                    <a:srgbClr val="0000FF"/>
                  </a:solidFill>
                  <a:latin typeface="Times New Roman" pitchFamily="18" charset="0"/>
                  <a:cs typeface="Times New Roman" pitchFamily="18" charset="0"/>
                </a:rPr>
                <a:t> </a:t>
              </a:r>
              <a:r>
                <a:rPr lang="uk-UA" altLang="uk-UA" sz="2000" i="1" dirty="0">
                  <a:solidFill>
                    <a:srgbClr val="0000FF"/>
                  </a:solidFill>
                  <a:latin typeface="Times New Roman" pitchFamily="18" charset="0"/>
                  <a:cs typeface="Times New Roman" pitchFamily="18" charset="0"/>
                </a:rPr>
                <a:t>‑ </a:t>
              </a:r>
              <a:endParaRPr lang="uk-UA" altLang="uk-UA" sz="2000" i="1" dirty="0" smtClean="0">
                <a:solidFill>
                  <a:srgbClr val="0000FF"/>
                </a:solidFill>
                <a:latin typeface="Times New Roman" pitchFamily="18" charset="0"/>
                <a:cs typeface="Times New Roman" pitchFamily="18" charset="0"/>
              </a:endParaRPr>
            </a:p>
            <a:p>
              <a:pPr algn="ctr" eaLnBrk="1" hangingPunct="1">
                <a:lnSpc>
                  <a:spcPct val="150000"/>
                </a:lnSpc>
              </a:pPr>
              <a:r>
                <a:rPr lang="uk-UA" altLang="uk-UA" sz="2000" i="1" dirty="0" smtClean="0">
                  <a:latin typeface="Times New Roman" pitchFamily="18" charset="0"/>
                  <a:cs typeface="Times New Roman" pitchFamily="18" charset="0"/>
                </a:rPr>
                <a:t>недооцінка </a:t>
              </a:r>
              <a:r>
                <a:rPr lang="uk-UA" altLang="uk-UA" sz="2000" i="1" dirty="0">
                  <a:latin typeface="Times New Roman" pitchFamily="18" charset="0"/>
                  <a:cs typeface="Times New Roman" pitchFamily="18" charset="0"/>
                </a:rPr>
                <a:t>або відкидання ролі методу і методологічних проблем</a:t>
              </a:r>
              <a:endParaRPr lang="uk-UA" altLang="uk-UA" sz="2000" dirty="0">
                <a:latin typeface="Times New Roman" pitchFamily="18" charset="0"/>
                <a:cs typeface="Times New Roman" pitchFamily="18" charset="0"/>
              </a:endParaRPr>
            </a:p>
          </p:txBody>
        </p:sp>
        <p:sp>
          <p:nvSpPr>
            <p:cNvPr id="14341" name="Text Box 114"/>
            <p:cNvSpPr txBox="1">
              <a:spLocks noChangeArrowheads="1"/>
            </p:cNvSpPr>
            <p:nvPr/>
          </p:nvSpPr>
          <p:spPr bwMode="auto">
            <a:xfrm>
              <a:off x="6174" y="12654"/>
              <a:ext cx="4560" cy="2700"/>
            </a:xfrm>
            <a:prstGeom prst="rect">
              <a:avLst/>
            </a:prstGeom>
            <a:solidFill>
              <a:srgbClr val="FFFFFF"/>
            </a:solidFill>
            <a:ln w="9525">
              <a:solidFill>
                <a:srgbClr val="000000"/>
              </a:solidFill>
              <a:miter lim="800000"/>
              <a:headEnd/>
              <a:tailEnd/>
            </a:ln>
          </p:spPr>
          <p:txBody>
            <a:bodyPr/>
            <a:lstStyle/>
            <a:p>
              <a:pPr algn="ctr" eaLnBrk="1" hangingPunct="1">
                <a:lnSpc>
                  <a:spcPct val="150000"/>
                </a:lnSpc>
              </a:pPr>
              <a:r>
                <a:rPr lang="uk-UA" altLang="uk-UA" sz="2800" b="1" i="1" dirty="0">
                  <a:solidFill>
                    <a:srgbClr val="0000FF"/>
                  </a:solidFill>
                  <a:latin typeface="Times New Roman" pitchFamily="18" charset="0"/>
                  <a:cs typeface="Times New Roman" pitchFamily="18" charset="0"/>
                </a:rPr>
                <a:t>Методологічна ейфорія</a:t>
              </a:r>
              <a:r>
                <a:rPr lang="uk-UA" altLang="uk-UA" sz="2800" i="1" dirty="0">
                  <a:solidFill>
                    <a:srgbClr val="0000FF"/>
                  </a:solidFill>
                  <a:latin typeface="Times New Roman" pitchFamily="18" charset="0"/>
                  <a:cs typeface="Times New Roman" pitchFamily="18" charset="0"/>
                </a:rPr>
                <a:t> </a:t>
              </a:r>
              <a:r>
                <a:rPr lang="uk-UA" altLang="uk-UA" sz="2800" i="1" dirty="0" smtClean="0">
                  <a:solidFill>
                    <a:srgbClr val="0000FF"/>
                  </a:solidFill>
                  <a:latin typeface="Times New Roman" pitchFamily="18" charset="0"/>
                  <a:cs typeface="Times New Roman" pitchFamily="18" charset="0"/>
                </a:rPr>
                <a:t>‑</a:t>
              </a:r>
            </a:p>
            <a:p>
              <a:pPr algn="ctr" eaLnBrk="1" hangingPunct="1">
                <a:lnSpc>
                  <a:spcPct val="150000"/>
                </a:lnSpc>
              </a:pPr>
              <a:r>
                <a:rPr lang="uk-UA" altLang="uk-UA" sz="2800" i="1" dirty="0" smtClean="0">
                  <a:solidFill>
                    <a:srgbClr val="0000FF"/>
                  </a:solidFill>
                  <a:latin typeface="Times New Roman" pitchFamily="18" charset="0"/>
                  <a:cs typeface="Times New Roman" pitchFamily="18" charset="0"/>
                </a:rPr>
                <a:t> </a:t>
              </a:r>
              <a:r>
                <a:rPr lang="uk-UA" altLang="uk-UA" sz="2800" i="1" dirty="0">
                  <a:latin typeface="Times New Roman" pitchFamily="18" charset="0"/>
                  <a:cs typeface="Times New Roman" pitchFamily="18" charset="0"/>
                </a:rPr>
                <a:t>перебільшення, абсолютизація ролі методу, перетворення його в універсальний інструмент наукового відкриття</a:t>
              </a:r>
              <a:endParaRPr lang="uk-UA" altLang="uk-UA" sz="2800" dirty="0">
                <a:latin typeface="Times New Roman" pitchFamily="18" charset="0"/>
                <a:cs typeface="Times New Roman" pitchFamily="18" charset="0"/>
              </a:endParaRPr>
            </a:p>
          </p:txBody>
        </p:sp>
      </p:grpSp>
      <p:sp>
        <p:nvSpPr>
          <p:cNvPr id="6" name="Прямоугольник 5"/>
          <p:cNvSpPr>
            <a:spLocks noChangeArrowheads="1"/>
          </p:cNvSpPr>
          <p:nvPr/>
        </p:nvSpPr>
        <p:spPr bwMode="auto">
          <a:xfrm>
            <a:off x="1349375" y="377825"/>
            <a:ext cx="9383713" cy="954088"/>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Дві основні методологічні помилки</a:t>
            </a:r>
            <a:endParaRPr lang="uk-UA" altLang="uk-UA" sz="2800">
              <a:latin typeface="Times New Roman" pitchFamily="18" charset="0"/>
              <a:cs typeface="Times New Roman" pitchFamily="18" charset="0"/>
            </a:endParaRPr>
          </a:p>
          <a:p>
            <a:pPr algn="ctr" eaLnBrk="1" hangingPunct="1"/>
            <a:r>
              <a:rPr lang="uk-UA" altLang="uk-UA" sz="2800" b="1">
                <a:latin typeface="Times New Roman" pitchFamily="18" charset="0"/>
                <a:cs typeface="Times New Roman" pitchFamily="18" charset="0"/>
              </a:rPr>
              <a:t> </a:t>
            </a:r>
            <a:endParaRPr lang="uk-UA" altLang="uk-UA" sz="2800">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repeatCount="indefinite" fill="hold" nodeType="withEffect">
                                  <p:stCondLst>
                                    <p:cond delay="0"/>
                                  </p:stCondLst>
                                  <p:childTnLst>
                                    <p:animEffect transition="out" filter="fade">
                                      <p:cBhvr>
                                        <p:cTn id="6" dur="1600" tmFilter="0, 0; .2, .5; .8, .5; 1, 0"/>
                                        <p:tgtEl>
                                          <p:spTgt spid="6">
                                            <p:txEl>
                                              <p:pRg st="0" end="0"/>
                                            </p:txEl>
                                          </p:spTgt>
                                        </p:tgtEl>
                                      </p:cBhvr>
                                    </p:animEffect>
                                    <p:animScale>
                                      <p:cBhvr>
                                        <p:cTn id="7" dur="800" autoRev="1" fill="hold"/>
                                        <p:tgtEl>
                                          <p:spTgt spid="6">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117"/>
          <p:cNvGrpSpPr>
            <a:grpSpLocks/>
          </p:cNvGrpSpPr>
          <p:nvPr/>
        </p:nvGrpSpPr>
        <p:grpSpPr bwMode="auto">
          <a:xfrm>
            <a:off x="630238" y="2041525"/>
            <a:ext cx="11202987" cy="4314825"/>
            <a:chOff x="1134" y="1854"/>
            <a:chExt cx="9644" cy="2340"/>
          </a:xfrm>
        </p:grpSpPr>
        <p:sp>
          <p:nvSpPr>
            <p:cNvPr id="15364" name="Text Box 115"/>
            <p:cNvSpPr txBox="1">
              <a:spLocks noChangeArrowheads="1"/>
            </p:cNvSpPr>
            <p:nvPr/>
          </p:nvSpPr>
          <p:spPr bwMode="auto">
            <a:xfrm>
              <a:off x="1134" y="1854"/>
              <a:ext cx="4440" cy="2340"/>
            </a:xfrm>
            <a:prstGeom prst="rect">
              <a:avLst/>
            </a:prstGeom>
            <a:solidFill>
              <a:srgbClr val="FFFFFF"/>
            </a:solidFill>
            <a:ln w="9525">
              <a:solidFill>
                <a:srgbClr val="000000"/>
              </a:solidFill>
              <a:miter lim="800000"/>
              <a:headEnd/>
              <a:tailEnd/>
            </a:ln>
          </p:spPr>
          <p:txBody>
            <a:bodyPr/>
            <a:lstStyle/>
            <a:p>
              <a:pPr algn="ctr" eaLnBrk="1" hangingPunct="1"/>
              <a:r>
                <a:rPr lang="uk-UA" altLang="uk-UA" sz="2800" b="1" dirty="0">
                  <a:solidFill>
                    <a:srgbClr val="0000FF"/>
                  </a:solidFill>
                  <a:latin typeface="+mn-lt"/>
                  <a:cs typeface="Times New Roman" pitchFamily="18" charset="0"/>
                </a:rPr>
                <a:t>Ієрархічний </a:t>
              </a:r>
              <a:r>
                <a:rPr lang="uk-UA" altLang="uk-UA" sz="2800" dirty="0" smtClean="0">
                  <a:solidFill>
                    <a:srgbClr val="0000FF"/>
                  </a:solidFill>
                  <a:latin typeface="Times New Roman" pitchFamily="18" charset="0"/>
                  <a:cs typeface="Times New Roman" pitchFamily="18" charset="0"/>
                </a:rPr>
                <a:t>‑</a:t>
              </a:r>
            </a:p>
            <a:p>
              <a:pPr algn="ctr" eaLnBrk="1" hangingPunct="1"/>
              <a:r>
                <a:rPr lang="uk-UA" altLang="uk-UA" sz="2800" dirty="0" smtClean="0">
                  <a:solidFill>
                    <a:srgbClr val="0000FF"/>
                  </a:solidFill>
                  <a:latin typeface="Times New Roman" pitchFamily="18" charset="0"/>
                  <a:cs typeface="Times New Roman" pitchFamily="18" charset="0"/>
                </a:rPr>
                <a:t> </a:t>
              </a:r>
              <a:r>
                <a:rPr lang="uk-UA" altLang="uk-UA" sz="2800" i="1" dirty="0">
                  <a:latin typeface="Times New Roman" pitchFamily="18" charset="0"/>
                  <a:cs typeface="Times New Roman" pitchFamily="18" charset="0"/>
                </a:rPr>
                <a:t>визначає чітку ієрархічну (багаторівневу) структуру методології наукового пізнання</a:t>
              </a:r>
              <a:endParaRPr lang="uk-UA" altLang="uk-UA" sz="2800" dirty="0">
                <a:latin typeface="Times New Roman" pitchFamily="18" charset="0"/>
                <a:cs typeface="Times New Roman" pitchFamily="18" charset="0"/>
              </a:endParaRPr>
            </a:p>
          </p:txBody>
        </p:sp>
        <p:sp>
          <p:nvSpPr>
            <p:cNvPr id="15365" name="Text Box 116"/>
            <p:cNvSpPr txBox="1">
              <a:spLocks noChangeArrowheads="1"/>
            </p:cNvSpPr>
            <p:nvPr/>
          </p:nvSpPr>
          <p:spPr bwMode="auto">
            <a:xfrm>
              <a:off x="6338" y="1854"/>
              <a:ext cx="4440" cy="2340"/>
            </a:xfrm>
            <a:prstGeom prst="rect">
              <a:avLst/>
            </a:prstGeom>
            <a:solidFill>
              <a:srgbClr val="FFFFFF"/>
            </a:solidFill>
            <a:ln w="9525">
              <a:solidFill>
                <a:srgbClr val="000000"/>
              </a:solidFill>
              <a:miter lim="800000"/>
              <a:headEnd/>
              <a:tailEnd/>
            </a:ln>
          </p:spPr>
          <p:txBody>
            <a:bodyPr/>
            <a:lstStyle/>
            <a:p>
              <a:pPr algn="ctr" eaLnBrk="1" hangingPunct="1"/>
              <a:r>
                <a:rPr lang="uk-UA" altLang="uk-UA" sz="2800" b="1" dirty="0">
                  <a:solidFill>
                    <a:srgbClr val="0000FF"/>
                  </a:solidFill>
                  <a:latin typeface="+mn-lt"/>
                  <a:cs typeface="Times New Roman" pitchFamily="18" charset="0"/>
                </a:rPr>
                <a:t>Плюралістичний</a:t>
              </a:r>
              <a:r>
                <a:rPr lang="uk-UA" altLang="uk-UA" sz="2800" b="1" dirty="0">
                  <a:solidFill>
                    <a:srgbClr val="0000FF"/>
                  </a:solidFill>
                  <a:latin typeface="Times New Roman" pitchFamily="18" charset="0"/>
                  <a:cs typeface="Times New Roman" pitchFamily="18" charset="0"/>
                </a:rPr>
                <a:t> ‑</a:t>
              </a:r>
              <a:r>
                <a:rPr lang="uk-UA" altLang="uk-UA" sz="2800" dirty="0">
                  <a:solidFill>
                    <a:srgbClr val="0000FF"/>
                  </a:solidFill>
                  <a:latin typeface="Times New Roman" pitchFamily="18" charset="0"/>
                  <a:cs typeface="Times New Roman" pitchFamily="18" charset="0"/>
                </a:rPr>
                <a:t> </a:t>
              </a:r>
              <a:endParaRPr lang="uk-UA" altLang="uk-UA" sz="2800" dirty="0" smtClean="0">
                <a:solidFill>
                  <a:srgbClr val="0000FF"/>
                </a:solidFill>
                <a:latin typeface="Times New Roman" pitchFamily="18" charset="0"/>
                <a:cs typeface="Times New Roman" pitchFamily="18" charset="0"/>
              </a:endParaRPr>
            </a:p>
            <a:p>
              <a:pPr algn="ctr" eaLnBrk="1" hangingPunct="1"/>
              <a:r>
                <a:rPr lang="uk-UA" altLang="uk-UA" sz="2800" i="1" dirty="0" smtClean="0">
                  <a:latin typeface="Times New Roman" pitchFamily="18" charset="0"/>
                  <a:cs typeface="Times New Roman" pitchFamily="18" charset="0"/>
                </a:rPr>
                <a:t>визначає </a:t>
              </a:r>
              <a:r>
                <a:rPr lang="uk-UA" altLang="uk-UA" sz="2800" i="1" dirty="0">
                  <a:latin typeface="Times New Roman" pitchFamily="18" charset="0"/>
                  <a:cs typeface="Times New Roman" pitchFamily="18" charset="0"/>
                </a:rPr>
                <a:t>горизонтальну </a:t>
              </a:r>
              <a:r>
                <a:rPr lang="uk-UA" altLang="uk-UA" sz="2800" i="1" dirty="0" err="1">
                  <a:latin typeface="Times New Roman" pitchFamily="18" charset="0"/>
                  <a:cs typeface="Times New Roman" pitchFamily="18" charset="0"/>
                </a:rPr>
                <a:t>однорівневу</a:t>
              </a:r>
              <a:r>
                <a:rPr lang="uk-UA" altLang="uk-UA" sz="2800" i="1" dirty="0">
                  <a:latin typeface="Times New Roman" pitchFamily="18" charset="0"/>
                  <a:cs typeface="Times New Roman" pitchFamily="18" charset="0"/>
                </a:rPr>
                <a:t> структуру методології наукового пізнання, у якій різні принципи і методи пізнання рівнозначні та </a:t>
              </a:r>
              <a:r>
                <a:rPr lang="uk-UA" altLang="uk-UA" sz="2800" i="1" dirty="0" err="1">
                  <a:latin typeface="Times New Roman" pitchFamily="18" charset="0"/>
                  <a:cs typeface="Times New Roman" pitchFamily="18" charset="0"/>
                </a:rPr>
                <a:t>однопорядкові</a:t>
              </a:r>
              <a:endParaRPr lang="uk-UA" altLang="uk-UA" sz="2800" dirty="0">
                <a:latin typeface="Times New Roman" pitchFamily="18" charset="0"/>
                <a:cs typeface="Times New Roman" pitchFamily="18" charset="0"/>
              </a:endParaRPr>
            </a:p>
          </p:txBody>
        </p:sp>
      </p:grpSp>
      <p:sp>
        <p:nvSpPr>
          <p:cNvPr id="5" name="Прямоугольник 4"/>
          <p:cNvSpPr>
            <a:spLocks noChangeArrowheads="1"/>
          </p:cNvSpPr>
          <p:nvPr/>
        </p:nvSpPr>
        <p:spPr bwMode="auto">
          <a:xfrm>
            <a:off x="1843088" y="433388"/>
            <a:ext cx="9594850" cy="1231900"/>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Два основних підходи до визначення структури методології наукового пізнання</a:t>
            </a:r>
            <a:endParaRPr lang="uk-UA" altLang="uk-UA" sz="2800">
              <a:latin typeface="Times New Roman" pitchFamily="18" charset="0"/>
              <a:cs typeface="Times New Roman" pitchFamily="18" charset="0"/>
            </a:endParaRPr>
          </a:p>
          <a:p>
            <a:pPr algn="ctr" eaLnBrk="1" hangingPunct="1"/>
            <a:r>
              <a:rPr lang="uk-UA" altLang="uk-UA" b="1">
                <a:latin typeface="Times New Roman" pitchFamily="18" charset="0"/>
                <a:cs typeface="Times New Roman" pitchFamily="18" charset="0"/>
              </a:rPr>
              <a:t> </a:t>
            </a:r>
            <a:endParaRPr lang="uk-UA" altLang="uk-UA">
              <a:latin typeface="Times New Roman" pitchFamily="18" charset="0"/>
              <a:cs typeface="Times New Roman" pitchFamily="18"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repeatCount="indefinite" fill="remove" nodeType="withEffect">
                                  <p:stCondLst>
                                    <p:cond delay="0"/>
                                  </p:stCondLst>
                                  <p:childTnLst>
                                    <p:animClr clrSpc="rgb" dir="cw">
                                      <p:cBhvr override="childStyle">
                                        <p:cTn id="6" dur="750" autoRev="1" fill="remove"/>
                                        <p:tgtEl>
                                          <p:spTgt spid="5">
                                            <p:txEl>
                                              <p:pRg st="0" end="0"/>
                                            </p:txEl>
                                          </p:spTgt>
                                        </p:tgtEl>
                                        <p:attrNameLst>
                                          <p:attrName>style.color</p:attrName>
                                        </p:attrNameLst>
                                      </p:cBhvr>
                                      <p:to>
                                        <a:schemeClr val="hlink"/>
                                      </p:to>
                                    </p:animClr>
                                    <p:animClr clrSpc="rgb" dir="cw">
                                      <p:cBhvr>
                                        <p:cTn id="7" dur="750" autoRev="1" fill="remove"/>
                                        <p:tgtEl>
                                          <p:spTgt spid="5">
                                            <p:txEl>
                                              <p:pRg st="0" end="0"/>
                                            </p:txEl>
                                          </p:spTgt>
                                        </p:tgtEl>
                                        <p:attrNameLst>
                                          <p:attrName>fillcolor</p:attrName>
                                        </p:attrNameLst>
                                      </p:cBhvr>
                                      <p:to>
                                        <a:schemeClr val="hlink"/>
                                      </p:to>
                                    </p:animClr>
                                    <p:set>
                                      <p:cBhvr>
                                        <p:cTn id="8" dur="750" autoRev="1" fill="remove"/>
                                        <p:tgtEl>
                                          <p:spTgt spid="5">
                                            <p:txEl>
                                              <p:pRg st="0" end="0"/>
                                            </p:txEl>
                                          </p:spTgt>
                                        </p:tgtEl>
                                        <p:attrNameLst>
                                          <p:attrName>fill.type</p:attrName>
                                        </p:attrNameLst>
                                      </p:cBhvr>
                                      <p:to>
                                        <p:strVal val="solid"/>
                                      </p:to>
                                    </p:set>
                                    <p:set>
                                      <p:cBhvr>
                                        <p:cTn id="9" dur="750" autoRev="1" fill="remove"/>
                                        <p:tgtEl>
                                          <p:spTgt spid="5">
                                            <p:txEl>
                                              <p:pRg st="0" end="0"/>
                                            </p:txEl>
                                          </p:spTgt>
                                        </p:tgtEl>
                                        <p:attrNameLst>
                                          <p:attrName>fill.on</p:attrName>
                                        </p:attrNameLst>
                                      </p:cBhvr>
                                      <p:to>
                                        <p:strVal val="true"/>
                                      </p:to>
                                    </p:set>
                                  </p:childTnLst>
                                </p:cTn>
                              </p:par>
                              <p:par>
                                <p:cTn id="10" presetID="27" presetClass="emph" presetSubtype="0" repeatCount="indefinite" fill="remove" nodeType="withEffect">
                                  <p:stCondLst>
                                    <p:cond delay="0"/>
                                  </p:stCondLst>
                                  <p:childTnLst>
                                    <p:animClr clrSpc="rgb" dir="cw">
                                      <p:cBhvr override="childStyle">
                                        <p:cTn id="11" dur="950" autoRev="1" fill="remove"/>
                                        <p:tgtEl>
                                          <p:spTgt spid="5">
                                            <p:txEl>
                                              <p:pRg st="1" end="1"/>
                                            </p:txEl>
                                          </p:spTgt>
                                        </p:tgtEl>
                                        <p:attrNameLst>
                                          <p:attrName>style.color</p:attrName>
                                        </p:attrNameLst>
                                      </p:cBhvr>
                                      <p:to>
                                        <a:schemeClr val="hlink"/>
                                      </p:to>
                                    </p:animClr>
                                    <p:animClr clrSpc="rgb" dir="cw">
                                      <p:cBhvr>
                                        <p:cTn id="12" dur="950" autoRev="1" fill="remove"/>
                                        <p:tgtEl>
                                          <p:spTgt spid="5">
                                            <p:txEl>
                                              <p:pRg st="1" end="1"/>
                                            </p:txEl>
                                          </p:spTgt>
                                        </p:tgtEl>
                                        <p:attrNameLst>
                                          <p:attrName>fillcolor</p:attrName>
                                        </p:attrNameLst>
                                      </p:cBhvr>
                                      <p:to>
                                        <a:schemeClr val="hlink"/>
                                      </p:to>
                                    </p:animClr>
                                    <p:set>
                                      <p:cBhvr>
                                        <p:cTn id="13" dur="950" autoRev="1" fill="remove"/>
                                        <p:tgtEl>
                                          <p:spTgt spid="5">
                                            <p:txEl>
                                              <p:pRg st="1" end="1"/>
                                            </p:txEl>
                                          </p:spTgt>
                                        </p:tgtEl>
                                        <p:attrNameLst>
                                          <p:attrName>fill.type</p:attrName>
                                        </p:attrNameLst>
                                      </p:cBhvr>
                                      <p:to>
                                        <p:strVal val="solid"/>
                                      </p:to>
                                    </p:set>
                                    <p:set>
                                      <p:cBhvr>
                                        <p:cTn id="14" dur="950" autoRev="1" fill="remove"/>
                                        <p:tgtEl>
                                          <p:spTgt spid="5">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1438275" y="392113"/>
            <a:ext cx="10344150" cy="954107"/>
          </a:xfrm>
          <a:prstGeom prst="rect">
            <a:avLst/>
          </a:prstGeom>
          <a:noFill/>
          <a:ln w="9525">
            <a:noFill/>
            <a:miter lim="800000"/>
            <a:headEnd/>
            <a:tailEnd/>
          </a:ln>
        </p:spPr>
        <p:txBody>
          <a:bodyPr>
            <a:spAutoFit/>
          </a:bodyPr>
          <a:lstStyle/>
          <a:p>
            <a:pPr algn="ctr" eaLnBrk="1" hangingPunct="1"/>
            <a:r>
              <a:rPr lang="uk-UA" altLang="uk-UA" sz="2800" b="1" dirty="0">
                <a:latin typeface="+mn-lt"/>
                <a:cs typeface="Times New Roman" pitchFamily="18" charset="0"/>
              </a:rPr>
              <a:t>Ієрархічна структура (рівні) методології наукового пізнання</a:t>
            </a:r>
            <a:endParaRPr lang="uk-UA" altLang="uk-UA" sz="2800" dirty="0">
              <a:latin typeface="+mn-lt"/>
              <a:cs typeface="Times New Roman" pitchFamily="18" charset="0"/>
            </a:endParaRPr>
          </a:p>
        </p:txBody>
      </p:sp>
      <p:grpSp>
        <p:nvGrpSpPr>
          <p:cNvPr id="3" name="Group 107"/>
          <p:cNvGrpSpPr>
            <a:grpSpLocks/>
          </p:cNvGrpSpPr>
          <p:nvPr/>
        </p:nvGrpSpPr>
        <p:grpSpPr bwMode="auto">
          <a:xfrm>
            <a:off x="1438275" y="1724025"/>
            <a:ext cx="10193338" cy="4676775"/>
            <a:chOff x="1254" y="7576"/>
            <a:chExt cx="9360" cy="3998"/>
          </a:xfrm>
        </p:grpSpPr>
        <p:sp>
          <p:nvSpPr>
            <p:cNvPr id="16388" name="Text Box 53"/>
            <p:cNvSpPr txBox="1">
              <a:spLocks noChangeArrowheads="1"/>
            </p:cNvSpPr>
            <p:nvPr/>
          </p:nvSpPr>
          <p:spPr bwMode="auto">
            <a:xfrm>
              <a:off x="1254" y="7576"/>
              <a:ext cx="9360" cy="72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dirty="0">
                  <a:solidFill>
                    <a:srgbClr val="0000FF"/>
                  </a:solidFill>
                  <a:latin typeface="+mn-lt"/>
                  <a:cs typeface="Times New Roman" pitchFamily="18" charset="0"/>
                </a:rPr>
                <a:t>Методологія філософського рівня</a:t>
              </a:r>
              <a:endParaRPr lang="uk-UA" altLang="uk-UA" sz="2000" b="1" dirty="0">
                <a:latin typeface="+mn-lt"/>
                <a:cs typeface="Times New Roman" pitchFamily="18" charset="0"/>
              </a:endParaRPr>
            </a:p>
          </p:txBody>
        </p:sp>
        <p:sp>
          <p:nvSpPr>
            <p:cNvPr id="16389" name="Text Box 54"/>
            <p:cNvSpPr txBox="1">
              <a:spLocks noChangeArrowheads="1"/>
            </p:cNvSpPr>
            <p:nvPr/>
          </p:nvSpPr>
          <p:spPr bwMode="auto">
            <a:xfrm>
              <a:off x="1254" y="8694"/>
              <a:ext cx="9360" cy="72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dirty="0">
                  <a:solidFill>
                    <a:srgbClr val="0000FF"/>
                  </a:solidFill>
                  <a:latin typeface="+mn-lt"/>
                  <a:cs typeface="Times New Roman" pitchFamily="18" charset="0"/>
                </a:rPr>
                <a:t>Загальнонаукова методологія</a:t>
              </a:r>
              <a:endParaRPr lang="uk-UA" altLang="uk-UA" sz="2000" b="1" dirty="0">
                <a:latin typeface="+mn-lt"/>
                <a:cs typeface="Times New Roman" pitchFamily="18" charset="0"/>
              </a:endParaRPr>
            </a:p>
          </p:txBody>
        </p:sp>
        <p:sp>
          <p:nvSpPr>
            <p:cNvPr id="16390" name="Text Box 55"/>
            <p:cNvSpPr txBox="1">
              <a:spLocks noChangeArrowheads="1"/>
            </p:cNvSpPr>
            <p:nvPr/>
          </p:nvSpPr>
          <p:spPr bwMode="auto">
            <a:xfrm>
              <a:off x="1254" y="9774"/>
              <a:ext cx="9360" cy="72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dirty="0">
                  <a:solidFill>
                    <a:srgbClr val="0000FF"/>
                  </a:solidFill>
                  <a:latin typeface="+mn-lt"/>
                  <a:cs typeface="Times New Roman" pitchFamily="18" charset="0"/>
                </a:rPr>
                <a:t>Методологія науки міждисциплінарного</a:t>
              </a:r>
              <a:r>
                <a:rPr lang="en-US" altLang="uk-UA" sz="2000" b="1" i="1" dirty="0">
                  <a:solidFill>
                    <a:srgbClr val="0000FF"/>
                  </a:solidFill>
                  <a:latin typeface="+mn-lt"/>
                  <a:cs typeface="Times New Roman" pitchFamily="18" charset="0"/>
                </a:rPr>
                <a:t> (</a:t>
              </a:r>
              <a:r>
                <a:rPr lang="uk-UA" altLang="uk-UA" sz="2000" b="1" i="1" dirty="0">
                  <a:solidFill>
                    <a:srgbClr val="0000FF"/>
                  </a:solidFill>
                  <a:latin typeface="+mn-lt"/>
                  <a:cs typeface="Times New Roman" pitchFamily="18" charset="0"/>
                </a:rPr>
                <a:t>міжгалузевого</a:t>
              </a:r>
              <a:r>
                <a:rPr lang="en-US" altLang="uk-UA" sz="2000" b="1" i="1" dirty="0">
                  <a:solidFill>
                    <a:srgbClr val="0000FF"/>
                  </a:solidFill>
                  <a:latin typeface="+mn-lt"/>
                  <a:cs typeface="Times New Roman" pitchFamily="18" charset="0"/>
                </a:rPr>
                <a:t>)</a:t>
              </a:r>
              <a:r>
                <a:rPr lang="uk-UA" altLang="uk-UA" sz="2000" b="1" i="1" dirty="0">
                  <a:solidFill>
                    <a:srgbClr val="0000FF"/>
                  </a:solidFill>
                  <a:latin typeface="+mn-lt"/>
                  <a:cs typeface="Times New Roman" pitchFamily="18" charset="0"/>
                </a:rPr>
                <a:t> рівня</a:t>
              </a:r>
              <a:endParaRPr lang="uk-UA" altLang="uk-UA" sz="2000" b="1" dirty="0">
                <a:latin typeface="+mn-lt"/>
                <a:cs typeface="Times New Roman" pitchFamily="18" charset="0"/>
              </a:endParaRPr>
            </a:p>
          </p:txBody>
        </p:sp>
        <p:sp>
          <p:nvSpPr>
            <p:cNvPr id="16391" name="Text Box 56"/>
            <p:cNvSpPr txBox="1">
              <a:spLocks noChangeArrowheads="1"/>
            </p:cNvSpPr>
            <p:nvPr/>
          </p:nvSpPr>
          <p:spPr bwMode="auto">
            <a:xfrm>
              <a:off x="1254" y="10854"/>
              <a:ext cx="9360" cy="72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dirty="0">
                  <a:solidFill>
                    <a:srgbClr val="0000FF"/>
                  </a:solidFill>
                  <a:latin typeface="+mn-lt"/>
                  <a:cs typeface="Times New Roman" pitchFamily="18" charset="0"/>
                </a:rPr>
                <a:t>Методологія окремих галузей науки (конкретних наук )</a:t>
              </a: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2250"/>
                                        <p:tgtEl>
                                          <p:spTgt spid="2"/>
                                        </p:tgtEl>
                                      </p:cBhvr>
                                    </p:animEffect>
                                  </p:childTnLst>
                                </p:cTn>
                              </p:par>
                              <p:par>
                                <p:cTn id="8" presetID="6" presetClass="entr" presetSubtype="16" fill="hold" nodeType="withEffect">
                                  <p:stCondLst>
                                    <p:cond delay="150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8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2"/>
          <p:cNvGrpSpPr>
            <a:grpSpLocks/>
          </p:cNvGrpSpPr>
          <p:nvPr/>
        </p:nvGrpSpPr>
        <p:grpSpPr bwMode="auto">
          <a:xfrm>
            <a:off x="1035050" y="1724025"/>
            <a:ext cx="10717213" cy="4329113"/>
            <a:chOff x="1134" y="1854"/>
            <a:chExt cx="9600" cy="4418"/>
          </a:xfrm>
        </p:grpSpPr>
        <p:sp>
          <p:nvSpPr>
            <p:cNvPr id="17413" name="Text Box 65"/>
            <p:cNvSpPr txBox="1">
              <a:spLocks noChangeArrowheads="1"/>
            </p:cNvSpPr>
            <p:nvPr/>
          </p:nvSpPr>
          <p:spPr bwMode="auto">
            <a:xfrm>
              <a:off x="1134" y="1854"/>
              <a:ext cx="9600" cy="126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a:solidFill>
                    <a:srgbClr val="0000FF"/>
                  </a:solidFill>
                  <a:latin typeface="Times New Roman" pitchFamily="18" charset="0"/>
                  <a:cs typeface="Times New Roman" pitchFamily="18" charset="0"/>
                </a:rPr>
                <a:t>Філософські принципи</a:t>
              </a:r>
              <a:r>
                <a:rPr lang="uk-UA" altLang="uk-UA" sz="2000" i="1">
                  <a:latin typeface="Times New Roman" pitchFamily="18" charset="0"/>
                  <a:cs typeface="Times New Roman" pitchFamily="18" charset="0"/>
                </a:rPr>
                <a:t>, до яких належать принципи взаємозв’язку, розвитку, цілісності, системності, детермінізму, принципової пізнаваності світу та інші</a:t>
              </a:r>
              <a:endParaRPr lang="uk-UA" altLang="uk-UA" sz="2000">
                <a:latin typeface="Times New Roman" pitchFamily="18" charset="0"/>
                <a:cs typeface="Times New Roman" pitchFamily="18" charset="0"/>
              </a:endParaRPr>
            </a:p>
          </p:txBody>
        </p:sp>
        <p:sp>
          <p:nvSpPr>
            <p:cNvPr id="17414" name="Text Box 66"/>
            <p:cNvSpPr txBox="1">
              <a:spLocks noChangeArrowheads="1"/>
            </p:cNvSpPr>
            <p:nvPr/>
          </p:nvSpPr>
          <p:spPr bwMode="auto">
            <a:xfrm>
              <a:off x="1134" y="3407"/>
              <a:ext cx="9600" cy="126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a:solidFill>
                    <a:srgbClr val="0000FF"/>
                  </a:solidFill>
                  <a:latin typeface="Times New Roman" pitchFamily="18" charset="0"/>
                  <a:cs typeface="Times New Roman" pitchFamily="18" charset="0"/>
                </a:rPr>
                <a:t>Закони діалектики</a:t>
              </a:r>
              <a:r>
                <a:rPr lang="uk-UA" altLang="uk-UA" sz="2000" i="1">
                  <a:latin typeface="Times New Roman" pitchFamily="18" charset="0"/>
                  <a:cs typeface="Times New Roman" pitchFamily="18" charset="0"/>
                </a:rPr>
                <a:t>, які виконують і гносеологічну, і методологічну функцію: боротьби і єдності протилежностей, взаємного переходу кількісних змін у якісні, заперечення заперечення</a:t>
              </a:r>
              <a:endParaRPr lang="uk-UA" altLang="uk-UA" sz="2000">
                <a:latin typeface="Times New Roman" pitchFamily="18" charset="0"/>
                <a:cs typeface="Times New Roman" pitchFamily="18" charset="0"/>
              </a:endParaRPr>
            </a:p>
          </p:txBody>
        </p:sp>
        <p:sp>
          <p:nvSpPr>
            <p:cNvPr id="17415" name="Text Box 67"/>
            <p:cNvSpPr txBox="1">
              <a:spLocks noChangeArrowheads="1"/>
            </p:cNvSpPr>
            <p:nvPr/>
          </p:nvSpPr>
          <p:spPr bwMode="auto">
            <a:xfrm>
              <a:off x="1134" y="5012"/>
              <a:ext cx="9600" cy="126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a:solidFill>
                    <a:srgbClr val="0000FF"/>
                  </a:solidFill>
                  <a:latin typeface="Times New Roman" pitchFamily="18" charset="0"/>
                  <a:cs typeface="Times New Roman" pitchFamily="18" charset="0"/>
                </a:rPr>
                <a:t>Категорії діалектики</a:t>
              </a:r>
              <a:r>
                <a:rPr lang="uk-UA" altLang="uk-UA" sz="2000" i="1">
                  <a:latin typeface="Times New Roman" pitchFamily="18" charset="0"/>
                  <a:cs typeface="Times New Roman" pitchFamily="18" charset="0"/>
                </a:rPr>
                <a:t>, зокрема: простір, час, рух, якість, кількість, міра, одиничне, загальне, особливе, сутність і явище, зміст і форма, причина і наслідок, якість і кількість та інші</a:t>
              </a:r>
              <a:endParaRPr lang="uk-UA" altLang="uk-UA" sz="2000">
                <a:latin typeface="Times New Roman" pitchFamily="18" charset="0"/>
                <a:cs typeface="Times New Roman" pitchFamily="18" charset="0"/>
              </a:endParaRPr>
            </a:p>
          </p:txBody>
        </p:sp>
      </p:grpSp>
      <p:sp>
        <p:nvSpPr>
          <p:cNvPr id="17411" name="Прямоугольник 9"/>
          <p:cNvSpPr>
            <a:spLocks noChangeArrowheads="1"/>
          </p:cNvSpPr>
          <p:nvPr/>
        </p:nvSpPr>
        <p:spPr bwMode="auto">
          <a:xfrm>
            <a:off x="1244600" y="341313"/>
            <a:ext cx="10507663" cy="1230312"/>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Деталізована ієрархічна структура методології наукового пізнання</a:t>
            </a:r>
            <a:endParaRPr lang="uk-UA" altLang="uk-UA" sz="2800">
              <a:latin typeface="Times New Roman" pitchFamily="18" charset="0"/>
              <a:cs typeface="Times New Roman" pitchFamily="18" charset="0"/>
            </a:endParaRPr>
          </a:p>
          <a:p>
            <a:pPr algn="ctr" eaLnBrk="1" hangingPunct="1"/>
            <a:r>
              <a:rPr lang="uk-UA" altLang="uk-UA" b="1">
                <a:latin typeface="Times New Roman" pitchFamily="18" charset="0"/>
                <a:cs typeface="Times New Roman" pitchFamily="18" charset="0"/>
              </a:rPr>
              <a:t> </a:t>
            </a:r>
            <a:endParaRPr lang="uk-UA" altLang="uk-UA">
              <a:latin typeface="Times New Roman" pitchFamily="18" charset="0"/>
              <a:cs typeface="Times New Roman" pitchFamily="18" charset="0"/>
            </a:endParaRPr>
          </a:p>
        </p:txBody>
      </p:sp>
      <p:sp>
        <p:nvSpPr>
          <p:cNvPr id="8" name="Стрелка вниз 7"/>
          <p:cNvSpPr/>
          <p:nvPr/>
        </p:nvSpPr>
        <p:spPr>
          <a:xfrm>
            <a:off x="6170613" y="6391275"/>
            <a:ext cx="446087" cy="3444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000"/>
                                        <p:tgtEl>
                                          <p:spTgt spid="2"/>
                                        </p:tgtEl>
                                      </p:cBhvr>
                                    </p:animEffect>
                                  </p:childTnLst>
                                </p:cTn>
                              </p:par>
                              <p:par>
                                <p:cTn id="8" presetID="10" presetClass="entr" presetSubtype="0" fill="hold" grpId="0" nodeType="withEffect">
                                  <p:stCondLst>
                                    <p:cond delay="190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800"/>
                                        <p:tgtEl>
                                          <p:spTgt spid="8"/>
                                        </p:tgtEl>
                                      </p:cBhvr>
                                    </p:animEffect>
                                  </p:childTnLst>
                                </p:cTn>
                              </p:par>
                              <p:par>
                                <p:cTn id="11" presetID="27" presetClass="emph" presetSubtype="0" repeatCount="indefinite" fill="remove" grpId="1" nodeType="withEffect">
                                  <p:stCondLst>
                                    <p:cond delay="1900"/>
                                  </p:stCondLst>
                                  <p:childTnLst>
                                    <p:animClr clrSpc="rgb" dir="cw">
                                      <p:cBhvr override="childStyle">
                                        <p:cTn id="12" dur="750" autoRev="1" fill="remove"/>
                                        <p:tgtEl>
                                          <p:spTgt spid="8"/>
                                        </p:tgtEl>
                                        <p:attrNameLst>
                                          <p:attrName>style.color</p:attrName>
                                        </p:attrNameLst>
                                      </p:cBhvr>
                                      <p:to>
                                        <a:schemeClr val="bg1"/>
                                      </p:to>
                                    </p:animClr>
                                    <p:animClr clrSpc="rgb" dir="cw">
                                      <p:cBhvr>
                                        <p:cTn id="13" dur="750" autoRev="1" fill="remove"/>
                                        <p:tgtEl>
                                          <p:spTgt spid="8"/>
                                        </p:tgtEl>
                                        <p:attrNameLst>
                                          <p:attrName>fillcolor</p:attrName>
                                        </p:attrNameLst>
                                      </p:cBhvr>
                                      <p:to>
                                        <a:schemeClr val="bg1"/>
                                      </p:to>
                                    </p:animClr>
                                    <p:set>
                                      <p:cBhvr>
                                        <p:cTn id="14" dur="750" autoRev="1" fill="remove"/>
                                        <p:tgtEl>
                                          <p:spTgt spid="8"/>
                                        </p:tgtEl>
                                        <p:attrNameLst>
                                          <p:attrName>fill.type</p:attrName>
                                        </p:attrNameLst>
                                      </p:cBhvr>
                                      <p:to>
                                        <p:strVal val="solid"/>
                                      </p:to>
                                    </p:set>
                                    <p:set>
                                      <p:cBhvr>
                                        <p:cTn id="15" dur="750" autoRev="1" fill="remove"/>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2"/>
          <p:cNvGrpSpPr>
            <a:grpSpLocks/>
          </p:cNvGrpSpPr>
          <p:nvPr/>
        </p:nvGrpSpPr>
        <p:grpSpPr bwMode="auto">
          <a:xfrm>
            <a:off x="1019175" y="1109663"/>
            <a:ext cx="10642600" cy="5321300"/>
            <a:chOff x="1134" y="7254"/>
            <a:chExt cx="9600" cy="7200"/>
          </a:xfrm>
        </p:grpSpPr>
        <p:sp>
          <p:nvSpPr>
            <p:cNvPr id="18436" name="Text Box 68"/>
            <p:cNvSpPr txBox="1">
              <a:spLocks noChangeArrowheads="1"/>
            </p:cNvSpPr>
            <p:nvPr/>
          </p:nvSpPr>
          <p:spPr bwMode="auto">
            <a:xfrm>
              <a:off x="1134" y="7254"/>
              <a:ext cx="9600" cy="126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a:solidFill>
                    <a:srgbClr val="0000FF"/>
                  </a:solidFill>
                  <a:latin typeface="Times New Roman" pitchFamily="18" charset="0"/>
                  <a:cs typeface="Times New Roman" pitchFamily="18" charset="0"/>
                </a:rPr>
                <a:t>Загальнонаукові принципи</a:t>
              </a:r>
              <a:r>
                <a:rPr lang="uk-UA" altLang="uk-UA" sz="2000" i="1">
                  <a:latin typeface="Times New Roman" pitchFamily="18" charset="0"/>
                  <a:cs typeface="Times New Roman" pitchFamily="18" charset="0"/>
                </a:rPr>
                <a:t>, до яких в першу чергу належать принцип об’єктивності, принцип обґрунтованості наукових висновків, принцип обов’язковості доводів розуму, міровизначеності та інші</a:t>
              </a:r>
              <a:endParaRPr lang="uk-UA" altLang="uk-UA" sz="2000">
                <a:latin typeface="Times New Roman" pitchFamily="18" charset="0"/>
                <a:cs typeface="Times New Roman" pitchFamily="18" charset="0"/>
              </a:endParaRPr>
            </a:p>
          </p:txBody>
        </p:sp>
        <p:sp>
          <p:nvSpPr>
            <p:cNvPr id="18437" name="Text Box 69"/>
            <p:cNvSpPr txBox="1">
              <a:spLocks noChangeArrowheads="1"/>
            </p:cNvSpPr>
            <p:nvPr/>
          </p:nvSpPr>
          <p:spPr bwMode="auto">
            <a:xfrm>
              <a:off x="1134" y="9234"/>
              <a:ext cx="9600" cy="90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a:solidFill>
                    <a:srgbClr val="0000FF"/>
                  </a:solidFill>
                  <a:latin typeface="Times New Roman" pitchFamily="18" charset="0"/>
                  <a:cs typeface="Times New Roman" pitchFamily="18" charset="0"/>
                </a:rPr>
                <a:t>Загальнонаукові методи</a:t>
              </a:r>
              <a:r>
                <a:rPr lang="uk-UA" altLang="uk-UA" sz="2000" i="1">
                  <a:latin typeface="Times New Roman" pitchFamily="18" charset="0"/>
                  <a:cs typeface="Times New Roman" pitchFamily="18" charset="0"/>
                </a:rPr>
                <a:t>: аналітичний, історичний, порівняльний, структурний та деякі інші</a:t>
              </a:r>
              <a:endParaRPr lang="uk-UA" altLang="uk-UA" sz="2000">
                <a:latin typeface="Times New Roman" pitchFamily="18" charset="0"/>
                <a:cs typeface="Times New Roman" pitchFamily="18" charset="0"/>
              </a:endParaRPr>
            </a:p>
          </p:txBody>
        </p:sp>
        <p:sp>
          <p:nvSpPr>
            <p:cNvPr id="18438" name="Text Box 70"/>
            <p:cNvSpPr txBox="1">
              <a:spLocks noChangeArrowheads="1"/>
            </p:cNvSpPr>
            <p:nvPr/>
          </p:nvSpPr>
          <p:spPr bwMode="auto">
            <a:xfrm>
              <a:off x="1134" y="10854"/>
              <a:ext cx="9600" cy="126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a:solidFill>
                    <a:srgbClr val="0000FF"/>
                  </a:solidFill>
                  <a:latin typeface="Times New Roman" pitchFamily="18" charset="0"/>
                  <a:cs typeface="Times New Roman" pitchFamily="18" charset="0"/>
                </a:rPr>
                <a:t>Міждисциплінарні (міжгалузеві) та дисциплінарні (галузеві) методи</a:t>
              </a:r>
              <a:r>
                <a:rPr lang="uk-UA" altLang="uk-UA" sz="2000" i="1">
                  <a:latin typeface="Times New Roman" pitchFamily="18" charset="0"/>
                  <a:cs typeface="Times New Roman" pitchFamily="18" charset="0"/>
                </a:rPr>
                <a:t>, зокрема, тестування, анкетування, спектральний аналіз, юридично-догматичний, трасологічний методи та інші</a:t>
              </a:r>
              <a:endParaRPr lang="uk-UA" altLang="uk-UA" sz="2000">
                <a:latin typeface="Times New Roman" pitchFamily="18" charset="0"/>
                <a:cs typeface="Times New Roman" pitchFamily="18" charset="0"/>
              </a:endParaRPr>
            </a:p>
          </p:txBody>
        </p:sp>
        <p:sp>
          <p:nvSpPr>
            <p:cNvPr id="18439" name="Text Box 71"/>
            <p:cNvSpPr txBox="1">
              <a:spLocks noChangeArrowheads="1"/>
            </p:cNvSpPr>
            <p:nvPr/>
          </p:nvSpPr>
          <p:spPr bwMode="auto">
            <a:xfrm>
              <a:off x="1134" y="12834"/>
              <a:ext cx="9600" cy="1620"/>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i="1">
                  <a:solidFill>
                    <a:srgbClr val="0000FF"/>
                  </a:solidFill>
                  <a:latin typeface="Times New Roman" pitchFamily="18" charset="0"/>
                  <a:cs typeface="Times New Roman" pitchFamily="18" charset="0"/>
                </a:rPr>
                <a:t>Закони, категорії, поняття окремих наук</a:t>
              </a:r>
              <a:r>
                <a:rPr lang="uk-UA" altLang="uk-UA" sz="2000" i="1">
                  <a:latin typeface="Times New Roman" pitchFamily="18" charset="0"/>
                  <a:cs typeface="Times New Roman" pitchFamily="18" charset="0"/>
                </a:rPr>
                <a:t>, які виконують методологічну функцію, і є інструментом дослідження, зокрема, такі як: закони логіки, закони Ньютона, категорії право, злочин, покарання, стратифікація, відчуття, сприйняття, мислення та ін</a:t>
              </a:r>
              <a:r>
                <a:rPr lang="uk-UA" altLang="uk-UA" sz="2000">
                  <a:latin typeface="Times New Roman" pitchFamily="18" charset="0"/>
                  <a:cs typeface="Times New Roman" pitchFamily="18" charset="0"/>
                </a:rPr>
                <a:t>.</a:t>
              </a:r>
            </a:p>
          </p:txBody>
        </p:sp>
      </p:grpSp>
      <p:sp>
        <p:nvSpPr>
          <p:cNvPr id="7" name="Стрелка вниз 6"/>
          <p:cNvSpPr/>
          <p:nvPr/>
        </p:nvSpPr>
        <p:spPr>
          <a:xfrm>
            <a:off x="6040438" y="236538"/>
            <a:ext cx="466725" cy="3413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700"/>
                                        <p:tgtEl>
                                          <p:spTgt spid="7"/>
                                        </p:tgtEl>
                                      </p:cBhvr>
                                    </p:animEffect>
                                  </p:childTnLst>
                                </p:cTn>
                              </p:par>
                              <p:par>
                                <p:cTn id="8" presetID="22"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3500"/>
                                        <p:tgtEl>
                                          <p:spTgt spid="2"/>
                                        </p:tgtEl>
                                      </p:cBhvr>
                                    </p:animEffect>
                                  </p:childTnLst>
                                </p:cTn>
                              </p:par>
                              <p:par>
                                <p:cTn id="11" presetID="27" presetClass="emph" presetSubtype="0" repeatCount="5000" fill="remove" grpId="1" nodeType="withEffect">
                                  <p:stCondLst>
                                    <p:cond delay="3000"/>
                                  </p:stCondLst>
                                  <p:childTnLst>
                                    <p:animClr clrSpc="rgb" dir="cw">
                                      <p:cBhvr override="childStyle">
                                        <p:cTn id="12" dur="250" autoRev="1" fill="remove"/>
                                        <p:tgtEl>
                                          <p:spTgt spid="7"/>
                                        </p:tgtEl>
                                        <p:attrNameLst>
                                          <p:attrName>style.color</p:attrName>
                                        </p:attrNameLst>
                                      </p:cBhvr>
                                      <p:to>
                                        <a:schemeClr val="bg1"/>
                                      </p:to>
                                    </p:animClr>
                                    <p:animClr clrSpc="rgb" dir="cw">
                                      <p:cBhvr>
                                        <p:cTn id="13" dur="250" autoRev="1" fill="remove"/>
                                        <p:tgtEl>
                                          <p:spTgt spid="7"/>
                                        </p:tgtEl>
                                        <p:attrNameLst>
                                          <p:attrName>fillcolor</p:attrName>
                                        </p:attrNameLst>
                                      </p:cBhvr>
                                      <p:to>
                                        <a:schemeClr val="bg1"/>
                                      </p:to>
                                    </p:animClr>
                                    <p:set>
                                      <p:cBhvr>
                                        <p:cTn id="14" dur="250" autoRev="1" fill="remove"/>
                                        <p:tgtEl>
                                          <p:spTgt spid="7"/>
                                        </p:tgtEl>
                                        <p:attrNameLst>
                                          <p:attrName>fill.type</p:attrName>
                                        </p:attrNameLst>
                                      </p:cBhvr>
                                      <p:to>
                                        <p:strVal val="solid"/>
                                      </p:to>
                                    </p:set>
                                    <p:set>
                                      <p:cBhvr>
                                        <p:cTn id="15" dur="250" autoRev="1" fill="remove"/>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1754188" y="403225"/>
            <a:ext cx="9848850" cy="801688"/>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Множина значень поняття “діалектика” в історії філософії</a:t>
            </a:r>
            <a:endParaRPr lang="uk-UA" altLang="uk-UA" sz="2800">
              <a:latin typeface="Times New Roman" pitchFamily="18" charset="0"/>
              <a:cs typeface="Times New Roman" pitchFamily="18" charset="0"/>
            </a:endParaRPr>
          </a:p>
          <a:p>
            <a:pPr algn="ctr" eaLnBrk="1" hangingPunct="1"/>
            <a:r>
              <a:rPr lang="uk-UA" altLang="uk-UA" b="1">
                <a:latin typeface="Times New Roman" pitchFamily="18" charset="0"/>
                <a:cs typeface="Times New Roman" pitchFamily="18" charset="0"/>
              </a:rPr>
              <a:t> </a:t>
            </a:r>
            <a:endParaRPr lang="uk-UA" altLang="uk-UA">
              <a:latin typeface="Times New Roman" pitchFamily="18" charset="0"/>
              <a:cs typeface="Times New Roman" pitchFamily="18" charset="0"/>
            </a:endParaRPr>
          </a:p>
        </p:txBody>
      </p:sp>
      <p:grpSp>
        <p:nvGrpSpPr>
          <p:cNvPr id="3" name="Group 131"/>
          <p:cNvGrpSpPr>
            <a:grpSpLocks/>
          </p:cNvGrpSpPr>
          <p:nvPr/>
        </p:nvGrpSpPr>
        <p:grpSpPr bwMode="auto">
          <a:xfrm>
            <a:off x="1228725" y="1423988"/>
            <a:ext cx="10702925" cy="4048125"/>
            <a:chOff x="1134" y="1854"/>
            <a:chExt cx="9600" cy="4140"/>
          </a:xfrm>
        </p:grpSpPr>
        <p:sp>
          <p:nvSpPr>
            <p:cNvPr id="19461" name="Text Box 124"/>
            <p:cNvSpPr txBox="1">
              <a:spLocks noChangeArrowheads="1"/>
            </p:cNvSpPr>
            <p:nvPr/>
          </p:nvSpPr>
          <p:spPr bwMode="auto">
            <a:xfrm>
              <a:off x="1134" y="1854"/>
              <a:ext cx="9600" cy="126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В античній філософії поняття</a:t>
              </a:r>
              <a:r>
                <a:rPr lang="uk-UA" altLang="uk-UA" sz="2000">
                  <a:solidFill>
                    <a:srgbClr val="0000FF"/>
                  </a:solidFill>
                  <a:latin typeface="Times New Roman" pitchFamily="18" charset="0"/>
                  <a:cs typeface="Times New Roman" pitchFamily="18" charset="0"/>
                </a:rPr>
                <a:t> “діалектика” </a:t>
              </a:r>
              <a:r>
                <a:rPr lang="uk-UA" altLang="uk-UA" sz="2000">
                  <a:latin typeface="Times New Roman" pitchFamily="18" charset="0"/>
                  <a:cs typeface="Times New Roman" pitchFamily="18" charset="0"/>
                </a:rPr>
                <a:t>означало мистецтво суперечки, суб’єктивне вміння вести полеміку – вміння знайти суперечності в судженнях супротивника з метою спростування його аргументів.</a:t>
              </a:r>
            </a:p>
          </p:txBody>
        </p:sp>
        <p:sp>
          <p:nvSpPr>
            <p:cNvPr id="19462" name="Text Box 125"/>
            <p:cNvSpPr txBox="1">
              <a:spLocks noChangeArrowheads="1"/>
            </p:cNvSpPr>
            <p:nvPr/>
          </p:nvSpPr>
          <p:spPr bwMode="auto">
            <a:xfrm>
              <a:off x="1134" y="5094"/>
              <a:ext cx="9600" cy="900"/>
            </a:xfrm>
            <a:prstGeom prst="rect">
              <a:avLst/>
            </a:prstGeom>
            <a:solidFill>
              <a:srgbClr val="FFFFFF"/>
            </a:solidFill>
            <a:ln w="9525">
              <a:solidFill>
                <a:srgbClr val="000000"/>
              </a:solidFill>
              <a:miter lim="800000"/>
              <a:headEnd/>
              <a:tailEnd/>
            </a:ln>
          </p:spPr>
          <p:txBody>
            <a:bodyPr/>
            <a:lstStyle/>
            <a:p>
              <a:pPr eaLnBrk="1" hangingPunct="1"/>
              <a:r>
                <a:rPr lang="uk-UA" altLang="uk-UA" sz="2000">
                  <a:solidFill>
                    <a:srgbClr val="0000FF"/>
                  </a:solidFill>
                  <a:latin typeface="Times New Roman" pitchFamily="18" charset="0"/>
                  <a:cs typeface="Times New Roman" pitchFamily="18" charset="0"/>
                </a:rPr>
                <a:t>Діалектика – </a:t>
              </a:r>
              <a:r>
                <a:rPr lang="uk-UA" altLang="uk-UA" sz="2000">
                  <a:latin typeface="Times New Roman" pitchFamily="18" charset="0"/>
                  <a:cs typeface="Times New Roman" pitchFamily="18" charset="0"/>
                </a:rPr>
                <a:t>це теорія розвитку “абсолютної ідеї”, “абсолютного духу” (Г. Гегель).</a:t>
              </a:r>
            </a:p>
          </p:txBody>
        </p:sp>
        <p:sp>
          <p:nvSpPr>
            <p:cNvPr id="19463" name="Text Box 128"/>
            <p:cNvSpPr txBox="1">
              <a:spLocks noChangeArrowheads="1"/>
            </p:cNvSpPr>
            <p:nvPr/>
          </p:nvSpPr>
          <p:spPr bwMode="auto">
            <a:xfrm>
              <a:off x="1134" y="3474"/>
              <a:ext cx="9600" cy="1260"/>
            </a:xfrm>
            <a:prstGeom prst="rect">
              <a:avLst/>
            </a:prstGeom>
            <a:solidFill>
              <a:srgbClr val="FFFFFF"/>
            </a:solidFill>
            <a:ln w="9525">
              <a:solidFill>
                <a:srgbClr val="000000"/>
              </a:solidFill>
              <a:miter lim="800000"/>
              <a:headEnd/>
              <a:tailEnd/>
            </a:ln>
          </p:spPr>
          <p:txBody>
            <a:bodyPr/>
            <a:lstStyle/>
            <a:p>
              <a:pPr eaLnBrk="1" hangingPunct="1"/>
              <a:r>
                <a:rPr lang="uk-UA" altLang="uk-UA" sz="2000">
                  <a:solidFill>
                    <a:srgbClr val="0000FF"/>
                  </a:solidFill>
                  <a:latin typeface="Times New Roman" pitchFamily="18" charset="0"/>
                  <a:cs typeface="Times New Roman" pitchFamily="18" charset="0"/>
                </a:rPr>
                <a:t>Діалектикою </a:t>
              </a:r>
              <a:r>
                <a:rPr lang="uk-UA" altLang="uk-UA" sz="2000">
                  <a:latin typeface="Times New Roman" pitchFamily="18" charset="0"/>
                  <a:cs typeface="Times New Roman" pitchFamily="18" charset="0"/>
                </a:rPr>
                <a:t>Сократ називав метод визначення (формування) понять, що мали відображати сутність речей, тобто те загальне, що було, на його думку, незмінним “законом” для одиничних виявів речі.</a:t>
              </a:r>
            </a:p>
          </p:txBody>
        </p:sp>
      </p:grpSp>
      <p:sp>
        <p:nvSpPr>
          <p:cNvPr id="8" name="Стрелка вниз 7"/>
          <p:cNvSpPr/>
          <p:nvPr/>
        </p:nvSpPr>
        <p:spPr>
          <a:xfrm>
            <a:off x="6356350" y="5942013"/>
            <a:ext cx="447675" cy="344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300"/>
                                        <p:tgtEl>
                                          <p:spTgt spid="2"/>
                                        </p:tgtEl>
                                      </p:cBhvr>
                                    </p:animEffect>
                                    <p:anim calcmode="lin" valueType="num">
                                      <p:cBhvr>
                                        <p:cTn id="8" dur="3300" fill="hold"/>
                                        <p:tgtEl>
                                          <p:spTgt spid="2"/>
                                        </p:tgtEl>
                                        <p:attrNameLst>
                                          <p:attrName>ppt_x</p:attrName>
                                        </p:attrNameLst>
                                      </p:cBhvr>
                                      <p:tavLst>
                                        <p:tav tm="0">
                                          <p:val>
                                            <p:strVal val="#ppt_x"/>
                                          </p:val>
                                        </p:tav>
                                        <p:tav tm="100000">
                                          <p:val>
                                            <p:strVal val="#ppt_x"/>
                                          </p:val>
                                        </p:tav>
                                      </p:tavLst>
                                    </p:anim>
                                    <p:anim calcmode="lin" valueType="num">
                                      <p:cBhvr>
                                        <p:cTn id="9" dur="3300" fill="hold"/>
                                        <p:tgtEl>
                                          <p:spTgt spid="2"/>
                                        </p:tgtEl>
                                        <p:attrNameLst>
                                          <p:attrName>ppt_y</p:attrName>
                                        </p:attrNameLst>
                                      </p:cBhvr>
                                      <p:tavLst>
                                        <p:tav tm="0">
                                          <p:val>
                                            <p:strVal val="#ppt_y+.1"/>
                                          </p:val>
                                        </p:tav>
                                        <p:tav tm="100000">
                                          <p:val>
                                            <p:strVal val="#ppt_y"/>
                                          </p:val>
                                        </p:tav>
                                      </p:tavLst>
                                    </p:anim>
                                  </p:childTnLst>
                                </p:cTn>
                              </p:par>
                              <p:par>
                                <p:cTn id="10" presetID="5" presetClass="entr" presetSubtype="10" fill="hold" nodeType="withEffect">
                                  <p:stCondLst>
                                    <p:cond delay="220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3300"/>
                                        <p:tgtEl>
                                          <p:spTgt spid="3"/>
                                        </p:tgtEl>
                                      </p:cBhvr>
                                    </p:animEffect>
                                  </p:childTnLst>
                                </p:cTn>
                              </p:par>
                            </p:childTnLst>
                          </p:cTn>
                        </p:par>
                        <p:par>
                          <p:cTn id="13" fill="hold" nodeType="afterGroup">
                            <p:stCondLst>
                              <p:cond delay="5500"/>
                            </p:stCondLst>
                            <p:childTnLst>
                              <p:par>
                                <p:cTn id="14" presetID="1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100"/>
                                        <p:tgtEl>
                                          <p:spTgt spid="8"/>
                                        </p:tgtEl>
                                      </p:cBhvr>
                                    </p:animEffect>
                                  </p:childTnLst>
                                </p:cTn>
                              </p:par>
                              <p:par>
                                <p:cTn id="17" presetID="27" presetClass="emph" presetSubtype="0" repeatCount="indefinite" fill="remove" grpId="1" nodeType="withEffect">
                                  <p:stCondLst>
                                    <p:cond delay="200"/>
                                  </p:stCondLst>
                                  <p:childTnLst>
                                    <p:animClr clrSpc="rgb" dir="cw">
                                      <p:cBhvr override="childStyle">
                                        <p:cTn id="18" dur="500" autoRev="1" fill="remove"/>
                                        <p:tgtEl>
                                          <p:spTgt spid="8"/>
                                        </p:tgtEl>
                                        <p:attrNameLst>
                                          <p:attrName>style.color</p:attrName>
                                        </p:attrNameLst>
                                      </p:cBhvr>
                                      <p:to>
                                        <a:schemeClr val="bg1"/>
                                      </p:to>
                                    </p:animClr>
                                    <p:animClr clrSpc="rgb" dir="cw">
                                      <p:cBhvr>
                                        <p:cTn id="19" dur="500" autoRev="1" fill="remove"/>
                                        <p:tgtEl>
                                          <p:spTgt spid="8"/>
                                        </p:tgtEl>
                                        <p:attrNameLst>
                                          <p:attrName>fillcolor</p:attrName>
                                        </p:attrNameLst>
                                      </p:cBhvr>
                                      <p:to>
                                        <a:schemeClr val="bg1"/>
                                      </p:to>
                                    </p:animClr>
                                    <p:set>
                                      <p:cBhvr>
                                        <p:cTn id="20" dur="500" autoRev="1" fill="remove"/>
                                        <p:tgtEl>
                                          <p:spTgt spid="8"/>
                                        </p:tgtEl>
                                        <p:attrNameLst>
                                          <p:attrName>fill.type</p:attrName>
                                        </p:attrNameLst>
                                      </p:cBhvr>
                                      <p:to>
                                        <p:strVal val="solid"/>
                                      </p:to>
                                    </p:set>
                                    <p:set>
                                      <p:cBhvr>
                                        <p:cTn id="21" dur="500" autoRev="1" fill="remove"/>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8"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1"/>
          <p:cNvGrpSpPr>
            <a:grpSpLocks/>
          </p:cNvGrpSpPr>
          <p:nvPr/>
        </p:nvGrpSpPr>
        <p:grpSpPr bwMode="auto">
          <a:xfrm>
            <a:off x="1049338" y="1258888"/>
            <a:ext cx="10852150" cy="5202237"/>
            <a:chOff x="1134" y="6354"/>
            <a:chExt cx="9600" cy="6300"/>
          </a:xfrm>
        </p:grpSpPr>
        <p:sp>
          <p:nvSpPr>
            <p:cNvPr id="20484" name="Text Box 126"/>
            <p:cNvSpPr txBox="1">
              <a:spLocks noChangeArrowheads="1"/>
            </p:cNvSpPr>
            <p:nvPr/>
          </p:nvSpPr>
          <p:spPr bwMode="auto">
            <a:xfrm>
              <a:off x="1134" y="6354"/>
              <a:ext cx="9600" cy="1620"/>
            </a:xfrm>
            <a:prstGeom prst="rect">
              <a:avLst/>
            </a:prstGeom>
            <a:solidFill>
              <a:srgbClr val="FFFFFF"/>
            </a:solidFill>
            <a:ln w="9525">
              <a:solidFill>
                <a:srgbClr val="000000"/>
              </a:solidFill>
              <a:miter lim="800000"/>
              <a:headEnd/>
              <a:tailEnd/>
            </a:ln>
          </p:spPr>
          <p:txBody>
            <a:bodyPr/>
            <a:lstStyle/>
            <a:p>
              <a:pPr eaLnBrk="1" hangingPunct="1"/>
              <a:r>
                <a:rPr lang="uk-UA" altLang="uk-UA" sz="2000">
                  <a:solidFill>
                    <a:srgbClr val="0000FF"/>
                  </a:solidFill>
                  <a:latin typeface="Times New Roman" pitchFamily="18" charset="0"/>
                  <a:cs typeface="Times New Roman" pitchFamily="18" charset="0"/>
                </a:rPr>
                <a:t>Діалектика – </a:t>
              </a:r>
              <a:r>
                <a:rPr lang="uk-UA" altLang="uk-UA" sz="2000">
                  <a:latin typeface="Times New Roman" pitchFamily="18" charset="0"/>
                  <a:cs typeface="Times New Roman" pitchFamily="18" charset="0"/>
                </a:rPr>
                <a:t>це теорія розвитку не лише “абсолютної ідеї”, “абсолютного духу”, як у Г. Гегеля, а й розвитку матеріального світу, як у К. Маркса, яка враховує різнобічність речей, їх взаємодію, суперечності, рухливість, переходи тощо.</a:t>
              </a:r>
            </a:p>
          </p:txBody>
        </p:sp>
        <p:sp>
          <p:nvSpPr>
            <p:cNvPr id="20485" name="Text Box 127"/>
            <p:cNvSpPr txBox="1">
              <a:spLocks noChangeArrowheads="1"/>
            </p:cNvSpPr>
            <p:nvPr/>
          </p:nvSpPr>
          <p:spPr bwMode="auto">
            <a:xfrm>
              <a:off x="1134" y="8334"/>
              <a:ext cx="9600" cy="900"/>
            </a:xfrm>
            <a:prstGeom prst="rect">
              <a:avLst/>
            </a:prstGeom>
            <a:solidFill>
              <a:srgbClr val="FFFFFF"/>
            </a:solidFill>
            <a:ln w="9525">
              <a:solidFill>
                <a:srgbClr val="000000"/>
              </a:solidFill>
              <a:miter lim="800000"/>
              <a:headEnd/>
              <a:tailEnd/>
            </a:ln>
          </p:spPr>
          <p:txBody>
            <a:bodyPr/>
            <a:lstStyle/>
            <a:p>
              <a:pPr eaLnBrk="1" hangingPunct="1"/>
              <a:r>
                <a:rPr lang="uk-UA" altLang="uk-UA" sz="2000">
                  <a:solidFill>
                    <a:srgbClr val="0000FF"/>
                  </a:solidFill>
                  <a:latin typeface="Times New Roman" pitchFamily="18" charset="0"/>
                  <a:cs typeface="Times New Roman" pitchFamily="18" charset="0"/>
                </a:rPr>
                <a:t>Діалектика – </a:t>
              </a:r>
              <a:r>
                <a:rPr lang="uk-UA" altLang="uk-UA" sz="2000">
                  <a:latin typeface="Times New Roman" pitchFamily="18" charset="0"/>
                  <a:cs typeface="Times New Roman" pitchFamily="18" charset="0"/>
                </a:rPr>
                <a:t>це наука про найбільш загальні закони розвитку природи суспільства і пізнання.</a:t>
              </a:r>
            </a:p>
          </p:txBody>
        </p:sp>
        <p:sp>
          <p:nvSpPr>
            <p:cNvPr id="20486" name="Text Box 129"/>
            <p:cNvSpPr txBox="1">
              <a:spLocks noChangeArrowheads="1"/>
            </p:cNvSpPr>
            <p:nvPr/>
          </p:nvSpPr>
          <p:spPr bwMode="auto">
            <a:xfrm>
              <a:off x="1134" y="9594"/>
              <a:ext cx="9600" cy="1620"/>
            </a:xfrm>
            <a:prstGeom prst="rect">
              <a:avLst/>
            </a:prstGeom>
            <a:solidFill>
              <a:srgbClr val="FFFFFF"/>
            </a:solidFill>
            <a:ln w="9525">
              <a:solidFill>
                <a:srgbClr val="000000"/>
              </a:solidFill>
              <a:miter lim="800000"/>
              <a:headEnd/>
              <a:tailEnd/>
            </a:ln>
          </p:spPr>
          <p:txBody>
            <a:bodyPr/>
            <a:lstStyle/>
            <a:p>
              <a:pPr eaLnBrk="1" hangingPunct="1"/>
              <a:r>
                <a:rPr lang="uk-UA" altLang="uk-UA" sz="2000">
                  <a:solidFill>
                    <a:srgbClr val="0000FF"/>
                  </a:solidFill>
                  <a:latin typeface="Times New Roman" pitchFamily="18" charset="0"/>
                  <a:cs typeface="Times New Roman" pitchFamily="18" charset="0"/>
                </a:rPr>
                <a:t>Діалектика – </a:t>
              </a:r>
              <a:r>
                <a:rPr lang="uk-UA" altLang="uk-UA" sz="2000">
                  <a:latin typeface="Times New Roman" pitchFamily="18" charset="0"/>
                  <a:cs typeface="Times New Roman" pitchFamily="18" charset="0"/>
                </a:rPr>
                <a:t>це теорія пізнання, яка враховує складність і суперечливість останнього, зв’язки суб’єктивного і об’єктивного в істині, єдність абсолютного і відносного тощо, використовуючи в цьому процесі основні закони, категорії і принципи діалектики, їх гносеологічні аспекти</a:t>
              </a:r>
            </a:p>
          </p:txBody>
        </p:sp>
        <p:sp>
          <p:nvSpPr>
            <p:cNvPr id="20487" name="Text Box 130"/>
            <p:cNvSpPr txBox="1">
              <a:spLocks noChangeArrowheads="1"/>
            </p:cNvSpPr>
            <p:nvPr/>
          </p:nvSpPr>
          <p:spPr bwMode="auto">
            <a:xfrm>
              <a:off x="1134" y="11754"/>
              <a:ext cx="9600" cy="900"/>
            </a:xfrm>
            <a:prstGeom prst="rect">
              <a:avLst/>
            </a:prstGeom>
            <a:solidFill>
              <a:srgbClr val="FFFFFF"/>
            </a:solidFill>
            <a:ln w="9525">
              <a:solidFill>
                <a:srgbClr val="000000"/>
              </a:solidFill>
              <a:miter lim="800000"/>
              <a:headEnd/>
              <a:tailEnd/>
            </a:ln>
          </p:spPr>
          <p:txBody>
            <a:bodyPr/>
            <a:lstStyle/>
            <a:p>
              <a:pPr eaLnBrk="1" hangingPunct="1"/>
              <a:r>
                <a:rPr lang="uk-UA" altLang="uk-UA" sz="2000">
                  <a:solidFill>
                    <a:srgbClr val="0000FF"/>
                  </a:solidFill>
                  <a:latin typeface="Times New Roman" pitchFamily="18" charset="0"/>
                  <a:cs typeface="Times New Roman" pitchFamily="18" charset="0"/>
                </a:rPr>
                <a:t>Діалектика – </a:t>
              </a:r>
              <a:r>
                <a:rPr lang="uk-UA" altLang="uk-UA" sz="2000">
                  <a:latin typeface="Times New Roman" pitchFamily="18" charset="0"/>
                  <a:cs typeface="Times New Roman" pitchFamily="18" charset="0"/>
                </a:rPr>
                <a:t>це загальний метод, методологія наукового пізнання, творчості взагалі</a:t>
              </a:r>
            </a:p>
          </p:txBody>
        </p:sp>
      </p:grpSp>
      <p:sp>
        <p:nvSpPr>
          <p:cNvPr id="8" name="Стрелка вниз 7"/>
          <p:cNvSpPr/>
          <p:nvPr/>
        </p:nvSpPr>
        <p:spPr>
          <a:xfrm>
            <a:off x="6251575" y="469900"/>
            <a:ext cx="447675"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400"/>
                                        <p:tgtEl>
                                          <p:spTgt spid="8"/>
                                        </p:tgtEl>
                                      </p:cBhvr>
                                    </p:animEffect>
                                  </p:childTnLst>
                                </p:cTn>
                              </p:par>
                              <p:par>
                                <p:cTn id="8" presetID="27" presetClass="emph" presetSubtype="0" repeatCount="5000" fill="remove" grpId="1" nodeType="withEffect">
                                  <p:stCondLst>
                                    <p:cond delay="1200"/>
                                  </p:stCondLst>
                                  <p:childTnLst>
                                    <p:animClr clrSpc="rgb" dir="cw">
                                      <p:cBhvr override="childStyle">
                                        <p:cTn id="9" dur="250" autoRev="1" fill="remove"/>
                                        <p:tgtEl>
                                          <p:spTgt spid="8"/>
                                        </p:tgtEl>
                                        <p:attrNameLst>
                                          <p:attrName>style.color</p:attrName>
                                        </p:attrNameLst>
                                      </p:cBhvr>
                                      <p:to>
                                        <a:schemeClr val="bg1"/>
                                      </p:to>
                                    </p:animClr>
                                    <p:animClr clrSpc="rgb" dir="cw">
                                      <p:cBhvr>
                                        <p:cTn id="10" dur="250" autoRev="1" fill="remove"/>
                                        <p:tgtEl>
                                          <p:spTgt spid="8"/>
                                        </p:tgtEl>
                                        <p:attrNameLst>
                                          <p:attrName>fillcolor</p:attrName>
                                        </p:attrNameLst>
                                      </p:cBhvr>
                                      <p:to>
                                        <a:schemeClr val="bg1"/>
                                      </p:to>
                                    </p:animClr>
                                    <p:set>
                                      <p:cBhvr>
                                        <p:cTn id="11" dur="250" autoRev="1" fill="remove"/>
                                        <p:tgtEl>
                                          <p:spTgt spid="8"/>
                                        </p:tgtEl>
                                        <p:attrNameLst>
                                          <p:attrName>fill.type</p:attrName>
                                        </p:attrNameLst>
                                      </p:cBhvr>
                                      <p:to>
                                        <p:strVal val="solid"/>
                                      </p:to>
                                    </p:set>
                                    <p:set>
                                      <p:cBhvr>
                                        <p:cTn id="12" dur="250" autoRev="1" fill="remove"/>
                                        <p:tgtEl>
                                          <p:spTgt spid="8"/>
                                        </p:tgtEl>
                                        <p:attrNameLst>
                                          <p:attrName>fill.on</p:attrName>
                                        </p:attrNameLst>
                                      </p:cBhvr>
                                      <p:to>
                                        <p:strVal val="true"/>
                                      </p:to>
                                    </p:set>
                                  </p:childTnLst>
                                </p:cTn>
                              </p:par>
                              <p:par>
                                <p:cTn id="13" presetID="5" presetClass="entr" presetSubtype="1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heckerboard(across)">
                                      <p:cBhvr>
                                        <p:cTn id="15" dur="2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00087" y="1392238"/>
            <a:ext cx="10468864" cy="1152000"/>
          </a:xfrm>
        </p:spPr>
        <p:txBody>
          <a:bodyPr/>
          <a:lstStyle/>
          <a:p>
            <a:pPr eaLnBrk="1" fontAlgn="auto" hangingPunct="1">
              <a:spcAft>
                <a:spcPts val="0"/>
              </a:spcAft>
              <a:defRPr/>
            </a:pPr>
            <a:r>
              <a:rPr lang="uk-UA" altLang="uk-UA" sz="5400" dirty="0" smtClean="0">
                <a:solidFill>
                  <a:schemeClr val="tx2"/>
                </a:solidFill>
                <a:latin typeface="Arial Black" pitchFamily="34" charset="0"/>
              </a:rPr>
              <a:t>Тема 5</a:t>
            </a:r>
            <a:endParaRPr lang="ru-RU" dirty="0">
              <a:solidFill>
                <a:schemeClr val="tx2"/>
              </a:solidFill>
              <a:latin typeface="Arial Black" pitchFamily="34" charset="0"/>
            </a:endParaRPr>
          </a:p>
        </p:txBody>
      </p:sp>
      <p:sp>
        <p:nvSpPr>
          <p:cNvPr id="4099" name="Содержимое 2"/>
          <p:cNvSpPr>
            <a:spLocks noGrp="1"/>
          </p:cNvSpPr>
          <p:nvPr>
            <p:ph type="subTitle" idx="1"/>
          </p:nvPr>
        </p:nvSpPr>
        <p:spPr>
          <a:xfrm>
            <a:off x="711200" y="3317875"/>
            <a:ext cx="10472738" cy="1171575"/>
          </a:xfrm>
        </p:spPr>
        <p:txBody>
          <a:bodyPr/>
          <a:lstStyle/>
          <a:p>
            <a:pPr marR="0" algn="ctr" eaLnBrk="1" hangingPunct="1">
              <a:lnSpc>
                <a:spcPct val="90000"/>
              </a:lnSpc>
            </a:pPr>
            <a:r>
              <a:rPr lang="uk-UA" altLang="uk-UA" sz="6000" b="1" dirty="0" smtClean="0">
                <a:solidFill>
                  <a:schemeClr val="tx2"/>
                </a:solidFill>
              </a:rPr>
              <a:t>Філософська методологія </a:t>
            </a:r>
            <a:endParaRPr lang="ru-RU" sz="6000" dirty="0" smtClean="0">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1663700" y="314325"/>
            <a:ext cx="9953625" cy="1384300"/>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Основні історичні етапи розвитку діалектики як методології пізнання</a:t>
            </a:r>
            <a:endParaRPr lang="uk-UA" altLang="uk-UA" sz="2800">
              <a:latin typeface="Times New Roman" pitchFamily="18" charset="0"/>
              <a:cs typeface="Times New Roman" pitchFamily="18" charset="0"/>
            </a:endParaRPr>
          </a:p>
          <a:p>
            <a:pPr algn="ctr" eaLnBrk="1" hangingPunct="1"/>
            <a:r>
              <a:rPr lang="ru-RU" altLang="uk-UA" sz="2800" b="1">
                <a:latin typeface="Times New Roman" pitchFamily="18" charset="0"/>
                <a:cs typeface="Times New Roman" pitchFamily="18" charset="0"/>
              </a:rPr>
              <a:t> </a:t>
            </a:r>
            <a:endParaRPr lang="uk-UA" altLang="uk-UA" sz="2800">
              <a:latin typeface="Times New Roman" pitchFamily="18" charset="0"/>
              <a:cs typeface="Times New Roman" pitchFamily="18" charset="0"/>
            </a:endParaRPr>
          </a:p>
        </p:txBody>
      </p:sp>
      <p:grpSp>
        <p:nvGrpSpPr>
          <p:cNvPr id="3" name="Group 138"/>
          <p:cNvGrpSpPr>
            <a:grpSpLocks/>
          </p:cNvGrpSpPr>
          <p:nvPr/>
        </p:nvGrpSpPr>
        <p:grpSpPr bwMode="auto">
          <a:xfrm>
            <a:off x="1049338" y="1314450"/>
            <a:ext cx="10747375" cy="5199063"/>
            <a:chOff x="1134" y="1854"/>
            <a:chExt cx="9600" cy="6246"/>
          </a:xfrm>
        </p:grpSpPr>
        <p:sp>
          <p:nvSpPr>
            <p:cNvPr id="21508" name="Text Box 134"/>
            <p:cNvSpPr txBox="1">
              <a:spLocks noChangeArrowheads="1"/>
            </p:cNvSpPr>
            <p:nvPr/>
          </p:nvSpPr>
          <p:spPr bwMode="auto">
            <a:xfrm>
              <a:off x="1134" y="1854"/>
              <a:ext cx="9600" cy="720"/>
            </a:xfrm>
            <a:prstGeom prst="rect">
              <a:avLst/>
            </a:prstGeom>
            <a:solidFill>
              <a:srgbClr val="FFFFFF"/>
            </a:solidFill>
            <a:ln w="9525">
              <a:solidFill>
                <a:srgbClr val="000000"/>
              </a:solidFill>
              <a:miter lim="800000"/>
              <a:headEnd/>
              <a:tailEnd/>
            </a:ln>
          </p:spPr>
          <p:txBody>
            <a:bodyPr/>
            <a:lstStyle/>
            <a:p>
              <a:pPr eaLnBrk="1" hangingPunct="1"/>
              <a:r>
                <a:rPr lang="uk-UA" altLang="uk-UA" sz="2000" b="1">
                  <a:latin typeface="Times New Roman" pitchFamily="18" charset="0"/>
                  <a:cs typeface="Times New Roman" pitchFamily="18" charset="0"/>
                </a:rPr>
                <a:t>1) </a:t>
              </a:r>
              <a:r>
                <a:rPr lang="uk-UA" altLang="uk-UA" sz="2000" b="1">
                  <a:solidFill>
                    <a:srgbClr val="0000FF"/>
                  </a:solidFill>
                  <a:latin typeface="Times New Roman" pitchFamily="18" charset="0"/>
                  <a:cs typeface="Times New Roman" pitchFamily="18" charset="0"/>
                </a:rPr>
                <a:t>античний</a:t>
              </a:r>
              <a:r>
                <a:rPr lang="uk-UA" altLang="uk-UA" sz="2000">
                  <a:latin typeface="Times New Roman" pitchFamily="18" charset="0"/>
                  <a:cs typeface="Times New Roman" pitchFamily="18" charset="0"/>
                </a:rPr>
                <a:t>, так звана “наївна діалектика” (Сократ, Платон, Аристотель</a:t>
              </a:r>
              <a:r>
                <a:rPr lang="uk-UA" altLang="uk-UA" sz="1400">
                  <a:latin typeface="Times New Roman" pitchFamily="18" charset="0"/>
                  <a:cs typeface="Times New Roman" pitchFamily="18" charset="0"/>
                </a:rPr>
                <a:t>)</a:t>
              </a:r>
            </a:p>
          </p:txBody>
        </p:sp>
        <p:sp>
          <p:nvSpPr>
            <p:cNvPr id="21509" name="Text Box 135"/>
            <p:cNvSpPr txBox="1">
              <a:spLocks noChangeArrowheads="1"/>
            </p:cNvSpPr>
            <p:nvPr/>
          </p:nvSpPr>
          <p:spPr bwMode="auto">
            <a:xfrm>
              <a:off x="1134" y="3042"/>
              <a:ext cx="9600" cy="817"/>
            </a:xfrm>
            <a:prstGeom prst="rect">
              <a:avLst/>
            </a:prstGeom>
            <a:solidFill>
              <a:srgbClr val="FFFFFF"/>
            </a:solidFill>
            <a:ln w="9525">
              <a:solidFill>
                <a:srgbClr val="000000"/>
              </a:solidFill>
              <a:miter lim="800000"/>
              <a:headEnd/>
              <a:tailEnd/>
            </a:ln>
          </p:spPr>
          <p:txBody>
            <a:bodyPr/>
            <a:lstStyle/>
            <a:p>
              <a:pPr eaLnBrk="1" hangingPunct="1"/>
              <a:r>
                <a:rPr lang="uk-UA" altLang="uk-UA" sz="2000" b="1">
                  <a:latin typeface="Times New Roman" pitchFamily="18" charset="0"/>
                  <a:cs typeface="Times New Roman" pitchFamily="18" charset="0"/>
                </a:rPr>
                <a:t>2) </a:t>
              </a:r>
              <a:r>
                <a:rPr lang="uk-UA" altLang="uk-UA" sz="2000" b="1">
                  <a:solidFill>
                    <a:srgbClr val="0000FF"/>
                  </a:solidFill>
                  <a:latin typeface="Times New Roman" pitchFamily="18" charset="0"/>
                  <a:cs typeface="Times New Roman" pitchFamily="18" charset="0"/>
                </a:rPr>
                <a:t>ідеалістичний</a:t>
              </a:r>
              <a:r>
                <a:rPr lang="uk-UA" altLang="uk-UA" sz="2000">
                  <a:solidFill>
                    <a:srgbClr val="0000FF"/>
                  </a:solidFill>
                  <a:latin typeface="Times New Roman" pitchFamily="18" charset="0"/>
                  <a:cs typeface="Times New Roman" pitchFamily="18" charset="0"/>
                </a:rPr>
                <a:t>, </a:t>
              </a:r>
              <a:r>
                <a:rPr lang="uk-UA" altLang="uk-UA" sz="2000">
                  <a:latin typeface="Times New Roman" pitchFamily="18" charset="0"/>
                  <a:cs typeface="Times New Roman" pitchFamily="18" charset="0"/>
                </a:rPr>
                <a:t>ідеалістична діалектика (Г.В.Ф. Гегель</a:t>
              </a:r>
              <a:r>
                <a:rPr lang="uk-UA" altLang="uk-UA" sz="1400">
                  <a:latin typeface="Times New Roman" pitchFamily="18" charset="0"/>
                  <a:cs typeface="Times New Roman" pitchFamily="18" charset="0"/>
                </a:rPr>
                <a:t>)</a:t>
              </a:r>
            </a:p>
          </p:txBody>
        </p:sp>
        <p:sp>
          <p:nvSpPr>
            <p:cNvPr id="21510" name="Text Box 136"/>
            <p:cNvSpPr txBox="1">
              <a:spLocks noChangeArrowheads="1"/>
            </p:cNvSpPr>
            <p:nvPr/>
          </p:nvSpPr>
          <p:spPr bwMode="auto">
            <a:xfrm>
              <a:off x="1134" y="4363"/>
              <a:ext cx="9600" cy="983"/>
            </a:xfrm>
            <a:prstGeom prst="rect">
              <a:avLst/>
            </a:prstGeom>
            <a:solidFill>
              <a:srgbClr val="FFFFFF"/>
            </a:solidFill>
            <a:ln w="9525">
              <a:solidFill>
                <a:srgbClr val="000000"/>
              </a:solidFill>
              <a:miter lim="800000"/>
              <a:headEnd/>
              <a:tailEnd/>
            </a:ln>
          </p:spPr>
          <p:txBody>
            <a:bodyPr/>
            <a:lstStyle/>
            <a:p>
              <a:pPr eaLnBrk="1" hangingPunct="1"/>
              <a:r>
                <a:rPr lang="uk-UA" altLang="uk-UA" sz="2000" b="1">
                  <a:latin typeface="Times New Roman" pitchFamily="18" charset="0"/>
                  <a:cs typeface="Times New Roman" pitchFamily="18" charset="0"/>
                </a:rPr>
                <a:t>3</a:t>
              </a:r>
              <a:r>
                <a:rPr lang="uk-UA" altLang="uk-UA" sz="2000" b="1">
                  <a:solidFill>
                    <a:srgbClr val="0000FF"/>
                  </a:solidFill>
                  <a:latin typeface="Times New Roman" pitchFamily="18" charset="0"/>
                  <a:cs typeface="Times New Roman" pitchFamily="18" charset="0"/>
                </a:rPr>
                <a:t>) матеріалістичний</a:t>
              </a:r>
              <a:r>
                <a:rPr lang="uk-UA" altLang="uk-UA" sz="2000">
                  <a:solidFill>
                    <a:srgbClr val="0000FF"/>
                  </a:solidFill>
                  <a:latin typeface="Times New Roman" pitchFamily="18" charset="0"/>
                  <a:cs typeface="Times New Roman" pitchFamily="18" charset="0"/>
                </a:rPr>
                <a:t>, </a:t>
              </a:r>
              <a:r>
                <a:rPr lang="uk-UA" altLang="uk-UA" sz="2000">
                  <a:latin typeface="Times New Roman" pitchFamily="18" charset="0"/>
                  <a:cs typeface="Times New Roman" pitchFamily="18" charset="0"/>
                </a:rPr>
                <a:t>матеріалістична діалектика (К. Маркс, Ф. Енгельс, радянські філософи).</a:t>
              </a:r>
            </a:p>
          </p:txBody>
        </p:sp>
        <p:sp>
          <p:nvSpPr>
            <p:cNvPr id="21511" name="Text Box 137"/>
            <p:cNvSpPr txBox="1">
              <a:spLocks noChangeArrowheads="1"/>
            </p:cNvSpPr>
            <p:nvPr/>
          </p:nvSpPr>
          <p:spPr bwMode="auto">
            <a:xfrm>
              <a:off x="1134" y="5940"/>
              <a:ext cx="9600" cy="2160"/>
            </a:xfrm>
            <a:prstGeom prst="rect">
              <a:avLst/>
            </a:prstGeom>
            <a:solidFill>
              <a:srgbClr val="FFFFFF"/>
            </a:solidFill>
            <a:ln w="9525">
              <a:solidFill>
                <a:srgbClr val="000000"/>
              </a:solidFill>
              <a:miter lim="800000"/>
              <a:headEnd/>
              <a:tailEnd/>
            </a:ln>
          </p:spPr>
          <p:txBody>
            <a:bodyPr/>
            <a:lstStyle/>
            <a:p>
              <a:pPr eaLnBrk="1" hangingPunct="1"/>
              <a:r>
                <a:rPr lang="uk-UA" altLang="uk-UA" sz="2000" b="1">
                  <a:latin typeface="Times New Roman" pitchFamily="18" charset="0"/>
                  <a:cs typeface="Times New Roman" pitchFamily="18" charset="0"/>
                </a:rPr>
                <a:t>4) </a:t>
              </a:r>
              <a:r>
                <a:rPr lang="uk-UA" altLang="uk-UA" sz="2000" b="1">
                  <a:solidFill>
                    <a:srgbClr val="0000FF"/>
                  </a:solidFill>
                  <a:latin typeface="Times New Roman" pitchFamily="18" charset="0"/>
                  <a:cs typeface="Times New Roman" pitchFamily="18" charset="0"/>
                </a:rPr>
                <a:t>сучасний</a:t>
              </a:r>
              <a:r>
                <a:rPr lang="uk-UA" altLang="uk-UA" sz="2000">
                  <a:solidFill>
                    <a:srgbClr val="0000FF"/>
                  </a:solidFill>
                  <a:latin typeface="Times New Roman" pitchFamily="18" charset="0"/>
                  <a:cs typeface="Times New Roman" pitchFamily="18" charset="0"/>
                </a:rPr>
                <a:t> </a:t>
              </a:r>
              <a:r>
                <a:rPr lang="uk-UA" altLang="uk-UA" sz="2000" b="1">
                  <a:solidFill>
                    <a:srgbClr val="0000FF"/>
                  </a:solidFill>
                  <a:latin typeface="Times New Roman" pitchFamily="18" charset="0"/>
                  <a:cs typeface="Times New Roman" pitchFamily="18" charset="0"/>
                </a:rPr>
                <a:t>етап</a:t>
              </a:r>
              <a:r>
                <a:rPr lang="uk-UA" altLang="uk-UA" sz="2000">
                  <a:solidFill>
                    <a:srgbClr val="0000FF"/>
                  </a:solidFill>
                  <a:latin typeface="Times New Roman" pitchFamily="18" charset="0"/>
                  <a:cs typeface="Times New Roman" pitchFamily="18" charset="0"/>
                </a:rPr>
                <a:t> </a:t>
              </a:r>
              <a:r>
                <a:rPr lang="uk-UA" altLang="uk-UA" sz="2000">
                  <a:latin typeface="Times New Roman" pitchFamily="18" charset="0"/>
                  <a:cs typeface="Times New Roman" pitchFamily="18" charset="0"/>
                </a:rPr>
                <a:t>розвитку діалектичної методології, для якого властива тенденція діалектичного подолання всього хибного та застарілого у попередніх формах діалектики, насамперед усунення рис догматичності і претензій на всезагальність, пов’язану з принципом тотожності мислення і буття; співвіднесення її на паритетних, плюралістичних засадах з іншими методологіями та ін.</a:t>
              </a:r>
            </a:p>
          </p:txBody>
        </p:sp>
      </p:gr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2100"/>
                                        <p:tgtEl>
                                          <p:spTgt spid="2"/>
                                        </p:tgtEl>
                                      </p:cBhvr>
                                    </p:animEffect>
                                  </p:childTnLst>
                                </p:cTn>
                              </p:par>
                              <p:par>
                                <p:cTn id="8" presetID="14" presetClass="entr" presetSubtype="10" fill="hold" nodeType="withEffect">
                                  <p:stCondLst>
                                    <p:cond delay="100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3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1214438" y="298450"/>
            <a:ext cx="10417175" cy="954088"/>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Множина значень поняття “метафізика” в історії філософії</a:t>
            </a:r>
            <a:endParaRPr lang="uk-UA" altLang="uk-UA" sz="2800">
              <a:latin typeface="Times New Roman" pitchFamily="18" charset="0"/>
              <a:cs typeface="Times New Roman" pitchFamily="18" charset="0"/>
            </a:endParaRPr>
          </a:p>
          <a:p>
            <a:pPr algn="ctr" eaLnBrk="1" hangingPunct="1"/>
            <a:r>
              <a:rPr lang="uk-UA" altLang="uk-UA" sz="2800" b="1">
                <a:latin typeface="Times New Roman" pitchFamily="18" charset="0"/>
                <a:cs typeface="Times New Roman" pitchFamily="18" charset="0"/>
              </a:rPr>
              <a:t> </a:t>
            </a:r>
            <a:endParaRPr lang="uk-UA" altLang="uk-UA" sz="2800">
              <a:latin typeface="Times New Roman" pitchFamily="18" charset="0"/>
              <a:cs typeface="Times New Roman" pitchFamily="18" charset="0"/>
            </a:endParaRPr>
          </a:p>
        </p:txBody>
      </p:sp>
      <p:grpSp>
        <p:nvGrpSpPr>
          <p:cNvPr id="3" name="Group 147"/>
          <p:cNvGrpSpPr>
            <a:grpSpLocks/>
          </p:cNvGrpSpPr>
          <p:nvPr/>
        </p:nvGrpSpPr>
        <p:grpSpPr bwMode="auto">
          <a:xfrm>
            <a:off x="1035050" y="1393825"/>
            <a:ext cx="10702925" cy="4464050"/>
            <a:chOff x="1134" y="1854"/>
            <a:chExt cx="9600" cy="5561"/>
          </a:xfrm>
        </p:grpSpPr>
        <p:sp>
          <p:nvSpPr>
            <p:cNvPr id="22533" name="Text Box 141"/>
            <p:cNvSpPr txBox="1">
              <a:spLocks noChangeArrowheads="1"/>
            </p:cNvSpPr>
            <p:nvPr/>
          </p:nvSpPr>
          <p:spPr bwMode="auto">
            <a:xfrm>
              <a:off x="1134" y="1854"/>
              <a:ext cx="9600" cy="9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Метафізика</a:t>
              </a:r>
              <a:r>
                <a:rPr lang="uk-UA" altLang="uk-UA" sz="2000">
                  <a:solidFill>
                    <a:srgbClr val="0000FF"/>
                  </a:solidFill>
                  <a:latin typeface="Times New Roman" pitchFamily="18" charset="0"/>
                  <a:cs typeface="Times New Roman" pitchFamily="18" charset="0"/>
                </a:rPr>
                <a:t> – </a:t>
              </a:r>
              <a:r>
                <a:rPr lang="uk-UA" altLang="uk-UA" sz="2000">
                  <a:latin typeface="Times New Roman" pitchFamily="18" charset="0"/>
                  <a:cs typeface="Times New Roman" pitchFamily="18" charset="0"/>
                </a:rPr>
                <a:t>це вчення про надчуттєві, недоступні досвідові принципи і начала буття (існування світу).</a:t>
              </a:r>
            </a:p>
          </p:txBody>
        </p:sp>
        <p:sp>
          <p:nvSpPr>
            <p:cNvPr id="22534" name="Text Box 142"/>
            <p:cNvSpPr txBox="1">
              <a:spLocks noChangeArrowheads="1"/>
            </p:cNvSpPr>
            <p:nvPr/>
          </p:nvSpPr>
          <p:spPr bwMode="auto">
            <a:xfrm>
              <a:off x="1134" y="3102"/>
              <a:ext cx="9600" cy="72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Метафізика</a:t>
              </a:r>
              <a:r>
                <a:rPr lang="uk-UA" altLang="uk-UA" sz="2000">
                  <a:solidFill>
                    <a:srgbClr val="0000FF"/>
                  </a:solidFill>
                  <a:latin typeface="Times New Roman" pitchFamily="18" charset="0"/>
                  <a:cs typeface="Times New Roman" pitchFamily="18" charset="0"/>
                </a:rPr>
                <a:t> – </a:t>
              </a:r>
              <a:r>
                <a:rPr lang="uk-UA" altLang="uk-UA" sz="2000">
                  <a:latin typeface="Times New Roman" pitchFamily="18" charset="0"/>
                  <a:cs typeface="Times New Roman" pitchFamily="18" charset="0"/>
                </a:rPr>
                <a:t>це синонім філософії.</a:t>
              </a:r>
            </a:p>
          </p:txBody>
        </p:sp>
        <p:sp>
          <p:nvSpPr>
            <p:cNvPr id="22535" name="Text Box 143"/>
            <p:cNvSpPr txBox="1">
              <a:spLocks noChangeArrowheads="1"/>
            </p:cNvSpPr>
            <p:nvPr/>
          </p:nvSpPr>
          <p:spPr bwMode="auto">
            <a:xfrm>
              <a:off x="1134" y="4167"/>
              <a:ext cx="9600" cy="144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Метафізика</a:t>
              </a:r>
              <a:r>
                <a:rPr lang="uk-UA" altLang="uk-UA" sz="2000">
                  <a:solidFill>
                    <a:srgbClr val="0000FF"/>
                  </a:solidFill>
                  <a:latin typeface="Times New Roman" pitchFamily="18" charset="0"/>
                  <a:cs typeface="Times New Roman" pitchFamily="18" charset="0"/>
                </a:rPr>
                <a:t> – </a:t>
              </a:r>
              <a:r>
                <a:rPr lang="uk-UA" altLang="uk-UA" sz="2000">
                  <a:latin typeface="Times New Roman" pitchFamily="18" charset="0"/>
                  <a:cs typeface="Times New Roman" pitchFamily="18" charset="0"/>
                </a:rPr>
                <a:t>це наука, яка з’ясовує світоглядні питання (сенс життя, основне питання філософії тощо), які не піддаються осягненню за допомогою експерименту та методів конкретних наук.</a:t>
              </a:r>
            </a:p>
          </p:txBody>
        </p:sp>
        <p:sp>
          <p:nvSpPr>
            <p:cNvPr id="22536" name="Text Box 144"/>
            <p:cNvSpPr txBox="1">
              <a:spLocks noChangeArrowheads="1"/>
            </p:cNvSpPr>
            <p:nvPr/>
          </p:nvSpPr>
          <p:spPr bwMode="auto">
            <a:xfrm>
              <a:off x="1134" y="5975"/>
              <a:ext cx="9600" cy="144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Метафізика</a:t>
              </a:r>
              <a:r>
                <a:rPr lang="uk-UA" altLang="uk-UA" sz="2000">
                  <a:solidFill>
                    <a:srgbClr val="0000FF"/>
                  </a:solidFill>
                  <a:latin typeface="Times New Roman" pitchFamily="18" charset="0"/>
                  <a:cs typeface="Times New Roman" pitchFamily="18" charset="0"/>
                </a:rPr>
                <a:t> – </a:t>
              </a:r>
              <a:r>
                <a:rPr lang="uk-UA" altLang="uk-UA" sz="2000">
                  <a:latin typeface="Times New Roman" pitchFamily="18" charset="0"/>
                  <a:cs typeface="Times New Roman" pitchFamily="18" charset="0"/>
                </a:rPr>
                <a:t>це концепція розвитку, метод пізнання, альтернативний діалектиці (в значенні “антидіалектика” термін “метафізика” запровадив у філософію Гегель</a:t>
              </a:r>
              <a:r>
                <a:rPr lang="uk-UA" altLang="uk-UA" sz="1400">
                  <a:latin typeface="Times New Roman" pitchFamily="18" charset="0"/>
                  <a:cs typeface="Times New Roman" pitchFamily="18" charset="0"/>
                </a:rPr>
                <a:t>).</a:t>
              </a:r>
            </a:p>
          </p:txBody>
        </p:sp>
      </p:grpSp>
      <p:sp>
        <p:nvSpPr>
          <p:cNvPr id="9" name="Стрелка вниз 8"/>
          <p:cNvSpPr/>
          <p:nvPr/>
        </p:nvSpPr>
        <p:spPr>
          <a:xfrm>
            <a:off x="6162675" y="6153150"/>
            <a:ext cx="447675" cy="3444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3600"/>
                                        <p:tgtEl>
                                          <p:spTgt spid="2"/>
                                        </p:tgtEl>
                                      </p:cBhvr>
                                    </p:animEffect>
                                  </p:childTnLst>
                                </p:cTn>
                              </p:par>
                              <p:par>
                                <p:cTn id="8" presetID="12" presetClass="entr" presetSubtype="4" fill="hold" nodeType="withEffect">
                                  <p:stCondLst>
                                    <p:cond delay="1000"/>
                                  </p:stCondLst>
                                  <p:childTnLst>
                                    <p:set>
                                      <p:cBhvr>
                                        <p:cTn id="9" dur="1" fill="hold">
                                          <p:stCondLst>
                                            <p:cond delay="0"/>
                                          </p:stCondLst>
                                        </p:cTn>
                                        <p:tgtEl>
                                          <p:spTgt spid="3"/>
                                        </p:tgtEl>
                                        <p:attrNameLst>
                                          <p:attrName>style.visibility</p:attrName>
                                        </p:attrNameLst>
                                      </p:cBhvr>
                                      <p:to>
                                        <p:strVal val="visible"/>
                                      </p:to>
                                    </p:set>
                                    <p:anim calcmode="lin" valueType="num">
                                      <p:cBhvr additive="base">
                                        <p:cTn id="10" dur="3000"/>
                                        <p:tgtEl>
                                          <p:spTgt spid="3"/>
                                        </p:tgtEl>
                                        <p:attrNameLst>
                                          <p:attrName>ppt_y</p:attrName>
                                        </p:attrNameLst>
                                      </p:cBhvr>
                                      <p:tavLst>
                                        <p:tav tm="0">
                                          <p:val>
                                            <p:strVal val="#ppt_y+#ppt_h*1.125000"/>
                                          </p:val>
                                        </p:tav>
                                        <p:tav tm="100000">
                                          <p:val>
                                            <p:strVal val="#ppt_y"/>
                                          </p:val>
                                        </p:tav>
                                      </p:tavLst>
                                    </p:anim>
                                    <p:animEffect transition="in" filter="wipe(up)">
                                      <p:cBhvr>
                                        <p:cTn id="11" dur="3000"/>
                                        <p:tgtEl>
                                          <p:spTgt spid="3"/>
                                        </p:tgtEl>
                                      </p:cBhvr>
                                    </p:animEffect>
                                  </p:childTnLst>
                                </p:cTn>
                              </p:par>
                              <p:par>
                                <p:cTn id="12" presetID="10" presetClass="entr" presetSubtype="0" fill="hold" grpId="0" nodeType="withEffect">
                                  <p:stCondLst>
                                    <p:cond delay="430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500"/>
                                        <p:tgtEl>
                                          <p:spTgt spid="9"/>
                                        </p:tgtEl>
                                      </p:cBhvr>
                                    </p:animEffect>
                                  </p:childTnLst>
                                </p:cTn>
                              </p:par>
                              <p:par>
                                <p:cTn id="15" presetID="27" presetClass="emph" presetSubtype="0" repeatCount="indefinite" fill="remove" grpId="1" nodeType="withEffect">
                                  <p:stCondLst>
                                    <p:cond delay="5500"/>
                                  </p:stCondLst>
                                  <p:childTnLst>
                                    <p:animClr clrSpc="rgb" dir="cw">
                                      <p:cBhvr override="childStyle">
                                        <p:cTn id="16" dur="250" autoRev="1" fill="remove"/>
                                        <p:tgtEl>
                                          <p:spTgt spid="9"/>
                                        </p:tgtEl>
                                        <p:attrNameLst>
                                          <p:attrName>style.color</p:attrName>
                                        </p:attrNameLst>
                                      </p:cBhvr>
                                      <p:to>
                                        <a:schemeClr val="bg1"/>
                                      </p:to>
                                    </p:animClr>
                                    <p:animClr clrSpc="rgb" dir="cw">
                                      <p:cBhvr>
                                        <p:cTn id="17" dur="250" autoRev="1" fill="remove"/>
                                        <p:tgtEl>
                                          <p:spTgt spid="9"/>
                                        </p:tgtEl>
                                        <p:attrNameLst>
                                          <p:attrName>fillcolor</p:attrName>
                                        </p:attrNameLst>
                                      </p:cBhvr>
                                      <p:to>
                                        <a:schemeClr val="bg1"/>
                                      </p:to>
                                    </p:animClr>
                                    <p:set>
                                      <p:cBhvr>
                                        <p:cTn id="18" dur="250" autoRev="1" fill="remove"/>
                                        <p:tgtEl>
                                          <p:spTgt spid="9"/>
                                        </p:tgtEl>
                                        <p:attrNameLst>
                                          <p:attrName>fill.type</p:attrName>
                                        </p:attrNameLst>
                                      </p:cBhvr>
                                      <p:to>
                                        <p:strVal val="solid"/>
                                      </p:to>
                                    </p:set>
                                    <p:set>
                                      <p:cBhvr>
                                        <p:cTn id="19" dur="250" autoRev="1" fill="remove"/>
                                        <p:tgtEl>
                                          <p:spTgt spid="9"/>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9"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7"/>
          <p:cNvGrpSpPr>
            <a:grpSpLocks/>
          </p:cNvGrpSpPr>
          <p:nvPr/>
        </p:nvGrpSpPr>
        <p:grpSpPr bwMode="auto">
          <a:xfrm>
            <a:off x="1214438" y="1395413"/>
            <a:ext cx="10598150" cy="4030662"/>
            <a:chOff x="1134" y="9054"/>
            <a:chExt cx="9600" cy="4680"/>
          </a:xfrm>
        </p:grpSpPr>
        <p:sp>
          <p:nvSpPr>
            <p:cNvPr id="23556" name="Text Box 145"/>
            <p:cNvSpPr txBox="1">
              <a:spLocks noChangeArrowheads="1"/>
            </p:cNvSpPr>
            <p:nvPr/>
          </p:nvSpPr>
          <p:spPr bwMode="auto">
            <a:xfrm>
              <a:off x="1134" y="9054"/>
              <a:ext cx="9600" cy="198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Метафізика</a:t>
              </a:r>
              <a:r>
                <a:rPr lang="uk-UA" altLang="uk-UA" sz="2000">
                  <a:solidFill>
                    <a:srgbClr val="0000FF"/>
                  </a:solidFill>
                  <a:latin typeface="Times New Roman" pitchFamily="18" charset="0"/>
                  <a:cs typeface="Times New Roman" pitchFamily="18" charset="0"/>
                </a:rPr>
                <a:t> – </a:t>
              </a:r>
              <a:r>
                <a:rPr lang="uk-UA" altLang="uk-UA" sz="2000">
                  <a:latin typeface="Times New Roman" pitchFamily="18" charset="0"/>
                  <a:cs typeface="Times New Roman" pitchFamily="18" charset="0"/>
                </a:rPr>
                <a:t>це вчення про буття, про першооснови усього сущого, яке намагається дати найзагальнішу відповідь на питання про світобудову, “структуру реальності”, буття – відповідь, в світлі якої можливо не лише пояснити фізичні, емпіричні феномени, але й теоретично “легітимізувати” цінності, норми, вірування, стереотипи тощо.</a:t>
              </a:r>
            </a:p>
          </p:txBody>
        </p:sp>
        <p:sp>
          <p:nvSpPr>
            <p:cNvPr id="23557" name="Text Box 146"/>
            <p:cNvSpPr txBox="1">
              <a:spLocks noChangeArrowheads="1"/>
            </p:cNvSpPr>
            <p:nvPr/>
          </p:nvSpPr>
          <p:spPr bwMode="auto">
            <a:xfrm>
              <a:off x="1134" y="11754"/>
              <a:ext cx="9600" cy="198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Метафізика</a:t>
              </a:r>
              <a:r>
                <a:rPr lang="uk-UA" altLang="uk-UA" sz="2000">
                  <a:solidFill>
                    <a:srgbClr val="0000FF"/>
                  </a:solidFill>
                  <a:latin typeface="Times New Roman" pitchFamily="18" charset="0"/>
                  <a:cs typeface="Times New Roman" pitchFamily="18" charset="0"/>
                </a:rPr>
                <a:t>, </a:t>
              </a:r>
              <a:r>
                <a:rPr lang="uk-UA" altLang="uk-UA" sz="2000">
                  <a:latin typeface="Times New Roman" pitchFamily="18" charset="0"/>
                  <a:cs typeface="Times New Roman" pitchFamily="18" charset="0"/>
                </a:rPr>
                <a:t>в тому смислі, в якому його вживають К. Поппер та Г. Альберт, включає в себе основоположні мисленні конструкції, які неможливо емпірично верифікувати чи фальсифікувати (але можливо критикувати), і які, натомість, утворюють ту “призму”, крізь яку людина сприймає, інтерпретує, упорядковує факти.</a:t>
              </a:r>
            </a:p>
          </p:txBody>
        </p:sp>
      </p:grpSp>
      <p:sp>
        <p:nvSpPr>
          <p:cNvPr id="6" name="Стрелка вниз 5"/>
          <p:cNvSpPr/>
          <p:nvPr/>
        </p:nvSpPr>
        <p:spPr>
          <a:xfrm>
            <a:off x="6289675" y="569913"/>
            <a:ext cx="447675"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500"/>
                                        <p:tgtEl>
                                          <p:spTgt spid="6"/>
                                        </p:tgtEl>
                                      </p:cBhvr>
                                    </p:animEffect>
                                  </p:childTnLst>
                                </p:cTn>
                              </p:par>
                              <p:par>
                                <p:cTn id="8" presetID="27" presetClass="emph" presetSubtype="0" repeatCount="5000" fill="remove" grpId="1" nodeType="withEffect">
                                  <p:stCondLst>
                                    <p:cond delay="1600"/>
                                  </p:stCondLst>
                                  <p:childTnLst>
                                    <p:animClr clrSpc="rgb" dir="cw">
                                      <p:cBhvr override="childStyle">
                                        <p:cTn id="9" dur="250" autoRev="1" fill="remove"/>
                                        <p:tgtEl>
                                          <p:spTgt spid="6"/>
                                        </p:tgtEl>
                                        <p:attrNameLst>
                                          <p:attrName>style.color</p:attrName>
                                        </p:attrNameLst>
                                      </p:cBhvr>
                                      <p:to>
                                        <a:schemeClr val="bg1"/>
                                      </p:to>
                                    </p:animClr>
                                    <p:animClr clrSpc="rgb" dir="cw">
                                      <p:cBhvr>
                                        <p:cTn id="10" dur="250" autoRev="1" fill="remove"/>
                                        <p:tgtEl>
                                          <p:spTgt spid="6"/>
                                        </p:tgtEl>
                                        <p:attrNameLst>
                                          <p:attrName>fillcolor</p:attrName>
                                        </p:attrNameLst>
                                      </p:cBhvr>
                                      <p:to>
                                        <a:schemeClr val="bg1"/>
                                      </p:to>
                                    </p:animClr>
                                    <p:set>
                                      <p:cBhvr>
                                        <p:cTn id="11" dur="250" autoRev="1" fill="remove"/>
                                        <p:tgtEl>
                                          <p:spTgt spid="6"/>
                                        </p:tgtEl>
                                        <p:attrNameLst>
                                          <p:attrName>fill.type</p:attrName>
                                        </p:attrNameLst>
                                      </p:cBhvr>
                                      <p:to>
                                        <p:strVal val="solid"/>
                                      </p:to>
                                    </p:set>
                                    <p:set>
                                      <p:cBhvr>
                                        <p:cTn id="12" dur="250" autoRev="1" fill="remove"/>
                                        <p:tgtEl>
                                          <p:spTgt spid="6"/>
                                        </p:tgtEl>
                                        <p:attrNameLst>
                                          <p:attrName>fill.on</p:attrName>
                                        </p:attrNameLst>
                                      </p:cBhvr>
                                      <p:to>
                                        <p:strVal val="true"/>
                                      </p:to>
                                    </p:set>
                                  </p:childTnLst>
                                </p:cTn>
                              </p:par>
                              <p:par>
                                <p:cTn id="13" presetID="30"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2960" decel="100000"/>
                                        <p:tgtEl>
                                          <p:spTgt spid="2"/>
                                        </p:tgtEl>
                                      </p:cBhvr>
                                    </p:animEffect>
                                    <p:anim calcmode="lin" valueType="num">
                                      <p:cBhvr>
                                        <p:cTn id="16" dur="2960" decel="100000" fill="hold"/>
                                        <p:tgtEl>
                                          <p:spTgt spid="2"/>
                                        </p:tgtEl>
                                        <p:attrNameLst>
                                          <p:attrName>style.rotation</p:attrName>
                                        </p:attrNameLst>
                                      </p:cBhvr>
                                      <p:tavLst>
                                        <p:tav tm="0">
                                          <p:val>
                                            <p:fltVal val="-90"/>
                                          </p:val>
                                        </p:tav>
                                        <p:tav tm="100000">
                                          <p:val>
                                            <p:fltVal val="0"/>
                                          </p:val>
                                        </p:tav>
                                      </p:tavLst>
                                    </p:anim>
                                    <p:anim calcmode="lin" valueType="num">
                                      <p:cBhvr>
                                        <p:cTn id="17" dur="2960" decel="100000" fill="hold"/>
                                        <p:tgtEl>
                                          <p:spTgt spid="2"/>
                                        </p:tgtEl>
                                        <p:attrNameLst>
                                          <p:attrName>ppt_x</p:attrName>
                                        </p:attrNameLst>
                                      </p:cBhvr>
                                      <p:tavLst>
                                        <p:tav tm="0">
                                          <p:val>
                                            <p:strVal val="#ppt_x+0.4"/>
                                          </p:val>
                                        </p:tav>
                                        <p:tav tm="100000">
                                          <p:val>
                                            <p:strVal val="#ppt_x-0.05"/>
                                          </p:val>
                                        </p:tav>
                                      </p:tavLst>
                                    </p:anim>
                                    <p:anim calcmode="lin" valueType="num">
                                      <p:cBhvr>
                                        <p:cTn id="18" dur="2960" decel="100000" fill="hold"/>
                                        <p:tgtEl>
                                          <p:spTgt spid="2"/>
                                        </p:tgtEl>
                                        <p:attrNameLst>
                                          <p:attrName>ppt_y</p:attrName>
                                        </p:attrNameLst>
                                      </p:cBhvr>
                                      <p:tavLst>
                                        <p:tav tm="0">
                                          <p:val>
                                            <p:strVal val="#ppt_y-0.4"/>
                                          </p:val>
                                        </p:tav>
                                        <p:tav tm="100000">
                                          <p:val>
                                            <p:strVal val="#ppt_y+0.1"/>
                                          </p:val>
                                        </p:tav>
                                      </p:tavLst>
                                    </p:anim>
                                    <p:anim calcmode="lin" valueType="num">
                                      <p:cBhvr>
                                        <p:cTn id="19" dur="740" accel="100000" fill="hold">
                                          <p:stCondLst>
                                            <p:cond delay="2960"/>
                                          </p:stCondLst>
                                        </p:cTn>
                                        <p:tgtEl>
                                          <p:spTgt spid="2"/>
                                        </p:tgtEl>
                                        <p:attrNameLst>
                                          <p:attrName>ppt_x</p:attrName>
                                        </p:attrNameLst>
                                      </p:cBhvr>
                                      <p:tavLst>
                                        <p:tav tm="0">
                                          <p:val>
                                            <p:strVal val="#ppt_x-0.05"/>
                                          </p:val>
                                        </p:tav>
                                        <p:tav tm="100000">
                                          <p:val>
                                            <p:strVal val="#ppt_x"/>
                                          </p:val>
                                        </p:tav>
                                      </p:tavLst>
                                    </p:anim>
                                    <p:anim calcmode="lin" valueType="num">
                                      <p:cBhvr>
                                        <p:cTn id="20" dur="740" accel="100000" fill="hold">
                                          <p:stCondLst>
                                            <p:cond delay="296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47700" y="1085850"/>
          <a:ext cx="11360150" cy="7315200"/>
        </p:xfrm>
        <a:graphic>
          <a:graphicData uri="http://schemas.openxmlformats.org/drawingml/2006/table">
            <a:tbl>
              <a:tblPr>
                <a:tableStyleId>{5C22544A-7EE6-4342-B048-85BDC9FD1C3A}</a:tableStyleId>
              </a:tblPr>
              <a:tblGrid>
                <a:gridCol w="2224954"/>
                <a:gridCol w="4018162"/>
                <a:gridCol w="5117034"/>
              </a:tblGrid>
              <a:tr h="246941">
                <a:tc>
                  <a:txBody>
                    <a:bodyPr/>
                    <a:lstStyle/>
                    <a:p>
                      <a:pPr>
                        <a:spcAft>
                          <a:spcPts val="0"/>
                        </a:spcAft>
                      </a:pPr>
                      <a:r>
                        <a:rPr lang="uk-UA" sz="1600" b="1" dirty="0">
                          <a:effectLst/>
                        </a:rPr>
                        <a:t> </a:t>
                      </a:r>
                      <a:endParaRPr lang="uk-UA" sz="1600" b="1" dirty="0">
                        <a:effectLst/>
                        <a:latin typeface="Times New Roman" panose="02020603050405020304" pitchFamily="18" charset="0"/>
                        <a:ea typeface="Times New Roman" panose="02020603050405020304" pitchFamily="18" charset="0"/>
                      </a:endParaRPr>
                    </a:p>
                  </a:txBody>
                  <a:tcPr marL="29644" marR="29644" marT="0" marB="0"/>
                </a:tc>
                <a:tc>
                  <a:txBody>
                    <a:bodyPr/>
                    <a:lstStyle/>
                    <a:p>
                      <a:pPr indent="450215" algn="ctr">
                        <a:spcAft>
                          <a:spcPts val="0"/>
                        </a:spcAft>
                      </a:pPr>
                      <a:r>
                        <a:rPr lang="uk-UA" sz="1600" b="1">
                          <a:effectLst/>
                        </a:rPr>
                        <a:t>Діалектика </a:t>
                      </a:r>
                      <a:endParaRPr lang="uk-UA" sz="1600" b="1">
                        <a:effectLst/>
                        <a:latin typeface="Times New Roman" panose="02020603050405020304" pitchFamily="18" charset="0"/>
                        <a:ea typeface="Times New Roman" panose="02020603050405020304" pitchFamily="18" charset="0"/>
                      </a:endParaRPr>
                    </a:p>
                  </a:txBody>
                  <a:tcPr marL="29644" marR="29644" marT="0" marB="0"/>
                </a:tc>
                <a:tc>
                  <a:txBody>
                    <a:bodyPr/>
                    <a:lstStyle/>
                    <a:p>
                      <a:pPr indent="450215" algn="ctr">
                        <a:spcAft>
                          <a:spcPts val="0"/>
                        </a:spcAft>
                      </a:pPr>
                      <a:r>
                        <a:rPr lang="uk-UA" sz="1600" b="1" dirty="0">
                          <a:effectLst/>
                        </a:rPr>
                        <a:t>Метафізика</a:t>
                      </a:r>
                      <a:endParaRPr lang="uk-UA" sz="1600" b="1" dirty="0">
                        <a:effectLst/>
                        <a:latin typeface="Times New Roman" panose="02020603050405020304" pitchFamily="18" charset="0"/>
                        <a:ea typeface="Times New Roman" panose="02020603050405020304" pitchFamily="18" charset="0"/>
                      </a:endParaRPr>
                    </a:p>
                  </a:txBody>
                  <a:tcPr marL="29644" marR="29644" marT="0" marB="0"/>
                </a:tc>
              </a:tr>
              <a:tr h="975279">
                <a:tc>
                  <a:txBody>
                    <a:bodyPr/>
                    <a:lstStyle/>
                    <a:p>
                      <a:pPr>
                        <a:spcAft>
                          <a:spcPts val="0"/>
                        </a:spcAft>
                      </a:pPr>
                      <a:r>
                        <a:rPr lang="uk-UA" sz="1600" b="1" dirty="0">
                          <a:effectLst/>
                        </a:rPr>
                        <a:t>Зв’язок старого і нового</a:t>
                      </a:r>
                      <a:endParaRPr lang="uk-UA" sz="1600" b="1" dirty="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r>
                        <a:rPr lang="uk-UA" sz="1600" b="1">
                          <a:effectLst/>
                        </a:rPr>
                        <a:t>Розвиток необхідно включає в себе і старе, тобто все те, що необхідне для дальшого розвитку нового</a:t>
                      </a:r>
                      <a:endParaRPr lang="uk-UA" sz="1600" b="1">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r>
                        <a:rPr lang="uk-UA" sz="1600" b="1">
                          <a:effectLst/>
                        </a:rPr>
                        <a:t>Старе може повністю відкидатися новим (абсолютне знищення старого), оскільки вони є протилежностями, котрі виключають одна одну.</a:t>
                      </a:r>
                      <a:endParaRPr lang="uk-UA" sz="1600" b="1">
                        <a:effectLst/>
                        <a:latin typeface="Times New Roman" panose="02020603050405020304" pitchFamily="18" charset="0"/>
                        <a:ea typeface="Times New Roman" panose="02020603050405020304" pitchFamily="18" charset="0"/>
                      </a:endParaRPr>
                    </a:p>
                  </a:txBody>
                  <a:tcPr marL="29644" marR="29644" marT="0" marB="0"/>
                </a:tc>
              </a:tr>
              <a:tr h="987765">
                <a:tc>
                  <a:txBody>
                    <a:bodyPr/>
                    <a:lstStyle/>
                    <a:p>
                      <a:pPr>
                        <a:spcAft>
                          <a:spcPts val="0"/>
                        </a:spcAft>
                      </a:pPr>
                      <a:r>
                        <a:rPr lang="uk-UA" sz="1600" b="1" dirty="0">
                          <a:effectLst/>
                        </a:rPr>
                        <a:t>Джерела розвитку</a:t>
                      </a:r>
                      <a:endParaRPr lang="uk-UA" sz="1600" b="1" dirty="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r>
                        <a:rPr lang="uk-UA" sz="1600" b="1" dirty="0">
                          <a:effectLst/>
                        </a:rPr>
                        <a:t>Внутрішні суперечності речей і явищ, саморух матерії через подолання цих суперечностей.</a:t>
                      </a:r>
                      <a:endParaRPr lang="uk-UA" sz="1600" b="1" dirty="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r>
                        <a:rPr lang="uk-UA" sz="1600" b="1">
                          <a:effectLst/>
                        </a:rPr>
                        <a:t>Різні джерела і форми: вогонь, апейрон, Деміург, ентелехія, світова воля і т.п., тобто джерела знаходяться, частіше за все, поза самими предметами і явищами</a:t>
                      </a:r>
                      <a:endParaRPr lang="uk-UA" sz="1600" b="1">
                        <a:effectLst/>
                        <a:latin typeface="Times New Roman" panose="02020603050405020304" pitchFamily="18" charset="0"/>
                        <a:ea typeface="Times New Roman" panose="02020603050405020304" pitchFamily="18" charset="0"/>
                      </a:endParaRPr>
                    </a:p>
                  </a:txBody>
                  <a:tcPr marL="29644" marR="29644" marT="0" marB="0"/>
                </a:tc>
              </a:tr>
              <a:tr h="1381455">
                <a:tc>
                  <a:txBody>
                    <a:bodyPr/>
                    <a:lstStyle/>
                    <a:p>
                      <a:pPr>
                        <a:spcAft>
                          <a:spcPts val="0"/>
                        </a:spcAft>
                      </a:pPr>
                      <a:r>
                        <a:rPr lang="uk-UA" sz="1600" b="1">
                          <a:effectLst/>
                        </a:rPr>
                        <a:t>“Механізм” розвитку, спосіб переходу від старої до нової якості</a:t>
                      </a:r>
                      <a:endParaRPr lang="uk-UA" sz="1600" b="1">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r>
                        <a:rPr lang="uk-UA" sz="1600" b="1" dirty="0">
                          <a:effectLst/>
                        </a:rPr>
                        <a:t>Через накопичення кількісних змін, внаслідок стрибкоподібного переходу, виникає нова якість, як новий щабель розвитку.</a:t>
                      </a:r>
                      <a:endParaRPr lang="uk-UA" sz="1600" b="1" dirty="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r>
                        <a:rPr lang="uk-UA" sz="1600" b="1">
                          <a:effectLst/>
                        </a:rPr>
                        <a:t>Або зміна, рух як процес зменшення чи збільшення, тобто як кількісне перетворення існуючого, або “чудодійний”, незакономірний зовнішній поштовх, який переводить певне явище чи процес на інший рівень, в іншу якість.</a:t>
                      </a:r>
                      <a:endParaRPr lang="uk-UA" sz="1600" b="1">
                        <a:effectLst/>
                        <a:latin typeface="Times New Roman" panose="02020603050405020304" pitchFamily="18" charset="0"/>
                        <a:ea typeface="Times New Roman" panose="02020603050405020304" pitchFamily="18" charset="0"/>
                      </a:endParaRPr>
                    </a:p>
                  </a:txBody>
                  <a:tcPr marL="29644" marR="29644" marT="0" marB="0"/>
                </a:tc>
              </a:tr>
              <a:tr h="1975531">
                <a:tc>
                  <a:txBody>
                    <a:bodyPr/>
                    <a:lstStyle/>
                    <a:p>
                      <a:pPr>
                        <a:spcAft>
                          <a:spcPts val="0"/>
                        </a:spcAft>
                      </a:pPr>
                      <a:r>
                        <a:rPr lang="uk-UA" sz="1600" b="1" dirty="0">
                          <a:effectLst/>
                        </a:rPr>
                        <a:t>Спрямованість розвитку</a:t>
                      </a:r>
                      <a:endParaRPr lang="uk-UA" sz="1600" b="1" dirty="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r>
                        <a:rPr lang="uk-UA" sz="1600" b="1" dirty="0">
                          <a:effectLst/>
                        </a:rPr>
                        <a:t>Розвиток йде не по колу, не по прямій, а по аналогії зі спіраллю, оскільки в процесі розвитку є повтори, повернення назад, відтворення того, що було, однак повторення, повернення, відтворення на вищій, ніж попередня стадії (витку “спіралі розвитку”).</a:t>
                      </a:r>
                      <a:endParaRPr lang="uk-UA" sz="1600" b="1" dirty="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r>
                        <a:rPr lang="uk-UA" sz="1600" b="1" dirty="0">
                          <a:effectLst/>
                        </a:rPr>
                        <a:t>Різні трактування розвитку: від подібного до природного циклу руху по колу, есхатологічного тлумачення низхідного руху історії світу до свого кінця на Страшному суді, до постмодерної хаотичної невизначеності і багатовекторності розвитку світу.</a:t>
                      </a:r>
                      <a:endParaRPr lang="uk-UA" sz="1600" b="1" dirty="0">
                        <a:effectLst/>
                        <a:latin typeface="Times New Roman" panose="02020603050405020304" pitchFamily="18" charset="0"/>
                        <a:ea typeface="Times New Roman" panose="02020603050405020304" pitchFamily="18" charset="0"/>
                      </a:endParaRPr>
                    </a:p>
                  </a:txBody>
                  <a:tcPr marL="29644" marR="29644" marT="0" marB="0"/>
                </a:tc>
              </a:tr>
              <a:tr h="1033045">
                <a:tc>
                  <a:txBody>
                    <a:bodyPr/>
                    <a:lstStyle/>
                    <a:p>
                      <a:pPr>
                        <a:spcAft>
                          <a:spcPts val="0"/>
                        </a:spcAft>
                      </a:pPr>
                      <a:endParaRPr lang="uk-UA" sz="1100" dirty="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endParaRPr lang="uk-UA" sz="1100" dirty="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endParaRPr lang="uk-UA" sz="1100" dirty="0">
                        <a:effectLst/>
                        <a:latin typeface="Times New Roman" panose="02020603050405020304" pitchFamily="18" charset="0"/>
                        <a:ea typeface="Times New Roman" panose="02020603050405020304" pitchFamily="18" charset="0"/>
                      </a:endParaRPr>
                    </a:p>
                  </a:txBody>
                  <a:tcPr marL="29644" marR="29644" marT="0" marB="0"/>
                </a:tc>
              </a:tr>
              <a:tr h="476789">
                <a:tc>
                  <a:txBody>
                    <a:bodyPr/>
                    <a:lstStyle/>
                    <a:p>
                      <a:pPr>
                        <a:spcAft>
                          <a:spcPts val="0"/>
                        </a:spcAft>
                      </a:pPr>
                      <a:endParaRPr lang="uk-UA" sz="110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endParaRPr lang="uk-UA" sz="1100" dirty="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endParaRPr lang="uk-UA" sz="1100" dirty="0">
                        <a:effectLst/>
                        <a:latin typeface="Times New Roman" panose="02020603050405020304" pitchFamily="18" charset="0"/>
                        <a:ea typeface="Times New Roman" panose="02020603050405020304" pitchFamily="18" charset="0"/>
                      </a:endParaRPr>
                    </a:p>
                  </a:txBody>
                  <a:tcPr marL="29644" marR="29644" marT="0" marB="0"/>
                </a:tc>
              </a:tr>
              <a:tr h="238395">
                <a:tc>
                  <a:txBody>
                    <a:bodyPr/>
                    <a:lstStyle/>
                    <a:p>
                      <a:pPr>
                        <a:spcAft>
                          <a:spcPts val="0"/>
                        </a:spcAft>
                      </a:pPr>
                      <a:endParaRPr lang="uk-UA" sz="110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endParaRPr lang="uk-UA" sz="1100">
                        <a:effectLst/>
                        <a:latin typeface="Times New Roman" panose="02020603050405020304" pitchFamily="18" charset="0"/>
                        <a:ea typeface="Times New Roman" panose="02020603050405020304" pitchFamily="18" charset="0"/>
                      </a:endParaRPr>
                    </a:p>
                  </a:txBody>
                  <a:tcPr marL="29644" marR="29644" marT="0" marB="0"/>
                </a:tc>
                <a:tc>
                  <a:txBody>
                    <a:bodyPr/>
                    <a:lstStyle/>
                    <a:p>
                      <a:pPr>
                        <a:spcAft>
                          <a:spcPts val="0"/>
                        </a:spcAft>
                      </a:pPr>
                      <a:endParaRPr lang="uk-UA" sz="1100" dirty="0">
                        <a:effectLst/>
                        <a:latin typeface="Times New Roman" panose="02020603050405020304" pitchFamily="18" charset="0"/>
                        <a:ea typeface="Times New Roman" panose="02020603050405020304" pitchFamily="18" charset="0"/>
                      </a:endParaRPr>
                    </a:p>
                  </a:txBody>
                  <a:tcPr marL="29644" marR="29644" marT="0" marB="0"/>
                </a:tc>
              </a:tr>
            </a:tbl>
          </a:graphicData>
        </a:graphic>
      </p:graphicFrame>
      <p:sp>
        <p:nvSpPr>
          <p:cNvPr id="3" name="Rectangle 1"/>
          <p:cNvSpPr>
            <a:spLocks noChangeArrowheads="1"/>
          </p:cNvSpPr>
          <p:nvPr/>
        </p:nvSpPr>
        <p:spPr bwMode="auto">
          <a:xfrm>
            <a:off x="2133600" y="103188"/>
            <a:ext cx="10058400" cy="1568450"/>
          </a:xfrm>
          <a:prstGeom prst="rect">
            <a:avLst/>
          </a:prstGeom>
          <a:noFill/>
          <a:ln w="9525">
            <a:noFill/>
            <a:miter lim="800000"/>
            <a:headEnd/>
            <a:tailEnd/>
          </a:ln>
        </p:spPr>
        <p:txBody>
          <a:bodyPr anchor="ctr">
            <a:spAutoFit/>
          </a:bodyPr>
          <a:lstStyle/>
          <a:p>
            <a:pPr indent="450850"/>
            <a:r>
              <a:rPr lang="uk-UA" altLang="uk-UA" sz="2400" b="1">
                <a:latin typeface="Arial" charset="0"/>
                <a:cs typeface="Times New Roman" pitchFamily="18" charset="0"/>
              </a:rPr>
              <a:t>Відмінність діалектики і метафізики, як двох концепцій розвитку і методів пізнання</a:t>
            </a:r>
          </a:p>
          <a:p>
            <a:pPr indent="450850"/>
            <a:r>
              <a:rPr lang="uk-UA" altLang="uk-UA" sz="2400" b="1">
                <a:latin typeface="Arial" charset="0"/>
                <a:cs typeface="Times New Roman" pitchFamily="18" charset="0"/>
              </a:rPr>
              <a:t/>
            </a:r>
            <a:br>
              <a:rPr lang="uk-UA" altLang="uk-UA" sz="2400" b="1">
                <a:latin typeface="Arial" charset="0"/>
                <a:cs typeface="Times New Roman" pitchFamily="18" charset="0"/>
              </a:rPr>
            </a:br>
            <a:endParaRPr lang="uk-UA" altLang="uk-UA" sz="2400">
              <a:latin typeface="Arial" charset="0"/>
            </a:endParaRPr>
          </a:p>
        </p:txBody>
      </p:sp>
      <p:sp>
        <p:nvSpPr>
          <p:cNvPr id="5" name="Стрелка вниз 4"/>
          <p:cNvSpPr/>
          <p:nvPr/>
        </p:nvSpPr>
        <p:spPr>
          <a:xfrm>
            <a:off x="6515100" y="6477000"/>
            <a:ext cx="446088"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100"/>
                                        <p:tgtEl>
                                          <p:spTgt spid="3"/>
                                        </p:tgtEl>
                                      </p:cBhvr>
                                    </p:animEffect>
                                    <p:anim calcmode="lin" valueType="num">
                                      <p:cBhvr>
                                        <p:cTn id="8" dur="3100" fill="hold"/>
                                        <p:tgtEl>
                                          <p:spTgt spid="3"/>
                                        </p:tgtEl>
                                        <p:attrNameLst>
                                          <p:attrName>ppt_x</p:attrName>
                                        </p:attrNameLst>
                                      </p:cBhvr>
                                      <p:tavLst>
                                        <p:tav tm="0">
                                          <p:val>
                                            <p:strVal val="#ppt_x"/>
                                          </p:val>
                                        </p:tav>
                                        <p:tav tm="100000">
                                          <p:val>
                                            <p:strVal val="#ppt_x"/>
                                          </p:val>
                                        </p:tav>
                                      </p:tavLst>
                                    </p:anim>
                                    <p:anim calcmode="lin" valueType="num">
                                      <p:cBhvr>
                                        <p:cTn id="9" dur="3100" fill="hold"/>
                                        <p:tgtEl>
                                          <p:spTgt spid="3"/>
                                        </p:tgtEl>
                                        <p:attrNameLst>
                                          <p:attrName>ppt_y</p:attrName>
                                        </p:attrNameLst>
                                      </p:cBhvr>
                                      <p:tavLst>
                                        <p:tav tm="0">
                                          <p:val>
                                            <p:strVal val="#ppt_y+.1"/>
                                          </p:val>
                                        </p:tav>
                                        <p:tav tm="100000">
                                          <p:val>
                                            <p:strVal val="#ppt_y"/>
                                          </p:val>
                                        </p:tav>
                                      </p:tavLst>
                                    </p:anim>
                                  </p:childTnLst>
                                </p:cTn>
                              </p:par>
                              <p:par>
                                <p:cTn id="10" presetID="10"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100"/>
                                        <p:tgtEl>
                                          <p:spTgt spid="2"/>
                                        </p:tgtEl>
                                      </p:cBhvr>
                                    </p:animEffect>
                                  </p:childTnLst>
                                </p:cTn>
                              </p:par>
                            </p:childTnLst>
                          </p:cTn>
                        </p:par>
                        <p:par>
                          <p:cTn id="13" fill="hold" nodeType="afterGroup">
                            <p:stCondLst>
                              <p:cond delay="3100"/>
                            </p:stCondLst>
                            <p:childTnLst>
                              <p:par>
                                <p:cTn id="14" presetID="1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1500"/>
                                        <p:tgtEl>
                                          <p:spTgt spid="5"/>
                                        </p:tgtEl>
                                      </p:cBhvr>
                                    </p:animEffect>
                                  </p:childTnLst>
                                </p:cTn>
                              </p:par>
                              <p:par>
                                <p:cTn id="17" presetID="27" presetClass="emph" presetSubtype="0" repeatCount="indefinite" fill="remove" grpId="1" nodeType="withEffect">
                                  <p:stCondLst>
                                    <p:cond delay="1400"/>
                                  </p:stCondLst>
                                  <p:childTnLst>
                                    <p:animClr clrSpc="rgb" dir="cw">
                                      <p:cBhvr override="childStyle">
                                        <p:cTn id="18" dur="250" autoRev="1" fill="remove"/>
                                        <p:tgtEl>
                                          <p:spTgt spid="5"/>
                                        </p:tgtEl>
                                        <p:attrNameLst>
                                          <p:attrName>style.color</p:attrName>
                                        </p:attrNameLst>
                                      </p:cBhvr>
                                      <p:to>
                                        <a:schemeClr val="bg1"/>
                                      </p:to>
                                    </p:animClr>
                                    <p:animClr clrSpc="rgb" dir="cw">
                                      <p:cBhvr>
                                        <p:cTn id="19" dur="250" autoRev="1" fill="remove"/>
                                        <p:tgtEl>
                                          <p:spTgt spid="5"/>
                                        </p:tgtEl>
                                        <p:attrNameLst>
                                          <p:attrName>fillcolor</p:attrName>
                                        </p:attrNameLst>
                                      </p:cBhvr>
                                      <p:to>
                                        <a:schemeClr val="bg1"/>
                                      </p:to>
                                    </p:animClr>
                                    <p:set>
                                      <p:cBhvr>
                                        <p:cTn id="20" dur="250" autoRev="1" fill="remove"/>
                                        <p:tgtEl>
                                          <p:spTgt spid="5"/>
                                        </p:tgtEl>
                                        <p:attrNameLst>
                                          <p:attrName>fill.type</p:attrName>
                                        </p:attrNameLst>
                                      </p:cBhvr>
                                      <p:to>
                                        <p:strVal val="solid"/>
                                      </p:to>
                                    </p:set>
                                    <p:set>
                                      <p:cBhvr>
                                        <p:cTn id="21" dur="250" autoRev="1" fill="remove"/>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5"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749300" y="1289050"/>
          <a:ext cx="11017250" cy="5495925"/>
        </p:xfrm>
        <a:graphic>
          <a:graphicData uri="http://schemas.openxmlformats.org/drawingml/2006/table">
            <a:tbl>
              <a:tblPr>
                <a:tableStyleId>{5C22544A-7EE6-4342-B048-85BDC9FD1C3A}</a:tableStyleId>
              </a:tblPr>
              <a:tblGrid>
                <a:gridCol w="1648841"/>
                <a:gridCol w="4032163"/>
                <a:gridCol w="5336246"/>
              </a:tblGrid>
              <a:tr h="2872870">
                <a:tc>
                  <a:txBody>
                    <a:bodyPr/>
                    <a:lstStyle/>
                    <a:p>
                      <a:pPr>
                        <a:spcAft>
                          <a:spcPts val="0"/>
                        </a:spcAft>
                      </a:pPr>
                      <a:r>
                        <a:rPr lang="uk-UA" sz="1600" b="1" dirty="0">
                          <a:effectLst/>
                        </a:rPr>
                        <a:t>Стиль мислення, усвідомлення дійсності</a:t>
                      </a:r>
                      <a:endParaRPr lang="uk-UA" sz="1600" b="1" dirty="0">
                        <a:effectLst/>
                        <a:latin typeface="Times New Roman" panose="02020603050405020304" pitchFamily="18" charset="0"/>
                        <a:ea typeface="Times New Roman" panose="02020603050405020304" pitchFamily="18" charset="0"/>
                      </a:endParaRPr>
                    </a:p>
                  </a:txBody>
                  <a:tcPr marL="29640" marR="29640" marT="0" marB="0"/>
                </a:tc>
                <a:tc>
                  <a:txBody>
                    <a:bodyPr/>
                    <a:lstStyle/>
                    <a:p>
                      <a:pPr>
                        <a:spcAft>
                          <a:spcPts val="0"/>
                        </a:spcAft>
                      </a:pPr>
                      <a:r>
                        <a:rPr lang="uk-UA" sz="1600" b="1" dirty="0">
                          <a:effectLst/>
                        </a:rPr>
                        <a:t>Світ принципово пізнаваний і все у ньому пов’язане причинно-наслідковими (або логічними) зв’язками, щоб справді знати предмет, необхідно охопити, вивчити всі його сторони, всі зв’язки і опосередкування. Критерієм істинності діалектичного пізнання може бути лише практика.</a:t>
                      </a:r>
                      <a:endParaRPr lang="uk-UA" sz="1600" b="1" dirty="0">
                        <a:effectLst/>
                        <a:latin typeface="Times New Roman" panose="02020603050405020304" pitchFamily="18" charset="0"/>
                        <a:ea typeface="Times New Roman" panose="02020603050405020304" pitchFamily="18" charset="0"/>
                      </a:endParaRPr>
                    </a:p>
                  </a:txBody>
                  <a:tcPr marL="29640" marR="29640" marT="0" marB="0"/>
                </a:tc>
                <a:tc>
                  <a:txBody>
                    <a:bodyPr/>
                    <a:lstStyle/>
                    <a:p>
                      <a:pPr>
                        <a:spcAft>
                          <a:spcPts val="0"/>
                        </a:spcAft>
                      </a:pPr>
                      <a:r>
                        <a:rPr lang="uk-UA" sz="1600" b="1" dirty="0">
                          <a:effectLst/>
                        </a:rPr>
                        <a:t>Спрямованість на імматеріальні джерела та безмежність буття; спрямованість пізнання на до-досвідне або над-досвідне знання; схильність до </a:t>
                      </a:r>
                      <a:r>
                        <a:rPr lang="uk-UA" sz="1600" b="1" dirty="0" err="1">
                          <a:effectLst/>
                        </a:rPr>
                        <a:t>метаабсолютизації</a:t>
                      </a:r>
                      <a:r>
                        <a:rPr lang="uk-UA" sz="1600" b="1" dirty="0">
                          <a:effectLst/>
                        </a:rPr>
                        <a:t> та </a:t>
                      </a:r>
                      <a:r>
                        <a:rPr lang="uk-UA" sz="1600" b="1" dirty="0" err="1">
                          <a:effectLst/>
                        </a:rPr>
                        <a:t>метаузагальнення</a:t>
                      </a:r>
                      <a:r>
                        <a:rPr lang="uk-UA" sz="1600" b="1" dirty="0">
                          <a:effectLst/>
                        </a:rPr>
                        <a:t>, заперечення емпіричної можливості пізнання першооснов та долі </a:t>
                      </a:r>
                      <a:r>
                        <a:rPr lang="uk-UA" sz="1600" b="1" dirty="0" err="1">
                          <a:effectLst/>
                        </a:rPr>
                        <a:t>Універсуму</a:t>
                      </a:r>
                      <a:r>
                        <a:rPr lang="uk-UA" sz="1600" b="1" dirty="0">
                          <a:effectLst/>
                        </a:rPr>
                        <a:t>; усвідомлення принципової невичерпності для раціонального пізнання феномена людини і духовної складової реальності і </a:t>
                      </a:r>
                      <a:r>
                        <a:rPr lang="uk-UA" sz="1600" b="1" dirty="0" err="1">
                          <a:effectLst/>
                        </a:rPr>
                        <a:t>т.п</a:t>
                      </a:r>
                      <a:r>
                        <a:rPr lang="uk-UA" sz="1600" b="1" dirty="0">
                          <a:effectLst/>
                        </a:rPr>
                        <a:t>. Критерії істинності різноманітні.</a:t>
                      </a:r>
                      <a:endParaRPr lang="uk-UA" sz="1600" b="1" dirty="0">
                        <a:effectLst/>
                        <a:latin typeface="Times New Roman" panose="02020603050405020304" pitchFamily="18" charset="0"/>
                        <a:ea typeface="Times New Roman" panose="02020603050405020304" pitchFamily="18" charset="0"/>
                      </a:endParaRPr>
                    </a:p>
                  </a:txBody>
                  <a:tcPr marL="29640" marR="29640" marT="0" marB="0"/>
                </a:tc>
              </a:tr>
              <a:tr h="1465595">
                <a:tc>
                  <a:txBody>
                    <a:bodyPr/>
                    <a:lstStyle/>
                    <a:p>
                      <a:pPr>
                        <a:spcAft>
                          <a:spcPts val="0"/>
                        </a:spcAft>
                      </a:pPr>
                      <a:r>
                        <a:rPr lang="uk-UA" sz="1600" b="1">
                          <a:effectLst/>
                        </a:rPr>
                        <a:t>Сутність пізнання</a:t>
                      </a:r>
                      <a:endParaRPr lang="uk-UA" sz="1600" b="1">
                        <a:effectLst/>
                        <a:latin typeface="Times New Roman" panose="02020603050405020304" pitchFamily="18" charset="0"/>
                        <a:ea typeface="Times New Roman" panose="02020603050405020304" pitchFamily="18" charset="0"/>
                      </a:endParaRPr>
                    </a:p>
                  </a:txBody>
                  <a:tcPr marL="29640" marR="29640" marT="0" marB="0"/>
                </a:tc>
                <a:tc>
                  <a:txBody>
                    <a:bodyPr/>
                    <a:lstStyle/>
                    <a:p>
                      <a:pPr>
                        <a:spcAft>
                          <a:spcPts val="0"/>
                        </a:spcAft>
                      </a:pPr>
                      <a:r>
                        <a:rPr lang="uk-UA" sz="1600" b="1" dirty="0">
                          <a:effectLst/>
                        </a:rPr>
                        <a:t>Розглядає пізнання як закономірний процес, який керується принципами і законами діалектики, та піддається осмисленню і прогнозуванню</a:t>
                      </a:r>
                      <a:endParaRPr lang="uk-UA" sz="1600" b="1" dirty="0">
                        <a:effectLst/>
                        <a:latin typeface="Times New Roman" panose="02020603050405020304" pitchFamily="18" charset="0"/>
                        <a:ea typeface="Times New Roman" panose="02020603050405020304" pitchFamily="18" charset="0"/>
                      </a:endParaRPr>
                    </a:p>
                  </a:txBody>
                  <a:tcPr marL="29640" marR="29640" marT="0" marB="0"/>
                </a:tc>
                <a:tc>
                  <a:txBody>
                    <a:bodyPr/>
                    <a:lstStyle/>
                    <a:p>
                      <a:pPr>
                        <a:spcAft>
                          <a:spcPts val="0"/>
                        </a:spcAft>
                      </a:pPr>
                      <a:r>
                        <a:rPr lang="uk-UA" sz="1600" b="1" dirty="0">
                          <a:effectLst/>
                        </a:rPr>
                        <a:t>Досить часто, розглядає пізнання як не обтяжений чіткими закономірностями процес, в якому мають місце одкровення, чудо, Божа ілюмінація і </a:t>
                      </a:r>
                      <a:r>
                        <a:rPr lang="uk-UA" sz="1600" b="1" dirty="0" err="1">
                          <a:effectLst/>
                        </a:rPr>
                        <a:t>т.п</a:t>
                      </a:r>
                      <a:r>
                        <a:rPr lang="uk-UA" sz="1600" b="1" dirty="0">
                          <a:effectLst/>
                        </a:rPr>
                        <a:t>.</a:t>
                      </a:r>
                      <a:endParaRPr lang="uk-UA" sz="1600" b="1" dirty="0">
                        <a:effectLst/>
                        <a:latin typeface="Times New Roman" panose="02020603050405020304" pitchFamily="18" charset="0"/>
                        <a:ea typeface="Times New Roman" panose="02020603050405020304" pitchFamily="18" charset="0"/>
                      </a:endParaRPr>
                    </a:p>
                  </a:txBody>
                  <a:tcPr marL="29640" marR="29640" marT="0" marB="0"/>
                </a:tc>
              </a:tr>
              <a:tr h="1157460">
                <a:tc>
                  <a:txBody>
                    <a:bodyPr/>
                    <a:lstStyle/>
                    <a:p>
                      <a:pPr>
                        <a:spcAft>
                          <a:spcPts val="0"/>
                        </a:spcAft>
                      </a:pPr>
                      <a:r>
                        <a:rPr lang="uk-UA" sz="1600" b="1">
                          <a:effectLst/>
                        </a:rPr>
                        <a:t>Критерії побудови картини світу</a:t>
                      </a:r>
                      <a:endParaRPr lang="uk-UA" sz="1600" b="1">
                        <a:effectLst/>
                        <a:latin typeface="Times New Roman" panose="02020603050405020304" pitchFamily="18" charset="0"/>
                        <a:ea typeface="Times New Roman" panose="02020603050405020304" pitchFamily="18" charset="0"/>
                      </a:endParaRPr>
                    </a:p>
                  </a:txBody>
                  <a:tcPr marL="29640" marR="29640" marT="0" marB="0"/>
                </a:tc>
                <a:tc>
                  <a:txBody>
                    <a:bodyPr/>
                    <a:lstStyle/>
                    <a:p>
                      <a:pPr>
                        <a:spcAft>
                          <a:spcPts val="0"/>
                        </a:spcAft>
                      </a:pPr>
                      <a:r>
                        <a:rPr lang="uk-UA" sz="1600" b="1">
                          <a:effectLst/>
                        </a:rPr>
                        <a:t>Тяжіє до побудови, частіше статичної, всеохоплюючої і умоглядної картини світу</a:t>
                      </a:r>
                      <a:endParaRPr lang="uk-UA" sz="1600" b="1">
                        <a:effectLst/>
                        <a:latin typeface="Times New Roman" panose="02020603050405020304" pitchFamily="18" charset="0"/>
                        <a:ea typeface="Times New Roman" panose="02020603050405020304" pitchFamily="18" charset="0"/>
                      </a:endParaRPr>
                    </a:p>
                  </a:txBody>
                  <a:tcPr marL="29640" marR="29640" marT="0" marB="0"/>
                </a:tc>
                <a:tc>
                  <a:txBody>
                    <a:bodyPr/>
                    <a:lstStyle/>
                    <a:p>
                      <a:pPr>
                        <a:spcAft>
                          <a:spcPts val="0"/>
                        </a:spcAft>
                      </a:pPr>
                      <a:r>
                        <a:rPr lang="uk-UA" sz="1600" b="1" dirty="0">
                          <a:effectLst/>
                        </a:rPr>
                        <a:t>Прагне показати конкретну, мінливу і закономірну у своїх взаємозв’язках і відношеннях картину світу.</a:t>
                      </a:r>
                      <a:endParaRPr lang="uk-UA" sz="1600" b="1" dirty="0">
                        <a:effectLst/>
                        <a:latin typeface="Times New Roman" panose="02020603050405020304" pitchFamily="18" charset="0"/>
                        <a:ea typeface="Times New Roman" panose="02020603050405020304" pitchFamily="18" charset="0"/>
                      </a:endParaRPr>
                    </a:p>
                  </a:txBody>
                  <a:tcPr marL="29640" marR="29640" marT="0" marB="0"/>
                </a:tc>
              </a:tr>
            </a:tbl>
          </a:graphicData>
        </a:graphic>
      </p:graphicFrame>
      <p:sp>
        <p:nvSpPr>
          <p:cNvPr id="4" name="Стрелка вниз 3"/>
          <p:cNvSpPr/>
          <p:nvPr/>
        </p:nvSpPr>
        <p:spPr>
          <a:xfrm>
            <a:off x="6448425" y="368300"/>
            <a:ext cx="446088"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400"/>
                                        <p:tgtEl>
                                          <p:spTgt spid="4"/>
                                        </p:tgtEl>
                                      </p:cBhvr>
                                    </p:animEffect>
                                  </p:childTnLst>
                                </p:cTn>
                              </p:par>
                              <p:par>
                                <p:cTn id="8" presetID="27" presetClass="emph" presetSubtype="0" repeatCount="5000" fill="remove" grpId="1" nodeType="withEffect">
                                  <p:stCondLst>
                                    <p:cond delay="1500"/>
                                  </p:stCondLst>
                                  <p:childTnLst>
                                    <p:animClr clrSpc="rgb" dir="cw">
                                      <p:cBhvr override="childStyle">
                                        <p:cTn id="9" dur="250" autoRev="1" fill="remove"/>
                                        <p:tgtEl>
                                          <p:spTgt spid="4"/>
                                        </p:tgtEl>
                                        <p:attrNameLst>
                                          <p:attrName>style.color</p:attrName>
                                        </p:attrNameLst>
                                      </p:cBhvr>
                                      <p:to>
                                        <a:schemeClr val="bg1"/>
                                      </p:to>
                                    </p:animClr>
                                    <p:animClr clrSpc="rgb" dir="cw">
                                      <p:cBhvr>
                                        <p:cTn id="10" dur="250" autoRev="1" fill="remove"/>
                                        <p:tgtEl>
                                          <p:spTgt spid="4"/>
                                        </p:tgtEl>
                                        <p:attrNameLst>
                                          <p:attrName>fillcolor</p:attrName>
                                        </p:attrNameLst>
                                      </p:cBhvr>
                                      <p:to>
                                        <a:schemeClr val="bg1"/>
                                      </p:to>
                                    </p:animClr>
                                    <p:set>
                                      <p:cBhvr>
                                        <p:cTn id="11" dur="250" autoRev="1" fill="remove"/>
                                        <p:tgtEl>
                                          <p:spTgt spid="4"/>
                                        </p:tgtEl>
                                        <p:attrNameLst>
                                          <p:attrName>fill.type</p:attrName>
                                        </p:attrNameLst>
                                      </p:cBhvr>
                                      <p:to>
                                        <p:strVal val="solid"/>
                                      </p:to>
                                    </p:set>
                                    <p:set>
                                      <p:cBhvr>
                                        <p:cTn id="12" dur="250" autoRev="1" fill="remove"/>
                                        <p:tgtEl>
                                          <p:spTgt spid="4"/>
                                        </p:tgtEl>
                                        <p:attrNameLst>
                                          <p:attrName>fill.on</p:attrName>
                                        </p:attrNameLst>
                                      </p:cBhvr>
                                      <p:to>
                                        <p:strVal val="true"/>
                                      </p:to>
                                    </p:set>
                                  </p:childTnLst>
                                </p:cTn>
                              </p:par>
                              <p:par>
                                <p:cTn id="13" presetID="15"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3200" fill="hold"/>
                                        <p:tgtEl>
                                          <p:spTgt spid="2"/>
                                        </p:tgtEl>
                                        <p:attrNameLst>
                                          <p:attrName>ppt_w</p:attrName>
                                        </p:attrNameLst>
                                      </p:cBhvr>
                                      <p:tavLst>
                                        <p:tav tm="0">
                                          <p:val>
                                            <p:fltVal val="0"/>
                                          </p:val>
                                        </p:tav>
                                        <p:tav tm="100000">
                                          <p:val>
                                            <p:strVal val="#ppt_w"/>
                                          </p:val>
                                        </p:tav>
                                      </p:tavLst>
                                    </p:anim>
                                    <p:anim calcmode="lin" valueType="num">
                                      <p:cBhvr>
                                        <p:cTn id="16" dur="3200" fill="hold"/>
                                        <p:tgtEl>
                                          <p:spTgt spid="2"/>
                                        </p:tgtEl>
                                        <p:attrNameLst>
                                          <p:attrName>ppt_h</p:attrName>
                                        </p:attrNameLst>
                                      </p:cBhvr>
                                      <p:tavLst>
                                        <p:tav tm="0">
                                          <p:val>
                                            <p:fltVal val="0"/>
                                          </p:val>
                                        </p:tav>
                                        <p:tav tm="100000">
                                          <p:val>
                                            <p:strVal val="#ppt_h"/>
                                          </p:val>
                                        </p:tav>
                                      </p:tavLst>
                                    </p:anim>
                                    <p:anim calcmode="lin" valueType="num">
                                      <p:cBhvr>
                                        <p:cTn id="17" dur="3200" fill="hold"/>
                                        <p:tgtEl>
                                          <p:spTgt spid="2"/>
                                        </p:tgtEl>
                                        <p:attrNameLst>
                                          <p:attrName>ppt_x</p:attrName>
                                        </p:attrNameLst>
                                      </p:cBhvr>
                                      <p:tavLst>
                                        <p:tav tm="0" fmla="#ppt_x+(cos(-2*pi*(1-$))*-#ppt_x-sin(-2*pi*(1-$))*(1-#ppt_y))*(1-$)">
                                          <p:val>
                                            <p:fltVal val="0"/>
                                          </p:val>
                                        </p:tav>
                                        <p:tav tm="100000">
                                          <p:val>
                                            <p:fltVal val="1"/>
                                          </p:val>
                                        </p:tav>
                                      </p:tavLst>
                                    </p:anim>
                                    <p:anim calcmode="lin" valueType="num">
                                      <p:cBhvr>
                                        <p:cTn id="18" dur="32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1514475" y="347663"/>
            <a:ext cx="9578975" cy="954087"/>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Основні принципи синергетики</a:t>
            </a:r>
            <a:endParaRPr lang="uk-UA" altLang="uk-UA" sz="2800">
              <a:latin typeface="Times New Roman" pitchFamily="18" charset="0"/>
              <a:cs typeface="Times New Roman" pitchFamily="18" charset="0"/>
            </a:endParaRPr>
          </a:p>
          <a:p>
            <a:pPr algn="ctr" eaLnBrk="1" hangingPunct="1"/>
            <a:r>
              <a:rPr lang="uk-UA" altLang="uk-UA" sz="2800" b="1">
                <a:latin typeface="Times New Roman" pitchFamily="18" charset="0"/>
                <a:cs typeface="Times New Roman" pitchFamily="18" charset="0"/>
              </a:rPr>
              <a:t> </a:t>
            </a:r>
            <a:endParaRPr lang="uk-UA" altLang="uk-UA" sz="2800">
              <a:latin typeface="Times New Roman" pitchFamily="18" charset="0"/>
              <a:cs typeface="Times New Roman" pitchFamily="18" charset="0"/>
            </a:endParaRPr>
          </a:p>
        </p:txBody>
      </p:sp>
      <p:grpSp>
        <p:nvGrpSpPr>
          <p:cNvPr id="3" name="Group 178"/>
          <p:cNvGrpSpPr>
            <a:grpSpLocks/>
          </p:cNvGrpSpPr>
          <p:nvPr/>
        </p:nvGrpSpPr>
        <p:grpSpPr bwMode="auto">
          <a:xfrm>
            <a:off x="614363" y="1301750"/>
            <a:ext cx="11272837" cy="5038725"/>
            <a:chOff x="1134" y="1854"/>
            <a:chExt cx="9600" cy="6300"/>
          </a:xfrm>
        </p:grpSpPr>
        <p:sp>
          <p:nvSpPr>
            <p:cNvPr id="26629" name="Text Box 164"/>
            <p:cNvSpPr txBox="1">
              <a:spLocks noChangeArrowheads="1"/>
            </p:cNvSpPr>
            <p:nvPr/>
          </p:nvSpPr>
          <p:spPr bwMode="auto">
            <a:xfrm>
              <a:off x="1134" y="1854"/>
              <a:ext cx="9600" cy="18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Системна ієрархічність</a:t>
              </a:r>
              <a:r>
                <a:rPr lang="uk-UA" altLang="uk-UA" sz="2000">
                  <a:latin typeface="Times New Roman" pitchFamily="18" charset="0"/>
                  <a:cs typeface="Times New Roman" pitchFamily="18" charset="0"/>
                </a:rPr>
                <a:t> ‑ наявність певної субординації між усіма рівнями світової системи, тобто властивості структур більш високого синархічного (від грец. ςυνάρχιως — співуправління, протилежне анархії) рівня відрізняються від властивостей більш простого рівня.</a:t>
              </a:r>
            </a:p>
          </p:txBody>
        </p:sp>
        <p:sp>
          <p:nvSpPr>
            <p:cNvPr id="26630" name="Text Box 165"/>
            <p:cNvSpPr txBox="1">
              <a:spLocks noChangeArrowheads="1"/>
            </p:cNvSpPr>
            <p:nvPr/>
          </p:nvSpPr>
          <p:spPr bwMode="auto">
            <a:xfrm>
              <a:off x="1134" y="4014"/>
              <a:ext cx="9600" cy="252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Емерджентність</a:t>
              </a:r>
              <a:r>
                <a:rPr lang="uk-UA" altLang="uk-UA" sz="2000">
                  <a:solidFill>
                    <a:srgbClr val="0000FF"/>
                  </a:solidFill>
                  <a:latin typeface="Times New Roman" pitchFamily="18" charset="0"/>
                  <a:cs typeface="Times New Roman" pitchFamily="18" charset="0"/>
                </a:rPr>
                <a:t> (</a:t>
              </a:r>
              <a:r>
                <a:rPr lang="uk-UA" altLang="uk-UA" sz="2000" i="1">
                  <a:solidFill>
                    <a:srgbClr val="0000FF"/>
                  </a:solidFill>
                  <a:latin typeface="Times New Roman" pitchFamily="18" charset="0"/>
                  <a:cs typeface="Times New Roman" pitchFamily="18" charset="0"/>
                </a:rPr>
                <a:t>від лат. emergens — виникнення нового, неочікуваного</a:t>
              </a:r>
              <a:r>
                <a:rPr lang="uk-UA" altLang="uk-UA" sz="2000">
                  <a:solidFill>
                    <a:srgbClr val="0000FF"/>
                  </a:solidFill>
                  <a:latin typeface="Times New Roman" pitchFamily="18" charset="0"/>
                  <a:cs typeface="Times New Roman" pitchFamily="18" charset="0"/>
                </a:rPr>
                <a:t>)</a:t>
              </a:r>
              <a:r>
                <a:rPr lang="uk-UA" altLang="uk-UA" sz="2000">
                  <a:latin typeface="Times New Roman" pitchFamily="18" charset="0"/>
                  <a:cs typeface="Times New Roman" pitchFamily="18" charset="0"/>
                </a:rPr>
                <a:t>, згідно з якою розвиток системи відбувається через випадковість вибору шляху в момент (точці) біфуркації, а сама випадковість за своєю природою не може повторюватися знов. (</a:t>
              </a:r>
              <a:r>
                <a:rPr lang="uk-UA" altLang="uk-UA" sz="2000" b="1" i="1">
                  <a:latin typeface="Times New Roman" pitchFamily="18" charset="0"/>
                  <a:cs typeface="Times New Roman" pitchFamily="18" charset="0"/>
                </a:rPr>
                <a:t>Точка біфуркації</a:t>
              </a:r>
              <a:r>
                <a:rPr lang="uk-UA" altLang="uk-UA" sz="2000" i="1">
                  <a:latin typeface="Times New Roman" pitchFamily="18" charset="0"/>
                  <a:cs typeface="Times New Roman" pitchFamily="18" charset="0"/>
                </a:rPr>
                <a:t> – критичний стан системи, при якому система стає нестійкою щодо флуктуацій (збурень) і виникає невизначеність: чи стане стан системи хаотичним, або вона перейде на новий, більш диференційований і високий рівень впорядкованості</a:t>
              </a:r>
              <a:r>
                <a:rPr lang="uk-UA" altLang="uk-UA" sz="2000">
                  <a:latin typeface="Times New Roman" pitchFamily="18" charset="0"/>
                  <a:cs typeface="Times New Roman" pitchFamily="18" charset="0"/>
                </a:rPr>
                <a:t>).</a:t>
              </a:r>
            </a:p>
          </p:txBody>
        </p:sp>
        <p:sp>
          <p:nvSpPr>
            <p:cNvPr id="26631" name="Text Box 166"/>
            <p:cNvSpPr txBox="1">
              <a:spLocks noChangeArrowheads="1"/>
            </p:cNvSpPr>
            <p:nvPr/>
          </p:nvSpPr>
          <p:spPr bwMode="auto">
            <a:xfrm>
              <a:off x="1134" y="6894"/>
              <a:ext cx="9600" cy="126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Гомеостатичність</a:t>
              </a:r>
              <a:r>
                <a:rPr lang="uk-UA" altLang="uk-UA" sz="2000">
                  <a:latin typeface="Times New Roman" pitchFamily="18" charset="0"/>
                  <a:cs typeface="Times New Roman" pitchFamily="18" charset="0"/>
                </a:rPr>
                <a:t>, згідно з якою існують певні іманентні джерела підтримки стабільного функціонування системи з усіма її внутрішніми характеристиками у певних межах на шляху прямування до власної мети.</a:t>
              </a:r>
            </a:p>
          </p:txBody>
        </p:sp>
      </p:grpSp>
      <p:sp>
        <p:nvSpPr>
          <p:cNvPr id="8" name="Стрелка вниз 7"/>
          <p:cNvSpPr/>
          <p:nvPr/>
        </p:nvSpPr>
        <p:spPr>
          <a:xfrm>
            <a:off x="6080125" y="6456363"/>
            <a:ext cx="447675" cy="344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200" fill="hold"/>
                                        <p:tgtEl>
                                          <p:spTgt spid="2"/>
                                        </p:tgtEl>
                                        <p:attrNameLst>
                                          <p:attrName>ppt_w</p:attrName>
                                        </p:attrNameLst>
                                      </p:cBhvr>
                                      <p:tavLst>
                                        <p:tav tm="0">
                                          <p:val>
                                            <p:strVal val="#ppt_w+.3"/>
                                          </p:val>
                                        </p:tav>
                                        <p:tav tm="100000">
                                          <p:val>
                                            <p:strVal val="#ppt_w"/>
                                          </p:val>
                                        </p:tav>
                                      </p:tavLst>
                                    </p:anim>
                                    <p:anim calcmode="lin" valueType="num">
                                      <p:cBhvr>
                                        <p:cTn id="8" dur="2200" fill="hold"/>
                                        <p:tgtEl>
                                          <p:spTgt spid="2"/>
                                        </p:tgtEl>
                                        <p:attrNameLst>
                                          <p:attrName>ppt_h</p:attrName>
                                        </p:attrNameLst>
                                      </p:cBhvr>
                                      <p:tavLst>
                                        <p:tav tm="0">
                                          <p:val>
                                            <p:strVal val="#ppt_h"/>
                                          </p:val>
                                        </p:tav>
                                        <p:tav tm="100000">
                                          <p:val>
                                            <p:strVal val="#ppt_h"/>
                                          </p:val>
                                        </p:tav>
                                      </p:tavLst>
                                    </p:anim>
                                    <p:animEffect transition="in" filter="fade">
                                      <p:cBhvr>
                                        <p:cTn id="9" dur="2200"/>
                                        <p:tgtEl>
                                          <p:spTgt spid="2"/>
                                        </p:tgtEl>
                                      </p:cBhvr>
                                    </p:animEffect>
                                  </p:childTnLst>
                                </p:cTn>
                              </p:par>
                              <p:par>
                                <p:cTn id="10" presetID="55" presetClass="entr" presetSubtype="0" fill="hold" nodeType="withEffect">
                                  <p:stCondLst>
                                    <p:cond delay="300"/>
                                  </p:stCondLst>
                                  <p:childTnLst>
                                    <p:set>
                                      <p:cBhvr>
                                        <p:cTn id="11" dur="1" fill="hold">
                                          <p:stCondLst>
                                            <p:cond delay="0"/>
                                          </p:stCondLst>
                                        </p:cTn>
                                        <p:tgtEl>
                                          <p:spTgt spid="3"/>
                                        </p:tgtEl>
                                        <p:attrNameLst>
                                          <p:attrName>style.visibility</p:attrName>
                                        </p:attrNameLst>
                                      </p:cBhvr>
                                      <p:to>
                                        <p:strVal val="visible"/>
                                      </p:to>
                                    </p:set>
                                    <p:anim calcmode="lin" valueType="num">
                                      <p:cBhvr>
                                        <p:cTn id="12" dur="2400" fill="hold"/>
                                        <p:tgtEl>
                                          <p:spTgt spid="3"/>
                                        </p:tgtEl>
                                        <p:attrNameLst>
                                          <p:attrName>ppt_w</p:attrName>
                                        </p:attrNameLst>
                                      </p:cBhvr>
                                      <p:tavLst>
                                        <p:tav tm="0">
                                          <p:val>
                                            <p:strVal val="#ppt_w*0.70"/>
                                          </p:val>
                                        </p:tav>
                                        <p:tav tm="100000">
                                          <p:val>
                                            <p:strVal val="#ppt_w"/>
                                          </p:val>
                                        </p:tav>
                                      </p:tavLst>
                                    </p:anim>
                                    <p:anim calcmode="lin" valueType="num">
                                      <p:cBhvr>
                                        <p:cTn id="13" dur="2400" fill="hold"/>
                                        <p:tgtEl>
                                          <p:spTgt spid="3"/>
                                        </p:tgtEl>
                                        <p:attrNameLst>
                                          <p:attrName>ppt_h</p:attrName>
                                        </p:attrNameLst>
                                      </p:cBhvr>
                                      <p:tavLst>
                                        <p:tav tm="0">
                                          <p:val>
                                            <p:strVal val="#ppt_h"/>
                                          </p:val>
                                        </p:tav>
                                        <p:tav tm="100000">
                                          <p:val>
                                            <p:strVal val="#ppt_h"/>
                                          </p:val>
                                        </p:tav>
                                      </p:tavLst>
                                    </p:anim>
                                    <p:animEffect transition="in" filter="fade">
                                      <p:cBhvr>
                                        <p:cTn id="14" dur="2400"/>
                                        <p:tgtEl>
                                          <p:spTgt spid="3"/>
                                        </p:tgtEl>
                                      </p:cBhvr>
                                    </p:animEffect>
                                  </p:childTnLst>
                                </p:cTn>
                              </p:par>
                            </p:childTnLst>
                          </p:cTn>
                        </p:par>
                        <p:par>
                          <p:cTn id="15" fill="hold" nodeType="afterGroup">
                            <p:stCondLst>
                              <p:cond delay="2700"/>
                            </p:stCondLst>
                            <p:childTnLst>
                              <p:par>
                                <p:cTn id="16" presetID="10"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800"/>
                                        <p:tgtEl>
                                          <p:spTgt spid="8"/>
                                        </p:tgtEl>
                                      </p:cBhvr>
                                    </p:animEffect>
                                  </p:childTnLst>
                                </p:cTn>
                              </p:par>
                              <p:par>
                                <p:cTn id="19" presetID="27" presetClass="emph" presetSubtype="0" repeatCount="indefinite" fill="remove" grpId="1" nodeType="withEffect">
                                  <p:stCondLst>
                                    <p:cond delay="1500"/>
                                  </p:stCondLst>
                                  <p:childTnLst>
                                    <p:animClr clrSpc="rgb" dir="cw">
                                      <p:cBhvr override="childStyle">
                                        <p:cTn id="20" dur="250" autoRev="1" fill="remove"/>
                                        <p:tgtEl>
                                          <p:spTgt spid="8"/>
                                        </p:tgtEl>
                                        <p:attrNameLst>
                                          <p:attrName>style.color</p:attrName>
                                        </p:attrNameLst>
                                      </p:cBhvr>
                                      <p:to>
                                        <a:schemeClr val="bg1"/>
                                      </p:to>
                                    </p:animClr>
                                    <p:animClr clrSpc="rgb" dir="cw">
                                      <p:cBhvr>
                                        <p:cTn id="21" dur="250" autoRev="1" fill="remove"/>
                                        <p:tgtEl>
                                          <p:spTgt spid="8"/>
                                        </p:tgtEl>
                                        <p:attrNameLst>
                                          <p:attrName>fillcolor</p:attrName>
                                        </p:attrNameLst>
                                      </p:cBhvr>
                                      <p:to>
                                        <a:schemeClr val="bg1"/>
                                      </p:to>
                                    </p:animClr>
                                    <p:set>
                                      <p:cBhvr>
                                        <p:cTn id="22" dur="250" autoRev="1" fill="remove"/>
                                        <p:tgtEl>
                                          <p:spTgt spid="8"/>
                                        </p:tgtEl>
                                        <p:attrNameLst>
                                          <p:attrName>fill.type</p:attrName>
                                        </p:attrNameLst>
                                      </p:cBhvr>
                                      <p:to>
                                        <p:strVal val="solid"/>
                                      </p:to>
                                    </p:set>
                                    <p:set>
                                      <p:cBhvr>
                                        <p:cTn id="23" dur="250" autoRev="1" fill="remove"/>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8"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78"/>
          <p:cNvGrpSpPr>
            <a:grpSpLocks/>
          </p:cNvGrpSpPr>
          <p:nvPr/>
        </p:nvGrpSpPr>
        <p:grpSpPr bwMode="auto">
          <a:xfrm>
            <a:off x="869950" y="1036638"/>
            <a:ext cx="10837863" cy="5235575"/>
            <a:chOff x="1134" y="8184"/>
            <a:chExt cx="9600" cy="6776"/>
          </a:xfrm>
        </p:grpSpPr>
        <p:sp>
          <p:nvSpPr>
            <p:cNvPr id="27653" name="Text Box 167"/>
            <p:cNvSpPr txBox="1">
              <a:spLocks noChangeArrowheads="1"/>
            </p:cNvSpPr>
            <p:nvPr/>
          </p:nvSpPr>
          <p:spPr bwMode="auto">
            <a:xfrm>
              <a:off x="1134" y="8184"/>
              <a:ext cx="9600" cy="3394"/>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Нелінійність</a:t>
              </a:r>
              <a:r>
                <a:rPr lang="uk-UA" altLang="uk-UA" sz="2000">
                  <a:latin typeface="Times New Roman" pitchFamily="18" charset="0"/>
                  <a:cs typeface="Times New Roman" pitchFamily="18" charset="0"/>
                </a:rPr>
                <a:t>, згідно з якою при переході з одного рівня організації до іншого система потрапляє з лінійної (одномірної) у нелінійну (багатомірну) зону, що означає: можливість виникнення ефекту «посилення флуктуацій»; певні класи нелінійних відкритих систем виявляють «поріг чуттєвості», нижче якого все зменшується, стирається, забувається, не лишає жодних слідів, а вище котрого, навпаки, все набагато зростає; виникає певний спектр принципово ймовірних шляхів еволюції нелінійних систем; можливість неочікуваних, емерджентних змін напрямків перебігу процесів; можливість на певних стадіях надшвидкого (лавиноподібного) розвитку процесів.</a:t>
              </a:r>
            </a:p>
          </p:txBody>
        </p:sp>
        <p:sp>
          <p:nvSpPr>
            <p:cNvPr id="27654" name="Text Box 170"/>
            <p:cNvSpPr txBox="1">
              <a:spLocks noChangeArrowheads="1"/>
            </p:cNvSpPr>
            <p:nvPr/>
          </p:nvSpPr>
          <p:spPr bwMode="auto">
            <a:xfrm>
              <a:off x="1134" y="11739"/>
              <a:ext cx="9600" cy="18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Відкритість</a:t>
              </a:r>
              <a:r>
                <a:rPr lang="uk-UA" altLang="uk-UA" sz="2000">
                  <a:latin typeface="Times New Roman" pitchFamily="18" charset="0"/>
                  <a:cs typeface="Times New Roman" pitchFamily="18" charset="0"/>
                </a:rPr>
                <a:t> ‑ означає наявність у системі джерел та витоків обміну речовиною та енергією з навколишнім середовищем. У системах, здатних до самоорганізації, джерела та витоки мають місце у кожній їхній точці, тобто процеси обміну відбуваються не тільки через межі таких систем, а й у кожній їхній точці.</a:t>
              </a:r>
            </a:p>
          </p:txBody>
        </p:sp>
        <p:sp>
          <p:nvSpPr>
            <p:cNvPr id="27655" name="Text Box 172"/>
            <p:cNvSpPr txBox="1">
              <a:spLocks noChangeArrowheads="1"/>
            </p:cNvSpPr>
            <p:nvPr/>
          </p:nvSpPr>
          <p:spPr bwMode="auto">
            <a:xfrm>
              <a:off x="1134" y="13700"/>
              <a:ext cx="9600" cy="126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Незворотність</a:t>
              </a:r>
              <a:r>
                <a:rPr lang="uk-UA" altLang="uk-UA" sz="2000" b="1">
                  <a:latin typeface="Times New Roman" pitchFamily="18" charset="0"/>
                  <a:cs typeface="Times New Roman" pitchFamily="18" charset="0"/>
                </a:rPr>
                <a:t>, </a:t>
              </a:r>
              <a:r>
                <a:rPr lang="uk-UA" altLang="uk-UA" sz="2000">
                  <a:latin typeface="Times New Roman" pitchFamily="18" charset="0"/>
                  <a:cs typeface="Times New Roman" pitchFamily="18" charset="0"/>
                </a:rPr>
                <a:t>тобто неможливість повернення системи до попереднього стану з відтворенням тотожної сукупності усіх його ознак і умов. Вона виникає із несталості системи, яка має статистичні особливості.</a:t>
              </a:r>
            </a:p>
          </p:txBody>
        </p:sp>
      </p:grpSp>
      <p:sp>
        <p:nvSpPr>
          <p:cNvPr id="6" name="Стрелка вниз 5"/>
          <p:cNvSpPr/>
          <p:nvPr/>
        </p:nvSpPr>
        <p:spPr>
          <a:xfrm>
            <a:off x="6065838" y="165100"/>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7" name="Стрелка вниз 6"/>
          <p:cNvSpPr/>
          <p:nvPr/>
        </p:nvSpPr>
        <p:spPr>
          <a:xfrm>
            <a:off x="6065838" y="6357938"/>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700"/>
                                        <p:tgtEl>
                                          <p:spTgt spid="6"/>
                                        </p:tgtEl>
                                      </p:cBhvr>
                                    </p:animEffect>
                                  </p:childTnLst>
                                </p:cTn>
                              </p:par>
                              <p:par>
                                <p:cTn id="8" presetID="27" presetClass="emph" presetSubtype="0" repeatCount="5000" fill="remove" grpId="1" nodeType="withEffect">
                                  <p:stCondLst>
                                    <p:cond delay="1700"/>
                                  </p:stCondLst>
                                  <p:childTnLst>
                                    <p:animClr clrSpc="rgb" dir="cw">
                                      <p:cBhvr override="childStyle">
                                        <p:cTn id="9" dur="250" autoRev="1" fill="remove"/>
                                        <p:tgtEl>
                                          <p:spTgt spid="6"/>
                                        </p:tgtEl>
                                        <p:attrNameLst>
                                          <p:attrName>style.color</p:attrName>
                                        </p:attrNameLst>
                                      </p:cBhvr>
                                      <p:to>
                                        <a:schemeClr val="bg1"/>
                                      </p:to>
                                    </p:animClr>
                                    <p:animClr clrSpc="rgb" dir="cw">
                                      <p:cBhvr>
                                        <p:cTn id="10" dur="250" autoRev="1" fill="remove"/>
                                        <p:tgtEl>
                                          <p:spTgt spid="6"/>
                                        </p:tgtEl>
                                        <p:attrNameLst>
                                          <p:attrName>fillcolor</p:attrName>
                                        </p:attrNameLst>
                                      </p:cBhvr>
                                      <p:to>
                                        <a:schemeClr val="bg1"/>
                                      </p:to>
                                    </p:animClr>
                                    <p:set>
                                      <p:cBhvr>
                                        <p:cTn id="11" dur="250" autoRev="1" fill="remove"/>
                                        <p:tgtEl>
                                          <p:spTgt spid="6"/>
                                        </p:tgtEl>
                                        <p:attrNameLst>
                                          <p:attrName>fill.type</p:attrName>
                                        </p:attrNameLst>
                                      </p:cBhvr>
                                      <p:to>
                                        <p:strVal val="solid"/>
                                      </p:to>
                                    </p:set>
                                    <p:set>
                                      <p:cBhvr>
                                        <p:cTn id="12" dur="250" autoRev="1" fill="remove"/>
                                        <p:tgtEl>
                                          <p:spTgt spid="6"/>
                                        </p:tgtEl>
                                        <p:attrNameLst>
                                          <p:attrName>fill.on</p:attrName>
                                        </p:attrNameLst>
                                      </p:cBhvr>
                                      <p:to>
                                        <p:strVal val="true"/>
                                      </p:to>
                                    </p:set>
                                  </p:childTnLst>
                                </p:cTn>
                              </p:par>
                              <p:par>
                                <p:cTn id="13" presetID="53" presetClass="entr" presetSubtype="16"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3100" fill="hold"/>
                                        <p:tgtEl>
                                          <p:spTgt spid="2"/>
                                        </p:tgtEl>
                                        <p:attrNameLst>
                                          <p:attrName>ppt_w</p:attrName>
                                        </p:attrNameLst>
                                      </p:cBhvr>
                                      <p:tavLst>
                                        <p:tav tm="0">
                                          <p:val>
                                            <p:fltVal val="0"/>
                                          </p:val>
                                        </p:tav>
                                        <p:tav tm="100000">
                                          <p:val>
                                            <p:strVal val="#ppt_w"/>
                                          </p:val>
                                        </p:tav>
                                      </p:tavLst>
                                    </p:anim>
                                    <p:anim calcmode="lin" valueType="num">
                                      <p:cBhvr>
                                        <p:cTn id="16" dur="3100" fill="hold"/>
                                        <p:tgtEl>
                                          <p:spTgt spid="2"/>
                                        </p:tgtEl>
                                        <p:attrNameLst>
                                          <p:attrName>ppt_h</p:attrName>
                                        </p:attrNameLst>
                                      </p:cBhvr>
                                      <p:tavLst>
                                        <p:tav tm="0">
                                          <p:val>
                                            <p:fltVal val="0"/>
                                          </p:val>
                                        </p:tav>
                                        <p:tav tm="100000">
                                          <p:val>
                                            <p:strVal val="#ppt_h"/>
                                          </p:val>
                                        </p:tav>
                                      </p:tavLst>
                                    </p:anim>
                                    <p:animEffect transition="in" filter="fade">
                                      <p:cBhvr>
                                        <p:cTn id="17" dur="3100"/>
                                        <p:tgtEl>
                                          <p:spTgt spid="2"/>
                                        </p:tgtEl>
                                      </p:cBhvr>
                                    </p:animEffect>
                                  </p:childTnLst>
                                </p:cTn>
                              </p:par>
                            </p:childTnLst>
                          </p:cTn>
                        </p:par>
                        <p:par>
                          <p:cTn id="18" fill="hold" nodeType="afterGroup">
                            <p:stCondLst>
                              <p:cond delay="4200"/>
                            </p:stCondLst>
                            <p:childTnLst>
                              <p:par>
                                <p:cTn id="19" presetID="10"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700"/>
                                        <p:tgtEl>
                                          <p:spTgt spid="7"/>
                                        </p:tgtEl>
                                      </p:cBhvr>
                                    </p:animEffect>
                                  </p:childTnLst>
                                </p:cTn>
                              </p:par>
                              <p:par>
                                <p:cTn id="22" presetID="27" presetClass="emph" presetSubtype="0" repeatCount="indefinite" fill="remove" grpId="1" nodeType="withEffect">
                                  <p:stCondLst>
                                    <p:cond delay="1600"/>
                                  </p:stCondLst>
                                  <p:childTnLst>
                                    <p:animClr clrSpc="rgb" dir="cw">
                                      <p:cBhvr override="childStyle">
                                        <p:cTn id="23" dur="250" autoRev="1" fill="remove"/>
                                        <p:tgtEl>
                                          <p:spTgt spid="7"/>
                                        </p:tgtEl>
                                        <p:attrNameLst>
                                          <p:attrName>style.color</p:attrName>
                                        </p:attrNameLst>
                                      </p:cBhvr>
                                      <p:to>
                                        <a:schemeClr val="bg1"/>
                                      </p:to>
                                    </p:animClr>
                                    <p:animClr clrSpc="rgb" dir="cw">
                                      <p:cBhvr>
                                        <p:cTn id="24" dur="250" autoRev="1" fill="remove"/>
                                        <p:tgtEl>
                                          <p:spTgt spid="7"/>
                                        </p:tgtEl>
                                        <p:attrNameLst>
                                          <p:attrName>fillcolor</p:attrName>
                                        </p:attrNameLst>
                                      </p:cBhvr>
                                      <p:to>
                                        <a:schemeClr val="bg1"/>
                                      </p:to>
                                    </p:animClr>
                                    <p:set>
                                      <p:cBhvr>
                                        <p:cTn id="25" dur="250" autoRev="1" fill="remove"/>
                                        <p:tgtEl>
                                          <p:spTgt spid="7"/>
                                        </p:tgtEl>
                                        <p:attrNameLst>
                                          <p:attrName>fill.type</p:attrName>
                                        </p:attrNameLst>
                                      </p:cBhvr>
                                      <p:to>
                                        <p:strVal val="solid"/>
                                      </p:to>
                                    </p:set>
                                    <p:set>
                                      <p:cBhvr>
                                        <p:cTn id="26" dur="250" autoRev="1" fill="remove"/>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79"/>
          <p:cNvGrpSpPr>
            <a:grpSpLocks/>
          </p:cNvGrpSpPr>
          <p:nvPr/>
        </p:nvGrpSpPr>
        <p:grpSpPr bwMode="auto">
          <a:xfrm>
            <a:off x="928688" y="1052513"/>
            <a:ext cx="10702925" cy="5067300"/>
            <a:chOff x="1134" y="1314"/>
            <a:chExt cx="9600" cy="7454"/>
          </a:xfrm>
        </p:grpSpPr>
        <p:sp>
          <p:nvSpPr>
            <p:cNvPr id="28677" name="Text Box 171"/>
            <p:cNvSpPr txBox="1">
              <a:spLocks noChangeArrowheads="1"/>
            </p:cNvSpPr>
            <p:nvPr/>
          </p:nvSpPr>
          <p:spPr bwMode="auto">
            <a:xfrm>
              <a:off x="1134" y="1314"/>
              <a:ext cx="9600" cy="3323"/>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Нерівноважність (несталість</a:t>
              </a:r>
              <a:r>
                <a:rPr lang="uk-UA" altLang="uk-UA" sz="2000">
                  <a:solidFill>
                    <a:srgbClr val="0000FF"/>
                  </a:solidFill>
                  <a:latin typeface="Times New Roman" pitchFamily="18" charset="0"/>
                  <a:cs typeface="Times New Roman" pitchFamily="18" charset="0"/>
                </a:rPr>
                <a:t>, </a:t>
              </a:r>
              <a:r>
                <a:rPr lang="uk-UA" altLang="uk-UA" sz="2000" b="1">
                  <a:solidFill>
                    <a:srgbClr val="0000FF"/>
                  </a:solidFill>
                  <a:latin typeface="Times New Roman" pitchFamily="18" charset="0"/>
                  <a:cs typeface="Times New Roman" pitchFamily="18" charset="0"/>
                </a:rPr>
                <a:t>нестабільність)</a:t>
              </a:r>
              <a:r>
                <a:rPr lang="uk-UA" altLang="uk-UA" sz="2000">
                  <a:latin typeface="Times New Roman" pitchFamily="18" charset="0"/>
                  <a:cs typeface="Times New Roman" pitchFamily="18" charset="0"/>
                </a:rPr>
                <a:t>, згідно з якою для розвитку системи необхідна певна хиткість, її внутрішня неврівноваженість. Саме у точці несталості замкнена система стає відкритою до змін. Наочний образ нестабільності – це стан маятника у верхній точці: він може після цієї зупинки рухатись як у напрямку заданого руху, так і в зворотному напрямку. Це ілюстрація несталості будь-якого об’єкта відносно до малих збурень</a:t>
              </a:r>
              <a:r>
                <a:rPr lang="uk-UA" altLang="uk-UA" sz="1400">
                  <a:latin typeface="Times New Roman" pitchFamily="18" charset="0"/>
                  <a:cs typeface="Times New Roman" pitchFamily="18" charset="0"/>
                </a:rPr>
                <a:t>.</a:t>
              </a:r>
            </a:p>
          </p:txBody>
        </p:sp>
        <p:sp>
          <p:nvSpPr>
            <p:cNvPr id="28678" name="Text Box 174"/>
            <p:cNvSpPr txBox="1">
              <a:spLocks noChangeArrowheads="1"/>
            </p:cNvSpPr>
            <p:nvPr/>
          </p:nvSpPr>
          <p:spPr bwMode="auto">
            <a:xfrm>
              <a:off x="1134" y="5182"/>
              <a:ext cx="9600" cy="3586"/>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Дисипативність</a:t>
              </a:r>
              <a:r>
                <a:rPr lang="uk-UA" altLang="uk-UA" sz="2000">
                  <a:solidFill>
                    <a:srgbClr val="0000FF"/>
                  </a:solidFill>
                  <a:latin typeface="Times New Roman" pitchFamily="18" charset="0"/>
                  <a:cs typeface="Times New Roman" pitchFamily="18" charset="0"/>
                </a:rPr>
                <a:t> (</a:t>
              </a:r>
              <a:r>
                <a:rPr lang="uk-UA" altLang="uk-UA" sz="2000" i="1">
                  <a:solidFill>
                    <a:srgbClr val="0000FF"/>
                  </a:solidFill>
                  <a:latin typeface="Times New Roman" pitchFamily="18" charset="0"/>
                  <a:cs typeface="Times New Roman" pitchFamily="18" charset="0"/>
                </a:rPr>
                <a:t>від латинського dissіpatus ‑</a:t>
              </a:r>
              <a:r>
                <a:rPr lang="uk-UA" altLang="uk-UA" sz="2000">
                  <a:solidFill>
                    <a:srgbClr val="0000FF"/>
                  </a:solidFill>
                  <a:latin typeface="Times New Roman" pitchFamily="18" charset="0"/>
                  <a:cs typeface="Times New Roman" pitchFamily="18" charset="0"/>
                </a:rPr>
                <a:t> </a:t>
              </a:r>
              <a:r>
                <a:rPr lang="uk-UA" altLang="uk-UA" sz="2000" i="1">
                  <a:solidFill>
                    <a:srgbClr val="0000FF"/>
                  </a:solidFill>
                  <a:latin typeface="Times New Roman" pitchFamily="18" charset="0"/>
                  <a:cs typeface="Times New Roman" pitchFamily="18" charset="0"/>
                </a:rPr>
                <a:t>розкиданий, пов’язаний із втратами механічної енергії, частина якої перетворюється на інші види енергії</a:t>
              </a:r>
              <a:r>
                <a:rPr lang="uk-UA" altLang="uk-UA" sz="2000">
                  <a:solidFill>
                    <a:srgbClr val="0000FF"/>
                  </a:solidFill>
                  <a:latin typeface="Times New Roman" pitchFamily="18" charset="0"/>
                  <a:cs typeface="Times New Roman" pitchFamily="18" charset="0"/>
                </a:rPr>
                <a:t>)</a:t>
              </a:r>
              <a:r>
                <a:rPr lang="uk-UA" altLang="uk-UA" sz="2000">
                  <a:latin typeface="Times New Roman" pitchFamily="18" charset="0"/>
                  <a:cs typeface="Times New Roman" pitchFamily="18" charset="0"/>
                </a:rPr>
                <a:t>. Дисипативна система є нерівноважною завдяки розсіянню енергії, одержуваної ззовні. Внаслідок самоорганізації у таких системах можуть виникати стійкі структури, які існують за умови постійної дисипації, тобто втрати системою енергії. Дисипативна структура здійснює постійний обмін речовиною та енергією із середовищем, в котрому вона народилася, та є структурно стійкою у ньому.</a:t>
              </a:r>
            </a:p>
          </p:txBody>
        </p:sp>
      </p:grpSp>
      <p:sp>
        <p:nvSpPr>
          <p:cNvPr id="5" name="Стрелка вниз 4"/>
          <p:cNvSpPr/>
          <p:nvPr/>
        </p:nvSpPr>
        <p:spPr>
          <a:xfrm>
            <a:off x="6065838" y="165100"/>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6" name="Стрелка вниз 5"/>
          <p:cNvSpPr/>
          <p:nvPr/>
        </p:nvSpPr>
        <p:spPr>
          <a:xfrm>
            <a:off x="6065838" y="6364288"/>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700"/>
                                        <p:tgtEl>
                                          <p:spTgt spid="5"/>
                                        </p:tgtEl>
                                      </p:cBhvr>
                                    </p:animEffect>
                                  </p:childTnLst>
                                </p:cTn>
                              </p:par>
                              <p:par>
                                <p:cTn id="8" presetID="27" presetClass="emph" presetSubtype="0" repeatCount="5000" fill="remove" grpId="1" nodeType="withEffect">
                                  <p:stCondLst>
                                    <p:cond delay="1900"/>
                                  </p:stCondLst>
                                  <p:childTnLst>
                                    <p:animClr clrSpc="rgb" dir="cw">
                                      <p:cBhvr override="childStyle">
                                        <p:cTn id="9" dur="250" autoRev="1" fill="remove"/>
                                        <p:tgtEl>
                                          <p:spTgt spid="5"/>
                                        </p:tgtEl>
                                        <p:attrNameLst>
                                          <p:attrName>style.color</p:attrName>
                                        </p:attrNameLst>
                                      </p:cBhvr>
                                      <p:to>
                                        <a:schemeClr val="bg1"/>
                                      </p:to>
                                    </p:animClr>
                                    <p:animClr clrSpc="rgb" dir="cw">
                                      <p:cBhvr>
                                        <p:cTn id="10" dur="250" autoRev="1" fill="remove"/>
                                        <p:tgtEl>
                                          <p:spTgt spid="5"/>
                                        </p:tgtEl>
                                        <p:attrNameLst>
                                          <p:attrName>fillcolor</p:attrName>
                                        </p:attrNameLst>
                                      </p:cBhvr>
                                      <p:to>
                                        <a:schemeClr val="bg1"/>
                                      </p:to>
                                    </p:animClr>
                                    <p:set>
                                      <p:cBhvr>
                                        <p:cTn id="11" dur="250" autoRev="1" fill="remove"/>
                                        <p:tgtEl>
                                          <p:spTgt spid="5"/>
                                        </p:tgtEl>
                                        <p:attrNameLst>
                                          <p:attrName>fill.type</p:attrName>
                                        </p:attrNameLst>
                                      </p:cBhvr>
                                      <p:to>
                                        <p:strVal val="solid"/>
                                      </p:to>
                                    </p:set>
                                    <p:set>
                                      <p:cBhvr>
                                        <p:cTn id="12" dur="250" autoRev="1" fill="remove"/>
                                        <p:tgtEl>
                                          <p:spTgt spid="5"/>
                                        </p:tgtEl>
                                        <p:attrNameLst>
                                          <p:attrName>fill.on</p:attrName>
                                        </p:attrNameLst>
                                      </p:cBhvr>
                                      <p:to>
                                        <p:strVal val="true"/>
                                      </p:to>
                                    </p:set>
                                  </p:childTnLst>
                                </p:cTn>
                              </p:par>
                              <p:par>
                                <p:cTn id="13" presetID="53" presetClass="entr" presetSubtype="16"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3000" fill="hold"/>
                                        <p:tgtEl>
                                          <p:spTgt spid="2"/>
                                        </p:tgtEl>
                                        <p:attrNameLst>
                                          <p:attrName>ppt_w</p:attrName>
                                        </p:attrNameLst>
                                      </p:cBhvr>
                                      <p:tavLst>
                                        <p:tav tm="0">
                                          <p:val>
                                            <p:fltVal val="0"/>
                                          </p:val>
                                        </p:tav>
                                        <p:tav tm="100000">
                                          <p:val>
                                            <p:strVal val="#ppt_w"/>
                                          </p:val>
                                        </p:tav>
                                      </p:tavLst>
                                    </p:anim>
                                    <p:anim calcmode="lin" valueType="num">
                                      <p:cBhvr>
                                        <p:cTn id="16" dur="3000" fill="hold"/>
                                        <p:tgtEl>
                                          <p:spTgt spid="2"/>
                                        </p:tgtEl>
                                        <p:attrNameLst>
                                          <p:attrName>ppt_h</p:attrName>
                                        </p:attrNameLst>
                                      </p:cBhvr>
                                      <p:tavLst>
                                        <p:tav tm="0">
                                          <p:val>
                                            <p:fltVal val="0"/>
                                          </p:val>
                                        </p:tav>
                                        <p:tav tm="100000">
                                          <p:val>
                                            <p:strVal val="#ppt_h"/>
                                          </p:val>
                                        </p:tav>
                                      </p:tavLst>
                                    </p:anim>
                                    <p:animEffect transition="in" filter="fade">
                                      <p:cBhvr>
                                        <p:cTn id="17" dur="3000"/>
                                        <p:tgtEl>
                                          <p:spTgt spid="2"/>
                                        </p:tgtEl>
                                      </p:cBhvr>
                                    </p:animEffect>
                                  </p:childTnLst>
                                </p:cTn>
                              </p:par>
                            </p:childTnLst>
                          </p:cTn>
                        </p:par>
                        <p:par>
                          <p:cTn id="18" fill="hold" nodeType="afterGroup">
                            <p:stCondLst>
                              <p:cond delay="4400"/>
                            </p:stCondLst>
                            <p:childTnLst>
                              <p:par>
                                <p:cTn id="19" presetID="10"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900"/>
                                        <p:tgtEl>
                                          <p:spTgt spid="6"/>
                                        </p:tgtEl>
                                      </p:cBhvr>
                                    </p:animEffect>
                                  </p:childTnLst>
                                </p:cTn>
                              </p:par>
                              <p:par>
                                <p:cTn id="22" presetID="27" presetClass="emph" presetSubtype="0" repeatCount="indefinite" fill="remove" grpId="1" nodeType="withEffect">
                                  <p:stCondLst>
                                    <p:cond delay="1600"/>
                                  </p:stCondLst>
                                  <p:childTnLst>
                                    <p:animClr clrSpc="rgb" dir="cw">
                                      <p:cBhvr override="childStyle">
                                        <p:cTn id="23" dur="250" autoRev="1" fill="remove"/>
                                        <p:tgtEl>
                                          <p:spTgt spid="6"/>
                                        </p:tgtEl>
                                        <p:attrNameLst>
                                          <p:attrName>style.color</p:attrName>
                                        </p:attrNameLst>
                                      </p:cBhvr>
                                      <p:to>
                                        <a:schemeClr val="bg1"/>
                                      </p:to>
                                    </p:animClr>
                                    <p:animClr clrSpc="rgb" dir="cw">
                                      <p:cBhvr>
                                        <p:cTn id="24" dur="250" autoRev="1" fill="remove"/>
                                        <p:tgtEl>
                                          <p:spTgt spid="6"/>
                                        </p:tgtEl>
                                        <p:attrNameLst>
                                          <p:attrName>fillcolor</p:attrName>
                                        </p:attrNameLst>
                                      </p:cBhvr>
                                      <p:to>
                                        <a:schemeClr val="bg1"/>
                                      </p:to>
                                    </p:animClr>
                                    <p:set>
                                      <p:cBhvr>
                                        <p:cTn id="25" dur="250" autoRev="1" fill="remove"/>
                                        <p:tgtEl>
                                          <p:spTgt spid="6"/>
                                        </p:tgtEl>
                                        <p:attrNameLst>
                                          <p:attrName>fill.type</p:attrName>
                                        </p:attrNameLst>
                                      </p:cBhvr>
                                      <p:to>
                                        <p:strVal val="solid"/>
                                      </p:to>
                                    </p:set>
                                    <p:set>
                                      <p:cBhvr>
                                        <p:cTn id="26" dur="250" autoRev="1" fill="remov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73"/>
          <p:cNvSpPr txBox="1">
            <a:spLocks noChangeArrowheads="1"/>
          </p:cNvSpPr>
          <p:nvPr/>
        </p:nvSpPr>
        <p:spPr bwMode="auto">
          <a:xfrm>
            <a:off x="936625" y="901700"/>
            <a:ext cx="10852150" cy="13970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Атрактивність</a:t>
            </a:r>
            <a:r>
              <a:rPr lang="uk-UA" altLang="uk-UA" sz="2000">
                <a:solidFill>
                  <a:srgbClr val="0000FF"/>
                </a:solidFill>
                <a:latin typeface="Times New Roman" pitchFamily="18" charset="0"/>
                <a:cs typeface="Times New Roman" pitchFamily="18" charset="0"/>
              </a:rPr>
              <a:t> (</a:t>
            </a:r>
            <a:r>
              <a:rPr lang="uk-UA" altLang="uk-UA" sz="2000" i="1">
                <a:solidFill>
                  <a:srgbClr val="0000FF"/>
                </a:solidFill>
                <a:latin typeface="Times New Roman" pitchFamily="18" charset="0"/>
                <a:cs typeface="Times New Roman" pitchFamily="18" charset="0"/>
              </a:rPr>
              <a:t>від лат. attractio – притягування</a:t>
            </a:r>
            <a:r>
              <a:rPr lang="uk-UA" altLang="uk-UA" sz="2000">
                <a:solidFill>
                  <a:srgbClr val="0000FF"/>
                </a:solidFill>
                <a:latin typeface="Times New Roman" pitchFamily="18" charset="0"/>
                <a:cs typeface="Times New Roman" pitchFamily="18" charset="0"/>
              </a:rPr>
              <a:t>)</a:t>
            </a:r>
            <a:r>
              <a:rPr lang="uk-UA" altLang="uk-UA" sz="2000">
                <a:latin typeface="Times New Roman" pitchFamily="18" charset="0"/>
                <a:cs typeface="Times New Roman" pitchFamily="18" charset="0"/>
              </a:rPr>
              <a:t>, тобто здатність відкритих систем потрапляти у сферу протягування атрактора. </a:t>
            </a:r>
            <a:r>
              <a:rPr lang="uk-UA" altLang="uk-UA" sz="2000" b="1">
                <a:latin typeface="Times New Roman" pitchFamily="18" charset="0"/>
                <a:cs typeface="Times New Roman" pitchFamily="18" charset="0"/>
              </a:rPr>
              <a:t>Атрактор</a:t>
            </a:r>
            <a:r>
              <a:rPr lang="uk-UA" altLang="uk-UA" sz="2000">
                <a:latin typeface="Times New Roman" pitchFamily="18" charset="0"/>
                <a:cs typeface="Times New Roman" pitchFamily="18" charset="0"/>
              </a:rPr>
              <a:t> – це стійкий стан, в який потрапляє система і в межах якого певний час функціонує. Цей сталий стан системи притягує до себе всю множину «траєкторій» системи, що визначаться різними початковими умовами.</a:t>
            </a:r>
          </a:p>
        </p:txBody>
      </p:sp>
      <p:sp>
        <p:nvSpPr>
          <p:cNvPr id="29699" name="Text Box 175"/>
          <p:cNvSpPr txBox="1">
            <a:spLocks noChangeArrowheads="1"/>
          </p:cNvSpPr>
          <p:nvPr/>
        </p:nvSpPr>
        <p:spPr bwMode="auto">
          <a:xfrm>
            <a:off x="927100" y="2476500"/>
            <a:ext cx="10852150" cy="674688"/>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Розвитку (мінливості).</a:t>
            </a:r>
            <a:endParaRPr lang="uk-UA" altLang="uk-UA" sz="2000">
              <a:latin typeface="Times New Roman" pitchFamily="18" charset="0"/>
              <a:cs typeface="Times New Roman" pitchFamily="18" charset="0"/>
            </a:endParaRPr>
          </a:p>
        </p:txBody>
      </p:sp>
      <p:sp>
        <p:nvSpPr>
          <p:cNvPr id="29700" name="Text Box 176"/>
          <p:cNvSpPr txBox="1">
            <a:spLocks noChangeArrowheads="1"/>
          </p:cNvSpPr>
          <p:nvPr/>
        </p:nvSpPr>
        <p:spPr bwMode="auto">
          <a:xfrm>
            <a:off x="936625" y="3335338"/>
            <a:ext cx="10852150" cy="674687"/>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Єдності детермінізму і випадковості</a:t>
            </a:r>
            <a:r>
              <a:rPr lang="uk-UA" altLang="uk-UA" sz="1400" b="1">
                <a:latin typeface="Times New Roman" pitchFamily="18" charset="0"/>
                <a:cs typeface="Times New Roman" pitchFamily="18" charset="0"/>
              </a:rPr>
              <a:t>.</a:t>
            </a:r>
            <a:endParaRPr lang="uk-UA" altLang="uk-UA" sz="1400">
              <a:latin typeface="Times New Roman" pitchFamily="18" charset="0"/>
              <a:cs typeface="Times New Roman" pitchFamily="18" charset="0"/>
            </a:endParaRPr>
          </a:p>
        </p:txBody>
      </p:sp>
      <p:sp>
        <p:nvSpPr>
          <p:cNvPr id="29701" name="Text Box 177"/>
          <p:cNvSpPr txBox="1">
            <a:spLocks noChangeArrowheads="1"/>
          </p:cNvSpPr>
          <p:nvPr/>
        </p:nvSpPr>
        <p:spPr bwMode="auto">
          <a:xfrm>
            <a:off x="925513" y="4232275"/>
            <a:ext cx="10852150" cy="6731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Єдності матеріального і духовного</a:t>
            </a:r>
            <a:r>
              <a:rPr lang="uk-UA" altLang="uk-UA" sz="1400" b="1">
                <a:solidFill>
                  <a:srgbClr val="0000FF"/>
                </a:solidFill>
                <a:latin typeface="Times New Roman" pitchFamily="18" charset="0"/>
                <a:cs typeface="Times New Roman" pitchFamily="18" charset="0"/>
              </a:rPr>
              <a:t>.</a:t>
            </a:r>
            <a:endParaRPr lang="uk-UA" altLang="uk-UA" sz="1400">
              <a:latin typeface="Times New Roman" pitchFamily="18" charset="0"/>
              <a:cs typeface="Times New Roman" pitchFamily="18" charset="0"/>
            </a:endParaRPr>
          </a:p>
        </p:txBody>
      </p:sp>
      <p:sp>
        <p:nvSpPr>
          <p:cNvPr id="7" name="Стрелка вниз 6"/>
          <p:cNvSpPr/>
          <p:nvPr/>
        </p:nvSpPr>
        <p:spPr>
          <a:xfrm>
            <a:off x="6065838" y="165100"/>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29703" name="Text Box 177"/>
          <p:cNvSpPr txBox="1">
            <a:spLocks noChangeArrowheads="1"/>
          </p:cNvSpPr>
          <p:nvPr/>
        </p:nvSpPr>
        <p:spPr bwMode="auto">
          <a:xfrm>
            <a:off x="914400" y="5300663"/>
            <a:ext cx="10852150" cy="1211262"/>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a:latin typeface="Times New Roman" pitchFamily="18" charset="0"/>
                <a:cs typeface="Times New Roman" pitchFamily="18" charset="0"/>
              </a:rPr>
              <a:t>Отже,</a:t>
            </a:r>
            <a:r>
              <a:rPr lang="uk-UA" altLang="uk-UA" sz="2000" b="1">
                <a:solidFill>
                  <a:srgbClr val="0000FF"/>
                </a:solidFill>
                <a:latin typeface="Times New Roman" pitchFamily="18" charset="0"/>
                <a:cs typeface="Times New Roman" pitchFamily="18" charset="0"/>
              </a:rPr>
              <a:t> синергетика </a:t>
            </a:r>
            <a:r>
              <a:rPr lang="uk-UA" altLang="uk-UA" b="1">
                <a:latin typeface="Times New Roman" pitchFamily="18" charset="0"/>
              </a:rPr>
              <a:t>– одна з альтернативних діалектиці теорій розвитку (методологія наукового пізнання, науковий напрям), яка вивчає зв’язки між елементами структури, підсистеми, що створюються у відкритих нерівноважних системах завдяки інтенсивному обміну речовини та енергії з довколишнім середовищем.</a:t>
            </a:r>
            <a:r>
              <a:rPr lang="ru-RU" altLang="uk-UA">
                <a:latin typeface="Times New Roman" pitchFamily="18" charset="0"/>
              </a:rPr>
              <a:t> </a:t>
            </a:r>
            <a:endParaRPr lang="uk-UA" altLang="uk-UA">
              <a:latin typeface="Times New Roman" pitchFamily="18" charset="0"/>
            </a:endParaRPr>
          </a:p>
        </p:txBody>
      </p:sp>
      <p:sp>
        <p:nvSpPr>
          <p:cNvPr id="29704" name="Text Box 173"/>
          <p:cNvSpPr txBox="1">
            <a:spLocks noChangeArrowheads="1"/>
          </p:cNvSpPr>
          <p:nvPr/>
        </p:nvSpPr>
        <p:spPr bwMode="auto">
          <a:xfrm>
            <a:off x="936625" y="901700"/>
            <a:ext cx="10852150" cy="13970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Атрактивність</a:t>
            </a:r>
            <a:r>
              <a:rPr lang="uk-UA" altLang="uk-UA" sz="2000">
                <a:solidFill>
                  <a:srgbClr val="0000FF"/>
                </a:solidFill>
                <a:latin typeface="Times New Roman" pitchFamily="18" charset="0"/>
                <a:cs typeface="Times New Roman" pitchFamily="18" charset="0"/>
              </a:rPr>
              <a:t> (</a:t>
            </a:r>
            <a:r>
              <a:rPr lang="uk-UA" altLang="uk-UA" sz="2000" i="1">
                <a:solidFill>
                  <a:srgbClr val="0000FF"/>
                </a:solidFill>
                <a:latin typeface="Times New Roman" pitchFamily="18" charset="0"/>
                <a:cs typeface="Times New Roman" pitchFamily="18" charset="0"/>
              </a:rPr>
              <a:t>від лат. attractio – притягування</a:t>
            </a:r>
            <a:r>
              <a:rPr lang="uk-UA" altLang="uk-UA" sz="2000">
                <a:solidFill>
                  <a:srgbClr val="0000FF"/>
                </a:solidFill>
                <a:latin typeface="Times New Roman" pitchFamily="18" charset="0"/>
                <a:cs typeface="Times New Roman" pitchFamily="18" charset="0"/>
              </a:rPr>
              <a:t>)</a:t>
            </a:r>
            <a:r>
              <a:rPr lang="uk-UA" altLang="uk-UA" sz="2000">
                <a:latin typeface="Times New Roman" pitchFamily="18" charset="0"/>
                <a:cs typeface="Times New Roman" pitchFamily="18" charset="0"/>
              </a:rPr>
              <a:t>, тобто здатність відкритих систем потрапляти у сферу протягування атрактора. </a:t>
            </a:r>
            <a:r>
              <a:rPr lang="uk-UA" altLang="uk-UA" sz="2000" b="1">
                <a:latin typeface="Times New Roman" pitchFamily="18" charset="0"/>
                <a:cs typeface="Times New Roman" pitchFamily="18" charset="0"/>
              </a:rPr>
              <a:t>Атрактор</a:t>
            </a:r>
            <a:r>
              <a:rPr lang="uk-UA" altLang="uk-UA" sz="2000">
                <a:latin typeface="Times New Roman" pitchFamily="18" charset="0"/>
                <a:cs typeface="Times New Roman" pitchFamily="18" charset="0"/>
              </a:rPr>
              <a:t> – це стійкий стан, в який потрапляє система і в межах якого певний час функціонує. Цей сталий стан системи притягує до себе всю множину «траєкторій» системи, що визначаться різними початковими умовами.</a:t>
            </a:r>
          </a:p>
        </p:txBody>
      </p:sp>
      <p:sp>
        <p:nvSpPr>
          <p:cNvPr id="29705" name="Text Box 175"/>
          <p:cNvSpPr txBox="1">
            <a:spLocks noChangeArrowheads="1"/>
          </p:cNvSpPr>
          <p:nvPr/>
        </p:nvSpPr>
        <p:spPr bwMode="auto">
          <a:xfrm>
            <a:off x="927100" y="2476500"/>
            <a:ext cx="10852150" cy="674688"/>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Розвитку (мінливості).</a:t>
            </a:r>
            <a:endParaRPr lang="uk-UA" altLang="uk-UA" sz="2000">
              <a:latin typeface="Times New Roman" pitchFamily="18" charset="0"/>
              <a:cs typeface="Times New Roman" pitchFamily="18" charset="0"/>
            </a:endParaRPr>
          </a:p>
        </p:txBody>
      </p:sp>
      <p:sp>
        <p:nvSpPr>
          <p:cNvPr id="29706" name="Text Box 176"/>
          <p:cNvSpPr txBox="1">
            <a:spLocks noChangeArrowheads="1"/>
          </p:cNvSpPr>
          <p:nvPr/>
        </p:nvSpPr>
        <p:spPr bwMode="auto">
          <a:xfrm>
            <a:off x="936625" y="3335338"/>
            <a:ext cx="10852150" cy="674687"/>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Єдності детермінізму і випадковості</a:t>
            </a:r>
            <a:r>
              <a:rPr lang="uk-UA" altLang="uk-UA" sz="1400" b="1">
                <a:latin typeface="Times New Roman" pitchFamily="18" charset="0"/>
                <a:cs typeface="Times New Roman" pitchFamily="18" charset="0"/>
              </a:rPr>
              <a:t>.</a:t>
            </a:r>
            <a:endParaRPr lang="uk-UA" altLang="uk-UA" sz="1400">
              <a:latin typeface="Times New Roman" pitchFamily="18" charset="0"/>
              <a:cs typeface="Times New Roman" pitchFamily="18" charset="0"/>
            </a:endParaRPr>
          </a:p>
        </p:txBody>
      </p:sp>
      <p:sp>
        <p:nvSpPr>
          <p:cNvPr id="29707" name="Text Box 173"/>
          <p:cNvSpPr txBox="1">
            <a:spLocks noChangeArrowheads="1"/>
          </p:cNvSpPr>
          <p:nvPr/>
        </p:nvSpPr>
        <p:spPr bwMode="auto">
          <a:xfrm>
            <a:off x="936625" y="901700"/>
            <a:ext cx="10852150" cy="13970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Атрактивність</a:t>
            </a:r>
            <a:r>
              <a:rPr lang="uk-UA" altLang="uk-UA" sz="2000">
                <a:solidFill>
                  <a:srgbClr val="0000FF"/>
                </a:solidFill>
                <a:latin typeface="Times New Roman" pitchFamily="18" charset="0"/>
                <a:cs typeface="Times New Roman" pitchFamily="18" charset="0"/>
              </a:rPr>
              <a:t> (</a:t>
            </a:r>
            <a:r>
              <a:rPr lang="uk-UA" altLang="uk-UA" sz="2000" i="1">
                <a:solidFill>
                  <a:srgbClr val="0000FF"/>
                </a:solidFill>
                <a:latin typeface="Times New Roman" pitchFamily="18" charset="0"/>
                <a:cs typeface="Times New Roman" pitchFamily="18" charset="0"/>
              </a:rPr>
              <a:t>від лат. attractio – притягування</a:t>
            </a:r>
            <a:r>
              <a:rPr lang="uk-UA" altLang="uk-UA" sz="2000">
                <a:solidFill>
                  <a:srgbClr val="0000FF"/>
                </a:solidFill>
                <a:latin typeface="Times New Roman" pitchFamily="18" charset="0"/>
                <a:cs typeface="Times New Roman" pitchFamily="18" charset="0"/>
              </a:rPr>
              <a:t>)</a:t>
            </a:r>
            <a:r>
              <a:rPr lang="uk-UA" altLang="uk-UA" sz="2000">
                <a:latin typeface="Times New Roman" pitchFamily="18" charset="0"/>
                <a:cs typeface="Times New Roman" pitchFamily="18" charset="0"/>
              </a:rPr>
              <a:t>, тобто здатність відкритих систем потрапляти у сферу протягування атрактора. </a:t>
            </a:r>
            <a:r>
              <a:rPr lang="uk-UA" altLang="uk-UA" sz="2000" b="1">
                <a:latin typeface="Times New Roman" pitchFamily="18" charset="0"/>
                <a:cs typeface="Times New Roman" pitchFamily="18" charset="0"/>
              </a:rPr>
              <a:t>Атрактор</a:t>
            </a:r>
            <a:r>
              <a:rPr lang="uk-UA" altLang="uk-UA" sz="2000">
                <a:latin typeface="Times New Roman" pitchFamily="18" charset="0"/>
                <a:cs typeface="Times New Roman" pitchFamily="18" charset="0"/>
              </a:rPr>
              <a:t> – це стійкий стан, в який потрапляє система і в межах якого певний час функціонує. Цей сталий стан системи притягує до себе всю множину «траєкторій» системи, що визначаться різними початковими умовами.</a:t>
            </a:r>
          </a:p>
        </p:txBody>
      </p:sp>
      <p:sp>
        <p:nvSpPr>
          <p:cNvPr id="29708" name="Text Box 175"/>
          <p:cNvSpPr txBox="1">
            <a:spLocks noChangeArrowheads="1"/>
          </p:cNvSpPr>
          <p:nvPr/>
        </p:nvSpPr>
        <p:spPr bwMode="auto">
          <a:xfrm>
            <a:off x="927100" y="2476500"/>
            <a:ext cx="10852150" cy="674688"/>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Розвитку (мінливості).</a:t>
            </a:r>
            <a:endParaRPr lang="uk-UA" altLang="uk-UA" sz="2000">
              <a:latin typeface="Times New Roman" pitchFamily="18" charset="0"/>
              <a:cs typeface="Times New Roman" pitchFamily="18" charset="0"/>
            </a:endParaRPr>
          </a:p>
        </p:txBody>
      </p:sp>
      <p:sp>
        <p:nvSpPr>
          <p:cNvPr id="29709" name="Text Box 177"/>
          <p:cNvSpPr txBox="1">
            <a:spLocks noChangeArrowheads="1"/>
          </p:cNvSpPr>
          <p:nvPr/>
        </p:nvSpPr>
        <p:spPr bwMode="auto">
          <a:xfrm>
            <a:off x="925513" y="4232275"/>
            <a:ext cx="10852150" cy="6731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Єдності матеріального і духовного</a:t>
            </a:r>
            <a:r>
              <a:rPr lang="uk-UA" altLang="uk-UA" sz="1400" b="1">
                <a:solidFill>
                  <a:srgbClr val="0000FF"/>
                </a:solidFill>
                <a:latin typeface="Times New Roman" pitchFamily="18" charset="0"/>
                <a:cs typeface="Times New Roman" pitchFamily="18" charset="0"/>
              </a:rPr>
              <a:t>.</a:t>
            </a:r>
            <a:endParaRPr lang="uk-UA" altLang="uk-UA" sz="1400">
              <a:latin typeface="Times New Roman" pitchFamily="18" charset="0"/>
              <a:cs typeface="Times New Roman" pitchFamily="18" charset="0"/>
            </a:endParaRPr>
          </a:p>
        </p:txBody>
      </p:sp>
      <p:sp>
        <p:nvSpPr>
          <p:cNvPr id="29710" name="Text Box 176"/>
          <p:cNvSpPr txBox="1">
            <a:spLocks noChangeArrowheads="1"/>
          </p:cNvSpPr>
          <p:nvPr/>
        </p:nvSpPr>
        <p:spPr bwMode="auto">
          <a:xfrm>
            <a:off x="936625" y="3335338"/>
            <a:ext cx="10852150" cy="674687"/>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Єдності детермінізму і випадковості</a:t>
            </a:r>
            <a:r>
              <a:rPr lang="uk-UA" altLang="uk-UA" sz="1400" b="1">
                <a:latin typeface="Times New Roman" pitchFamily="18" charset="0"/>
                <a:cs typeface="Times New Roman" pitchFamily="18" charset="0"/>
              </a:rPr>
              <a:t>.</a:t>
            </a:r>
            <a:endParaRPr lang="uk-UA" altLang="uk-UA" sz="1400">
              <a:latin typeface="Times New Roman" pitchFamily="18" charset="0"/>
              <a:cs typeface="Times New Roman" pitchFamily="18" charset="0"/>
            </a:endParaRPr>
          </a:p>
        </p:txBody>
      </p:sp>
      <p:sp>
        <p:nvSpPr>
          <p:cNvPr id="29711" name="Text Box 173"/>
          <p:cNvSpPr txBox="1">
            <a:spLocks noChangeArrowheads="1"/>
          </p:cNvSpPr>
          <p:nvPr/>
        </p:nvSpPr>
        <p:spPr bwMode="auto">
          <a:xfrm>
            <a:off x="936625" y="901700"/>
            <a:ext cx="10852150" cy="13970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Атрактивність</a:t>
            </a:r>
            <a:r>
              <a:rPr lang="uk-UA" altLang="uk-UA" sz="2000">
                <a:solidFill>
                  <a:srgbClr val="0000FF"/>
                </a:solidFill>
                <a:latin typeface="Times New Roman" pitchFamily="18" charset="0"/>
                <a:cs typeface="Times New Roman" pitchFamily="18" charset="0"/>
              </a:rPr>
              <a:t> (</a:t>
            </a:r>
            <a:r>
              <a:rPr lang="uk-UA" altLang="uk-UA" sz="2000" i="1">
                <a:solidFill>
                  <a:srgbClr val="0000FF"/>
                </a:solidFill>
                <a:latin typeface="Times New Roman" pitchFamily="18" charset="0"/>
                <a:cs typeface="Times New Roman" pitchFamily="18" charset="0"/>
              </a:rPr>
              <a:t>від лат. attractio – притягування</a:t>
            </a:r>
            <a:r>
              <a:rPr lang="uk-UA" altLang="uk-UA" sz="2000">
                <a:solidFill>
                  <a:srgbClr val="0000FF"/>
                </a:solidFill>
                <a:latin typeface="Times New Roman" pitchFamily="18" charset="0"/>
                <a:cs typeface="Times New Roman" pitchFamily="18" charset="0"/>
              </a:rPr>
              <a:t>)</a:t>
            </a:r>
            <a:r>
              <a:rPr lang="uk-UA" altLang="uk-UA" sz="2000">
                <a:latin typeface="Times New Roman" pitchFamily="18" charset="0"/>
                <a:cs typeface="Times New Roman" pitchFamily="18" charset="0"/>
              </a:rPr>
              <a:t>, тобто здатність відкритих систем потрапляти у сферу протягування атрактора. </a:t>
            </a:r>
            <a:r>
              <a:rPr lang="uk-UA" altLang="uk-UA" sz="2000" b="1">
                <a:latin typeface="Times New Roman" pitchFamily="18" charset="0"/>
                <a:cs typeface="Times New Roman" pitchFamily="18" charset="0"/>
              </a:rPr>
              <a:t>Атрактор</a:t>
            </a:r>
            <a:r>
              <a:rPr lang="uk-UA" altLang="uk-UA" sz="2000">
                <a:latin typeface="Times New Roman" pitchFamily="18" charset="0"/>
                <a:cs typeface="Times New Roman" pitchFamily="18" charset="0"/>
              </a:rPr>
              <a:t> – це стійкий стан, в який потрапляє система і в межах якого певний час функціонує. Цей сталий стан системи притягує до себе всю множину «траєкторій» системи, що визначаться різними початковими умовами.</a:t>
            </a:r>
          </a:p>
        </p:txBody>
      </p:sp>
      <p:sp>
        <p:nvSpPr>
          <p:cNvPr id="29712" name="Text Box 175"/>
          <p:cNvSpPr txBox="1">
            <a:spLocks noChangeArrowheads="1"/>
          </p:cNvSpPr>
          <p:nvPr/>
        </p:nvSpPr>
        <p:spPr bwMode="auto">
          <a:xfrm>
            <a:off x="927100" y="2476500"/>
            <a:ext cx="10852150" cy="674688"/>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Розвитку (мінливості).</a:t>
            </a:r>
            <a:endParaRPr lang="uk-UA" altLang="uk-UA" sz="2000">
              <a:latin typeface="Times New Roman" pitchFamily="18" charset="0"/>
              <a:cs typeface="Times New Roman" pitchFamily="18" charset="0"/>
            </a:endParaRPr>
          </a:p>
        </p:txBody>
      </p:sp>
      <p:grpSp>
        <p:nvGrpSpPr>
          <p:cNvPr id="29713" name="Group 24"/>
          <p:cNvGrpSpPr>
            <a:grpSpLocks/>
          </p:cNvGrpSpPr>
          <p:nvPr/>
        </p:nvGrpSpPr>
        <p:grpSpPr bwMode="auto">
          <a:xfrm>
            <a:off x="914400" y="901700"/>
            <a:ext cx="10874375" cy="5610225"/>
            <a:chOff x="576" y="568"/>
            <a:chExt cx="6850" cy="3534"/>
          </a:xfrm>
        </p:grpSpPr>
        <p:sp>
          <p:nvSpPr>
            <p:cNvPr id="29714" name="Text Box 177"/>
            <p:cNvSpPr txBox="1">
              <a:spLocks noChangeArrowheads="1"/>
            </p:cNvSpPr>
            <p:nvPr/>
          </p:nvSpPr>
          <p:spPr bwMode="auto">
            <a:xfrm>
              <a:off x="576" y="3339"/>
              <a:ext cx="6836" cy="763"/>
            </a:xfrm>
            <a:prstGeom prst="rect">
              <a:avLst/>
            </a:prstGeom>
            <a:solidFill>
              <a:srgbClr val="FFFFFF"/>
            </a:solidFill>
            <a:ln w="9525">
              <a:solidFill>
                <a:srgbClr val="000000"/>
              </a:solidFill>
              <a:miter lim="800000"/>
              <a:headEnd/>
              <a:tailEnd/>
            </a:ln>
          </p:spPr>
          <p:txBody>
            <a:bodyPr/>
            <a:lstStyle/>
            <a:p>
              <a:pPr algn="ctr" eaLnBrk="1" hangingPunct="1"/>
              <a:r>
                <a:rPr lang="uk-UA" altLang="uk-UA" sz="2000" b="1">
                  <a:latin typeface="Times New Roman" pitchFamily="18" charset="0"/>
                  <a:cs typeface="Times New Roman" pitchFamily="18" charset="0"/>
                </a:rPr>
                <a:t>Отже,</a:t>
              </a:r>
              <a:r>
                <a:rPr lang="uk-UA" altLang="uk-UA" sz="2000" b="1">
                  <a:solidFill>
                    <a:srgbClr val="0000FF"/>
                  </a:solidFill>
                  <a:latin typeface="Times New Roman" pitchFamily="18" charset="0"/>
                  <a:cs typeface="Times New Roman" pitchFamily="18" charset="0"/>
                </a:rPr>
                <a:t> синергетика </a:t>
              </a:r>
              <a:r>
                <a:rPr lang="uk-UA" altLang="uk-UA" b="1">
                  <a:latin typeface="Times New Roman" pitchFamily="18" charset="0"/>
                </a:rPr>
                <a:t>– одна з альтернативних діалектиці теорій розвитку (методологія наукового пізнання, науковий напрям), яка вивчає зв’язки між елементами структури, підсистеми, що створюються у відкритих нерівноважних системах завдяки інтенсивному обміну речовини та енергії з довколишнім середовищем.</a:t>
              </a:r>
              <a:r>
                <a:rPr lang="ru-RU" altLang="uk-UA">
                  <a:latin typeface="Times New Roman" pitchFamily="18" charset="0"/>
                </a:rPr>
                <a:t> </a:t>
              </a:r>
              <a:endParaRPr lang="uk-UA" altLang="uk-UA">
                <a:latin typeface="Times New Roman" pitchFamily="18" charset="0"/>
              </a:endParaRPr>
            </a:p>
          </p:txBody>
        </p:sp>
        <p:sp>
          <p:nvSpPr>
            <p:cNvPr id="29715" name="Text Box 177"/>
            <p:cNvSpPr txBox="1">
              <a:spLocks noChangeArrowheads="1"/>
            </p:cNvSpPr>
            <p:nvPr/>
          </p:nvSpPr>
          <p:spPr bwMode="auto">
            <a:xfrm>
              <a:off x="583" y="2666"/>
              <a:ext cx="6836" cy="424"/>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Єдності матеріального і духовного</a:t>
              </a:r>
              <a:r>
                <a:rPr lang="uk-UA" altLang="uk-UA" sz="1400" b="1">
                  <a:solidFill>
                    <a:srgbClr val="0000FF"/>
                  </a:solidFill>
                  <a:latin typeface="Times New Roman" pitchFamily="18" charset="0"/>
                  <a:cs typeface="Times New Roman" pitchFamily="18" charset="0"/>
                </a:rPr>
                <a:t>.</a:t>
              </a:r>
              <a:endParaRPr lang="uk-UA" altLang="uk-UA" sz="1400">
                <a:latin typeface="Times New Roman" pitchFamily="18" charset="0"/>
                <a:cs typeface="Times New Roman" pitchFamily="18" charset="0"/>
              </a:endParaRPr>
            </a:p>
          </p:txBody>
        </p:sp>
        <p:sp>
          <p:nvSpPr>
            <p:cNvPr id="29716" name="Text Box 176"/>
            <p:cNvSpPr txBox="1">
              <a:spLocks noChangeArrowheads="1"/>
            </p:cNvSpPr>
            <p:nvPr/>
          </p:nvSpPr>
          <p:spPr bwMode="auto">
            <a:xfrm>
              <a:off x="590" y="2101"/>
              <a:ext cx="6836" cy="425"/>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Єдності детермінізму і випадковості</a:t>
              </a:r>
              <a:r>
                <a:rPr lang="uk-UA" altLang="uk-UA" sz="1400" b="1">
                  <a:latin typeface="Times New Roman" pitchFamily="18" charset="0"/>
                  <a:cs typeface="Times New Roman" pitchFamily="18" charset="0"/>
                </a:rPr>
                <a:t>.</a:t>
              </a:r>
              <a:endParaRPr lang="uk-UA" altLang="uk-UA" sz="1400">
                <a:latin typeface="Times New Roman" pitchFamily="18" charset="0"/>
                <a:cs typeface="Times New Roman" pitchFamily="18" charset="0"/>
              </a:endParaRPr>
            </a:p>
          </p:txBody>
        </p:sp>
        <p:sp>
          <p:nvSpPr>
            <p:cNvPr id="29717" name="Text Box 173"/>
            <p:cNvSpPr txBox="1">
              <a:spLocks noChangeArrowheads="1"/>
            </p:cNvSpPr>
            <p:nvPr/>
          </p:nvSpPr>
          <p:spPr bwMode="auto">
            <a:xfrm>
              <a:off x="590" y="568"/>
              <a:ext cx="6836" cy="88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Атрактивність</a:t>
              </a:r>
              <a:r>
                <a:rPr lang="uk-UA" altLang="uk-UA" sz="2000">
                  <a:solidFill>
                    <a:srgbClr val="0000FF"/>
                  </a:solidFill>
                  <a:latin typeface="Times New Roman" pitchFamily="18" charset="0"/>
                  <a:cs typeface="Times New Roman" pitchFamily="18" charset="0"/>
                </a:rPr>
                <a:t> (</a:t>
              </a:r>
              <a:r>
                <a:rPr lang="uk-UA" altLang="uk-UA" sz="2000" i="1">
                  <a:solidFill>
                    <a:srgbClr val="0000FF"/>
                  </a:solidFill>
                  <a:latin typeface="Times New Roman" pitchFamily="18" charset="0"/>
                  <a:cs typeface="Times New Roman" pitchFamily="18" charset="0"/>
                </a:rPr>
                <a:t>від лат. attractio – притягування</a:t>
              </a:r>
              <a:r>
                <a:rPr lang="uk-UA" altLang="uk-UA" sz="2000">
                  <a:solidFill>
                    <a:srgbClr val="0000FF"/>
                  </a:solidFill>
                  <a:latin typeface="Times New Roman" pitchFamily="18" charset="0"/>
                  <a:cs typeface="Times New Roman" pitchFamily="18" charset="0"/>
                </a:rPr>
                <a:t>)</a:t>
              </a:r>
              <a:r>
                <a:rPr lang="uk-UA" altLang="uk-UA" sz="2000">
                  <a:latin typeface="Times New Roman" pitchFamily="18" charset="0"/>
                  <a:cs typeface="Times New Roman" pitchFamily="18" charset="0"/>
                </a:rPr>
                <a:t>, тобто здатність відкритих систем потрапляти у сферу протягування атрактора. </a:t>
              </a:r>
              <a:r>
                <a:rPr lang="uk-UA" altLang="uk-UA" sz="2000" b="1">
                  <a:latin typeface="Times New Roman" pitchFamily="18" charset="0"/>
                  <a:cs typeface="Times New Roman" pitchFamily="18" charset="0"/>
                </a:rPr>
                <a:t>Атрактор</a:t>
              </a:r>
              <a:r>
                <a:rPr lang="uk-UA" altLang="uk-UA" sz="2000">
                  <a:latin typeface="Times New Roman" pitchFamily="18" charset="0"/>
                  <a:cs typeface="Times New Roman" pitchFamily="18" charset="0"/>
                </a:rPr>
                <a:t> – це стійкий стан, в який потрапляє система і в межах якого певний час функціонує. Цей сталий стан системи притягує до себе всю множину «траєкторій» системи, що визначаться різними початковими умовами.</a:t>
              </a:r>
            </a:p>
          </p:txBody>
        </p:sp>
        <p:sp>
          <p:nvSpPr>
            <p:cNvPr id="29718" name="Text Box 175"/>
            <p:cNvSpPr txBox="1">
              <a:spLocks noChangeArrowheads="1"/>
            </p:cNvSpPr>
            <p:nvPr/>
          </p:nvSpPr>
          <p:spPr bwMode="auto">
            <a:xfrm>
              <a:off x="584" y="1560"/>
              <a:ext cx="6836" cy="425"/>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Розвитку (мінливості).</a:t>
              </a:r>
              <a:endParaRPr lang="uk-UA" altLang="uk-UA" sz="2000">
                <a:latin typeface="Times New Roman" pitchFamily="18" charset="0"/>
                <a:cs typeface="Times New Roman" pitchFamily="18" charset="0"/>
              </a:endParaRPr>
            </a:p>
          </p:txBody>
        </p:sp>
      </p:gr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900"/>
                                        <p:tgtEl>
                                          <p:spTgt spid="7"/>
                                        </p:tgtEl>
                                      </p:cBhvr>
                                    </p:animEffect>
                                  </p:childTnLst>
                                </p:cTn>
                              </p:par>
                              <p:par>
                                <p:cTn id="8" presetID="27" presetClass="emph" presetSubtype="0" repeatCount="5000" fill="remove" grpId="1" nodeType="withEffect">
                                  <p:stCondLst>
                                    <p:cond delay="1900"/>
                                  </p:stCondLst>
                                  <p:childTnLst>
                                    <p:animClr clrSpc="rgb" dir="cw">
                                      <p:cBhvr override="childStyle">
                                        <p:cTn id="9" dur="250" autoRev="1" fill="remove"/>
                                        <p:tgtEl>
                                          <p:spTgt spid="7"/>
                                        </p:tgtEl>
                                        <p:attrNameLst>
                                          <p:attrName>style.color</p:attrName>
                                        </p:attrNameLst>
                                      </p:cBhvr>
                                      <p:to>
                                        <a:schemeClr val="bg1"/>
                                      </p:to>
                                    </p:animClr>
                                    <p:animClr clrSpc="rgb" dir="cw">
                                      <p:cBhvr>
                                        <p:cTn id="10" dur="250" autoRev="1" fill="remove"/>
                                        <p:tgtEl>
                                          <p:spTgt spid="7"/>
                                        </p:tgtEl>
                                        <p:attrNameLst>
                                          <p:attrName>fillcolor</p:attrName>
                                        </p:attrNameLst>
                                      </p:cBhvr>
                                      <p:to>
                                        <a:schemeClr val="bg1"/>
                                      </p:to>
                                    </p:animClr>
                                    <p:set>
                                      <p:cBhvr>
                                        <p:cTn id="11" dur="250" autoRev="1" fill="remove"/>
                                        <p:tgtEl>
                                          <p:spTgt spid="7"/>
                                        </p:tgtEl>
                                        <p:attrNameLst>
                                          <p:attrName>fill.type</p:attrName>
                                        </p:attrNameLst>
                                      </p:cBhvr>
                                      <p:to>
                                        <p:strVal val="solid"/>
                                      </p:to>
                                    </p:set>
                                    <p:set>
                                      <p:cBhvr>
                                        <p:cTn id="12" dur="250" autoRev="1" fill="remove"/>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793750" y="1198563"/>
          <a:ext cx="11137899" cy="5351462"/>
        </p:xfrm>
        <a:graphic>
          <a:graphicData uri="http://schemas.openxmlformats.org/drawingml/2006/table">
            <a:tbl>
              <a:tblPr>
                <a:tableStyleId>{5C22544A-7EE6-4342-B048-85BDC9FD1C3A}</a:tableStyleId>
              </a:tblPr>
              <a:tblGrid>
                <a:gridCol w="1484052"/>
                <a:gridCol w="4931857"/>
                <a:gridCol w="4721990"/>
              </a:tblGrid>
              <a:tr h="362011">
                <a:tc>
                  <a:txBody>
                    <a:bodyPr/>
                    <a:lstStyle/>
                    <a:p>
                      <a:pPr>
                        <a:spcAft>
                          <a:spcPts val="0"/>
                        </a:spcAft>
                      </a:pPr>
                      <a:r>
                        <a:rPr lang="uk-UA" sz="1600" b="1" dirty="0">
                          <a:effectLst/>
                        </a:rPr>
                        <a:t>Розвиток </a:t>
                      </a:r>
                      <a:endParaRPr lang="uk-UA" sz="1600" b="1" dirty="0">
                        <a:effectLst/>
                        <a:latin typeface="Times New Roman" panose="02020603050405020304" pitchFamily="18" charset="0"/>
                        <a:ea typeface="Times New Roman" panose="02020603050405020304" pitchFamily="18" charset="0"/>
                      </a:endParaRPr>
                    </a:p>
                  </a:txBody>
                  <a:tcPr marL="34699" marR="34699" marT="0" marB="0"/>
                </a:tc>
                <a:tc>
                  <a:txBody>
                    <a:bodyPr/>
                    <a:lstStyle/>
                    <a:p>
                      <a:pPr indent="450215" algn="ctr">
                        <a:spcAft>
                          <a:spcPts val="0"/>
                        </a:spcAft>
                      </a:pPr>
                      <a:r>
                        <a:rPr lang="uk-UA" sz="1600" b="1">
                          <a:effectLst/>
                        </a:rPr>
                        <a:t>Діалектика </a:t>
                      </a:r>
                      <a:endParaRPr lang="uk-UA" sz="1600" b="1">
                        <a:effectLst/>
                        <a:latin typeface="Times New Roman" panose="02020603050405020304" pitchFamily="18" charset="0"/>
                        <a:ea typeface="Times New Roman" panose="02020603050405020304" pitchFamily="18" charset="0"/>
                      </a:endParaRPr>
                    </a:p>
                  </a:txBody>
                  <a:tcPr marL="34699" marR="34699" marT="0" marB="0"/>
                </a:tc>
                <a:tc>
                  <a:txBody>
                    <a:bodyPr/>
                    <a:lstStyle/>
                    <a:p>
                      <a:pPr indent="450215" algn="ctr">
                        <a:spcAft>
                          <a:spcPts val="0"/>
                        </a:spcAft>
                      </a:pPr>
                      <a:r>
                        <a:rPr lang="uk-UA" sz="1600" b="1">
                          <a:effectLst/>
                        </a:rPr>
                        <a:t>Синергетика</a:t>
                      </a:r>
                      <a:endParaRPr lang="uk-UA" sz="1600" b="1">
                        <a:effectLst/>
                        <a:latin typeface="Times New Roman" panose="02020603050405020304" pitchFamily="18" charset="0"/>
                        <a:ea typeface="Times New Roman" panose="02020603050405020304" pitchFamily="18" charset="0"/>
                      </a:endParaRPr>
                    </a:p>
                  </a:txBody>
                  <a:tcPr marL="34699" marR="34699" marT="0" marB="0"/>
                </a:tc>
              </a:tr>
              <a:tr h="834199">
                <a:tc>
                  <a:txBody>
                    <a:bodyPr/>
                    <a:lstStyle/>
                    <a:p>
                      <a:pPr>
                        <a:spcAft>
                          <a:spcPts val="0"/>
                        </a:spcAft>
                      </a:pPr>
                      <a:r>
                        <a:rPr lang="uk-UA" sz="1600" b="1" dirty="0">
                          <a:effectLst/>
                        </a:rPr>
                        <a:t>Причини</a:t>
                      </a:r>
                      <a:endParaRPr lang="uk-UA" sz="1600" b="1" dirty="0">
                        <a:effectLst/>
                        <a:latin typeface="Times New Roman" panose="02020603050405020304" pitchFamily="18" charset="0"/>
                        <a:ea typeface="Times New Roman" panose="02020603050405020304" pitchFamily="18" charset="0"/>
                      </a:endParaRPr>
                    </a:p>
                  </a:txBody>
                  <a:tcPr marL="34699" marR="34699" marT="0" marB="0"/>
                </a:tc>
                <a:tc>
                  <a:txBody>
                    <a:bodyPr/>
                    <a:lstStyle/>
                    <a:p>
                      <a:pPr>
                        <a:spcAft>
                          <a:spcPts val="0"/>
                        </a:spcAft>
                      </a:pPr>
                      <a:r>
                        <a:rPr lang="uk-UA" sz="1600" b="1" dirty="0">
                          <a:effectLst/>
                        </a:rPr>
                        <a:t>Єдність та боротьба протилежностей; </a:t>
                      </a:r>
                      <a:r>
                        <a:rPr lang="uk-UA" sz="1600" b="1" dirty="0" err="1">
                          <a:effectLst/>
                        </a:rPr>
                        <a:t>взаємоперехід</a:t>
                      </a:r>
                      <a:r>
                        <a:rPr lang="uk-UA" sz="1600" b="1" dirty="0">
                          <a:effectLst/>
                        </a:rPr>
                        <a:t> кількості у якість; суперечливість; заперечення </a:t>
                      </a:r>
                      <a:r>
                        <a:rPr lang="uk-UA" sz="1600" b="1" dirty="0" err="1">
                          <a:effectLst/>
                        </a:rPr>
                        <a:t>заперечення</a:t>
                      </a:r>
                      <a:endParaRPr lang="uk-UA" sz="1600" b="1" dirty="0">
                        <a:effectLst/>
                        <a:latin typeface="Times New Roman" panose="02020603050405020304" pitchFamily="18" charset="0"/>
                        <a:ea typeface="Times New Roman" panose="02020603050405020304" pitchFamily="18" charset="0"/>
                      </a:endParaRPr>
                    </a:p>
                  </a:txBody>
                  <a:tcPr marL="34699" marR="34699" marT="0" marB="0"/>
                </a:tc>
                <a:tc>
                  <a:txBody>
                    <a:bodyPr/>
                    <a:lstStyle/>
                    <a:p>
                      <a:pPr>
                        <a:spcAft>
                          <a:spcPts val="0"/>
                        </a:spcAft>
                      </a:pPr>
                      <a:r>
                        <a:rPr lang="uk-UA" sz="1600" b="1">
                          <a:effectLst/>
                        </a:rPr>
                        <a:t>Нерівноважність; дисипативність, нестабільність; еволюція та коеволюція; накопичення флуктуацій</a:t>
                      </a:r>
                      <a:endParaRPr lang="uk-UA" sz="1600" b="1">
                        <a:effectLst/>
                        <a:latin typeface="Times New Roman" panose="02020603050405020304" pitchFamily="18" charset="0"/>
                        <a:ea typeface="Times New Roman" panose="02020603050405020304" pitchFamily="18" charset="0"/>
                      </a:endParaRPr>
                    </a:p>
                  </a:txBody>
                  <a:tcPr marL="34699" marR="34699" marT="0" marB="0"/>
                </a:tc>
              </a:tr>
              <a:tr h="1038813">
                <a:tc>
                  <a:txBody>
                    <a:bodyPr/>
                    <a:lstStyle/>
                    <a:p>
                      <a:pPr>
                        <a:spcAft>
                          <a:spcPts val="0"/>
                        </a:spcAft>
                      </a:pPr>
                      <a:r>
                        <a:rPr lang="uk-UA" sz="1600" b="1">
                          <a:effectLst/>
                        </a:rPr>
                        <a:t>Форми</a:t>
                      </a:r>
                      <a:endParaRPr lang="uk-UA" sz="1600" b="1">
                        <a:effectLst/>
                        <a:latin typeface="Times New Roman" panose="02020603050405020304" pitchFamily="18" charset="0"/>
                        <a:ea typeface="Times New Roman" panose="02020603050405020304" pitchFamily="18" charset="0"/>
                      </a:endParaRPr>
                    </a:p>
                  </a:txBody>
                  <a:tcPr marL="34699" marR="34699" marT="0" marB="0"/>
                </a:tc>
                <a:tc>
                  <a:txBody>
                    <a:bodyPr/>
                    <a:lstStyle/>
                    <a:p>
                      <a:pPr>
                        <a:spcAft>
                          <a:spcPts val="0"/>
                        </a:spcAft>
                      </a:pPr>
                      <a:r>
                        <a:rPr lang="uk-UA" sz="1600" b="1">
                          <a:effectLst/>
                        </a:rPr>
                        <a:t>“Скачкоподібний”, “спіралеподібний” рух; (“діалектичне зняття”); прогресивність (від нижчого до вищого)</a:t>
                      </a:r>
                      <a:endParaRPr lang="uk-UA" sz="1600" b="1">
                        <a:effectLst/>
                        <a:latin typeface="Times New Roman" panose="02020603050405020304" pitchFamily="18" charset="0"/>
                        <a:ea typeface="Times New Roman" panose="02020603050405020304" pitchFamily="18" charset="0"/>
                      </a:endParaRPr>
                    </a:p>
                  </a:txBody>
                  <a:tcPr marL="34699" marR="34699" marT="0" marB="0"/>
                </a:tc>
                <a:tc>
                  <a:txBody>
                    <a:bodyPr/>
                    <a:lstStyle/>
                    <a:p>
                      <a:pPr>
                        <a:spcAft>
                          <a:spcPts val="0"/>
                        </a:spcAft>
                      </a:pPr>
                      <a:r>
                        <a:rPr lang="uk-UA" sz="1600" b="1">
                          <a:effectLst/>
                        </a:rPr>
                        <a:t>Біфуркація; флуктуації; спонтанність; “фазовий перехід”; атрактивність; нелінійність; лавиноподібні процеси; самоорганізація </a:t>
                      </a:r>
                      <a:endParaRPr lang="uk-UA" sz="1600" b="1">
                        <a:effectLst/>
                        <a:latin typeface="Times New Roman" panose="02020603050405020304" pitchFamily="18" charset="0"/>
                        <a:ea typeface="Times New Roman" panose="02020603050405020304" pitchFamily="18" charset="0"/>
                      </a:endParaRPr>
                    </a:p>
                  </a:txBody>
                  <a:tcPr marL="34699" marR="34699" marT="0" marB="0"/>
                </a:tc>
              </a:tr>
              <a:tr h="1038813">
                <a:tc>
                  <a:txBody>
                    <a:bodyPr/>
                    <a:lstStyle/>
                    <a:p>
                      <a:pPr>
                        <a:spcAft>
                          <a:spcPts val="0"/>
                        </a:spcAft>
                      </a:pPr>
                      <a:r>
                        <a:rPr lang="uk-UA" sz="1600" b="1" dirty="0">
                          <a:effectLst/>
                        </a:rPr>
                        <a:t>Характер</a:t>
                      </a:r>
                      <a:endParaRPr lang="uk-UA" sz="1600" b="1" dirty="0">
                        <a:effectLst/>
                        <a:latin typeface="Times New Roman" panose="02020603050405020304" pitchFamily="18" charset="0"/>
                        <a:ea typeface="Times New Roman" panose="02020603050405020304" pitchFamily="18" charset="0"/>
                      </a:endParaRPr>
                    </a:p>
                  </a:txBody>
                  <a:tcPr marL="34699" marR="34699" marT="0" marB="0"/>
                </a:tc>
                <a:tc>
                  <a:txBody>
                    <a:bodyPr/>
                    <a:lstStyle/>
                    <a:p>
                      <a:pPr>
                        <a:spcAft>
                          <a:spcPts val="0"/>
                        </a:spcAft>
                      </a:pPr>
                      <a:r>
                        <a:rPr lang="uk-UA" sz="1600" b="1">
                          <a:effectLst/>
                        </a:rPr>
                        <a:t>Детермінованість; випадковість як форма вияву необхідності</a:t>
                      </a:r>
                      <a:endParaRPr lang="uk-UA" sz="1600" b="1">
                        <a:effectLst/>
                        <a:latin typeface="Times New Roman" panose="02020603050405020304" pitchFamily="18" charset="0"/>
                        <a:ea typeface="Times New Roman" panose="02020603050405020304" pitchFamily="18" charset="0"/>
                      </a:endParaRPr>
                    </a:p>
                  </a:txBody>
                  <a:tcPr marL="34699" marR="34699" marT="0" marB="0"/>
                </a:tc>
                <a:tc>
                  <a:txBody>
                    <a:bodyPr/>
                    <a:lstStyle/>
                    <a:p>
                      <a:pPr>
                        <a:spcAft>
                          <a:spcPts val="0"/>
                        </a:spcAft>
                      </a:pPr>
                      <a:r>
                        <a:rPr lang="uk-UA" sz="1600" b="1" dirty="0" err="1">
                          <a:effectLst/>
                        </a:rPr>
                        <a:t>Вірогіднісна</a:t>
                      </a:r>
                      <a:r>
                        <a:rPr lang="uk-UA" sz="1600" b="1" dirty="0">
                          <a:effectLst/>
                        </a:rPr>
                        <a:t> випадковість; відкритість для зовнішніх впливів; детермінованість (у межах одного рівня)</a:t>
                      </a:r>
                      <a:endParaRPr lang="uk-UA" sz="1600" b="1" dirty="0">
                        <a:effectLst/>
                        <a:latin typeface="Times New Roman" panose="02020603050405020304" pitchFamily="18" charset="0"/>
                        <a:ea typeface="Times New Roman" panose="02020603050405020304" pitchFamily="18" charset="0"/>
                      </a:endParaRPr>
                    </a:p>
                  </a:txBody>
                  <a:tcPr marL="34699" marR="34699" marT="0" marB="0"/>
                </a:tc>
              </a:tr>
              <a:tr h="1038813">
                <a:tc>
                  <a:txBody>
                    <a:bodyPr/>
                    <a:lstStyle/>
                    <a:p>
                      <a:pPr>
                        <a:spcAft>
                          <a:spcPts val="0"/>
                        </a:spcAft>
                      </a:pPr>
                      <a:r>
                        <a:rPr lang="uk-UA" sz="1600" b="1">
                          <a:effectLst/>
                        </a:rPr>
                        <a:t>Результати</a:t>
                      </a:r>
                      <a:endParaRPr lang="uk-UA" sz="1600" b="1">
                        <a:effectLst/>
                        <a:latin typeface="Times New Roman" panose="02020603050405020304" pitchFamily="18" charset="0"/>
                        <a:ea typeface="Times New Roman" panose="02020603050405020304" pitchFamily="18" charset="0"/>
                      </a:endParaRPr>
                    </a:p>
                  </a:txBody>
                  <a:tcPr marL="34699" marR="34699" marT="0" marB="0"/>
                </a:tc>
                <a:tc>
                  <a:txBody>
                    <a:bodyPr/>
                    <a:lstStyle/>
                    <a:p>
                      <a:pPr>
                        <a:spcAft>
                          <a:spcPts val="0"/>
                        </a:spcAft>
                      </a:pPr>
                      <a:r>
                        <a:rPr lang="uk-UA" sz="1600" b="1">
                          <a:effectLst/>
                        </a:rPr>
                        <a:t>Закономірне завершення етапів розвитку; зворотний рух; взаємовплив причин і наслідків; невпинний прогрес</a:t>
                      </a:r>
                      <a:endParaRPr lang="uk-UA" sz="1600" b="1">
                        <a:effectLst/>
                        <a:latin typeface="Times New Roman" panose="02020603050405020304" pitchFamily="18" charset="0"/>
                        <a:ea typeface="Times New Roman" panose="02020603050405020304" pitchFamily="18" charset="0"/>
                      </a:endParaRPr>
                    </a:p>
                  </a:txBody>
                  <a:tcPr marL="34699" marR="34699" marT="0" marB="0"/>
                </a:tc>
                <a:tc>
                  <a:txBody>
                    <a:bodyPr/>
                    <a:lstStyle/>
                    <a:p>
                      <a:pPr>
                        <a:spcAft>
                          <a:spcPts val="0"/>
                        </a:spcAft>
                      </a:pPr>
                      <a:r>
                        <a:rPr lang="uk-UA" sz="1600" b="1">
                          <a:effectLst/>
                        </a:rPr>
                        <a:t>Прояв багаторівневого цілого, нерівного у сумі частин; нова нерівноважність, незворотність; невідповідність замислу, ускладнення</a:t>
                      </a:r>
                      <a:endParaRPr lang="uk-UA" sz="1600" b="1">
                        <a:effectLst/>
                        <a:latin typeface="Times New Roman" panose="02020603050405020304" pitchFamily="18" charset="0"/>
                        <a:ea typeface="Times New Roman" panose="02020603050405020304" pitchFamily="18" charset="0"/>
                      </a:endParaRPr>
                    </a:p>
                  </a:txBody>
                  <a:tcPr marL="34699" marR="34699" marT="0" marB="0"/>
                </a:tc>
              </a:tr>
              <a:tr h="1038813">
                <a:tc>
                  <a:txBody>
                    <a:bodyPr/>
                    <a:lstStyle/>
                    <a:p>
                      <a:pPr>
                        <a:spcAft>
                          <a:spcPts val="0"/>
                        </a:spcAft>
                      </a:pPr>
                      <a:r>
                        <a:rPr lang="uk-UA" sz="1600" b="1">
                          <a:effectLst/>
                        </a:rPr>
                        <a:t>Способи пізнання і перевірки результатів</a:t>
                      </a:r>
                      <a:endParaRPr lang="uk-UA" sz="1600" b="1">
                        <a:effectLst/>
                        <a:latin typeface="Times New Roman" panose="02020603050405020304" pitchFamily="18" charset="0"/>
                        <a:ea typeface="Times New Roman" panose="02020603050405020304" pitchFamily="18" charset="0"/>
                      </a:endParaRPr>
                    </a:p>
                  </a:txBody>
                  <a:tcPr marL="34699" marR="34699" marT="0" marB="0"/>
                </a:tc>
                <a:tc>
                  <a:txBody>
                    <a:bodyPr/>
                    <a:lstStyle/>
                    <a:p>
                      <a:pPr>
                        <a:spcAft>
                          <a:spcPts val="0"/>
                        </a:spcAft>
                      </a:pPr>
                      <a:r>
                        <a:rPr lang="uk-UA" sz="1600" b="1" dirty="0">
                          <a:effectLst/>
                        </a:rPr>
                        <a:t>Сходження від абстрактного до конкретного та від конкретного до абстрактного; практика як критерій істини</a:t>
                      </a:r>
                      <a:endParaRPr lang="uk-UA" sz="1600" b="1" dirty="0">
                        <a:effectLst/>
                        <a:latin typeface="Times New Roman" panose="02020603050405020304" pitchFamily="18" charset="0"/>
                        <a:ea typeface="Times New Roman" panose="02020603050405020304" pitchFamily="18" charset="0"/>
                      </a:endParaRPr>
                    </a:p>
                  </a:txBody>
                  <a:tcPr marL="34699" marR="34699" marT="0" marB="0"/>
                </a:tc>
                <a:tc>
                  <a:txBody>
                    <a:bodyPr/>
                    <a:lstStyle/>
                    <a:p>
                      <a:pPr>
                        <a:spcAft>
                          <a:spcPts val="0"/>
                        </a:spcAft>
                      </a:pPr>
                      <a:r>
                        <a:rPr lang="uk-UA" sz="1600" b="1" dirty="0">
                          <a:effectLst/>
                        </a:rPr>
                        <a:t>Раціоналізм; нелінійне мислення, </a:t>
                      </a:r>
                      <a:r>
                        <a:rPr lang="uk-UA" sz="1600" b="1" dirty="0" err="1">
                          <a:effectLst/>
                        </a:rPr>
                        <a:t>коеволюціонізм</a:t>
                      </a:r>
                      <a:r>
                        <a:rPr lang="uk-UA" sz="1600" b="1" dirty="0">
                          <a:effectLst/>
                        </a:rPr>
                        <a:t>; непередбачуваність; апарат нелінійної математики</a:t>
                      </a:r>
                      <a:endParaRPr lang="uk-UA" sz="1600" b="1" dirty="0">
                        <a:effectLst/>
                        <a:latin typeface="Times New Roman" panose="02020603050405020304" pitchFamily="18" charset="0"/>
                        <a:ea typeface="Times New Roman" panose="02020603050405020304" pitchFamily="18" charset="0"/>
                      </a:endParaRPr>
                    </a:p>
                  </a:txBody>
                  <a:tcPr marL="34699" marR="34699" marT="0" marB="0"/>
                </a:tc>
              </a:tr>
            </a:tbl>
          </a:graphicData>
        </a:graphic>
      </p:graphicFrame>
      <p:sp>
        <p:nvSpPr>
          <p:cNvPr id="3" name="Rectangle 1"/>
          <p:cNvSpPr>
            <a:spLocks noChangeArrowheads="1"/>
          </p:cNvSpPr>
          <p:nvPr/>
        </p:nvSpPr>
        <p:spPr bwMode="auto">
          <a:xfrm>
            <a:off x="914400" y="122238"/>
            <a:ext cx="11168063" cy="1323975"/>
          </a:xfrm>
          <a:prstGeom prst="rect">
            <a:avLst/>
          </a:prstGeom>
          <a:noFill/>
          <a:ln w="9525">
            <a:noFill/>
            <a:miter lim="800000"/>
            <a:headEnd/>
            <a:tailEnd/>
          </a:ln>
        </p:spPr>
        <p:txBody>
          <a:bodyPr anchor="ctr">
            <a:spAutoFit/>
          </a:bodyPr>
          <a:lstStyle/>
          <a:p>
            <a:pPr indent="450850" algn="ctr"/>
            <a:r>
              <a:rPr lang="uk-UA" altLang="uk-UA" sz="2400" b="1">
                <a:latin typeface="Arial" charset="0"/>
                <a:cs typeface="Times New Roman" pitchFamily="18" charset="0"/>
              </a:rPr>
              <a:t>Порівняльна таблиця основних положень діалектичної та </a:t>
            </a:r>
            <a:r>
              <a:rPr lang="en-US" altLang="uk-UA" sz="2400" b="1">
                <a:latin typeface="Arial" charset="0"/>
                <a:cs typeface="Times New Roman" pitchFamily="18" charset="0"/>
              </a:rPr>
              <a:t>                               </a:t>
            </a:r>
            <a:r>
              <a:rPr lang="uk-UA" altLang="uk-UA" sz="2400" b="1">
                <a:latin typeface="Arial" charset="0"/>
                <a:cs typeface="Times New Roman" pitchFamily="18" charset="0"/>
              </a:rPr>
              <a:t>синергетиичної методологій пізнання</a:t>
            </a:r>
            <a:endParaRPr lang="uk-UA" altLang="uk-UA" sz="2400">
              <a:latin typeface="Arial" charset="0"/>
            </a:endParaRPr>
          </a:p>
          <a:p>
            <a:pPr indent="450850"/>
            <a:r>
              <a:rPr lang="uk-UA" altLang="uk-UA" sz="1400">
                <a:latin typeface="Arial" charset="0"/>
                <a:cs typeface="Times New Roman" pitchFamily="18" charset="0"/>
              </a:rPr>
              <a:t/>
            </a:r>
            <a:br>
              <a:rPr lang="uk-UA" altLang="uk-UA" sz="1400">
                <a:latin typeface="Arial" charset="0"/>
                <a:cs typeface="Times New Roman" pitchFamily="18" charset="0"/>
              </a:rPr>
            </a:br>
            <a:endParaRPr lang="uk-UA" altLang="uk-UA">
              <a:latin typeface="Arial"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53" presetClass="entr" presetSubtype="16"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p:cTn id="10" dur="3000" fill="hold"/>
                                        <p:tgtEl>
                                          <p:spTgt spid="2"/>
                                        </p:tgtEl>
                                        <p:attrNameLst>
                                          <p:attrName>ppt_w</p:attrName>
                                        </p:attrNameLst>
                                      </p:cBhvr>
                                      <p:tavLst>
                                        <p:tav tm="0">
                                          <p:val>
                                            <p:fltVal val="0"/>
                                          </p:val>
                                        </p:tav>
                                        <p:tav tm="100000">
                                          <p:val>
                                            <p:strVal val="#ppt_w"/>
                                          </p:val>
                                        </p:tav>
                                      </p:tavLst>
                                    </p:anim>
                                    <p:anim calcmode="lin" valueType="num">
                                      <p:cBhvr>
                                        <p:cTn id="11" dur="3000" fill="hold"/>
                                        <p:tgtEl>
                                          <p:spTgt spid="2"/>
                                        </p:tgtEl>
                                        <p:attrNameLst>
                                          <p:attrName>ppt_h</p:attrName>
                                        </p:attrNameLst>
                                      </p:cBhvr>
                                      <p:tavLst>
                                        <p:tav tm="0">
                                          <p:val>
                                            <p:fltVal val="0"/>
                                          </p:val>
                                        </p:tav>
                                        <p:tav tm="100000">
                                          <p:val>
                                            <p:strVal val="#ppt_h"/>
                                          </p:val>
                                        </p:tav>
                                      </p:tavLst>
                                    </p:anim>
                                    <p:animEffect transition="in" filter="fade">
                                      <p:cBhvr>
                                        <p:cTn id="12"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377952"/>
            <a:ext cx="10972800" cy="1011936"/>
          </a:xfrm>
        </p:spPr>
        <p:txBody>
          <a:bodyPr/>
          <a:lstStyle/>
          <a:p>
            <a:pPr algn="ctr"/>
            <a:r>
              <a:rPr lang="uk-UA" sz="4400" b="1" dirty="0" smtClean="0">
                <a:latin typeface="+mn-lt"/>
              </a:rPr>
              <a:t>План лекції</a:t>
            </a:r>
            <a:endParaRPr lang="ru-RU" sz="4400" b="1" dirty="0">
              <a:latin typeface="+mn-lt"/>
            </a:endParaRPr>
          </a:p>
        </p:txBody>
      </p:sp>
      <p:sp>
        <p:nvSpPr>
          <p:cNvPr id="3" name="Содержимое 2"/>
          <p:cNvSpPr>
            <a:spLocks noGrp="1"/>
          </p:cNvSpPr>
          <p:nvPr>
            <p:ph idx="1"/>
          </p:nvPr>
        </p:nvSpPr>
        <p:spPr>
          <a:xfrm>
            <a:off x="609600" y="1804416"/>
            <a:ext cx="10972800" cy="4520184"/>
          </a:xfrm>
        </p:spPr>
        <p:txBody>
          <a:bodyPr/>
          <a:lstStyle/>
          <a:p>
            <a:r>
              <a:rPr lang="uk-UA" dirty="0" smtClean="0">
                <a:solidFill>
                  <a:srgbClr val="0070C0"/>
                </a:solidFill>
              </a:rPr>
              <a:t>1. Сфера пізнання як середовище виникнення методології.</a:t>
            </a:r>
            <a:endParaRPr lang="ru-RU" dirty="0" smtClean="0">
              <a:solidFill>
                <a:srgbClr val="0070C0"/>
              </a:solidFill>
            </a:endParaRPr>
          </a:p>
          <a:p>
            <a:r>
              <a:rPr lang="uk-UA" dirty="0" smtClean="0">
                <a:solidFill>
                  <a:srgbClr val="0070C0"/>
                </a:solidFill>
              </a:rPr>
              <a:t>2. Методологія як система принципів та способів організації теоретичної та практичної діяльності.</a:t>
            </a:r>
            <a:endParaRPr lang="ru-RU" dirty="0" smtClean="0">
              <a:solidFill>
                <a:srgbClr val="0070C0"/>
              </a:solidFill>
            </a:endParaRPr>
          </a:p>
          <a:p>
            <a:r>
              <a:rPr lang="uk-UA" dirty="0" smtClean="0">
                <a:solidFill>
                  <a:srgbClr val="0070C0"/>
                </a:solidFill>
              </a:rPr>
              <a:t>3. Філософська методологія: класичні (діалектика, метафізика) та некласичні концепції (</a:t>
            </a:r>
            <a:r>
              <a:rPr lang="uk-UA" dirty="0" err="1" smtClean="0">
                <a:solidFill>
                  <a:srgbClr val="0070C0"/>
                </a:solidFill>
              </a:rPr>
              <a:t>синергетика</a:t>
            </a:r>
            <a:r>
              <a:rPr lang="uk-UA" dirty="0" smtClean="0">
                <a:solidFill>
                  <a:srgbClr val="0070C0"/>
                </a:solidFill>
              </a:rPr>
              <a:t>, феноменологія, негативна діалектика). </a:t>
            </a:r>
            <a:endParaRPr lang="ru-RU" dirty="0" smtClean="0">
              <a:solidFill>
                <a:srgbClr val="0070C0"/>
              </a:solidFill>
            </a:endParaRPr>
          </a:p>
          <a:p>
            <a:r>
              <a:rPr lang="uk-UA" dirty="0" smtClean="0">
                <a:solidFill>
                  <a:srgbClr val="0070C0"/>
                </a:solidFill>
              </a:rPr>
              <a:t>4. Закони, принципи і категорії діалектики та їх методологічне значення.</a:t>
            </a:r>
            <a:endParaRPr lang="ru-RU" dirty="0" smtClean="0">
              <a:solidFill>
                <a:srgbClr val="0070C0"/>
              </a:solidFill>
            </a:endParaRP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1228725" y="227013"/>
            <a:ext cx="10298113" cy="954087"/>
          </a:xfrm>
          <a:prstGeom prst="rect">
            <a:avLst/>
          </a:prstGeom>
          <a:noFill/>
          <a:ln w="9525">
            <a:noFill/>
            <a:miter lim="800000"/>
            <a:headEnd/>
            <a:tailEnd/>
          </a:ln>
        </p:spPr>
        <p:txBody>
          <a:bodyPr>
            <a:spAutoFit/>
          </a:bodyPr>
          <a:lstStyle/>
          <a:p>
            <a:pPr algn="ctr" eaLnBrk="1" hangingPunct="1"/>
            <a:r>
              <a:rPr lang="uk-UA" altLang="uk-UA" sz="2800" b="1">
                <a:latin typeface="Times New Roman" pitchFamily="18" charset="0"/>
                <a:cs typeface="Times New Roman" pitchFamily="18" charset="0"/>
              </a:rPr>
              <a:t>Основні принципи і категорії феноменології як методології пізнання</a:t>
            </a:r>
            <a:endParaRPr lang="uk-UA" altLang="uk-UA" sz="2800">
              <a:latin typeface="Times New Roman" pitchFamily="18" charset="0"/>
              <a:cs typeface="Times New Roman" pitchFamily="18" charset="0"/>
            </a:endParaRPr>
          </a:p>
        </p:txBody>
      </p:sp>
      <p:grpSp>
        <p:nvGrpSpPr>
          <p:cNvPr id="3" name="Group 246"/>
          <p:cNvGrpSpPr>
            <a:grpSpLocks/>
          </p:cNvGrpSpPr>
          <p:nvPr/>
        </p:nvGrpSpPr>
        <p:grpSpPr bwMode="auto">
          <a:xfrm>
            <a:off x="884238" y="1181100"/>
            <a:ext cx="10642600" cy="5249863"/>
            <a:chOff x="1134" y="1674"/>
            <a:chExt cx="9600" cy="6168"/>
          </a:xfrm>
        </p:grpSpPr>
        <p:sp>
          <p:nvSpPr>
            <p:cNvPr id="31749" name="Text Box 182"/>
            <p:cNvSpPr txBox="1">
              <a:spLocks noChangeArrowheads="1"/>
            </p:cNvSpPr>
            <p:nvPr/>
          </p:nvSpPr>
          <p:spPr bwMode="auto">
            <a:xfrm>
              <a:off x="1134" y="1674"/>
              <a:ext cx="9600" cy="224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Феноменологія</a:t>
              </a:r>
              <a:r>
                <a:rPr lang="uk-UA" altLang="uk-UA" sz="2000">
                  <a:solidFill>
                    <a:srgbClr val="0000FF"/>
                  </a:solidFill>
                  <a:latin typeface="Times New Roman" pitchFamily="18" charset="0"/>
                  <a:cs typeface="Times New Roman" pitchFamily="18" charset="0"/>
                </a:rPr>
                <a:t> </a:t>
              </a:r>
              <a:r>
                <a:rPr lang="uk-UA" altLang="uk-UA" sz="2000">
                  <a:latin typeface="Times New Roman" pitchFamily="18" charset="0"/>
                  <a:cs typeface="Times New Roman" pitchFamily="18" charset="0"/>
                </a:rPr>
                <a:t>(від грецьких слів phainómenon, яке означачає «те, що з’являється» і lógos ‑ вивчення) – </a:t>
              </a:r>
              <a:r>
                <a:rPr lang="uk-UA" altLang="uk-UA" sz="2000" b="1">
                  <a:latin typeface="Times New Roman" pitchFamily="18" charset="0"/>
                  <a:cs typeface="Times New Roman" pitchFamily="18" charset="0"/>
                </a:rPr>
                <a:t>філософська течія, яка визнавши неможливість об’єктивного знання про світ, розглядає та вивчає структури свідомості й явища, які в ній відбуваються під впливом об’єктивної дійсності</a:t>
              </a:r>
              <a:r>
                <a:rPr lang="uk-UA" altLang="uk-UA" sz="2000">
                  <a:latin typeface="Times New Roman" pitchFamily="18" charset="0"/>
                  <a:cs typeface="Times New Roman" pitchFamily="18" charset="0"/>
                </a:rPr>
                <a:t>. Виникнення феноменології як особливого філософського напрямку пов’язане з постаттю видатного німецького філософа Едмунда Гуссерля (1859-1938).</a:t>
              </a:r>
            </a:p>
          </p:txBody>
        </p:sp>
        <p:sp>
          <p:nvSpPr>
            <p:cNvPr id="31750" name="Text Box 183"/>
            <p:cNvSpPr txBox="1">
              <a:spLocks noChangeArrowheads="1"/>
            </p:cNvSpPr>
            <p:nvPr/>
          </p:nvSpPr>
          <p:spPr bwMode="auto">
            <a:xfrm>
              <a:off x="1134" y="4051"/>
              <a:ext cx="9600" cy="1043"/>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Для </a:t>
              </a:r>
              <a:r>
                <a:rPr lang="uk-UA" altLang="uk-UA" sz="2000" b="1">
                  <a:latin typeface="Times New Roman" pitchFamily="18" charset="0"/>
                  <a:cs typeface="Times New Roman" pitchFamily="18" charset="0"/>
                </a:rPr>
                <a:t>Е. Гуссерля</a:t>
              </a:r>
              <a:r>
                <a:rPr lang="uk-UA" altLang="uk-UA" sz="2000">
                  <a:solidFill>
                    <a:srgbClr val="0000FF"/>
                  </a:solidFill>
                  <a:latin typeface="Times New Roman" pitchFamily="18" charset="0"/>
                  <a:cs typeface="Times New Roman" pitchFamily="18" charset="0"/>
                </a:rPr>
                <a:t> </a:t>
              </a:r>
              <a:r>
                <a:rPr lang="uk-UA" altLang="uk-UA" sz="2000" b="1">
                  <a:solidFill>
                    <a:srgbClr val="0000FF"/>
                  </a:solidFill>
                  <a:latin typeface="Times New Roman" pitchFamily="18" charset="0"/>
                  <a:cs typeface="Times New Roman" pitchFamily="18" charset="0"/>
                </a:rPr>
                <a:t>феномен</a:t>
              </a:r>
              <a:r>
                <a:rPr lang="uk-UA" altLang="uk-UA" sz="2000">
                  <a:solidFill>
                    <a:srgbClr val="0000FF"/>
                  </a:solidFill>
                  <a:latin typeface="Times New Roman" pitchFamily="18" charset="0"/>
                  <a:cs typeface="Times New Roman" pitchFamily="18" charset="0"/>
                </a:rPr>
                <a:t> </a:t>
              </a:r>
              <a:r>
                <a:rPr lang="uk-UA" altLang="uk-UA" sz="2000">
                  <a:latin typeface="Times New Roman" pitchFamily="18" charset="0"/>
                  <a:cs typeface="Times New Roman" pitchFamily="18" charset="0"/>
                </a:rPr>
                <a:t>‑ </a:t>
              </a:r>
              <a:r>
                <a:rPr lang="uk-UA" altLang="uk-UA" sz="2000" b="1">
                  <a:latin typeface="Times New Roman" pitchFamily="18" charset="0"/>
                  <a:cs typeface="Times New Roman" pitchFamily="18" charset="0"/>
                </a:rPr>
                <a:t>безпосередня даність, те, що дано з очевидністю у свідомості суб’єкта</a:t>
              </a:r>
              <a:r>
                <a:rPr lang="uk-UA" altLang="uk-UA" sz="2000">
                  <a:latin typeface="Times New Roman" pitchFamily="18" charset="0"/>
                  <a:cs typeface="Times New Roman" pitchFamily="18" charset="0"/>
                </a:rPr>
                <a:t>.</a:t>
              </a:r>
            </a:p>
          </p:txBody>
        </p:sp>
        <p:sp>
          <p:nvSpPr>
            <p:cNvPr id="31751" name="Text Box 185"/>
            <p:cNvSpPr txBox="1">
              <a:spLocks noChangeArrowheads="1"/>
            </p:cNvSpPr>
            <p:nvPr/>
          </p:nvSpPr>
          <p:spPr bwMode="auto">
            <a:xfrm>
              <a:off x="1134" y="5222"/>
              <a:ext cx="9600" cy="262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Феноменологічна редукція</a:t>
              </a:r>
              <a:r>
                <a:rPr lang="uk-UA" altLang="uk-UA" sz="2000">
                  <a:latin typeface="Times New Roman" pitchFamily="18" charset="0"/>
                  <a:cs typeface="Times New Roman" pitchFamily="18" charset="0"/>
                </a:rPr>
                <a:t>  полягає, за термінологією Е. Гуссерля, в тому, щоб «взяти в дужки» віру в існування світу, тобто припинити дію безапеляційної віри в існування об’єктивного світу. Це </a:t>
              </a:r>
              <a:r>
                <a:rPr lang="uk-UA" altLang="uk-UA" sz="2000" b="1">
                  <a:latin typeface="Times New Roman" pitchFamily="18" charset="0"/>
                  <a:cs typeface="Times New Roman" pitchFamily="18" charset="0"/>
                </a:rPr>
                <a:t>не означає</a:t>
              </a:r>
              <a:r>
                <a:rPr lang="uk-UA" altLang="uk-UA" sz="2000">
                  <a:latin typeface="Times New Roman" pitchFamily="18" charset="0"/>
                  <a:cs typeface="Times New Roman" pitchFamily="18" charset="0"/>
                </a:rPr>
                <a:t> заперечення існування світу, чи сумнів у його існуванні. Але здійснюється спроба</a:t>
              </a:r>
              <a:r>
                <a:rPr lang="uk-UA" altLang="uk-UA" sz="2000" b="1">
                  <a:latin typeface="Times New Roman" pitchFamily="18" charset="0"/>
                  <a:cs typeface="Times New Roman" pitchFamily="18" charset="0"/>
                </a:rPr>
                <a:t> критичного осмислення</a:t>
              </a:r>
              <a:r>
                <a:rPr lang="uk-UA" altLang="uk-UA" sz="2000">
                  <a:latin typeface="Times New Roman" pitchFamily="18" charset="0"/>
                  <a:cs typeface="Times New Roman" pitchFamily="18" charset="0"/>
                </a:rPr>
                <a:t> </a:t>
              </a:r>
              <a:r>
                <a:rPr lang="uk-UA" altLang="uk-UA" sz="2000" b="1">
                  <a:latin typeface="Times New Roman" pitchFamily="18" charset="0"/>
                  <a:cs typeface="Times New Roman" pitchFamily="18" charset="0"/>
                </a:rPr>
                <a:t>тотожності предметів</a:t>
              </a:r>
              <a:r>
                <a:rPr lang="uk-UA" altLang="uk-UA" sz="2000">
                  <a:latin typeface="Times New Roman" pitchFamily="18" charset="0"/>
                  <a:cs typeface="Times New Roman" pitchFamily="18" charset="0"/>
                </a:rPr>
                <a:t> і </a:t>
              </a:r>
              <a:r>
                <a:rPr lang="uk-UA" altLang="uk-UA" sz="2000" b="1">
                  <a:latin typeface="Times New Roman" pitchFamily="18" charset="0"/>
                  <a:cs typeface="Times New Roman" pitchFamily="18" charset="0"/>
                </a:rPr>
                <a:t>явищ об’єктивного світу</a:t>
              </a:r>
              <a:r>
                <a:rPr lang="uk-UA" altLang="uk-UA" sz="2000">
                  <a:latin typeface="Times New Roman" pitchFamily="18" charset="0"/>
                  <a:cs typeface="Times New Roman" pitchFamily="18" charset="0"/>
                </a:rPr>
                <a:t> та їх </a:t>
              </a:r>
              <a:r>
                <a:rPr lang="uk-UA" altLang="uk-UA" sz="2000" b="1">
                  <a:latin typeface="Times New Roman" pitchFamily="18" charset="0"/>
                  <a:cs typeface="Times New Roman" pitchFamily="18" charset="0"/>
                </a:rPr>
                <a:t>відображення у свідомості</a:t>
              </a:r>
              <a:r>
                <a:rPr lang="uk-UA" altLang="uk-UA" sz="2000">
                  <a:latin typeface="Times New Roman" pitchFamily="18" charset="0"/>
                  <a:cs typeface="Times New Roman" pitchFamily="18" charset="0"/>
                </a:rPr>
                <a:t> сприймаючого суб’єкта; тобто повертається погляд від світу до актів свідомості, в яких він дається людині.</a:t>
              </a:r>
            </a:p>
          </p:txBody>
        </p:sp>
      </p:grpSp>
      <p:sp>
        <p:nvSpPr>
          <p:cNvPr id="7" name="Стрелка вниз 6"/>
          <p:cNvSpPr/>
          <p:nvPr/>
        </p:nvSpPr>
        <p:spPr>
          <a:xfrm>
            <a:off x="6108700" y="6456363"/>
            <a:ext cx="447675" cy="344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500" fill="hold"/>
                                        <p:tgtEl>
                                          <p:spTgt spid="2"/>
                                        </p:tgtEl>
                                        <p:attrNameLst>
                                          <p:attrName>ppt_w</p:attrName>
                                        </p:attrNameLst>
                                      </p:cBhvr>
                                      <p:tavLst>
                                        <p:tav tm="0">
                                          <p:val>
                                            <p:fltVal val="0"/>
                                          </p:val>
                                        </p:tav>
                                        <p:tav tm="100000">
                                          <p:val>
                                            <p:strVal val="#ppt_w"/>
                                          </p:val>
                                        </p:tav>
                                      </p:tavLst>
                                    </p:anim>
                                    <p:anim calcmode="lin" valueType="num">
                                      <p:cBhvr>
                                        <p:cTn id="8" dur="2500" fill="hold"/>
                                        <p:tgtEl>
                                          <p:spTgt spid="2"/>
                                        </p:tgtEl>
                                        <p:attrNameLst>
                                          <p:attrName>ppt_h</p:attrName>
                                        </p:attrNameLst>
                                      </p:cBhvr>
                                      <p:tavLst>
                                        <p:tav tm="0">
                                          <p:val>
                                            <p:fltVal val="0"/>
                                          </p:val>
                                        </p:tav>
                                        <p:tav tm="100000">
                                          <p:val>
                                            <p:strVal val="#ppt_h"/>
                                          </p:val>
                                        </p:tav>
                                      </p:tavLst>
                                    </p:anim>
                                    <p:anim calcmode="lin" valueType="num">
                                      <p:cBhvr>
                                        <p:cTn id="9" dur="2500" fill="hold"/>
                                        <p:tgtEl>
                                          <p:spTgt spid="2"/>
                                        </p:tgtEl>
                                        <p:attrNameLst>
                                          <p:attrName>style.rotation</p:attrName>
                                        </p:attrNameLst>
                                      </p:cBhvr>
                                      <p:tavLst>
                                        <p:tav tm="0">
                                          <p:val>
                                            <p:fltVal val="90"/>
                                          </p:val>
                                        </p:tav>
                                        <p:tav tm="100000">
                                          <p:val>
                                            <p:fltVal val="0"/>
                                          </p:val>
                                        </p:tav>
                                      </p:tavLst>
                                    </p:anim>
                                    <p:animEffect transition="in" filter="fade">
                                      <p:cBhvr>
                                        <p:cTn id="10" dur="2500"/>
                                        <p:tgtEl>
                                          <p:spTgt spid="2"/>
                                        </p:tgtEl>
                                      </p:cBhvr>
                                    </p:animEffect>
                                  </p:childTnLst>
                                </p:cTn>
                              </p:par>
                              <p:par>
                                <p:cTn id="11" presetID="3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2500" fill="hold"/>
                                        <p:tgtEl>
                                          <p:spTgt spid="3"/>
                                        </p:tgtEl>
                                        <p:attrNameLst>
                                          <p:attrName>ppt_w</p:attrName>
                                        </p:attrNameLst>
                                      </p:cBhvr>
                                      <p:tavLst>
                                        <p:tav tm="0">
                                          <p:val>
                                            <p:fltVal val="0"/>
                                          </p:val>
                                        </p:tav>
                                        <p:tav tm="100000">
                                          <p:val>
                                            <p:strVal val="#ppt_w"/>
                                          </p:val>
                                        </p:tav>
                                      </p:tavLst>
                                    </p:anim>
                                    <p:anim calcmode="lin" valueType="num">
                                      <p:cBhvr>
                                        <p:cTn id="14" dur="2500" fill="hold"/>
                                        <p:tgtEl>
                                          <p:spTgt spid="3"/>
                                        </p:tgtEl>
                                        <p:attrNameLst>
                                          <p:attrName>ppt_h</p:attrName>
                                        </p:attrNameLst>
                                      </p:cBhvr>
                                      <p:tavLst>
                                        <p:tav tm="0">
                                          <p:val>
                                            <p:fltVal val="0"/>
                                          </p:val>
                                        </p:tav>
                                        <p:tav tm="100000">
                                          <p:val>
                                            <p:strVal val="#ppt_h"/>
                                          </p:val>
                                        </p:tav>
                                      </p:tavLst>
                                    </p:anim>
                                    <p:anim calcmode="lin" valueType="num">
                                      <p:cBhvr>
                                        <p:cTn id="15" dur="2500" fill="hold"/>
                                        <p:tgtEl>
                                          <p:spTgt spid="3"/>
                                        </p:tgtEl>
                                        <p:attrNameLst>
                                          <p:attrName>style.rotation</p:attrName>
                                        </p:attrNameLst>
                                      </p:cBhvr>
                                      <p:tavLst>
                                        <p:tav tm="0">
                                          <p:val>
                                            <p:fltVal val="90"/>
                                          </p:val>
                                        </p:tav>
                                        <p:tav tm="100000">
                                          <p:val>
                                            <p:fltVal val="0"/>
                                          </p:val>
                                        </p:tav>
                                      </p:tavLst>
                                    </p:anim>
                                    <p:animEffect transition="in" filter="fade">
                                      <p:cBhvr>
                                        <p:cTn id="16" dur="2500"/>
                                        <p:tgtEl>
                                          <p:spTgt spid="3"/>
                                        </p:tgtEl>
                                      </p:cBhvr>
                                    </p:animEffect>
                                  </p:childTnLst>
                                </p:cTn>
                              </p:par>
                            </p:childTnLst>
                          </p:cTn>
                        </p:par>
                        <p:par>
                          <p:cTn id="17" fill="hold" nodeType="afterGroup">
                            <p:stCondLst>
                              <p:cond delay="2500"/>
                            </p:stCondLst>
                            <p:childTnLst>
                              <p:par>
                                <p:cTn id="18" presetID="10" presetClass="entr" presetSubtype="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800"/>
                                        <p:tgtEl>
                                          <p:spTgt spid="7"/>
                                        </p:tgtEl>
                                      </p:cBhvr>
                                    </p:animEffect>
                                  </p:childTnLst>
                                </p:cTn>
                              </p:par>
                              <p:par>
                                <p:cTn id="21" presetID="27" presetClass="emph" presetSubtype="0" repeatCount="indefinite" fill="remove" grpId="1" nodeType="withEffect">
                                  <p:stCondLst>
                                    <p:cond delay="1700"/>
                                  </p:stCondLst>
                                  <p:childTnLst>
                                    <p:animClr clrSpc="rgb" dir="cw">
                                      <p:cBhvr override="childStyle">
                                        <p:cTn id="22" dur="250" autoRev="1" fill="remove"/>
                                        <p:tgtEl>
                                          <p:spTgt spid="7"/>
                                        </p:tgtEl>
                                        <p:attrNameLst>
                                          <p:attrName>style.color</p:attrName>
                                        </p:attrNameLst>
                                      </p:cBhvr>
                                      <p:to>
                                        <a:schemeClr val="bg1"/>
                                      </p:to>
                                    </p:animClr>
                                    <p:animClr clrSpc="rgb" dir="cw">
                                      <p:cBhvr>
                                        <p:cTn id="23" dur="250" autoRev="1" fill="remove"/>
                                        <p:tgtEl>
                                          <p:spTgt spid="7"/>
                                        </p:tgtEl>
                                        <p:attrNameLst>
                                          <p:attrName>fillcolor</p:attrName>
                                        </p:attrNameLst>
                                      </p:cBhvr>
                                      <p:to>
                                        <a:schemeClr val="bg1"/>
                                      </p:to>
                                    </p:animClr>
                                    <p:set>
                                      <p:cBhvr>
                                        <p:cTn id="24" dur="250" autoRev="1" fill="remove"/>
                                        <p:tgtEl>
                                          <p:spTgt spid="7"/>
                                        </p:tgtEl>
                                        <p:attrNameLst>
                                          <p:attrName>fill.type</p:attrName>
                                        </p:attrNameLst>
                                      </p:cBhvr>
                                      <p:to>
                                        <p:strVal val="solid"/>
                                      </p:to>
                                    </p:set>
                                    <p:set>
                                      <p:cBhvr>
                                        <p:cTn id="25" dur="250" autoRev="1" fill="remove"/>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7"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46"/>
          <p:cNvGrpSpPr>
            <a:grpSpLocks/>
          </p:cNvGrpSpPr>
          <p:nvPr/>
        </p:nvGrpSpPr>
        <p:grpSpPr bwMode="auto">
          <a:xfrm>
            <a:off x="630238" y="1160463"/>
            <a:ext cx="11271250" cy="4968875"/>
            <a:chOff x="1134" y="8694"/>
            <a:chExt cx="9600" cy="5139"/>
          </a:xfrm>
        </p:grpSpPr>
        <p:sp>
          <p:nvSpPr>
            <p:cNvPr id="32773" name="Text Box 186"/>
            <p:cNvSpPr txBox="1">
              <a:spLocks noChangeArrowheads="1"/>
            </p:cNvSpPr>
            <p:nvPr/>
          </p:nvSpPr>
          <p:spPr bwMode="auto">
            <a:xfrm>
              <a:off x="1134" y="8694"/>
              <a:ext cx="9600" cy="1636"/>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Трансцендентальна свідомість</a:t>
              </a:r>
              <a:r>
                <a:rPr lang="uk-UA" altLang="uk-UA" sz="2000">
                  <a:latin typeface="Times New Roman" pitchFamily="18" charset="0"/>
                  <a:cs typeface="Times New Roman" pitchFamily="18" charset="0"/>
                </a:rPr>
                <a:t> </a:t>
              </a:r>
              <a:r>
                <a:rPr lang="uk-UA" altLang="uk-UA" sz="2000">
                  <a:solidFill>
                    <a:srgbClr val="0000FF"/>
                  </a:solidFill>
                  <a:latin typeface="Times New Roman" pitchFamily="18" charset="0"/>
                  <a:cs typeface="Times New Roman" pitchFamily="18" charset="0"/>
                </a:rPr>
                <a:t>‑ </a:t>
              </a:r>
              <a:r>
                <a:rPr lang="uk-UA" altLang="uk-UA" sz="2000">
                  <a:latin typeface="Times New Roman" pitchFamily="18" charset="0"/>
                  <a:cs typeface="Times New Roman" pitchFamily="18" charset="0"/>
                </a:rPr>
                <a:t>не фактична свідомість конкретного індивіда, яку вивчають у психології, а свідомість як така, свідомість як сукупність певних правил функціонування, притаманних будь-якій конкретній свідомості. Вивчення трансцендентальної свідомості і є, на думку Е. Гуссерля, завданням феноменології.</a:t>
              </a:r>
            </a:p>
          </p:txBody>
        </p:sp>
        <p:sp>
          <p:nvSpPr>
            <p:cNvPr id="32774" name="Text Box 187"/>
            <p:cNvSpPr txBox="1">
              <a:spLocks noChangeArrowheads="1"/>
            </p:cNvSpPr>
            <p:nvPr/>
          </p:nvSpPr>
          <p:spPr bwMode="auto">
            <a:xfrm>
              <a:off x="1134" y="10458"/>
              <a:ext cx="9600" cy="180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Інструментом дослідження свідомості є </a:t>
              </a:r>
              <a:r>
                <a:rPr lang="uk-UA" altLang="uk-UA" sz="2000" b="1">
                  <a:solidFill>
                    <a:srgbClr val="0000FF"/>
                  </a:solidFill>
                  <a:latin typeface="Times New Roman" pitchFamily="18" charset="0"/>
                  <a:cs typeface="Times New Roman" pitchFamily="18" charset="0"/>
                </a:rPr>
                <a:t>інтуїція</a:t>
              </a:r>
              <a:r>
                <a:rPr lang="uk-UA" altLang="uk-UA" sz="2000">
                  <a:latin typeface="Times New Roman" pitchFamily="18" charset="0"/>
                  <a:cs typeface="Times New Roman" pitchFamily="18" charset="0"/>
                </a:rPr>
                <a:t>. В сприйнятті даються</a:t>
              </a:r>
              <a:r>
                <a:rPr lang="uk-UA" altLang="uk-UA" sz="2000">
                  <a:solidFill>
                    <a:srgbClr val="0000FF"/>
                  </a:solidFill>
                  <a:latin typeface="Times New Roman" pitchFamily="18" charset="0"/>
                  <a:cs typeface="Times New Roman" pitchFamily="18" charset="0"/>
                </a:rPr>
                <a:t> </a:t>
              </a:r>
              <a:r>
                <a:rPr lang="uk-UA" altLang="uk-UA" sz="2000">
                  <a:latin typeface="Times New Roman" pitchFamily="18" charset="0"/>
                  <a:cs typeface="Times New Roman" pitchFamily="18" charset="0"/>
                </a:rPr>
                <a:t>факти, в інтуїції ‑ сутності (</a:t>
              </a:r>
              <a:r>
                <a:rPr lang="uk-UA" altLang="uk-UA" sz="2000" b="1">
                  <a:latin typeface="Times New Roman" pitchFamily="18" charset="0"/>
                  <a:cs typeface="Times New Roman" pitchFamily="18" charset="0"/>
                </a:rPr>
                <a:t>ейдоси</a:t>
              </a:r>
              <a:r>
                <a:rPr lang="uk-UA" altLang="uk-UA" sz="2000">
                  <a:latin typeface="Times New Roman" pitchFamily="18" charset="0"/>
                  <a:cs typeface="Times New Roman" pitchFamily="18" charset="0"/>
                </a:rPr>
                <a:t>), тобто не одиничне, а загальне. </a:t>
              </a:r>
              <a:r>
                <a:rPr lang="uk-UA" altLang="uk-UA" sz="2000" b="1">
                  <a:solidFill>
                    <a:srgbClr val="0000FF"/>
                  </a:solidFill>
                  <a:latin typeface="Times New Roman" pitchFamily="18" charset="0"/>
                  <a:cs typeface="Times New Roman" pitchFamily="18" charset="0"/>
                </a:rPr>
                <a:t>Ейдоси</a:t>
              </a:r>
              <a:r>
                <a:rPr lang="uk-UA" altLang="uk-UA" sz="2000">
                  <a:solidFill>
                    <a:srgbClr val="0000FF"/>
                  </a:solidFill>
                  <a:latin typeface="Times New Roman" pitchFamily="18" charset="0"/>
                  <a:cs typeface="Times New Roman" pitchFamily="18" charset="0"/>
                </a:rPr>
                <a:t> </a:t>
              </a:r>
              <a:r>
                <a:rPr lang="uk-UA" altLang="uk-UA" sz="2000">
                  <a:latin typeface="Times New Roman" pitchFamily="18" charset="0"/>
                  <a:cs typeface="Times New Roman" pitchFamily="18" charset="0"/>
                </a:rPr>
                <a:t>(сутності) </a:t>
              </a:r>
              <a:r>
                <a:rPr lang="uk-UA" altLang="uk-UA" sz="2000" b="1">
                  <a:latin typeface="Times New Roman" pitchFamily="18" charset="0"/>
                  <a:cs typeface="Times New Roman" pitchFamily="18" charset="0"/>
                </a:rPr>
                <a:t>первинні стосовно фактів, вони апріорні, незалежні від фактів</a:t>
              </a:r>
              <a:r>
                <a:rPr lang="uk-UA" altLang="uk-UA" sz="2000">
                  <a:solidFill>
                    <a:srgbClr val="0000FF"/>
                  </a:solidFill>
                  <a:latin typeface="Times New Roman" pitchFamily="18" charset="0"/>
                  <a:cs typeface="Times New Roman" pitchFamily="18" charset="0"/>
                </a:rPr>
                <a:t>.</a:t>
              </a:r>
              <a:r>
                <a:rPr lang="uk-UA" altLang="uk-UA" sz="2000">
                  <a:latin typeface="Times New Roman" pitchFamily="18" charset="0"/>
                  <a:cs typeface="Times New Roman" pitchFamily="18" charset="0"/>
                </a:rPr>
                <a:t> Відкриті в інтуїції ейдетичні (загальні) структури свідомості є передумовою функціонування реальної свідомості.</a:t>
              </a:r>
            </a:p>
          </p:txBody>
        </p:sp>
        <p:sp>
          <p:nvSpPr>
            <p:cNvPr id="32775" name="Text Box 188"/>
            <p:cNvSpPr txBox="1">
              <a:spLocks noChangeArrowheads="1"/>
            </p:cNvSpPr>
            <p:nvPr/>
          </p:nvSpPr>
          <p:spPr bwMode="auto">
            <a:xfrm>
              <a:off x="1134" y="12393"/>
              <a:ext cx="9600" cy="144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За допомогою феноменологічної редукції та інтуїції він прагне розкрити </a:t>
              </a:r>
              <a:r>
                <a:rPr lang="uk-UA" altLang="uk-UA" sz="2000" b="1">
                  <a:solidFill>
                    <a:srgbClr val="0000FF"/>
                  </a:solidFill>
                  <a:latin typeface="Times New Roman" pitchFamily="18" charset="0"/>
                  <a:cs typeface="Times New Roman" pitchFamily="18" charset="0"/>
                </a:rPr>
                <a:t>апріорні структури свідомості</a:t>
              </a:r>
              <a:r>
                <a:rPr lang="uk-UA" altLang="uk-UA" sz="2000">
                  <a:latin typeface="Times New Roman" pitchFamily="18" charset="0"/>
                  <a:cs typeface="Times New Roman" pitchFamily="18" charset="0"/>
                </a:rPr>
                <a:t>, тобто структури, які завжди притаманні свідомості й завдяки яким вона реально функціонує, і саме </a:t>
              </a:r>
              <a:r>
                <a:rPr lang="uk-UA" altLang="uk-UA" sz="2000" b="1">
                  <a:latin typeface="Times New Roman" pitchFamily="18" charset="0"/>
                  <a:cs typeface="Times New Roman" pitchFamily="18" charset="0"/>
                </a:rPr>
                <a:t>вони визначають як бачить (усвідомлює) об’єктивний світ суб’єкт пізнання</a:t>
              </a:r>
              <a:r>
                <a:rPr lang="uk-UA" altLang="uk-UA" sz="2000">
                  <a:latin typeface="Times New Roman" pitchFamily="18" charset="0"/>
                  <a:cs typeface="Times New Roman" pitchFamily="18" charset="0"/>
                </a:rPr>
                <a:t>.</a:t>
              </a:r>
            </a:p>
          </p:txBody>
        </p:sp>
      </p:grpSp>
      <p:sp>
        <p:nvSpPr>
          <p:cNvPr id="6" name="Стрелка вниз 5"/>
          <p:cNvSpPr/>
          <p:nvPr/>
        </p:nvSpPr>
        <p:spPr>
          <a:xfrm>
            <a:off x="6042025" y="317500"/>
            <a:ext cx="447675"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7" name="Стрелка вниз 6"/>
          <p:cNvSpPr/>
          <p:nvPr/>
        </p:nvSpPr>
        <p:spPr>
          <a:xfrm>
            <a:off x="6042025" y="6400800"/>
            <a:ext cx="447675"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900"/>
                                        <p:tgtEl>
                                          <p:spTgt spid="6"/>
                                        </p:tgtEl>
                                      </p:cBhvr>
                                    </p:animEffect>
                                  </p:childTnLst>
                                </p:cTn>
                              </p:par>
                              <p:par>
                                <p:cTn id="8" presetID="27" presetClass="emph" presetSubtype="0" repeatCount="5000" fill="remove" grpId="1" nodeType="withEffect">
                                  <p:stCondLst>
                                    <p:cond delay="1800"/>
                                  </p:stCondLst>
                                  <p:childTnLst>
                                    <p:animClr clrSpc="rgb" dir="cw">
                                      <p:cBhvr override="childStyle">
                                        <p:cTn id="9" dur="250" autoRev="1" fill="remove"/>
                                        <p:tgtEl>
                                          <p:spTgt spid="6"/>
                                        </p:tgtEl>
                                        <p:attrNameLst>
                                          <p:attrName>style.color</p:attrName>
                                        </p:attrNameLst>
                                      </p:cBhvr>
                                      <p:to>
                                        <a:schemeClr val="bg1"/>
                                      </p:to>
                                    </p:animClr>
                                    <p:animClr clrSpc="rgb" dir="cw">
                                      <p:cBhvr>
                                        <p:cTn id="10" dur="250" autoRev="1" fill="remove"/>
                                        <p:tgtEl>
                                          <p:spTgt spid="6"/>
                                        </p:tgtEl>
                                        <p:attrNameLst>
                                          <p:attrName>fillcolor</p:attrName>
                                        </p:attrNameLst>
                                      </p:cBhvr>
                                      <p:to>
                                        <a:schemeClr val="bg1"/>
                                      </p:to>
                                    </p:animClr>
                                    <p:set>
                                      <p:cBhvr>
                                        <p:cTn id="11" dur="250" autoRev="1" fill="remove"/>
                                        <p:tgtEl>
                                          <p:spTgt spid="6"/>
                                        </p:tgtEl>
                                        <p:attrNameLst>
                                          <p:attrName>fill.type</p:attrName>
                                        </p:attrNameLst>
                                      </p:cBhvr>
                                      <p:to>
                                        <p:strVal val="solid"/>
                                      </p:to>
                                    </p:set>
                                    <p:set>
                                      <p:cBhvr>
                                        <p:cTn id="12" dur="250" autoRev="1" fill="remove"/>
                                        <p:tgtEl>
                                          <p:spTgt spid="6"/>
                                        </p:tgtEl>
                                        <p:attrNameLst>
                                          <p:attrName>fill.on</p:attrName>
                                        </p:attrNameLst>
                                      </p:cBhvr>
                                      <p:to>
                                        <p:strVal val="true"/>
                                      </p:to>
                                    </p:set>
                                  </p:childTnLst>
                                </p:cTn>
                              </p:par>
                              <p:par>
                                <p:cTn id="13" presetID="9"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3200"/>
                                        <p:tgtEl>
                                          <p:spTgt spid="2"/>
                                        </p:tgtEl>
                                      </p:cBhvr>
                                    </p:animEffect>
                                  </p:childTnLst>
                                </p:cTn>
                              </p:par>
                            </p:childTnLst>
                          </p:cTn>
                        </p:par>
                        <p:par>
                          <p:cTn id="16" fill="hold" nodeType="afterGroup">
                            <p:stCondLst>
                              <p:cond delay="4300"/>
                            </p:stCondLst>
                            <p:childTnLst>
                              <p:par>
                                <p:cTn id="17" presetID="10"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childTnLst>
                                </p:cTn>
                              </p:par>
                              <p:par>
                                <p:cTn id="20" presetID="27" presetClass="emph" presetSubtype="0" repeatCount="indefinite" fill="remove" grpId="1" nodeType="withEffect">
                                  <p:stCondLst>
                                    <p:cond delay="1800"/>
                                  </p:stCondLst>
                                  <p:childTnLst>
                                    <p:animClr clrSpc="rgb" dir="cw">
                                      <p:cBhvr override="childStyle">
                                        <p:cTn id="21" dur="250" autoRev="1" fill="remove"/>
                                        <p:tgtEl>
                                          <p:spTgt spid="7"/>
                                        </p:tgtEl>
                                        <p:attrNameLst>
                                          <p:attrName>style.color</p:attrName>
                                        </p:attrNameLst>
                                      </p:cBhvr>
                                      <p:to>
                                        <a:schemeClr val="bg1"/>
                                      </p:to>
                                    </p:animClr>
                                    <p:animClr clrSpc="rgb" dir="cw">
                                      <p:cBhvr>
                                        <p:cTn id="22" dur="250" autoRev="1" fill="remove"/>
                                        <p:tgtEl>
                                          <p:spTgt spid="7"/>
                                        </p:tgtEl>
                                        <p:attrNameLst>
                                          <p:attrName>fillcolor</p:attrName>
                                        </p:attrNameLst>
                                      </p:cBhvr>
                                      <p:to>
                                        <a:schemeClr val="bg1"/>
                                      </p:to>
                                    </p:animClr>
                                    <p:set>
                                      <p:cBhvr>
                                        <p:cTn id="23" dur="250" autoRev="1" fill="remove"/>
                                        <p:tgtEl>
                                          <p:spTgt spid="7"/>
                                        </p:tgtEl>
                                        <p:attrNameLst>
                                          <p:attrName>fill.type</p:attrName>
                                        </p:attrNameLst>
                                      </p:cBhvr>
                                      <p:to>
                                        <p:strVal val="solid"/>
                                      </p:to>
                                    </p:set>
                                    <p:set>
                                      <p:cBhvr>
                                        <p:cTn id="24" dur="250" autoRev="1" fill="remove"/>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1"/>
          <p:cNvGrpSpPr>
            <a:grpSpLocks/>
          </p:cNvGrpSpPr>
          <p:nvPr/>
        </p:nvGrpSpPr>
        <p:grpSpPr bwMode="auto">
          <a:xfrm>
            <a:off x="900113" y="1312863"/>
            <a:ext cx="10956925" cy="4933950"/>
            <a:chOff x="1134" y="1134"/>
            <a:chExt cx="9600" cy="5040"/>
          </a:xfrm>
        </p:grpSpPr>
        <p:sp>
          <p:nvSpPr>
            <p:cNvPr id="33797" name="Text Box 190"/>
            <p:cNvSpPr txBox="1">
              <a:spLocks noChangeArrowheads="1"/>
            </p:cNvSpPr>
            <p:nvPr/>
          </p:nvSpPr>
          <p:spPr bwMode="auto">
            <a:xfrm>
              <a:off x="1134" y="1134"/>
              <a:ext cx="9600" cy="180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Аналіз актів свідомості свідчить, що їм, властива </a:t>
              </a:r>
              <a:r>
                <a:rPr lang="uk-UA" altLang="uk-UA" sz="2000" b="1">
                  <a:solidFill>
                    <a:srgbClr val="0000FF"/>
                  </a:solidFill>
                  <a:latin typeface="Times New Roman" pitchFamily="18" charset="0"/>
                  <a:cs typeface="Times New Roman" pitchFamily="18" charset="0"/>
                </a:rPr>
                <a:t>інтенціональність</a:t>
              </a:r>
              <a:r>
                <a:rPr lang="uk-UA" altLang="uk-UA" sz="2000">
                  <a:latin typeface="Times New Roman" pitchFamily="18" charset="0"/>
                  <a:cs typeface="Times New Roman" pitchFamily="18" charset="0"/>
                </a:rPr>
                <a:t> ‑ націленість, спрямованість на предмет. Іншими словами, структура акту свідомості передбачає предмет, причому цей предмет не входить в акт свідомості як його частина. Інтенціональність означає націленість, спрямованість свідомості на предмет, «виходження» свідомості до предмета.</a:t>
              </a:r>
            </a:p>
          </p:txBody>
        </p:sp>
        <p:sp>
          <p:nvSpPr>
            <p:cNvPr id="33798" name="Text Box 191"/>
            <p:cNvSpPr txBox="1">
              <a:spLocks noChangeArrowheads="1"/>
            </p:cNvSpPr>
            <p:nvPr/>
          </p:nvSpPr>
          <p:spPr bwMode="auto">
            <a:xfrm>
              <a:off x="1134" y="3114"/>
              <a:ext cx="9600" cy="306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Інтенціональна свідомість “</a:t>
              </a:r>
              <a:r>
                <a:rPr lang="uk-UA" altLang="uk-UA" sz="2000" b="1">
                  <a:latin typeface="Times New Roman" pitchFamily="18" charset="0"/>
                  <a:cs typeface="Times New Roman" pitchFamily="18" charset="0"/>
                </a:rPr>
                <a:t>конституює</a:t>
              </a:r>
              <a:r>
                <a:rPr lang="uk-UA" altLang="uk-UA" sz="2000">
                  <a:latin typeface="Times New Roman" pitchFamily="18" charset="0"/>
                  <a:cs typeface="Times New Roman" pitchFamily="18" charset="0"/>
                </a:rPr>
                <a:t>”</a:t>
              </a:r>
              <a:r>
                <a:rPr lang="uk-UA" altLang="uk-UA" sz="2000" b="1">
                  <a:latin typeface="Times New Roman" pitchFamily="18" charset="0"/>
                  <a:cs typeface="Times New Roman" pitchFamily="18" charset="0"/>
                </a:rPr>
                <a:t> </a:t>
              </a:r>
              <a:r>
                <a:rPr lang="uk-UA" altLang="uk-UA" sz="2000">
                  <a:latin typeface="Times New Roman" pitchFamily="18" charset="0"/>
                  <a:cs typeface="Times New Roman" pitchFamily="18" charset="0"/>
                </a:rPr>
                <a:t>(іншими словами творить, продукує) </a:t>
              </a:r>
              <a:r>
                <a:rPr lang="uk-UA" altLang="uk-UA" sz="2000" b="1">
                  <a:latin typeface="Times New Roman" pitchFamily="18" charset="0"/>
                  <a:cs typeface="Times New Roman" pitchFamily="18" charset="0"/>
                </a:rPr>
                <a:t>предмет</a:t>
              </a:r>
              <a:r>
                <a:rPr lang="uk-UA" altLang="uk-UA" sz="2000">
                  <a:latin typeface="Times New Roman" pitchFamily="18" charset="0"/>
                  <a:cs typeface="Times New Roman" pitchFamily="18" charset="0"/>
                </a:rPr>
                <a:t>. </a:t>
              </a:r>
              <a:r>
                <a:rPr lang="uk-UA" altLang="uk-UA" sz="2000" b="1">
                  <a:latin typeface="Times New Roman" pitchFamily="18" charset="0"/>
                  <a:cs typeface="Times New Roman" pitchFamily="18" charset="0"/>
                </a:rPr>
                <a:t>Певні типи актів свідомості (сприймання, уявлення, оцінювання та ін.) спрямовані на певний вид предметів</a:t>
              </a:r>
              <a:r>
                <a:rPr lang="uk-UA" altLang="uk-UA" sz="2000">
                  <a:latin typeface="Times New Roman" pitchFamily="18" charset="0"/>
                  <a:cs typeface="Times New Roman" pitchFamily="18" charset="0"/>
                </a:rPr>
                <a:t>. У сприйманні даються просторові речі, у мисленні ‑ ідеальні предмети, у вірі ‑ цінності, у фантазії ‑ казкові витвори тощо. Кожному типові актів свідомості притаманні свої “правила” (апріорні схеми), за якими даються (тобто конституюються) саме їх предмети. Аналіз відношення відповідності (кореляції) певних актів свідомості і типів сущого, яке в них дається, Е. Гуссерль назвав </a:t>
              </a:r>
              <a:r>
                <a:rPr lang="uk-UA" altLang="uk-UA" sz="2000" b="1">
                  <a:solidFill>
                    <a:srgbClr val="0000FF"/>
                  </a:solidFill>
                  <a:latin typeface="Times New Roman" pitchFamily="18" charset="0"/>
                  <a:cs typeface="Times New Roman" pitchFamily="18" charset="0"/>
                </a:rPr>
                <a:t>інтенціональним аналізом</a:t>
              </a:r>
              <a:r>
                <a:rPr lang="uk-UA" altLang="uk-UA" sz="2000">
                  <a:latin typeface="Times New Roman" pitchFamily="18" charset="0"/>
                  <a:cs typeface="Times New Roman" pitchFamily="18" charset="0"/>
                </a:rPr>
                <a:t>.</a:t>
              </a:r>
            </a:p>
          </p:txBody>
        </p:sp>
      </p:grpSp>
      <p:sp>
        <p:nvSpPr>
          <p:cNvPr id="5" name="Стрелка вниз 4"/>
          <p:cNvSpPr/>
          <p:nvPr/>
        </p:nvSpPr>
        <p:spPr>
          <a:xfrm>
            <a:off x="6065838" y="165100"/>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6" name="Стрелка вниз 5"/>
          <p:cNvSpPr/>
          <p:nvPr/>
        </p:nvSpPr>
        <p:spPr>
          <a:xfrm>
            <a:off x="6065838" y="6423025"/>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800"/>
                                        <p:tgtEl>
                                          <p:spTgt spid="5"/>
                                        </p:tgtEl>
                                      </p:cBhvr>
                                    </p:animEffect>
                                  </p:childTnLst>
                                </p:cTn>
                              </p:par>
                              <p:par>
                                <p:cTn id="8" presetID="27" presetClass="emph" presetSubtype="0" repeatCount="5000" fill="remove" grpId="1" nodeType="withEffect">
                                  <p:stCondLst>
                                    <p:cond delay="1900"/>
                                  </p:stCondLst>
                                  <p:childTnLst>
                                    <p:animClr clrSpc="rgb" dir="cw">
                                      <p:cBhvr override="childStyle">
                                        <p:cTn id="9" dur="250" autoRev="1" fill="remove"/>
                                        <p:tgtEl>
                                          <p:spTgt spid="5"/>
                                        </p:tgtEl>
                                        <p:attrNameLst>
                                          <p:attrName>style.color</p:attrName>
                                        </p:attrNameLst>
                                      </p:cBhvr>
                                      <p:to>
                                        <a:schemeClr val="bg1"/>
                                      </p:to>
                                    </p:animClr>
                                    <p:animClr clrSpc="rgb" dir="cw">
                                      <p:cBhvr>
                                        <p:cTn id="10" dur="250" autoRev="1" fill="remove"/>
                                        <p:tgtEl>
                                          <p:spTgt spid="5"/>
                                        </p:tgtEl>
                                        <p:attrNameLst>
                                          <p:attrName>fillcolor</p:attrName>
                                        </p:attrNameLst>
                                      </p:cBhvr>
                                      <p:to>
                                        <a:schemeClr val="bg1"/>
                                      </p:to>
                                    </p:animClr>
                                    <p:set>
                                      <p:cBhvr>
                                        <p:cTn id="11" dur="250" autoRev="1" fill="remove"/>
                                        <p:tgtEl>
                                          <p:spTgt spid="5"/>
                                        </p:tgtEl>
                                        <p:attrNameLst>
                                          <p:attrName>fill.type</p:attrName>
                                        </p:attrNameLst>
                                      </p:cBhvr>
                                      <p:to>
                                        <p:strVal val="solid"/>
                                      </p:to>
                                    </p:set>
                                    <p:set>
                                      <p:cBhvr>
                                        <p:cTn id="12" dur="250" autoRev="1" fill="remove"/>
                                        <p:tgtEl>
                                          <p:spTgt spid="5"/>
                                        </p:tgtEl>
                                        <p:attrNameLst>
                                          <p:attrName>fill.on</p:attrName>
                                        </p:attrNameLst>
                                      </p:cBhvr>
                                      <p:to>
                                        <p:strVal val="true"/>
                                      </p:to>
                                    </p:set>
                                  </p:childTnLst>
                                </p:cTn>
                              </p:par>
                              <p:par>
                                <p:cTn id="13" presetID="21" presetClass="entr" presetSubtype="1"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nodeType="afterGroup">
                            <p:stCondLst>
                              <p:cond delay="440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700"/>
                                        <p:tgtEl>
                                          <p:spTgt spid="6"/>
                                        </p:tgtEl>
                                      </p:cBhvr>
                                    </p:animEffect>
                                  </p:childTnLst>
                                </p:cTn>
                              </p:par>
                              <p:par>
                                <p:cTn id="20" presetID="27" presetClass="emph" presetSubtype="0" repeatCount="indefinite" fill="remove" grpId="1" nodeType="withEffect">
                                  <p:stCondLst>
                                    <p:cond delay="2000"/>
                                  </p:stCondLst>
                                  <p:childTnLst>
                                    <p:animClr clrSpc="rgb" dir="cw">
                                      <p:cBhvr override="childStyle">
                                        <p:cTn id="21" dur="250" autoRev="1" fill="remove"/>
                                        <p:tgtEl>
                                          <p:spTgt spid="6"/>
                                        </p:tgtEl>
                                        <p:attrNameLst>
                                          <p:attrName>style.color</p:attrName>
                                        </p:attrNameLst>
                                      </p:cBhvr>
                                      <p:to>
                                        <a:schemeClr val="bg1"/>
                                      </p:to>
                                    </p:animClr>
                                    <p:animClr clrSpc="rgb" dir="cw">
                                      <p:cBhvr>
                                        <p:cTn id="22" dur="250" autoRev="1" fill="remove"/>
                                        <p:tgtEl>
                                          <p:spTgt spid="6"/>
                                        </p:tgtEl>
                                        <p:attrNameLst>
                                          <p:attrName>fillcolor</p:attrName>
                                        </p:attrNameLst>
                                      </p:cBhvr>
                                      <p:to>
                                        <a:schemeClr val="bg1"/>
                                      </p:to>
                                    </p:animClr>
                                    <p:set>
                                      <p:cBhvr>
                                        <p:cTn id="23" dur="250" autoRev="1" fill="remove"/>
                                        <p:tgtEl>
                                          <p:spTgt spid="6"/>
                                        </p:tgtEl>
                                        <p:attrNameLst>
                                          <p:attrName>fill.type</p:attrName>
                                        </p:attrNameLst>
                                      </p:cBhvr>
                                      <p:to>
                                        <p:strVal val="solid"/>
                                      </p:to>
                                    </p:set>
                                    <p:set>
                                      <p:cBhvr>
                                        <p:cTn id="24" dur="250" autoRev="1" fill="remov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1"/>
          <p:cNvGrpSpPr>
            <a:grpSpLocks/>
          </p:cNvGrpSpPr>
          <p:nvPr/>
        </p:nvGrpSpPr>
        <p:grpSpPr bwMode="auto">
          <a:xfrm>
            <a:off x="658813" y="1123950"/>
            <a:ext cx="11123612" cy="4700588"/>
            <a:chOff x="1134" y="6354"/>
            <a:chExt cx="9600" cy="4248"/>
          </a:xfrm>
        </p:grpSpPr>
        <p:sp>
          <p:nvSpPr>
            <p:cNvPr id="34821" name="Text Box 192"/>
            <p:cNvSpPr txBox="1">
              <a:spLocks noChangeArrowheads="1"/>
            </p:cNvSpPr>
            <p:nvPr/>
          </p:nvSpPr>
          <p:spPr bwMode="auto">
            <a:xfrm>
              <a:off x="1134" y="6354"/>
              <a:ext cx="9600" cy="2255"/>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Будь-яке сприймання передбачає просторовий </a:t>
              </a:r>
              <a:r>
                <a:rPr lang="uk-UA" altLang="uk-UA" sz="2000" b="1">
                  <a:latin typeface="Times New Roman" pitchFamily="18" charset="0"/>
                  <a:cs typeface="Times New Roman" pitchFamily="18" charset="0"/>
                </a:rPr>
                <a:t>предмет</a:t>
              </a:r>
              <a:r>
                <a:rPr lang="uk-UA" altLang="uk-UA" sz="2000">
                  <a:latin typeface="Times New Roman" pitchFamily="18" charset="0"/>
                  <a:cs typeface="Times New Roman" pitchFamily="18" charset="0"/>
                </a:rPr>
                <a:t>, який можна визначити як </a:t>
              </a:r>
              <a:r>
                <a:rPr lang="uk-UA" altLang="uk-UA" sz="2000" b="1">
                  <a:latin typeface="Times New Roman" pitchFamily="18" charset="0"/>
                  <a:cs typeface="Times New Roman" pitchFamily="18" charset="0"/>
                </a:rPr>
                <a:t>субстрат і якості</a:t>
              </a:r>
              <a:r>
                <a:rPr lang="uk-UA" altLang="uk-UA" sz="2000">
                  <a:latin typeface="Times New Roman" pitchFamily="18" charset="0"/>
                  <a:cs typeface="Times New Roman" pitchFamily="18" charset="0"/>
                </a:rPr>
                <a:t>, тобто як сукупність (єдність) якостей. Отже, сприйманню людиною предмета задана схема «субстрат і якості», вона апріорі визначає предмет сприймання як єдність якостей. Далі </a:t>
              </a:r>
              <a:r>
                <a:rPr lang="uk-UA" altLang="uk-UA" sz="2000" b="1">
                  <a:latin typeface="Times New Roman" pitchFamily="18" charset="0"/>
                  <a:cs typeface="Times New Roman" pitchFamily="18" charset="0"/>
                </a:rPr>
                <a:t>предмет</a:t>
              </a:r>
              <a:r>
                <a:rPr lang="uk-UA" altLang="uk-UA" sz="2000">
                  <a:latin typeface="Times New Roman" pitchFamily="18" charset="0"/>
                  <a:cs typeface="Times New Roman" pitchFamily="18" charset="0"/>
                </a:rPr>
                <a:t> дається у </a:t>
              </a:r>
              <a:r>
                <a:rPr lang="uk-UA" altLang="uk-UA" sz="2000" b="1">
                  <a:latin typeface="Times New Roman" pitchFamily="18" charset="0"/>
                  <a:cs typeface="Times New Roman" pitchFamily="18" charset="0"/>
                </a:rPr>
                <a:t>відношенні до інших предметів</a:t>
              </a:r>
              <a:r>
                <a:rPr lang="uk-UA" altLang="uk-UA" sz="2000">
                  <a:latin typeface="Times New Roman" pitchFamily="18" charset="0"/>
                  <a:cs typeface="Times New Roman" pitchFamily="18" charset="0"/>
                </a:rPr>
                <a:t>, тобто задається схема «</a:t>
              </a:r>
              <a:r>
                <a:rPr lang="uk-UA" altLang="uk-UA" sz="2000" b="1">
                  <a:latin typeface="Times New Roman" pitchFamily="18" charset="0"/>
                  <a:cs typeface="Times New Roman" pitchFamily="18" charset="0"/>
                </a:rPr>
                <a:t>субстрат і відношення</a:t>
              </a:r>
              <a:r>
                <a:rPr lang="uk-UA" altLang="uk-UA" sz="2000">
                  <a:latin typeface="Times New Roman" pitchFamily="18" charset="0"/>
                  <a:cs typeface="Times New Roman" pitchFamily="18" charset="0"/>
                </a:rPr>
                <a:t>». Першу «схему» Е. Гуссерль називає </a:t>
              </a:r>
              <a:r>
                <a:rPr lang="uk-UA" altLang="uk-UA" sz="2000" b="1">
                  <a:solidFill>
                    <a:srgbClr val="0000FF"/>
                  </a:solidFill>
                  <a:latin typeface="Times New Roman" pitchFamily="18" charset="0"/>
                  <a:cs typeface="Times New Roman" pitchFamily="18" charset="0"/>
                </a:rPr>
                <a:t>внутрішнім</a:t>
              </a:r>
              <a:r>
                <a:rPr lang="uk-UA" altLang="uk-UA" sz="2000">
                  <a:latin typeface="Times New Roman" pitchFamily="18" charset="0"/>
                  <a:cs typeface="Times New Roman" pitchFamily="18" charset="0"/>
                </a:rPr>
                <a:t>, другу ‑ </a:t>
              </a:r>
              <a:r>
                <a:rPr lang="uk-UA" altLang="uk-UA" sz="2000" b="1">
                  <a:solidFill>
                    <a:srgbClr val="0000FF"/>
                  </a:solidFill>
                  <a:latin typeface="Times New Roman" pitchFamily="18" charset="0"/>
                  <a:cs typeface="Times New Roman" pitchFamily="18" charset="0"/>
                </a:rPr>
                <a:t>зовнішнім горизонтом сприймання</a:t>
              </a:r>
              <a:r>
                <a:rPr lang="uk-UA" altLang="uk-UA" sz="2000">
                  <a:latin typeface="Times New Roman" pitchFamily="18" charset="0"/>
                  <a:cs typeface="Times New Roman" pitchFamily="18" charset="0"/>
                </a:rPr>
                <a:t>. Скажімо, дерево як суще дано в горизонталі інших сущих (дерев, будинків та ін.). </a:t>
              </a:r>
              <a:r>
                <a:rPr lang="uk-UA" altLang="uk-UA" sz="2000" b="1">
                  <a:latin typeface="Times New Roman" pitchFamily="18" charset="0"/>
                  <a:cs typeface="Times New Roman" pitchFamily="18" charset="0"/>
                </a:rPr>
                <a:t>Загальний</a:t>
              </a:r>
              <a:r>
                <a:rPr lang="uk-UA" altLang="uk-UA" sz="2000">
                  <a:latin typeface="Times New Roman" pitchFamily="18" charset="0"/>
                  <a:cs typeface="Times New Roman" pitchFamily="18" charset="0"/>
                </a:rPr>
                <a:t> (найширший) </a:t>
              </a:r>
              <a:r>
                <a:rPr lang="uk-UA" altLang="uk-UA" sz="2000" b="1">
                  <a:latin typeface="Times New Roman" pitchFamily="18" charset="0"/>
                  <a:cs typeface="Times New Roman" pitchFamily="18" charset="0"/>
                </a:rPr>
                <a:t>зовнішній горизонт</a:t>
              </a:r>
              <a:r>
                <a:rPr lang="uk-UA" altLang="uk-UA" sz="2000">
                  <a:latin typeface="Times New Roman" pitchFamily="18" charset="0"/>
                  <a:cs typeface="Times New Roman" pitchFamily="18" charset="0"/>
                </a:rPr>
                <a:t>, в якому дане суше ‑ це </a:t>
              </a:r>
              <a:r>
                <a:rPr lang="uk-UA" altLang="uk-UA" sz="2000" b="1">
                  <a:latin typeface="Times New Roman" pitchFamily="18" charset="0"/>
                  <a:cs typeface="Times New Roman" pitchFamily="18" charset="0"/>
                </a:rPr>
                <a:t>світ</a:t>
              </a:r>
              <a:r>
                <a:rPr lang="uk-UA" altLang="uk-UA" sz="2000">
                  <a:latin typeface="Times New Roman" pitchFamily="18" charset="0"/>
                  <a:cs typeface="Times New Roman" pitchFamily="18" charset="0"/>
                </a:rPr>
                <a:t>.</a:t>
              </a:r>
            </a:p>
          </p:txBody>
        </p:sp>
        <p:sp>
          <p:nvSpPr>
            <p:cNvPr id="34822" name="Text Box 193"/>
            <p:cNvSpPr txBox="1">
              <a:spLocks noChangeArrowheads="1"/>
            </p:cNvSpPr>
            <p:nvPr/>
          </p:nvSpPr>
          <p:spPr bwMode="auto">
            <a:xfrm>
              <a:off x="1134" y="8802"/>
              <a:ext cx="9600" cy="180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Сам </a:t>
              </a:r>
              <a:r>
                <a:rPr lang="uk-UA" altLang="uk-UA" sz="2000" b="1">
                  <a:latin typeface="Times New Roman" pitchFamily="18" charset="0"/>
                  <a:cs typeface="Times New Roman" pitchFamily="18" charset="0"/>
                </a:rPr>
                <a:t>світ</a:t>
              </a:r>
              <a:r>
                <a:rPr lang="uk-UA" altLang="uk-UA" sz="2000">
                  <a:latin typeface="Times New Roman" pitchFamily="18" charset="0"/>
                  <a:cs typeface="Times New Roman" pitchFamily="18" charset="0"/>
                </a:rPr>
                <a:t> є передумовою, </a:t>
              </a:r>
              <a:r>
                <a:rPr lang="uk-UA" altLang="uk-UA" sz="2000" b="1">
                  <a:latin typeface="Times New Roman" pitchFamily="18" charset="0"/>
                  <a:cs typeface="Times New Roman" pitchFamily="18" charset="0"/>
                </a:rPr>
                <a:t>загальною «схемою»</a:t>
              </a:r>
              <a:r>
                <a:rPr lang="uk-UA" altLang="uk-UA" sz="2000">
                  <a:latin typeface="Times New Roman" pitchFamily="18" charset="0"/>
                  <a:cs typeface="Times New Roman" pitchFamily="18" charset="0"/>
                </a:rPr>
                <a:t> сприймання будь-якого предмета (</a:t>
              </a:r>
              <a:r>
                <a:rPr lang="uk-UA" altLang="uk-UA" sz="2000" b="1">
                  <a:latin typeface="Times New Roman" pitchFamily="18" charset="0"/>
                  <a:cs typeface="Times New Roman" pitchFamily="18" charset="0"/>
                </a:rPr>
                <a:t>сущого</a:t>
              </a:r>
              <a:r>
                <a:rPr lang="uk-UA" altLang="uk-UA" sz="2000">
                  <a:latin typeface="Times New Roman" pitchFamily="18" charset="0"/>
                  <a:cs typeface="Times New Roman" pitchFamily="18" charset="0"/>
                </a:rPr>
                <a:t>). Суще сприймається тільки в світі. Причому </a:t>
              </a:r>
              <a:r>
                <a:rPr lang="uk-UA" altLang="uk-UA" sz="2000" b="1">
                  <a:latin typeface="Times New Roman" pitchFamily="18" charset="0"/>
                  <a:cs typeface="Times New Roman" pitchFamily="18" charset="0"/>
                </a:rPr>
                <a:t>світ</a:t>
              </a:r>
              <a:r>
                <a:rPr lang="uk-UA" altLang="uk-UA" sz="2000">
                  <a:latin typeface="Times New Roman" pitchFamily="18" charset="0"/>
                  <a:cs typeface="Times New Roman" pitchFamily="18" charset="0"/>
                </a:rPr>
                <a:t> не сукупність сущого, не щось об’єктивне</a:t>
              </a:r>
              <a:r>
                <a:rPr lang="uk-UA" altLang="uk-UA" sz="2000" b="1">
                  <a:latin typeface="Times New Roman" pitchFamily="18" charset="0"/>
                  <a:cs typeface="Times New Roman" pitchFamily="18" charset="0"/>
                </a:rPr>
                <a:t>, </a:t>
              </a:r>
              <a:r>
                <a:rPr lang="uk-UA" altLang="uk-UA" sz="2000">
                  <a:latin typeface="Times New Roman" pitchFamily="18" charset="0"/>
                  <a:cs typeface="Times New Roman" pitchFamily="18" charset="0"/>
                </a:rPr>
                <a:t>а</a:t>
              </a:r>
              <a:r>
                <a:rPr lang="uk-UA" altLang="uk-UA" sz="2000" b="1">
                  <a:latin typeface="Times New Roman" pitchFamily="18" charset="0"/>
                  <a:cs typeface="Times New Roman" pitchFamily="18" charset="0"/>
                </a:rPr>
                <a:t> </a:t>
              </a:r>
              <a:r>
                <a:rPr lang="uk-UA" altLang="uk-UA" sz="2000" b="1">
                  <a:solidFill>
                    <a:srgbClr val="0000FF"/>
                  </a:solidFill>
                  <a:latin typeface="Times New Roman" pitchFamily="18" charset="0"/>
                  <a:cs typeface="Times New Roman" pitchFamily="18" charset="0"/>
                </a:rPr>
                <a:t>просторовий горизонт сприймання</a:t>
              </a:r>
              <a:r>
                <a:rPr lang="uk-UA" altLang="uk-UA" sz="2000" b="1">
                  <a:latin typeface="Times New Roman" pitchFamily="18" charset="0"/>
                  <a:cs typeface="Times New Roman" pitchFamily="18" charset="0"/>
                </a:rPr>
                <a:t> всього сущого зумовлений місцем одиничної суб’єктивної свідомості</a:t>
              </a:r>
              <a:r>
                <a:rPr lang="uk-UA" altLang="uk-UA" sz="2000">
                  <a:latin typeface="Times New Roman" pitchFamily="18" charset="0"/>
                  <a:cs typeface="Times New Roman" pitchFamily="18" charset="0"/>
                </a:rPr>
                <a:t>, перспективою, в якій даються їй предмети.</a:t>
              </a:r>
            </a:p>
          </p:txBody>
        </p:sp>
      </p:grpSp>
      <p:sp>
        <p:nvSpPr>
          <p:cNvPr id="5" name="Стрелка вниз 4"/>
          <p:cNvSpPr/>
          <p:nvPr/>
        </p:nvSpPr>
        <p:spPr>
          <a:xfrm>
            <a:off x="6065838" y="165100"/>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6" name="Стрелка вниз 5"/>
          <p:cNvSpPr/>
          <p:nvPr/>
        </p:nvSpPr>
        <p:spPr>
          <a:xfrm>
            <a:off x="6065838" y="6037263"/>
            <a:ext cx="446087" cy="344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200"/>
                                        <p:tgtEl>
                                          <p:spTgt spid="5"/>
                                        </p:tgtEl>
                                      </p:cBhvr>
                                    </p:animEffect>
                                  </p:childTnLst>
                                </p:cTn>
                              </p:par>
                              <p:par>
                                <p:cTn id="8" presetID="27" presetClass="emph" presetSubtype="0" repeatCount="5000" fill="remove" grpId="1" nodeType="withEffect">
                                  <p:stCondLst>
                                    <p:cond delay="2100"/>
                                  </p:stCondLst>
                                  <p:childTnLst>
                                    <p:animClr clrSpc="rgb" dir="cw">
                                      <p:cBhvr override="childStyle">
                                        <p:cTn id="9" dur="250" autoRev="1" fill="remove"/>
                                        <p:tgtEl>
                                          <p:spTgt spid="5"/>
                                        </p:tgtEl>
                                        <p:attrNameLst>
                                          <p:attrName>style.color</p:attrName>
                                        </p:attrNameLst>
                                      </p:cBhvr>
                                      <p:to>
                                        <a:schemeClr val="bg1"/>
                                      </p:to>
                                    </p:animClr>
                                    <p:animClr clrSpc="rgb" dir="cw">
                                      <p:cBhvr>
                                        <p:cTn id="10" dur="250" autoRev="1" fill="remove"/>
                                        <p:tgtEl>
                                          <p:spTgt spid="5"/>
                                        </p:tgtEl>
                                        <p:attrNameLst>
                                          <p:attrName>fillcolor</p:attrName>
                                        </p:attrNameLst>
                                      </p:cBhvr>
                                      <p:to>
                                        <a:schemeClr val="bg1"/>
                                      </p:to>
                                    </p:animClr>
                                    <p:set>
                                      <p:cBhvr>
                                        <p:cTn id="11" dur="250" autoRev="1" fill="remove"/>
                                        <p:tgtEl>
                                          <p:spTgt spid="5"/>
                                        </p:tgtEl>
                                        <p:attrNameLst>
                                          <p:attrName>fill.type</p:attrName>
                                        </p:attrNameLst>
                                      </p:cBhvr>
                                      <p:to>
                                        <p:strVal val="solid"/>
                                      </p:to>
                                    </p:set>
                                    <p:set>
                                      <p:cBhvr>
                                        <p:cTn id="12" dur="250" autoRev="1" fill="remove"/>
                                        <p:tgtEl>
                                          <p:spTgt spid="5"/>
                                        </p:tgtEl>
                                        <p:attrNameLst>
                                          <p:attrName>fill.on</p:attrName>
                                        </p:attrNameLst>
                                      </p:cBhvr>
                                      <p:to>
                                        <p:strVal val="true"/>
                                      </p:to>
                                    </p:set>
                                  </p:childTnLst>
                                </p:cTn>
                              </p:par>
                              <p:par>
                                <p:cTn id="13" presetID="8" presetClass="entr" presetSubtype="16"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amond(in)">
                                      <p:cBhvr>
                                        <p:cTn id="15" dur="2900"/>
                                        <p:tgtEl>
                                          <p:spTgt spid="2"/>
                                        </p:tgtEl>
                                      </p:cBhvr>
                                    </p:animEffect>
                                  </p:childTnLst>
                                </p:cTn>
                              </p:par>
                            </p:childTnLst>
                          </p:cTn>
                        </p:par>
                        <p:par>
                          <p:cTn id="16" fill="hold" nodeType="afterGroup">
                            <p:stCondLst>
                              <p:cond delay="460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900"/>
                                        <p:tgtEl>
                                          <p:spTgt spid="6"/>
                                        </p:tgtEl>
                                      </p:cBhvr>
                                    </p:animEffect>
                                  </p:childTnLst>
                                </p:cTn>
                              </p:par>
                              <p:par>
                                <p:cTn id="20" presetID="27" presetClass="emph" presetSubtype="0" repeatCount="indefinite" fill="remove" grpId="1" nodeType="withEffect">
                                  <p:stCondLst>
                                    <p:cond delay="1700"/>
                                  </p:stCondLst>
                                  <p:childTnLst>
                                    <p:animClr clrSpc="rgb" dir="cw">
                                      <p:cBhvr override="childStyle">
                                        <p:cTn id="21" dur="300" autoRev="1" fill="remove"/>
                                        <p:tgtEl>
                                          <p:spTgt spid="6"/>
                                        </p:tgtEl>
                                        <p:attrNameLst>
                                          <p:attrName>style.color</p:attrName>
                                        </p:attrNameLst>
                                      </p:cBhvr>
                                      <p:to>
                                        <a:schemeClr val="bg1"/>
                                      </p:to>
                                    </p:animClr>
                                    <p:animClr clrSpc="rgb" dir="cw">
                                      <p:cBhvr>
                                        <p:cTn id="22" dur="300" autoRev="1" fill="remove"/>
                                        <p:tgtEl>
                                          <p:spTgt spid="6"/>
                                        </p:tgtEl>
                                        <p:attrNameLst>
                                          <p:attrName>fillcolor</p:attrName>
                                        </p:attrNameLst>
                                      </p:cBhvr>
                                      <p:to>
                                        <a:schemeClr val="bg1"/>
                                      </p:to>
                                    </p:animClr>
                                    <p:set>
                                      <p:cBhvr>
                                        <p:cTn id="23" dur="300" autoRev="1" fill="remove"/>
                                        <p:tgtEl>
                                          <p:spTgt spid="6"/>
                                        </p:tgtEl>
                                        <p:attrNameLst>
                                          <p:attrName>fill.type</p:attrName>
                                        </p:attrNameLst>
                                      </p:cBhvr>
                                      <p:to>
                                        <p:strVal val="solid"/>
                                      </p:to>
                                    </p:set>
                                    <p:set>
                                      <p:cBhvr>
                                        <p:cTn id="24" dur="300" autoRev="1" fill="remov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194"/>
          <p:cNvSpPr txBox="1">
            <a:spLocks noChangeArrowheads="1"/>
          </p:cNvSpPr>
          <p:nvPr/>
        </p:nvSpPr>
        <p:spPr bwMode="auto">
          <a:xfrm>
            <a:off x="1054100" y="1423988"/>
            <a:ext cx="10833100" cy="3135312"/>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Крім просторового, Е. Гуссерль вводить і </a:t>
            </a:r>
            <a:r>
              <a:rPr lang="uk-UA" altLang="uk-UA" sz="2000" b="1">
                <a:solidFill>
                  <a:srgbClr val="0000FF"/>
                </a:solidFill>
                <a:latin typeface="Times New Roman" pitchFamily="18" charset="0"/>
                <a:cs typeface="Times New Roman" pitchFamily="18" charset="0"/>
              </a:rPr>
              <a:t>часовий горизонт</a:t>
            </a:r>
            <a:r>
              <a:rPr lang="uk-UA" altLang="uk-UA" sz="2000">
                <a:latin typeface="Times New Roman" pitchFamily="18" charset="0"/>
                <a:cs typeface="Times New Roman" pitchFamily="18" charset="0"/>
              </a:rPr>
              <a:t>. Будь-який акт свідомості ґрунтується на попередніх актах, визначається ними, тобто перебуває у “живому” зв´язку з попереднім досвідом і передбачає (визначає) наступні акти свідомості. Тобто, свідомість будується на основі живого зв’язку минулого, сучасного і майбутнього. І кожне сприймання відбувається в </a:t>
            </a:r>
            <a:r>
              <a:rPr lang="uk-UA" altLang="uk-UA" sz="2000" b="1">
                <a:latin typeface="Times New Roman" pitchFamily="18" charset="0"/>
                <a:cs typeface="Times New Roman" pitchFamily="18" charset="0"/>
              </a:rPr>
              <a:t>часовому горизонті</a:t>
            </a:r>
            <a:r>
              <a:rPr lang="uk-UA" altLang="uk-UA" sz="2000">
                <a:latin typeface="Times New Roman" pitchFamily="18" charset="0"/>
                <a:cs typeface="Times New Roman" pitchFamily="18" charset="0"/>
              </a:rPr>
              <a:t>. Тому будь-яке суще дане, з одного боку, в «просторовому» світі (зумовлено позицією кожної одиничної свідомості в бутті), з іншого ‑ в часовому горизонті (в горизонті внутрішнього досвіду тієї ж свідомості).</a:t>
            </a:r>
          </a:p>
        </p:txBody>
      </p:sp>
      <p:sp>
        <p:nvSpPr>
          <p:cNvPr id="3" name="Стрелка вниз 2"/>
          <p:cNvSpPr/>
          <p:nvPr/>
        </p:nvSpPr>
        <p:spPr>
          <a:xfrm>
            <a:off x="6065838" y="165100"/>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4" name="Стрелка вниз 3"/>
          <p:cNvSpPr/>
          <p:nvPr/>
        </p:nvSpPr>
        <p:spPr>
          <a:xfrm>
            <a:off x="6065838" y="5930900"/>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27" presetClass="emph" presetSubtype="0" repeatCount="5000" fill="remove" grpId="1" nodeType="withEffect">
                                  <p:stCondLst>
                                    <p:cond delay="2000"/>
                                  </p:stCondLst>
                                  <p:childTnLst>
                                    <p:animClr clrSpc="rgb" dir="cw">
                                      <p:cBhvr override="childStyle">
                                        <p:cTn id="9" dur="250" autoRev="1" fill="remove"/>
                                        <p:tgtEl>
                                          <p:spTgt spid="3"/>
                                        </p:tgtEl>
                                        <p:attrNameLst>
                                          <p:attrName>style.color</p:attrName>
                                        </p:attrNameLst>
                                      </p:cBhvr>
                                      <p:to>
                                        <a:schemeClr val="bg1"/>
                                      </p:to>
                                    </p:animClr>
                                    <p:animClr clrSpc="rgb" dir="cw">
                                      <p:cBhvr>
                                        <p:cTn id="10" dur="250" autoRev="1" fill="remove"/>
                                        <p:tgtEl>
                                          <p:spTgt spid="3"/>
                                        </p:tgtEl>
                                        <p:attrNameLst>
                                          <p:attrName>fillcolor</p:attrName>
                                        </p:attrNameLst>
                                      </p:cBhvr>
                                      <p:to>
                                        <a:schemeClr val="bg1"/>
                                      </p:to>
                                    </p:animClr>
                                    <p:set>
                                      <p:cBhvr>
                                        <p:cTn id="11" dur="250" autoRev="1" fill="remove"/>
                                        <p:tgtEl>
                                          <p:spTgt spid="3"/>
                                        </p:tgtEl>
                                        <p:attrNameLst>
                                          <p:attrName>fill.type</p:attrName>
                                        </p:attrNameLst>
                                      </p:cBhvr>
                                      <p:to>
                                        <p:strVal val="solid"/>
                                      </p:to>
                                    </p:set>
                                    <p:set>
                                      <p:cBhvr>
                                        <p:cTn id="12" dur="250" autoRev="1" fill="remove"/>
                                        <p:tgtEl>
                                          <p:spTgt spid="3"/>
                                        </p:tgtEl>
                                        <p:attrNameLst>
                                          <p:attrName>fill.on</p:attrName>
                                        </p:attrNameLst>
                                      </p:cBhvr>
                                      <p:to>
                                        <p:strVal val="true"/>
                                      </p:to>
                                    </p:set>
                                  </p:childTnLst>
                                </p:cTn>
                              </p:par>
                              <p:par>
                                <p:cTn id="13" presetID="3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2700" fill="hold"/>
                                        <p:tgtEl>
                                          <p:spTgt spid="7"/>
                                        </p:tgtEl>
                                        <p:attrNameLst>
                                          <p:attrName>ppt_w</p:attrName>
                                        </p:attrNameLst>
                                      </p:cBhvr>
                                      <p:tavLst>
                                        <p:tav tm="0">
                                          <p:val>
                                            <p:fltVal val="0"/>
                                          </p:val>
                                        </p:tav>
                                        <p:tav tm="100000">
                                          <p:val>
                                            <p:strVal val="#ppt_w"/>
                                          </p:val>
                                        </p:tav>
                                      </p:tavLst>
                                    </p:anim>
                                    <p:anim calcmode="lin" valueType="num">
                                      <p:cBhvr>
                                        <p:cTn id="16" dur="2700" fill="hold"/>
                                        <p:tgtEl>
                                          <p:spTgt spid="7"/>
                                        </p:tgtEl>
                                        <p:attrNameLst>
                                          <p:attrName>ppt_h</p:attrName>
                                        </p:attrNameLst>
                                      </p:cBhvr>
                                      <p:tavLst>
                                        <p:tav tm="0">
                                          <p:val>
                                            <p:fltVal val="0"/>
                                          </p:val>
                                        </p:tav>
                                        <p:tav tm="100000">
                                          <p:val>
                                            <p:strVal val="#ppt_h"/>
                                          </p:val>
                                        </p:tav>
                                      </p:tavLst>
                                    </p:anim>
                                    <p:anim calcmode="lin" valueType="num">
                                      <p:cBhvr>
                                        <p:cTn id="17" dur="2700" fill="hold"/>
                                        <p:tgtEl>
                                          <p:spTgt spid="7"/>
                                        </p:tgtEl>
                                        <p:attrNameLst>
                                          <p:attrName>style.rotation</p:attrName>
                                        </p:attrNameLst>
                                      </p:cBhvr>
                                      <p:tavLst>
                                        <p:tav tm="0">
                                          <p:val>
                                            <p:fltVal val="90"/>
                                          </p:val>
                                        </p:tav>
                                        <p:tav tm="100000">
                                          <p:val>
                                            <p:fltVal val="0"/>
                                          </p:val>
                                        </p:tav>
                                      </p:tavLst>
                                    </p:anim>
                                    <p:animEffect transition="in" filter="fade">
                                      <p:cBhvr>
                                        <p:cTn id="18" dur="2700"/>
                                        <p:tgtEl>
                                          <p:spTgt spid="7"/>
                                        </p:tgtEl>
                                      </p:cBhvr>
                                    </p:animEffect>
                                  </p:childTnLst>
                                </p:cTn>
                              </p:par>
                            </p:childTnLst>
                          </p:cTn>
                        </p:par>
                        <p:par>
                          <p:cTn id="19" fill="hold" nodeType="afterGroup">
                            <p:stCondLst>
                              <p:cond delay="4500"/>
                            </p:stCondLst>
                            <p:childTnLst>
                              <p:par>
                                <p:cTn id="20" presetID="10" presetClass="entr" presetSubtype="0"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2200"/>
                                        <p:tgtEl>
                                          <p:spTgt spid="4"/>
                                        </p:tgtEl>
                                      </p:cBhvr>
                                    </p:animEffect>
                                  </p:childTnLst>
                                </p:cTn>
                              </p:par>
                              <p:par>
                                <p:cTn id="23" presetID="27" presetClass="emph" presetSubtype="0" repeatCount="indefinite" fill="remove" grpId="1" nodeType="withEffect">
                                  <p:stCondLst>
                                    <p:cond delay="2100"/>
                                  </p:stCondLst>
                                  <p:childTnLst>
                                    <p:animClr clrSpc="rgb" dir="cw">
                                      <p:cBhvr override="childStyle">
                                        <p:cTn id="24" dur="500" autoRev="1" fill="remove"/>
                                        <p:tgtEl>
                                          <p:spTgt spid="4"/>
                                        </p:tgtEl>
                                        <p:attrNameLst>
                                          <p:attrName>style.color</p:attrName>
                                        </p:attrNameLst>
                                      </p:cBhvr>
                                      <p:to>
                                        <a:schemeClr val="bg1"/>
                                      </p:to>
                                    </p:animClr>
                                    <p:animClr clrSpc="rgb" dir="cw">
                                      <p:cBhvr>
                                        <p:cTn id="25" dur="500" autoRev="1" fill="remove"/>
                                        <p:tgtEl>
                                          <p:spTgt spid="4"/>
                                        </p:tgtEl>
                                        <p:attrNameLst>
                                          <p:attrName>fillcolor</p:attrName>
                                        </p:attrNameLst>
                                      </p:cBhvr>
                                      <p:to>
                                        <a:schemeClr val="bg1"/>
                                      </p:to>
                                    </p:animClr>
                                    <p:set>
                                      <p:cBhvr>
                                        <p:cTn id="26" dur="500" autoRev="1" fill="remove"/>
                                        <p:tgtEl>
                                          <p:spTgt spid="4"/>
                                        </p:tgtEl>
                                        <p:attrNameLst>
                                          <p:attrName>fill.type</p:attrName>
                                        </p:attrNameLst>
                                      </p:cBhvr>
                                      <p:to>
                                        <p:strVal val="solid"/>
                                      </p:to>
                                    </p:set>
                                    <p:set>
                                      <p:cBhvr>
                                        <p:cTn id="27" dur="500" autoRev="1" fill="remove"/>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P spid="3" grpId="1" animBg="1"/>
      <p:bldP spid="4" grpId="0" animBg="1"/>
      <p:bldP spid="4"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0"/>
          <p:cNvGrpSpPr>
            <a:grpSpLocks/>
          </p:cNvGrpSpPr>
          <p:nvPr/>
        </p:nvGrpSpPr>
        <p:grpSpPr bwMode="auto">
          <a:xfrm>
            <a:off x="1214438" y="1019175"/>
            <a:ext cx="10672762" cy="5365750"/>
            <a:chOff x="1134" y="1134"/>
            <a:chExt cx="9600" cy="7435"/>
          </a:xfrm>
        </p:grpSpPr>
        <p:sp>
          <p:nvSpPr>
            <p:cNvPr id="36869" name="Text Box 195"/>
            <p:cNvSpPr txBox="1">
              <a:spLocks noChangeArrowheads="1"/>
            </p:cNvSpPr>
            <p:nvPr/>
          </p:nvSpPr>
          <p:spPr bwMode="auto">
            <a:xfrm>
              <a:off x="1134" y="1134"/>
              <a:ext cx="9600" cy="216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Для Гуссерля мислення завжди відбувається в певному </a:t>
              </a:r>
              <a:r>
                <a:rPr lang="uk-UA" altLang="uk-UA" sz="2000" b="1">
                  <a:latin typeface="Times New Roman" pitchFamily="18" charset="0"/>
                  <a:cs typeface="Times New Roman" pitchFamily="18" charset="0"/>
                </a:rPr>
                <a:t>місці</a:t>
              </a:r>
              <a:r>
                <a:rPr lang="uk-UA" altLang="uk-UA" sz="2000">
                  <a:latin typeface="Times New Roman" pitchFamily="18" charset="0"/>
                  <a:cs typeface="Times New Roman" pitchFamily="18" charset="0"/>
                </a:rPr>
                <a:t> і на основі </a:t>
              </a:r>
              <a:r>
                <a:rPr lang="uk-UA" altLang="uk-UA" sz="2000" b="1">
                  <a:latin typeface="Times New Roman" pitchFamily="18" charset="0"/>
                  <a:cs typeface="Times New Roman" pitchFamily="18" charset="0"/>
                </a:rPr>
                <a:t>попереднього досвіду</a:t>
              </a:r>
              <a:r>
                <a:rPr lang="uk-UA" altLang="uk-UA" sz="2000">
                  <a:latin typeface="Times New Roman" pitchFamily="18" charset="0"/>
                  <a:cs typeface="Times New Roman" pitchFamily="18" charset="0"/>
                </a:rPr>
                <a:t> свідомості. Свідомість завжди спрямована на світ, існує в світі, в конкретній ситуації, обмежена своїм місцем у світі і своїм часовим досвідом. </a:t>
              </a:r>
              <a:r>
                <a:rPr lang="uk-UA" altLang="uk-UA" sz="2000" b="1">
                  <a:latin typeface="Times New Roman" pitchFamily="18" charset="0"/>
                  <a:cs typeface="Times New Roman" pitchFamily="18" charset="0"/>
                </a:rPr>
                <a:t>Свідомість має певні онтологічні параметри</a:t>
              </a:r>
              <a:r>
                <a:rPr lang="uk-UA" altLang="uk-UA" sz="2000">
                  <a:latin typeface="Times New Roman" pitchFamily="18" charset="0"/>
                  <a:cs typeface="Times New Roman" pitchFamily="18" charset="0"/>
                </a:rPr>
                <a:t>, її можна визначити </a:t>
              </a:r>
              <a:r>
                <a:rPr lang="uk-UA" altLang="uk-UA" sz="2000" b="1">
                  <a:latin typeface="Times New Roman" pitchFamily="18" charset="0"/>
                  <a:cs typeface="Times New Roman" pitchFamily="18" charset="0"/>
                </a:rPr>
                <a:t>як певний вид буття, що характеризується місцем</a:t>
              </a:r>
              <a:r>
                <a:rPr lang="uk-UA" altLang="uk-UA" sz="2000">
                  <a:latin typeface="Times New Roman" pitchFamily="18" charset="0"/>
                  <a:cs typeface="Times New Roman" pitchFamily="18" charset="0"/>
                </a:rPr>
                <a:t> (центром, з якого твориться світ) і </a:t>
              </a:r>
              <a:r>
                <a:rPr lang="uk-UA" altLang="uk-UA" sz="2000" b="1">
                  <a:latin typeface="Times New Roman" pitchFamily="18" charset="0"/>
                  <a:cs typeface="Times New Roman" pitchFamily="18" charset="0"/>
                </a:rPr>
                <a:t>часом</a:t>
              </a:r>
              <a:r>
                <a:rPr lang="uk-UA" altLang="uk-UA" sz="2000">
                  <a:latin typeface="Times New Roman" pitchFamily="18" charset="0"/>
                  <a:cs typeface="Times New Roman" pitchFamily="18" charset="0"/>
                </a:rPr>
                <a:t>.</a:t>
              </a:r>
            </a:p>
          </p:txBody>
        </p:sp>
        <p:sp>
          <p:nvSpPr>
            <p:cNvPr id="36870" name="Text Box 196"/>
            <p:cNvSpPr txBox="1">
              <a:spLocks noChangeArrowheads="1"/>
            </p:cNvSpPr>
            <p:nvPr/>
          </p:nvSpPr>
          <p:spPr bwMode="auto">
            <a:xfrm>
              <a:off x="1134" y="3420"/>
              <a:ext cx="9600" cy="180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Свідомість у Е. Гуссерля хоча є трансцендентальною (тобто передбачає всезагальні правила творення), але вона вписана в конкретне буття (в просторовий і часовий горизонт). І тому створений нею світ є її суб’єктивним світом і не більше. Отже, свідомість виявилась замкненою в створеному нею світі. Кожна свідомість має свій світ. Це позиція соліпсизму.</a:t>
              </a:r>
            </a:p>
          </p:txBody>
        </p:sp>
        <p:sp>
          <p:nvSpPr>
            <p:cNvPr id="36871" name="Text Box 197"/>
            <p:cNvSpPr txBox="1">
              <a:spLocks noChangeArrowheads="1"/>
            </p:cNvSpPr>
            <p:nvPr/>
          </p:nvSpPr>
          <p:spPr bwMode="auto">
            <a:xfrm>
              <a:off x="1134" y="5329"/>
              <a:ext cx="9600" cy="324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Для подолання соліпсизму Е. Гуссерль запропонував </a:t>
              </a:r>
              <a:r>
                <a:rPr lang="uk-UA" altLang="uk-UA" sz="2000">
                  <a:solidFill>
                    <a:srgbClr val="0000FF"/>
                  </a:solidFill>
                  <a:latin typeface="Times New Roman" pitchFamily="18" charset="0"/>
                  <a:cs typeface="Times New Roman" pitchFamily="18" charset="0"/>
                </a:rPr>
                <a:t>концепцію</a:t>
              </a:r>
              <a:r>
                <a:rPr lang="uk-UA" altLang="uk-UA" sz="2000">
                  <a:latin typeface="Times New Roman" pitchFamily="18" charset="0"/>
                  <a:cs typeface="Times New Roman" pitchFamily="18" charset="0"/>
                </a:rPr>
                <a:t> </a:t>
              </a:r>
              <a:r>
                <a:rPr lang="uk-UA" altLang="uk-UA" sz="2000" b="1">
                  <a:solidFill>
                    <a:srgbClr val="0000FF"/>
                  </a:solidFill>
                  <a:latin typeface="Times New Roman" pitchFamily="18" charset="0"/>
                  <a:cs typeface="Times New Roman" pitchFamily="18" charset="0"/>
                </a:rPr>
                <a:t>інтерсуб’єктивності</a:t>
              </a:r>
              <a:r>
                <a:rPr lang="uk-UA" altLang="uk-UA" sz="2000">
                  <a:latin typeface="Times New Roman" pitchFamily="18" charset="0"/>
                  <a:cs typeface="Times New Roman" pitchFamily="18" charset="0"/>
                </a:rPr>
                <a:t>. Яка полягає в тому що кожне одиничне суб’єктивне “Я” конституює «інше Я» (alter Ego). Знаючи себе і свою ситуацію в бутті, “Я” конституює (тобто за аналогією із собою стверджує) існування іншої свідомості, “іншого Я”. Світ, створений ними двома, будується на їхній перспективі в бутті, і є їхнім </a:t>
              </a:r>
              <a:r>
                <a:rPr lang="uk-UA" altLang="uk-UA" sz="2000" b="1">
                  <a:solidFill>
                    <a:srgbClr val="0000FF"/>
                  </a:solidFill>
                  <a:latin typeface="Times New Roman" pitchFamily="18" charset="0"/>
                  <a:cs typeface="Times New Roman" pitchFamily="18" charset="0"/>
                </a:rPr>
                <a:t>інтерсуб’єктивним світом</a:t>
              </a:r>
              <a:r>
                <a:rPr lang="uk-UA" altLang="uk-UA" sz="2000">
                  <a:latin typeface="Times New Roman" pitchFamily="18" charset="0"/>
                  <a:cs typeface="Times New Roman" pitchFamily="18" charset="0"/>
                </a:rPr>
                <a:t>. Якщо ж певна етнічна, національна, державна, світова спільнота розбудовує свій світ (свою культуру, цивілізацію), то вона називається у феноменології Е. Гуссерля “</a:t>
              </a:r>
              <a:r>
                <a:rPr lang="uk-UA" altLang="uk-UA" sz="2000" b="1">
                  <a:solidFill>
                    <a:srgbClr val="0000FF"/>
                  </a:solidFill>
                  <a:latin typeface="Times New Roman" pitchFamily="18" charset="0"/>
                  <a:cs typeface="Times New Roman" pitchFamily="18" charset="0"/>
                </a:rPr>
                <a:t>життєвим світом</a:t>
              </a:r>
              <a:r>
                <a:rPr lang="uk-UA" altLang="uk-UA" sz="2000">
                  <a:latin typeface="Times New Roman" pitchFamily="18" charset="0"/>
                  <a:cs typeface="Times New Roman" pitchFamily="18" charset="0"/>
                </a:rPr>
                <a:t>”.</a:t>
              </a:r>
            </a:p>
          </p:txBody>
        </p:sp>
      </p:grpSp>
      <p:sp>
        <p:nvSpPr>
          <p:cNvPr id="6" name="Стрелка вниз 5"/>
          <p:cNvSpPr/>
          <p:nvPr/>
        </p:nvSpPr>
        <p:spPr>
          <a:xfrm>
            <a:off x="6065838" y="165100"/>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7" name="Стрелка вниз 6"/>
          <p:cNvSpPr/>
          <p:nvPr/>
        </p:nvSpPr>
        <p:spPr>
          <a:xfrm>
            <a:off x="6324600" y="6462713"/>
            <a:ext cx="446088" cy="344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900"/>
                                        <p:tgtEl>
                                          <p:spTgt spid="6"/>
                                        </p:tgtEl>
                                      </p:cBhvr>
                                    </p:animEffect>
                                  </p:childTnLst>
                                </p:cTn>
                              </p:par>
                              <p:par>
                                <p:cTn id="8" presetID="27" presetClass="emph" presetSubtype="0" repeatCount="5000" fill="remove" grpId="1" nodeType="withEffect">
                                  <p:stCondLst>
                                    <p:cond delay="1900"/>
                                  </p:stCondLst>
                                  <p:childTnLst>
                                    <p:animClr clrSpc="rgb" dir="cw">
                                      <p:cBhvr override="childStyle">
                                        <p:cTn id="9" dur="250" autoRev="1" fill="remove"/>
                                        <p:tgtEl>
                                          <p:spTgt spid="6"/>
                                        </p:tgtEl>
                                        <p:attrNameLst>
                                          <p:attrName>style.color</p:attrName>
                                        </p:attrNameLst>
                                      </p:cBhvr>
                                      <p:to>
                                        <a:schemeClr val="bg1"/>
                                      </p:to>
                                    </p:animClr>
                                    <p:animClr clrSpc="rgb" dir="cw">
                                      <p:cBhvr>
                                        <p:cTn id="10" dur="250" autoRev="1" fill="remove"/>
                                        <p:tgtEl>
                                          <p:spTgt spid="6"/>
                                        </p:tgtEl>
                                        <p:attrNameLst>
                                          <p:attrName>fillcolor</p:attrName>
                                        </p:attrNameLst>
                                      </p:cBhvr>
                                      <p:to>
                                        <a:schemeClr val="bg1"/>
                                      </p:to>
                                    </p:animClr>
                                    <p:set>
                                      <p:cBhvr>
                                        <p:cTn id="11" dur="250" autoRev="1" fill="remove"/>
                                        <p:tgtEl>
                                          <p:spTgt spid="6"/>
                                        </p:tgtEl>
                                        <p:attrNameLst>
                                          <p:attrName>fill.type</p:attrName>
                                        </p:attrNameLst>
                                      </p:cBhvr>
                                      <p:to>
                                        <p:strVal val="solid"/>
                                      </p:to>
                                    </p:set>
                                    <p:set>
                                      <p:cBhvr>
                                        <p:cTn id="12" dur="250" autoRev="1" fill="remove"/>
                                        <p:tgtEl>
                                          <p:spTgt spid="6"/>
                                        </p:tgtEl>
                                        <p:attrNameLst>
                                          <p:attrName>fill.on</p:attrName>
                                        </p:attrNameLst>
                                      </p:cBhvr>
                                      <p:to>
                                        <p:strVal val="true"/>
                                      </p:to>
                                    </p:set>
                                  </p:childTnLst>
                                </p:cTn>
                              </p:par>
                              <p:par>
                                <p:cTn id="13" presetID="53" presetClass="entr" presetSubtype="16"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4000" fill="hold"/>
                                        <p:tgtEl>
                                          <p:spTgt spid="2"/>
                                        </p:tgtEl>
                                        <p:attrNameLst>
                                          <p:attrName>ppt_w</p:attrName>
                                        </p:attrNameLst>
                                      </p:cBhvr>
                                      <p:tavLst>
                                        <p:tav tm="0">
                                          <p:val>
                                            <p:fltVal val="0"/>
                                          </p:val>
                                        </p:tav>
                                        <p:tav tm="100000">
                                          <p:val>
                                            <p:strVal val="#ppt_w"/>
                                          </p:val>
                                        </p:tav>
                                      </p:tavLst>
                                    </p:anim>
                                    <p:anim calcmode="lin" valueType="num">
                                      <p:cBhvr>
                                        <p:cTn id="16" dur="4000" fill="hold"/>
                                        <p:tgtEl>
                                          <p:spTgt spid="2"/>
                                        </p:tgtEl>
                                        <p:attrNameLst>
                                          <p:attrName>ppt_h</p:attrName>
                                        </p:attrNameLst>
                                      </p:cBhvr>
                                      <p:tavLst>
                                        <p:tav tm="0">
                                          <p:val>
                                            <p:fltVal val="0"/>
                                          </p:val>
                                        </p:tav>
                                        <p:tav tm="100000">
                                          <p:val>
                                            <p:strVal val="#ppt_h"/>
                                          </p:val>
                                        </p:tav>
                                      </p:tavLst>
                                    </p:anim>
                                    <p:animEffect transition="in" filter="fade">
                                      <p:cBhvr>
                                        <p:cTn id="17" dur="4000"/>
                                        <p:tgtEl>
                                          <p:spTgt spid="2"/>
                                        </p:tgtEl>
                                      </p:cBhvr>
                                    </p:animEffect>
                                  </p:childTnLst>
                                </p:cTn>
                              </p:par>
                              <p:par>
                                <p:cTn id="18" presetID="1" presetClass="path" presetSubtype="0" repeatCount="3000" accel="50000" decel="50000" fill="hold" nodeType="withEffect">
                                  <p:stCondLst>
                                    <p:cond delay="500"/>
                                  </p:stCondLst>
                                  <p:childTnLst>
                                    <p:animMotion origin="layout" path="M 0 0 C 0.069 0 0.125 0.056 0.125 0.125 C 0.125 0.194 0.069 0.25 0 0.25 C -0.069 0.25 -0.125 0.194 -0.125 0.125 C -0.125 0.056 -0.069 0 0 0 Z" pathEditMode="relative" ptsTypes="">
                                      <p:cBhvr>
                                        <p:cTn id="19" dur="1333" fill="hold"/>
                                        <p:tgtEl>
                                          <p:spTgt spid="2"/>
                                        </p:tgtEl>
                                        <p:attrNameLst>
                                          <p:attrName>ppt_x</p:attrName>
                                          <p:attrName>ppt_y</p:attrName>
                                        </p:attrNameLst>
                                      </p:cBhvr>
                                    </p:animMotion>
                                  </p:childTnLst>
                                </p:cTn>
                              </p:par>
                            </p:childTnLst>
                          </p:cTn>
                        </p:par>
                        <p:par>
                          <p:cTn id="20" fill="hold" nodeType="afterGroup">
                            <p:stCondLst>
                              <p:cond delay="4499"/>
                            </p:stCondLst>
                            <p:childTnLst>
                              <p:par>
                                <p:cTn id="21" presetID="10" presetClass="entr" presetSubtype="0" fill="hold" grpId="2"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2700"/>
                                        <p:tgtEl>
                                          <p:spTgt spid="6"/>
                                        </p:tgtEl>
                                      </p:cBhvr>
                                    </p:animEffect>
                                  </p:childTnLst>
                                </p:cTn>
                              </p:par>
                              <p:par>
                                <p:cTn id="24" presetID="27" presetClass="emph" presetSubtype="0" repeatCount="indefinite" fill="remove" grpId="3" nodeType="withEffect">
                                  <p:stCondLst>
                                    <p:cond delay="2801"/>
                                  </p:stCondLst>
                                  <p:childTnLst>
                                    <p:animClr clrSpc="rgb" dir="cw">
                                      <p:cBhvr override="childStyle">
                                        <p:cTn id="25" dur="250" autoRev="1" fill="remove"/>
                                        <p:tgtEl>
                                          <p:spTgt spid="6"/>
                                        </p:tgtEl>
                                        <p:attrNameLst>
                                          <p:attrName>style.color</p:attrName>
                                        </p:attrNameLst>
                                      </p:cBhvr>
                                      <p:to>
                                        <a:schemeClr val="bg1"/>
                                      </p:to>
                                    </p:animClr>
                                    <p:animClr clrSpc="rgb" dir="cw">
                                      <p:cBhvr>
                                        <p:cTn id="26" dur="250" autoRev="1" fill="remove"/>
                                        <p:tgtEl>
                                          <p:spTgt spid="6"/>
                                        </p:tgtEl>
                                        <p:attrNameLst>
                                          <p:attrName>fillcolor</p:attrName>
                                        </p:attrNameLst>
                                      </p:cBhvr>
                                      <p:to>
                                        <a:schemeClr val="bg1"/>
                                      </p:to>
                                    </p:animClr>
                                    <p:set>
                                      <p:cBhvr>
                                        <p:cTn id="27" dur="250" autoRev="1" fill="remove"/>
                                        <p:tgtEl>
                                          <p:spTgt spid="6"/>
                                        </p:tgtEl>
                                        <p:attrNameLst>
                                          <p:attrName>fill.type</p:attrName>
                                        </p:attrNameLst>
                                      </p:cBhvr>
                                      <p:to>
                                        <p:strVal val="solid"/>
                                      </p:to>
                                    </p:set>
                                    <p:set>
                                      <p:cBhvr>
                                        <p:cTn id="28" dur="250" autoRev="1" fill="remov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6" grpId="3"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0"/>
          <p:cNvGrpSpPr>
            <a:grpSpLocks/>
          </p:cNvGrpSpPr>
          <p:nvPr/>
        </p:nvGrpSpPr>
        <p:grpSpPr bwMode="auto">
          <a:xfrm>
            <a:off x="914400" y="1377950"/>
            <a:ext cx="10882313" cy="4843463"/>
            <a:chOff x="1134" y="9234"/>
            <a:chExt cx="9600" cy="5400"/>
          </a:xfrm>
        </p:grpSpPr>
        <p:sp>
          <p:nvSpPr>
            <p:cNvPr id="37892" name="Text Box 198"/>
            <p:cNvSpPr txBox="1">
              <a:spLocks noChangeArrowheads="1"/>
            </p:cNvSpPr>
            <p:nvPr/>
          </p:nvSpPr>
          <p:spPr bwMode="auto">
            <a:xfrm>
              <a:off x="1134" y="9234"/>
              <a:ext cx="9600" cy="288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Світ науки ‑ це штучно створений світ ідеальностей. З нього вилучена людина як суб’єкт. Насправді, вважає Е. Гуссерль конкретна людина живе не в світі, сконструйованому наукою, а в “життєвому світі”, тобто у створеному культурою світі (європейський, китайський, український). “Життєвий світ” ‑ це практичний світ людського життя, речі в якому дані людині з очевидністю. Він є справжнім світом, саме він повинен хвилювати мислителів, а не штучний світ науки. Наука є лише штучним інструментом для успішної діяльності в цьому світі.</a:t>
              </a:r>
            </a:p>
          </p:txBody>
        </p:sp>
        <p:sp>
          <p:nvSpPr>
            <p:cNvPr id="37893" name="Text Box 199"/>
            <p:cNvSpPr txBox="1">
              <a:spLocks noChangeArrowheads="1"/>
            </p:cNvSpPr>
            <p:nvPr/>
          </p:nvSpPr>
          <p:spPr bwMode="auto">
            <a:xfrm>
              <a:off x="1134" y="12474"/>
              <a:ext cx="9600" cy="216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У концепції «життєвого світу» Е. Гуссерль в руслі ідей філософії життя стверджує первинність життя щодо науки. Однак він не переходить на позицію ірраціоналізму. Він вірить, що на основі феноменологічного дослідження «життєвого світу» можна створити універсальну філософію, яка відновить довіру до розуму, властиву філософії, починаючи з часів Давньої Греції.</a:t>
              </a:r>
            </a:p>
          </p:txBody>
        </p:sp>
      </p:grpSp>
      <p:sp>
        <p:nvSpPr>
          <p:cNvPr id="5" name="Стрелка вниз 4"/>
          <p:cNvSpPr/>
          <p:nvPr/>
        </p:nvSpPr>
        <p:spPr>
          <a:xfrm>
            <a:off x="6132513" y="444500"/>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700"/>
                                        <p:tgtEl>
                                          <p:spTgt spid="5"/>
                                        </p:tgtEl>
                                      </p:cBhvr>
                                    </p:animEffect>
                                  </p:childTnLst>
                                </p:cTn>
                              </p:par>
                              <p:par>
                                <p:cTn id="8" presetID="27" presetClass="emph" presetSubtype="0" repeatCount="5000" fill="remove" grpId="1" nodeType="withEffect">
                                  <p:stCondLst>
                                    <p:cond delay="1900"/>
                                  </p:stCondLst>
                                  <p:childTnLst>
                                    <p:animClr clrSpc="rgb" dir="cw">
                                      <p:cBhvr override="childStyle">
                                        <p:cTn id="9" dur="250" autoRev="1" fill="remove"/>
                                        <p:tgtEl>
                                          <p:spTgt spid="5"/>
                                        </p:tgtEl>
                                        <p:attrNameLst>
                                          <p:attrName>style.color</p:attrName>
                                        </p:attrNameLst>
                                      </p:cBhvr>
                                      <p:to>
                                        <a:schemeClr val="bg1"/>
                                      </p:to>
                                    </p:animClr>
                                    <p:animClr clrSpc="rgb" dir="cw">
                                      <p:cBhvr>
                                        <p:cTn id="10" dur="250" autoRev="1" fill="remove"/>
                                        <p:tgtEl>
                                          <p:spTgt spid="5"/>
                                        </p:tgtEl>
                                        <p:attrNameLst>
                                          <p:attrName>fillcolor</p:attrName>
                                        </p:attrNameLst>
                                      </p:cBhvr>
                                      <p:to>
                                        <a:schemeClr val="bg1"/>
                                      </p:to>
                                    </p:animClr>
                                    <p:set>
                                      <p:cBhvr>
                                        <p:cTn id="11" dur="250" autoRev="1" fill="remove"/>
                                        <p:tgtEl>
                                          <p:spTgt spid="5"/>
                                        </p:tgtEl>
                                        <p:attrNameLst>
                                          <p:attrName>fill.type</p:attrName>
                                        </p:attrNameLst>
                                      </p:cBhvr>
                                      <p:to>
                                        <p:strVal val="solid"/>
                                      </p:to>
                                    </p:set>
                                    <p:set>
                                      <p:cBhvr>
                                        <p:cTn id="12" dur="250" autoRev="1" fill="remove"/>
                                        <p:tgtEl>
                                          <p:spTgt spid="5"/>
                                        </p:tgtEl>
                                        <p:attrNameLst>
                                          <p:attrName>fill.on</p:attrName>
                                        </p:attrNameLst>
                                      </p:cBhvr>
                                      <p:to>
                                        <p:strVal val="true"/>
                                      </p:to>
                                    </p:set>
                                  </p:childTnLst>
                                </p:cTn>
                              </p:par>
                              <p:par>
                                <p:cTn id="13" presetID="55"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strVal val="#ppt_w*0.70"/>
                                          </p:val>
                                        </p:tav>
                                        <p:tav tm="100000">
                                          <p:val>
                                            <p:strVal val="#ppt_w"/>
                                          </p:val>
                                        </p:tav>
                                      </p:tavLst>
                                    </p:anim>
                                    <p:anim calcmode="lin" valueType="num">
                                      <p:cBhvr>
                                        <p:cTn id="16" dur="1000" fill="hold"/>
                                        <p:tgtEl>
                                          <p:spTgt spid="2"/>
                                        </p:tgtEl>
                                        <p:attrNameLst>
                                          <p:attrName>ppt_h</p:attrName>
                                        </p:attrNameLst>
                                      </p:cBhvr>
                                      <p:tavLst>
                                        <p:tav tm="0">
                                          <p:val>
                                            <p:strVal val="#ppt_h"/>
                                          </p:val>
                                        </p:tav>
                                        <p:tav tm="100000">
                                          <p:val>
                                            <p:strVal val="#ppt_h"/>
                                          </p:val>
                                        </p:tav>
                                      </p:tavLst>
                                    </p:anim>
                                    <p:animEffect transition="in" filter="fade">
                                      <p:cBhvr>
                                        <p:cTn id="17" dur="1000"/>
                                        <p:tgtEl>
                                          <p:spTgt spid="2"/>
                                        </p:tgtEl>
                                      </p:cBhvr>
                                    </p:animEffect>
                                  </p:childTnLst>
                                </p:cTn>
                              </p:par>
                              <p:par>
                                <p:cTn id="18" presetID="38" presetClass="path" presetSubtype="0" accel="50000" decel="50000" fill="hold" nodeType="withEffect">
                                  <p:stCondLst>
                                    <p:cond delay="0"/>
                                  </p:stCondLst>
                                  <p:childTnLst>
                                    <p:animMotion origin="layout" path="M -0.45612 4.07407E-6 L -0.42721 0.10092 L -0.39987 4.07407E-6 L -0.37083 0.10092 L -0.3414 4.07407E-6 L -0.31406 0.10092 L -0.28515 4.07407E-6 L -0.25768 0.10092 L -0.22825 4.07407E-6 L -0.19921 0.10092 L -0.17187 4.07407E-6 L -0.14257 0.10092 L -0.11536 4.07407E-6 L -0.08606 0.10092 L -0.0569 4.07407E-6 L -0.02955 0.10092 L -3.95833E-6 4.07407E-6 " pathEditMode="relative" rAng="0" ptsTypes="AAAAAAAAAAAAAAAAA">
                                      <p:cBhvr>
                                        <p:cTn id="19" dur="2000" fill="hold"/>
                                        <p:tgtEl>
                                          <p:spTgt spid="2"/>
                                        </p:tgtEl>
                                        <p:attrNameLst>
                                          <p:attrName>ppt_x</p:attrName>
                                          <p:attrName>ppt_y</p:attrName>
                                        </p:attrNameLst>
                                      </p:cBhvr>
                                      <p:rCtr x="228" y="5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1363663" y="198438"/>
            <a:ext cx="10163175" cy="954087"/>
          </a:xfrm>
          <a:prstGeom prst="rect">
            <a:avLst/>
          </a:prstGeom>
          <a:noFill/>
          <a:ln w="9525">
            <a:noFill/>
            <a:miter lim="800000"/>
            <a:headEnd/>
            <a:tailEnd/>
          </a:ln>
        </p:spPr>
        <p:txBody>
          <a:bodyPr>
            <a:spAutoFit/>
          </a:bodyPr>
          <a:lstStyle/>
          <a:p>
            <a:pPr algn="ctr" eaLnBrk="1" hangingPunct="1"/>
            <a:r>
              <a:rPr lang="uk-UA" altLang="uk-UA" sz="2800" b="1">
                <a:solidFill>
                  <a:srgbClr val="0000FF"/>
                </a:solidFill>
                <a:latin typeface="Times New Roman" pitchFamily="18" charset="0"/>
                <a:cs typeface="Times New Roman" pitchFamily="18" charset="0"/>
              </a:rPr>
              <a:t>Основні принципи і категорії негативної діалектики як методології пізнання</a:t>
            </a:r>
            <a:endParaRPr lang="uk-UA" altLang="uk-UA" sz="2800">
              <a:latin typeface="Times New Roman" pitchFamily="18" charset="0"/>
              <a:cs typeface="Times New Roman" pitchFamily="18" charset="0"/>
            </a:endParaRPr>
          </a:p>
        </p:txBody>
      </p:sp>
      <p:grpSp>
        <p:nvGrpSpPr>
          <p:cNvPr id="3" name="Group 214"/>
          <p:cNvGrpSpPr>
            <a:grpSpLocks/>
          </p:cNvGrpSpPr>
          <p:nvPr/>
        </p:nvGrpSpPr>
        <p:grpSpPr bwMode="auto">
          <a:xfrm>
            <a:off x="1004888" y="1601788"/>
            <a:ext cx="10777537" cy="4354512"/>
            <a:chOff x="1134" y="2394"/>
            <a:chExt cx="9600" cy="5518"/>
          </a:xfrm>
        </p:grpSpPr>
        <p:sp>
          <p:nvSpPr>
            <p:cNvPr id="38917" name="Text Box 204"/>
            <p:cNvSpPr txBox="1">
              <a:spLocks noChangeArrowheads="1"/>
            </p:cNvSpPr>
            <p:nvPr/>
          </p:nvSpPr>
          <p:spPr bwMode="auto">
            <a:xfrm>
              <a:off x="1134" y="2394"/>
              <a:ext cx="9600" cy="1260"/>
            </a:xfrm>
            <a:prstGeom prst="rect">
              <a:avLst/>
            </a:prstGeom>
            <a:solidFill>
              <a:srgbClr val="FFFFFF"/>
            </a:solidFill>
            <a:ln w="9525">
              <a:solidFill>
                <a:srgbClr val="000000"/>
              </a:solidFill>
              <a:miter lim="800000"/>
              <a:headEnd/>
              <a:tailEnd/>
            </a:ln>
          </p:spPr>
          <p:txBody>
            <a:bodyPr/>
            <a:lstStyle/>
            <a:p>
              <a:pPr eaLnBrk="1" hangingPunct="1"/>
              <a:r>
                <a:rPr lang="uk-UA" altLang="uk-UA" sz="2000" b="1" i="1">
                  <a:solidFill>
                    <a:srgbClr val="0000FF"/>
                  </a:solidFill>
                  <a:latin typeface="Times New Roman" pitchFamily="18" charset="0"/>
                  <a:cs typeface="Times New Roman" pitchFamily="18" charset="0"/>
                </a:rPr>
                <a:t>Негативна діалектика</a:t>
              </a:r>
              <a:r>
                <a:rPr lang="uk-UA" altLang="uk-UA" sz="2000" i="1">
                  <a:latin typeface="Times New Roman" pitchFamily="18" charset="0"/>
                  <a:cs typeface="Times New Roman" pitchFamily="18" charset="0"/>
                </a:rPr>
                <a:t> розуміється Теодором Адорно (1903-1969) як </a:t>
              </a:r>
              <a:r>
                <a:rPr lang="uk-UA" altLang="uk-UA" sz="2000" b="1" i="1">
                  <a:latin typeface="Times New Roman" pitchFamily="18" charset="0"/>
                  <a:cs typeface="Times New Roman" pitchFamily="18" charset="0"/>
                </a:rPr>
                <a:t>один із способів мислення, суперечливий сам по собі і спрямований на виявлення суперечностей в реальності.</a:t>
              </a:r>
              <a:endParaRPr lang="uk-UA" altLang="uk-UA" sz="2000">
                <a:latin typeface="Times New Roman" pitchFamily="18" charset="0"/>
                <a:cs typeface="Times New Roman" pitchFamily="18" charset="0"/>
              </a:endParaRPr>
            </a:p>
          </p:txBody>
        </p:sp>
        <p:sp>
          <p:nvSpPr>
            <p:cNvPr id="38918" name="Text Box 205"/>
            <p:cNvSpPr txBox="1">
              <a:spLocks noChangeArrowheads="1"/>
            </p:cNvSpPr>
            <p:nvPr/>
          </p:nvSpPr>
          <p:spPr bwMode="auto">
            <a:xfrm>
              <a:off x="1134" y="3794"/>
              <a:ext cx="9600" cy="2160"/>
            </a:xfrm>
            <a:prstGeom prst="rect">
              <a:avLst/>
            </a:prstGeom>
            <a:solidFill>
              <a:srgbClr val="FFFFFF"/>
            </a:solidFill>
            <a:ln w="9525">
              <a:solidFill>
                <a:srgbClr val="000000"/>
              </a:solidFill>
              <a:miter lim="800000"/>
              <a:headEnd/>
              <a:tailEnd/>
            </a:ln>
          </p:spPr>
          <p:txBody>
            <a:bodyPr/>
            <a:lstStyle/>
            <a:p>
              <a:pPr eaLnBrk="1" hangingPunct="1"/>
              <a:r>
                <a:rPr lang="uk-UA" altLang="uk-UA" sz="2000" i="1">
                  <a:latin typeface="Times New Roman" pitchFamily="18" charset="0"/>
                  <a:cs typeface="Times New Roman" pitchFamily="18" charset="0"/>
                </a:rPr>
                <a:t>Витоки і принципи здійснення «панування» репресивної суспільної системи над людиною Т. Адорно вбачав у парадоксах самої свідомості</a:t>
              </a:r>
              <a:r>
                <a:rPr lang="uk-UA" altLang="uk-UA" sz="2000">
                  <a:latin typeface="Times New Roman" pitchFamily="18" charset="0"/>
                  <a:cs typeface="Times New Roman" pitchFamily="18" charset="0"/>
                </a:rPr>
                <a:t>, яка </a:t>
              </a:r>
              <a:r>
                <a:rPr lang="uk-UA" altLang="uk-UA" sz="2000" i="1">
                  <a:latin typeface="Times New Roman" pitchFamily="18" charset="0"/>
                  <a:cs typeface="Times New Roman" pitchFamily="18" charset="0"/>
                </a:rPr>
                <a:t>осмислює дійсність за допомогою понять і категорій, націлених, головним чином, на встановлення </a:t>
              </a:r>
              <a:r>
                <a:rPr lang="uk-UA" altLang="uk-UA" sz="2000" b="1" i="1">
                  <a:latin typeface="Times New Roman" pitchFamily="18" charset="0"/>
                  <a:cs typeface="Times New Roman" pitchFamily="18" charset="0"/>
                </a:rPr>
                <a:t>загального у предметах</a:t>
              </a:r>
              <a:r>
                <a:rPr lang="uk-UA" altLang="uk-UA" sz="2000" i="1">
                  <a:latin typeface="Times New Roman" pitchFamily="18" charset="0"/>
                  <a:cs typeface="Times New Roman" pitchFamily="18" charset="0"/>
                </a:rPr>
                <a:t>, явищах та процесах дійсності, тобто «</a:t>
              </a:r>
              <a:r>
                <a:rPr lang="uk-UA" altLang="uk-UA" sz="2000" b="1">
                  <a:latin typeface="Times New Roman" pitchFamily="18" charset="0"/>
                  <a:cs typeface="Times New Roman" pitchFamily="18" charset="0"/>
                </a:rPr>
                <a:t>тотожності</a:t>
              </a:r>
              <a:r>
                <a:rPr lang="uk-UA" altLang="uk-UA" sz="2000" i="1">
                  <a:latin typeface="Times New Roman" pitchFamily="18" charset="0"/>
                  <a:cs typeface="Times New Roman" pitchFamily="18" charset="0"/>
                </a:rPr>
                <a:t>»</a:t>
              </a:r>
              <a:r>
                <a:rPr lang="uk-UA" altLang="uk-UA" sz="2000">
                  <a:latin typeface="Times New Roman" pitchFamily="18" charset="0"/>
                  <a:cs typeface="Times New Roman" pitchFamily="18" charset="0"/>
                </a:rPr>
                <a:t>. </a:t>
              </a:r>
              <a:r>
                <a:rPr lang="uk-UA" altLang="uk-UA" sz="2000" b="1">
                  <a:solidFill>
                    <a:srgbClr val="0000FF"/>
                  </a:solidFill>
                  <a:latin typeface="Times New Roman" pitchFamily="18" charset="0"/>
                  <a:cs typeface="Times New Roman" pitchFamily="18" charset="0"/>
                </a:rPr>
                <a:t>Тотожне</a:t>
              </a:r>
              <a:r>
                <a:rPr lang="uk-UA" altLang="uk-UA" sz="2000">
                  <a:solidFill>
                    <a:srgbClr val="0000FF"/>
                  </a:solidFill>
                  <a:latin typeface="Times New Roman" pitchFamily="18" charset="0"/>
                  <a:cs typeface="Times New Roman" pitchFamily="18" charset="0"/>
                </a:rPr>
                <a:t> і </a:t>
              </a:r>
              <a:r>
                <a:rPr lang="uk-UA" altLang="uk-UA" sz="2000" b="1">
                  <a:solidFill>
                    <a:srgbClr val="0000FF"/>
                  </a:solidFill>
                  <a:latin typeface="Times New Roman" pitchFamily="18" charset="0"/>
                  <a:cs typeface="Times New Roman" pitchFamily="18" charset="0"/>
                </a:rPr>
                <a:t>нетотожне</a:t>
              </a:r>
              <a:r>
                <a:rPr lang="uk-UA"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виявляються центральними категоріями негативної діалектики</a:t>
              </a:r>
              <a:r>
                <a:rPr lang="uk-UA" altLang="uk-UA" sz="2000">
                  <a:latin typeface="Times New Roman" pitchFamily="18" charset="0"/>
                  <a:cs typeface="Times New Roman" pitchFamily="18" charset="0"/>
                </a:rPr>
                <a:t>.</a:t>
              </a:r>
            </a:p>
          </p:txBody>
        </p:sp>
        <p:sp>
          <p:nvSpPr>
            <p:cNvPr id="38919" name="Text Box 206"/>
            <p:cNvSpPr txBox="1">
              <a:spLocks noChangeArrowheads="1"/>
            </p:cNvSpPr>
            <p:nvPr/>
          </p:nvSpPr>
          <p:spPr bwMode="auto">
            <a:xfrm>
              <a:off x="1134" y="6112"/>
              <a:ext cx="9600" cy="1800"/>
            </a:xfrm>
            <a:prstGeom prst="rect">
              <a:avLst/>
            </a:prstGeom>
            <a:solidFill>
              <a:srgbClr val="FFFFFF"/>
            </a:solidFill>
            <a:ln w="9525">
              <a:solidFill>
                <a:srgbClr val="000000"/>
              </a:solidFill>
              <a:miter lim="800000"/>
              <a:headEnd/>
              <a:tailEnd/>
            </a:ln>
          </p:spPr>
          <p:txBody>
            <a:bodyPr/>
            <a:lstStyle/>
            <a:p>
              <a:pPr eaLnBrk="1" hangingPunct="1"/>
              <a:r>
                <a:rPr lang="uk-UA" altLang="uk-UA" sz="2000" i="1">
                  <a:latin typeface="Times New Roman" pitchFamily="18" charset="0"/>
                  <a:cs typeface="Times New Roman" pitchFamily="18" charset="0"/>
                </a:rPr>
                <a:t>Витоки і принципи здійснення «панування» репресивної суспільної системи над людиною Т. Адорно вбачав у парадоксах самої свідомості</a:t>
              </a:r>
              <a:r>
                <a:rPr lang="uk-UA" altLang="uk-UA" sz="2000">
                  <a:latin typeface="Times New Roman" pitchFamily="18" charset="0"/>
                  <a:cs typeface="Times New Roman" pitchFamily="18" charset="0"/>
                </a:rPr>
                <a:t>, яка </a:t>
              </a:r>
              <a:r>
                <a:rPr lang="uk-UA" altLang="uk-UA" sz="2000" i="1">
                  <a:latin typeface="Times New Roman" pitchFamily="18" charset="0"/>
                  <a:cs typeface="Times New Roman" pitchFamily="18" charset="0"/>
                </a:rPr>
                <a:t>осмислює дійсність за допомогою понять і категорій, націлених, головним чином, на встановлення </a:t>
              </a:r>
              <a:r>
                <a:rPr lang="uk-UA" altLang="uk-UA" sz="2000" b="1" i="1">
                  <a:latin typeface="Times New Roman" pitchFamily="18" charset="0"/>
                  <a:cs typeface="Times New Roman" pitchFamily="18" charset="0"/>
                </a:rPr>
                <a:t>загального у предметах</a:t>
              </a:r>
              <a:r>
                <a:rPr lang="uk-UA" altLang="uk-UA" sz="2000" i="1">
                  <a:latin typeface="Times New Roman" pitchFamily="18" charset="0"/>
                  <a:cs typeface="Times New Roman" pitchFamily="18" charset="0"/>
                </a:rPr>
                <a:t>, явищах та процесах дійсності, тобто «</a:t>
              </a:r>
              <a:r>
                <a:rPr lang="uk-UA" altLang="uk-UA" sz="2000" b="1">
                  <a:latin typeface="Times New Roman" pitchFamily="18" charset="0"/>
                  <a:cs typeface="Times New Roman" pitchFamily="18" charset="0"/>
                </a:rPr>
                <a:t>тотожності</a:t>
              </a:r>
              <a:r>
                <a:rPr lang="uk-UA" altLang="uk-UA" sz="2000" i="1">
                  <a:latin typeface="Times New Roman" pitchFamily="18" charset="0"/>
                  <a:cs typeface="Times New Roman" pitchFamily="18" charset="0"/>
                </a:rPr>
                <a:t>»</a:t>
              </a:r>
              <a:r>
                <a:rPr lang="uk-UA" altLang="uk-UA" sz="2000">
                  <a:latin typeface="Times New Roman" pitchFamily="18" charset="0"/>
                  <a:cs typeface="Times New Roman" pitchFamily="18" charset="0"/>
                </a:rPr>
                <a:t>. </a:t>
              </a:r>
            </a:p>
          </p:txBody>
        </p:sp>
      </p:grpSp>
      <p:sp>
        <p:nvSpPr>
          <p:cNvPr id="7" name="Стрелка вниз 6"/>
          <p:cNvSpPr/>
          <p:nvPr/>
        </p:nvSpPr>
        <p:spPr>
          <a:xfrm>
            <a:off x="6221413" y="6080125"/>
            <a:ext cx="447675" cy="3444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18" presetClass="entr" presetSubtype="12" fill="hold" nodeType="withEffect">
                                  <p:stCondLst>
                                    <p:cond delay="700"/>
                                  </p:stCondLst>
                                  <p:childTnLst>
                                    <p:set>
                                      <p:cBhvr>
                                        <p:cTn id="9" dur="1" fill="hold">
                                          <p:stCondLst>
                                            <p:cond delay="0"/>
                                          </p:stCondLst>
                                        </p:cTn>
                                        <p:tgtEl>
                                          <p:spTgt spid="3"/>
                                        </p:tgtEl>
                                        <p:attrNameLst>
                                          <p:attrName>style.visibility</p:attrName>
                                        </p:attrNameLst>
                                      </p:cBhvr>
                                      <p:to>
                                        <p:strVal val="visible"/>
                                      </p:to>
                                    </p:set>
                                    <p:animEffect transition="in" filter="strips(downLeft)">
                                      <p:cBhvr>
                                        <p:cTn id="10" dur="2000"/>
                                        <p:tgtEl>
                                          <p:spTgt spid="3"/>
                                        </p:tgtEl>
                                      </p:cBhvr>
                                    </p:animEffect>
                                  </p:childTnLst>
                                </p:cTn>
                              </p:par>
                            </p:childTnLst>
                          </p:cTn>
                        </p:par>
                        <p:par>
                          <p:cTn id="11" fill="hold" nodeType="afterGroup">
                            <p:stCondLst>
                              <p:cond delay="27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900"/>
                                        <p:tgtEl>
                                          <p:spTgt spid="7"/>
                                        </p:tgtEl>
                                      </p:cBhvr>
                                    </p:animEffect>
                                  </p:childTnLst>
                                </p:cTn>
                              </p:par>
                              <p:par>
                                <p:cTn id="15" presetID="27" presetClass="emph" presetSubtype="0" repeatCount="indefinite" fill="remove" grpId="1" nodeType="withEffect">
                                  <p:stCondLst>
                                    <p:cond delay="2100"/>
                                  </p:stCondLst>
                                  <p:childTnLst>
                                    <p:animClr clrSpc="rgb" dir="cw">
                                      <p:cBhvr override="childStyle">
                                        <p:cTn id="16" dur="250" autoRev="1" fill="remove"/>
                                        <p:tgtEl>
                                          <p:spTgt spid="7"/>
                                        </p:tgtEl>
                                        <p:attrNameLst>
                                          <p:attrName>style.color</p:attrName>
                                        </p:attrNameLst>
                                      </p:cBhvr>
                                      <p:to>
                                        <a:schemeClr val="bg1"/>
                                      </p:to>
                                    </p:animClr>
                                    <p:animClr clrSpc="rgb" dir="cw">
                                      <p:cBhvr>
                                        <p:cTn id="17" dur="250" autoRev="1" fill="remove"/>
                                        <p:tgtEl>
                                          <p:spTgt spid="7"/>
                                        </p:tgtEl>
                                        <p:attrNameLst>
                                          <p:attrName>fillcolor</p:attrName>
                                        </p:attrNameLst>
                                      </p:cBhvr>
                                      <p:to>
                                        <a:schemeClr val="bg1"/>
                                      </p:to>
                                    </p:animClr>
                                    <p:set>
                                      <p:cBhvr>
                                        <p:cTn id="18" dur="250" autoRev="1" fill="remove"/>
                                        <p:tgtEl>
                                          <p:spTgt spid="7"/>
                                        </p:tgtEl>
                                        <p:attrNameLst>
                                          <p:attrName>fill.type</p:attrName>
                                        </p:attrNameLst>
                                      </p:cBhvr>
                                      <p:to>
                                        <p:strVal val="solid"/>
                                      </p:to>
                                    </p:set>
                                    <p:set>
                                      <p:cBhvr>
                                        <p:cTn id="19" dur="250" autoRev="1" fill="remove"/>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7"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4"/>
          <p:cNvGrpSpPr>
            <a:grpSpLocks/>
          </p:cNvGrpSpPr>
          <p:nvPr/>
        </p:nvGrpSpPr>
        <p:grpSpPr bwMode="auto">
          <a:xfrm>
            <a:off x="869950" y="1266825"/>
            <a:ext cx="11014075" cy="4597400"/>
            <a:chOff x="1134" y="9774"/>
            <a:chExt cx="9600" cy="4599"/>
          </a:xfrm>
        </p:grpSpPr>
        <p:sp>
          <p:nvSpPr>
            <p:cNvPr id="39941" name="Text Box 207"/>
            <p:cNvSpPr txBox="1">
              <a:spLocks noChangeArrowheads="1"/>
            </p:cNvSpPr>
            <p:nvPr/>
          </p:nvSpPr>
          <p:spPr bwMode="auto">
            <a:xfrm>
              <a:off x="1134" y="11493"/>
              <a:ext cx="9600" cy="288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Т. Адорно, прагне захистити діалектичність такого поняття, яке за своєю природою містить у собі </a:t>
              </a:r>
              <a:r>
                <a:rPr lang="uk-UA" altLang="uk-UA" sz="2000">
                  <a:solidFill>
                    <a:srgbClr val="0000FF"/>
                  </a:solidFill>
                  <a:latin typeface="Times New Roman" pitchFamily="18" charset="0"/>
                  <a:cs typeface="Times New Roman" pitchFamily="18" charset="0"/>
                </a:rPr>
                <a:t>“</a:t>
              </a:r>
              <a:r>
                <a:rPr lang="uk-UA" altLang="uk-UA" sz="2000" b="1">
                  <a:solidFill>
                    <a:srgbClr val="0000FF"/>
                  </a:solidFill>
                  <a:latin typeface="Times New Roman" pitchFamily="18" charset="0"/>
                  <a:cs typeface="Times New Roman" pitchFamily="18" charset="0"/>
                </a:rPr>
                <a:t>інше</a:t>
              </a:r>
              <a:r>
                <a:rPr lang="uk-UA" altLang="uk-UA" sz="2000">
                  <a:solidFill>
                    <a:srgbClr val="0000FF"/>
                  </a:solidFill>
                  <a:latin typeface="Times New Roman" pitchFamily="18" charset="0"/>
                  <a:cs typeface="Times New Roman" pitchFamily="18" charset="0"/>
                </a:rPr>
                <a:t>”</a:t>
              </a:r>
              <a:r>
                <a:rPr lang="uk-UA" altLang="uk-UA" sz="2000">
                  <a:latin typeface="Times New Roman" pitchFamily="18" charset="0"/>
                  <a:cs typeface="Times New Roman" pitchFamily="18" charset="0"/>
                </a:rPr>
                <a:t> (“інакше”, </a:t>
              </a:r>
              <a:r>
                <a:rPr lang="uk-UA" altLang="uk-UA" sz="2000" b="1">
                  <a:latin typeface="Times New Roman" pitchFamily="18" charset="0"/>
                  <a:cs typeface="Times New Roman" pitchFamily="18" charset="0"/>
                </a:rPr>
                <a:t>індивідуальне</a:t>
              </a:r>
              <a:r>
                <a:rPr lang="uk-UA" altLang="uk-UA" sz="2000">
                  <a:latin typeface="Times New Roman" pitchFamily="18" charset="0"/>
                  <a:cs typeface="Times New Roman" pitchFamily="18" charset="0"/>
                </a:rPr>
                <a:t> ), ‑ те, що </a:t>
              </a:r>
              <a:r>
                <a:rPr lang="uk-UA" altLang="uk-UA" sz="2000" b="1" i="1">
                  <a:latin typeface="Times New Roman" pitchFamily="18" charset="0"/>
                  <a:cs typeface="Times New Roman" pitchFamily="18" charset="0"/>
                </a:rPr>
                <a:t>не охоплюється класифікаційним мисленням</a:t>
              </a:r>
              <a:r>
                <a:rPr lang="uk-UA" altLang="uk-UA" sz="2000">
                  <a:latin typeface="Times New Roman" pitchFamily="18" charset="0"/>
                  <a:cs typeface="Times New Roman" pitchFamily="18" charset="0"/>
                </a:rPr>
                <a:t>. Звідси ‑ </a:t>
              </a:r>
              <a:r>
                <a:rPr lang="uk-UA" altLang="uk-UA" sz="2000" b="1" i="1">
                  <a:latin typeface="Times New Roman" pitchFamily="18" charset="0"/>
                  <a:cs typeface="Times New Roman" pitchFamily="18" charset="0"/>
                </a:rPr>
                <a:t>головна функція негативної діалектики</a:t>
              </a:r>
              <a:r>
                <a:rPr lang="uk-UA" altLang="uk-UA" sz="2000">
                  <a:latin typeface="Times New Roman" pitchFamily="18" charset="0"/>
                  <a:cs typeface="Times New Roman" pitchFamily="18" charset="0"/>
                </a:rPr>
                <a:t>, її гносеологічне призначення: </a:t>
              </a:r>
              <a:r>
                <a:rPr lang="uk-UA" altLang="uk-UA" sz="2000" i="1">
                  <a:latin typeface="Times New Roman" pitchFamily="18" charset="0"/>
                  <a:cs typeface="Times New Roman" pitchFamily="18" charset="0"/>
                </a:rPr>
                <a:t>вона повинна служити «розчаклуванню» понять і виявленню “непонятійного”, того, що стоїть ближче до реальності і виявляється за допомогою </a:t>
              </a:r>
              <a:r>
                <a:rPr lang="uk-UA" altLang="uk-UA" sz="2000" b="1" i="1">
                  <a:latin typeface="Times New Roman" pitchFamily="18" charset="0"/>
                  <a:cs typeface="Times New Roman" pitchFamily="18" charset="0"/>
                </a:rPr>
                <a:t>«логіки розпаду</a:t>
              </a:r>
              <a:r>
                <a:rPr lang="uk-UA" altLang="uk-UA" sz="2000" i="1">
                  <a:latin typeface="Times New Roman" pitchFamily="18" charset="0"/>
                  <a:cs typeface="Times New Roman" pitchFamily="18" charset="0"/>
                </a:rPr>
                <a:t>», тобто </a:t>
              </a:r>
              <a:r>
                <a:rPr lang="uk-UA" altLang="uk-UA" sz="2000" b="1" i="1">
                  <a:latin typeface="Times New Roman" pitchFamily="18" charset="0"/>
                  <a:cs typeface="Times New Roman" pitchFamily="18" charset="0"/>
                </a:rPr>
                <a:t>руйнування </a:t>
              </a:r>
              <a:r>
                <a:rPr lang="uk-UA" altLang="uk-UA" sz="2000" i="1">
                  <a:latin typeface="Times New Roman" pitchFamily="18" charset="0"/>
                  <a:cs typeface="Times New Roman" pitchFamily="18" charset="0"/>
                </a:rPr>
                <a:t>зв’язків, відношень та інших виявів принципів єдності і загальності, а також </a:t>
              </a:r>
              <a:r>
                <a:rPr lang="uk-UA" altLang="uk-UA" sz="2000" b="1" i="1">
                  <a:latin typeface="Times New Roman" pitchFamily="18" charset="0"/>
                  <a:cs typeface="Times New Roman" pitchFamily="18" charset="0"/>
                </a:rPr>
                <a:t>заміни їх</a:t>
              </a:r>
              <a:r>
                <a:rPr lang="uk-UA" altLang="uk-UA" sz="2000" i="1">
                  <a:latin typeface="Times New Roman" pitchFamily="18" charset="0"/>
                  <a:cs typeface="Times New Roman" pitchFamily="18" charset="0"/>
                </a:rPr>
                <a:t> </a:t>
              </a:r>
              <a:r>
                <a:rPr lang="uk-UA" altLang="uk-UA" sz="2000" b="1" i="1">
                  <a:solidFill>
                    <a:srgbClr val="0000FF"/>
                  </a:solidFill>
                  <a:latin typeface="Times New Roman" pitchFamily="18" charset="0"/>
                  <a:cs typeface="Times New Roman" pitchFamily="18" charset="0"/>
                </a:rPr>
                <a:t>принципом</a:t>
              </a:r>
              <a:r>
                <a:rPr lang="uk-UA" altLang="uk-UA" sz="2000" i="1">
                  <a:solidFill>
                    <a:srgbClr val="0000FF"/>
                  </a:solidFill>
                  <a:latin typeface="Times New Roman" pitchFamily="18" charset="0"/>
                  <a:cs typeface="Times New Roman" pitchFamily="18" charset="0"/>
                </a:rPr>
                <a:t> </a:t>
              </a:r>
              <a:r>
                <a:rPr lang="uk-UA" altLang="uk-UA" sz="2000" b="1" i="1">
                  <a:solidFill>
                    <a:srgbClr val="0000FF"/>
                  </a:solidFill>
                  <a:latin typeface="Times New Roman" pitchFamily="18" charset="0"/>
                  <a:cs typeface="Times New Roman" pitchFamily="18" charset="0"/>
                </a:rPr>
                <a:t>заперечення тотожності</a:t>
              </a:r>
              <a:r>
                <a:rPr lang="uk-UA" altLang="uk-UA" sz="2000">
                  <a:latin typeface="Times New Roman" pitchFamily="18" charset="0"/>
                  <a:cs typeface="Times New Roman" pitchFamily="18" charset="0"/>
                </a:rPr>
                <a:t>.</a:t>
              </a:r>
            </a:p>
          </p:txBody>
        </p:sp>
        <p:sp>
          <p:nvSpPr>
            <p:cNvPr id="39942" name="Text Box 211"/>
            <p:cNvSpPr txBox="1">
              <a:spLocks noChangeArrowheads="1"/>
            </p:cNvSpPr>
            <p:nvPr/>
          </p:nvSpPr>
          <p:spPr bwMode="auto">
            <a:xfrm>
              <a:off x="1134" y="9774"/>
              <a:ext cx="9600" cy="1440"/>
            </a:xfrm>
            <a:prstGeom prst="rect">
              <a:avLst/>
            </a:prstGeom>
            <a:solidFill>
              <a:srgbClr val="FFFFFF"/>
            </a:solidFill>
            <a:ln w="9525">
              <a:solidFill>
                <a:srgbClr val="000000"/>
              </a:solidFill>
              <a:miter lim="800000"/>
              <a:headEnd/>
              <a:tailEnd/>
            </a:ln>
          </p:spPr>
          <p:txBody>
            <a:bodyPr/>
            <a:lstStyle/>
            <a:p>
              <a:pPr eaLnBrk="1" hangingPunct="1"/>
              <a:endParaRPr lang="uk-UA" altLang="uk-UA" sz="2000" b="1">
                <a:latin typeface="Times New Roman" pitchFamily="18" charset="0"/>
                <a:cs typeface="Times New Roman" pitchFamily="18" charset="0"/>
              </a:endParaRPr>
            </a:p>
            <a:p>
              <a:pPr eaLnBrk="1" hangingPunct="1"/>
              <a:r>
                <a:rPr lang="uk-UA"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a:t>
              </a:r>
              <a:r>
                <a:rPr lang="uk-UA" altLang="uk-UA" sz="2000" b="1" i="1">
                  <a:latin typeface="Times New Roman" pitchFamily="18" charset="0"/>
                  <a:cs typeface="Times New Roman" pitchFamily="18" charset="0"/>
                </a:rPr>
                <a:t>Нетотожне</a:t>
              </a:r>
              <a:r>
                <a:rPr lang="uk-UA" altLang="uk-UA" sz="2000" i="1">
                  <a:latin typeface="Times New Roman" pitchFamily="18" charset="0"/>
                  <a:cs typeface="Times New Roman" pitchFamily="18" charset="0"/>
                </a:rPr>
                <a:t>», «</a:t>
              </a:r>
              <a:r>
                <a:rPr lang="uk-UA" altLang="uk-UA" sz="2000" b="1" i="1">
                  <a:latin typeface="Times New Roman" pitchFamily="18" charset="0"/>
                  <a:cs typeface="Times New Roman" pitchFamily="18" charset="0"/>
                </a:rPr>
                <a:t>неідентичне</a:t>
              </a:r>
              <a:r>
                <a:rPr lang="uk-UA" altLang="uk-UA" sz="2000" i="1">
                  <a:latin typeface="Times New Roman" pitchFamily="18" charset="0"/>
                  <a:cs typeface="Times New Roman" pitchFamily="18" charset="0"/>
                </a:rPr>
                <a:t>», «</a:t>
              </a:r>
              <a:r>
                <a:rPr lang="uk-UA" altLang="uk-UA" sz="2000" b="1" i="1">
                  <a:latin typeface="Times New Roman" pitchFamily="18" charset="0"/>
                  <a:cs typeface="Times New Roman" pitchFamily="18" charset="0"/>
                </a:rPr>
                <a:t>індивідуальне</a:t>
              </a:r>
              <a:r>
                <a:rPr lang="uk-UA" altLang="uk-UA" sz="2000" i="1">
                  <a:latin typeface="Times New Roman" pitchFamily="18" charset="0"/>
                  <a:cs typeface="Times New Roman" pitchFamily="18" charset="0"/>
                </a:rPr>
                <a:t>» в суспільному житті пригнічуються, закладеною в понятті тенденцією «панування», узагальнення</a:t>
              </a:r>
              <a:r>
                <a:rPr lang="uk-UA" altLang="uk-UA" sz="2000">
                  <a:latin typeface="Times New Roman" pitchFamily="18" charset="0"/>
                  <a:cs typeface="Times New Roman" pitchFamily="18" charset="0"/>
                </a:rPr>
                <a:t>.</a:t>
              </a:r>
            </a:p>
          </p:txBody>
        </p:sp>
      </p:grpSp>
      <p:sp>
        <p:nvSpPr>
          <p:cNvPr id="5" name="Стрелка вниз 4"/>
          <p:cNvSpPr/>
          <p:nvPr/>
        </p:nvSpPr>
        <p:spPr>
          <a:xfrm>
            <a:off x="6153150" y="414338"/>
            <a:ext cx="447675"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6" name="Стрелка вниз 5"/>
          <p:cNvSpPr/>
          <p:nvPr/>
        </p:nvSpPr>
        <p:spPr>
          <a:xfrm>
            <a:off x="6153150" y="6337300"/>
            <a:ext cx="447675"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800"/>
                                        <p:tgtEl>
                                          <p:spTgt spid="5"/>
                                        </p:tgtEl>
                                      </p:cBhvr>
                                    </p:animEffect>
                                  </p:childTnLst>
                                </p:cTn>
                              </p:par>
                              <p:par>
                                <p:cTn id="8" presetID="27" presetClass="emph" presetSubtype="0" repeatCount="5000" fill="remove" grpId="1" nodeType="withEffect">
                                  <p:stCondLst>
                                    <p:cond delay="1700"/>
                                  </p:stCondLst>
                                  <p:childTnLst>
                                    <p:animClr clrSpc="rgb" dir="cw">
                                      <p:cBhvr override="childStyle">
                                        <p:cTn id="9" dur="250" autoRev="1" fill="remove"/>
                                        <p:tgtEl>
                                          <p:spTgt spid="5"/>
                                        </p:tgtEl>
                                        <p:attrNameLst>
                                          <p:attrName>style.color</p:attrName>
                                        </p:attrNameLst>
                                      </p:cBhvr>
                                      <p:to>
                                        <a:schemeClr val="bg1"/>
                                      </p:to>
                                    </p:animClr>
                                    <p:animClr clrSpc="rgb" dir="cw">
                                      <p:cBhvr>
                                        <p:cTn id="10" dur="250" autoRev="1" fill="remove"/>
                                        <p:tgtEl>
                                          <p:spTgt spid="5"/>
                                        </p:tgtEl>
                                        <p:attrNameLst>
                                          <p:attrName>fillcolor</p:attrName>
                                        </p:attrNameLst>
                                      </p:cBhvr>
                                      <p:to>
                                        <a:schemeClr val="bg1"/>
                                      </p:to>
                                    </p:animClr>
                                    <p:set>
                                      <p:cBhvr>
                                        <p:cTn id="11" dur="250" autoRev="1" fill="remove"/>
                                        <p:tgtEl>
                                          <p:spTgt spid="5"/>
                                        </p:tgtEl>
                                        <p:attrNameLst>
                                          <p:attrName>fill.type</p:attrName>
                                        </p:attrNameLst>
                                      </p:cBhvr>
                                      <p:to>
                                        <p:strVal val="solid"/>
                                      </p:to>
                                    </p:set>
                                    <p:set>
                                      <p:cBhvr>
                                        <p:cTn id="12" dur="250" autoRev="1" fill="remove"/>
                                        <p:tgtEl>
                                          <p:spTgt spid="5"/>
                                        </p:tgtEl>
                                        <p:attrNameLst>
                                          <p:attrName>fill.on</p:attrName>
                                        </p:attrNameLst>
                                      </p:cBhvr>
                                      <p:to>
                                        <p:strVal val="true"/>
                                      </p:to>
                                    </p:set>
                                  </p:childTnLst>
                                </p:cTn>
                              </p:par>
                              <p:par>
                                <p:cTn id="13" presetID="35" presetClass="entr" presetSubtype="0" fill="hold" nodeType="withEffect">
                                  <p:stCondLst>
                                    <p:cond delay="150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3000"/>
                                        <p:tgtEl>
                                          <p:spTgt spid="2"/>
                                        </p:tgtEl>
                                      </p:cBhvr>
                                    </p:animEffect>
                                    <p:anim calcmode="lin" valueType="num">
                                      <p:cBhvr>
                                        <p:cTn id="16" dur="3000" fill="hold"/>
                                        <p:tgtEl>
                                          <p:spTgt spid="2"/>
                                        </p:tgtEl>
                                        <p:attrNameLst>
                                          <p:attrName>style.rotation</p:attrName>
                                        </p:attrNameLst>
                                      </p:cBhvr>
                                      <p:tavLst>
                                        <p:tav tm="0">
                                          <p:val>
                                            <p:fltVal val="720"/>
                                          </p:val>
                                        </p:tav>
                                        <p:tav tm="100000">
                                          <p:val>
                                            <p:fltVal val="0"/>
                                          </p:val>
                                        </p:tav>
                                      </p:tavLst>
                                    </p:anim>
                                    <p:anim calcmode="lin" valueType="num">
                                      <p:cBhvr>
                                        <p:cTn id="17" dur="3000" fill="hold"/>
                                        <p:tgtEl>
                                          <p:spTgt spid="2"/>
                                        </p:tgtEl>
                                        <p:attrNameLst>
                                          <p:attrName>ppt_h</p:attrName>
                                        </p:attrNameLst>
                                      </p:cBhvr>
                                      <p:tavLst>
                                        <p:tav tm="0">
                                          <p:val>
                                            <p:fltVal val="0"/>
                                          </p:val>
                                        </p:tav>
                                        <p:tav tm="100000">
                                          <p:val>
                                            <p:strVal val="#ppt_h"/>
                                          </p:val>
                                        </p:tav>
                                      </p:tavLst>
                                    </p:anim>
                                    <p:anim calcmode="lin" valueType="num">
                                      <p:cBhvr>
                                        <p:cTn id="18" dur="3000" fill="hold"/>
                                        <p:tgtEl>
                                          <p:spTgt spid="2"/>
                                        </p:tgtEl>
                                        <p:attrNameLst>
                                          <p:attrName>ppt_w</p:attrName>
                                        </p:attrNameLst>
                                      </p:cBhvr>
                                      <p:tavLst>
                                        <p:tav tm="0">
                                          <p:val>
                                            <p:fltVal val="0"/>
                                          </p:val>
                                        </p:tav>
                                        <p:tav tm="100000">
                                          <p:val>
                                            <p:strVal val="#ppt_w"/>
                                          </p:val>
                                        </p:tav>
                                      </p:tavLst>
                                    </p:anim>
                                  </p:childTnLst>
                                </p:cTn>
                              </p:par>
                            </p:childTnLst>
                          </p:cTn>
                        </p:par>
                        <p:par>
                          <p:cTn id="19" fill="hold" nodeType="afterGroup">
                            <p:stCondLst>
                              <p:cond delay="4500"/>
                            </p:stCondLst>
                            <p:childTnLst>
                              <p:par>
                                <p:cTn id="20" presetID="1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par>
                                <p:cTn id="23" presetID="27" presetClass="emph" presetSubtype="0" repeatCount="indefinite" fill="remove" grpId="1" nodeType="withEffect">
                                  <p:stCondLst>
                                    <p:cond delay="2000"/>
                                  </p:stCondLst>
                                  <p:childTnLst>
                                    <p:animClr clrSpc="rgb" dir="cw">
                                      <p:cBhvr override="childStyle">
                                        <p:cTn id="24" dur="250" autoRev="1" fill="remove"/>
                                        <p:tgtEl>
                                          <p:spTgt spid="6"/>
                                        </p:tgtEl>
                                        <p:attrNameLst>
                                          <p:attrName>style.color</p:attrName>
                                        </p:attrNameLst>
                                      </p:cBhvr>
                                      <p:to>
                                        <a:schemeClr val="bg1"/>
                                      </p:to>
                                    </p:animClr>
                                    <p:animClr clrSpc="rgb" dir="cw">
                                      <p:cBhvr>
                                        <p:cTn id="25" dur="250" autoRev="1" fill="remove"/>
                                        <p:tgtEl>
                                          <p:spTgt spid="6"/>
                                        </p:tgtEl>
                                        <p:attrNameLst>
                                          <p:attrName>fillcolor</p:attrName>
                                        </p:attrNameLst>
                                      </p:cBhvr>
                                      <p:to>
                                        <a:schemeClr val="bg1"/>
                                      </p:to>
                                    </p:animClr>
                                    <p:set>
                                      <p:cBhvr>
                                        <p:cTn id="26" dur="250" autoRev="1" fill="remove"/>
                                        <p:tgtEl>
                                          <p:spTgt spid="6"/>
                                        </p:tgtEl>
                                        <p:attrNameLst>
                                          <p:attrName>fill.type</p:attrName>
                                        </p:attrNameLst>
                                      </p:cBhvr>
                                      <p:to>
                                        <p:strVal val="solid"/>
                                      </p:to>
                                    </p:set>
                                    <p:set>
                                      <p:cBhvr>
                                        <p:cTn id="27" dur="250" autoRev="1" fill="remov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3"/>
          <p:cNvGrpSpPr>
            <a:grpSpLocks/>
          </p:cNvGrpSpPr>
          <p:nvPr/>
        </p:nvGrpSpPr>
        <p:grpSpPr bwMode="auto">
          <a:xfrm>
            <a:off x="1123950" y="1281113"/>
            <a:ext cx="10718800" cy="4660900"/>
            <a:chOff x="1134" y="1134"/>
            <a:chExt cx="9600" cy="4116"/>
          </a:xfrm>
        </p:grpSpPr>
        <p:sp>
          <p:nvSpPr>
            <p:cNvPr id="40965" name="Text Box 208"/>
            <p:cNvSpPr txBox="1">
              <a:spLocks noChangeArrowheads="1"/>
            </p:cNvSpPr>
            <p:nvPr/>
          </p:nvSpPr>
          <p:spPr bwMode="auto">
            <a:xfrm>
              <a:off x="1134" y="1134"/>
              <a:ext cx="9600" cy="2098"/>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В якості методології </a:t>
              </a:r>
              <a:r>
                <a:rPr lang="uk-UA" altLang="uk-UA" sz="2000" i="1">
                  <a:latin typeface="Times New Roman" pitchFamily="18" charset="0"/>
                  <a:cs typeface="Times New Roman" pitchFamily="18" charset="0"/>
                </a:rPr>
                <a:t>негативна діалектика піддає </a:t>
              </a:r>
              <a:r>
                <a:rPr lang="uk-UA" altLang="uk-UA" sz="2000" i="1">
                  <a:solidFill>
                    <a:srgbClr val="0000FF"/>
                  </a:solidFill>
                  <a:latin typeface="Times New Roman" pitchFamily="18" charset="0"/>
                  <a:cs typeface="Times New Roman" pitchFamily="18" charset="0"/>
                </a:rPr>
                <a:t>критиці</a:t>
              </a:r>
              <a:r>
                <a:rPr lang="uk-UA" altLang="uk-UA" sz="2000">
                  <a:solidFill>
                    <a:srgbClr val="0000FF"/>
                  </a:solidFill>
                  <a:latin typeface="Times New Roman" pitchFamily="18" charset="0"/>
                  <a:cs typeface="Times New Roman" pitchFamily="18" charset="0"/>
                </a:rPr>
                <a:t> </a:t>
              </a:r>
              <a:r>
                <a:rPr lang="uk-UA" altLang="uk-UA" sz="2000" b="1">
                  <a:solidFill>
                    <a:srgbClr val="0000FF"/>
                  </a:solidFill>
                  <a:latin typeface="Times New Roman" pitchFamily="18" charset="0"/>
                  <a:cs typeface="Times New Roman" pitchFamily="18" charset="0"/>
                </a:rPr>
                <a:t>синтез</a:t>
              </a:r>
              <a:r>
                <a:rPr lang="uk-UA"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як акт</a:t>
              </a:r>
              <a:r>
                <a:rPr lang="uk-UA" altLang="uk-UA" sz="2000">
                  <a:latin typeface="Times New Roman" pitchFamily="18" charset="0"/>
                  <a:cs typeface="Times New Roman" pitchFamily="18" charset="0"/>
                </a:rPr>
                <a:t> ототожнюючого мислення, і </a:t>
              </a:r>
              <a:r>
                <a:rPr lang="uk-UA" altLang="uk-UA" sz="2000" i="1">
                  <a:latin typeface="Times New Roman" pitchFamily="18" charset="0"/>
                  <a:cs typeface="Times New Roman" pitchFamily="18" charset="0"/>
                </a:rPr>
                <a:t>віддає перевагу </a:t>
              </a:r>
              <a:r>
                <a:rPr lang="uk-UA" altLang="uk-UA" sz="2000" b="1" i="1">
                  <a:solidFill>
                    <a:srgbClr val="0000FF"/>
                  </a:solidFill>
                  <a:latin typeface="Times New Roman" pitchFamily="18" charset="0"/>
                  <a:cs typeface="Times New Roman" pitchFamily="18" charset="0"/>
                </a:rPr>
                <a:t>аналізу</a:t>
              </a:r>
              <a:r>
                <a:rPr lang="uk-UA" altLang="uk-UA" sz="2000" i="1">
                  <a:latin typeface="Times New Roman" pitchFamily="18" charset="0"/>
                  <a:cs typeface="Times New Roman" pitchFamily="18" charset="0"/>
                </a:rPr>
                <a:t>, </a:t>
              </a:r>
              <a:r>
                <a:rPr lang="uk-UA" altLang="uk-UA" sz="2000" i="1">
                  <a:solidFill>
                    <a:srgbClr val="0000FF"/>
                  </a:solidFill>
                  <a:latin typeface="Times New Roman" pitchFamily="18" charset="0"/>
                  <a:cs typeface="Times New Roman" pitchFamily="18" charset="0"/>
                </a:rPr>
                <a:t>як акту</a:t>
              </a:r>
              <a:r>
                <a:rPr lang="uk-UA" altLang="uk-UA" sz="2000">
                  <a:latin typeface="Times New Roman" pitchFamily="18" charset="0"/>
                  <a:cs typeface="Times New Roman" pitchFamily="18" charset="0"/>
                </a:rPr>
                <a:t> </a:t>
              </a:r>
              <a:r>
                <a:rPr lang="uk-UA" altLang="uk-UA" sz="2000" i="1">
                  <a:solidFill>
                    <a:srgbClr val="0000FF"/>
                  </a:solidFill>
                  <a:latin typeface="Times New Roman" pitchFamily="18" charset="0"/>
                  <a:cs typeface="Times New Roman" pitchFamily="18" charset="0"/>
                </a:rPr>
                <a:t>націленому </a:t>
              </a:r>
              <a:r>
                <a:rPr lang="uk-UA" altLang="uk-UA" sz="2000" b="1" i="1">
                  <a:solidFill>
                    <a:srgbClr val="0000FF"/>
                  </a:solidFill>
                  <a:latin typeface="Times New Roman" pitchFamily="18" charset="0"/>
                  <a:cs typeface="Times New Roman" pitchFamily="18" charset="0"/>
                </a:rPr>
                <a:t>на окреме, одиничне, особливе</a:t>
              </a:r>
              <a:r>
                <a:rPr lang="uk-UA"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які завжди в понятійному мисленні підпорядковані </a:t>
              </a:r>
              <a:r>
                <a:rPr lang="uk-UA" altLang="uk-UA" sz="2000" b="1" i="1">
                  <a:latin typeface="Times New Roman" pitchFamily="18" charset="0"/>
                  <a:cs typeface="Times New Roman" pitchFamily="18" charset="0"/>
                </a:rPr>
                <a:t>загальному</a:t>
              </a:r>
              <a:r>
                <a:rPr lang="uk-UA" altLang="uk-UA" sz="2000">
                  <a:latin typeface="Times New Roman" pitchFamily="18" charset="0"/>
                  <a:cs typeface="Times New Roman" pitchFamily="18" charset="0"/>
                </a:rPr>
                <a:t>. Негативна діалектика також висуває положення про </a:t>
              </a:r>
              <a:r>
                <a:rPr lang="uk-UA" altLang="uk-UA" sz="2000" b="1" i="1">
                  <a:solidFill>
                    <a:srgbClr val="0000FF"/>
                  </a:solidFill>
                  <a:latin typeface="Times New Roman" pitchFamily="18" charset="0"/>
                  <a:cs typeface="Times New Roman" pitchFamily="18" charset="0"/>
                </a:rPr>
                <a:t>хибність систематичного знання</a:t>
              </a:r>
              <a:r>
                <a:rPr lang="uk-UA" altLang="uk-UA" sz="2000" i="1">
                  <a:latin typeface="Times New Roman" pitchFamily="18" charset="0"/>
                  <a:cs typeface="Times New Roman" pitchFamily="18" charset="0"/>
                </a:rPr>
                <a:t> і незалежність істинного значення пізнаваного об’єкта від узагальнюючих і доступних логічному мисленню взагалі методів пізнання дійсності</a:t>
              </a:r>
              <a:r>
                <a:rPr lang="uk-UA" altLang="uk-UA" sz="2000">
                  <a:latin typeface="Times New Roman" pitchFamily="18" charset="0"/>
                  <a:cs typeface="Times New Roman" pitchFamily="18" charset="0"/>
                </a:rPr>
                <a:t>. </a:t>
              </a:r>
            </a:p>
          </p:txBody>
        </p:sp>
        <p:sp>
          <p:nvSpPr>
            <p:cNvPr id="40966" name="Text Box 210"/>
            <p:cNvSpPr txBox="1">
              <a:spLocks noChangeArrowheads="1"/>
            </p:cNvSpPr>
            <p:nvPr/>
          </p:nvSpPr>
          <p:spPr bwMode="auto">
            <a:xfrm>
              <a:off x="1134" y="3630"/>
              <a:ext cx="9600" cy="162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Негативна діалектика </a:t>
              </a:r>
              <a:r>
                <a:rPr lang="uk-UA" altLang="uk-UA" sz="2000" i="1">
                  <a:latin typeface="Times New Roman" pitchFamily="18" charset="0"/>
                  <a:cs typeface="Times New Roman" pitchFamily="18" charset="0"/>
                </a:rPr>
                <a:t>повинна направляти до </a:t>
              </a:r>
              <a:r>
                <a:rPr lang="uk-UA" altLang="uk-UA" sz="2000" b="1" i="1">
                  <a:solidFill>
                    <a:srgbClr val="0000FF"/>
                  </a:solidFill>
                  <a:latin typeface="Times New Roman" pitchFamily="18" charset="0"/>
                  <a:cs typeface="Times New Roman" pitchFamily="18" charset="0"/>
                </a:rPr>
                <a:t>некатегоріальних форм мислення</a:t>
              </a:r>
              <a:r>
                <a:rPr lang="uk-UA" altLang="uk-UA" sz="2000" i="1">
                  <a:latin typeface="Times New Roman" pitchFamily="18" charset="0"/>
                  <a:cs typeface="Times New Roman" pitchFamily="18" charset="0"/>
                </a:rPr>
                <a:t>, до </a:t>
              </a:r>
              <a:r>
                <a:rPr lang="uk-UA" altLang="uk-UA" sz="2000" i="1">
                  <a:solidFill>
                    <a:srgbClr val="0000FF"/>
                  </a:solidFill>
                  <a:latin typeface="Times New Roman" pitchFamily="18" charset="0"/>
                  <a:cs typeface="Times New Roman" pitchFamily="18" charset="0"/>
                </a:rPr>
                <a:t>“</a:t>
              </a:r>
              <a:r>
                <a:rPr lang="uk-UA" altLang="uk-UA" sz="2000" b="1" i="1">
                  <a:solidFill>
                    <a:srgbClr val="0000FF"/>
                  </a:solidFill>
                  <a:latin typeface="Times New Roman" pitchFamily="18" charset="0"/>
                  <a:cs typeface="Times New Roman" pitchFamily="18" charset="0"/>
                </a:rPr>
                <a:t>несистемної думки</a:t>
              </a:r>
              <a:r>
                <a:rPr lang="uk-UA" altLang="uk-UA" sz="2000" i="1">
                  <a:solidFill>
                    <a:srgbClr val="0000FF"/>
                  </a:solidFill>
                  <a:latin typeface="Times New Roman" pitchFamily="18" charset="0"/>
                  <a:cs typeface="Times New Roman" pitchFamily="18" charset="0"/>
                </a:rPr>
                <a:t>”</a:t>
              </a:r>
              <a:r>
                <a:rPr lang="uk-UA" altLang="uk-UA" sz="2000" i="1">
                  <a:latin typeface="Times New Roman" pitchFamily="18" charset="0"/>
                  <a:cs typeface="Times New Roman" pitchFamily="18" charset="0"/>
                </a:rPr>
                <a:t> і за допомогою </a:t>
              </a:r>
              <a:r>
                <a:rPr lang="uk-UA" altLang="uk-UA" sz="2000" b="1" i="1">
                  <a:latin typeface="Times New Roman" pitchFamily="18" charset="0"/>
                  <a:cs typeface="Times New Roman" pitchFamily="18" charset="0"/>
                </a:rPr>
                <a:t>аналізів</a:t>
              </a:r>
              <a:r>
                <a:rPr lang="uk-UA" altLang="uk-UA" sz="2000" i="1">
                  <a:latin typeface="Times New Roman" pitchFamily="18" charset="0"/>
                  <a:cs typeface="Times New Roman" pitchFamily="18" charset="0"/>
                </a:rPr>
                <a:t>, що складаються, головним чином, із </a:t>
              </a:r>
              <a:r>
                <a:rPr lang="uk-UA" altLang="uk-UA" sz="2000" b="1" i="1">
                  <a:latin typeface="Times New Roman" pitchFamily="18" charset="0"/>
                  <a:cs typeface="Times New Roman" pitchFamily="18" charset="0"/>
                </a:rPr>
                <a:t>заперечень</a:t>
              </a:r>
              <a:r>
                <a:rPr lang="uk-UA" altLang="uk-UA" sz="2000" i="1">
                  <a:latin typeface="Times New Roman" pitchFamily="18" charset="0"/>
                  <a:cs typeface="Times New Roman" pitchFamily="18" charset="0"/>
                </a:rPr>
                <a:t>, сприяти виявленню неідентичності та нетотожності</a:t>
              </a:r>
              <a:r>
                <a:rPr lang="uk-UA" altLang="uk-UA" sz="2000">
                  <a:latin typeface="Times New Roman" pitchFamily="18" charset="0"/>
                  <a:cs typeface="Times New Roman" pitchFamily="18" charset="0"/>
                </a:rPr>
                <a:t>.</a:t>
              </a:r>
            </a:p>
          </p:txBody>
        </p:sp>
      </p:grpSp>
      <p:sp>
        <p:nvSpPr>
          <p:cNvPr id="5" name="Стрелка вниз 4"/>
          <p:cNvSpPr/>
          <p:nvPr/>
        </p:nvSpPr>
        <p:spPr>
          <a:xfrm>
            <a:off x="6259513" y="377825"/>
            <a:ext cx="447675"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6" name="Стрелка вниз 5"/>
          <p:cNvSpPr/>
          <p:nvPr/>
        </p:nvSpPr>
        <p:spPr>
          <a:xfrm>
            <a:off x="6259513" y="6219825"/>
            <a:ext cx="447675" cy="3444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700"/>
                                        <p:tgtEl>
                                          <p:spTgt spid="5"/>
                                        </p:tgtEl>
                                      </p:cBhvr>
                                    </p:animEffect>
                                  </p:childTnLst>
                                </p:cTn>
                              </p:par>
                              <p:par>
                                <p:cTn id="8" presetID="27" presetClass="emph" presetSubtype="0" repeatCount="5000" fill="remove" grpId="1" nodeType="withEffect">
                                  <p:stCondLst>
                                    <p:cond delay="1800"/>
                                  </p:stCondLst>
                                  <p:childTnLst>
                                    <p:animClr clrSpc="rgb" dir="cw">
                                      <p:cBhvr override="childStyle">
                                        <p:cTn id="9" dur="250" autoRev="1" fill="remove"/>
                                        <p:tgtEl>
                                          <p:spTgt spid="5"/>
                                        </p:tgtEl>
                                        <p:attrNameLst>
                                          <p:attrName>style.color</p:attrName>
                                        </p:attrNameLst>
                                      </p:cBhvr>
                                      <p:to>
                                        <a:schemeClr val="bg1"/>
                                      </p:to>
                                    </p:animClr>
                                    <p:animClr clrSpc="rgb" dir="cw">
                                      <p:cBhvr>
                                        <p:cTn id="10" dur="250" autoRev="1" fill="remove"/>
                                        <p:tgtEl>
                                          <p:spTgt spid="5"/>
                                        </p:tgtEl>
                                        <p:attrNameLst>
                                          <p:attrName>fillcolor</p:attrName>
                                        </p:attrNameLst>
                                      </p:cBhvr>
                                      <p:to>
                                        <a:schemeClr val="bg1"/>
                                      </p:to>
                                    </p:animClr>
                                    <p:set>
                                      <p:cBhvr>
                                        <p:cTn id="11" dur="250" autoRev="1" fill="remove"/>
                                        <p:tgtEl>
                                          <p:spTgt spid="5"/>
                                        </p:tgtEl>
                                        <p:attrNameLst>
                                          <p:attrName>fill.type</p:attrName>
                                        </p:attrNameLst>
                                      </p:cBhvr>
                                      <p:to>
                                        <p:strVal val="solid"/>
                                      </p:to>
                                    </p:set>
                                    <p:set>
                                      <p:cBhvr>
                                        <p:cTn id="12" dur="250" autoRev="1" fill="remove"/>
                                        <p:tgtEl>
                                          <p:spTgt spid="5"/>
                                        </p:tgtEl>
                                        <p:attrNameLst>
                                          <p:attrName>fill.on</p:attrName>
                                        </p:attrNameLst>
                                      </p:cBhvr>
                                      <p:to>
                                        <p:strVal val="true"/>
                                      </p:to>
                                    </p:set>
                                  </p:childTnLst>
                                </p:cTn>
                              </p:par>
                              <p:par>
                                <p:cTn id="13" presetID="53" presetClass="entr" presetSubtype="16" fill="hold" nodeType="withEffect">
                                  <p:stCondLst>
                                    <p:cond delay="1100"/>
                                  </p:stCondLst>
                                  <p:childTnLst>
                                    <p:set>
                                      <p:cBhvr>
                                        <p:cTn id="14" dur="1" fill="hold">
                                          <p:stCondLst>
                                            <p:cond delay="0"/>
                                          </p:stCondLst>
                                        </p:cTn>
                                        <p:tgtEl>
                                          <p:spTgt spid="2"/>
                                        </p:tgtEl>
                                        <p:attrNameLst>
                                          <p:attrName>style.visibility</p:attrName>
                                        </p:attrNameLst>
                                      </p:cBhvr>
                                      <p:to>
                                        <p:strVal val="visible"/>
                                      </p:to>
                                    </p:set>
                                    <p:anim calcmode="lin" valueType="num">
                                      <p:cBhvr>
                                        <p:cTn id="15" dur="2000" fill="hold"/>
                                        <p:tgtEl>
                                          <p:spTgt spid="2"/>
                                        </p:tgtEl>
                                        <p:attrNameLst>
                                          <p:attrName>ppt_w</p:attrName>
                                        </p:attrNameLst>
                                      </p:cBhvr>
                                      <p:tavLst>
                                        <p:tav tm="0">
                                          <p:val>
                                            <p:fltVal val="0"/>
                                          </p:val>
                                        </p:tav>
                                        <p:tav tm="100000">
                                          <p:val>
                                            <p:strVal val="#ppt_w"/>
                                          </p:val>
                                        </p:tav>
                                      </p:tavLst>
                                    </p:anim>
                                    <p:anim calcmode="lin" valueType="num">
                                      <p:cBhvr>
                                        <p:cTn id="16" dur="2000" fill="hold"/>
                                        <p:tgtEl>
                                          <p:spTgt spid="2"/>
                                        </p:tgtEl>
                                        <p:attrNameLst>
                                          <p:attrName>ppt_h</p:attrName>
                                        </p:attrNameLst>
                                      </p:cBhvr>
                                      <p:tavLst>
                                        <p:tav tm="0">
                                          <p:val>
                                            <p:fltVal val="0"/>
                                          </p:val>
                                        </p:tav>
                                        <p:tav tm="100000">
                                          <p:val>
                                            <p:strVal val="#ppt_h"/>
                                          </p:val>
                                        </p:tav>
                                      </p:tavLst>
                                    </p:anim>
                                    <p:animEffect transition="in" filter="fade">
                                      <p:cBhvr>
                                        <p:cTn id="17" dur="2000"/>
                                        <p:tgtEl>
                                          <p:spTgt spid="2"/>
                                        </p:tgtEl>
                                      </p:cBhvr>
                                    </p:animEffect>
                                  </p:childTnLst>
                                </p:cTn>
                              </p:par>
                            </p:childTnLst>
                          </p:cTn>
                        </p:par>
                        <p:par>
                          <p:cTn id="18" fill="hold" nodeType="afterGroup">
                            <p:stCondLst>
                              <p:cond delay="4300"/>
                            </p:stCondLst>
                            <p:childTnLst>
                              <p:par>
                                <p:cTn id="19" presetID="10"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700"/>
                                        <p:tgtEl>
                                          <p:spTgt spid="6"/>
                                        </p:tgtEl>
                                      </p:cBhvr>
                                    </p:animEffect>
                                  </p:childTnLst>
                                </p:cTn>
                              </p:par>
                              <p:par>
                                <p:cTn id="22" presetID="27" presetClass="emph" presetSubtype="0" repeatCount="indefinite" fill="remove" grpId="1" nodeType="withEffect">
                                  <p:stCondLst>
                                    <p:cond delay="1400"/>
                                  </p:stCondLst>
                                  <p:childTnLst>
                                    <p:animClr clrSpc="rgb" dir="cw">
                                      <p:cBhvr override="childStyle">
                                        <p:cTn id="23" dur="250" autoRev="1" fill="remove"/>
                                        <p:tgtEl>
                                          <p:spTgt spid="6"/>
                                        </p:tgtEl>
                                        <p:attrNameLst>
                                          <p:attrName>style.color</p:attrName>
                                        </p:attrNameLst>
                                      </p:cBhvr>
                                      <p:to>
                                        <a:schemeClr val="bg1"/>
                                      </p:to>
                                    </p:animClr>
                                    <p:animClr clrSpc="rgb" dir="cw">
                                      <p:cBhvr>
                                        <p:cTn id="24" dur="250" autoRev="1" fill="remove"/>
                                        <p:tgtEl>
                                          <p:spTgt spid="6"/>
                                        </p:tgtEl>
                                        <p:attrNameLst>
                                          <p:attrName>fillcolor</p:attrName>
                                        </p:attrNameLst>
                                      </p:cBhvr>
                                      <p:to>
                                        <a:schemeClr val="bg1"/>
                                      </p:to>
                                    </p:animClr>
                                    <p:set>
                                      <p:cBhvr>
                                        <p:cTn id="25" dur="250" autoRev="1" fill="remove"/>
                                        <p:tgtEl>
                                          <p:spTgt spid="6"/>
                                        </p:tgtEl>
                                        <p:attrNameLst>
                                          <p:attrName>fill.type</p:attrName>
                                        </p:attrNameLst>
                                      </p:cBhvr>
                                      <p:to>
                                        <p:strVal val="solid"/>
                                      </p:to>
                                    </p:set>
                                    <p:set>
                                      <p:cBhvr>
                                        <p:cTn id="26" dur="250" autoRev="1" fill="remov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Объект 2"/>
          <p:cNvSpPr>
            <a:spLocks noGrp="1"/>
          </p:cNvSpPr>
          <p:nvPr>
            <p:ph idx="1"/>
          </p:nvPr>
        </p:nvSpPr>
        <p:spPr>
          <a:xfrm>
            <a:off x="965200" y="304800"/>
            <a:ext cx="10871200" cy="6172200"/>
          </a:xfrm>
        </p:spPr>
        <p:txBody>
          <a:bodyPr/>
          <a:lstStyle/>
          <a:p>
            <a:pPr algn="ctr" eaLnBrk="1" hangingPunct="1">
              <a:buNone/>
            </a:pPr>
            <a:r>
              <a:rPr lang="uk-UA" altLang="uk-UA" sz="4000" b="1" dirty="0" smtClean="0">
                <a:solidFill>
                  <a:schemeClr val="accent3">
                    <a:lumMod val="50000"/>
                  </a:schemeClr>
                </a:solidFill>
              </a:rPr>
              <a:t>Рекомендована література:</a:t>
            </a:r>
            <a:endParaRPr lang="uk-UA" altLang="uk-UA" sz="4000" dirty="0" smtClean="0">
              <a:solidFill>
                <a:schemeClr val="accent3">
                  <a:lumMod val="50000"/>
                </a:schemeClr>
              </a:solidFill>
            </a:endParaRPr>
          </a:p>
          <a:p>
            <a:pPr eaLnBrk="1" hangingPunct="1"/>
            <a:r>
              <a:rPr lang="uk-UA" altLang="uk-UA" sz="1400" b="1" dirty="0" smtClean="0">
                <a:solidFill>
                  <a:srgbClr val="0070C0"/>
                </a:solidFill>
              </a:rPr>
              <a:t>1. </a:t>
            </a:r>
            <a:r>
              <a:rPr lang="uk-UA" altLang="uk-UA" sz="1400" b="1" dirty="0" err="1" smtClean="0">
                <a:solidFill>
                  <a:srgbClr val="0070C0"/>
                </a:solidFill>
              </a:rPr>
              <a:t>Головашенко</a:t>
            </a:r>
            <a:r>
              <a:rPr lang="uk-UA" altLang="uk-UA" sz="1400" b="1" dirty="0" smtClean="0">
                <a:solidFill>
                  <a:srgbClr val="0070C0"/>
                </a:solidFill>
              </a:rPr>
              <a:t> І. О. Філософія [Текст] : </a:t>
            </a:r>
            <a:r>
              <a:rPr lang="uk-UA" altLang="uk-UA" sz="1400" b="1" dirty="0" err="1" smtClean="0">
                <a:solidFill>
                  <a:srgbClr val="0070C0"/>
                </a:solidFill>
              </a:rPr>
              <a:t>навч</a:t>
            </a:r>
            <a:r>
              <a:rPr lang="uk-UA" altLang="uk-UA" sz="1400" b="1" dirty="0" smtClean="0">
                <a:solidFill>
                  <a:srgbClr val="0070C0"/>
                </a:solidFill>
              </a:rPr>
              <a:t>. </a:t>
            </a:r>
            <a:r>
              <a:rPr lang="uk-UA" altLang="uk-UA" sz="1400" b="1" dirty="0" err="1" smtClean="0">
                <a:solidFill>
                  <a:srgbClr val="0070C0"/>
                </a:solidFill>
              </a:rPr>
              <a:t>посіб</a:t>
            </a:r>
            <a:r>
              <a:rPr lang="uk-UA" altLang="uk-UA" sz="1400" b="1" dirty="0" smtClean="0">
                <a:solidFill>
                  <a:srgbClr val="0070C0"/>
                </a:solidFill>
              </a:rPr>
              <a:t>. / І. О. </a:t>
            </a:r>
            <a:r>
              <a:rPr lang="uk-UA" altLang="uk-UA" sz="1400" b="1" dirty="0" err="1" smtClean="0">
                <a:solidFill>
                  <a:srgbClr val="0070C0"/>
                </a:solidFill>
              </a:rPr>
              <a:t>Головашенко</a:t>
            </a:r>
            <a:r>
              <a:rPr lang="uk-UA" altLang="uk-UA" sz="1400" b="1" dirty="0" smtClean="0">
                <a:solidFill>
                  <a:srgbClr val="0070C0"/>
                </a:solidFill>
              </a:rPr>
              <a:t>. ‑ Вінниця : ВНТУ, 2016. ‑ 200 с.</a:t>
            </a:r>
          </a:p>
          <a:p>
            <a:pPr eaLnBrk="1" hangingPunct="1"/>
            <a:r>
              <a:rPr lang="uk-UA" altLang="uk-UA" sz="1400" b="1" dirty="0" smtClean="0">
                <a:solidFill>
                  <a:srgbClr val="0070C0"/>
                </a:solidFill>
              </a:rPr>
              <a:t>2. Кримський С.Б. Запити філософських смислів. – К.: Видавець ПАРАПАН, 2003. – 240 с.</a:t>
            </a:r>
          </a:p>
          <a:p>
            <a:pPr eaLnBrk="1" hangingPunct="1"/>
            <a:r>
              <a:rPr lang="uk-UA" altLang="uk-UA" sz="1400" b="1" dirty="0" smtClean="0">
                <a:solidFill>
                  <a:srgbClr val="0070C0"/>
                </a:solidFill>
              </a:rPr>
              <a:t>3. </a:t>
            </a:r>
            <a:r>
              <a:rPr lang="uk-UA" altLang="uk-UA" sz="1400" b="1" dirty="0" err="1" smtClean="0">
                <a:solidFill>
                  <a:srgbClr val="0070C0"/>
                </a:solidFill>
              </a:rPr>
              <a:t>Костицький</a:t>
            </a:r>
            <a:r>
              <a:rPr lang="uk-UA" altLang="uk-UA" sz="1400" b="1" dirty="0" smtClean="0">
                <a:solidFill>
                  <a:srgbClr val="0070C0"/>
                </a:solidFill>
              </a:rPr>
              <a:t> М. В. Логіка як методологія наукового пізнання (зокрема в правознавстві) / М. В. </a:t>
            </a:r>
            <a:r>
              <a:rPr lang="uk-UA" altLang="uk-UA" sz="1400" b="1" dirty="0" err="1" smtClean="0">
                <a:solidFill>
                  <a:srgbClr val="0070C0"/>
                </a:solidFill>
              </a:rPr>
              <a:t>Костицький</a:t>
            </a:r>
            <a:r>
              <a:rPr lang="uk-UA" altLang="uk-UA" sz="1400" b="1" dirty="0" smtClean="0">
                <a:solidFill>
                  <a:srgbClr val="0070C0"/>
                </a:solidFill>
              </a:rPr>
              <a:t> // Філософські та методологічні проблеми права. ‑ 2014. - № 1. ‑ С. 3-13.</a:t>
            </a:r>
          </a:p>
          <a:p>
            <a:pPr eaLnBrk="1" hangingPunct="1"/>
            <a:r>
              <a:rPr lang="uk-UA" altLang="uk-UA" sz="1400" b="1" dirty="0" smtClean="0">
                <a:solidFill>
                  <a:srgbClr val="0070C0"/>
                </a:solidFill>
              </a:rPr>
              <a:t>4. </a:t>
            </a:r>
            <a:r>
              <a:rPr lang="uk-UA" altLang="uk-UA" sz="1400" b="1" dirty="0" err="1" smtClean="0">
                <a:solidFill>
                  <a:srgbClr val="0070C0"/>
                </a:solidFill>
              </a:rPr>
              <a:t>Костицький</a:t>
            </a:r>
            <a:r>
              <a:rPr lang="uk-UA" altLang="uk-UA" sz="1400" b="1" dirty="0" smtClean="0">
                <a:solidFill>
                  <a:srgbClr val="0070C0"/>
                </a:solidFill>
              </a:rPr>
              <a:t> М.В. Про діалектику як методологію юридичної науки / М.В. </a:t>
            </a:r>
            <a:r>
              <a:rPr lang="uk-UA" altLang="uk-UA" sz="1400" b="1" dirty="0" err="1" smtClean="0">
                <a:solidFill>
                  <a:srgbClr val="0070C0"/>
                </a:solidFill>
              </a:rPr>
              <a:t>Костицький</a:t>
            </a:r>
            <a:r>
              <a:rPr lang="uk-UA" altLang="uk-UA" sz="1400" b="1" dirty="0" smtClean="0">
                <a:solidFill>
                  <a:srgbClr val="0070C0"/>
                </a:solidFill>
              </a:rPr>
              <a:t> // Філософські та методологічні проблеми права. – № 1. – 2012. – С. 3 ‑ 17.</a:t>
            </a:r>
          </a:p>
          <a:p>
            <a:pPr eaLnBrk="1" hangingPunct="1"/>
            <a:r>
              <a:rPr lang="ru-RU" altLang="uk-UA" sz="1400" b="1" dirty="0" smtClean="0">
                <a:solidFill>
                  <a:srgbClr val="0070C0"/>
                </a:solidFill>
              </a:rPr>
              <a:t>5</a:t>
            </a:r>
            <a:r>
              <a:rPr lang="uk-UA" altLang="uk-UA" sz="1400" b="1" dirty="0" smtClean="0">
                <a:solidFill>
                  <a:srgbClr val="0070C0"/>
                </a:solidFill>
              </a:rPr>
              <a:t>. </a:t>
            </a:r>
            <a:r>
              <a:rPr lang="uk-UA" altLang="uk-UA" sz="1400" b="1" dirty="0" err="1" smtClean="0">
                <a:solidFill>
                  <a:srgbClr val="0070C0"/>
                </a:solidFill>
              </a:rPr>
              <a:t>Мозговий</a:t>
            </a:r>
            <a:r>
              <a:rPr lang="uk-UA" altLang="uk-UA" sz="1400" b="1" dirty="0" smtClean="0">
                <a:solidFill>
                  <a:srgbClr val="0070C0"/>
                </a:solidFill>
              </a:rPr>
              <a:t> Л. І., Бичко І. В., </a:t>
            </a:r>
            <a:r>
              <a:rPr lang="uk-UA" altLang="uk-UA" sz="1400" b="1" dirty="0" err="1" smtClean="0">
                <a:solidFill>
                  <a:srgbClr val="0070C0"/>
                </a:solidFill>
              </a:rPr>
              <a:t>Додонов</a:t>
            </a:r>
            <a:r>
              <a:rPr lang="uk-UA" altLang="uk-UA" sz="1400" b="1" dirty="0" smtClean="0">
                <a:solidFill>
                  <a:srgbClr val="0070C0"/>
                </a:solidFill>
              </a:rPr>
              <a:t> Р. О.  та ін. Філософія. Кредитно-модульний курс: </a:t>
            </a:r>
            <a:r>
              <a:rPr lang="uk-UA" altLang="uk-UA" sz="1400" b="1" dirty="0" err="1" smtClean="0">
                <a:solidFill>
                  <a:srgbClr val="0070C0"/>
                </a:solidFill>
              </a:rPr>
              <a:t>Навч</a:t>
            </a:r>
            <a:r>
              <a:rPr lang="uk-UA" altLang="uk-UA" sz="1400" b="1" dirty="0" smtClean="0">
                <a:solidFill>
                  <a:srgbClr val="0070C0"/>
                </a:solidFill>
              </a:rPr>
              <a:t>. </a:t>
            </a:r>
            <a:r>
              <a:rPr lang="uk-UA" altLang="uk-UA" sz="1400" b="1" dirty="0" err="1" smtClean="0">
                <a:solidFill>
                  <a:srgbClr val="0070C0"/>
                </a:solidFill>
              </a:rPr>
              <a:t>посіб</a:t>
            </a:r>
            <a:r>
              <a:rPr lang="uk-UA" altLang="uk-UA" sz="1400" b="1" dirty="0" smtClean="0">
                <a:solidFill>
                  <a:srgbClr val="0070C0"/>
                </a:solidFill>
              </a:rPr>
              <a:t>.  / За ред. Р. О. </a:t>
            </a:r>
            <a:r>
              <a:rPr lang="uk-UA" altLang="uk-UA" sz="1400" b="1" dirty="0" err="1" smtClean="0">
                <a:solidFill>
                  <a:srgbClr val="0070C0"/>
                </a:solidFill>
              </a:rPr>
              <a:t>Додонова</a:t>
            </a:r>
            <a:r>
              <a:rPr lang="uk-UA" altLang="uk-UA" sz="1400" b="1" dirty="0" smtClean="0">
                <a:solidFill>
                  <a:srgbClr val="0070C0"/>
                </a:solidFill>
              </a:rPr>
              <a:t>, Л. І. </a:t>
            </a:r>
            <a:r>
              <a:rPr lang="uk-UA" altLang="uk-UA" sz="1400" b="1" dirty="0" err="1" smtClean="0">
                <a:solidFill>
                  <a:srgbClr val="0070C0"/>
                </a:solidFill>
              </a:rPr>
              <a:t>Мозгового</a:t>
            </a:r>
            <a:r>
              <a:rPr lang="uk-UA" altLang="uk-UA" sz="1400" b="1" dirty="0" smtClean="0">
                <a:solidFill>
                  <a:srgbClr val="0070C0"/>
                </a:solidFill>
              </a:rPr>
              <a:t>. ‑ К.: Центр учбової літератури, 2009. ‑ 456 с.</a:t>
            </a:r>
          </a:p>
          <a:p>
            <a:pPr eaLnBrk="1" hangingPunct="1"/>
            <a:r>
              <a:rPr lang="uk-UA" altLang="uk-UA" sz="1400" b="1" dirty="0" smtClean="0">
                <a:solidFill>
                  <a:srgbClr val="0070C0"/>
                </a:solidFill>
              </a:rPr>
              <a:t>6. </a:t>
            </a:r>
            <a:r>
              <a:rPr lang="uk-UA" altLang="uk-UA" sz="1400" b="1" dirty="0" err="1" smtClean="0">
                <a:solidFill>
                  <a:srgbClr val="0070C0"/>
                </a:solidFill>
              </a:rPr>
              <a:t>Новая</a:t>
            </a:r>
            <a:r>
              <a:rPr lang="uk-UA" altLang="uk-UA" sz="1400" b="1" dirty="0" smtClean="0">
                <a:solidFill>
                  <a:srgbClr val="0070C0"/>
                </a:solidFill>
              </a:rPr>
              <a:t> </a:t>
            </a:r>
            <a:r>
              <a:rPr lang="uk-UA" altLang="uk-UA" sz="1400" b="1" dirty="0" err="1" smtClean="0">
                <a:solidFill>
                  <a:srgbClr val="0070C0"/>
                </a:solidFill>
              </a:rPr>
              <a:t>философская</a:t>
            </a:r>
            <a:r>
              <a:rPr lang="uk-UA" altLang="uk-UA" sz="1400" b="1" dirty="0" smtClean="0">
                <a:solidFill>
                  <a:srgbClr val="0070C0"/>
                </a:solidFill>
              </a:rPr>
              <a:t> </a:t>
            </a:r>
            <a:r>
              <a:rPr lang="uk-UA" altLang="uk-UA" sz="1400" b="1" dirty="0" err="1" smtClean="0">
                <a:solidFill>
                  <a:srgbClr val="0070C0"/>
                </a:solidFill>
              </a:rPr>
              <a:t>энциклопедия</a:t>
            </a:r>
            <a:r>
              <a:rPr lang="uk-UA" altLang="uk-UA" sz="1400" b="1" dirty="0" smtClean="0">
                <a:solidFill>
                  <a:srgbClr val="0070C0"/>
                </a:solidFill>
              </a:rPr>
              <a:t>: В 4 т./</a:t>
            </a:r>
            <a:r>
              <a:rPr lang="uk-UA" altLang="uk-UA" sz="1400" b="1" dirty="0" err="1" smtClean="0">
                <a:solidFill>
                  <a:srgbClr val="0070C0"/>
                </a:solidFill>
              </a:rPr>
              <a:t>Ин-т</a:t>
            </a:r>
            <a:r>
              <a:rPr lang="uk-UA" altLang="uk-UA" sz="1400" b="1" dirty="0" smtClean="0">
                <a:solidFill>
                  <a:srgbClr val="0070C0"/>
                </a:solidFill>
              </a:rPr>
              <a:t> Нб8 </a:t>
            </a:r>
            <a:r>
              <a:rPr lang="uk-UA" altLang="uk-UA" sz="1400" b="1" dirty="0" err="1" smtClean="0">
                <a:solidFill>
                  <a:srgbClr val="0070C0"/>
                </a:solidFill>
              </a:rPr>
              <a:t>философии</a:t>
            </a:r>
            <a:r>
              <a:rPr lang="uk-UA" altLang="uk-UA" sz="1400" b="1" dirty="0" smtClean="0">
                <a:solidFill>
                  <a:srgbClr val="0070C0"/>
                </a:solidFill>
              </a:rPr>
              <a:t> РАН, Нац. </a:t>
            </a:r>
            <a:r>
              <a:rPr lang="uk-UA" altLang="uk-UA" sz="1400" b="1" dirty="0" err="1" smtClean="0">
                <a:solidFill>
                  <a:srgbClr val="0070C0"/>
                </a:solidFill>
              </a:rPr>
              <a:t>общ.-научн</a:t>
            </a:r>
            <a:r>
              <a:rPr lang="uk-UA" altLang="uk-UA" sz="1400" b="1" dirty="0" smtClean="0">
                <a:solidFill>
                  <a:srgbClr val="0070C0"/>
                </a:solidFill>
              </a:rPr>
              <a:t>. фонд; </a:t>
            </a:r>
            <a:r>
              <a:rPr lang="uk-UA" altLang="uk-UA" sz="1400" b="1" dirty="0" err="1" smtClean="0">
                <a:solidFill>
                  <a:srgbClr val="0070C0"/>
                </a:solidFill>
              </a:rPr>
              <a:t>Научноред</a:t>
            </a:r>
            <a:r>
              <a:rPr lang="uk-UA" altLang="uk-UA" sz="1400" b="1" dirty="0" smtClean="0">
                <a:solidFill>
                  <a:srgbClr val="0070C0"/>
                </a:solidFill>
              </a:rPr>
              <a:t>. </a:t>
            </a:r>
            <a:r>
              <a:rPr lang="uk-UA" altLang="uk-UA" sz="1400" b="1" dirty="0" err="1" smtClean="0">
                <a:solidFill>
                  <a:srgbClr val="0070C0"/>
                </a:solidFill>
              </a:rPr>
              <a:t>совет</a:t>
            </a:r>
            <a:r>
              <a:rPr lang="uk-UA" altLang="uk-UA" sz="1400" b="1" dirty="0" smtClean="0">
                <a:solidFill>
                  <a:srgbClr val="0070C0"/>
                </a:solidFill>
              </a:rPr>
              <a:t>: </a:t>
            </a:r>
            <a:r>
              <a:rPr lang="uk-UA" altLang="uk-UA" sz="1400" b="1" dirty="0" err="1" smtClean="0">
                <a:solidFill>
                  <a:srgbClr val="0070C0"/>
                </a:solidFill>
              </a:rPr>
              <a:t>предс</a:t>
            </a:r>
            <a:r>
              <a:rPr lang="uk-UA" altLang="uk-UA" sz="1400" b="1" dirty="0" smtClean="0">
                <a:solidFill>
                  <a:srgbClr val="0070C0"/>
                </a:solidFill>
              </a:rPr>
              <a:t>. В. С. </a:t>
            </a:r>
            <a:r>
              <a:rPr lang="uk-UA" altLang="uk-UA" sz="1400" b="1" dirty="0" err="1" smtClean="0">
                <a:solidFill>
                  <a:srgbClr val="0070C0"/>
                </a:solidFill>
              </a:rPr>
              <a:t>Степин</a:t>
            </a:r>
            <a:r>
              <a:rPr lang="uk-UA" altLang="uk-UA" sz="1400" b="1" dirty="0" smtClean="0">
                <a:solidFill>
                  <a:srgbClr val="0070C0"/>
                </a:solidFill>
              </a:rPr>
              <a:t>, </a:t>
            </a:r>
            <a:r>
              <a:rPr lang="uk-UA" altLang="uk-UA" sz="1400" b="1" dirty="0" err="1" smtClean="0">
                <a:solidFill>
                  <a:srgbClr val="0070C0"/>
                </a:solidFill>
              </a:rPr>
              <a:t>заместители</a:t>
            </a:r>
            <a:r>
              <a:rPr lang="uk-UA" altLang="uk-UA" sz="1400" b="1" dirty="0" smtClean="0">
                <a:solidFill>
                  <a:srgbClr val="0070C0"/>
                </a:solidFill>
              </a:rPr>
              <a:t> </a:t>
            </a:r>
            <a:r>
              <a:rPr lang="uk-UA" altLang="uk-UA" sz="1400" b="1" dirty="0" err="1" smtClean="0">
                <a:solidFill>
                  <a:srgbClr val="0070C0"/>
                </a:solidFill>
              </a:rPr>
              <a:t>предс</a:t>
            </a:r>
            <a:r>
              <a:rPr lang="uk-UA" altLang="uk-UA" sz="1400" b="1" dirty="0" smtClean="0">
                <a:solidFill>
                  <a:srgbClr val="0070C0"/>
                </a:solidFill>
              </a:rPr>
              <a:t>.: А. А. </a:t>
            </a:r>
            <a:r>
              <a:rPr lang="uk-UA" altLang="uk-UA" sz="1400" b="1" dirty="0" err="1" smtClean="0">
                <a:solidFill>
                  <a:srgbClr val="0070C0"/>
                </a:solidFill>
              </a:rPr>
              <a:t>Гусейнов</a:t>
            </a:r>
            <a:r>
              <a:rPr lang="uk-UA" altLang="uk-UA" sz="1400" b="1" dirty="0" smtClean="0">
                <a:solidFill>
                  <a:srgbClr val="0070C0"/>
                </a:solidFill>
              </a:rPr>
              <a:t>, Г. Ю. </a:t>
            </a:r>
            <a:r>
              <a:rPr lang="uk-UA" altLang="uk-UA" sz="1400" b="1" dirty="0" err="1" smtClean="0">
                <a:solidFill>
                  <a:srgbClr val="0070C0"/>
                </a:solidFill>
              </a:rPr>
              <a:t>Семигин</a:t>
            </a:r>
            <a:r>
              <a:rPr lang="uk-UA" altLang="uk-UA" sz="1400" b="1" dirty="0" smtClean="0">
                <a:solidFill>
                  <a:srgbClr val="0070C0"/>
                </a:solidFill>
              </a:rPr>
              <a:t>, </a:t>
            </a:r>
            <a:r>
              <a:rPr lang="uk-UA" altLang="uk-UA" sz="1400" b="1" dirty="0" err="1" smtClean="0">
                <a:solidFill>
                  <a:srgbClr val="0070C0"/>
                </a:solidFill>
              </a:rPr>
              <a:t>уч</a:t>
            </a:r>
            <a:r>
              <a:rPr lang="uk-UA" altLang="uk-UA" sz="1400" b="1" dirty="0" smtClean="0">
                <a:solidFill>
                  <a:srgbClr val="0070C0"/>
                </a:solidFill>
              </a:rPr>
              <a:t>. секр. А. П. </a:t>
            </a:r>
            <a:r>
              <a:rPr lang="uk-UA" altLang="uk-UA" sz="1400" b="1" dirty="0" err="1" smtClean="0">
                <a:solidFill>
                  <a:srgbClr val="0070C0"/>
                </a:solidFill>
              </a:rPr>
              <a:t>Огурцов</a:t>
            </a:r>
            <a:r>
              <a:rPr lang="uk-UA" altLang="uk-UA" sz="1400" b="1" dirty="0" smtClean="0">
                <a:solidFill>
                  <a:srgbClr val="0070C0"/>
                </a:solidFill>
              </a:rPr>
              <a:t>. ‑ М. : </a:t>
            </a:r>
            <a:r>
              <a:rPr lang="uk-UA" altLang="uk-UA" sz="1400" b="1" dirty="0" err="1" smtClean="0">
                <a:solidFill>
                  <a:srgbClr val="0070C0"/>
                </a:solidFill>
              </a:rPr>
              <a:t>Мысль</a:t>
            </a:r>
            <a:r>
              <a:rPr lang="uk-UA" altLang="uk-UA" sz="1400" b="1" dirty="0" smtClean="0">
                <a:solidFill>
                  <a:srgbClr val="0070C0"/>
                </a:solidFill>
              </a:rPr>
              <a:t>, Т. II ‑ 2001 ‑ 634 с.</a:t>
            </a:r>
          </a:p>
          <a:p>
            <a:pPr eaLnBrk="1" hangingPunct="1"/>
            <a:r>
              <a:rPr lang="uk-UA" altLang="uk-UA" sz="1400" b="1" dirty="0" smtClean="0">
                <a:solidFill>
                  <a:srgbClr val="0070C0"/>
                </a:solidFill>
              </a:rPr>
              <a:t>7. Поппер К. </a:t>
            </a:r>
            <a:r>
              <a:rPr lang="uk-UA" altLang="uk-UA" sz="1400" b="1" dirty="0" err="1" smtClean="0">
                <a:solidFill>
                  <a:srgbClr val="0070C0"/>
                </a:solidFill>
              </a:rPr>
              <a:t>Логика</a:t>
            </a:r>
            <a:r>
              <a:rPr lang="uk-UA" altLang="uk-UA" sz="1400" b="1" dirty="0" smtClean="0">
                <a:solidFill>
                  <a:srgbClr val="0070C0"/>
                </a:solidFill>
              </a:rPr>
              <a:t> </a:t>
            </a:r>
            <a:r>
              <a:rPr lang="uk-UA" altLang="uk-UA" sz="1400" b="1" dirty="0" err="1" smtClean="0">
                <a:solidFill>
                  <a:srgbClr val="0070C0"/>
                </a:solidFill>
              </a:rPr>
              <a:t>научного</a:t>
            </a:r>
            <a:r>
              <a:rPr lang="uk-UA" altLang="uk-UA" sz="1400" b="1" dirty="0" smtClean="0">
                <a:solidFill>
                  <a:srgbClr val="0070C0"/>
                </a:solidFill>
              </a:rPr>
              <a:t> </a:t>
            </a:r>
            <a:r>
              <a:rPr lang="uk-UA" altLang="uk-UA" sz="1400" b="1" dirty="0" err="1" smtClean="0">
                <a:solidFill>
                  <a:srgbClr val="0070C0"/>
                </a:solidFill>
              </a:rPr>
              <a:t>исследования</a:t>
            </a:r>
            <a:r>
              <a:rPr lang="uk-UA" altLang="uk-UA" sz="1400" b="1" dirty="0" smtClean="0">
                <a:solidFill>
                  <a:srgbClr val="0070C0"/>
                </a:solidFill>
              </a:rPr>
              <a:t>. – Пер. с англ. / </a:t>
            </a:r>
            <a:r>
              <a:rPr lang="uk-UA" altLang="uk-UA" sz="1400" b="1" dirty="0" err="1" smtClean="0">
                <a:solidFill>
                  <a:srgbClr val="0070C0"/>
                </a:solidFill>
              </a:rPr>
              <a:t>Под</a:t>
            </a:r>
            <a:r>
              <a:rPr lang="uk-UA" altLang="uk-UA" sz="1400" b="1" dirty="0" smtClean="0">
                <a:solidFill>
                  <a:srgbClr val="0070C0"/>
                </a:solidFill>
              </a:rPr>
              <a:t> </a:t>
            </a:r>
            <a:r>
              <a:rPr lang="uk-UA" altLang="uk-UA" sz="1400" b="1" dirty="0" err="1" smtClean="0">
                <a:solidFill>
                  <a:srgbClr val="0070C0"/>
                </a:solidFill>
              </a:rPr>
              <a:t>общ</a:t>
            </a:r>
            <a:r>
              <a:rPr lang="uk-UA" altLang="uk-UA" sz="1400" b="1" dirty="0" smtClean="0">
                <a:solidFill>
                  <a:srgbClr val="0070C0"/>
                </a:solidFill>
              </a:rPr>
              <a:t>. ред. В. Н. </a:t>
            </a:r>
            <a:r>
              <a:rPr lang="uk-UA" altLang="uk-UA" sz="1400" b="1" dirty="0" err="1" smtClean="0">
                <a:solidFill>
                  <a:srgbClr val="0070C0"/>
                </a:solidFill>
              </a:rPr>
              <a:t>Садовского</a:t>
            </a:r>
            <a:r>
              <a:rPr lang="uk-UA" altLang="uk-UA" sz="1400" b="1" dirty="0" smtClean="0">
                <a:solidFill>
                  <a:srgbClr val="0070C0"/>
                </a:solidFill>
              </a:rPr>
              <a:t>. ‑ М.: </a:t>
            </a:r>
            <a:r>
              <a:rPr lang="uk-UA" altLang="uk-UA" sz="1400" b="1" dirty="0" err="1" smtClean="0">
                <a:solidFill>
                  <a:srgbClr val="0070C0"/>
                </a:solidFill>
              </a:rPr>
              <a:t>Республика</a:t>
            </a:r>
            <a:r>
              <a:rPr lang="uk-UA" altLang="uk-UA" sz="1400" b="1" dirty="0" smtClean="0">
                <a:solidFill>
                  <a:srgbClr val="0070C0"/>
                </a:solidFill>
              </a:rPr>
              <a:t>, 2004. ‑ 447 с.</a:t>
            </a:r>
          </a:p>
          <a:p>
            <a:pPr eaLnBrk="1" hangingPunct="1"/>
            <a:r>
              <a:rPr lang="uk-UA" altLang="uk-UA" sz="1400" b="1" dirty="0" smtClean="0">
                <a:solidFill>
                  <a:srgbClr val="0070C0"/>
                </a:solidFill>
              </a:rPr>
              <a:t>8. Приходько В. В. Основи теоретичної філософії [Текст] : </a:t>
            </a:r>
            <a:r>
              <a:rPr lang="uk-UA" altLang="uk-UA" sz="1400" b="1" dirty="0" err="1" smtClean="0">
                <a:solidFill>
                  <a:srgbClr val="0070C0"/>
                </a:solidFill>
              </a:rPr>
              <a:t>навч</a:t>
            </a:r>
            <a:r>
              <a:rPr lang="uk-UA" altLang="uk-UA" sz="1400" b="1" dirty="0" smtClean="0">
                <a:solidFill>
                  <a:srgbClr val="0070C0"/>
                </a:solidFill>
              </a:rPr>
              <a:t>. </a:t>
            </a:r>
            <a:r>
              <a:rPr lang="uk-UA" altLang="uk-UA" sz="1400" b="1" dirty="0" err="1" smtClean="0">
                <a:solidFill>
                  <a:srgbClr val="0070C0"/>
                </a:solidFill>
              </a:rPr>
              <a:t>посіб</a:t>
            </a:r>
            <a:r>
              <a:rPr lang="uk-UA" altLang="uk-UA" sz="1400" b="1" dirty="0" smtClean="0">
                <a:solidFill>
                  <a:srgbClr val="0070C0"/>
                </a:solidFill>
              </a:rPr>
              <a:t>. / В. В. Приходько ; Київ. нац. ун-т ім. Тараса Шевченка. - Київ : Київський університет, 2015. ‑ 142 с.</a:t>
            </a:r>
          </a:p>
          <a:p>
            <a:pPr eaLnBrk="1" hangingPunct="1"/>
            <a:r>
              <a:rPr lang="uk-UA" altLang="uk-UA" sz="1400" b="1" dirty="0" smtClean="0">
                <a:solidFill>
                  <a:srgbClr val="0070C0"/>
                </a:solidFill>
              </a:rPr>
              <a:t>9. Рассел Б. </a:t>
            </a:r>
            <a:r>
              <a:rPr lang="uk-UA" altLang="uk-UA" sz="1400" b="1" dirty="0" err="1" smtClean="0">
                <a:solidFill>
                  <a:srgbClr val="0070C0"/>
                </a:solidFill>
              </a:rPr>
              <a:t>Человеческое</a:t>
            </a:r>
            <a:r>
              <a:rPr lang="uk-UA" altLang="uk-UA" sz="1400" b="1" dirty="0" smtClean="0">
                <a:solidFill>
                  <a:srgbClr val="0070C0"/>
                </a:solidFill>
              </a:rPr>
              <a:t> </a:t>
            </a:r>
            <a:r>
              <a:rPr lang="uk-UA" altLang="uk-UA" sz="1400" b="1" dirty="0" err="1" smtClean="0">
                <a:solidFill>
                  <a:srgbClr val="0070C0"/>
                </a:solidFill>
              </a:rPr>
              <a:t>познание</a:t>
            </a:r>
            <a:r>
              <a:rPr lang="uk-UA" altLang="uk-UA" sz="1400" b="1" dirty="0" smtClean="0">
                <a:solidFill>
                  <a:srgbClr val="0070C0"/>
                </a:solidFill>
              </a:rPr>
              <a:t>, </a:t>
            </a:r>
            <a:r>
              <a:rPr lang="uk-UA" altLang="uk-UA" sz="1400" b="1" dirty="0" err="1" smtClean="0">
                <a:solidFill>
                  <a:srgbClr val="0070C0"/>
                </a:solidFill>
              </a:rPr>
              <a:t>его</a:t>
            </a:r>
            <a:r>
              <a:rPr lang="uk-UA" altLang="uk-UA" sz="1400" b="1" dirty="0" smtClean="0">
                <a:solidFill>
                  <a:srgbClr val="0070C0"/>
                </a:solidFill>
              </a:rPr>
              <a:t> сфера и </a:t>
            </a:r>
            <a:r>
              <a:rPr lang="uk-UA" altLang="uk-UA" sz="1400" b="1" dirty="0" err="1" smtClean="0">
                <a:solidFill>
                  <a:srgbClr val="0070C0"/>
                </a:solidFill>
              </a:rPr>
              <a:t>границы</a:t>
            </a:r>
            <a:r>
              <a:rPr lang="uk-UA" altLang="uk-UA" sz="1400" b="1" dirty="0" smtClean="0">
                <a:solidFill>
                  <a:srgbClr val="0070C0"/>
                </a:solidFill>
              </a:rPr>
              <a:t>. Н.В. </a:t>
            </a:r>
            <a:r>
              <a:rPr lang="uk-UA" altLang="uk-UA" sz="1400" b="1" dirty="0" err="1" smtClean="0">
                <a:solidFill>
                  <a:srgbClr val="0070C0"/>
                </a:solidFill>
              </a:rPr>
              <a:t>Воробьев</a:t>
            </a:r>
            <a:r>
              <a:rPr lang="uk-UA" altLang="uk-UA" sz="1400" b="1" dirty="0" smtClean="0">
                <a:solidFill>
                  <a:srgbClr val="0070C0"/>
                </a:solidFill>
              </a:rPr>
              <a:t> (</a:t>
            </a:r>
            <a:r>
              <a:rPr lang="uk-UA" altLang="uk-UA" sz="1400" b="1" dirty="0" err="1" smtClean="0">
                <a:solidFill>
                  <a:srgbClr val="0070C0"/>
                </a:solidFill>
              </a:rPr>
              <a:t>пер.с</a:t>
            </a:r>
            <a:r>
              <a:rPr lang="uk-UA" altLang="uk-UA" sz="1400" b="1" dirty="0" smtClean="0">
                <a:solidFill>
                  <a:srgbClr val="0070C0"/>
                </a:solidFill>
              </a:rPr>
              <a:t> англ.). – К.: </a:t>
            </a:r>
            <a:r>
              <a:rPr lang="uk-UA" altLang="uk-UA" sz="1400" b="1" dirty="0" err="1" smtClean="0">
                <a:solidFill>
                  <a:srgbClr val="0070C0"/>
                </a:solidFill>
              </a:rPr>
              <a:t>Ника-Центр</a:t>
            </a:r>
            <a:r>
              <a:rPr lang="uk-UA" altLang="uk-UA" sz="1400" b="1" dirty="0" smtClean="0">
                <a:solidFill>
                  <a:srgbClr val="0070C0"/>
                </a:solidFill>
              </a:rPr>
              <a:t>, 2001. – 560 с.</a:t>
            </a:r>
          </a:p>
          <a:p>
            <a:pPr eaLnBrk="1" hangingPunct="1"/>
            <a:r>
              <a:rPr lang="uk-UA" altLang="uk-UA" sz="1400" b="1" dirty="0" smtClean="0">
                <a:solidFill>
                  <a:srgbClr val="0070C0"/>
                </a:solidFill>
              </a:rPr>
              <a:t>10. </a:t>
            </a:r>
            <a:r>
              <a:rPr lang="uk-UA" altLang="uk-UA" sz="1400" b="1" dirty="0" err="1" smtClean="0">
                <a:solidFill>
                  <a:srgbClr val="0070C0"/>
                </a:solidFill>
              </a:rPr>
              <a:t>Сепетий</a:t>
            </a:r>
            <a:r>
              <a:rPr lang="uk-UA" altLang="uk-UA" sz="1400" b="1" dirty="0" smtClean="0">
                <a:solidFill>
                  <a:srgbClr val="0070C0"/>
                </a:solidFill>
              </a:rPr>
              <a:t> Д. П. Діалектика </a:t>
            </a:r>
            <a:r>
              <a:rPr lang="uk-UA" altLang="uk-UA" sz="1400" b="1" i="1" dirty="0" err="1" smtClean="0">
                <a:solidFill>
                  <a:srgbClr val="0070C0"/>
                </a:solidFill>
              </a:rPr>
              <a:t>versus</a:t>
            </a:r>
            <a:r>
              <a:rPr lang="uk-UA" altLang="uk-UA" sz="1400" b="1" dirty="0" smtClean="0">
                <a:solidFill>
                  <a:srgbClr val="0070C0"/>
                </a:solidFill>
              </a:rPr>
              <a:t> метафізика: переоцінка дилеми. / Д. П. </a:t>
            </a:r>
            <a:r>
              <a:rPr lang="uk-UA" altLang="uk-UA" sz="1400" b="1" dirty="0" err="1" smtClean="0">
                <a:solidFill>
                  <a:srgbClr val="0070C0"/>
                </a:solidFill>
              </a:rPr>
              <a:t>Сепетий</a:t>
            </a:r>
            <a:r>
              <a:rPr lang="uk-UA" altLang="uk-UA" sz="1400" b="1" dirty="0" smtClean="0">
                <a:solidFill>
                  <a:srgbClr val="0070C0"/>
                </a:solidFill>
              </a:rPr>
              <a:t> //  Філософська думка. – 2006. – № 4. – С. 56 ‑ 75.</a:t>
            </a:r>
          </a:p>
          <a:p>
            <a:pPr eaLnBrk="1" hangingPunct="1">
              <a:buFont typeface="Wingdings 3" pitchFamily="18" charset="2"/>
              <a:buNone/>
            </a:pPr>
            <a:endParaRPr lang="uk-UA" altLang="uk-UA" sz="1400" b="1" dirty="0" smtClean="0">
              <a:solidFill>
                <a:srgbClr val="0070C0"/>
              </a:solidFill>
            </a:endParaRPr>
          </a:p>
          <a:p>
            <a:pPr eaLnBrk="1" hangingPunct="1">
              <a:buFont typeface="Wingdings 3" pitchFamily="18" charset="2"/>
              <a:buNone/>
            </a:pPr>
            <a:endParaRPr lang="uk-UA" altLang="uk-UA" sz="1600" dirty="0" smtClean="0"/>
          </a:p>
          <a:p>
            <a:pPr eaLnBrk="1" hangingPunct="1"/>
            <a:endParaRPr lang="uk-UA" altLang="uk-UA" dirty="0" smtClean="0"/>
          </a:p>
        </p:txBody>
      </p:sp>
    </p:spTree>
  </p:cSld>
  <p:clrMapOvr>
    <a:masterClrMapping/>
  </p:clrMapOvr>
  <p:transition spd="slow">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3"/>
          <p:cNvGrpSpPr>
            <a:grpSpLocks/>
          </p:cNvGrpSpPr>
          <p:nvPr/>
        </p:nvGrpSpPr>
        <p:grpSpPr bwMode="auto">
          <a:xfrm>
            <a:off x="958850" y="1349375"/>
            <a:ext cx="10763250" cy="4424363"/>
            <a:chOff x="1134" y="6534"/>
            <a:chExt cx="9600" cy="3468"/>
          </a:xfrm>
        </p:grpSpPr>
        <p:sp>
          <p:nvSpPr>
            <p:cNvPr id="41988" name="Text Box 209"/>
            <p:cNvSpPr txBox="1">
              <a:spLocks noChangeArrowheads="1"/>
            </p:cNvSpPr>
            <p:nvPr/>
          </p:nvSpPr>
          <p:spPr bwMode="auto">
            <a:xfrm>
              <a:off x="1134" y="6534"/>
              <a:ext cx="9600" cy="1492"/>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На противагу засиллю формально-логічного мислення негативною діалектикою висувається заклик </a:t>
              </a:r>
              <a:r>
                <a:rPr lang="uk-UA" altLang="uk-UA" sz="2000" i="1">
                  <a:solidFill>
                    <a:srgbClr val="0000FF"/>
                  </a:solidFill>
                  <a:latin typeface="Times New Roman" pitchFamily="18" charset="0"/>
                  <a:cs typeface="Times New Roman" pitchFamily="18" charset="0"/>
                </a:rPr>
                <a:t>“мислити моделями”, що спираються на досвід, на практичне знання і на образне мислення</a:t>
              </a:r>
              <a:r>
                <a:rPr lang="uk-UA" altLang="uk-UA" sz="2000">
                  <a:latin typeface="Times New Roman" pitchFamily="18" charset="0"/>
                  <a:cs typeface="Times New Roman" pitchFamily="18" charset="0"/>
                </a:rPr>
                <a:t>. Тому Т. Адорно </a:t>
              </a:r>
              <a:r>
                <a:rPr lang="uk-UA" altLang="uk-UA" sz="2000" b="1" i="1">
                  <a:latin typeface="Times New Roman" pitchFamily="18" charset="0"/>
                  <a:cs typeface="Times New Roman" pitchFamily="18" charset="0"/>
                </a:rPr>
                <a:t>не вважав</a:t>
              </a:r>
              <a:r>
                <a:rPr lang="uk-UA" altLang="uk-UA" sz="2000">
                  <a:latin typeface="Times New Roman" pitchFamily="18" charset="0"/>
                  <a:cs typeface="Times New Roman" pitchFamily="18" charset="0"/>
                </a:rPr>
                <a:t> негативну діалектику в методологічному сенсі “тотальним запереченням”.</a:t>
              </a:r>
            </a:p>
          </p:txBody>
        </p:sp>
        <p:sp>
          <p:nvSpPr>
            <p:cNvPr id="41989" name="Text Box 212"/>
            <p:cNvSpPr txBox="1">
              <a:spLocks noChangeArrowheads="1"/>
            </p:cNvSpPr>
            <p:nvPr/>
          </p:nvSpPr>
          <p:spPr bwMode="auto">
            <a:xfrm>
              <a:off x="1134" y="8562"/>
              <a:ext cx="9600" cy="1440"/>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Підсумовуючи опис </a:t>
              </a:r>
              <a:r>
                <a:rPr lang="uk-UA" altLang="uk-UA" sz="2000" b="1">
                  <a:latin typeface="Times New Roman" pitchFamily="18" charset="0"/>
                  <a:cs typeface="Times New Roman" pitchFamily="18" charset="0"/>
                </a:rPr>
                <a:t>негативної діалектики</a:t>
              </a:r>
              <a:r>
                <a:rPr lang="uk-UA" altLang="uk-UA" sz="2000">
                  <a:latin typeface="Times New Roman" pitchFamily="18" charset="0"/>
                  <a:cs typeface="Times New Roman" pitchFamily="18" charset="0"/>
                </a:rPr>
                <a:t> як методології потрібно зауважити, що основні її положення стосуються, насамперед, соціального пізнання; вона претендує на те, щоб </a:t>
              </a:r>
              <a:r>
                <a:rPr lang="uk-UA" altLang="uk-UA" sz="2000" b="1">
                  <a:latin typeface="Times New Roman" pitchFamily="18" charset="0"/>
                  <a:cs typeface="Times New Roman" pitchFamily="18" charset="0"/>
                </a:rPr>
                <a:t>бути</a:t>
              </a:r>
              <a:r>
                <a:rPr lang="uk-UA" altLang="uk-UA" sz="2000">
                  <a:latin typeface="Times New Roman" pitchFamily="18" charset="0"/>
                  <a:cs typeface="Times New Roman" pitchFamily="18" charset="0"/>
                </a:rPr>
                <a:t> </a:t>
              </a:r>
              <a:r>
                <a:rPr lang="uk-UA" altLang="uk-UA" sz="2000" b="1" i="1">
                  <a:latin typeface="Times New Roman" pitchFamily="18" charset="0"/>
                  <a:cs typeface="Times New Roman" pitchFamily="18" charset="0"/>
                </a:rPr>
                <a:t>методологією культурного та соціального розвитку суспільства</a:t>
              </a:r>
              <a:r>
                <a:rPr lang="uk-UA" altLang="uk-UA" sz="2000">
                  <a:latin typeface="Times New Roman" pitchFamily="18" charset="0"/>
                  <a:cs typeface="Times New Roman" pitchFamily="18" charset="0"/>
                </a:rPr>
                <a:t>, тобто </a:t>
              </a:r>
              <a:r>
                <a:rPr lang="uk-UA" altLang="uk-UA" sz="2000" b="1" i="1">
                  <a:latin typeface="Times New Roman" pitchFamily="18" charset="0"/>
                  <a:cs typeface="Times New Roman" pitchFamily="18" charset="0"/>
                </a:rPr>
                <a:t>соціальною теорією</a:t>
              </a:r>
              <a:r>
                <a:rPr lang="uk-UA" altLang="uk-UA" sz="2000">
                  <a:latin typeface="Times New Roman" pitchFamily="18" charset="0"/>
                  <a:cs typeface="Times New Roman" pitchFamily="18" charset="0"/>
                </a:rPr>
                <a:t>.</a:t>
              </a:r>
            </a:p>
          </p:txBody>
        </p:sp>
      </p:grpSp>
      <p:sp>
        <p:nvSpPr>
          <p:cNvPr id="5" name="Стрелка вниз 4"/>
          <p:cNvSpPr/>
          <p:nvPr/>
        </p:nvSpPr>
        <p:spPr>
          <a:xfrm>
            <a:off x="6116638" y="322263"/>
            <a:ext cx="447675"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par>
                                <p:cTn id="8" presetID="27" presetClass="emph" presetSubtype="0" repeatCount="5000" fill="remove" grpId="1" nodeType="withEffect">
                                  <p:stCondLst>
                                    <p:cond delay="0"/>
                                  </p:stCondLst>
                                  <p:childTnLst>
                                    <p:animClr clrSpc="rgb" dir="cw">
                                      <p:cBhvr override="childStyle">
                                        <p:cTn id="9" dur="250" autoRev="1" fill="remove"/>
                                        <p:tgtEl>
                                          <p:spTgt spid="5"/>
                                        </p:tgtEl>
                                        <p:attrNameLst>
                                          <p:attrName>style.color</p:attrName>
                                        </p:attrNameLst>
                                      </p:cBhvr>
                                      <p:to>
                                        <a:schemeClr val="bg1"/>
                                      </p:to>
                                    </p:animClr>
                                    <p:animClr clrSpc="rgb" dir="cw">
                                      <p:cBhvr>
                                        <p:cTn id="10" dur="250" autoRev="1" fill="remove"/>
                                        <p:tgtEl>
                                          <p:spTgt spid="5"/>
                                        </p:tgtEl>
                                        <p:attrNameLst>
                                          <p:attrName>fillcolor</p:attrName>
                                        </p:attrNameLst>
                                      </p:cBhvr>
                                      <p:to>
                                        <a:schemeClr val="bg1"/>
                                      </p:to>
                                    </p:animClr>
                                    <p:set>
                                      <p:cBhvr>
                                        <p:cTn id="11" dur="250" autoRev="1" fill="remove"/>
                                        <p:tgtEl>
                                          <p:spTgt spid="5"/>
                                        </p:tgtEl>
                                        <p:attrNameLst>
                                          <p:attrName>fill.type</p:attrName>
                                        </p:attrNameLst>
                                      </p:cBhvr>
                                      <p:to>
                                        <p:strVal val="solid"/>
                                      </p:to>
                                    </p:set>
                                    <p:set>
                                      <p:cBhvr>
                                        <p:cTn id="12" dur="250" autoRev="1" fill="remove"/>
                                        <p:tgtEl>
                                          <p:spTgt spid="5"/>
                                        </p:tgtEl>
                                        <p:attrNameLst>
                                          <p:attrName>fill.on</p:attrName>
                                        </p:attrNameLst>
                                      </p:cBhvr>
                                      <p:to>
                                        <p:strVal val="true"/>
                                      </p:to>
                                    </p:set>
                                  </p:childTnLst>
                                </p:cTn>
                              </p:par>
                              <p:par>
                                <p:cTn id="13" presetID="53" presetClass="entr" presetSubtype="16"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2500" fill="hold"/>
                                        <p:tgtEl>
                                          <p:spTgt spid="2"/>
                                        </p:tgtEl>
                                        <p:attrNameLst>
                                          <p:attrName>ppt_w</p:attrName>
                                        </p:attrNameLst>
                                      </p:cBhvr>
                                      <p:tavLst>
                                        <p:tav tm="0">
                                          <p:val>
                                            <p:fltVal val="0"/>
                                          </p:val>
                                        </p:tav>
                                        <p:tav tm="100000">
                                          <p:val>
                                            <p:strVal val="#ppt_w"/>
                                          </p:val>
                                        </p:tav>
                                      </p:tavLst>
                                    </p:anim>
                                    <p:anim calcmode="lin" valueType="num">
                                      <p:cBhvr>
                                        <p:cTn id="16" dur="2500" fill="hold"/>
                                        <p:tgtEl>
                                          <p:spTgt spid="2"/>
                                        </p:tgtEl>
                                        <p:attrNameLst>
                                          <p:attrName>ppt_h</p:attrName>
                                        </p:attrNameLst>
                                      </p:cBhvr>
                                      <p:tavLst>
                                        <p:tav tm="0">
                                          <p:val>
                                            <p:fltVal val="0"/>
                                          </p:val>
                                        </p:tav>
                                        <p:tav tm="100000">
                                          <p:val>
                                            <p:strVal val="#ppt_h"/>
                                          </p:val>
                                        </p:tav>
                                      </p:tavLst>
                                    </p:anim>
                                    <p:animEffect transition="in" filter="fade">
                                      <p:cBhvr>
                                        <p:cTn id="17" dur="2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25"/>
          <p:cNvSpPr txBox="1">
            <a:spLocks noChangeArrowheads="1"/>
          </p:cNvSpPr>
          <p:nvPr/>
        </p:nvSpPr>
        <p:spPr bwMode="auto">
          <a:xfrm>
            <a:off x="6399213" y="2770188"/>
            <a:ext cx="2209800" cy="1193800"/>
          </a:xfrm>
          <a:prstGeom prst="rect">
            <a:avLst/>
          </a:prstGeom>
          <a:solidFill>
            <a:srgbClr val="FFFFFF"/>
          </a:solidFill>
          <a:ln w="9525">
            <a:solidFill>
              <a:srgbClr val="FF0000"/>
            </a:solidFill>
            <a:miter lim="800000"/>
            <a:headEnd/>
            <a:tailEnd/>
          </a:ln>
        </p:spPr>
        <p:txBody>
          <a:bodyPr/>
          <a:lstStyle/>
          <a:p>
            <a:pPr algn="ctr" eaLnBrk="1" hangingPunct="1"/>
            <a:r>
              <a:rPr lang="uk-UA" altLang="uk-UA" sz="2400" b="1">
                <a:latin typeface="Times New Roman" pitchFamily="18" charset="0"/>
                <a:cs typeface="Times New Roman" pitchFamily="18" charset="0"/>
              </a:rPr>
              <a:t>Основні принципи діалектики</a:t>
            </a:r>
            <a:endParaRPr lang="uk-UA" altLang="uk-UA" sz="2400">
              <a:latin typeface="Times New Roman" pitchFamily="18" charset="0"/>
              <a:cs typeface="Times New Roman" pitchFamily="18" charset="0"/>
            </a:endParaRPr>
          </a:p>
        </p:txBody>
      </p:sp>
      <p:sp>
        <p:nvSpPr>
          <p:cNvPr id="4" name="Text Box 217"/>
          <p:cNvSpPr txBox="1">
            <a:spLocks noChangeArrowheads="1"/>
          </p:cNvSpPr>
          <p:nvPr/>
        </p:nvSpPr>
        <p:spPr bwMode="auto">
          <a:xfrm>
            <a:off x="300038" y="209550"/>
            <a:ext cx="2451100" cy="2767013"/>
          </a:xfrm>
          <a:prstGeom prst="rect">
            <a:avLst/>
          </a:prstGeom>
          <a:solidFill>
            <a:srgbClr val="FFFFFF"/>
          </a:solidFill>
          <a:ln w="9525">
            <a:solidFill>
              <a:srgbClr val="00B05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принцип взаємозв'язку</a:t>
            </a:r>
            <a:r>
              <a:rPr lang="uk-UA" altLang="uk-UA" sz="2000">
                <a:latin typeface="Times New Roman" pitchFamily="18" charset="0"/>
                <a:cs typeface="Times New Roman" pitchFamily="18" charset="0"/>
              </a:rPr>
              <a:t> (когерентності) – виражає взаємопов’язаність, загальний зв’язок усіх форм та елементів буття.</a:t>
            </a:r>
          </a:p>
        </p:txBody>
      </p:sp>
      <p:sp>
        <p:nvSpPr>
          <p:cNvPr id="5" name="Text Box 218"/>
          <p:cNvSpPr txBox="1">
            <a:spLocks noChangeArrowheads="1"/>
          </p:cNvSpPr>
          <p:nvPr/>
        </p:nvSpPr>
        <p:spPr bwMode="auto">
          <a:xfrm>
            <a:off x="3290888" y="209550"/>
            <a:ext cx="2224087" cy="1828800"/>
          </a:xfrm>
          <a:prstGeom prst="rect">
            <a:avLst/>
          </a:prstGeom>
          <a:solidFill>
            <a:srgbClr val="FFFFFF"/>
          </a:solidFill>
          <a:ln w="9525">
            <a:solidFill>
              <a:srgbClr val="00B05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принцип взаємодії</a:t>
            </a:r>
            <a:r>
              <a:rPr lang="uk-UA" altLang="uk-UA" sz="2000" b="1">
                <a:latin typeface="Times New Roman" pitchFamily="18" charset="0"/>
                <a:cs typeface="Times New Roman" pitchFamily="18" charset="0"/>
              </a:rPr>
              <a:t> – </a:t>
            </a:r>
            <a:r>
              <a:rPr lang="uk-UA" altLang="uk-UA" sz="2000">
                <a:latin typeface="Times New Roman" pitchFamily="18" charset="0"/>
                <a:cs typeface="Times New Roman" pitchFamily="18" charset="0"/>
              </a:rPr>
              <a:t>виражає взаємну обумовленість подій і явищ світу.</a:t>
            </a:r>
          </a:p>
        </p:txBody>
      </p:sp>
      <p:sp>
        <p:nvSpPr>
          <p:cNvPr id="6" name="Text Box 219"/>
          <p:cNvSpPr txBox="1">
            <a:spLocks noChangeArrowheads="1"/>
          </p:cNvSpPr>
          <p:nvPr/>
        </p:nvSpPr>
        <p:spPr bwMode="auto">
          <a:xfrm>
            <a:off x="5737225" y="209550"/>
            <a:ext cx="3240088" cy="2290763"/>
          </a:xfrm>
          <a:prstGeom prst="rect">
            <a:avLst/>
          </a:prstGeom>
          <a:solidFill>
            <a:srgbClr val="FFFFFF"/>
          </a:solidFill>
          <a:ln w="9525">
            <a:solidFill>
              <a:srgbClr val="00B05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принцип розвитку</a:t>
            </a:r>
            <a:r>
              <a:rPr lang="uk-UA" altLang="uk-UA" sz="2000" b="1">
                <a:latin typeface="Times New Roman" pitchFamily="18" charset="0"/>
                <a:cs typeface="Times New Roman" pitchFamily="18" charset="0"/>
              </a:rPr>
              <a:t> – </a:t>
            </a:r>
            <a:r>
              <a:rPr lang="uk-UA" altLang="uk-UA" sz="2000">
                <a:latin typeface="Times New Roman" pitchFamily="18" charset="0"/>
                <a:cs typeface="Times New Roman" pitchFamily="18" charset="0"/>
              </a:rPr>
              <a:t>виражає найбільш загальну форму зв’язку, змістом якого є у незворотні, спрямовані, закономірні зміни, а результатом ‑ зміна однієї якості іншою.</a:t>
            </a:r>
          </a:p>
        </p:txBody>
      </p:sp>
      <p:sp>
        <p:nvSpPr>
          <p:cNvPr id="7" name="Text Box 224"/>
          <p:cNvSpPr txBox="1">
            <a:spLocks noChangeArrowheads="1"/>
          </p:cNvSpPr>
          <p:nvPr/>
        </p:nvSpPr>
        <p:spPr bwMode="auto">
          <a:xfrm>
            <a:off x="9090025" y="209550"/>
            <a:ext cx="2870200" cy="3433763"/>
          </a:xfrm>
          <a:prstGeom prst="rect">
            <a:avLst/>
          </a:prstGeom>
          <a:solidFill>
            <a:srgbClr val="FFFFFF"/>
          </a:solidFill>
          <a:ln w="9525">
            <a:solidFill>
              <a:srgbClr val="00B05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принципової пізнаваності світу</a:t>
            </a:r>
            <a:r>
              <a:rPr lang="en-US" altLang="uk-UA" sz="2000" b="1">
                <a:latin typeface="Times New Roman" pitchFamily="18" charset="0"/>
                <a:cs typeface="Times New Roman" pitchFamily="18" charset="0"/>
              </a:rPr>
              <a:t> ‑ </a:t>
            </a:r>
            <a:r>
              <a:rPr lang="uk-UA" altLang="uk-UA" sz="2000">
                <a:latin typeface="Times New Roman" pitchFamily="18" charset="0"/>
                <a:cs typeface="Times New Roman" pitchFamily="18" charset="0"/>
              </a:rPr>
              <a:t>світ</a:t>
            </a:r>
            <a:r>
              <a:rPr lang="uk-UA" altLang="uk-UA" sz="2000" b="1">
                <a:latin typeface="Times New Roman" pitchFamily="18" charset="0"/>
                <a:cs typeface="Times New Roman" pitchFamily="18" charset="0"/>
              </a:rPr>
              <a:t> </a:t>
            </a:r>
            <a:r>
              <a:rPr lang="uk-UA" altLang="uk-UA" sz="2000">
                <a:latin typeface="Times New Roman" pitchFamily="18" charset="0"/>
                <a:cs typeface="Times New Roman" pitchFamily="18" charset="0"/>
              </a:rPr>
              <a:t>має іманентну здатність “просвітлюватись”, “упрозорюватись” під дією “світла” людського розуму, відкриваючи властивості і закони, які не сприймаються органами чуття.</a:t>
            </a:r>
          </a:p>
        </p:txBody>
      </p:sp>
      <p:sp>
        <p:nvSpPr>
          <p:cNvPr id="8" name="Text Box 222"/>
          <p:cNvSpPr txBox="1">
            <a:spLocks noChangeArrowheads="1"/>
          </p:cNvSpPr>
          <p:nvPr/>
        </p:nvSpPr>
        <p:spPr bwMode="auto">
          <a:xfrm>
            <a:off x="9431338" y="3829050"/>
            <a:ext cx="2528887" cy="2901950"/>
          </a:xfrm>
          <a:prstGeom prst="rect">
            <a:avLst/>
          </a:prstGeom>
          <a:solidFill>
            <a:srgbClr val="FFFFFF"/>
          </a:solidFill>
          <a:ln w="9525">
            <a:solidFill>
              <a:srgbClr val="00B05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детермінізму</a:t>
            </a:r>
            <a:r>
              <a:rPr lang="uk-UA" altLang="uk-UA" sz="2000" b="1">
                <a:latin typeface="Times New Roman" pitchFamily="18" charset="0"/>
                <a:cs typeface="Times New Roman" pitchFamily="18" charset="0"/>
              </a:rPr>
              <a:t> ‑ </a:t>
            </a:r>
            <a:r>
              <a:rPr lang="uk-UA" altLang="uk-UA" sz="2000">
                <a:latin typeface="Times New Roman" pitchFamily="18" charset="0"/>
                <a:cs typeface="Times New Roman" pitchFamily="18" charset="0"/>
              </a:rPr>
              <a:t>всi елементи буття виникають, розвиваються i сходять в небуття в результатi дії певних причин i обумовлюються такими причинами.</a:t>
            </a:r>
          </a:p>
          <a:p>
            <a:pPr eaLnBrk="1" hangingPunct="1"/>
            <a:r>
              <a:rPr lang="uk-UA" altLang="uk-UA" sz="1400">
                <a:latin typeface="Times New Roman" pitchFamily="18" charset="0"/>
                <a:cs typeface="Times New Roman" pitchFamily="18" charset="0"/>
              </a:rPr>
              <a:t> </a:t>
            </a:r>
          </a:p>
        </p:txBody>
      </p:sp>
      <p:sp>
        <p:nvSpPr>
          <p:cNvPr id="9" name="Text Box 221"/>
          <p:cNvSpPr txBox="1">
            <a:spLocks noChangeArrowheads="1"/>
          </p:cNvSpPr>
          <p:nvPr/>
        </p:nvSpPr>
        <p:spPr bwMode="auto">
          <a:xfrm>
            <a:off x="5888038" y="4445000"/>
            <a:ext cx="3305175" cy="2286000"/>
          </a:xfrm>
          <a:prstGeom prst="rect">
            <a:avLst/>
          </a:prstGeom>
          <a:solidFill>
            <a:srgbClr val="FFFFFF"/>
          </a:solidFill>
          <a:ln w="9525">
            <a:solidFill>
              <a:srgbClr val="00B05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системності</a:t>
            </a:r>
            <a:r>
              <a:rPr lang="en-US" altLang="uk-UA" sz="2000" b="1">
                <a:latin typeface="Times New Roman" pitchFamily="18" charset="0"/>
                <a:cs typeface="Times New Roman" pitchFamily="18" charset="0"/>
              </a:rPr>
              <a:t> ‑ </a:t>
            </a:r>
            <a:r>
              <a:rPr lang="uk-UA" altLang="uk-UA" sz="2000">
                <a:latin typeface="Times New Roman" pitchFamily="18" charset="0"/>
                <a:cs typeface="Times New Roman" pitchFamily="18" charset="0"/>
              </a:rPr>
              <a:t>характеризує світ як “систему систем” різних рівнів ієрархічності і складності, елементи якої перебувають у відношенні “підсистема – система – зовнішнє середовище”</a:t>
            </a:r>
          </a:p>
        </p:txBody>
      </p:sp>
      <p:sp>
        <p:nvSpPr>
          <p:cNvPr id="10" name="Text Box 220"/>
          <p:cNvSpPr txBox="1">
            <a:spLocks noChangeArrowheads="1"/>
          </p:cNvSpPr>
          <p:nvPr/>
        </p:nvSpPr>
        <p:spPr bwMode="auto">
          <a:xfrm>
            <a:off x="2914650" y="2162175"/>
            <a:ext cx="2735263" cy="4568825"/>
          </a:xfrm>
          <a:prstGeom prst="rect">
            <a:avLst/>
          </a:prstGeom>
          <a:solidFill>
            <a:srgbClr val="FFFFFF"/>
          </a:solidFill>
          <a:ln w="9525">
            <a:solidFill>
              <a:srgbClr val="00B05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цілісності</a:t>
            </a:r>
            <a:r>
              <a:rPr lang="uk-UA" altLang="uk-UA" sz="2000">
                <a:latin typeface="Times New Roman" pitchFamily="18" charset="0"/>
                <a:cs typeface="Times New Roman" pitchFamily="18" charset="0"/>
              </a:rPr>
              <a:t> ‑ це сприйняття і розуміння світу як цілого, що визначається принциповою неможливістю існування його окремих частин поза зв’язками і відношеннями з іншими частинами,</a:t>
            </a:r>
            <a:r>
              <a:rPr lang="uk-UA" altLang="uk-UA" sz="2000" i="1">
                <a:latin typeface="Times New Roman" pitchFamily="18" charset="0"/>
                <a:cs typeface="Times New Roman" pitchFamily="18" charset="0"/>
              </a:rPr>
              <a:t> </a:t>
            </a:r>
            <a:r>
              <a:rPr lang="uk-UA" altLang="uk-UA" sz="2000">
                <a:latin typeface="Times New Roman" pitchFamily="18" charset="0"/>
                <a:cs typeface="Times New Roman" pitchFamily="18" charset="0"/>
              </a:rPr>
              <a:t>тобто поза якісною визначеністю світового цілого</a:t>
            </a:r>
            <a:r>
              <a:rPr lang="uk-UA" altLang="uk-UA" sz="1200">
                <a:latin typeface="Times New Roman" pitchFamily="18" charset="0"/>
                <a:cs typeface="Times New Roman" pitchFamily="18" charset="0"/>
              </a:rPr>
              <a:t>.</a:t>
            </a:r>
            <a:endParaRPr lang="uk-UA" altLang="uk-UA" sz="1400">
              <a:latin typeface="Times New Roman" pitchFamily="18" charset="0"/>
              <a:cs typeface="Times New Roman" pitchFamily="18" charset="0"/>
            </a:endParaRPr>
          </a:p>
        </p:txBody>
      </p:sp>
      <p:sp>
        <p:nvSpPr>
          <p:cNvPr id="11" name="Text Box 223"/>
          <p:cNvSpPr txBox="1">
            <a:spLocks noChangeArrowheads="1"/>
          </p:cNvSpPr>
          <p:nvPr/>
        </p:nvSpPr>
        <p:spPr bwMode="auto">
          <a:xfrm>
            <a:off x="282575" y="3367088"/>
            <a:ext cx="2486025" cy="3087687"/>
          </a:xfrm>
          <a:prstGeom prst="rect">
            <a:avLst/>
          </a:prstGeom>
          <a:solidFill>
            <a:srgbClr val="FFFFFF"/>
          </a:solidFill>
          <a:ln w="9525">
            <a:solidFill>
              <a:srgbClr val="00B05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об’єктивності світу</a:t>
            </a:r>
            <a:r>
              <a:rPr lang="en-US" altLang="uk-UA" sz="2000" b="1">
                <a:latin typeface="Times New Roman" pitchFamily="18" charset="0"/>
                <a:cs typeface="Times New Roman" pitchFamily="18" charset="0"/>
              </a:rPr>
              <a:t> ‑ </a:t>
            </a:r>
            <a:r>
              <a:rPr lang="uk-UA" altLang="uk-UA" sz="2000">
                <a:latin typeface="Times New Roman" pitchFamily="18" charset="0"/>
                <a:cs typeface="Times New Roman" pitchFamily="18" charset="0"/>
              </a:rPr>
              <a:t>засвідчує окреме від будь-якої індивідуальної свідомості, самостійне існування світу, як просторово-часового середовища її буття.</a:t>
            </a: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withEffect">
                                  <p:stCondLst>
                                    <p:cond delay="0"/>
                                  </p:stCondLst>
                                  <p:iterate type="wd">
                                    <p:tmPct val="0"/>
                                  </p:iterate>
                                  <p:childTnLst>
                                    <p:set>
                                      <p:cBhvr>
                                        <p:cTn id="6" dur="1" fill="hold">
                                          <p:stCondLst>
                                            <p:cond delay="0"/>
                                          </p:stCondLst>
                                        </p:cTn>
                                        <p:tgtEl>
                                          <p:spTgt spid="3"/>
                                        </p:tgtEl>
                                        <p:attrNameLst>
                                          <p:attrName>style.visibility</p:attrName>
                                        </p:attrNameLst>
                                      </p:cBhvr>
                                      <p:to>
                                        <p:strVal val="visible"/>
                                      </p:to>
                                    </p:set>
                                    <p:anim calcmode="lin" valueType="num">
                                      <p:cBhvr>
                                        <p:cTn id="7" dur="1900" fill="hold"/>
                                        <p:tgtEl>
                                          <p:spTgt spid="3"/>
                                        </p:tgtEl>
                                        <p:attrNameLst>
                                          <p:attrName>ppt_w</p:attrName>
                                        </p:attrNameLst>
                                      </p:cBhvr>
                                      <p:tavLst>
                                        <p:tav tm="0">
                                          <p:val>
                                            <p:fltVal val="0"/>
                                          </p:val>
                                        </p:tav>
                                        <p:tav tm="100000">
                                          <p:val>
                                            <p:strVal val="#ppt_w"/>
                                          </p:val>
                                        </p:tav>
                                      </p:tavLst>
                                    </p:anim>
                                    <p:anim calcmode="lin" valueType="num">
                                      <p:cBhvr>
                                        <p:cTn id="8" dur="1900" fill="hold"/>
                                        <p:tgtEl>
                                          <p:spTgt spid="3"/>
                                        </p:tgtEl>
                                        <p:attrNameLst>
                                          <p:attrName>ppt_h</p:attrName>
                                        </p:attrNameLst>
                                      </p:cBhvr>
                                      <p:tavLst>
                                        <p:tav tm="0">
                                          <p:val>
                                            <p:fltVal val="0"/>
                                          </p:val>
                                        </p:tav>
                                        <p:tav tm="100000">
                                          <p:val>
                                            <p:strVal val="#ppt_h"/>
                                          </p:val>
                                        </p:tav>
                                      </p:tavLst>
                                    </p:anim>
                                    <p:animEffect transition="in" filter="fade">
                                      <p:cBhvr>
                                        <p:cTn id="9" dur="1900"/>
                                        <p:tgtEl>
                                          <p:spTgt spid="3"/>
                                        </p:tgtEl>
                                      </p:cBhvr>
                                    </p:animEffect>
                                  </p:childTnLst>
                                </p:cTn>
                              </p:par>
                              <p:par>
                                <p:cTn id="10" presetID="26" presetClass="emph" presetSubtype="0" repeatCount="indefinite" fill="hold" grpId="1" nodeType="withEffect">
                                  <p:stCondLst>
                                    <p:cond delay="0"/>
                                  </p:stCondLst>
                                  <p:iterate type="wd">
                                    <p:tmPct val="10000"/>
                                  </p:iterate>
                                  <p:childTnLst>
                                    <p:animEffect transition="out" filter="fade">
                                      <p:cBhvr>
                                        <p:cTn id="11" dur="500" tmFilter="0, 0; .2, .5; .8, .5; 1, 0"/>
                                        <p:tgtEl>
                                          <p:spTgt spid="3"/>
                                        </p:tgtEl>
                                      </p:cBhvr>
                                    </p:animEffect>
                                    <p:animScale>
                                      <p:cBhvr>
                                        <p:cTn id="12" dur="250" autoRev="1" fill="hold"/>
                                        <p:tgtEl>
                                          <p:spTgt spid="3"/>
                                        </p:tgtEl>
                                      </p:cBhvr>
                                      <p:by x="105000" y="105000"/>
                                    </p:animScale>
                                  </p:childTnLst>
                                </p:cTn>
                              </p:par>
                              <p:par>
                                <p:cTn id="13" presetID="3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3000" fill="hold"/>
                                        <p:tgtEl>
                                          <p:spTgt spid="4"/>
                                        </p:tgtEl>
                                        <p:attrNameLst>
                                          <p:attrName>ppt_w</p:attrName>
                                        </p:attrNameLst>
                                      </p:cBhvr>
                                      <p:tavLst>
                                        <p:tav tm="0">
                                          <p:val>
                                            <p:fltVal val="0"/>
                                          </p:val>
                                        </p:tav>
                                        <p:tav tm="100000">
                                          <p:val>
                                            <p:strVal val="#ppt_w"/>
                                          </p:val>
                                        </p:tav>
                                      </p:tavLst>
                                    </p:anim>
                                    <p:anim calcmode="lin" valueType="num">
                                      <p:cBhvr>
                                        <p:cTn id="16" dur="3000" fill="hold"/>
                                        <p:tgtEl>
                                          <p:spTgt spid="4"/>
                                        </p:tgtEl>
                                        <p:attrNameLst>
                                          <p:attrName>ppt_h</p:attrName>
                                        </p:attrNameLst>
                                      </p:cBhvr>
                                      <p:tavLst>
                                        <p:tav tm="0">
                                          <p:val>
                                            <p:fltVal val="0"/>
                                          </p:val>
                                        </p:tav>
                                        <p:tav tm="100000">
                                          <p:val>
                                            <p:strVal val="#ppt_h"/>
                                          </p:val>
                                        </p:tav>
                                      </p:tavLst>
                                    </p:anim>
                                    <p:anim calcmode="lin" valueType="num">
                                      <p:cBhvr>
                                        <p:cTn id="17" dur="3000" fill="hold"/>
                                        <p:tgtEl>
                                          <p:spTgt spid="4"/>
                                        </p:tgtEl>
                                        <p:attrNameLst>
                                          <p:attrName>style.rotation</p:attrName>
                                        </p:attrNameLst>
                                      </p:cBhvr>
                                      <p:tavLst>
                                        <p:tav tm="0">
                                          <p:val>
                                            <p:fltVal val="90"/>
                                          </p:val>
                                        </p:tav>
                                        <p:tav tm="100000">
                                          <p:val>
                                            <p:fltVal val="0"/>
                                          </p:val>
                                        </p:tav>
                                      </p:tavLst>
                                    </p:anim>
                                    <p:animEffect transition="in" filter="fade">
                                      <p:cBhvr>
                                        <p:cTn id="18" dur="3000"/>
                                        <p:tgtEl>
                                          <p:spTgt spid="4"/>
                                        </p:tgtEl>
                                      </p:cBhvr>
                                    </p:animEffect>
                                  </p:childTnLst>
                                </p:cTn>
                              </p:par>
                              <p:par>
                                <p:cTn id="19" presetID="31" presetClass="entr" presetSubtype="0" fill="hold" grpId="0" nodeType="withEffect">
                                  <p:stCondLst>
                                    <p:cond delay="5100"/>
                                  </p:stCondLst>
                                  <p:childTnLst>
                                    <p:set>
                                      <p:cBhvr>
                                        <p:cTn id="20" dur="1" fill="hold">
                                          <p:stCondLst>
                                            <p:cond delay="0"/>
                                          </p:stCondLst>
                                        </p:cTn>
                                        <p:tgtEl>
                                          <p:spTgt spid="5"/>
                                        </p:tgtEl>
                                        <p:attrNameLst>
                                          <p:attrName>style.visibility</p:attrName>
                                        </p:attrNameLst>
                                      </p:cBhvr>
                                      <p:to>
                                        <p:strVal val="visible"/>
                                      </p:to>
                                    </p:set>
                                    <p:anim calcmode="lin" valueType="num">
                                      <p:cBhvr>
                                        <p:cTn id="21" dur="3600" fill="hold"/>
                                        <p:tgtEl>
                                          <p:spTgt spid="5"/>
                                        </p:tgtEl>
                                        <p:attrNameLst>
                                          <p:attrName>ppt_w</p:attrName>
                                        </p:attrNameLst>
                                      </p:cBhvr>
                                      <p:tavLst>
                                        <p:tav tm="0">
                                          <p:val>
                                            <p:fltVal val="0"/>
                                          </p:val>
                                        </p:tav>
                                        <p:tav tm="100000">
                                          <p:val>
                                            <p:strVal val="#ppt_w"/>
                                          </p:val>
                                        </p:tav>
                                      </p:tavLst>
                                    </p:anim>
                                    <p:anim calcmode="lin" valueType="num">
                                      <p:cBhvr>
                                        <p:cTn id="22" dur="3600" fill="hold"/>
                                        <p:tgtEl>
                                          <p:spTgt spid="5"/>
                                        </p:tgtEl>
                                        <p:attrNameLst>
                                          <p:attrName>ppt_h</p:attrName>
                                        </p:attrNameLst>
                                      </p:cBhvr>
                                      <p:tavLst>
                                        <p:tav tm="0">
                                          <p:val>
                                            <p:fltVal val="0"/>
                                          </p:val>
                                        </p:tav>
                                        <p:tav tm="100000">
                                          <p:val>
                                            <p:strVal val="#ppt_h"/>
                                          </p:val>
                                        </p:tav>
                                      </p:tavLst>
                                    </p:anim>
                                    <p:anim calcmode="lin" valueType="num">
                                      <p:cBhvr>
                                        <p:cTn id="23" dur="3600" fill="hold"/>
                                        <p:tgtEl>
                                          <p:spTgt spid="5"/>
                                        </p:tgtEl>
                                        <p:attrNameLst>
                                          <p:attrName>style.rotation</p:attrName>
                                        </p:attrNameLst>
                                      </p:cBhvr>
                                      <p:tavLst>
                                        <p:tav tm="0">
                                          <p:val>
                                            <p:fltVal val="90"/>
                                          </p:val>
                                        </p:tav>
                                        <p:tav tm="100000">
                                          <p:val>
                                            <p:fltVal val="0"/>
                                          </p:val>
                                        </p:tav>
                                      </p:tavLst>
                                    </p:anim>
                                    <p:animEffect transition="in" filter="fade">
                                      <p:cBhvr>
                                        <p:cTn id="24" dur="3600"/>
                                        <p:tgtEl>
                                          <p:spTgt spid="5"/>
                                        </p:tgtEl>
                                      </p:cBhvr>
                                    </p:animEffect>
                                  </p:childTnLst>
                                </p:cTn>
                              </p:par>
                              <p:par>
                                <p:cTn id="25" presetID="31" presetClass="entr" presetSubtype="0" fill="hold" grpId="0" nodeType="withEffect">
                                  <p:stCondLst>
                                    <p:cond delay="1800"/>
                                  </p:stCondLst>
                                  <p:childTnLst>
                                    <p:set>
                                      <p:cBhvr>
                                        <p:cTn id="26" dur="1" fill="hold">
                                          <p:stCondLst>
                                            <p:cond delay="0"/>
                                          </p:stCondLst>
                                        </p:cTn>
                                        <p:tgtEl>
                                          <p:spTgt spid="6"/>
                                        </p:tgtEl>
                                        <p:attrNameLst>
                                          <p:attrName>style.visibility</p:attrName>
                                        </p:attrNameLst>
                                      </p:cBhvr>
                                      <p:to>
                                        <p:strVal val="visible"/>
                                      </p:to>
                                    </p:set>
                                    <p:anim calcmode="lin" valueType="num">
                                      <p:cBhvr>
                                        <p:cTn id="27" dur="3500" fill="hold"/>
                                        <p:tgtEl>
                                          <p:spTgt spid="6"/>
                                        </p:tgtEl>
                                        <p:attrNameLst>
                                          <p:attrName>ppt_w</p:attrName>
                                        </p:attrNameLst>
                                      </p:cBhvr>
                                      <p:tavLst>
                                        <p:tav tm="0">
                                          <p:val>
                                            <p:fltVal val="0"/>
                                          </p:val>
                                        </p:tav>
                                        <p:tav tm="100000">
                                          <p:val>
                                            <p:strVal val="#ppt_w"/>
                                          </p:val>
                                        </p:tav>
                                      </p:tavLst>
                                    </p:anim>
                                    <p:anim calcmode="lin" valueType="num">
                                      <p:cBhvr>
                                        <p:cTn id="28" dur="3500" fill="hold"/>
                                        <p:tgtEl>
                                          <p:spTgt spid="6"/>
                                        </p:tgtEl>
                                        <p:attrNameLst>
                                          <p:attrName>ppt_h</p:attrName>
                                        </p:attrNameLst>
                                      </p:cBhvr>
                                      <p:tavLst>
                                        <p:tav tm="0">
                                          <p:val>
                                            <p:fltVal val="0"/>
                                          </p:val>
                                        </p:tav>
                                        <p:tav tm="100000">
                                          <p:val>
                                            <p:strVal val="#ppt_h"/>
                                          </p:val>
                                        </p:tav>
                                      </p:tavLst>
                                    </p:anim>
                                    <p:anim calcmode="lin" valueType="num">
                                      <p:cBhvr>
                                        <p:cTn id="29" dur="3500" fill="hold"/>
                                        <p:tgtEl>
                                          <p:spTgt spid="6"/>
                                        </p:tgtEl>
                                        <p:attrNameLst>
                                          <p:attrName>style.rotation</p:attrName>
                                        </p:attrNameLst>
                                      </p:cBhvr>
                                      <p:tavLst>
                                        <p:tav tm="0">
                                          <p:val>
                                            <p:fltVal val="90"/>
                                          </p:val>
                                        </p:tav>
                                        <p:tav tm="100000">
                                          <p:val>
                                            <p:fltVal val="0"/>
                                          </p:val>
                                        </p:tav>
                                      </p:tavLst>
                                    </p:anim>
                                    <p:animEffect transition="in" filter="fade">
                                      <p:cBhvr>
                                        <p:cTn id="30" dur="3500"/>
                                        <p:tgtEl>
                                          <p:spTgt spid="6"/>
                                        </p:tgtEl>
                                      </p:cBhvr>
                                    </p:animEffect>
                                  </p:childTnLst>
                                </p:cTn>
                              </p:par>
                              <p:par>
                                <p:cTn id="31" presetID="31" presetClass="entr" presetSubtype="0" fill="hold" grpId="0" nodeType="withEffect">
                                  <p:stCondLst>
                                    <p:cond delay="5500"/>
                                  </p:stCondLst>
                                  <p:childTnLst>
                                    <p:set>
                                      <p:cBhvr>
                                        <p:cTn id="32" dur="1" fill="hold">
                                          <p:stCondLst>
                                            <p:cond delay="0"/>
                                          </p:stCondLst>
                                        </p:cTn>
                                        <p:tgtEl>
                                          <p:spTgt spid="7"/>
                                        </p:tgtEl>
                                        <p:attrNameLst>
                                          <p:attrName>style.visibility</p:attrName>
                                        </p:attrNameLst>
                                      </p:cBhvr>
                                      <p:to>
                                        <p:strVal val="visible"/>
                                      </p:to>
                                    </p:set>
                                    <p:anim calcmode="lin" valueType="num">
                                      <p:cBhvr>
                                        <p:cTn id="33" dur="3400" fill="hold"/>
                                        <p:tgtEl>
                                          <p:spTgt spid="7"/>
                                        </p:tgtEl>
                                        <p:attrNameLst>
                                          <p:attrName>ppt_w</p:attrName>
                                        </p:attrNameLst>
                                      </p:cBhvr>
                                      <p:tavLst>
                                        <p:tav tm="0">
                                          <p:val>
                                            <p:fltVal val="0"/>
                                          </p:val>
                                        </p:tav>
                                        <p:tav tm="100000">
                                          <p:val>
                                            <p:strVal val="#ppt_w"/>
                                          </p:val>
                                        </p:tav>
                                      </p:tavLst>
                                    </p:anim>
                                    <p:anim calcmode="lin" valueType="num">
                                      <p:cBhvr>
                                        <p:cTn id="34" dur="3400" fill="hold"/>
                                        <p:tgtEl>
                                          <p:spTgt spid="7"/>
                                        </p:tgtEl>
                                        <p:attrNameLst>
                                          <p:attrName>ppt_h</p:attrName>
                                        </p:attrNameLst>
                                      </p:cBhvr>
                                      <p:tavLst>
                                        <p:tav tm="0">
                                          <p:val>
                                            <p:fltVal val="0"/>
                                          </p:val>
                                        </p:tav>
                                        <p:tav tm="100000">
                                          <p:val>
                                            <p:strVal val="#ppt_h"/>
                                          </p:val>
                                        </p:tav>
                                      </p:tavLst>
                                    </p:anim>
                                    <p:anim calcmode="lin" valueType="num">
                                      <p:cBhvr>
                                        <p:cTn id="35" dur="3400" fill="hold"/>
                                        <p:tgtEl>
                                          <p:spTgt spid="7"/>
                                        </p:tgtEl>
                                        <p:attrNameLst>
                                          <p:attrName>style.rotation</p:attrName>
                                        </p:attrNameLst>
                                      </p:cBhvr>
                                      <p:tavLst>
                                        <p:tav tm="0">
                                          <p:val>
                                            <p:fltVal val="90"/>
                                          </p:val>
                                        </p:tav>
                                        <p:tav tm="100000">
                                          <p:val>
                                            <p:fltVal val="0"/>
                                          </p:val>
                                        </p:tav>
                                      </p:tavLst>
                                    </p:anim>
                                    <p:animEffect transition="in" filter="fade">
                                      <p:cBhvr>
                                        <p:cTn id="36" dur="3400"/>
                                        <p:tgtEl>
                                          <p:spTgt spid="7"/>
                                        </p:tgtEl>
                                      </p:cBhvr>
                                    </p:animEffect>
                                  </p:childTnLst>
                                </p:cTn>
                              </p:par>
                              <p:par>
                                <p:cTn id="37" presetID="31" presetClass="entr" presetSubtype="0" fill="hold" grpId="0" nodeType="withEffect">
                                  <p:stCondLst>
                                    <p:cond delay="8000"/>
                                  </p:stCondLst>
                                  <p:childTnLst>
                                    <p:set>
                                      <p:cBhvr>
                                        <p:cTn id="38" dur="1" fill="hold">
                                          <p:stCondLst>
                                            <p:cond delay="0"/>
                                          </p:stCondLst>
                                        </p:cTn>
                                        <p:tgtEl>
                                          <p:spTgt spid="11"/>
                                        </p:tgtEl>
                                        <p:attrNameLst>
                                          <p:attrName>style.visibility</p:attrName>
                                        </p:attrNameLst>
                                      </p:cBhvr>
                                      <p:to>
                                        <p:strVal val="visible"/>
                                      </p:to>
                                    </p:set>
                                    <p:anim calcmode="lin" valueType="num">
                                      <p:cBhvr>
                                        <p:cTn id="39" dur="3400" fill="hold"/>
                                        <p:tgtEl>
                                          <p:spTgt spid="11"/>
                                        </p:tgtEl>
                                        <p:attrNameLst>
                                          <p:attrName>ppt_w</p:attrName>
                                        </p:attrNameLst>
                                      </p:cBhvr>
                                      <p:tavLst>
                                        <p:tav tm="0">
                                          <p:val>
                                            <p:fltVal val="0"/>
                                          </p:val>
                                        </p:tav>
                                        <p:tav tm="100000">
                                          <p:val>
                                            <p:strVal val="#ppt_w"/>
                                          </p:val>
                                        </p:tav>
                                      </p:tavLst>
                                    </p:anim>
                                    <p:anim calcmode="lin" valueType="num">
                                      <p:cBhvr>
                                        <p:cTn id="40" dur="3400" fill="hold"/>
                                        <p:tgtEl>
                                          <p:spTgt spid="11"/>
                                        </p:tgtEl>
                                        <p:attrNameLst>
                                          <p:attrName>ppt_h</p:attrName>
                                        </p:attrNameLst>
                                      </p:cBhvr>
                                      <p:tavLst>
                                        <p:tav tm="0">
                                          <p:val>
                                            <p:fltVal val="0"/>
                                          </p:val>
                                        </p:tav>
                                        <p:tav tm="100000">
                                          <p:val>
                                            <p:strVal val="#ppt_h"/>
                                          </p:val>
                                        </p:tav>
                                      </p:tavLst>
                                    </p:anim>
                                    <p:anim calcmode="lin" valueType="num">
                                      <p:cBhvr>
                                        <p:cTn id="41" dur="3400" fill="hold"/>
                                        <p:tgtEl>
                                          <p:spTgt spid="11"/>
                                        </p:tgtEl>
                                        <p:attrNameLst>
                                          <p:attrName>style.rotation</p:attrName>
                                        </p:attrNameLst>
                                      </p:cBhvr>
                                      <p:tavLst>
                                        <p:tav tm="0">
                                          <p:val>
                                            <p:fltVal val="90"/>
                                          </p:val>
                                        </p:tav>
                                        <p:tav tm="100000">
                                          <p:val>
                                            <p:fltVal val="0"/>
                                          </p:val>
                                        </p:tav>
                                      </p:tavLst>
                                    </p:anim>
                                    <p:animEffect transition="in" filter="fade">
                                      <p:cBhvr>
                                        <p:cTn id="42" dur="3400"/>
                                        <p:tgtEl>
                                          <p:spTgt spid="11"/>
                                        </p:tgtEl>
                                      </p:cBhvr>
                                    </p:animEffect>
                                  </p:childTnLst>
                                </p:cTn>
                              </p:par>
                              <p:par>
                                <p:cTn id="43" presetID="31" presetClass="entr" presetSubtype="0" fill="hold" grpId="0" nodeType="withEffect">
                                  <p:stCondLst>
                                    <p:cond delay="5200"/>
                                  </p:stCondLst>
                                  <p:childTnLst>
                                    <p:set>
                                      <p:cBhvr>
                                        <p:cTn id="44" dur="1" fill="hold">
                                          <p:stCondLst>
                                            <p:cond delay="0"/>
                                          </p:stCondLst>
                                        </p:cTn>
                                        <p:tgtEl>
                                          <p:spTgt spid="10"/>
                                        </p:tgtEl>
                                        <p:attrNameLst>
                                          <p:attrName>style.visibility</p:attrName>
                                        </p:attrNameLst>
                                      </p:cBhvr>
                                      <p:to>
                                        <p:strVal val="visible"/>
                                      </p:to>
                                    </p:set>
                                    <p:anim calcmode="lin" valueType="num">
                                      <p:cBhvr>
                                        <p:cTn id="45" dur="3300" fill="hold"/>
                                        <p:tgtEl>
                                          <p:spTgt spid="10"/>
                                        </p:tgtEl>
                                        <p:attrNameLst>
                                          <p:attrName>ppt_w</p:attrName>
                                        </p:attrNameLst>
                                      </p:cBhvr>
                                      <p:tavLst>
                                        <p:tav tm="0">
                                          <p:val>
                                            <p:fltVal val="0"/>
                                          </p:val>
                                        </p:tav>
                                        <p:tav tm="100000">
                                          <p:val>
                                            <p:strVal val="#ppt_w"/>
                                          </p:val>
                                        </p:tav>
                                      </p:tavLst>
                                    </p:anim>
                                    <p:anim calcmode="lin" valueType="num">
                                      <p:cBhvr>
                                        <p:cTn id="46" dur="3300" fill="hold"/>
                                        <p:tgtEl>
                                          <p:spTgt spid="10"/>
                                        </p:tgtEl>
                                        <p:attrNameLst>
                                          <p:attrName>ppt_h</p:attrName>
                                        </p:attrNameLst>
                                      </p:cBhvr>
                                      <p:tavLst>
                                        <p:tav tm="0">
                                          <p:val>
                                            <p:fltVal val="0"/>
                                          </p:val>
                                        </p:tav>
                                        <p:tav tm="100000">
                                          <p:val>
                                            <p:strVal val="#ppt_h"/>
                                          </p:val>
                                        </p:tav>
                                      </p:tavLst>
                                    </p:anim>
                                    <p:anim calcmode="lin" valueType="num">
                                      <p:cBhvr>
                                        <p:cTn id="47" dur="3300" fill="hold"/>
                                        <p:tgtEl>
                                          <p:spTgt spid="10"/>
                                        </p:tgtEl>
                                        <p:attrNameLst>
                                          <p:attrName>style.rotation</p:attrName>
                                        </p:attrNameLst>
                                      </p:cBhvr>
                                      <p:tavLst>
                                        <p:tav tm="0">
                                          <p:val>
                                            <p:fltVal val="90"/>
                                          </p:val>
                                        </p:tav>
                                        <p:tav tm="100000">
                                          <p:val>
                                            <p:fltVal val="0"/>
                                          </p:val>
                                        </p:tav>
                                      </p:tavLst>
                                    </p:anim>
                                    <p:animEffect transition="in" filter="fade">
                                      <p:cBhvr>
                                        <p:cTn id="48" dur="3300"/>
                                        <p:tgtEl>
                                          <p:spTgt spid="10"/>
                                        </p:tgtEl>
                                      </p:cBhvr>
                                    </p:animEffect>
                                  </p:childTnLst>
                                </p:cTn>
                              </p:par>
                              <p:par>
                                <p:cTn id="49" presetID="31" presetClass="entr" presetSubtype="0" fill="hold" grpId="0" nodeType="withEffect">
                                  <p:stCondLst>
                                    <p:cond delay="8900"/>
                                  </p:stCondLst>
                                  <p:childTnLst>
                                    <p:set>
                                      <p:cBhvr>
                                        <p:cTn id="50" dur="1" fill="hold">
                                          <p:stCondLst>
                                            <p:cond delay="0"/>
                                          </p:stCondLst>
                                        </p:cTn>
                                        <p:tgtEl>
                                          <p:spTgt spid="9"/>
                                        </p:tgtEl>
                                        <p:attrNameLst>
                                          <p:attrName>style.visibility</p:attrName>
                                        </p:attrNameLst>
                                      </p:cBhvr>
                                      <p:to>
                                        <p:strVal val="visible"/>
                                      </p:to>
                                    </p:set>
                                    <p:anim calcmode="lin" valueType="num">
                                      <p:cBhvr>
                                        <p:cTn id="51" dur="4100" fill="hold"/>
                                        <p:tgtEl>
                                          <p:spTgt spid="9"/>
                                        </p:tgtEl>
                                        <p:attrNameLst>
                                          <p:attrName>ppt_w</p:attrName>
                                        </p:attrNameLst>
                                      </p:cBhvr>
                                      <p:tavLst>
                                        <p:tav tm="0">
                                          <p:val>
                                            <p:fltVal val="0"/>
                                          </p:val>
                                        </p:tav>
                                        <p:tav tm="100000">
                                          <p:val>
                                            <p:strVal val="#ppt_w"/>
                                          </p:val>
                                        </p:tav>
                                      </p:tavLst>
                                    </p:anim>
                                    <p:anim calcmode="lin" valueType="num">
                                      <p:cBhvr>
                                        <p:cTn id="52" dur="4100" fill="hold"/>
                                        <p:tgtEl>
                                          <p:spTgt spid="9"/>
                                        </p:tgtEl>
                                        <p:attrNameLst>
                                          <p:attrName>ppt_h</p:attrName>
                                        </p:attrNameLst>
                                      </p:cBhvr>
                                      <p:tavLst>
                                        <p:tav tm="0">
                                          <p:val>
                                            <p:fltVal val="0"/>
                                          </p:val>
                                        </p:tav>
                                        <p:tav tm="100000">
                                          <p:val>
                                            <p:strVal val="#ppt_h"/>
                                          </p:val>
                                        </p:tav>
                                      </p:tavLst>
                                    </p:anim>
                                    <p:anim calcmode="lin" valueType="num">
                                      <p:cBhvr>
                                        <p:cTn id="53" dur="4100" fill="hold"/>
                                        <p:tgtEl>
                                          <p:spTgt spid="9"/>
                                        </p:tgtEl>
                                        <p:attrNameLst>
                                          <p:attrName>style.rotation</p:attrName>
                                        </p:attrNameLst>
                                      </p:cBhvr>
                                      <p:tavLst>
                                        <p:tav tm="0">
                                          <p:val>
                                            <p:fltVal val="90"/>
                                          </p:val>
                                        </p:tav>
                                        <p:tav tm="100000">
                                          <p:val>
                                            <p:fltVal val="0"/>
                                          </p:val>
                                        </p:tav>
                                      </p:tavLst>
                                    </p:anim>
                                    <p:animEffect transition="in" filter="fade">
                                      <p:cBhvr>
                                        <p:cTn id="54" dur="4100"/>
                                        <p:tgtEl>
                                          <p:spTgt spid="9"/>
                                        </p:tgtEl>
                                      </p:cBhvr>
                                    </p:animEffect>
                                  </p:childTnLst>
                                </p:cTn>
                              </p:par>
                              <p:par>
                                <p:cTn id="55" presetID="31" presetClass="entr" presetSubtype="0" fill="hold" grpId="0" nodeType="withEffect">
                                  <p:stCondLst>
                                    <p:cond delay="3900"/>
                                  </p:stCondLst>
                                  <p:childTnLst>
                                    <p:set>
                                      <p:cBhvr>
                                        <p:cTn id="56" dur="1" fill="hold">
                                          <p:stCondLst>
                                            <p:cond delay="0"/>
                                          </p:stCondLst>
                                        </p:cTn>
                                        <p:tgtEl>
                                          <p:spTgt spid="8"/>
                                        </p:tgtEl>
                                        <p:attrNameLst>
                                          <p:attrName>style.visibility</p:attrName>
                                        </p:attrNameLst>
                                      </p:cBhvr>
                                      <p:to>
                                        <p:strVal val="visible"/>
                                      </p:to>
                                    </p:set>
                                    <p:anim calcmode="lin" valueType="num">
                                      <p:cBhvr>
                                        <p:cTn id="57" dur="3500" fill="hold"/>
                                        <p:tgtEl>
                                          <p:spTgt spid="8"/>
                                        </p:tgtEl>
                                        <p:attrNameLst>
                                          <p:attrName>ppt_w</p:attrName>
                                        </p:attrNameLst>
                                      </p:cBhvr>
                                      <p:tavLst>
                                        <p:tav tm="0">
                                          <p:val>
                                            <p:fltVal val="0"/>
                                          </p:val>
                                        </p:tav>
                                        <p:tav tm="100000">
                                          <p:val>
                                            <p:strVal val="#ppt_w"/>
                                          </p:val>
                                        </p:tav>
                                      </p:tavLst>
                                    </p:anim>
                                    <p:anim calcmode="lin" valueType="num">
                                      <p:cBhvr>
                                        <p:cTn id="58" dur="3500" fill="hold"/>
                                        <p:tgtEl>
                                          <p:spTgt spid="8"/>
                                        </p:tgtEl>
                                        <p:attrNameLst>
                                          <p:attrName>ppt_h</p:attrName>
                                        </p:attrNameLst>
                                      </p:cBhvr>
                                      <p:tavLst>
                                        <p:tav tm="0">
                                          <p:val>
                                            <p:fltVal val="0"/>
                                          </p:val>
                                        </p:tav>
                                        <p:tav tm="100000">
                                          <p:val>
                                            <p:strVal val="#ppt_h"/>
                                          </p:val>
                                        </p:tav>
                                      </p:tavLst>
                                    </p:anim>
                                    <p:anim calcmode="lin" valueType="num">
                                      <p:cBhvr>
                                        <p:cTn id="59" dur="3500" fill="hold"/>
                                        <p:tgtEl>
                                          <p:spTgt spid="8"/>
                                        </p:tgtEl>
                                        <p:attrNameLst>
                                          <p:attrName>style.rotation</p:attrName>
                                        </p:attrNameLst>
                                      </p:cBhvr>
                                      <p:tavLst>
                                        <p:tav tm="0">
                                          <p:val>
                                            <p:fltVal val="90"/>
                                          </p:val>
                                        </p:tav>
                                        <p:tav tm="100000">
                                          <p:val>
                                            <p:fltVal val="0"/>
                                          </p:val>
                                        </p:tav>
                                      </p:tavLst>
                                    </p:anim>
                                    <p:animEffect transition="in" filter="fade">
                                      <p:cBhvr>
                                        <p:cTn id="60" dur="3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5" grpId="0" animBg="1"/>
      <p:bldP spid="6" grpId="0" animBg="1"/>
      <p:bldP spid="7" grpId="0" animBg="1"/>
      <p:bldP spid="8" grpId="0" animBg="1"/>
      <p:bldP spid="9" grpId="0" animBg="1"/>
      <p:bldP spid="10" grpId="0" animBg="1"/>
      <p:bldP spid="11"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28"/>
          <p:cNvSpPr txBox="1">
            <a:spLocks noChangeArrowheads="1"/>
          </p:cNvSpPr>
          <p:nvPr/>
        </p:nvSpPr>
        <p:spPr bwMode="auto">
          <a:xfrm>
            <a:off x="981075" y="4902200"/>
            <a:ext cx="10956925" cy="1763713"/>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Закон заперечення заперечення</a:t>
            </a:r>
            <a:r>
              <a:rPr lang="uk-UA" altLang="uk-UA" sz="2000" b="1">
                <a:latin typeface="Times New Roman" pitchFamily="18" charset="0"/>
                <a:cs typeface="Times New Roman" pitchFamily="18" charset="0"/>
              </a:rPr>
              <a:t> ‑ </a:t>
            </a:r>
            <a:r>
              <a:rPr lang="uk-UA" altLang="uk-UA" sz="2000">
                <a:latin typeface="Times New Roman" pitchFamily="18" charset="0"/>
                <a:cs typeface="Times New Roman" pitchFamily="18" charset="0"/>
              </a:rPr>
              <a:t>це такий зв’язок, унаслідок якого розвиток природи, суспільства і мислення здійснюється завдяки запереченню старого новим. Нове зберігає і розвиває позитивні риси старого. Розвиток набуває поступового спіралеподібного характеру з повторенням у вищих стадіях окремих сторін нижчих, але вже на вищому рівні. Закон характеризує напрям розвитку.</a:t>
            </a:r>
          </a:p>
        </p:txBody>
      </p:sp>
      <p:sp>
        <p:nvSpPr>
          <p:cNvPr id="4" name="Text Box 227"/>
          <p:cNvSpPr txBox="1">
            <a:spLocks noChangeArrowheads="1"/>
          </p:cNvSpPr>
          <p:nvPr/>
        </p:nvSpPr>
        <p:spPr bwMode="auto">
          <a:xfrm>
            <a:off x="965200" y="3152775"/>
            <a:ext cx="10958513" cy="1654175"/>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Закон взаємного переходу кількісних змін в якісні</a:t>
            </a:r>
            <a:r>
              <a:rPr lang="uk-UA" altLang="uk-UA" sz="2000" b="1">
                <a:latin typeface="Times New Roman" pitchFamily="18" charset="0"/>
                <a:cs typeface="Times New Roman" pitchFamily="18" charset="0"/>
              </a:rPr>
              <a:t> ‑ </a:t>
            </a:r>
            <a:r>
              <a:rPr lang="uk-UA" altLang="uk-UA" sz="2000">
                <a:latin typeface="Times New Roman" pitchFamily="18" charset="0"/>
                <a:cs typeface="Times New Roman" pitchFamily="18" charset="0"/>
              </a:rPr>
              <a:t>це такий зв’язок кількісних і якісних сторін явища, внаслідок яких кількісні зміни, поступово нагромаджуючись, порушують міру предмета і спричиняють докорінні якісні зміни, що відбуваються у вигляді стрибків і здійснюються в різноманітних формах.</a:t>
            </a:r>
            <a:r>
              <a:rPr lang="uk-UA" altLang="uk-UA" sz="2000" b="1">
                <a:latin typeface="Times New Roman" pitchFamily="18" charset="0"/>
                <a:cs typeface="Times New Roman" pitchFamily="18" charset="0"/>
              </a:rPr>
              <a:t> </a:t>
            </a:r>
            <a:r>
              <a:rPr lang="uk-UA" altLang="uk-UA" sz="2000">
                <a:latin typeface="Times New Roman" pitchFamily="18" charset="0"/>
                <a:cs typeface="Times New Roman" pitchFamily="18" charset="0"/>
              </a:rPr>
              <a:t>Взаємний перехід кількісних змін в якісні – це всезагальний закон розвитку. Закон характеризує механізм розвитку.</a:t>
            </a:r>
          </a:p>
        </p:txBody>
      </p:sp>
      <p:sp>
        <p:nvSpPr>
          <p:cNvPr id="2" name="Прямоугольник 1"/>
          <p:cNvSpPr>
            <a:spLocks noChangeArrowheads="1"/>
          </p:cNvSpPr>
          <p:nvPr/>
        </p:nvSpPr>
        <p:spPr bwMode="auto">
          <a:xfrm>
            <a:off x="3865563" y="246063"/>
            <a:ext cx="4886325" cy="523875"/>
          </a:xfrm>
          <a:prstGeom prst="rect">
            <a:avLst/>
          </a:prstGeom>
          <a:noFill/>
          <a:ln w="9525">
            <a:noFill/>
            <a:miter lim="800000"/>
            <a:headEnd/>
            <a:tailEnd/>
          </a:ln>
        </p:spPr>
        <p:txBody>
          <a:bodyPr>
            <a:spAutoFit/>
          </a:bodyPr>
          <a:lstStyle/>
          <a:p>
            <a:pPr eaLnBrk="1" hangingPunct="1"/>
            <a:r>
              <a:rPr lang="uk-UA" altLang="uk-UA" sz="2800" b="1">
                <a:solidFill>
                  <a:srgbClr val="0000FF"/>
                </a:solidFill>
                <a:latin typeface="Times New Roman" pitchFamily="18" charset="0"/>
                <a:cs typeface="Times New Roman" pitchFamily="18" charset="0"/>
              </a:rPr>
              <a:t>Основні закони діалектики</a:t>
            </a:r>
            <a:endParaRPr lang="uk-UA" altLang="uk-UA" sz="2800"/>
          </a:p>
        </p:txBody>
      </p:sp>
      <p:sp>
        <p:nvSpPr>
          <p:cNvPr id="3" name="Text Box 226"/>
          <p:cNvSpPr txBox="1">
            <a:spLocks noChangeArrowheads="1"/>
          </p:cNvSpPr>
          <p:nvPr/>
        </p:nvSpPr>
        <p:spPr bwMode="auto">
          <a:xfrm>
            <a:off x="950913" y="1084263"/>
            <a:ext cx="10958512" cy="1963737"/>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Закон єдності та боротьби протилежностей</a:t>
            </a:r>
            <a:r>
              <a:rPr lang="uk-UA" altLang="uk-UA" sz="2000" b="1">
                <a:latin typeface="Times New Roman" pitchFamily="18" charset="0"/>
                <a:cs typeface="Times New Roman" pitchFamily="18" charset="0"/>
              </a:rPr>
              <a:t> ‑ </a:t>
            </a:r>
            <a:r>
              <a:rPr lang="uk-UA" altLang="uk-UA" sz="2000">
                <a:latin typeface="Times New Roman" pitchFamily="18" charset="0"/>
                <a:cs typeface="Times New Roman" pitchFamily="18" charset="0"/>
              </a:rPr>
              <a:t>всім предметам і явищам внутрішньо властиві протилежні сторони, тенденції, що знаходяться в стані єдності та боротьби; боротьба між протилежностями обумовлює внутрішнє джерело розвитку, веде до зростання суперечностей, які вирішуються шляхом усунення (подолання) старого і утвердження нового, в якому також з’являються свої протилежності і свої перспективи зняття суперечностей між ними, але вже на вищому рівні. Закон характеризує джерело розвитку.</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200" fill="hold"/>
                                        <p:tgtEl>
                                          <p:spTgt spid="2"/>
                                        </p:tgtEl>
                                        <p:attrNameLst>
                                          <p:attrName>ppt_w</p:attrName>
                                        </p:attrNameLst>
                                      </p:cBhvr>
                                      <p:tavLst>
                                        <p:tav tm="0">
                                          <p:val>
                                            <p:strVal val="#ppt_w+.3"/>
                                          </p:val>
                                        </p:tav>
                                        <p:tav tm="100000">
                                          <p:val>
                                            <p:strVal val="#ppt_w"/>
                                          </p:val>
                                        </p:tav>
                                      </p:tavLst>
                                    </p:anim>
                                    <p:anim calcmode="lin" valueType="num">
                                      <p:cBhvr>
                                        <p:cTn id="8" dur="3200" fill="hold"/>
                                        <p:tgtEl>
                                          <p:spTgt spid="2"/>
                                        </p:tgtEl>
                                        <p:attrNameLst>
                                          <p:attrName>ppt_h</p:attrName>
                                        </p:attrNameLst>
                                      </p:cBhvr>
                                      <p:tavLst>
                                        <p:tav tm="0">
                                          <p:val>
                                            <p:strVal val="#ppt_h"/>
                                          </p:val>
                                        </p:tav>
                                        <p:tav tm="100000">
                                          <p:val>
                                            <p:strVal val="#ppt_h"/>
                                          </p:val>
                                        </p:tav>
                                      </p:tavLst>
                                    </p:anim>
                                    <p:animEffect transition="in" filter="fade">
                                      <p:cBhvr>
                                        <p:cTn id="9" dur="32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3500" fill="hold"/>
                                        <p:tgtEl>
                                          <p:spTgt spid="3"/>
                                        </p:tgtEl>
                                        <p:attrNameLst>
                                          <p:attrName>ppt_w</p:attrName>
                                        </p:attrNameLst>
                                      </p:cBhvr>
                                      <p:tavLst>
                                        <p:tav tm="0">
                                          <p:val>
                                            <p:fltVal val="0"/>
                                          </p:val>
                                        </p:tav>
                                        <p:tav tm="100000">
                                          <p:val>
                                            <p:strVal val="#ppt_w"/>
                                          </p:val>
                                        </p:tav>
                                      </p:tavLst>
                                    </p:anim>
                                    <p:anim calcmode="lin" valueType="num">
                                      <p:cBhvr>
                                        <p:cTn id="13" dur="3500" fill="hold"/>
                                        <p:tgtEl>
                                          <p:spTgt spid="3"/>
                                        </p:tgtEl>
                                        <p:attrNameLst>
                                          <p:attrName>ppt_h</p:attrName>
                                        </p:attrNameLst>
                                      </p:cBhvr>
                                      <p:tavLst>
                                        <p:tav tm="0">
                                          <p:val>
                                            <p:fltVal val="0"/>
                                          </p:val>
                                        </p:tav>
                                        <p:tav tm="100000">
                                          <p:val>
                                            <p:strVal val="#ppt_h"/>
                                          </p:val>
                                        </p:tav>
                                      </p:tavLst>
                                    </p:anim>
                                    <p:animEffect transition="in" filter="fade">
                                      <p:cBhvr>
                                        <p:cTn id="14" dur="3500"/>
                                        <p:tgtEl>
                                          <p:spTgt spid="3"/>
                                        </p:tgtEl>
                                      </p:cBhvr>
                                    </p:animEffect>
                                  </p:childTnLst>
                                </p:cTn>
                              </p:par>
                              <p:par>
                                <p:cTn id="15" presetID="53" presetClass="entr" presetSubtype="16" fill="hold" grpId="0" nodeType="withEffect">
                                  <p:stCondLst>
                                    <p:cond delay="2600"/>
                                  </p:stCondLst>
                                  <p:childTnLst>
                                    <p:set>
                                      <p:cBhvr>
                                        <p:cTn id="16" dur="1" fill="hold">
                                          <p:stCondLst>
                                            <p:cond delay="0"/>
                                          </p:stCondLst>
                                        </p:cTn>
                                        <p:tgtEl>
                                          <p:spTgt spid="4"/>
                                        </p:tgtEl>
                                        <p:attrNameLst>
                                          <p:attrName>style.visibility</p:attrName>
                                        </p:attrNameLst>
                                      </p:cBhvr>
                                      <p:to>
                                        <p:strVal val="visible"/>
                                      </p:to>
                                    </p:set>
                                    <p:anim calcmode="lin" valueType="num">
                                      <p:cBhvr>
                                        <p:cTn id="17" dur="3700" fill="hold"/>
                                        <p:tgtEl>
                                          <p:spTgt spid="4"/>
                                        </p:tgtEl>
                                        <p:attrNameLst>
                                          <p:attrName>ppt_w</p:attrName>
                                        </p:attrNameLst>
                                      </p:cBhvr>
                                      <p:tavLst>
                                        <p:tav tm="0">
                                          <p:val>
                                            <p:fltVal val="0"/>
                                          </p:val>
                                        </p:tav>
                                        <p:tav tm="100000">
                                          <p:val>
                                            <p:strVal val="#ppt_w"/>
                                          </p:val>
                                        </p:tav>
                                      </p:tavLst>
                                    </p:anim>
                                    <p:anim calcmode="lin" valueType="num">
                                      <p:cBhvr>
                                        <p:cTn id="18" dur="3700" fill="hold"/>
                                        <p:tgtEl>
                                          <p:spTgt spid="4"/>
                                        </p:tgtEl>
                                        <p:attrNameLst>
                                          <p:attrName>ppt_h</p:attrName>
                                        </p:attrNameLst>
                                      </p:cBhvr>
                                      <p:tavLst>
                                        <p:tav tm="0">
                                          <p:val>
                                            <p:fltVal val="0"/>
                                          </p:val>
                                        </p:tav>
                                        <p:tav tm="100000">
                                          <p:val>
                                            <p:strVal val="#ppt_h"/>
                                          </p:val>
                                        </p:tav>
                                      </p:tavLst>
                                    </p:anim>
                                    <p:animEffect transition="in" filter="fade">
                                      <p:cBhvr>
                                        <p:cTn id="19" dur="3700"/>
                                        <p:tgtEl>
                                          <p:spTgt spid="4"/>
                                        </p:tgtEl>
                                      </p:cBhvr>
                                    </p:animEffect>
                                  </p:childTnLst>
                                </p:cTn>
                              </p:par>
                              <p:par>
                                <p:cTn id="20" presetID="53" presetClass="entr" presetSubtype="16" fill="hold" grpId="0" nodeType="withEffect">
                                  <p:stCondLst>
                                    <p:cond delay="5800"/>
                                  </p:stCondLst>
                                  <p:childTnLst>
                                    <p:set>
                                      <p:cBhvr>
                                        <p:cTn id="21" dur="1" fill="hold">
                                          <p:stCondLst>
                                            <p:cond delay="0"/>
                                          </p:stCondLst>
                                        </p:cTn>
                                        <p:tgtEl>
                                          <p:spTgt spid="5"/>
                                        </p:tgtEl>
                                        <p:attrNameLst>
                                          <p:attrName>style.visibility</p:attrName>
                                        </p:attrNameLst>
                                      </p:cBhvr>
                                      <p:to>
                                        <p:strVal val="visible"/>
                                      </p:to>
                                    </p:set>
                                    <p:anim calcmode="lin" valueType="num">
                                      <p:cBhvr>
                                        <p:cTn id="22" dur="3700" fill="hold"/>
                                        <p:tgtEl>
                                          <p:spTgt spid="5"/>
                                        </p:tgtEl>
                                        <p:attrNameLst>
                                          <p:attrName>ppt_w</p:attrName>
                                        </p:attrNameLst>
                                      </p:cBhvr>
                                      <p:tavLst>
                                        <p:tav tm="0">
                                          <p:val>
                                            <p:fltVal val="0"/>
                                          </p:val>
                                        </p:tav>
                                        <p:tav tm="100000">
                                          <p:val>
                                            <p:strVal val="#ppt_w"/>
                                          </p:val>
                                        </p:tav>
                                      </p:tavLst>
                                    </p:anim>
                                    <p:anim calcmode="lin" valueType="num">
                                      <p:cBhvr>
                                        <p:cTn id="23" dur="3700" fill="hold"/>
                                        <p:tgtEl>
                                          <p:spTgt spid="5"/>
                                        </p:tgtEl>
                                        <p:attrNameLst>
                                          <p:attrName>ppt_h</p:attrName>
                                        </p:attrNameLst>
                                      </p:cBhvr>
                                      <p:tavLst>
                                        <p:tav tm="0">
                                          <p:val>
                                            <p:fltVal val="0"/>
                                          </p:val>
                                        </p:tav>
                                        <p:tav tm="100000">
                                          <p:val>
                                            <p:strVal val="#ppt_h"/>
                                          </p:val>
                                        </p:tav>
                                      </p:tavLst>
                                    </p:anim>
                                    <p:animEffect transition="in" filter="fade">
                                      <p:cBhvr>
                                        <p:cTn id="24" dur="37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2" grpId="0"/>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1965325" y="336550"/>
            <a:ext cx="8980488" cy="522288"/>
          </a:xfrm>
          <a:prstGeom prst="rect">
            <a:avLst/>
          </a:prstGeom>
          <a:noFill/>
          <a:ln w="9525">
            <a:noFill/>
            <a:miter lim="800000"/>
            <a:headEnd/>
            <a:tailEnd/>
          </a:ln>
        </p:spPr>
        <p:txBody>
          <a:bodyPr wrap="none">
            <a:spAutoFit/>
          </a:bodyPr>
          <a:lstStyle/>
          <a:p>
            <a:pPr algn="ctr" eaLnBrk="1" hangingPunct="1"/>
            <a:r>
              <a:rPr lang="uk-UA" altLang="uk-UA" sz="2800" b="1">
                <a:solidFill>
                  <a:srgbClr val="0000FF"/>
                </a:solidFill>
                <a:latin typeface="Times New Roman" pitchFamily="18" charset="0"/>
                <a:cs typeface="Times New Roman" pitchFamily="18" charset="0"/>
              </a:rPr>
              <a:t>Категорії закону єдності та боротьби протилежностей </a:t>
            </a:r>
            <a:endParaRPr lang="uk-UA" altLang="uk-UA" sz="2800">
              <a:latin typeface="Times New Roman" pitchFamily="18" charset="0"/>
              <a:cs typeface="Times New Roman" pitchFamily="18" charset="0"/>
            </a:endParaRPr>
          </a:p>
        </p:txBody>
      </p:sp>
      <p:sp>
        <p:nvSpPr>
          <p:cNvPr id="3" name="Text Box 229"/>
          <p:cNvSpPr txBox="1">
            <a:spLocks noChangeArrowheads="1"/>
          </p:cNvSpPr>
          <p:nvPr/>
        </p:nvSpPr>
        <p:spPr bwMode="auto">
          <a:xfrm>
            <a:off x="827088" y="1281113"/>
            <a:ext cx="11256962" cy="10287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Діалектичні протилежності</a:t>
            </a:r>
            <a:r>
              <a:rPr lang="uk-UA" altLang="uk-UA" sz="2000">
                <a:latin typeface="Times New Roman" pitchFamily="18" charset="0"/>
                <a:cs typeface="Times New Roman" pitchFamily="18" charset="0"/>
              </a:rPr>
              <a:t> – </a:t>
            </a:r>
            <a:r>
              <a:rPr lang="uk-UA" altLang="uk-UA" sz="2000" i="1">
                <a:latin typeface="Times New Roman" pitchFamily="18" charset="0"/>
                <a:cs typeface="Times New Roman" pitchFamily="18" charset="0"/>
              </a:rPr>
              <a:t>це такі сторони і тенденції, внутрішньо властиві предметам і явищам діалектичного характеру, які, перебуваючи в єдності, взаємно виключають і взаємно обумовлюють одна одну</a:t>
            </a:r>
            <a:r>
              <a:rPr lang="uk-UA" altLang="uk-UA" sz="2000">
                <a:latin typeface="Times New Roman" pitchFamily="18" charset="0"/>
                <a:cs typeface="Times New Roman" pitchFamily="18" charset="0"/>
              </a:rPr>
              <a:t>. </a:t>
            </a:r>
          </a:p>
          <a:p>
            <a:pPr eaLnBrk="1" hangingPunct="1"/>
            <a:r>
              <a:rPr lang="uk-UA" altLang="uk-UA" sz="1400">
                <a:latin typeface="Times New Roman" pitchFamily="18" charset="0"/>
                <a:cs typeface="Times New Roman" pitchFamily="18" charset="0"/>
              </a:rPr>
              <a:t> </a:t>
            </a:r>
          </a:p>
        </p:txBody>
      </p:sp>
      <p:sp>
        <p:nvSpPr>
          <p:cNvPr id="4" name="Text Box 230"/>
          <p:cNvSpPr txBox="1">
            <a:spLocks noChangeArrowheads="1"/>
          </p:cNvSpPr>
          <p:nvPr/>
        </p:nvSpPr>
        <p:spPr bwMode="auto">
          <a:xfrm>
            <a:off x="827088" y="2487613"/>
            <a:ext cx="11256962" cy="9906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Діалектичні</a:t>
            </a:r>
            <a:r>
              <a:rPr lang="uk-UA" altLang="uk-UA" sz="2000">
                <a:solidFill>
                  <a:srgbClr val="0000FF"/>
                </a:solidFill>
                <a:latin typeface="Times New Roman" pitchFamily="18" charset="0"/>
                <a:cs typeface="Times New Roman" pitchFamily="18" charset="0"/>
              </a:rPr>
              <a:t> с</a:t>
            </a:r>
            <a:r>
              <a:rPr lang="uk-UA" altLang="uk-UA" sz="2000" b="1">
                <a:solidFill>
                  <a:srgbClr val="0000FF"/>
                </a:solidFill>
                <a:latin typeface="Times New Roman" pitchFamily="18" charset="0"/>
                <a:cs typeface="Times New Roman" pitchFamily="18" charset="0"/>
              </a:rPr>
              <a:t>уперечності</a:t>
            </a:r>
            <a:r>
              <a:rPr lang="uk-UA" altLang="uk-UA" sz="2000">
                <a:latin typeface="Times New Roman" pitchFamily="18" charset="0"/>
                <a:cs typeface="Times New Roman" pitchFamily="18" charset="0"/>
              </a:rPr>
              <a:t> – </a:t>
            </a:r>
            <a:r>
              <a:rPr lang="uk-UA" altLang="uk-UA" sz="2000" i="1">
                <a:latin typeface="Times New Roman" pitchFamily="18" charset="0"/>
                <a:cs typeface="Times New Roman" pitchFamily="18" charset="0"/>
              </a:rPr>
              <a:t>це система відносин, в межах якої протилежності породжують одна одну, виключають одна одну, взаємопроникають і переходять одна в одну, продукуючи щось нове</a:t>
            </a:r>
            <a:r>
              <a:rPr lang="uk-UA" altLang="uk-UA" sz="2000">
                <a:latin typeface="Times New Roman" pitchFamily="18" charset="0"/>
                <a:cs typeface="Times New Roman" pitchFamily="18" charset="0"/>
              </a:rPr>
              <a:t>.</a:t>
            </a:r>
          </a:p>
          <a:p>
            <a:pPr eaLnBrk="1" hangingPunct="1"/>
            <a:r>
              <a:rPr lang="uk-UA" altLang="uk-UA" sz="1400">
                <a:latin typeface="Times New Roman" pitchFamily="18" charset="0"/>
                <a:cs typeface="Times New Roman" pitchFamily="18" charset="0"/>
              </a:rPr>
              <a:t> </a:t>
            </a:r>
          </a:p>
        </p:txBody>
      </p:sp>
      <p:sp>
        <p:nvSpPr>
          <p:cNvPr id="5" name="Text Box 231"/>
          <p:cNvSpPr txBox="1">
            <a:spLocks noChangeArrowheads="1"/>
          </p:cNvSpPr>
          <p:nvPr/>
        </p:nvSpPr>
        <p:spPr bwMode="auto">
          <a:xfrm>
            <a:off x="827088" y="3656013"/>
            <a:ext cx="11256962" cy="1147762"/>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Боротьба протилежностей</a:t>
            </a:r>
            <a:r>
              <a:rPr lang="uk-UA" altLang="uk-UA" sz="2000">
                <a:latin typeface="Times New Roman" pitchFamily="18" charset="0"/>
                <a:cs typeface="Times New Roman" pitchFamily="18" charset="0"/>
              </a:rPr>
              <a:t> ‑ тип універсального зв</a:t>
            </a:r>
            <a:r>
              <a:rPr lang="uk-UA" altLang="uk-UA" sz="2000">
                <a:latin typeface="Arial" charset="0"/>
                <a:cs typeface="Times New Roman" pitchFamily="18" charset="0"/>
              </a:rPr>
              <a:t>’</a:t>
            </a:r>
            <a:r>
              <a:rPr lang="uk-UA" altLang="uk-UA" sz="2000">
                <a:latin typeface="Times New Roman" pitchFamily="18" charset="0"/>
                <a:cs typeface="Times New Roman" pitchFamily="18" charset="0"/>
              </a:rPr>
              <a:t>язку, змістом якого є творча активність, породжена напругою протистояння протилежностей у предметах і явищах.</a:t>
            </a:r>
          </a:p>
        </p:txBody>
      </p:sp>
      <p:sp>
        <p:nvSpPr>
          <p:cNvPr id="6" name="Text Box 235"/>
          <p:cNvSpPr txBox="1">
            <a:spLocks noChangeArrowheads="1"/>
          </p:cNvSpPr>
          <p:nvPr/>
        </p:nvSpPr>
        <p:spPr bwMode="auto">
          <a:xfrm>
            <a:off x="827088" y="4981575"/>
            <a:ext cx="11256962" cy="1044575"/>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Єдність протилежностей</a:t>
            </a:r>
            <a:r>
              <a:rPr lang="uk-UA" altLang="uk-UA" sz="2000">
                <a:latin typeface="Times New Roman" pitchFamily="18" charset="0"/>
                <a:cs typeface="Times New Roman" pitchFamily="18" charset="0"/>
              </a:rPr>
              <a:t> ‑ неможливість окремого існування однієї з протилежностей, поза відношенням з антагоністичною їй протилежністю.</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47" presetClass="entr" presetSubtype="0" fill="hold" grpId="0" nodeType="withEffect">
                                  <p:stCondLst>
                                    <p:cond delay="820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200"/>
                                        <p:tgtEl>
                                          <p:spTgt spid="3"/>
                                        </p:tgtEl>
                                      </p:cBhvr>
                                    </p:animEffect>
                                    <p:anim calcmode="lin" valueType="num">
                                      <p:cBhvr>
                                        <p:cTn id="11" dur="2200" fill="hold"/>
                                        <p:tgtEl>
                                          <p:spTgt spid="3"/>
                                        </p:tgtEl>
                                        <p:attrNameLst>
                                          <p:attrName>ppt_x</p:attrName>
                                        </p:attrNameLst>
                                      </p:cBhvr>
                                      <p:tavLst>
                                        <p:tav tm="0">
                                          <p:val>
                                            <p:strVal val="#ppt_x"/>
                                          </p:val>
                                        </p:tav>
                                        <p:tav tm="100000">
                                          <p:val>
                                            <p:strVal val="#ppt_x"/>
                                          </p:val>
                                        </p:tav>
                                      </p:tavLst>
                                    </p:anim>
                                    <p:anim calcmode="lin" valueType="num">
                                      <p:cBhvr>
                                        <p:cTn id="12" dur="2200" fill="hold"/>
                                        <p:tgtEl>
                                          <p:spTgt spid="3"/>
                                        </p:tgtEl>
                                        <p:attrNameLst>
                                          <p:attrName>ppt_y</p:attrName>
                                        </p:attrNameLst>
                                      </p:cBhvr>
                                      <p:tavLst>
                                        <p:tav tm="0">
                                          <p:val>
                                            <p:strVal val="#ppt_y-.1"/>
                                          </p:val>
                                        </p:tav>
                                        <p:tav tm="100000">
                                          <p:val>
                                            <p:strVal val="#ppt_y"/>
                                          </p:val>
                                        </p:tav>
                                      </p:tavLst>
                                    </p:anim>
                                  </p:childTnLst>
                                </p:cTn>
                              </p:par>
                              <p:par>
                                <p:cTn id="13" presetID="47" presetClass="entr" presetSubtype="0" fill="hold" grpId="0" nodeType="withEffect">
                                  <p:stCondLst>
                                    <p:cond delay="600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300"/>
                                        <p:tgtEl>
                                          <p:spTgt spid="4"/>
                                        </p:tgtEl>
                                      </p:cBhvr>
                                    </p:animEffect>
                                    <p:anim calcmode="lin" valueType="num">
                                      <p:cBhvr>
                                        <p:cTn id="16" dur="2300" fill="hold"/>
                                        <p:tgtEl>
                                          <p:spTgt spid="4"/>
                                        </p:tgtEl>
                                        <p:attrNameLst>
                                          <p:attrName>ppt_x</p:attrName>
                                        </p:attrNameLst>
                                      </p:cBhvr>
                                      <p:tavLst>
                                        <p:tav tm="0">
                                          <p:val>
                                            <p:strVal val="#ppt_x"/>
                                          </p:val>
                                        </p:tav>
                                        <p:tav tm="100000">
                                          <p:val>
                                            <p:strVal val="#ppt_x"/>
                                          </p:val>
                                        </p:tav>
                                      </p:tavLst>
                                    </p:anim>
                                    <p:anim calcmode="lin" valueType="num">
                                      <p:cBhvr>
                                        <p:cTn id="17" dur="2300" fill="hold"/>
                                        <p:tgtEl>
                                          <p:spTgt spid="4"/>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400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2200"/>
                                        <p:tgtEl>
                                          <p:spTgt spid="5"/>
                                        </p:tgtEl>
                                      </p:cBhvr>
                                    </p:animEffect>
                                    <p:anim calcmode="lin" valueType="num">
                                      <p:cBhvr>
                                        <p:cTn id="21" dur="2200" fill="hold"/>
                                        <p:tgtEl>
                                          <p:spTgt spid="5"/>
                                        </p:tgtEl>
                                        <p:attrNameLst>
                                          <p:attrName>ppt_x</p:attrName>
                                        </p:attrNameLst>
                                      </p:cBhvr>
                                      <p:tavLst>
                                        <p:tav tm="0">
                                          <p:val>
                                            <p:strVal val="#ppt_x"/>
                                          </p:val>
                                        </p:tav>
                                        <p:tav tm="100000">
                                          <p:val>
                                            <p:strVal val="#ppt_x"/>
                                          </p:val>
                                        </p:tav>
                                      </p:tavLst>
                                    </p:anim>
                                    <p:anim calcmode="lin" valueType="num">
                                      <p:cBhvr>
                                        <p:cTn id="22" dur="2200" fill="hold"/>
                                        <p:tgtEl>
                                          <p:spTgt spid="5"/>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190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300"/>
                                        <p:tgtEl>
                                          <p:spTgt spid="6"/>
                                        </p:tgtEl>
                                      </p:cBhvr>
                                    </p:animEffect>
                                    <p:anim calcmode="lin" valueType="num">
                                      <p:cBhvr>
                                        <p:cTn id="26" dur="2300" fill="hold"/>
                                        <p:tgtEl>
                                          <p:spTgt spid="6"/>
                                        </p:tgtEl>
                                        <p:attrNameLst>
                                          <p:attrName>ppt_x</p:attrName>
                                        </p:attrNameLst>
                                      </p:cBhvr>
                                      <p:tavLst>
                                        <p:tav tm="0">
                                          <p:val>
                                            <p:strVal val="#ppt_x"/>
                                          </p:val>
                                        </p:tav>
                                        <p:tav tm="100000">
                                          <p:val>
                                            <p:strVal val="#ppt_x"/>
                                          </p:val>
                                        </p:tav>
                                      </p:tavLst>
                                    </p:anim>
                                    <p:anim calcmode="lin" valueType="num">
                                      <p:cBhvr>
                                        <p:cTn id="27" dur="23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1438275" y="360363"/>
            <a:ext cx="10614025" cy="522287"/>
          </a:xfrm>
          <a:prstGeom prst="rect">
            <a:avLst/>
          </a:prstGeom>
          <a:noFill/>
          <a:ln w="9525">
            <a:noFill/>
            <a:miter lim="800000"/>
            <a:headEnd/>
            <a:tailEnd/>
          </a:ln>
        </p:spPr>
        <p:txBody>
          <a:bodyPr>
            <a:spAutoFit/>
          </a:bodyPr>
          <a:lstStyle/>
          <a:p>
            <a:pPr eaLnBrk="1" hangingPunct="1"/>
            <a:r>
              <a:rPr lang="uk-UA" altLang="uk-UA" sz="2800" b="1">
                <a:solidFill>
                  <a:srgbClr val="0000FF"/>
                </a:solidFill>
                <a:latin typeface="Times New Roman" pitchFamily="18" charset="0"/>
                <a:cs typeface="Times New Roman" pitchFamily="18" charset="0"/>
              </a:rPr>
              <a:t>Категорії закону взаємного переходу кількісних змін в якісні </a:t>
            </a:r>
            <a:endParaRPr lang="uk-UA" altLang="uk-UA" sz="2800"/>
          </a:p>
        </p:txBody>
      </p:sp>
      <p:sp>
        <p:nvSpPr>
          <p:cNvPr id="3" name="Text Box 232"/>
          <p:cNvSpPr txBox="1">
            <a:spLocks noChangeArrowheads="1"/>
          </p:cNvSpPr>
          <p:nvPr/>
        </p:nvSpPr>
        <p:spPr bwMode="auto">
          <a:xfrm>
            <a:off x="644525" y="1355725"/>
            <a:ext cx="11182350" cy="1162050"/>
          </a:xfrm>
          <a:prstGeom prst="rect">
            <a:avLst/>
          </a:prstGeom>
          <a:solidFill>
            <a:srgbClr val="FFFFFF"/>
          </a:solidFill>
          <a:ln w="9525">
            <a:solidFill>
              <a:srgbClr val="000000"/>
            </a:solidFill>
            <a:miter lim="800000"/>
            <a:headEnd/>
            <a:tailEnd/>
          </a:ln>
        </p:spPr>
        <p:txBody>
          <a:bodyPr/>
          <a:lstStyle/>
          <a:p>
            <a:pPr algn="just" eaLnBrk="1" hangingPunct="1"/>
            <a:r>
              <a:rPr lang="uk-UA" altLang="uk-UA" sz="2000" b="1">
                <a:solidFill>
                  <a:srgbClr val="0000FF"/>
                </a:solidFill>
                <a:latin typeface="Times New Roman" pitchFamily="18" charset="0"/>
                <a:cs typeface="Times New Roman" pitchFamily="18" charset="0"/>
              </a:rPr>
              <a:t>Якість</a:t>
            </a:r>
            <a:r>
              <a:rPr lang="uk-UA"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 </a:t>
            </a:r>
            <a:r>
              <a:rPr lang="uk-UA" altLang="uk-UA" sz="2000">
                <a:latin typeface="Times New Roman" pitchFamily="18" charset="0"/>
                <a:cs typeface="Times New Roman" pitchFamily="18" charset="0"/>
              </a:rPr>
              <a:t>це філософська категорія, що відображає внутрішню визначеність предметів та явищ, сукупність їх суттєвих рис, сторін, що робить їх конкретними предметами і явищами, та відрізняє від інших.</a:t>
            </a:r>
          </a:p>
        </p:txBody>
      </p:sp>
      <p:sp>
        <p:nvSpPr>
          <p:cNvPr id="4" name="Text Box 233"/>
          <p:cNvSpPr txBox="1">
            <a:spLocks noChangeArrowheads="1"/>
          </p:cNvSpPr>
          <p:nvPr/>
        </p:nvSpPr>
        <p:spPr bwMode="auto">
          <a:xfrm>
            <a:off x="644525" y="2914650"/>
            <a:ext cx="11182350" cy="1266825"/>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Кількість</a:t>
            </a:r>
            <a:r>
              <a:rPr lang="uk-UA" altLang="uk-UA" sz="2000">
                <a:latin typeface="Times New Roman" pitchFamily="18" charset="0"/>
                <a:cs typeface="Times New Roman" pitchFamily="18" charset="0"/>
              </a:rPr>
              <a:t> – це філософська категорія, що відображає загальні, зовнішні ознаки речей з позицій їх однорідності, множинності, схожості: величину, число, об’єм тощо.</a:t>
            </a:r>
          </a:p>
        </p:txBody>
      </p:sp>
      <p:sp>
        <p:nvSpPr>
          <p:cNvPr id="5" name="Text Box 234"/>
          <p:cNvSpPr txBox="1">
            <a:spLocks noChangeArrowheads="1"/>
          </p:cNvSpPr>
          <p:nvPr/>
        </p:nvSpPr>
        <p:spPr bwMode="auto">
          <a:xfrm>
            <a:off x="644525" y="4608513"/>
            <a:ext cx="11182350" cy="1208087"/>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Міра</a:t>
            </a:r>
            <a:r>
              <a:rPr lang="uk-UA" altLang="uk-UA" sz="2000">
                <a:latin typeface="Times New Roman" pitchFamily="18" charset="0"/>
                <a:cs typeface="Times New Roman" pitchFamily="18" charset="0"/>
              </a:rPr>
              <a:t> – це філософська категорія, що відображає межу зміни кількості, всередині якої предмет зберігає свою якісну визначеність.</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100" fill="hold"/>
                                        <p:tgtEl>
                                          <p:spTgt spid="2"/>
                                        </p:tgtEl>
                                        <p:attrNameLst>
                                          <p:attrName>ppt_w</p:attrName>
                                        </p:attrNameLst>
                                      </p:cBhvr>
                                      <p:tavLst>
                                        <p:tav tm="0">
                                          <p:val>
                                            <p:fltVal val="0"/>
                                          </p:val>
                                        </p:tav>
                                        <p:tav tm="100000">
                                          <p:val>
                                            <p:strVal val="#ppt_w"/>
                                          </p:val>
                                        </p:tav>
                                      </p:tavLst>
                                    </p:anim>
                                    <p:anim calcmode="lin" valueType="num">
                                      <p:cBhvr>
                                        <p:cTn id="8" dur="2100" fill="hold"/>
                                        <p:tgtEl>
                                          <p:spTgt spid="2"/>
                                        </p:tgtEl>
                                        <p:attrNameLst>
                                          <p:attrName>ppt_h</p:attrName>
                                        </p:attrNameLst>
                                      </p:cBhvr>
                                      <p:tavLst>
                                        <p:tav tm="0">
                                          <p:val>
                                            <p:fltVal val="0"/>
                                          </p:val>
                                        </p:tav>
                                        <p:tav tm="100000">
                                          <p:val>
                                            <p:strVal val="#ppt_h"/>
                                          </p:val>
                                        </p:tav>
                                      </p:tavLst>
                                    </p:anim>
                                    <p:animEffect transition="in" filter="fade">
                                      <p:cBhvr>
                                        <p:cTn id="9" dur="2100"/>
                                        <p:tgtEl>
                                          <p:spTgt spid="2"/>
                                        </p:tgtEl>
                                      </p:cBhvr>
                                    </p:animEffect>
                                  </p:childTnLst>
                                </p:cTn>
                              </p:par>
                              <p:par>
                                <p:cTn id="10" presetID="42" presetClass="entr" presetSubtype="0" fill="hold" grpId="0" nodeType="withEffect">
                                  <p:stCondLst>
                                    <p:cond delay="130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anim calcmode="lin" valueType="num">
                                      <p:cBhvr>
                                        <p:cTn id="13" dur="2000" fill="hold"/>
                                        <p:tgtEl>
                                          <p:spTgt spid="3"/>
                                        </p:tgtEl>
                                        <p:attrNameLst>
                                          <p:attrName>ppt_x</p:attrName>
                                        </p:attrNameLst>
                                      </p:cBhvr>
                                      <p:tavLst>
                                        <p:tav tm="0">
                                          <p:val>
                                            <p:strVal val="#ppt_x"/>
                                          </p:val>
                                        </p:tav>
                                        <p:tav tm="100000">
                                          <p:val>
                                            <p:strVal val="#ppt_x"/>
                                          </p:val>
                                        </p:tav>
                                      </p:tavLst>
                                    </p:anim>
                                    <p:anim calcmode="lin" valueType="num">
                                      <p:cBhvr>
                                        <p:cTn id="14" dur="2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300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100"/>
                                        <p:tgtEl>
                                          <p:spTgt spid="4"/>
                                        </p:tgtEl>
                                      </p:cBhvr>
                                    </p:animEffect>
                                    <p:anim calcmode="lin" valueType="num">
                                      <p:cBhvr>
                                        <p:cTn id="18" dur="2100" fill="hold"/>
                                        <p:tgtEl>
                                          <p:spTgt spid="4"/>
                                        </p:tgtEl>
                                        <p:attrNameLst>
                                          <p:attrName>ppt_x</p:attrName>
                                        </p:attrNameLst>
                                      </p:cBhvr>
                                      <p:tavLst>
                                        <p:tav tm="0">
                                          <p:val>
                                            <p:strVal val="#ppt_x"/>
                                          </p:val>
                                        </p:tav>
                                        <p:tav tm="100000">
                                          <p:val>
                                            <p:strVal val="#ppt_x"/>
                                          </p:val>
                                        </p:tav>
                                      </p:tavLst>
                                    </p:anim>
                                    <p:anim calcmode="lin" valueType="num">
                                      <p:cBhvr>
                                        <p:cTn id="19" dur="2100" fill="hold"/>
                                        <p:tgtEl>
                                          <p:spTgt spid="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480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100"/>
                                        <p:tgtEl>
                                          <p:spTgt spid="5"/>
                                        </p:tgtEl>
                                      </p:cBhvr>
                                    </p:animEffect>
                                    <p:anim calcmode="lin" valueType="num">
                                      <p:cBhvr>
                                        <p:cTn id="23" dur="2100" fill="hold"/>
                                        <p:tgtEl>
                                          <p:spTgt spid="5"/>
                                        </p:tgtEl>
                                        <p:attrNameLst>
                                          <p:attrName>ppt_x</p:attrName>
                                        </p:attrNameLst>
                                      </p:cBhvr>
                                      <p:tavLst>
                                        <p:tav tm="0">
                                          <p:val>
                                            <p:strVal val="#ppt_x"/>
                                          </p:val>
                                        </p:tav>
                                        <p:tav tm="100000">
                                          <p:val>
                                            <p:strVal val="#ppt_x"/>
                                          </p:val>
                                        </p:tav>
                                      </p:tavLst>
                                    </p:anim>
                                    <p:anim calcmode="lin" valueType="num">
                                      <p:cBhvr>
                                        <p:cTn id="24" dur="21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2593975" y="441325"/>
            <a:ext cx="8469313" cy="522288"/>
          </a:xfrm>
          <a:prstGeom prst="rect">
            <a:avLst/>
          </a:prstGeom>
          <a:noFill/>
          <a:ln w="9525">
            <a:noFill/>
            <a:miter lim="800000"/>
            <a:headEnd/>
            <a:tailEnd/>
          </a:ln>
        </p:spPr>
        <p:txBody>
          <a:bodyPr>
            <a:spAutoFit/>
          </a:bodyPr>
          <a:lstStyle/>
          <a:p>
            <a:pPr eaLnBrk="1" hangingPunct="1"/>
            <a:r>
              <a:rPr lang="uk-UA" altLang="uk-UA" sz="2800" b="1">
                <a:solidFill>
                  <a:srgbClr val="0000FF"/>
                </a:solidFill>
                <a:latin typeface="Times New Roman" pitchFamily="18" charset="0"/>
                <a:cs typeface="Times New Roman" pitchFamily="18" charset="0"/>
              </a:rPr>
              <a:t>Категорії закону заперечення заперечення </a:t>
            </a:r>
            <a:endParaRPr lang="uk-UA" altLang="uk-UA" sz="2800"/>
          </a:p>
        </p:txBody>
      </p:sp>
      <p:sp>
        <p:nvSpPr>
          <p:cNvPr id="3" name="Text Box 236"/>
          <p:cNvSpPr txBox="1">
            <a:spLocks noChangeArrowheads="1"/>
          </p:cNvSpPr>
          <p:nvPr/>
        </p:nvSpPr>
        <p:spPr bwMode="auto">
          <a:xfrm>
            <a:off x="1019175" y="1341438"/>
            <a:ext cx="10837863" cy="1028700"/>
          </a:xfrm>
          <a:prstGeom prst="rect">
            <a:avLst/>
          </a:prstGeom>
          <a:solidFill>
            <a:srgbClr val="FFFFFF"/>
          </a:solidFill>
          <a:ln w="9525">
            <a:solidFill>
              <a:srgbClr val="000000"/>
            </a:solidFill>
            <a:miter lim="800000"/>
            <a:headEnd/>
            <a:tailEnd/>
          </a:ln>
        </p:spPr>
        <p:txBody>
          <a:bodyPr/>
          <a:lstStyle/>
          <a:p>
            <a:pPr indent="449263" algn="just" eaLnBrk="1" hangingPunct="1"/>
            <a:r>
              <a:rPr lang="ru-RU" altLang="uk-UA" sz="2000" b="1">
                <a:solidFill>
                  <a:srgbClr val="0000FF"/>
                </a:solidFill>
                <a:latin typeface="Times New Roman" pitchFamily="18" charset="0"/>
                <a:cs typeface="Times New Roman" pitchFamily="18" charset="0"/>
              </a:rPr>
              <a:t>Діалектичн</a:t>
            </a:r>
            <a:r>
              <a:rPr lang="uk-UA" altLang="uk-UA" sz="2000" b="1">
                <a:solidFill>
                  <a:srgbClr val="0000FF"/>
                </a:solidFill>
                <a:latin typeface="Times New Roman" pitchFamily="18" charset="0"/>
                <a:cs typeface="Times New Roman" pitchFamily="18" charset="0"/>
              </a:rPr>
              <a:t>е</a:t>
            </a:r>
            <a:r>
              <a:rPr lang="ru-RU" altLang="uk-UA" sz="2000" b="1">
                <a:solidFill>
                  <a:srgbClr val="0000FF"/>
                </a:solidFill>
                <a:latin typeface="Times New Roman" pitchFamily="18" charset="0"/>
                <a:cs typeface="Times New Roman" pitchFamily="18" charset="0"/>
              </a:rPr>
              <a:t> запереченн</a:t>
            </a:r>
            <a:r>
              <a:rPr lang="uk-UA" altLang="uk-UA" sz="2000" b="1">
                <a:solidFill>
                  <a:srgbClr val="0000FF"/>
                </a:solidFill>
                <a:latin typeface="Times New Roman" pitchFamily="18" charset="0"/>
                <a:cs typeface="Times New Roman" pitchFamily="18" charset="0"/>
              </a:rPr>
              <a:t>я</a:t>
            </a:r>
            <a:r>
              <a:rPr lang="ru-RU" altLang="uk-UA" sz="2000">
                <a:latin typeface="Times New Roman" pitchFamily="18" charset="0"/>
                <a:cs typeface="Times New Roman" pitchFamily="18" charset="0"/>
              </a:rPr>
              <a:t> – це подолання старого, що віджило, </a:t>
            </a:r>
            <a:r>
              <a:rPr lang="uk-UA" altLang="uk-UA" sz="2000">
                <a:latin typeface="Times New Roman" pitchFamily="18" charset="0"/>
                <a:cs typeface="Times New Roman" pitchFamily="18" charset="0"/>
              </a:rPr>
              <a:t>і </a:t>
            </a:r>
            <a:r>
              <a:rPr lang="ru-RU" altLang="uk-UA" sz="2000">
                <a:latin typeface="Times New Roman" pitchFamily="18" charset="0"/>
                <a:cs typeface="Times New Roman" pitchFamily="18" charset="0"/>
              </a:rPr>
              <a:t>заважає розвиткові, із збереження</a:t>
            </a:r>
            <a:r>
              <a:rPr lang="uk-UA" altLang="uk-UA" sz="2000">
                <a:latin typeface="Times New Roman" pitchFamily="18" charset="0"/>
                <a:cs typeface="Times New Roman" pitchFamily="18" charset="0"/>
              </a:rPr>
              <a:t>м</a:t>
            </a:r>
            <a:r>
              <a:rPr lang="ru-RU" altLang="uk-UA" sz="2000">
                <a:latin typeface="Times New Roman" pitchFamily="18" charset="0"/>
                <a:cs typeface="Times New Roman" pitchFamily="18" charset="0"/>
              </a:rPr>
              <a:t> всього позитивного, здатного розвиватися.</a:t>
            </a:r>
            <a:endParaRPr lang="uk-UA" altLang="uk-UA" sz="2000">
              <a:latin typeface="Times New Roman" pitchFamily="18" charset="0"/>
              <a:cs typeface="Times New Roman" pitchFamily="18" charset="0"/>
            </a:endParaRPr>
          </a:p>
        </p:txBody>
      </p:sp>
      <p:sp>
        <p:nvSpPr>
          <p:cNvPr id="4" name="Text Box 237"/>
          <p:cNvSpPr txBox="1">
            <a:spLocks noChangeArrowheads="1"/>
          </p:cNvSpPr>
          <p:nvPr/>
        </p:nvSpPr>
        <p:spPr bwMode="auto">
          <a:xfrm>
            <a:off x="1019175" y="2486025"/>
            <a:ext cx="10837863" cy="1257300"/>
          </a:xfrm>
          <a:prstGeom prst="rect">
            <a:avLst/>
          </a:prstGeom>
          <a:solidFill>
            <a:srgbClr val="FFFFFF"/>
          </a:solidFill>
          <a:ln w="9525">
            <a:solidFill>
              <a:srgbClr val="000000"/>
            </a:solidFill>
            <a:miter lim="800000"/>
            <a:headEnd/>
            <a:tailEnd/>
          </a:ln>
        </p:spPr>
        <p:txBody>
          <a:bodyPr/>
          <a:lstStyle/>
          <a:p>
            <a:pPr eaLnBrk="1" hangingPunct="1">
              <a:spcAft>
                <a:spcPts val="600"/>
              </a:spcAft>
            </a:pPr>
            <a:r>
              <a:rPr lang="uk-UA" altLang="uk-UA" sz="2000" b="1">
                <a:solidFill>
                  <a:srgbClr val="0000FF"/>
                </a:solidFill>
                <a:latin typeface="Times New Roman" pitchFamily="18" charset="0"/>
                <a:cs typeface="Times New Roman" pitchFamily="18" charset="0"/>
              </a:rPr>
              <a:t>Нове</a:t>
            </a:r>
            <a:r>
              <a:rPr lang="uk-UA" altLang="uk-UA" sz="2000">
                <a:latin typeface="Times New Roman" pitchFamily="18" charset="0"/>
                <a:cs typeface="Times New Roman" pitchFamily="18" charset="0"/>
              </a:rPr>
              <a:t> – це те, що найбільш повно відповідає об’єктивним потребам розвитку.</a:t>
            </a:r>
          </a:p>
          <a:p>
            <a:pPr eaLnBrk="1" hangingPunct="1">
              <a:spcAft>
                <a:spcPts val="600"/>
              </a:spcAft>
            </a:pPr>
            <a:r>
              <a:rPr lang="uk-UA" altLang="uk-UA" sz="2000" b="1">
                <a:solidFill>
                  <a:srgbClr val="0000FF"/>
                </a:solidFill>
                <a:latin typeface="Times New Roman" pitchFamily="18" charset="0"/>
                <a:cs typeface="Times New Roman" pitchFamily="18" charset="0"/>
              </a:rPr>
              <a:t>Старе</a:t>
            </a:r>
            <a:r>
              <a:rPr lang="uk-UA" altLang="uk-UA" sz="2000">
                <a:latin typeface="Times New Roman" pitchFamily="18" charset="0"/>
                <a:cs typeface="Times New Roman" pitchFamily="18" charset="0"/>
              </a:rPr>
              <a:t> – це те, що перестає або вже перестало відповідати об’єктивним, потребам розвитку.</a:t>
            </a:r>
          </a:p>
          <a:p>
            <a:pPr eaLnBrk="1" hangingPunct="1"/>
            <a:r>
              <a:rPr lang="uk-UA" altLang="uk-UA" sz="2000" b="1">
                <a:latin typeface="Times New Roman" pitchFamily="18" charset="0"/>
                <a:cs typeface="Times New Roman" pitchFamily="18" charset="0"/>
              </a:rPr>
              <a:t>Старе і нове нерозривно пов'язані одне з одним в процесі розвитку</a:t>
            </a:r>
            <a:r>
              <a:rPr lang="uk-UA" altLang="uk-UA" sz="2000">
                <a:latin typeface="Times New Roman" pitchFamily="18" charset="0"/>
                <a:cs typeface="Times New Roman" pitchFamily="18" charset="0"/>
              </a:rPr>
              <a:t>.</a:t>
            </a:r>
          </a:p>
        </p:txBody>
      </p:sp>
      <p:sp>
        <p:nvSpPr>
          <p:cNvPr id="5" name="Text Box 238"/>
          <p:cNvSpPr txBox="1">
            <a:spLocks noChangeArrowheads="1"/>
          </p:cNvSpPr>
          <p:nvPr/>
        </p:nvSpPr>
        <p:spPr bwMode="auto">
          <a:xfrm>
            <a:off x="1019175" y="3873500"/>
            <a:ext cx="10837863" cy="6858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Зняття</a:t>
            </a:r>
            <a:r>
              <a:rPr lang="uk-UA" altLang="uk-UA" sz="2000">
                <a:latin typeface="Times New Roman" pitchFamily="18" charset="0"/>
                <a:cs typeface="Times New Roman" pitchFamily="18" charset="0"/>
              </a:rPr>
              <a:t> – це подолання старого й одночасно збереження, й утримування того кращого, що досягнуто на попередній стадії</a:t>
            </a:r>
            <a:r>
              <a:rPr lang="uk-UA" altLang="uk-UA" sz="1400">
                <a:latin typeface="Times New Roman" pitchFamily="18" charset="0"/>
                <a:cs typeface="Times New Roman" pitchFamily="18" charset="0"/>
              </a:rPr>
              <a:t>.</a:t>
            </a:r>
          </a:p>
        </p:txBody>
      </p:sp>
      <p:sp>
        <p:nvSpPr>
          <p:cNvPr id="6" name="Text Box 239"/>
          <p:cNvSpPr txBox="1">
            <a:spLocks noChangeArrowheads="1"/>
          </p:cNvSpPr>
          <p:nvPr/>
        </p:nvSpPr>
        <p:spPr bwMode="auto">
          <a:xfrm>
            <a:off x="1019175" y="4691063"/>
            <a:ext cx="10837863" cy="1408112"/>
          </a:xfrm>
          <a:prstGeom prst="rect">
            <a:avLst/>
          </a:prstGeom>
          <a:solidFill>
            <a:srgbClr val="FFFFFF"/>
          </a:solidFill>
          <a:ln w="9525">
            <a:solidFill>
              <a:srgbClr val="000000"/>
            </a:solidFill>
            <a:miter lim="800000"/>
            <a:headEnd/>
            <a:tailEnd/>
          </a:ln>
        </p:spPr>
        <p:txBody>
          <a:bodyPr/>
          <a:lstStyle/>
          <a:p>
            <a:pPr eaLnBrk="1" hangingPunct="1"/>
            <a:r>
              <a:rPr lang="uk-UA" altLang="uk-UA" sz="2000">
                <a:latin typeface="Times New Roman" pitchFamily="18" charset="0"/>
                <a:cs typeface="Times New Roman" pitchFamily="18" charset="0"/>
              </a:rPr>
              <a:t>Процес розвитку в об’єктивному світі ніколи не припиняється. Кожне заперечення спричиняє нове заперечення, яке внутрішньо пов’язане з першим. Зміна одного заперечення іншим виражається поняттям </a:t>
            </a:r>
            <a:r>
              <a:rPr lang="uk-UA" altLang="uk-UA" sz="2000">
                <a:solidFill>
                  <a:srgbClr val="0000FF"/>
                </a:solidFill>
                <a:latin typeface="Times New Roman" pitchFamily="18" charset="0"/>
                <a:cs typeface="Times New Roman" pitchFamily="18" charset="0"/>
              </a:rPr>
              <a:t>“</a:t>
            </a:r>
            <a:r>
              <a:rPr lang="uk-UA" altLang="uk-UA" sz="2000" b="1">
                <a:solidFill>
                  <a:srgbClr val="0000FF"/>
                </a:solidFill>
                <a:latin typeface="Times New Roman" pitchFamily="18" charset="0"/>
                <a:cs typeface="Times New Roman" pitchFamily="18" charset="0"/>
              </a:rPr>
              <a:t>заперечення заперечення</a:t>
            </a:r>
            <a:r>
              <a:rPr lang="uk-UA" altLang="uk-UA" sz="2000">
                <a:solidFill>
                  <a:srgbClr val="0000FF"/>
                </a:solidFill>
                <a:latin typeface="Times New Roman" pitchFamily="18" charset="0"/>
                <a:cs typeface="Times New Roman" pitchFamily="18" charset="0"/>
              </a:rPr>
              <a:t>”</a:t>
            </a:r>
            <a:r>
              <a:rPr lang="uk-UA" altLang="uk-UA" sz="2000">
                <a:latin typeface="Times New Roman" pitchFamily="18" charset="0"/>
                <a:cs typeface="Times New Roman" pitchFamily="18" charset="0"/>
              </a:rPr>
              <a:t>.</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cTn>
                              </p:par>
                              <p:par>
                                <p:cTn id="11" presetID="31" presetClass="entr" presetSubtype="0" fill="hold" grpId="0" nodeType="with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2100" fill="hold"/>
                                        <p:tgtEl>
                                          <p:spTgt spid="3"/>
                                        </p:tgtEl>
                                        <p:attrNameLst>
                                          <p:attrName>ppt_w</p:attrName>
                                        </p:attrNameLst>
                                      </p:cBhvr>
                                      <p:tavLst>
                                        <p:tav tm="0">
                                          <p:val>
                                            <p:fltVal val="0"/>
                                          </p:val>
                                        </p:tav>
                                        <p:tav tm="100000">
                                          <p:val>
                                            <p:strVal val="#ppt_w"/>
                                          </p:val>
                                        </p:tav>
                                      </p:tavLst>
                                    </p:anim>
                                    <p:anim calcmode="lin" valueType="num">
                                      <p:cBhvr>
                                        <p:cTn id="14" dur="2100" fill="hold"/>
                                        <p:tgtEl>
                                          <p:spTgt spid="3"/>
                                        </p:tgtEl>
                                        <p:attrNameLst>
                                          <p:attrName>ppt_h</p:attrName>
                                        </p:attrNameLst>
                                      </p:cBhvr>
                                      <p:tavLst>
                                        <p:tav tm="0">
                                          <p:val>
                                            <p:fltVal val="0"/>
                                          </p:val>
                                        </p:tav>
                                        <p:tav tm="100000">
                                          <p:val>
                                            <p:strVal val="#ppt_h"/>
                                          </p:val>
                                        </p:tav>
                                      </p:tavLst>
                                    </p:anim>
                                    <p:anim calcmode="lin" valueType="num">
                                      <p:cBhvr>
                                        <p:cTn id="15" dur="2100" fill="hold"/>
                                        <p:tgtEl>
                                          <p:spTgt spid="3"/>
                                        </p:tgtEl>
                                        <p:attrNameLst>
                                          <p:attrName>style.rotation</p:attrName>
                                        </p:attrNameLst>
                                      </p:cBhvr>
                                      <p:tavLst>
                                        <p:tav tm="0">
                                          <p:val>
                                            <p:fltVal val="90"/>
                                          </p:val>
                                        </p:tav>
                                        <p:tav tm="100000">
                                          <p:val>
                                            <p:fltVal val="0"/>
                                          </p:val>
                                        </p:tav>
                                      </p:tavLst>
                                    </p:anim>
                                    <p:animEffect transition="in" filter="fade">
                                      <p:cBhvr>
                                        <p:cTn id="16" dur="2100"/>
                                        <p:tgtEl>
                                          <p:spTgt spid="3"/>
                                        </p:tgtEl>
                                      </p:cBhvr>
                                    </p:animEffect>
                                  </p:childTnLst>
                                </p:cTn>
                              </p:par>
                              <p:par>
                                <p:cTn id="17" presetID="31" presetClass="entr" presetSubtype="0" fill="hold" grpId="0" nodeType="withEffect">
                                  <p:stCondLst>
                                    <p:cond delay="1800"/>
                                  </p:stCondLst>
                                  <p:childTnLst>
                                    <p:set>
                                      <p:cBhvr>
                                        <p:cTn id="18" dur="1" fill="hold">
                                          <p:stCondLst>
                                            <p:cond delay="0"/>
                                          </p:stCondLst>
                                        </p:cTn>
                                        <p:tgtEl>
                                          <p:spTgt spid="4"/>
                                        </p:tgtEl>
                                        <p:attrNameLst>
                                          <p:attrName>style.visibility</p:attrName>
                                        </p:attrNameLst>
                                      </p:cBhvr>
                                      <p:to>
                                        <p:strVal val="visible"/>
                                      </p:to>
                                    </p:set>
                                    <p:anim calcmode="lin" valueType="num">
                                      <p:cBhvr>
                                        <p:cTn id="19" dur="2100" fill="hold"/>
                                        <p:tgtEl>
                                          <p:spTgt spid="4"/>
                                        </p:tgtEl>
                                        <p:attrNameLst>
                                          <p:attrName>ppt_w</p:attrName>
                                        </p:attrNameLst>
                                      </p:cBhvr>
                                      <p:tavLst>
                                        <p:tav tm="0">
                                          <p:val>
                                            <p:fltVal val="0"/>
                                          </p:val>
                                        </p:tav>
                                        <p:tav tm="100000">
                                          <p:val>
                                            <p:strVal val="#ppt_w"/>
                                          </p:val>
                                        </p:tav>
                                      </p:tavLst>
                                    </p:anim>
                                    <p:anim calcmode="lin" valueType="num">
                                      <p:cBhvr>
                                        <p:cTn id="20" dur="2100" fill="hold"/>
                                        <p:tgtEl>
                                          <p:spTgt spid="4"/>
                                        </p:tgtEl>
                                        <p:attrNameLst>
                                          <p:attrName>ppt_h</p:attrName>
                                        </p:attrNameLst>
                                      </p:cBhvr>
                                      <p:tavLst>
                                        <p:tav tm="0">
                                          <p:val>
                                            <p:fltVal val="0"/>
                                          </p:val>
                                        </p:tav>
                                        <p:tav tm="100000">
                                          <p:val>
                                            <p:strVal val="#ppt_h"/>
                                          </p:val>
                                        </p:tav>
                                      </p:tavLst>
                                    </p:anim>
                                    <p:anim calcmode="lin" valueType="num">
                                      <p:cBhvr>
                                        <p:cTn id="21" dur="2100" fill="hold"/>
                                        <p:tgtEl>
                                          <p:spTgt spid="4"/>
                                        </p:tgtEl>
                                        <p:attrNameLst>
                                          <p:attrName>style.rotation</p:attrName>
                                        </p:attrNameLst>
                                      </p:cBhvr>
                                      <p:tavLst>
                                        <p:tav tm="0">
                                          <p:val>
                                            <p:fltVal val="90"/>
                                          </p:val>
                                        </p:tav>
                                        <p:tav tm="100000">
                                          <p:val>
                                            <p:fltVal val="0"/>
                                          </p:val>
                                        </p:tav>
                                      </p:tavLst>
                                    </p:anim>
                                    <p:animEffect transition="in" filter="fade">
                                      <p:cBhvr>
                                        <p:cTn id="22" dur="2100"/>
                                        <p:tgtEl>
                                          <p:spTgt spid="4"/>
                                        </p:tgtEl>
                                      </p:cBhvr>
                                    </p:animEffect>
                                  </p:childTnLst>
                                </p:cTn>
                              </p:par>
                              <p:par>
                                <p:cTn id="23" presetID="31" presetClass="entr" presetSubtype="0" fill="hold" grpId="1" nodeType="withEffect">
                                  <p:stCondLst>
                                    <p:cond delay="2800"/>
                                  </p:stCondLst>
                                  <p:childTnLst>
                                    <p:set>
                                      <p:cBhvr>
                                        <p:cTn id="24" dur="1" fill="hold">
                                          <p:stCondLst>
                                            <p:cond delay="0"/>
                                          </p:stCondLst>
                                        </p:cTn>
                                        <p:tgtEl>
                                          <p:spTgt spid="4"/>
                                        </p:tgtEl>
                                        <p:attrNameLst>
                                          <p:attrName>style.visibility</p:attrName>
                                        </p:attrNameLst>
                                      </p:cBhvr>
                                      <p:to>
                                        <p:strVal val="visible"/>
                                      </p:to>
                                    </p:set>
                                    <p:anim calcmode="lin" valueType="num">
                                      <p:cBhvr>
                                        <p:cTn id="25" dur="2100" fill="hold"/>
                                        <p:tgtEl>
                                          <p:spTgt spid="4"/>
                                        </p:tgtEl>
                                        <p:attrNameLst>
                                          <p:attrName>ppt_w</p:attrName>
                                        </p:attrNameLst>
                                      </p:cBhvr>
                                      <p:tavLst>
                                        <p:tav tm="0">
                                          <p:val>
                                            <p:fltVal val="0"/>
                                          </p:val>
                                        </p:tav>
                                        <p:tav tm="100000">
                                          <p:val>
                                            <p:strVal val="#ppt_w"/>
                                          </p:val>
                                        </p:tav>
                                      </p:tavLst>
                                    </p:anim>
                                    <p:anim calcmode="lin" valueType="num">
                                      <p:cBhvr>
                                        <p:cTn id="26" dur="2100" fill="hold"/>
                                        <p:tgtEl>
                                          <p:spTgt spid="4"/>
                                        </p:tgtEl>
                                        <p:attrNameLst>
                                          <p:attrName>ppt_h</p:attrName>
                                        </p:attrNameLst>
                                      </p:cBhvr>
                                      <p:tavLst>
                                        <p:tav tm="0">
                                          <p:val>
                                            <p:fltVal val="0"/>
                                          </p:val>
                                        </p:tav>
                                        <p:tav tm="100000">
                                          <p:val>
                                            <p:strVal val="#ppt_h"/>
                                          </p:val>
                                        </p:tav>
                                      </p:tavLst>
                                    </p:anim>
                                    <p:anim calcmode="lin" valueType="num">
                                      <p:cBhvr>
                                        <p:cTn id="27" dur="2100" fill="hold"/>
                                        <p:tgtEl>
                                          <p:spTgt spid="4"/>
                                        </p:tgtEl>
                                        <p:attrNameLst>
                                          <p:attrName>style.rotation</p:attrName>
                                        </p:attrNameLst>
                                      </p:cBhvr>
                                      <p:tavLst>
                                        <p:tav tm="0">
                                          <p:val>
                                            <p:fltVal val="90"/>
                                          </p:val>
                                        </p:tav>
                                        <p:tav tm="100000">
                                          <p:val>
                                            <p:fltVal val="0"/>
                                          </p:val>
                                        </p:tav>
                                      </p:tavLst>
                                    </p:anim>
                                    <p:animEffect transition="in" filter="fade">
                                      <p:cBhvr>
                                        <p:cTn id="28" dur="2100"/>
                                        <p:tgtEl>
                                          <p:spTgt spid="4"/>
                                        </p:tgtEl>
                                      </p:cBhvr>
                                    </p:animEffect>
                                  </p:childTnLst>
                                </p:cTn>
                              </p:par>
                              <p:par>
                                <p:cTn id="29" presetID="31" presetClass="entr" presetSubtype="0" fill="hold" grpId="0" nodeType="withEffect">
                                  <p:stCondLst>
                                    <p:cond delay="3600"/>
                                  </p:stCondLst>
                                  <p:childTnLst>
                                    <p:set>
                                      <p:cBhvr>
                                        <p:cTn id="30" dur="1" fill="hold">
                                          <p:stCondLst>
                                            <p:cond delay="0"/>
                                          </p:stCondLst>
                                        </p:cTn>
                                        <p:tgtEl>
                                          <p:spTgt spid="5"/>
                                        </p:tgtEl>
                                        <p:attrNameLst>
                                          <p:attrName>style.visibility</p:attrName>
                                        </p:attrNameLst>
                                      </p:cBhvr>
                                      <p:to>
                                        <p:strVal val="visible"/>
                                      </p:to>
                                    </p:set>
                                    <p:anim calcmode="lin" valueType="num">
                                      <p:cBhvr>
                                        <p:cTn id="31" dur="2200" fill="hold"/>
                                        <p:tgtEl>
                                          <p:spTgt spid="5"/>
                                        </p:tgtEl>
                                        <p:attrNameLst>
                                          <p:attrName>ppt_w</p:attrName>
                                        </p:attrNameLst>
                                      </p:cBhvr>
                                      <p:tavLst>
                                        <p:tav tm="0">
                                          <p:val>
                                            <p:fltVal val="0"/>
                                          </p:val>
                                        </p:tav>
                                        <p:tav tm="100000">
                                          <p:val>
                                            <p:strVal val="#ppt_w"/>
                                          </p:val>
                                        </p:tav>
                                      </p:tavLst>
                                    </p:anim>
                                    <p:anim calcmode="lin" valueType="num">
                                      <p:cBhvr>
                                        <p:cTn id="32" dur="2200" fill="hold"/>
                                        <p:tgtEl>
                                          <p:spTgt spid="5"/>
                                        </p:tgtEl>
                                        <p:attrNameLst>
                                          <p:attrName>ppt_h</p:attrName>
                                        </p:attrNameLst>
                                      </p:cBhvr>
                                      <p:tavLst>
                                        <p:tav tm="0">
                                          <p:val>
                                            <p:fltVal val="0"/>
                                          </p:val>
                                        </p:tav>
                                        <p:tav tm="100000">
                                          <p:val>
                                            <p:strVal val="#ppt_h"/>
                                          </p:val>
                                        </p:tav>
                                      </p:tavLst>
                                    </p:anim>
                                    <p:anim calcmode="lin" valueType="num">
                                      <p:cBhvr>
                                        <p:cTn id="33" dur="2200" fill="hold"/>
                                        <p:tgtEl>
                                          <p:spTgt spid="5"/>
                                        </p:tgtEl>
                                        <p:attrNameLst>
                                          <p:attrName>style.rotation</p:attrName>
                                        </p:attrNameLst>
                                      </p:cBhvr>
                                      <p:tavLst>
                                        <p:tav tm="0">
                                          <p:val>
                                            <p:fltVal val="90"/>
                                          </p:val>
                                        </p:tav>
                                        <p:tav tm="100000">
                                          <p:val>
                                            <p:fltVal val="0"/>
                                          </p:val>
                                        </p:tav>
                                      </p:tavLst>
                                    </p:anim>
                                    <p:animEffect transition="in" filter="fade">
                                      <p:cBhvr>
                                        <p:cTn id="34" dur="2200"/>
                                        <p:tgtEl>
                                          <p:spTgt spid="5"/>
                                        </p:tgtEl>
                                      </p:cBhvr>
                                    </p:animEffect>
                                  </p:childTnLst>
                                </p:cTn>
                              </p:par>
                              <p:par>
                                <p:cTn id="35" presetID="31" presetClass="entr" presetSubtype="0" fill="hold" grpId="0" nodeType="withEffect">
                                  <p:stCondLst>
                                    <p:cond delay="4600"/>
                                  </p:stCondLst>
                                  <p:childTnLst>
                                    <p:set>
                                      <p:cBhvr>
                                        <p:cTn id="36" dur="1" fill="hold">
                                          <p:stCondLst>
                                            <p:cond delay="0"/>
                                          </p:stCondLst>
                                        </p:cTn>
                                        <p:tgtEl>
                                          <p:spTgt spid="6"/>
                                        </p:tgtEl>
                                        <p:attrNameLst>
                                          <p:attrName>style.visibility</p:attrName>
                                        </p:attrNameLst>
                                      </p:cBhvr>
                                      <p:to>
                                        <p:strVal val="visible"/>
                                      </p:to>
                                    </p:set>
                                    <p:anim calcmode="lin" valueType="num">
                                      <p:cBhvr>
                                        <p:cTn id="37" dur="2400" fill="hold"/>
                                        <p:tgtEl>
                                          <p:spTgt spid="6"/>
                                        </p:tgtEl>
                                        <p:attrNameLst>
                                          <p:attrName>ppt_w</p:attrName>
                                        </p:attrNameLst>
                                      </p:cBhvr>
                                      <p:tavLst>
                                        <p:tav tm="0">
                                          <p:val>
                                            <p:fltVal val="0"/>
                                          </p:val>
                                        </p:tav>
                                        <p:tav tm="100000">
                                          <p:val>
                                            <p:strVal val="#ppt_w"/>
                                          </p:val>
                                        </p:tav>
                                      </p:tavLst>
                                    </p:anim>
                                    <p:anim calcmode="lin" valueType="num">
                                      <p:cBhvr>
                                        <p:cTn id="38" dur="2400" fill="hold"/>
                                        <p:tgtEl>
                                          <p:spTgt spid="6"/>
                                        </p:tgtEl>
                                        <p:attrNameLst>
                                          <p:attrName>ppt_h</p:attrName>
                                        </p:attrNameLst>
                                      </p:cBhvr>
                                      <p:tavLst>
                                        <p:tav tm="0">
                                          <p:val>
                                            <p:fltVal val="0"/>
                                          </p:val>
                                        </p:tav>
                                        <p:tav tm="100000">
                                          <p:val>
                                            <p:strVal val="#ppt_h"/>
                                          </p:val>
                                        </p:tav>
                                      </p:tavLst>
                                    </p:anim>
                                    <p:anim calcmode="lin" valueType="num">
                                      <p:cBhvr>
                                        <p:cTn id="39" dur="2400" fill="hold"/>
                                        <p:tgtEl>
                                          <p:spTgt spid="6"/>
                                        </p:tgtEl>
                                        <p:attrNameLst>
                                          <p:attrName>style.rotation</p:attrName>
                                        </p:attrNameLst>
                                      </p:cBhvr>
                                      <p:tavLst>
                                        <p:tav tm="0">
                                          <p:val>
                                            <p:fltVal val="90"/>
                                          </p:val>
                                        </p:tav>
                                        <p:tav tm="100000">
                                          <p:val>
                                            <p:fltVal val="0"/>
                                          </p:val>
                                        </p:tav>
                                      </p:tavLst>
                                    </p:anim>
                                    <p:animEffect transition="in" filter="fade">
                                      <p:cBhvr>
                                        <p:cTn id="40" dur="2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4" grpId="1" animBg="1"/>
      <p:bldP spid="5" grpId="0" animBg="1"/>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ChangeArrowheads="1"/>
          </p:cNvSpPr>
          <p:nvPr/>
        </p:nvSpPr>
        <p:spPr bwMode="auto">
          <a:xfrm>
            <a:off x="3219450" y="441325"/>
            <a:ext cx="6059488" cy="522288"/>
          </a:xfrm>
          <a:prstGeom prst="rect">
            <a:avLst/>
          </a:prstGeom>
          <a:noFill/>
          <a:ln w="9525">
            <a:noFill/>
            <a:miter lim="800000"/>
            <a:headEnd/>
            <a:tailEnd/>
          </a:ln>
        </p:spPr>
        <p:txBody>
          <a:bodyPr>
            <a:spAutoFit/>
          </a:bodyPr>
          <a:lstStyle/>
          <a:p>
            <a:pPr eaLnBrk="1" hangingPunct="1"/>
            <a:r>
              <a:rPr lang="uk-UA" altLang="uk-UA" sz="2800" b="1">
                <a:solidFill>
                  <a:srgbClr val="0000FF"/>
                </a:solidFill>
                <a:latin typeface="Times New Roman" pitchFamily="18" charset="0"/>
                <a:cs typeface="Times New Roman" pitchFamily="18" charset="0"/>
              </a:rPr>
              <a:t>Співвідносні категорії діалектики </a:t>
            </a:r>
            <a:endParaRPr lang="uk-UA" altLang="uk-UA" sz="2800"/>
          </a:p>
        </p:txBody>
      </p:sp>
      <p:sp>
        <p:nvSpPr>
          <p:cNvPr id="3" name="Text Box 240"/>
          <p:cNvSpPr txBox="1">
            <a:spLocks noChangeArrowheads="1"/>
          </p:cNvSpPr>
          <p:nvPr/>
        </p:nvSpPr>
        <p:spPr bwMode="auto">
          <a:xfrm>
            <a:off x="1035050" y="2514600"/>
            <a:ext cx="10866438" cy="2552700"/>
          </a:xfrm>
          <a:prstGeom prst="rect">
            <a:avLst/>
          </a:prstGeom>
          <a:solidFill>
            <a:srgbClr val="FFFFFF"/>
          </a:solidFill>
          <a:ln w="9525">
            <a:solidFill>
              <a:srgbClr val="000000"/>
            </a:solidFill>
            <a:miter lim="800000"/>
            <a:headEnd/>
            <a:tailEnd/>
          </a:ln>
        </p:spPr>
        <p:txBody>
          <a:bodyPr/>
          <a:lstStyle/>
          <a:p>
            <a:pPr eaLnBrk="1" hangingPunct="1">
              <a:spcAft>
                <a:spcPts val="600"/>
              </a:spcAft>
            </a:pPr>
            <a:r>
              <a:rPr lang="uk-UA" altLang="uk-UA" sz="2000" b="1">
                <a:solidFill>
                  <a:srgbClr val="0000FF"/>
                </a:solidFill>
                <a:latin typeface="Times New Roman" pitchFamily="18" charset="0"/>
                <a:cs typeface="Times New Roman" pitchFamily="18" charset="0"/>
              </a:rPr>
              <a:t>Одиничне</a:t>
            </a:r>
            <a:r>
              <a:rPr lang="uk-UA" altLang="uk-UA" sz="2000">
                <a:latin typeface="Times New Roman" pitchFamily="18" charset="0"/>
                <a:cs typeface="Times New Roman" pitchFamily="18" charset="0"/>
              </a:rPr>
              <a:t> ‑ філософська категорія, що відображає індивідуальні, неповторні ознаки об’єктів.</a:t>
            </a:r>
          </a:p>
          <a:p>
            <a:pPr eaLnBrk="1" hangingPunct="1">
              <a:spcAft>
                <a:spcPts val="600"/>
              </a:spcAft>
            </a:pPr>
            <a:r>
              <a:rPr lang="uk-UA" altLang="uk-UA" sz="2000" b="1">
                <a:solidFill>
                  <a:srgbClr val="0000FF"/>
                </a:solidFill>
                <a:latin typeface="Times New Roman" pitchFamily="18" charset="0"/>
                <a:cs typeface="Times New Roman" pitchFamily="18" charset="0"/>
              </a:rPr>
              <a:t>Загальне</a:t>
            </a:r>
            <a:r>
              <a:rPr lang="uk-UA" altLang="uk-UA" sz="2000">
                <a:latin typeface="Times New Roman" pitchFamily="18" charset="0"/>
                <a:cs typeface="Times New Roman" pitchFamily="18" charset="0"/>
              </a:rPr>
              <a:t> ‑ філософська категорія, що відображає спільні, тотожні властивості і відношення об’єктів.</a:t>
            </a:r>
          </a:p>
          <a:p>
            <a:pPr eaLnBrk="1" hangingPunct="1"/>
            <a:r>
              <a:rPr lang="uk-UA" altLang="uk-UA" sz="2000" b="1">
                <a:solidFill>
                  <a:srgbClr val="0000FF"/>
                </a:solidFill>
                <a:latin typeface="Times New Roman" pitchFamily="18" charset="0"/>
                <a:cs typeface="Times New Roman" pitchFamily="18" charset="0"/>
              </a:rPr>
              <a:t>Особливе</a:t>
            </a:r>
            <a:r>
              <a:rPr lang="uk-UA" altLang="uk-UA" sz="2000">
                <a:latin typeface="Times New Roman" pitchFamily="18" charset="0"/>
                <a:cs typeface="Times New Roman" pitchFamily="18" charset="0"/>
              </a:rPr>
              <a:t> ‑ філософська категорія, що відображає риси як одиничного, так і загального, тобто риси, які відрізняють одну групу об’єктів від іншої.</a:t>
            </a:r>
          </a:p>
        </p:txBody>
      </p:sp>
      <p:sp>
        <p:nvSpPr>
          <p:cNvPr id="4" name="Стрелка вниз 3"/>
          <p:cNvSpPr/>
          <p:nvPr/>
        </p:nvSpPr>
        <p:spPr>
          <a:xfrm>
            <a:off x="6245225" y="5892800"/>
            <a:ext cx="446088"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3900"/>
                                        <p:tgtEl>
                                          <p:spTgt spid="2"/>
                                        </p:tgtEl>
                                      </p:cBhvr>
                                    </p:animEffect>
                                  </p:childTnLst>
                                </p:cTn>
                              </p:par>
                              <p:par>
                                <p:cTn id="8" presetID="22" presetClass="entr" presetSubtype="4" fill="hold" grpId="0" nodeType="withEffect">
                                  <p:stCondLst>
                                    <p:cond delay="160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2400"/>
                                        <p:tgtEl>
                                          <p:spTgt spid="3"/>
                                        </p:tgtEl>
                                      </p:cBhvr>
                                    </p:animEffect>
                                  </p:childTnLst>
                                </p:cTn>
                              </p:par>
                            </p:childTnLst>
                          </p:cTn>
                        </p:par>
                        <p:par>
                          <p:cTn id="11" fill="hold" nodeType="afterGroup">
                            <p:stCondLst>
                              <p:cond delay="4000"/>
                            </p:stCondLst>
                            <p:childTnLst>
                              <p:par>
                                <p:cTn id="12" presetID="10"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100"/>
                                        <p:tgtEl>
                                          <p:spTgt spid="4"/>
                                        </p:tgtEl>
                                      </p:cBhvr>
                                    </p:animEffect>
                                  </p:childTnLst>
                                </p:cTn>
                              </p:par>
                              <p:par>
                                <p:cTn id="15" presetID="27" presetClass="emph" presetSubtype="0" repeatCount="indefinite" fill="remove" grpId="1" nodeType="withEffect">
                                  <p:stCondLst>
                                    <p:cond delay="1700"/>
                                  </p:stCondLst>
                                  <p:childTnLst>
                                    <p:animClr clrSpc="rgb" dir="cw">
                                      <p:cBhvr override="childStyle">
                                        <p:cTn id="16" dur="250" autoRev="1" fill="remove"/>
                                        <p:tgtEl>
                                          <p:spTgt spid="4"/>
                                        </p:tgtEl>
                                        <p:attrNameLst>
                                          <p:attrName>style.color</p:attrName>
                                        </p:attrNameLst>
                                      </p:cBhvr>
                                      <p:to>
                                        <a:schemeClr val="bg1"/>
                                      </p:to>
                                    </p:animClr>
                                    <p:animClr clrSpc="rgb" dir="cw">
                                      <p:cBhvr>
                                        <p:cTn id="17" dur="250" autoRev="1" fill="remove"/>
                                        <p:tgtEl>
                                          <p:spTgt spid="4"/>
                                        </p:tgtEl>
                                        <p:attrNameLst>
                                          <p:attrName>fillcolor</p:attrName>
                                        </p:attrNameLst>
                                      </p:cBhvr>
                                      <p:to>
                                        <a:schemeClr val="bg1"/>
                                      </p:to>
                                    </p:animClr>
                                    <p:set>
                                      <p:cBhvr>
                                        <p:cTn id="18" dur="250" autoRev="1" fill="remove"/>
                                        <p:tgtEl>
                                          <p:spTgt spid="4"/>
                                        </p:tgtEl>
                                        <p:attrNameLst>
                                          <p:attrName>fill.type</p:attrName>
                                        </p:attrNameLst>
                                      </p:cBhvr>
                                      <p:to>
                                        <p:strVal val="solid"/>
                                      </p:to>
                                    </p:set>
                                    <p:set>
                                      <p:cBhvr>
                                        <p:cTn id="19" dur="250" autoRev="1" fill="remove"/>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4"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41"/>
          <p:cNvSpPr txBox="1">
            <a:spLocks noChangeArrowheads="1"/>
          </p:cNvSpPr>
          <p:nvPr/>
        </p:nvSpPr>
        <p:spPr bwMode="auto">
          <a:xfrm>
            <a:off x="1169988" y="1568450"/>
            <a:ext cx="10582275" cy="4214813"/>
          </a:xfrm>
          <a:prstGeom prst="rect">
            <a:avLst/>
          </a:prstGeom>
          <a:solidFill>
            <a:srgbClr val="FFFFFF"/>
          </a:solidFill>
          <a:ln w="9525">
            <a:solidFill>
              <a:srgbClr val="000000"/>
            </a:solidFill>
            <a:miter lim="800000"/>
            <a:headEnd/>
            <a:tailEnd/>
          </a:ln>
        </p:spPr>
        <p:txBody>
          <a:bodyPr/>
          <a:lstStyle/>
          <a:p>
            <a:pPr eaLnBrk="1" hangingPunct="1">
              <a:spcAft>
                <a:spcPts val="600"/>
              </a:spcAft>
            </a:pPr>
            <a:r>
              <a:rPr lang="uk-UA" altLang="uk-UA" sz="2000" b="1">
                <a:solidFill>
                  <a:srgbClr val="0000FF"/>
                </a:solidFill>
                <a:latin typeface="Times New Roman" pitchFamily="18" charset="0"/>
                <a:cs typeface="Times New Roman" pitchFamily="18" charset="0"/>
              </a:rPr>
              <a:t>Причина</a:t>
            </a:r>
            <a:r>
              <a:rPr lang="uk-UA" altLang="uk-UA" sz="2000">
                <a:latin typeface="Times New Roman" pitchFamily="18" charset="0"/>
                <a:cs typeface="Times New Roman" pitchFamily="18" charset="0"/>
              </a:rPr>
              <a:t> ‑ це філософська категорія, яка характеризує універсальний зв</a:t>
            </a:r>
            <a:r>
              <a:rPr lang="uk-UA" altLang="uk-UA" sz="2000">
                <a:latin typeface="Arial" charset="0"/>
                <a:cs typeface="Times New Roman" pitchFamily="18" charset="0"/>
              </a:rPr>
              <a:t>’</a:t>
            </a:r>
            <a:r>
              <a:rPr lang="uk-UA" altLang="uk-UA" sz="2000">
                <a:latin typeface="Times New Roman" pitchFamily="18" charset="0"/>
                <a:cs typeface="Times New Roman" pitchFamily="18" charset="0"/>
              </a:rPr>
              <a:t>язок утворення або породження одними предметами і явищами інших. Причиною є сукупнiсть всiх обставин, за наявностi яких наступає наслiдок.</a:t>
            </a:r>
          </a:p>
          <a:p>
            <a:pPr eaLnBrk="1" hangingPunct="1">
              <a:spcAft>
                <a:spcPts val="600"/>
              </a:spcAft>
            </a:pPr>
            <a:r>
              <a:rPr lang="uk-UA" altLang="uk-UA" sz="2000" b="1">
                <a:solidFill>
                  <a:srgbClr val="0000FF"/>
                </a:solidFill>
                <a:latin typeface="Times New Roman" pitchFamily="18" charset="0"/>
                <a:cs typeface="Times New Roman" pitchFamily="18" charset="0"/>
              </a:rPr>
              <a:t>Наслідок</a:t>
            </a:r>
            <a:r>
              <a:rPr lang="uk-UA" altLang="uk-UA" sz="2000">
                <a:latin typeface="Times New Roman" pitchFamily="18" charset="0"/>
                <a:cs typeface="Times New Roman" pitchFamily="18" charset="0"/>
              </a:rPr>
              <a:t> ‑ це філософська категорія, яка характеризує трансформовану нову реальнiсть, що виникла під дією конкретних обставин (причини) внаслідок об’єктивного зв’язку.</a:t>
            </a:r>
          </a:p>
          <a:p>
            <a:pPr eaLnBrk="1" hangingPunct="1">
              <a:spcAft>
                <a:spcPts val="600"/>
              </a:spcAft>
            </a:pPr>
            <a:r>
              <a:rPr lang="uk-UA" altLang="uk-UA" sz="2000" b="1">
                <a:solidFill>
                  <a:srgbClr val="0000FF"/>
                </a:solidFill>
                <a:latin typeface="Times New Roman" pitchFamily="18" charset="0"/>
                <a:cs typeface="Times New Roman" pitchFamily="18" charset="0"/>
              </a:rPr>
              <a:t>Умови</a:t>
            </a:r>
            <a:r>
              <a:rPr lang="uk-UA" altLang="uk-UA" sz="2000">
                <a:latin typeface="Times New Roman" pitchFamily="18" charset="0"/>
                <a:cs typeface="Times New Roman" pitchFamily="18" charset="0"/>
              </a:rPr>
              <a:t> ‑ це внутрiшнi властивості об’єкта та зовнiшнi щодо нього чинники, які окремо вiд беспосереднiх причин не можуть породити наслiдкiв, але вони є сприятливим і необхідним середовищем для розвитку причинно-наслідкових взаємодій.</a:t>
            </a:r>
          </a:p>
          <a:p>
            <a:pPr eaLnBrk="1" hangingPunct="1"/>
            <a:r>
              <a:rPr lang="uk-UA" altLang="uk-UA" sz="2000" b="1">
                <a:solidFill>
                  <a:srgbClr val="0000FF"/>
                </a:solidFill>
                <a:latin typeface="Times New Roman" pitchFamily="18" charset="0"/>
                <a:cs typeface="Times New Roman" pitchFamily="18" charset="0"/>
              </a:rPr>
              <a:t>Привід</a:t>
            </a:r>
            <a:r>
              <a:rPr lang="uk-UA" altLang="uk-UA" sz="2000">
                <a:latin typeface="Times New Roman" pitchFamily="18" charset="0"/>
                <a:cs typeface="Times New Roman" pitchFamily="18" charset="0"/>
              </a:rPr>
              <a:t> ‑ явище, що саме не викликає того чи iншого наслiдку, але відіграє роль “пускового механiзму”, поштовху, iмпульсу, що спонукає початок дiї всього причинного комплексу.</a:t>
            </a:r>
          </a:p>
        </p:txBody>
      </p:sp>
      <p:sp>
        <p:nvSpPr>
          <p:cNvPr id="3" name="Стрелка вниз 2"/>
          <p:cNvSpPr/>
          <p:nvPr/>
        </p:nvSpPr>
        <p:spPr>
          <a:xfrm>
            <a:off x="6237288" y="406400"/>
            <a:ext cx="447675"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4" name="Стрелка вниз 3"/>
          <p:cNvSpPr/>
          <p:nvPr/>
        </p:nvSpPr>
        <p:spPr>
          <a:xfrm>
            <a:off x="6237288" y="6259513"/>
            <a:ext cx="447675"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27" presetClass="emph" presetSubtype="0" repeatCount="5000" fill="remove" grpId="1" nodeType="withEffect">
                                  <p:stCondLst>
                                    <p:cond delay="1800"/>
                                  </p:stCondLst>
                                  <p:childTnLst>
                                    <p:animClr clrSpc="rgb" dir="cw">
                                      <p:cBhvr override="childStyle">
                                        <p:cTn id="9" dur="250" autoRev="1" fill="remove"/>
                                        <p:tgtEl>
                                          <p:spTgt spid="3"/>
                                        </p:tgtEl>
                                        <p:attrNameLst>
                                          <p:attrName>style.color</p:attrName>
                                        </p:attrNameLst>
                                      </p:cBhvr>
                                      <p:to>
                                        <a:schemeClr val="bg1"/>
                                      </p:to>
                                    </p:animClr>
                                    <p:animClr clrSpc="rgb" dir="cw">
                                      <p:cBhvr>
                                        <p:cTn id="10" dur="250" autoRev="1" fill="remove"/>
                                        <p:tgtEl>
                                          <p:spTgt spid="3"/>
                                        </p:tgtEl>
                                        <p:attrNameLst>
                                          <p:attrName>fillcolor</p:attrName>
                                        </p:attrNameLst>
                                      </p:cBhvr>
                                      <p:to>
                                        <a:schemeClr val="bg1"/>
                                      </p:to>
                                    </p:animClr>
                                    <p:set>
                                      <p:cBhvr>
                                        <p:cTn id="11" dur="250" autoRev="1" fill="remove"/>
                                        <p:tgtEl>
                                          <p:spTgt spid="3"/>
                                        </p:tgtEl>
                                        <p:attrNameLst>
                                          <p:attrName>fill.type</p:attrName>
                                        </p:attrNameLst>
                                      </p:cBhvr>
                                      <p:to>
                                        <p:strVal val="solid"/>
                                      </p:to>
                                    </p:set>
                                    <p:set>
                                      <p:cBhvr>
                                        <p:cTn id="12" dur="250" autoRev="1" fill="remove"/>
                                        <p:tgtEl>
                                          <p:spTgt spid="3"/>
                                        </p:tgtEl>
                                        <p:attrNameLst>
                                          <p:attrName>fill.on</p:attrName>
                                        </p:attrNameLst>
                                      </p:cBhvr>
                                      <p:to>
                                        <p:strVal val="true"/>
                                      </p:to>
                                    </p:set>
                                  </p:childTnLst>
                                </p:cTn>
                              </p:par>
                              <p:par>
                                <p:cTn id="13" presetID="10"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4400"/>
                                        <p:tgtEl>
                                          <p:spTgt spid="2"/>
                                        </p:tgtEl>
                                      </p:cBhvr>
                                    </p:animEffect>
                                  </p:childTnLst>
                                </p:cTn>
                              </p:par>
                            </p:childTnLst>
                          </p:cTn>
                        </p:par>
                        <p:par>
                          <p:cTn id="16" fill="hold" nodeType="afterGroup">
                            <p:stCondLst>
                              <p:cond delay="44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800"/>
                                        <p:tgtEl>
                                          <p:spTgt spid="4"/>
                                        </p:tgtEl>
                                      </p:cBhvr>
                                    </p:animEffect>
                                  </p:childTnLst>
                                </p:cTn>
                              </p:par>
                              <p:par>
                                <p:cTn id="20" presetID="27" presetClass="emph" presetSubtype="0" repeatCount="indefinite" fill="remove" grpId="1" nodeType="withEffect">
                                  <p:stCondLst>
                                    <p:cond delay="1400"/>
                                  </p:stCondLst>
                                  <p:childTnLst>
                                    <p:animClr clrSpc="rgb" dir="cw">
                                      <p:cBhvr override="childStyle">
                                        <p:cTn id="21" dur="250" autoRev="1" fill="remove"/>
                                        <p:tgtEl>
                                          <p:spTgt spid="4"/>
                                        </p:tgtEl>
                                        <p:attrNameLst>
                                          <p:attrName>style.color</p:attrName>
                                        </p:attrNameLst>
                                      </p:cBhvr>
                                      <p:to>
                                        <a:schemeClr val="bg1"/>
                                      </p:to>
                                    </p:animClr>
                                    <p:animClr clrSpc="rgb" dir="cw">
                                      <p:cBhvr>
                                        <p:cTn id="22" dur="250" autoRev="1" fill="remove"/>
                                        <p:tgtEl>
                                          <p:spTgt spid="4"/>
                                        </p:tgtEl>
                                        <p:attrNameLst>
                                          <p:attrName>fillcolor</p:attrName>
                                        </p:attrNameLst>
                                      </p:cBhvr>
                                      <p:to>
                                        <a:schemeClr val="bg1"/>
                                      </p:to>
                                    </p:animClr>
                                    <p:set>
                                      <p:cBhvr>
                                        <p:cTn id="23" dur="250" autoRev="1" fill="remove"/>
                                        <p:tgtEl>
                                          <p:spTgt spid="4"/>
                                        </p:tgtEl>
                                        <p:attrNameLst>
                                          <p:attrName>fill.type</p:attrName>
                                        </p:attrNameLst>
                                      </p:cBhvr>
                                      <p:to>
                                        <p:strVal val="solid"/>
                                      </p:to>
                                    </p:set>
                                    <p:set>
                                      <p:cBhvr>
                                        <p:cTn id="24" dur="250" autoRev="1" fill="remove"/>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3" grpId="1" animBg="1"/>
      <p:bldP spid="4" grpId="0" animBg="1"/>
      <p:bldP spid="4"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42"/>
          <p:cNvSpPr txBox="1">
            <a:spLocks noChangeArrowheads="1"/>
          </p:cNvSpPr>
          <p:nvPr/>
        </p:nvSpPr>
        <p:spPr bwMode="auto">
          <a:xfrm>
            <a:off x="1079500" y="1312863"/>
            <a:ext cx="10612438" cy="1879600"/>
          </a:xfrm>
          <a:prstGeom prst="rect">
            <a:avLst/>
          </a:prstGeom>
          <a:solidFill>
            <a:srgbClr val="FFFFFF"/>
          </a:solidFill>
          <a:ln w="9525">
            <a:solidFill>
              <a:srgbClr val="000000"/>
            </a:solidFill>
            <a:miter lim="800000"/>
            <a:headEnd/>
            <a:tailEnd/>
          </a:ln>
        </p:spPr>
        <p:txBody>
          <a:bodyPr/>
          <a:lstStyle/>
          <a:p>
            <a:pPr eaLnBrk="1" hangingPunct="1">
              <a:spcAft>
                <a:spcPts val="600"/>
              </a:spcAft>
            </a:pPr>
            <a:r>
              <a:rPr lang="uk-UA" altLang="uk-UA" sz="2000" b="1">
                <a:solidFill>
                  <a:srgbClr val="0000FF"/>
                </a:solidFill>
                <a:latin typeface="Times New Roman" pitchFamily="18" charset="0"/>
                <a:cs typeface="Times New Roman" pitchFamily="18" charset="0"/>
              </a:rPr>
              <a:t>Необхідність</a:t>
            </a:r>
            <a:r>
              <a:rPr lang="uk-UA" altLang="uk-UA" sz="2000">
                <a:latin typeface="Times New Roman" pitchFamily="18" charset="0"/>
                <a:cs typeface="Times New Roman" pitchFamily="18" charset="0"/>
              </a:rPr>
              <a:t> ‑ це філософська категорія, що характеризує внутрішні, стійкі, всезагальні зв’язки і відношення елементів буття, які невідворотно повторюються за певних умов.</a:t>
            </a:r>
          </a:p>
          <a:p>
            <a:pPr eaLnBrk="1" hangingPunct="1"/>
            <a:r>
              <a:rPr lang="uk-UA" altLang="uk-UA" sz="2000" b="1">
                <a:solidFill>
                  <a:srgbClr val="0000FF"/>
                </a:solidFill>
                <a:latin typeface="Times New Roman" pitchFamily="18" charset="0"/>
                <a:cs typeface="Times New Roman" pitchFamily="18" charset="0"/>
              </a:rPr>
              <a:t>Випадковість</a:t>
            </a:r>
            <a:r>
              <a:rPr lang="uk-UA" altLang="uk-UA" sz="2000">
                <a:latin typeface="Times New Roman" pitchFamily="18" charset="0"/>
                <a:cs typeface="Times New Roman" pitchFamily="18" charset="0"/>
              </a:rPr>
              <a:t> ‑ це філософська категорія, що відображає зовнішні (породжені зовнішніми, побічними причинами), нестійкі, одиничні зв’язки і відношення елементів буття, що за певних умов можуть виникати, а можуть і не виникати.</a:t>
            </a:r>
          </a:p>
        </p:txBody>
      </p:sp>
      <p:sp>
        <p:nvSpPr>
          <p:cNvPr id="3" name="Text Box 243"/>
          <p:cNvSpPr txBox="1">
            <a:spLocks noChangeArrowheads="1"/>
          </p:cNvSpPr>
          <p:nvPr/>
        </p:nvSpPr>
        <p:spPr bwMode="auto">
          <a:xfrm>
            <a:off x="1079500" y="3570288"/>
            <a:ext cx="10612438" cy="2095500"/>
          </a:xfrm>
          <a:prstGeom prst="rect">
            <a:avLst/>
          </a:prstGeom>
          <a:solidFill>
            <a:srgbClr val="FFFFFF"/>
          </a:solidFill>
          <a:ln w="9525">
            <a:solidFill>
              <a:srgbClr val="000000"/>
            </a:solidFill>
            <a:miter lim="800000"/>
            <a:headEnd/>
            <a:tailEnd/>
          </a:ln>
        </p:spPr>
        <p:txBody>
          <a:bodyPr/>
          <a:lstStyle/>
          <a:p>
            <a:pPr eaLnBrk="1" hangingPunct="1">
              <a:spcAft>
                <a:spcPts val="600"/>
              </a:spcAft>
            </a:pPr>
            <a:r>
              <a:rPr lang="uk-UA" altLang="uk-UA" sz="2000" b="1">
                <a:solidFill>
                  <a:srgbClr val="0000FF"/>
                </a:solidFill>
                <a:latin typeface="Times New Roman" pitchFamily="18" charset="0"/>
                <a:cs typeface="Times New Roman" pitchFamily="18" charset="0"/>
              </a:rPr>
              <a:t>Зміст</a:t>
            </a:r>
            <a:r>
              <a:rPr lang="uk-UA" altLang="uk-UA" sz="2000">
                <a:latin typeface="Times New Roman" pitchFamily="18" charset="0"/>
                <a:cs typeface="Times New Roman" pitchFamily="18" charset="0"/>
              </a:rPr>
              <a:t> ‑ це філософська категорія, яка характеризує предмети, явища і процеси реальності через сукупність їх суттєвих властивостей і зв’язків, а також призначення і мету існування.</a:t>
            </a:r>
          </a:p>
          <a:p>
            <a:pPr eaLnBrk="1" hangingPunct="1"/>
            <a:r>
              <a:rPr lang="uk-UA" altLang="uk-UA" sz="2000" b="1">
                <a:solidFill>
                  <a:srgbClr val="0000FF"/>
                </a:solidFill>
                <a:latin typeface="Times New Roman" pitchFamily="18" charset="0"/>
                <a:cs typeface="Times New Roman" pitchFamily="18" charset="0"/>
              </a:rPr>
              <a:t>Форма</a:t>
            </a:r>
            <a:r>
              <a:rPr lang="uk-UA" altLang="uk-UA" sz="2000">
                <a:latin typeface="Times New Roman" pitchFamily="18" charset="0"/>
                <a:cs typeface="Times New Roman" pitchFamily="18" charset="0"/>
              </a:rPr>
              <a:t> ‑ це філософська категорія, яка характеризує предмети, явища і процеси реальності через їх відносно сталі, стійкі якості, що надають змісту структурованості, цілісності та завершеності.</a:t>
            </a:r>
          </a:p>
        </p:txBody>
      </p:sp>
      <p:sp>
        <p:nvSpPr>
          <p:cNvPr id="4" name="Стрелка вниз 3"/>
          <p:cNvSpPr/>
          <p:nvPr/>
        </p:nvSpPr>
        <p:spPr>
          <a:xfrm>
            <a:off x="6162675" y="381000"/>
            <a:ext cx="446088"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
        <p:nvSpPr>
          <p:cNvPr id="5" name="Стрелка вниз 4"/>
          <p:cNvSpPr/>
          <p:nvPr/>
        </p:nvSpPr>
        <p:spPr>
          <a:xfrm>
            <a:off x="6162675" y="6107113"/>
            <a:ext cx="446088"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800"/>
                                        <p:tgtEl>
                                          <p:spTgt spid="4"/>
                                        </p:tgtEl>
                                      </p:cBhvr>
                                    </p:animEffect>
                                  </p:childTnLst>
                                </p:cTn>
                              </p:par>
                              <p:par>
                                <p:cTn id="8" presetID="27" presetClass="emph" presetSubtype="0" repeatCount="5000" fill="remove" grpId="1" nodeType="withEffect">
                                  <p:stCondLst>
                                    <p:cond delay="1700"/>
                                  </p:stCondLst>
                                  <p:childTnLst>
                                    <p:animClr clrSpc="rgb" dir="cw">
                                      <p:cBhvr override="childStyle">
                                        <p:cTn id="9" dur="250" autoRev="1" fill="remove"/>
                                        <p:tgtEl>
                                          <p:spTgt spid="4"/>
                                        </p:tgtEl>
                                        <p:attrNameLst>
                                          <p:attrName>style.color</p:attrName>
                                        </p:attrNameLst>
                                      </p:cBhvr>
                                      <p:to>
                                        <a:schemeClr val="bg1"/>
                                      </p:to>
                                    </p:animClr>
                                    <p:animClr clrSpc="rgb" dir="cw">
                                      <p:cBhvr>
                                        <p:cTn id="10" dur="250" autoRev="1" fill="remove"/>
                                        <p:tgtEl>
                                          <p:spTgt spid="4"/>
                                        </p:tgtEl>
                                        <p:attrNameLst>
                                          <p:attrName>fillcolor</p:attrName>
                                        </p:attrNameLst>
                                      </p:cBhvr>
                                      <p:to>
                                        <a:schemeClr val="bg1"/>
                                      </p:to>
                                    </p:animClr>
                                    <p:set>
                                      <p:cBhvr>
                                        <p:cTn id="11" dur="250" autoRev="1" fill="remove"/>
                                        <p:tgtEl>
                                          <p:spTgt spid="4"/>
                                        </p:tgtEl>
                                        <p:attrNameLst>
                                          <p:attrName>fill.type</p:attrName>
                                        </p:attrNameLst>
                                      </p:cBhvr>
                                      <p:to>
                                        <p:strVal val="solid"/>
                                      </p:to>
                                    </p:set>
                                    <p:set>
                                      <p:cBhvr>
                                        <p:cTn id="12" dur="250" autoRev="1" fill="remove"/>
                                        <p:tgtEl>
                                          <p:spTgt spid="4"/>
                                        </p:tgtEl>
                                        <p:attrNameLst>
                                          <p:attrName>fill.on</p:attrName>
                                        </p:attrNameLst>
                                      </p:cBhvr>
                                      <p:to>
                                        <p:strVal val="true"/>
                                      </p:to>
                                    </p:set>
                                  </p:childTnLst>
                                </p:cTn>
                              </p:par>
                              <p:par>
                                <p:cTn id="13" presetID="38" presetClass="entr" presetSubtype="0" accel="50000" fill="hold" grpId="0" nodeType="withEffect">
                                  <p:stCondLst>
                                    <p:cond delay="0"/>
                                  </p:stCondLst>
                                  <p:iterate type="lt">
                                    <p:tmPct val="2461"/>
                                  </p:iterate>
                                  <p:childTnLst>
                                    <p:set>
                                      <p:cBhvr>
                                        <p:cTn id="14" dur="1" fill="hold">
                                          <p:stCondLst>
                                            <p:cond delay="0"/>
                                          </p:stCondLst>
                                        </p:cTn>
                                        <p:tgtEl>
                                          <p:spTgt spid="3"/>
                                        </p:tgtEl>
                                        <p:attrNameLst>
                                          <p:attrName>style.visibility</p:attrName>
                                        </p:attrNameLst>
                                      </p:cBhvr>
                                      <p:to>
                                        <p:strVal val="visible"/>
                                      </p:to>
                                    </p:set>
                                    <p:set>
                                      <p:cBhvr>
                                        <p:cTn id="15" dur="455" fill="hold">
                                          <p:stCondLst>
                                            <p:cond delay="0"/>
                                          </p:stCondLst>
                                        </p:cTn>
                                        <p:tgtEl>
                                          <p:spTgt spid="3"/>
                                        </p:tgtEl>
                                        <p:attrNameLst>
                                          <p:attrName>style.rotation</p:attrName>
                                        </p:attrNameLst>
                                      </p:cBhvr>
                                      <p:to>
                                        <p:strVal val="-45.0"/>
                                      </p:to>
                                    </p:set>
                                    <p:anim calcmode="lin" valueType="num">
                                      <p:cBhvr>
                                        <p:cTn id="16" dur="455" fill="hold">
                                          <p:stCondLst>
                                            <p:cond delay="455"/>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3"/>
                                        </p:tgtEl>
                                        <p:attrNameLst>
                                          <p:attrName>ppt_y</p:attrName>
                                        </p:attrNameLst>
                                      </p:cBhvr>
                                      <p:tavLst>
                                        <p:tav tm="0">
                                          <p:val>
                                            <p:strVal val="#ppt_y-(0.354*#ppt_w-0.172*#ppt_h)"/>
                                          </p:val>
                                        </p:tav>
                                        <p:tav tm="100000">
                                          <p:val>
                                            <p:strVal val="#ppt_y"/>
                                          </p:val>
                                        </p:tav>
                                      </p:tavLst>
                                    </p:anim>
                                  </p:childTnLst>
                                </p:cTn>
                              </p:par>
                              <p:par>
                                <p:cTn id="20" presetID="41" presetClass="entr" presetSubtype="0" fill="hold" grpId="0" nodeType="withEffect">
                                  <p:stCondLst>
                                    <p:cond delay="0"/>
                                  </p:stCondLst>
                                  <p:iterate type="lt">
                                    <p:tmPct val="4696"/>
                                  </p:iterate>
                                  <p:childTnLst>
                                    <p:set>
                                      <p:cBhvr>
                                        <p:cTn id="21" dur="1" fill="hold">
                                          <p:stCondLst>
                                            <p:cond delay="0"/>
                                          </p:stCondLst>
                                        </p:cTn>
                                        <p:tgtEl>
                                          <p:spTgt spid="2">
                                            <p:txEl>
                                              <p:charRg st="4294967295" end="4294967295"/>
                                            </p:txEl>
                                          </p:spTgt>
                                        </p:tgtEl>
                                        <p:attrNameLst>
                                          <p:attrName>style.visibility</p:attrName>
                                        </p:attrNameLst>
                                      </p:cBhvr>
                                      <p:to>
                                        <p:strVal val="visible"/>
                                      </p:to>
                                    </p:set>
                                    <p:anim calcmode="lin" valueType="num">
                                      <p:cBhvr>
                                        <p:cTn id="22" dur="500" fill="hold"/>
                                        <p:tgtEl>
                                          <p:spTgt spid="2">
                                            <p:txEl>
                                              <p:charRg st="4294967295" end="429496729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2">
                                            <p:txEl>
                                              <p:charRg st="4294967295" end="4294967295"/>
                                            </p:txEl>
                                          </p:spTgt>
                                        </p:tgtEl>
                                        <p:attrNameLst>
                                          <p:attrName>ppt_y</p:attrName>
                                        </p:attrNameLst>
                                      </p:cBhvr>
                                      <p:tavLst>
                                        <p:tav tm="0">
                                          <p:val>
                                            <p:strVal val="#ppt_y"/>
                                          </p:val>
                                        </p:tav>
                                        <p:tav tm="100000">
                                          <p:val>
                                            <p:strVal val="#ppt_y"/>
                                          </p:val>
                                        </p:tav>
                                      </p:tavLst>
                                    </p:anim>
                                    <p:anim calcmode="lin" valueType="num">
                                      <p:cBhvr>
                                        <p:cTn id="24" dur="500" fill="hold"/>
                                        <p:tgtEl>
                                          <p:spTgt spid="2">
                                            <p:txEl>
                                              <p:charRg st="4294967295" end="429496729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2">
                                            <p:txEl>
                                              <p:charRg st="4294967295" end="429496729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2">
                                            <p:txEl>
                                              <p:charRg st="4294967295" end="4294967295"/>
                                            </p:txEl>
                                          </p:spTgt>
                                        </p:tgtEl>
                                      </p:cBhvr>
                                    </p:animEffect>
                                  </p:childTnLst>
                                </p:cTn>
                              </p:par>
                            </p:childTnLst>
                          </p:cTn>
                        </p:par>
                        <p:par>
                          <p:cTn id="27" fill="hold" nodeType="afterGroup">
                            <p:stCondLst>
                              <p:cond delay="8900"/>
                            </p:stCondLst>
                            <p:childTnLst>
                              <p:par>
                                <p:cTn id="28" presetID="10" presetClass="entr" presetSubtype="0" fill="hold" grpId="0"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900"/>
                                        <p:tgtEl>
                                          <p:spTgt spid="5"/>
                                        </p:tgtEl>
                                      </p:cBhvr>
                                    </p:animEffect>
                                  </p:childTnLst>
                                </p:cTn>
                              </p:par>
                              <p:par>
                                <p:cTn id="31" presetID="27" presetClass="emph" presetSubtype="0" repeatCount="indefinite" fill="remove" grpId="1" nodeType="withEffect">
                                  <p:stCondLst>
                                    <p:cond delay="0"/>
                                  </p:stCondLst>
                                  <p:childTnLst>
                                    <p:animClr clrSpc="rgb" dir="cw">
                                      <p:cBhvr override="childStyle">
                                        <p:cTn id="32" dur="250" autoRev="1" fill="remove"/>
                                        <p:tgtEl>
                                          <p:spTgt spid="5"/>
                                        </p:tgtEl>
                                        <p:attrNameLst>
                                          <p:attrName>style.color</p:attrName>
                                        </p:attrNameLst>
                                      </p:cBhvr>
                                      <p:to>
                                        <a:schemeClr val="bg1"/>
                                      </p:to>
                                    </p:animClr>
                                    <p:animClr clrSpc="rgb" dir="cw">
                                      <p:cBhvr>
                                        <p:cTn id="33" dur="250" autoRev="1" fill="remove"/>
                                        <p:tgtEl>
                                          <p:spTgt spid="5"/>
                                        </p:tgtEl>
                                        <p:attrNameLst>
                                          <p:attrName>fillcolor</p:attrName>
                                        </p:attrNameLst>
                                      </p:cBhvr>
                                      <p:to>
                                        <a:schemeClr val="bg1"/>
                                      </p:to>
                                    </p:animClr>
                                    <p:set>
                                      <p:cBhvr>
                                        <p:cTn id="34" dur="250" autoRev="1" fill="remove"/>
                                        <p:tgtEl>
                                          <p:spTgt spid="5"/>
                                        </p:tgtEl>
                                        <p:attrNameLst>
                                          <p:attrName>fill.type</p:attrName>
                                        </p:attrNameLst>
                                      </p:cBhvr>
                                      <p:to>
                                        <p:strVal val="solid"/>
                                      </p:to>
                                    </p:set>
                                    <p:set>
                                      <p:cBhvr>
                                        <p:cTn id="35" dur="250" autoRev="1" fill="remove"/>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animBg="1"/>
      <p:bldP spid="4" grpId="0" animBg="1"/>
      <p:bldP spid="4" grpId="1" animBg="1"/>
      <p:bldP spid="5" grpId="0" animBg="1"/>
      <p:bldP spid="5"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44"/>
          <p:cNvSpPr txBox="1">
            <a:spLocks noChangeArrowheads="1"/>
          </p:cNvSpPr>
          <p:nvPr/>
        </p:nvSpPr>
        <p:spPr bwMode="auto">
          <a:xfrm>
            <a:off x="1036638" y="1281113"/>
            <a:ext cx="10687050" cy="1577975"/>
          </a:xfrm>
          <a:prstGeom prst="rect">
            <a:avLst/>
          </a:prstGeom>
          <a:solidFill>
            <a:srgbClr val="FFFFFF"/>
          </a:solidFill>
          <a:ln w="9525">
            <a:solidFill>
              <a:srgbClr val="000000"/>
            </a:solidFill>
            <a:miter lim="800000"/>
            <a:headEnd/>
            <a:tailEnd/>
          </a:ln>
        </p:spPr>
        <p:txBody>
          <a:bodyPr/>
          <a:lstStyle/>
          <a:p>
            <a:pPr eaLnBrk="1" hangingPunct="1">
              <a:spcAft>
                <a:spcPts val="600"/>
              </a:spcAft>
            </a:pPr>
            <a:r>
              <a:rPr lang="uk-UA" altLang="uk-UA" sz="2000" b="1">
                <a:solidFill>
                  <a:srgbClr val="0000FF"/>
                </a:solidFill>
                <a:latin typeface="Times New Roman" pitchFamily="18" charset="0"/>
                <a:cs typeface="Times New Roman" pitchFamily="18" charset="0"/>
              </a:rPr>
              <a:t>Сутність</a:t>
            </a:r>
            <a:r>
              <a:rPr lang="uk-UA" altLang="uk-UA" sz="2000">
                <a:latin typeface="Times New Roman" pitchFamily="18" charset="0"/>
                <a:cs typeface="Times New Roman" pitchFamily="18" charset="0"/>
              </a:rPr>
              <a:t> ‑ це філософська категорія, яка відображає сукупність усіх </a:t>
            </a:r>
            <a:r>
              <a:rPr lang="uk-UA" altLang="uk-UA" sz="2000" b="1" i="1">
                <a:latin typeface="Times New Roman" pitchFamily="18" charset="0"/>
                <a:cs typeface="Times New Roman" pitchFamily="18" charset="0"/>
              </a:rPr>
              <a:t>внутрішніх</a:t>
            </a:r>
            <a:r>
              <a:rPr lang="uk-UA" altLang="uk-UA" sz="2000">
                <a:latin typeface="Times New Roman" pitchFamily="18" charset="0"/>
                <a:cs typeface="Times New Roman" pitchFamily="18" charset="0"/>
              </a:rPr>
              <a:t> істотних властивостей і зв’язків об’єктів реальності.</a:t>
            </a:r>
          </a:p>
          <a:p>
            <a:pPr eaLnBrk="1" hangingPunct="1"/>
            <a:r>
              <a:rPr lang="uk-UA" altLang="uk-UA" sz="2000" b="1">
                <a:solidFill>
                  <a:srgbClr val="0000FF"/>
                </a:solidFill>
                <a:latin typeface="Times New Roman" pitchFamily="18" charset="0"/>
                <a:cs typeface="Times New Roman" pitchFamily="18" charset="0"/>
              </a:rPr>
              <a:t>Явище</a:t>
            </a:r>
            <a:r>
              <a:rPr lang="uk-UA" altLang="uk-UA" sz="2000">
                <a:latin typeface="Times New Roman" pitchFamily="18" charset="0"/>
                <a:cs typeface="Times New Roman" pitchFamily="18" charset="0"/>
              </a:rPr>
              <a:t> ‑ це філософська категорія, що відображає сукупність </a:t>
            </a:r>
            <a:r>
              <a:rPr lang="uk-UA" altLang="uk-UA" sz="2000" b="1" i="1">
                <a:latin typeface="Times New Roman" pitchFamily="18" charset="0"/>
                <a:cs typeface="Times New Roman" pitchFamily="18" charset="0"/>
              </a:rPr>
              <a:t>зовнішніх</a:t>
            </a:r>
            <a:r>
              <a:rPr lang="uk-UA" altLang="uk-UA" sz="2000">
                <a:latin typeface="Times New Roman" pitchFamily="18" charset="0"/>
                <a:cs typeface="Times New Roman" pitchFamily="18" charset="0"/>
              </a:rPr>
              <a:t>, чуттєво сприйманих якостей об’єктів реальності, які є вираженням їх сутності.</a:t>
            </a:r>
          </a:p>
        </p:txBody>
      </p:sp>
      <p:sp>
        <p:nvSpPr>
          <p:cNvPr id="3" name="Text Box 245"/>
          <p:cNvSpPr txBox="1">
            <a:spLocks noChangeArrowheads="1"/>
          </p:cNvSpPr>
          <p:nvPr/>
        </p:nvSpPr>
        <p:spPr bwMode="auto">
          <a:xfrm>
            <a:off x="1036638" y="3024188"/>
            <a:ext cx="10687050" cy="2371725"/>
          </a:xfrm>
          <a:prstGeom prst="rect">
            <a:avLst/>
          </a:prstGeom>
          <a:solidFill>
            <a:srgbClr val="FFFFFF"/>
          </a:solidFill>
          <a:ln w="9525">
            <a:solidFill>
              <a:srgbClr val="000000"/>
            </a:solidFill>
            <a:miter lim="800000"/>
            <a:headEnd/>
            <a:tailEnd/>
          </a:ln>
        </p:spPr>
        <p:txBody>
          <a:bodyPr/>
          <a:lstStyle/>
          <a:p>
            <a:pPr eaLnBrk="1" hangingPunct="1">
              <a:spcAft>
                <a:spcPts val="600"/>
              </a:spcAft>
            </a:pPr>
            <a:r>
              <a:rPr lang="uk-UA" altLang="uk-UA" sz="2000" b="1">
                <a:solidFill>
                  <a:srgbClr val="0000FF"/>
                </a:solidFill>
                <a:latin typeface="Times New Roman" pitchFamily="18" charset="0"/>
                <a:cs typeface="Times New Roman" pitchFamily="18" charset="0"/>
              </a:rPr>
              <a:t>Можливість</a:t>
            </a:r>
            <a:r>
              <a:rPr lang="uk-UA" altLang="uk-UA" sz="2000">
                <a:latin typeface="Times New Roman" pitchFamily="18" charset="0"/>
                <a:cs typeface="Times New Roman" pitchFamily="18" charset="0"/>
              </a:rPr>
              <a:t> ‑ філософська категорія, яка відображає сукупність умов та причин виникнення матеріальних, соціальних та духовних об’єктів (тобто це потенційне буття об’єктів, їх становлення).</a:t>
            </a:r>
          </a:p>
          <a:p>
            <a:pPr eaLnBrk="1" hangingPunct="1"/>
            <a:r>
              <a:rPr lang="uk-UA" altLang="uk-UA" sz="2000" b="1">
                <a:solidFill>
                  <a:srgbClr val="0000FF"/>
                </a:solidFill>
                <a:latin typeface="Times New Roman" pitchFamily="18" charset="0"/>
                <a:cs typeface="Times New Roman" pitchFamily="18" charset="0"/>
              </a:rPr>
              <a:t>Дійсність</a:t>
            </a:r>
            <a:r>
              <a:rPr lang="uk-UA" altLang="uk-UA" sz="2000">
                <a:latin typeface="Times New Roman" pitchFamily="18" charset="0"/>
                <a:cs typeface="Times New Roman" pitchFamily="18" charset="0"/>
              </a:rPr>
              <a:t> ‑ це філософська категорія, яка відображає реалізовану можливість, наявність, актуальність буття в конкретний момент часу і конкретному місці простору (тобто предмет, процес, явище як результат реалізованих можливостей).</a:t>
            </a:r>
          </a:p>
        </p:txBody>
      </p:sp>
      <p:sp>
        <p:nvSpPr>
          <p:cNvPr id="4" name="Стрелка вниз 3"/>
          <p:cNvSpPr/>
          <p:nvPr/>
        </p:nvSpPr>
        <p:spPr>
          <a:xfrm>
            <a:off x="6380163" y="355600"/>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200"/>
                                        <p:tgtEl>
                                          <p:spTgt spid="4"/>
                                        </p:tgtEl>
                                      </p:cBhvr>
                                    </p:animEffect>
                                  </p:childTnLst>
                                </p:cTn>
                              </p:par>
                              <p:par>
                                <p:cTn id="8" presetID="27" presetClass="emph" presetSubtype="0" repeatCount="5000" fill="remove" grpId="1" nodeType="withEffect">
                                  <p:stCondLst>
                                    <p:cond delay="2200"/>
                                  </p:stCondLst>
                                  <p:childTnLst>
                                    <p:animClr clrSpc="rgb" dir="cw">
                                      <p:cBhvr override="childStyle">
                                        <p:cTn id="9" dur="250" autoRev="1" fill="remove"/>
                                        <p:tgtEl>
                                          <p:spTgt spid="4"/>
                                        </p:tgtEl>
                                        <p:attrNameLst>
                                          <p:attrName>style.color</p:attrName>
                                        </p:attrNameLst>
                                      </p:cBhvr>
                                      <p:to>
                                        <a:schemeClr val="bg1"/>
                                      </p:to>
                                    </p:animClr>
                                    <p:animClr clrSpc="rgb" dir="cw">
                                      <p:cBhvr>
                                        <p:cTn id="10" dur="250" autoRev="1" fill="remove"/>
                                        <p:tgtEl>
                                          <p:spTgt spid="4"/>
                                        </p:tgtEl>
                                        <p:attrNameLst>
                                          <p:attrName>fillcolor</p:attrName>
                                        </p:attrNameLst>
                                      </p:cBhvr>
                                      <p:to>
                                        <a:schemeClr val="bg1"/>
                                      </p:to>
                                    </p:animClr>
                                    <p:set>
                                      <p:cBhvr>
                                        <p:cTn id="11" dur="250" autoRev="1" fill="remove"/>
                                        <p:tgtEl>
                                          <p:spTgt spid="4"/>
                                        </p:tgtEl>
                                        <p:attrNameLst>
                                          <p:attrName>fill.type</p:attrName>
                                        </p:attrNameLst>
                                      </p:cBhvr>
                                      <p:to>
                                        <p:strVal val="solid"/>
                                      </p:to>
                                    </p:set>
                                    <p:set>
                                      <p:cBhvr>
                                        <p:cTn id="12" dur="250" autoRev="1" fill="remove"/>
                                        <p:tgtEl>
                                          <p:spTgt spid="4"/>
                                        </p:tgtEl>
                                        <p:attrNameLst>
                                          <p:attrName>fill.on</p:attrName>
                                        </p:attrNameLst>
                                      </p:cBhvr>
                                      <p:to>
                                        <p:strVal val="true"/>
                                      </p:to>
                                    </p:set>
                                  </p:childTnLst>
                                </p:cTn>
                              </p:par>
                              <p:par>
                                <p:cTn id="13" presetID="10" presetClass="entr" presetSubtype="0" fill="hold" grpId="0" nodeType="withEffect">
                                  <p:stCondLst>
                                    <p:cond delay="220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4200"/>
                                        <p:tgtEl>
                                          <p:spTgt spid="2"/>
                                        </p:tgtEl>
                                      </p:cBhvr>
                                    </p:animEffect>
                                  </p:childTnLst>
                                </p:cTn>
                              </p:par>
                              <p:par>
                                <p:cTn id="16" presetID="10" presetClass="entr" presetSubtype="0" fill="hold" grpId="0" nodeType="withEffect">
                                  <p:stCondLst>
                                    <p:cond delay="460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38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23"/>
          <p:cNvGrpSpPr>
            <a:grpSpLocks/>
          </p:cNvGrpSpPr>
          <p:nvPr/>
        </p:nvGrpSpPr>
        <p:grpSpPr bwMode="auto">
          <a:xfrm>
            <a:off x="213702" y="682625"/>
            <a:ext cx="11752263" cy="5870575"/>
            <a:chOff x="1854" y="2214"/>
            <a:chExt cx="8520" cy="6305"/>
          </a:xfrm>
        </p:grpSpPr>
        <p:grpSp>
          <p:nvGrpSpPr>
            <p:cNvPr id="6148" name="Group 120"/>
            <p:cNvGrpSpPr>
              <a:grpSpLocks/>
            </p:cNvGrpSpPr>
            <p:nvPr/>
          </p:nvGrpSpPr>
          <p:grpSpPr bwMode="auto">
            <a:xfrm>
              <a:off x="1854" y="2214"/>
              <a:ext cx="8520" cy="4220"/>
              <a:chOff x="1854" y="2214"/>
              <a:chExt cx="8520" cy="4220"/>
            </a:xfrm>
          </p:grpSpPr>
          <p:grpSp>
            <p:nvGrpSpPr>
              <p:cNvPr id="6151" name="Group 33"/>
              <p:cNvGrpSpPr>
                <a:grpSpLocks/>
              </p:cNvGrpSpPr>
              <p:nvPr/>
            </p:nvGrpSpPr>
            <p:grpSpPr bwMode="auto">
              <a:xfrm>
                <a:off x="1854" y="2214"/>
                <a:ext cx="8520" cy="4220"/>
                <a:chOff x="2421" y="2574"/>
                <a:chExt cx="8520" cy="4220"/>
              </a:xfrm>
            </p:grpSpPr>
            <p:sp>
              <p:nvSpPr>
                <p:cNvPr id="6154" name="Text Box 21"/>
                <p:cNvSpPr txBox="1">
                  <a:spLocks noChangeArrowheads="1"/>
                </p:cNvSpPr>
                <p:nvPr/>
              </p:nvSpPr>
              <p:spPr bwMode="auto">
                <a:xfrm>
                  <a:off x="2421" y="2574"/>
                  <a:ext cx="8520" cy="1121"/>
                </a:xfrm>
                <a:prstGeom prst="rect">
                  <a:avLst/>
                </a:prstGeom>
                <a:solidFill>
                  <a:srgbClr val="FFFFFF"/>
                </a:solidFill>
                <a:ln w="41275">
                  <a:solidFill>
                    <a:srgbClr val="FF0000"/>
                  </a:solidFill>
                  <a:miter lim="800000"/>
                  <a:headEnd/>
                  <a:tailEnd/>
                </a:ln>
              </p:spPr>
              <p:txBody>
                <a:bodyPr/>
                <a:lstStyle/>
                <a:p>
                  <a:pPr algn="ctr" eaLnBrk="1" hangingPunct="1"/>
                  <a:r>
                    <a:rPr lang="uk-UA" altLang="uk-UA" sz="1400" b="1" dirty="0">
                      <a:latin typeface="Times New Roman" pitchFamily="18" charset="0"/>
                      <a:cs typeface="Times New Roman" pitchFamily="18" charset="0"/>
                    </a:rPr>
                    <a:t> </a:t>
                  </a:r>
                  <a:endParaRPr lang="uk-UA" altLang="uk-UA" sz="1400" dirty="0">
                    <a:latin typeface="Times New Roman" pitchFamily="18" charset="0"/>
                    <a:cs typeface="Times New Roman" pitchFamily="18" charset="0"/>
                  </a:endParaRPr>
                </a:p>
                <a:p>
                  <a:pPr algn="ctr" eaLnBrk="1" hangingPunct="1"/>
                  <a:r>
                    <a:rPr lang="uk-UA" altLang="uk-UA" sz="2800" b="1" dirty="0">
                      <a:latin typeface="Times New Roman" pitchFamily="18" charset="0"/>
                      <a:cs typeface="Times New Roman" pitchFamily="18" charset="0"/>
                    </a:rPr>
                    <a:t>За змістом пізнавальної діяльності</a:t>
                  </a:r>
                  <a:endParaRPr lang="uk-UA" altLang="uk-UA" sz="2800" dirty="0">
                    <a:latin typeface="Times New Roman" pitchFamily="18" charset="0"/>
                    <a:cs typeface="Times New Roman" pitchFamily="18" charset="0"/>
                  </a:endParaRPr>
                </a:p>
              </p:txBody>
            </p:sp>
            <p:sp>
              <p:nvSpPr>
                <p:cNvPr id="17" name="Text Box 22"/>
                <p:cNvSpPr txBox="1">
                  <a:spLocks noChangeArrowheads="1"/>
                </p:cNvSpPr>
                <p:nvPr/>
              </p:nvSpPr>
              <p:spPr bwMode="auto">
                <a:xfrm>
                  <a:off x="2421" y="5465"/>
                  <a:ext cx="3840" cy="1329"/>
                </a:xfrm>
                <a:prstGeom prst="rect">
                  <a:avLst/>
                </a:prstGeom>
                <a:solidFill>
                  <a:srgbClr val="FFFFFF"/>
                </a:solidFill>
                <a:ln w="34925">
                  <a:solidFill>
                    <a:srgbClr val="000000"/>
                  </a:solidFill>
                  <a:miter lim="800000"/>
                  <a:headEnd/>
                  <a:tailEnd/>
                </a:ln>
              </p:spPr>
              <p:txBody>
                <a:bodyPr upright="1"/>
                <a:lstStyle/>
                <a:p>
                  <a:pPr eaLnBrk="1" fontAlgn="auto" hangingPunct="1">
                    <a:spcBef>
                      <a:spcPts val="0"/>
                    </a:spcBef>
                    <a:spcAft>
                      <a:spcPts val="0"/>
                    </a:spcAft>
                    <a:defRPr/>
                  </a:pPr>
                  <a:r>
                    <a:rPr lang="uk-UA" sz="1400" b="1" i="1" dirty="0">
                      <a:highlight>
                        <a:srgbClr val="00FF00"/>
                      </a:highlight>
                      <a:latin typeface="Times New Roman" panose="02020603050405020304" pitchFamily="18" charset="0"/>
                      <a:ea typeface="Times New Roman" panose="02020603050405020304" pitchFamily="18" charset="0"/>
                    </a:rPr>
                    <a:t> </a:t>
                  </a:r>
                  <a:endParaRPr lang="uk-UA" sz="1400" dirty="0">
                    <a:latin typeface="Times New Roman" panose="02020603050405020304" pitchFamily="18" charset="0"/>
                    <a:ea typeface="Times New Roman" panose="02020603050405020304" pitchFamily="18" charset="0"/>
                  </a:endParaRPr>
                </a:p>
                <a:p>
                  <a:pPr eaLnBrk="1" fontAlgn="auto" hangingPunct="1">
                    <a:spcBef>
                      <a:spcPts val="0"/>
                    </a:spcBef>
                    <a:spcAft>
                      <a:spcPts val="0"/>
                    </a:spcAft>
                    <a:defRPr/>
                  </a:pPr>
                  <a:r>
                    <a:rPr lang="uk-UA" sz="1400" b="1" i="1" dirty="0">
                      <a:highlight>
                        <a:srgbClr val="00FF00"/>
                      </a:highlight>
                      <a:latin typeface="Times New Roman" panose="02020603050405020304" pitchFamily="18" charset="0"/>
                      <a:ea typeface="Times New Roman" panose="02020603050405020304" pitchFamily="18" charset="0"/>
                    </a:rPr>
                    <a:t> </a:t>
                  </a:r>
                  <a:endParaRPr lang="uk-UA" sz="1400" dirty="0">
                    <a:latin typeface="Times New Roman" panose="02020603050405020304" pitchFamily="18" charset="0"/>
                    <a:ea typeface="Times New Roman" panose="02020603050405020304" pitchFamily="18" charset="0"/>
                  </a:endParaRPr>
                </a:p>
                <a:p>
                  <a:pPr algn="ctr" eaLnBrk="1" fontAlgn="auto" hangingPunct="1">
                    <a:spcBef>
                      <a:spcPts val="0"/>
                    </a:spcBef>
                    <a:spcAft>
                      <a:spcPts val="0"/>
                    </a:spcAft>
                    <a:defRPr/>
                  </a:pPr>
                  <a:r>
                    <a:rPr lang="uk-UA" sz="2800" b="1" i="1" dirty="0">
                      <a:solidFill>
                        <a:srgbClr val="0000FF"/>
                      </a:solidFill>
                      <a:latin typeface="Times New Roman" panose="02020603050405020304" pitchFamily="18" charset="0"/>
                      <a:ea typeface="Times New Roman" panose="02020603050405020304" pitchFamily="18" charset="0"/>
                    </a:rPr>
                    <a:t>Відшукання нових знань</a:t>
                  </a:r>
                  <a:endParaRPr lang="uk-UA" sz="2800" dirty="0">
                    <a:latin typeface="Times New Roman" panose="02020603050405020304" pitchFamily="18" charset="0"/>
                    <a:ea typeface="Times New Roman" panose="02020603050405020304" pitchFamily="18" charset="0"/>
                  </a:endParaRPr>
                </a:p>
              </p:txBody>
            </p:sp>
            <p:sp>
              <p:nvSpPr>
                <p:cNvPr id="18" name="Text Box 23"/>
                <p:cNvSpPr txBox="1">
                  <a:spLocks noChangeArrowheads="1"/>
                </p:cNvSpPr>
                <p:nvPr/>
              </p:nvSpPr>
              <p:spPr bwMode="auto">
                <a:xfrm>
                  <a:off x="7101" y="5465"/>
                  <a:ext cx="3840" cy="1329"/>
                </a:xfrm>
                <a:prstGeom prst="rect">
                  <a:avLst/>
                </a:prstGeom>
                <a:solidFill>
                  <a:srgbClr val="FFFFFF"/>
                </a:solidFill>
                <a:ln w="34925">
                  <a:solidFill>
                    <a:srgbClr val="000000"/>
                  </a:solidFill>
                  <a:miter lim="800000"/>
                  <a:headEnd/>
                  <a:tailEnd/>
                </a:ln>
              </p:spPr>
              <p:txBody>
                <a:bodyPr upright="1"/>
                <a:lstStyle/>
                <a:p>
                  <a:pPr eaLnBrk="1" fontAlgn="auto" hangingPunct="1">
                    <a:spcBef>
                      <a:spcPts val="0"/>
                    </a:spcBef>
                    <a:spcAft>
                      <a:spcPts val="0"/>
                    </a:spcAft>
                    <a:defRPr/>
                  </a:pPr>
                  <a:r>
                    <a:rPr lang="uk-UA" sz="1400" b="1" i="1" dirty="0">
                      <a:highlight>
                        <a:srgbClr val="00FF00"/>
                      </a:highlight>
                      <a:latin typeface="Times New Roman" panose="02020603050405020304" pitchFamily="18" charset="0"/>
                      <a:ea typeface="Times New Roman" panose="02020603050405020304" pitchFamily="18" charset="0"/>
                    </a:rPr>
                    <a:t> </a:t>
                  </a:r>
                  <a:endParaRPr lang="uk-UA" sz="1400" dirty="0">
                    <a:latin typeface="Times New Roman" panose="02020603050405020304" pitchFamily="18" charset="0"/>
                    <a:ea typeface="Times New Roman" panose="02020603050405020304" pitchFamily="18" charset="0"/>
                  </a:endParaRPr>
                </a:p>
                <a:p>
                  <a:pPr eaLnBrk="1" fontAlgn="auto" hangingPunct="1">
                    <a:spcBef>
                      <a:spcPts val="0"/>
                    </a:spcBef>
                    <a:spcAft>
                      <a:spcPts val="0"/>
                    </a:spcAft>
                    <a:defRPr/>
                  </a:pPr>
                  <a:r>
                    <a:rPr lang="uk-UA" sz="1400" b="1" i="1" dirty="0">
                      <a:highlight>
                        <a:srgbClr val="00FF00"/>
                      </a:highlight>
                      <a:latin typeface="Times New Roman" panose="02020603050405020304" pitchFamily="18" charset="0"/>
                      <a:ea typeface="Times New Roman" panose="02020603050405020304" pitchFamily="18" charset="0"/>
                    </a:rPr>
                    <a:t> </a:t>
                  </a:r>
                  <a:endParaRPr lang="uk-UA" sz="1400" dirty="0">
                    <a:latin typeface="Times New Roman" panose="02020603050405020304" pitchFamily="18" charset="0"/>
                    <a:ea typeface="Times New Roman" panose="02020603050405020304" pitchFamily="18" charset="0"/>
                  </a:endParaRPr>
                </a:p>
                <a:p>
                  <a:pPr algn="ctr" eaLnBrk="1" fontAlgn="auto" hangingPunct="1">
                    <a:spcBef>
                      <a:spcPts val="0"/>
                    </a:spcBef>
                    <a:spcAft>
                      <a:spcPts val="0"/>
                    </a:spcAft>
                    <a:defRPr/>
                  </a:pPr>
                  <a:r>
                    <a:rPr lang="uk-UA" sz="2800" b="1" i="1" dirty="0">
                      <a:solidFill>
                        <a:srgbClr val="0000FF"/>
                      </a:solidFill>
                      <a:latin typeface="Times New Roman" panose="02020603050405020304" pitchFamily="18" charset="0"/>
                      <a:ea typeface="Times New Roman" panose="02020603050405020304" pitchFamily="18" charset="0"/>
                    </a:rPr>
                    <a:t>Систематизація знань</a:t>
                  </a:r>
                  <a:endParaRPr lang="uk-UA" sz="2800" dirty="0">
                    <a:latin typeface="Times New Roman" panose="02020603050405020304" pitchFamily="18" charset="0"/>
                    <a:ea typeface="Times New Roman" panose="02020603050405020304" pitchFamily="18" charset="0"/>
                  </a:endParaRPr>
                </a:p>
              </p:txBody>
            </p:sp>
          </p:grpSp>
          <p:cxnSp>
            <p:nvCxnSpPr>
              <p:cNvPr id="6152" name="Line 118"/>
              <p:cNvCxnSpPr>
                <a:cxnSpLocks noChangeShapeType="1"/>
              </p:cNvCxnSpPr>
              <p:nvPr/>
            </p:nvCxnSpPr>
            <p:spPr bwMode="auto">
              <a:xfrm>
                <a:off x="3654" y="3654"/>
                <a:ext cx="0" cy="1451"/>
              </a:xfrm>
              <a:prstGeom prst="line">
                <a:avLst/>
              </a:prstGeom>
              <a:noFill/>
              <a:ln w="9525">
                <a:solidFill>
                  <a:srgbClr val="000000"/>
                </a:solidFill>
                <a:round/>
                <a:headEnd/>
                <a:tailEnd type="triangle" w="med" len="med"/>
              </a:ln>
            </p:spPr>
          </p:cxnSp>
          <p:cxnSp>
            <p:nvCxnSpPr>
              <p:cNvPr id="6153" name="Line 119"/>
              <p:cNvCxnSpPr>
                <a:cxnSpLocks noChangeShapeType="1"/>
              </p:cNvCxnSpPr>
              <p:nvPr/>
            </p:nvCxnSpPr>
            <p:spPr bwMode="auto">
              <a:xfrm>
                <a:off x="8334" y="3654"/>
                <a:ext cx="0" cy="1451"/>
              </a:xfrm>
              <a:prstGeom prst="line">
                <a:avLst/>
              </a:prstGeom>
              <a:noFill/>
              <a:ln w="9525">
                <a:solidFill>
                  <a:srgbClr val="000000"/>
                </a:solidFill>
                <a:round/>
                <a:headEnd/>
                <a:tailEnd type="triangle" w="med" len="med"/>
              </a:ln>
            </p:spPr>
          </p:cxnSp>
        </p:grpSp>
        <p:cxnSp>
          <p:nvCxnSpPr>
            <p:cNvPr id="6149" name="Line 121"/>
            <p:cNvCxnSpPr>
              <a:cxnSpLocks noChangeShapeType="1"/>
            </p:cNvCxnSpPr>
            <p:nvPr/>
          </p:nvCxnSpPr>
          <p:spPr bwMode="auto">
            <a:xfrm flipH="1">
              <a:off x="3654" y="6434"/>
              <a:ext cx="6" cy="2053"/>
            </a:xfrm>
            <a:prstGeom prst="line">
              <a:avLst/>
            </a:prstGeom>
            <a:noFill/>
            <a:ln w="9525">
              <a:solidFill>
                <a:srgbClr val="000000"/>
              </a:solidFill>
              <a:round/>
              <a:headEnd/>
              <a:tailEnd type="triangle" w="med" len="med"/>
            </a:ln>
          </p:spPr>
        </p:cxnSp>
        <p:cxnSp>
          <p:nvCxnSpPr>
            <p:cNvPr id="6150" name="Line 122"/>
            <p:cNvCxnSpPr>
              <a:cxnSpLocks noChangeShapeType="1"/>
            </p:cNvCxnSpPr>
            <p:nvPr/>
          </p:nvCxnSpPr>
          <p:spPr bwMode="auto">
            <a:xfrm>
              <a:off x="8434" y="6434"/>
              <a:ext cx="20" cy="2085"/>
            </a:xfrm>
            <a:prstGeom prst="line">
              <a:avLst/>
            </a:prstGeom>
            <a:noFill/>
            <a:ln w="9525">
              <a:solidFill>
                <a:srgbClr val="000000"/>
              </a:solidFill>
              <a:round/>
              <a:headEnd/>
              <a:tailEnd type="triangle" w="med" len="med"/>
            </a:ln>
          </p:spPr>
        </p:cxnSp>
      </p:grpSp>
      <p:sp>
        <p:nvSpPr>
          <p:cNvPr id="2" name="Прямоугольник 1"/>
          <p:cNvSpPr>
            <a:spLocks noChangeArrowheads="1"/>
          </p:cNvSpPr>
          <p:nvPr/>
        </p:nvSpPr>
        <p:spPr bwMode="auto">
          <a:xfrm>
            <a:off x="3840163" y="123825"/>
            <a:ext cx="5461000" cy="585788"/>
          </a:xfrm>
          <a:prstGeom prst="rect">
            <a:avLst/>
          </a:prstGeom>
          <a:noFill/>
          <a:ln w="9525">
            <a:noFill/>
            <a:miter lim="800000"/>
            <a:headEnd/>
            <a:tailEnd/>
          </a:ln>
        </p:spPr>
        <p:txBody>
          <a:bodyPr>
            <a:spAutoFit/>
          </a:bodyPr>
          <a:lstStyle/>
          <a:p>
            <a:r>
              <a:rPr lang="uk-UA" sz="3200" b="1" dirty="0">
                <a:solidFill>
                  <a:schemeClr val="accent3">
                    <a:lumMod val="50000"/>
                  </a:schemeClr>
                </a:solidFill>
                <a:latin typeface="Times New Roman" pitchFamily="18" charset="0"/>
                <a:cs typeface="Times New Roman" pitchFamily="18" charset="0"/>
              </a:rPr>
              <a:t>Основні види пізнання</a:t>
            </a:r>
            <a:endParaRPr lang="uk-UA" sz="3200" dirty="0">
              <a:solidFill>
                <a:schemeClr val="accent3">
                  <a:lumMod val="50000"/>
                </a:schemeClr>
              </a:solidFill>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300" fill="hold"/>
                                        <p:tgtEl>
                                          <p:spTgt spid="2"/>
                                        </p:tgtEl>
                                        <p:attrNameLst>
                                          <p:attrName>ppt_w</p:attrName>
                                        </p:attrNameLst>
                                      </p:cBhvr>
                                      <p:tavLst>
                                        <p:tav tm="0">
                                          <p:val>
                                            <p:strVal val="#ppt_w+.3"/>
                                          </p:val>
                                        </p:tav>
                                        <p:tav tm="100000">
                                          <p:val>
                                            <p:strVal val="#ppt_w"/>
                                          </p:val>
                                        </p:tav>
                                      </p:tavLst>
                                    </p:anim>
                                    <p:anim calcmode="lin" valueType="num">
                                      <p:cBhvr>
                                        <p:cTn id="8" dur="2300" fill="hold"/>
                                        <p:tgtEl>
                                          <p:spTgt spid="2"/>
                                        </p:tgtEl>
                                        <p:attrNameLst>
                                          <p:attrName>ppt_h</p:attrName>
                                        </p:attrNameLst>
                                      </p:cBhvr>
                                      <p:tavLst>
                                        <p:tav tm="0">
                                          <p:val>
                                            <p:strVal val="#ppt_h"/>
                                          </p:val>
                                        </p:tav>
                                        <p:tav tm="100000">
                                          <p:val>
                                            <p:strVal val="#ppt_h"/>
                                          </p:val>
                                        </p:tav>
                                      </p:tavLst>
                                    </p:anim>
                                    <p:animEffect transition="in" filter="fade">
                                      <p:cBhvr>
                                        <p:cTn id="9" dur="2300"/>
                                        <p:tgtEl>
                                          <p:spTgt spid="2"/>
                                        </p:tgtEl>
                                      </p:cBhvr>
                                    </p:animEffect>
                                  </p:childTnLst>
                                </p:cTn>
                              </p:par>
                              <p:par>
                                <p:cTn id="10" presetID="17" presetClass="entr" presetSubtype="1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750" fill="hold"/>
                                        <p:tgtEl>
                                          <p:spTgt spid="3"/>
                                        </p:tgtEl>
                                        <p:attrNameLst>
                                          <p:attrName>ppt_w</p:attrName>
                                        </p:attrNameLst>
                                      </p:cBhvr>
                                      <p:tavLst>
                                        <p:tav tm="0">
                                          <p:val>
                                            <p:fltVal val="0"/>
                                          </p:val>
                                        </p:tav>
                                        <p:tav tm="100000">
                                          <p:val>
                                            <p:strVal val="#ppt_w"/>
                                          </p:val>
                                        </p:tav>
                                      </p:tavLst>
                                    </p:anim>
                                    <p:anim calcmode="lin" valueType="num">
                                      <p:cBhvr>
                                        <p:cTn id="13" dur="175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7136" y="865632"/>
            <a:ext cx="10363200" cy="1813560"/>
          </a:xfrm>
        </p:spPr>
        <p:txBody>
          <a:bodyPr/>
          <a:lstStyle/>
          <a:p>
            <a:pPr algn="ctr">
              <a:defRPr/>
            </a:pPr>
            <a:r>
              <a:rPr lang="uk-UA" altLang="uk-UA" sz="6000" i="1" dirty="0" smtClean="0">
                <a:solidFill>
                  <a:srgbClr val="00B0F0"/>
                </a:solidFill>
                <a:effectLst>
                  <a:outerShdw blurRad="38100" dist="38100" dir="2700000" algn="tl">
                    <a:srgbClr val="000000">
                      <a:alpha val="43137"/>
                    </a:srgbClr>
                  </a:outerShdw>
                </a:effectLst>
              </a:rPr>
              <a:t>Дякуємо за увагу!</a:t>
            </a:r>
            <a:br>
              <a:rPr lang="uk-UA" altLang="uk-UA" sz="6000" i="1" dirty="0" smtClean="0">
                <a:solidFill>
                  <a:srgbClr val="00B0F0"/>
                </a:solidFill>
                <a:effectLst>
                  <a:outerShdw blurRad="38100" dist="38100" dir="2700000" algn="tl">
                    <a:srgbClr val="000000">
                      <a:alpha val="43137"/>
                    </a:srgbClr>
                  </a:outerShdw>
                </a:effectLst>
              </a:rPr>
            </a:br>
            <a:endParaRPr lang="ru-RU" dirty="0"/>
          </a:p>
        </p:txBody>
      </p:sp>
      <p:sp>
        <p:nvSpPr>
          <p:cNvPr id="3" name="Текст 2"/>
          <p:cNvSpPr>
            <a:spLocks noGrp="1"/>
          </p:cNvSpPr>
          <p:nvPr>
            <p:ph type="body" idx="1"/>
          </p:nvPr>
        </p:nvSpPr>
        <p:spPr>
          <a:xfrm>
            <a:off x="706438" y="2705100"/>
            <a:ext cx="10363200" cy="1509713"/>
          </a:xfrm>
        </p:spPr>
        <p:txBody>
          <a:bodyPr/>
          <a:lstStyle/>
          <a:p>
            <a:pPr algn="r">
              <a:defRPr/>
            </a:pPr>
            <a:endParaRPr lang="uk-UA" altLang="uk-UA" sz="4400" b="1" i="1" kern="0" dirty="0" smtClean="0">
              <a:solidFill>
                <a:schemeClr val="accent2">
                  <a:lumMod val="50000"/>
                </a:schemeClr>
              </a:solidFill>
              <a:effectLst>
                <a:outerShdw blurRad="38100" dist="38100" dir="2700000" algn="tl">
                  <a:srgbClr val="000000">
                    <a:alpha val="43137"/>
                  </a:srgbClr>
                </a:outerShdw>
              </a:effectLst>
            </a:endParaRPr>
          </a:p>
          <a:p>
            <a:pPr algn="ctr">
              <a:defRPr/>
            </a:pPr>
            <a:r>
              <a:rPr lang="uk-UA" altLang="uk-UA" sz="8000" b="1" i="1" kern="0" dirty="0" smtClean="0">
                <a:solidFill>
                  <a:schemeClr val="accent2">
                    <a:lumMod val="50000"/>
                  </a:schemeClr>
                </a:solidFill>
                <a:effectLst>
                  <a:outerShdw blurRad="38100" dist="38100" dir="2700000" algn="tl">
                    <a:srgbClr val="000000">
                      <a:alpha val="43137"/>
                    </a:srgbClr>
                  </a:outerShdw>
                </a:effectLst>
              </a:rPr>
              <a:t>КІНЕЦЬ</a:t>
            </a:r>
          </a:p>
          <a:p>
            <a:pPr algn="r">
              <a:defRPr/>
            </a:pPr>
            <a:endParaRPr lang="uk-UA" altLang="uk-UA" sz="4400" b="1" i="1" kern="0" dirty="0" smtClean="0">
              <a:solidFill>
                <a:schemeClr val="accent2">
                  <a:lumMod val="50000"/>
                </a:schemeClr>
              </a:solidFill>
              <a:effectLst>
                <a:outerShdw blurRad="38100" dist="38100" dir="2700000" algn="tl">
                  <a:srgbClr val="000000">
                    <a:alpha val="43137"/>
                  </a:srgbClr>
                </a:outerShdw>
              </a:effectLst>
            </a:endParaRPr>
          </a:p>
          <a:p>
            <a:pPr algn="r">
              <a:defRPr/>
            </a:pPr>
            <a:endParaRPr lang="uk-UA" altLang="uk-UA" sz="4400" b="1" i="1" kern="0" dirty="0" smtClean="0">
              <a:solidFill>
                <a:schemeClr val="accent2">
                  <a:lumMod val="50000"/>
                </a:schemeClr>
              </a:solidFill>
              <a:effectLst>
                <a:outerShdw blurRad="38100" dist="38100" dir="2700000" algn="tl">
                  <a:srgbClr val="000000">
                    <a:alpha val="43137"/>
                  </a:srgbClr>
                </a:outerShdw>
              </a:effectLst>
            </a:endParaRPr>
          </a:p>
          <a:p>
            <a:pPr algn="r">
              <a:defRPr/>
            </a:pPr>
            <a:endParaRPr lang="ru-RU" sz="4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3"/>
          <p:cNvGrpSpPr>
            <a:grpSpLocks/>
          </p:cNvGrpSpPr>
          <p:nvPr/>
        </p:nvGrpSpPr>
        <p:grpSpPr bwMode="auto">
          <a:xfrm>
            <a:off x="569913" y="0"/>
            <a:ext cx="11407775" cy="6416675"/>
            <a:chOff x="1614" y="3278"/>
            <a:chExt cx="8400" cy="7858"/>
          </a:xfrm>
        </p:grpSpPr>
        <p:grpSp>
          <p:nvGrpSpPr>
            <p:cNvPr id="7171" name="Group 120"/>
            <p:cNvGrpSpPr>
              <a:grpSpLocks/>
            </p:cNvGrpSpPr>
            <p:nvPr/>
          </p:nvGrpSpPr>
          <p:grpSpPr bwMode="auto">
            <a:xfrm>
              <a:off x="1614" y="3278"/>
              <a:ext cx="8400" cy="7858"/>
              <a:chOff x="1614" y="3278"/>
              <a:chExt cx="8400" cy="7858"/>
            </a:xfrm>
          </p:grpSpPr>
          <p:grpSp>
            <p:nvGrpSpPr>
              <p:cNvPr id="7174" name="Group 33"/>
              <p:cNvGrpSpPr>
                <a:grpSpLocks/>
              </p:cNvGrpSpPr>
              <p:nvPr/>
            </p:nvGrpSpPr>
            <p:grpSpPr bwMode="auto">
              <a:xfrm>
                <a:off x="1614" y="4374"/>
                <a:ext cx="8400" cy="6762"/>
                <a:chOff x="2181" y="4734"/>
                <a:chExt cx="8400" cy="6762"/>
              </a:xfrm>
            </p:grpSpPr>
            <p:sp>
              <p:nvSpPr>
                <p:cNvPr id="7177" name="Text Box 24"/>
                <p:cNvSpPr txBox="1">
                  <a:spLocks noChangeArrowheads="1"/>
                </p:cNvSpPr>
                <p:nvPr/>
              </p:nvSpPr>
              <p:spPr bwMode="auto">
                <a:xfrm>
                  <a:off x="2181" y="4734"/>
                  <a:ext cx="8400" cy="1440"/>
                </a:xfrm>
                <a:prstGeom prst="rect">
                  <a:avLst/>
                </a:prstGeom>
                <a:solidFill>
                  <a:srgbClr val="FFFFFF"/>
                </a:solidFill>
                <a:ln w="53975">
                  <a:solidFill>
                    <a:srgbClr val="FF0000"/>
                  </a:solidFill>
                  <a:miter lim="800000"/>
                  <a:headEnd/>
                  <a:tailEnd/>
                </a:ln>
              </p:spPr>
              <p:txBody>
                <a:bodyPr/>
                <a:lstStyle/>
                <a:p>
                  <a:pPr algn="ctr" eaLnBrk="1" hangingPunct="1"/>
                  <a:r>
                    <a:rPr lang="uk-UA" altLang="uk-UA" sz="1400" b="1">
                      <a:latin typeface="Times New Roman" pitchFamily="18" charset="0"/>
                      <a:cs typeface="Times New Roman" pitchFamily="18" charset="0"/>
                    </a:rPr>
                    <a:t> </a:t>
                  </a:r>
                  <a:endParaRPr lang="uk-UA" altLang="uk-UA" sz="1400">
                    <a:latin typeface="Times New Roman" pitchFamily="18" charset="0"/>
                    <a:cs typeface="Times New Roman" pitchFamily="18" charset="0"/>
                  </a:endParaRPr>
                </a:p>
                <a:p>
                  <a:pPr algn="ctr" eaLnBrk="1" hangingPunct="1"/>
                  <a:r>
                    <a:rPr lang="uk-UA" altLang="uk-UA" sz="2800" b="1">
                      <a:solidFill>
                        <a:srgbClr val="0000FF"/>
                      </a:solidFill>
                      <a:latin typeface="Times New Roman" pitchFamily="18" charset="0"/>
                      <a:cs typeface="Times New Roman" pitchFamily="18" charset="0"/>
                    </a:rPr>
                    <a:t>За ступенем розвитку</a:t>
                  </a:r>
                  <a:endParaRPr lang="uk-UA" altLang="uk-UA" sz="2800">
                    <a:latin typeface="Times New Roman" pitchFamily="18" charset="0"/>
                    <a:cs typeface="Times New Roman" pitchFamily="18" charset="0"/>
                  </a:endParaRPr>
                </a:p>
                <a:p>
                  <a:pPr algn="ctr" eaLnBrk="1" hangingPunct="1"/>
                  <a:r>
                    <a:rPr lang="uk-UA" altLang="uk-UA" sz="1400" b="1">
                      <a:latin typeface="Times New Roman" pitchFamily="18" charset="0"/>
                      <a:cs typeface="Times New Roman" pitchFamily="18" charset="0"/>
                    </a:rPr>
                    <a:t> </a:t>
                  </a:r>
                  <a:endParaRPr lang="uk-UA" altLang="uk-UA" sz="1400">
                    <a:latin typeface="Times New Roman" pitchFamily="18" charset="0"/>
                    <a:cs typeface="Times New Roman" pitchFamily="18" charset="0"/>
                  </a:endParaRPr>
                </a:p>
                <a:p>
                  <a:pPr algn="ctr" eaLnBrk="1" hangingPunct="1"/>
                  <a:r>
                    <a:rPr lang="uk-UA" altLang="uk-UA" sz="1400" b="1">
                      <a:latin typeface="Times New Roman" pitchFamily="18" charset="0"/>
                      <a:cs typeface="Times New Roman" pitchFamily="18" charset="0"/>
                    </a:rPr>
                    <a:t> </a:t>
                  </a:r>
                  <a:endParaRPr lang="uk-UA" altLang="uk-UA" sz="1400">
                    <a:latin typeface="Times New Roman" pitchFamily="18" charset="0"/>
                    <a:cs typeface="Times New Roman" pitchFamily="18" charset="0"/>
                  </a:endParaRPr>
                </a:p>
                <a:p>
                  <a:pPr algn="ctr" eaLnBrk="1" hangingPunct="1"/>
                  <a:r>
                    <a:rPr lang="uk-UA" altLang="uk-UA" sz="1400" b="1">
                      <a:latin typeface="Times New Roman" pitchFamily="18" charset="0"/>
                      <a:cs typeface="Times New Roman" pitchFamily="18" charset="0"/>
                    </a:rPr>
                    <a:t> </a:t>
                  </a:r>
                  <a:endParaRPr lang="uk-UA" altLang="uk-UA" sz="1400">
                    <a:latin typeface="Times New Roman" pitchFamily="18" charset="0"/>
                    <a:cs typeface="Times New Roman" pitchFamily="18" charset="0"/>
                  </a:endParaRPr>
                </a:p>
              </p:txBody>
            </p:sp>
            <p:sp>
              <p:nvSpPr>
                <p:cNvPr id="7178" name="Text Box 25"/>
                <p:cNvSpPr txBox="1">
                  <a:spLocks noChangeArrowheads="1"/>
                </p:cNvSpPr>
                <p:nvPr/>
              </p:nvSpPr>
              <p:spPr bwMode="auto">
                <a:xfrm>
                  <a:off x="2181" y="7271"/>
                  <a:ext cx="3840" cy="4225"/>
                </a:xfrm>
                <a:prstGeom prst="rect">
                  <a:avLst/>
                </a:prstGeom>
                <a:solidFill>
                  <a:srgbClr val="FFFFFF"/>
                </a:solidFill>
                <a:ln w="34925">
                  <a:solidFill>
                    <a:srgbClr val="000000"/>
                  </a:solidFill>
                  <a:miter lim="800000"/>
                  <a:headEnd/>
                  <a:tailEnd/>
                </a:ln>
              </p:spPr>
              <p:txBody>
                <a:bodyPr/>
                <a:lstStyle/>
                <a:p>
                  <a:pPr eaLnBrk="1" hangingPunct="1"/>
                  <a:r>
                    <a:rPr lang="uk-UA" altLang="uk-UA" sz="2000" b="1" i="1">
                      <a:solidFill>
                        <a:srgbClr val="0000FF"/>
                      </a:solidFill>
                      <a:latin typeface="Times New Roman" pitchFamily="18" charset="0"/>
                      <a:cs typeface="Times New Roman" pitchFamily="18" charset="0"/>
                    </a:rPr>
                    <a:t>Донаукове стихійно-емпіричне пізнання</a:t>
                  </a:r>
                  <a:r>
                    <a:rPr lang="uk-UA" altLang="uk-UA" sz="2000" b="1" i="1">
                      <a:latin typeface="Times New Roman" pitchFamily="18" charset="0"/>
                      <a:cs typeface="Times New Roman" pitchFamily="18" charset="0"/>
                    </a:rPr>
                    <a:t> ‑ </a:t>
                  </a:r>
                  <a:r>
                    <a:rPr lang="uk-UA" altLang="uk-UA" sz="2000" i="1">
                      <a:latin typeface="Times New Roman" pitchFamily="18" charset="0"/>
                      <a:cs typeface="Times New Roman" pitchFamily="18" charset="0"/>
                    </a:rPr>
                    <a:t>невіддільне від практичної діяльності, воно монолітно з</a:t>
                  </a:r>
                  <a:r>
                    <a:rPr lang="uk-UA" altLang="uk-UA" sz="2000" i="1">
                      <a:latin typeface="Arial" charset="0"/>
                      <a:cs typeface="Times New Roman" pitchFamily="18" charset="0"/>
                    </a:rPr>
                    <a:t>’</a:t>
                  </a:r>
                  <a:r>
                    <a:rPr lang="uk-UA" altLang="uk-UA" sz="2000" i="1">
                      <a:latin typeface="Times New Roman" pitchFamily="18" charset="0"/>
                      <a:cs typeface="Times New Roman" pitchFamily="18" charset="0"/>
                    </a:rPr>
                    <a:t>єднано з нею, і повністю підкоряється її меті і завданням</a:t>
                  </a:r>
                  <a:r>
                    <a:rPr lang="uk-UA" altLang="uk-UA" sz="2000">
                      <a:latin typeface="Times New Roman" pitchFamily="18" charset="0"/>
                      <a:cs typeface="Times New Roman" pitchFamily="18" charset="0"/>
                    </a:rPr>
                    <a:t>. </a:t>
                  </a:r>
                  <a:r>
                    <a:rPr lang="uk-UA" altLang="uk-UA" sz="2000" b="1" i="1">
                      <a:latin typeface="Times New Roman" pitchFamily="18" charset="0"/>
                      <a:cs typeface="Times New Roman" pitchFamily="18" charset="0"/>
                    </a:rPr>
                    <a:t>Мета його</a:t>
                  </a:r>
                  <a:r>
                    <a:rPr lang="uk-UA" altLang="uk-UA" sz="2000" i="1">
                      <a:latin typeface="Times New Roman" pitchFamily="18" charset="0"/>
                      <a:cs typeface="Times New Roman" pitchFamily="18" charset="0"/>
                    </a:rPr>
                    <a:t> – не пізнання світу, а саме виробництво предметів, яке зрештою не можливе без певного знання про предмети та знаряддя праці, способи їх застосування та ін.</a:t>
                  </a:r>
                  <a:endParaRPr lang="uk-UA" altLang="uk-UA" sz="2000">
                    <a:latin typeface="Times New Roman" pitchFamily="18" charset="0"/>
                    <a:cs typeface="Times New Roman" pitchFamily="18" charset="0"/>
                  </a:endParaRPr>
                </a:p>
              </p:txBody>
            </p:sp>
            <p:sp>
              <p:nvSpPr>
                <p:cNvPr id="7179" name="Text Box 26"/>
                <p:cNvSpPr txBox="1">
                  <a:spLocks noChangeArrowheads="1"/>
                </p:cNvSpPr>
                <p:nvPr/>
              </p:nvSpPr>
              <p:spPr bwMode="auto">
                <a:xfrm>
                  <a:off x="6741" y="7271"/>
                  <a:ext cx="3840" cy="4225"/>
                </a:xfrm>
                <a:prstGeom prst="rect">
                  <a:avLst/>
                </a:prstGeom>
                <a:solidFill>
                  <a:srgbClr val="FFFFFF"/>
                </a:solidFill>
                <a:ln w="349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Наукове пізнання</a:t>
                  </a:r>
                  <a:r>
                    <a:rPr lang="uk-UA" altLang="uk-UA" sz="2000">
                      <a:solidFill>
                        <a:srgbClr val="0000FF"/>
                      </a:solidFill>
                      <a:latin typeface="Times New Roman" pitchFamily="18" charset="0"/>
                      <a:cs typeface="Times New Roman" pitchFamily="18" charset="0"/>
                    </a:rPr>
                    <a:t> –</a:t>
                  </a:r>
                  <a:r>
                    <a:rPr lang="uk-UA"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це цілеспрямований процес, спрямований на вирішення чітко визначених пізнавальних завдань, які, в свою чергу деталізують цілі пізнання.</a:t>
                  </a:r>
                  <a:r>
                    <a:rPr lang="uk-UA"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Цілі ж пізнання обумовлюються, з одного боку, практичними потребами людини, а з другого – теоретичними потребами розвитку системи знань людства</a:t>
                  </a:r>
                  <a:r>
                    <a:rPr lang="uk-UA" altLang="uk-UA" sz="2000">
                      <a:latin typeface="Times New Roman" pitchFamily="18" charset="0"/>
                      <a:cs typeface="Times New Roman" pitchFamily="18" charset="0"/>
                    </a:rPr>
                    <a:t>.</a:t>
                  </a:r>
                </a:p>
              </p:txBody>
            </p:sp>
          </p:grpSp>
          <p:cxnSp>
            <p:nvCxnSpPr>
              <p:cNvPr id="7175" name="Line 118"/>
              <p:cNvCxnSpPr>
                <a:cxnSpLocks noChangeShapeType="1"/>
              </p:cNvCxnSpPr>
              <p:nvPr/>
            </p:nvCxnSpPr>
            <p:spPr bwMode="auto">
              <a:xfrm>
                <a:off x="3318" y="3278"/>
                <a:ext cx="11" cy="1096"/>
              </a:xfrm>
              <a:prstGeom prst="line">
                <a:avLst/>
              </a:prstGeom>
              <a:noFill/>
              <a:ln w="9525">
                <a:solidFill>
                  <a:srgbClr val="000000"/>
                </a:solidFill>
                <a:round/>
                <a:headEnd/>
                <a:tailEnd type="triangle" w="med" len="med"/>
              </a:ln>
            </p:spPr>
          </p:cxnSp>
          <p:cxnSp>
            <p:nvCxnSpPr>
              <p:cNvPr id="7176" name="Line 119"/>
              <p:cNvCxnSpPr>
                <a:cxnSpLocks noChangeShapeType="1"/>
              </p:cNvCxnSpPr>
              <p:nvPr/>
            </p:nvCxnSpPr>
            <p:spPr bwMode="auto">
              <a:xfrm>
                <a:off x="8334" y="3278"/>
                <a:ext cx="0" cy="1096"/>
              </a:xfrm>
              <a:prstGeom prst="line">
                <a:avLst/>
              </a:prstGeom>
              <a:noFill/>
              <a:ln w="9525">
                <a:solidFill>
                  <a:srgbClr val="000000"/>
                </a:solidFill>
                <a:round/>
                <a:headEnd/>
                <a:tailEnd type="triangle" w="med" len="med"/>
              </a:ln>
            </p:spPr>
          </p:cxnSp>
        </p:grpSp>
        <p:cxnSp>
          <p:nvCxnSpPr>
            <p:cNvPr id="7172" name="Line 121"/>
            <p:cNvCxnSpPr>
              <a:cxnSpLocks noChangeShapeType="1"/>
            </p:cNvCxnSpPr>
            <p:nvPr/>
          </p:nvCxnSpPr>
          <p:spPr bwMode="auto">
            <a:xfrm>
              <a:off x="3318" y="5814"/>
              <a:ext cx="0" cy="1097"/>
            </a:xfrm>
            <a:prstGeom prst="line">
              <a:avLst/>
            </a:prstGeom>
            <a:noFill/>
            <a:ln w="9525">
              <a:solidFill>
                <a:srgbClr val="000000"/>
              </a:solidFill>
              <a:round/>
              <a:headEnd/>
              <a:tailEnd type="triangle" w="med" len="med"/>
            </a:ln>
          </p:spPr>
        </p:cxnSp>
        <p:cxnSp>
          <p:nvCxnSpPr>
            <p:cNvPr id="7173" name="Line 122"/>
            <p:cNvCxnSpPr>
              <a:cxnSpLocks noChangeShapeType="1"/>
            </p:cNvCxnSpPr>
            <p:nvPr/>
          </p:nvCxnSpPr>
          <p:spPr bwMode="auto">
            <a:xfrm>
              <a:off x="8334" y="5814"/>
              <a:ext cx="0" cy="1097"/>
            </a:xfrm>
            <a:prstGeom prst="line">
              <a:avLst/>
            </a:prstGeom>
            <a:noFill/>
            <a:ln w="9525">
              <a:solidFill>
                <a:srgbClr val="000000"/>
              </a:solidFill>
              <a:round/>
              <a:headEnd/>
              <a:tailEnd type="triangle" w="med" len="med"/>
            </a:ln>
          </p:spPr>
        </p:cxn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9"/>
          <p:cNvGrpSpPr>
            <a:grpSpLocks/>
          </p:cNvGrpSpPr>
          <p:nvPr/>
        </p:nvGrpSpPr>
        <p:grpSpPr bwMode="auto">
          <a:xfrm>
            <a:off x="1169988" y="1165225"/>
            <a:ext cx="10612437" cy="5246688"/>
            <a:chOff x="2061" y="2100"/>
            <a:chExt cx="9120" cy="8043"/>
          </a:xfrm>
        </p:grpSpPr>
        <p:sp>
          <p:nvSpPr>
            <p:cNvPr id="8197" name="Text Box 37"/>
            <p:cNvSpPr txBox="1">
              <a:spLocks noChangeArrowheads="1"/>
            </p:cNvSpPr>
            <p:nvPr/>
          </p:nvSpPr>
          <p:spPr bwMode="auto">
            <a:xfrm>
              <a:off x="2061" y="2100"/>
              <a:ext cx="9120" cy="144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Науковий факт</a:t>
              </a:r>
              <a:r>
                <a:rPr lang="uk-UA" altLang="uk-UA" sz="2000" b="1">
                  <a:latin typeface="Times New Roman" pitchFamily="18" charset="0"/>
                  <a:cs typeface="Times New Roman" pitchFamily="18" charset="0"/>
                </a:rPr>
                <a:t> ‑</a:t>
              </a:r>
              <a:r>
                <a:rPr lang="uk-UA" altLang="uk-UA" sz="2000" i="1">
                  <a:latin typeface="Times New Roman" pitchFamily="18" charset="0"/>
                  <a:cs typeface="Times New Roman" pitchFamily="18" charset="0"/>
                </a:rPr>
                <a:t> </a:t>
              </a:r>
              <a:r>
                <a:rPr lang="uk-UA" altLang="uk-UA" sz="2000" i="1">
                  <a:solidFill>
                    <a:srgbClr val="404040"/>
                  </a:solidFill>
                  <a:latin typeface="Times New Roman" pitchFamily="18" charset="0"/>
                </a:rPr>
                <a:t>це опис явищ і подій, даних суб’єкту у досвіді, виконаний з дотриманням належних процедур у конкретній знаковій системі, що гарантують достовірність та об’єктивність відображення дійсності.</a:t>
              </a:r>
              <a:r>
                <a:rPr lang="ru-RU" altLang="uk-UA" sz="2000">
                  <a:latin typeface="Times New Roman" pitchFamily="18" charset="0"/>
                </a:rPr>
                <a:t> </a:t>
              </a:r>
              <a:endParaRPr lang="uk-UA" altLang="uk-UA" sz="2000">
                <a:latin typeface="Times New Roman" pitchFamily="18" charset="0"/>
              </a:endParaRPr>
            </a:p>
          </p:txBody>
        </p:sp>
        <p:sp>
          <p:nvSpPr>
            <p:cNvPr id="8198" name="Text Box 38"/>
            <p:cNvSpPr txBox="1">
              <a:spLocks noChangeArrowheads="1"/>
            </p:cNvSpPr>
            <p:nvPr/>
          </p:nvSpPr>
          <p:spPr bwMode="auto">
            <a:xfrm>
              <a:off x="2061" y="3693"/>
              <a:ext cx="9120" cy="1124"/>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Наукова ідея</a:t>
              </a:r>
              <a:r>
                <a:rPr lang="uk-UA" altLang="uk-UA" sz="2000">
                  <a:latin typeface="Times New Roman" pitchFamily="18" charset="0"/>
                  <a:cs typeface="Times New Roman" pitchFamily="18" charset="0"/>
                </a:rPr>
                <a:t> – </a:t>
              </a:r>
              <a:r>
                <a:rPr lang="uk-UA" altLang="uk-UA" sz="2000" i="1">
                  <a:latin typeface="Times New Roman" pitchFamily="18" charset="0"/>
                  <a:cs typeface="Times New Roman" pitchFamily="18" charset="0"/>
                </a:rPr>
                <a:t>це форма наукового пізнання, яка відображає зв’язки, закономірності</a:t>
              </a:r>
              <a:r>
                <a:rPr lang="en-US" altLang="uk-UA" sz="2000" i="1">
                  <a:latin typeface="Times New Roman" pitchFamily="18" charset="0"/>
                  <a:cs typeface="Times New Roman" pitchFamily="18" charset="0"/>
                </a:rPr>
                <a:t> </a:t>
              </a:r>
              <a:r>
                <a:rPr lang="uk-UA" altLang="uk-UA" sz="2000" i="1">
                  <a:latin typeface="Times New Roman" pitchFamily="18" charset="0"/>
                  <a:cs typeface="Times New Roman" pitchFamily="18" charset="0"/>
                </a:rPr>
                <a:t>та властивості дійсності або мету її перетворення</a:t>
              </a:r>
              <a:r>
                <a:rPr lang="uk-UA" altLang="uk-UA" sz="1400" i="1">
                  <a:latin typeface="Times New Roman" pitchFamily="18" charset="0"/>
                  <a:cs typeface="Times New Roman" pitchFamily="18" charset="0"/>
                </a:rPr>
                <a:t>.</a:t>
              </a:r>
              <a:endParaRPr lang="uk-UA" altLang="uk-UA" sz="1400">
                <a:latin typeface="Times New Roman" pitchFamily="18" charset="0"/>
                <a:cs typeface="Times New Roman" pitchFamily="18" charset="0"/>
              </a:endParaRPr>
            </a:p>
          </p:txBody>
        </p:sp>
        <p:sp>
          <p:nvSpPr>
            <p:cNvPr id="8199" name="Text Box 39"/>
            <p:cNvSpPr txBox="1">
              <a:spLocks noChangeArrowheads="1"/>
            </p:cNvSpPr>
            <p:nvPr/>
          </p:nvSpPr>
          <p:spPr bwMode="auto">
            <a:xfrm>
              <a:off x="2061" y="4962"/>
              <a:ext cx="9120" cy="144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Наукова проблема</a:t>
              </a:r>
              <a:r>
                <a:rPr lang="uk-UA" altLang="uk-UA" sz="2000">
                  <a:latin typeface="Times New Roman" pitchFamily="18" charset="0"/>
                  <a:cs typeface="Times New Roman" pitchFamily="18" charset="0"/>
                </a:rPr>
                <a:t> – </a:t>
              </a:r>
              <a:r>
                <a:rPr lang="uk-UA" altLang="uk-UA" sz="2000" i="1">
                  <a:latin typeface="Times New Roman" pitchFamily="18" charset="0"/>
                  <a:cs typeface="Times New Roman" pitchFamily="18" charset="0"/>
                </a:rPr>
                <a:t>це форма і засіб наукового пізнання, яка є єдністю двох змістовних елементів: знання про незнання і передбачення можливості наукового відкриття.</a:t>
              </a:r>
              <a:endParaRPr lang="uk-UA" altLang="uk-UA" sz="2000">
                <a:latin typeface="Times New Roman" pitchFamily="18" charset="0"/>
                <a:cs typeface="Times New Roman" pitchFamily="18" charset="0"/>
              </a:endParaRPr>
            </a:p>
          </p:txBody>
        </p:sp>
        <p:sp>
          <p:nvSpPr>
            <p:cNvPr id="8200" name="Text Box 40"/>
            <p:cNvSpPr txBox="1">
              <a:spLocks noChangeArrowheads="1"/>
            </p:cNvSpPr>
            <p:nvPr/>
          </p:nvSpPr>
          <p:spPr bwMode="auto">
            <a:xfrm>
              <a:off x="2061" y="6570"/>
              <a:ext cx="9120" cy="144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Наукова гіпотеза</a:t>
              </a:r>
              <a:r>
                <a:rPr lang="uk-UA" altLang="uk-UA" sz="2000">
                  <a:latin typeface="Times New Roman" pitchFamily="18" charset="0"/>
                  <a:cs typeface="Times New Roman" pitchFamily="18" charset="0"/>
                </a:rPr>
                <a:t> – </a:t>
              </a:r>
              <a:r>
                <a:rPr lang="uk-UA" altLang="uk-UA" sz="2000" i="1">
                  <a:latin typeface="Times New Roman" pitchFamily="18" charset="0"/>
                  <a:cs typeface="Times New Roman" pitchFamily="18" charset="0"/>
                </a:rPr>
                <a:t>це форма та засіб наукового пізнання, за допомогою якого формується один із можливих варіантів вирішення проблеми, істинність якої ще не встановлена, не доведена</a:t>
              </a:r>
              <a:r>
                <a:rPr lang="uk-UA" altLang="uk-UA" sz="2000">
                  <a:latin typeface="Times New Roman" pitchFamily="18" charset="0"/>
                  <a:cs typeface="Times New Roman" pitchFamily="18" charset="0"/>
                </a:rPr>
                <a:t>.</a:t>
              </a:r>
            </a:p>
          </p:txBody>
        </p:sp>
        <p:sp>
          <p:nvSpPr>
            <p:cNvPr id="8201" name="Text Box 41"/>
            <p:cNvSpPr txBox="1">
              <a:spLocks noChangeArrowheads="1"/>
            </p:cNvSpPr>
            <p:nvPr/>
          </p:nvSpPr>
          <p:spPr bwMode="auto">
            <a:xfrm>
              <a:off x="2061" y="8163"/>
              <a:ext cx="9120" cy="198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Наукова концепція</a:t>
              </a:r>
              <a:r>
                <a:rPr lang="uk-UA" altLang="uk-UA" sz="2000" b="1">
                  <a:latin typeface="Times New Roman" pitchFamily="18" charset="0"/>
                  <a:cs typeface="Times New Roman" pitchFamily="18" charset="0"/>
                </a:rPr>
                <a:t> </a:t>
              </a:r>
              <a:r>
                <a:rPr lang="uk-UA" altLang="uk-UA" sz="2000" i="1">
                  <a:latin typeface="Times New Roman" pitchFamily="18" charset="0"/>
                  <a:cs typeface="Times New Roman" pitchFamily="18" charset="0"/>
                </a:rPr>
                <a:t>– це форма наукового пізнання, яка є способом розуміння, пояснення, тлумачення основної ідеї теорії, це науково обґрунтований та в основному доведений вираз основного змісту теорії, але на відміну від неї він ще не може бути втіленим у струнку систему наукових понять.</a:t>
              </a:r>
              <a:endParaRPr lang="uk-UA" altLang="uk-UA" sz="2000">
                <a:latin typeface="Times New Roman" pitchFamily="18" charset="0"/>
                <a:cs typeface="Times New Roman" pitchFamily="18" charset="0"/>
              </a:endParaRPr>
            </a:p>
          </p:txBody>
        </p:sp>
      </p:grpSp>
      <p:sp>
        <p:nvSpPr>
          <p:cNvPr id="11" name="Прямоугольник 10"/>
          <p:cNvSpPr>
            <a:spLocks noChangeArrowheads="1"/>
          </p:cNvSpPr>
          <p:nvPr/>
        </p:nvSpPr>
        <p:spPr bwMode="auto">
          <a:xfrm>
            <a:off x="1333500" y="144463"/>
            <a:ext cx="9804400" cy="1384300"/>
          </a:xfrm>
          <a:prstGeom prst="rect">
            <a:avLst/>
          </a:prstGeom>
          <a:noFill/>
          <a:ln w="9525">
            <a:noFill/>
            <a:miter lim="800000"/>
            <a:headEnd/>
            <a:tailEnd/>
          </a:ln>
        </p:spPr>
        <p:txBody>
          <a:bodyPr>
            <a:spAutoFit/>
          </a:bodyPr>
          <a:lstStyle/>
          <a:p>
            <a:pPr algn="ctr" eaLnBrk="1" hangingPunct="1"/>
            <a:r>
              <a:rPr lang="uk-UA" altLang="uk-UA" sz="2800" b="1" dirty="0">
                <a:latin typeface="+mn-lt"/>
                <a:cs typeface="Times New Roman" pitchFamily="18" charset="0"/>
              </a:rPr>
              <a:t>Форми наукового пізнання </a:t>
            </a:r>
            <a:endParaRPr lang="uk-UA" altLang="uk-UA" sz="2800" b="1" dirty="0" smtClean="0">
              <a:latin typeface="+mn-lt"/>
              <a:cs typeface="Times New Roman" pitchFamily="18" charset="0"/>
            </a:endParaRPr>
          </a:p>
          <a:p>
            <a:pPr algn="ctr" eaLnBrk="1" hangingPunct="1"/>
            <a:r>
              <a:rPr lang="uk-UA" altLang="uk-UA" sz="2800" b="1" dirty="0" smtClean="0">
                <a:latin typeface="Times New Roman" pitchFamily="18" charset="0"/>
                <a:cs typeface="Times New Roman" pitchFamily="18" charset="0"/>
              </a:rPr>
              <a:t>(</a:t>
            </a:r>
            <a:r>
              <a:rPr lang="uk-UA" altLang="uk-UA" sz="2800" b="1" dirty="0">
                <a:latin typeface="Times New Roman" pitchFamily="18" charset="0"/>
                <a:cs typeface="Times New Roman" pitchFamily="18" charset="0"/>
              </a:rPr>
              <a:t>основні елементи структури наукового пізнання)</a:t>
            </a:r>
            <a:endParaRPr lang="uk-UA" altLang="uk-UA" sz="2800" dirty="0">
              <a:latin typeface="Times New Roman" pitchFamily="18" charset="0"/>
              <a:cs typeface="Times New Roman" pitchFamily="18" charset="0"/>
            </a:endParaRPr>
          </a:p>
          <a:p>
            <a:pPr algn="ctr" eaLnBrk="1" hangingPunct="1"/>
            <a:r>
              <a:rPr lang="uk-UA" altLang="uk-UA" sz="2800" b="1" dirty="0">
                <a:latin typeface="Times New Roman" pitchFamily="18" charset="0"/>
                <a:cs typeface="Times New Roman" pitchFamily="18" charset="0"/>
              </a:rPr>
              <a:t> </a:t>
            </a:r>
            <a:endParaRPr lang="uk-UA" altLang="uk-UA" sz="2800" dirty="0">
              <a:latin typeface="Times New Roman" pitchFamily="18" charset="0"/>
              <a:cs typeface="Times New Roman" pitchFamily="18" charset="0"/>
            </a:endParaRPr>
          </a:p>
        </p:txBody>
      </p:sp>
      <p:sp>
        <p:nvSpPr>
          <p:cNvPr id="10" name="Стрелка вниз 9"/>
          <p:cNvSpPr/>
          <p:nvPr/>
        </p:nvSpPr>
        <p:spPr>
          <a:xfrm>
            <a:off x="6129338" y="6473825"/>
            <a:ext cx="446087"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900"/>
                                        <p:tgtEl>
                                          <p:spTgt spid="11"/>
                                        </p:tgtEl>
                                      </p:cBhvr>
                                    </p:animEffect>
                                  </p:childTnLst>
                                </p:cTn>
                              </p:par>
                              <p:par>
                                <p:cTn id="8" presetID="10" presetClass="entr" presetSubtype="0" fill="hold" nodeType="withEffect">
                                  <p:stCondLst>
                                    <p:cond delay="170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3200"/>
                                        <p:tgtEl>
                                          <p:spTgt spid="2"/>
                                        </p:tgtEl>
                                      </p:cBhvr>
                                    </p:animEffect>
                                  </p:childTnLst>
                                </p:cTn>
                              </p:par>
                            </p:childTnLst>
                          </p:cTn>
                        </p:par>
                        <p:par>
                          <p:cTn id="11" fill="hold" nodeType="afterGroup">
                            <p:stCondLst>
                              <p:cond delay="4900"/>
                            </p:stCondLst>
                            <p:childTnLst>
                              <p:par>
                                <p:cTn id="12" presetID="10" presetClass="entr" presetSubtype="0" fill="hold" grpId="1"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2300"/>
                                        <p:tgtEl>
                                          <p:spTgt spid="10"/>
                                        </p:tgtEl>
                                      </p:cBhvr>
                                    </p:animEffect>
                                  </p:childTnLst>
                                </p:cTn>
                              </p:par>
                            </p:childTnLst>
                          </p:cTn>
                        </p:par>
                        <p:par>
                          <p:cTn id="15" fill="hold" nodeType="afterGroup">
                            <p:stCondLst>
                              <p:cond delay="7200"/>
                            </p:stCondLst>
                            <p:childTnLst>
                              <p:par>
                                <p:cTn id="16" presetID="35" presetClass="emph" presetSubtype="0" repeatCount="indefinite" fill="hold" grpId="0" nodeType="afterEffect">
                                  <p:stCondLst>
                                    <p:cond delay="0"/>
                                  </p:stCondLst>
                                  <p:childTnLst>
                                    <p:anim calcmode="discrete" valueType="str">
                                      <p:cBhvr>
                                        <p:cTn id="17" dur="1100" fill="hold"/>
                                        <p:tgtEl>
                                          <p:spTgt spid="10"/>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animBg="1"/>
      <p:bldP spid="10"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9"/>
          <p:cNvGrpSpPr>
            <a:grpSpLocks/>
          </p:cNvGrpSpPr>
          <p:nvPr/>
        </p:nvGrpSpPr>
        <p:grpSpPr bwMode="auto">
          <a:xfrm>
            <a:off x="793750" y="1573213"/>
            <a:ext cx="11093450" cy="3973512"/>
            <a:chOff x="2032" y="10816"/>
            <a:chExt cx="9149" cy="4718"/>
          </a:xfrm>
        </p:grpSpPr>
        <p:sp>
          <p:nvSpPr>
            <p:cNvPr id="9220" name="Text Box 36"/>
            <p:cNvSpPr txBox="1">
              <a:spLocks noChangeArrowheads="1"/>
            </p:cNvSpPr>
            <p:nvPr/>
          </p:nvSpPr>
          <p:spPr bwMode="auto">
            <a:xfrm>
              <a:off x="2061" y="10816"/>
              <a:ext cx="9120" cy="108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Наукова теорія</a:t>
              </a:r>
              <a:r>
                <a:rPr lang="uk-UA" altLang="uk-UA" sz="2000">
                  <a:latin typeface="Times New Roman" pitchFamily="18" charset="0"/>
                  <a:cs typeface="Times New Roman" pitchFamily="18" charset="0"/>
                </a:rPr>
                <a:t> – </a:t>
              </a:r>
              <a:r>
                <a:rPr lang="uk-UA" altLang="uk-UA" sz="2000" i="1">
                  <a:latin typeface="Times New Roman" pitchFamily="18" charset="0"/>
                  <a:cs typeface="Times New Roman" pitchFamily="18" charset="0"/>
                </a:rPr>
                <a:t>це найдосконаліша форма наукового пізнання, система достовірних, глибоких та конкретних знань про дійсність</a:t>
              </a:r>
              <a:r>
                <a:rPr lang="uk-UA" altLang="uk-UA" sz="2000">
                  <a:latin typeface="Times New Roman" pitchFamily="18" charset="0"/>
                  <a:cs typeface="Times New Roman" pitchFamily="18" charset="0"/>
                </a:rPr>
                <a:t>.</a:t>
              </a:r>
            </a:p>
          </p:txBody>
        </p:sp>
        <p:sp>
          <p:nvSpPr>
            <p:cNvPr id="9221" name="Text Box 42"/>
            <p:cNvSpPr txBox="1">
              <a:spLocks noChangeArrowheads="1"/>
            </p:cNvSpPr>
            <p:nvPr/>
          </p:nvSpPr>
          <p:spPr bwMode="auto">
            <a:xfrm>
              <a:off x="2061" y="12076"/>
              <a:ext cx="9120" cy="144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Науковий закон</a:t>
              </a:r>
              <a:r>
                <a:rPr lang="uk-UA" altLang="uk-UA" sz="2000" b="1">
                  <a:solidFill>
                    <a:srgbClr val="0070C0"/>
                  </a:solidFill>
                  <a:latin typeface="Times New Roman" pitchFamily="18" charset="0"/>
                  <a:cs typeface="Times New Roman" pitchFamily="18" charset="0"/>
                </a:rPr>
                <a:t> – </a:t>
              </a:r>
              <a:r>
                <a:rPr lang="uk-UA" altLang="uk-UA" sz="2000" i="1">
                  <a:latin typeface="Times New Roman" pitchFamily="18" charset="0"/>
                  <a:cs typeface="Times New Roman" pitchFamily="18" charset="0"/>
                </a:rPr>
                <a:t>форма наукового пізнання, яка виражає</a:t>
              </a:r>
              <a:r>
                <a:rPr lang="uk-UA" altLang="uk-UA" sz="2000" b="1" i="1">
                  <a:solidFill>
                    <a:srgbClr val="0070C0"/>
                  </a:solidFill>
                  <a:latin typeface="Times New Roman" pitchFamily="18" charset="0"/>
                  <a:cs typeface="Times New Roman" pitchFamily="18" charset="0"/>
                </a:rPr>
                <a:t> </a:t>
              </a:r>
              <a:r>
                <a:rPr lang="uk-UA" altLang="uk-UA" sz="2000" i="1">
                  <a:latin typeface="Times New Roman" pitchFamily="18" charset="0"/>
                  <a:cs typeface="Times New Roman" pitchFamily="18" charset="0"/>
                </a:rPr>
                <a:t>суттєвий, необхідний, стійкий та повторюваний зв</a:t>
              </a:r>
              <a:r>
                <a:rPr lang="uk-UA" altLang="uk-UA" sz="2000" i="1">
                  <a:latin typeface="Arial" charset="0"/>
                  <a:cs typeface="Times New Roman" pitchFamily="18" charset="0"/>
                </a:rPr>
                <a:t>’</a:t>
              </a:r>
              <a:r>
                <a:rPr lang="uk-UA" altLang="uk-UA" sz="2000" i="1">
                  <a:latin typeface="Times New Roman" pitchFamily="18" charset="0"/>
                  <a:cs typeface="Times New Roman" pitchFamily="18" charset="0"/>
                </a:rPr>
                <a:t>язок між подіями, явищами, а також внутрішніми станами об</a:t>
              </a:r>
              <a:r>
                <a:rPr lang="uk-UA" altLang="uk-UA" sz="2000" i="1">
                  <a:latin typeface="Arial" charset="0"/>
                  <a:cs typeface="Times New Roman" pitchFamily="18" charset="0"/>
                </a:rPr>
                <a:t>’</a:t>
              </a:r>
              <a:r>
                <a:rPr lang="uk-UA" altLang="uk-UA" sz="2000" i="1">
                  <a:latin typeface="Times New Roman" pitchFamily="18" charset="0"/>
                  <a:cs typeface="Times New Roman" pitchFamily="18" charset="0"/>
                </a:rPr>
                <a:t>єкта, що обумовлює їх упорядковану зміну або незмінність</a:t>
              </a:r>
              <a:r>
                <a:rPr lang="uk-UA" altLang="uk-UA" sz="2000">
                  <a:latin typeface="Times New Roman" pitchFamily="18" charset="0"/>
                  <a:cs typeface="Times New Roman" pitchFamily="18" charset="0"/>
                </a:rPr>
                <a:t>.</a:t>
              </a:r>
            </a:p>
          </p:txBody>
        </p:sp>
        <p:sp>
          <p:nvSpPr>
            <p:cNvPr id="9222" name="Text Box 43"/>
            <p:cNvSpPr txBox="1">
              <a:spLocks noChangeArrowheads="1"/>
            </p:cNvSpPr>
            <p:nvPr/>
          </p:nvSpPr>
          <p:spPr bwMode="auto">
            <a:xfrm>
              <a:off x="2032" y="13696"/>
              <a:ext cx="9120" cy="1838"/>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Парадигма</a:t>
              </a:r>
              <a:r>
                <a:rPr lang="uk-UA" altLang="uk-UA" sz="2000">
                  <a:solidFill>
                    <a:srgbClr val="000000"/>
                  </a:solidFill>
                  <a:latin typeface="Times New Roman" pitchFamily="18" charset="0"/>
                  <a:cs typeface="Times New Roman" pitchFamily="18" charset="0"/>
                </a:rPr>
                <a:t> (від гр. “приклад”, “зразок”) ‑ </a:t>
              </a:r>
              <a:r>
                <a:rPr lang="uk-UA" altLang="uk-UA" sz="2000" i="1">
                  <a:solidFill>
                    <a:srgbClr val="000000"/>
                  </a:solidFill>
                  <a:latin typeface="Times New Roman" pitchFamily="18" charset="0"/>
                  <a:cs typeface="Times New Roman" pitchFamily="18" charset="0"/>
                </a:rPr>
                <a:t>прийнятий та підтримуваний науковим співтовариством спосіб бачення предмета дослідження, що проявляється у теоріях авторитетних вчених як загальновизнаний спосіб постановки та вирішення наукових проблем.</a:t>
              </a:r>
              <a:endParaRPr lang="uk-UA" altLang="uk-UA" sz="2000">
                <a:latin typeface="Times New Roman" pitchFamily="18" charset="0"/>
                <a:cs typeface="Times New Roman" pitchFamily="18" charset="0"/>
              </a:endParaRPr>
            </a:p>
          </p:txBody>
        </p:sp>
      </p:grpSp>
      <p:sp>
        <p:nvSpPr>
          <p:cNvPr id="8" name="Стрелка вниз 7"/>
          <p:cNvSpPr/>
          <p:nvPr/>
        </p:nvSpPr>
        <p:spPr>
          <a:xfrm>
            <a:off x="6040560" y="975581"/>
            <a:ext cx="447675" cy="344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repeatCount="5000" fill="remove" grpId="0" nodeType="withEffect">
                                  <p:stCondLst>
                                    <p:cond delay="0"/>
                                  </p:stCondLst>
                                  <p:childTnLst>
                                    <p:animClr clrSpc="rgb" dir="cw">
                                      <p:cBhvr override="childStyle">
                                        <p:cTn id="6" dur="650" autoRev="1" fill="remove"/>
                                        <p:tgtEl>
                                          <p:spTgt spid="8"/>
                                        </p:tgtEl>
                                        <p:attrNameLst>
                                          <p:attrName>style.color</p:attrName>
                                        </p:attrNameLst>
                                      </p:cBhvr>
                                      <p:to>
                                        <a:schemeClr val="bg1"/>
                                      </p:to>
                                    </p:animClr>
                                    <p:animClr clrSpc="rgb" dir="cw">
                                      <p:cBhvr>
                                        <p:cTn id="7" dur="650" autoRev="1" fill="remove"/>
                                        <p:tgtEl>
                                          <p:spTgt spid="8"/>
                                        </p:tgtEl>
                                        <p:attrNameLst>
                                          <p:attrName>fillcolor</p:attrName>
                                        </p:attrNameLst>
                                      </p:cBhvr>
                                      <p:to>
                                        <a:schemeClr val="bg1"/>
                                      </p:to>
                                    </p:animClr>
                                    <p:set>
                                      <p:cBhvr>
                                        <p:cTn id="8" dur="650" autoRev="1" fill="remove"/>
                                        <p:tgtEl>
                                          <p:spTgt spid="8"/>
                                        </p:tgtEl>
                                        <p:attrNameLst>
                                          <p:attrName>fill.type</p:attrName>
                                        </p:attrNameLst>
                                      </p:cBhvr>
                                      <p:to>
                                        <p:strVal val="solid"/>
                                      </p:to>
                                    </p:set>
                                    <p:set>
                                      <p:cBhvr>
                                        <p:cTn id="9" dur="650" autoRev="1" fill="remove"/>
                                        <p:tgtEl>
                                          <p:spTgt spid="8"/>
                                        </p:tgtEl>
                                        <p:attrNameLst>
                                          <p:attrName>fill.on</p:attrName>
                                        </p:attrNameLst>
                                      </p:cBhvr>
                                      <p:to>
                                        <p:strVal val="true"/>
                                      </p:to>
                                    </p:set>
                                  </p:childTnLst>
                                </p:cTn>
                              </p:par>
                              <p:par>
                                <p:cTn id="10" presetID="10"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200"/>
                                        <p:tgtEl>
                                          <p:spTgt spid="2"/>
                                        </p:tgtEl>
                                      </p:cBhvr>
                                    </p:animEffect>
                                  </p:childTnLst>
                                </p:cTn>
                              </p:par>
                              <p:par>
                                <p:cTn id="13" presetID="49" presetClass="entr" presetSubtype="0" decel="10000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3700" fill="hold"/>
                                        <p:tgtEl>
                                          <p:spTgt spid="2"/>
                                        </p:tgtEl>
                                        <p:attrNameLst>
                                          <p:attrName>ppt_w</p:attrName>
                                        </p:attrNameLst>
                                      </p:cBhvr>
                                      <p:tavLst>
                                        <p:tav tm="0">
                                          <p:val>
                                            <p:fltVal val="0"/>
                                          </p:val>
                                        </p:tav>
                                        <p:tav tm="100000">
                                          <p:val>
                                            <p:strVal val="#ppt_w"/>
                                          </p:val>
                                        </p:tav>
                                      </p:tavLst>
                                    </p:anim>
                                    <p:anim calcmode="lin" valueType="num">
                                      <p:cBhvr>
                                        <p:cTn id="16" dur="3700" fill="hold"/>
                                        <p:tgtEl>
                                          <p:spTgt spid="2"/>
                                        </p:tgtEl>
                                        <p:attrNameLst>
                                          <p:attrName>ppt_h</p:attrName>
                                        </p:attrNameLst>
                                      </p:cBhvr>
                                      <p:tavLst>
                                        <p:tav tm="0">
                                          <p:val>
                                            <p:fltVal val="0"/>
                                          </p:val>
                                        </p:tav>
                                        <p:tav tm="100000">
                                          <p:val>
                                            <p:strVal val="#ppt_h"/>
                                          </p:val>
                                        </p:tav>
                                      </p:tavLst>
                                    </p:anim>
                                    <p:anim calcmode="lin" valueType="num">
                                      <p:cBhvr>
                                        <p:cTn id="17" dur="3700" fill="hold"/>
                                        <p:tgtEl>
                                          <p:spTgt spid="2"/>
                                        </p:tgtEl>
                                        <p:attrNameLst>
                                          <p:attrName>style.rotation</p:attrName>
                                        </p:attrNameLst>
                                      </p:cBhvr>
                                      <p:tavLst>
                                        <p:tav tm="0">
                                          <p:val>
                                            <p:fltVal val="360"/>
                                          </p:val>
                                        </p:tav>
                                        <p:tav tm="100000">
                                          <p:val>
                                            <p:fltVal val="0"/>
                                          </p:val>
                                        </p:tav>
                                      </p:tavLst>
                                    </p:anim>
                                    <p:animEffect transition="in" filter="fade">
                                      <p:cBhvr>
                                        <p:cTn id="18" dur="3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0"/>
          <p:cNvGrpSpPr>
            <a:grpSpLocks/>
          </p:cNvGrpSpPr>
          <p:nvPr/>
        </p:nvGrpSpPr>
        <p:grpSpPr bwMode="auto">
          <a:xfrm>
            <a:off x="958850" y="1738313"/>
            <a:ext cx="10883900" cy="4144962"/>
            <a:chOff x="2045" y="1606"/>
            <a:chExt cx="9136" cy="5288"/>
          </a:xfrm>
        </p:grpSpPr>
        <p:sp>
          <p:nvSpPr>
            <p:cNvPr id="10244" name="Text Box 44"/>
            <p:cNvSpPr txBox="1">
              <a:spLocks noChangeArrowheads="1"/>
            </p:cNvSpPr>
            <p:nvPr/>
          </p:nvSpPr>
          <p:spPr bwMode="auto">
            <a:xfrm>
              <a:off x="2061" y="1606"/>
              <a:ext cx="9120" cy="180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Ідеали та норми наукового пізнання</a:t>
              </a:r>
              <a:r>
                <a:rPr lang="uk-UA" altLang="uk-UA" sz="2000">
                  <a:latin typeface="Times New Roman" pitchFamily="18" charset="0"/>
                  <a:cs typeface="Times New Roman" pitchFamily="18" charset="0"/>
                </a:rPr>
                <a:t> – </a:t>
              </a:r>
              <a:r>
                <a:rPr lang="uk-UA" altLang="uk-UA" sz="2000" i="1">
                  <a:latin typeface="Times New Roman" pitchFamily="18" charset="0"/>
                  <a:cs typeface="Times New Roman" pitchFamily="18" charset="0"/>
                </a:rPr>
                <a:t>сукупність певних концептуальних, ціннісних, методологічних й інших настанов, властивих науці на кожному конкретно-історичному етапі розвитку, тобто вони є тими критеріями, які дозволяють віднести конкретне знання до наукового</a:t>
              </a:r>
              <a:r>
                <a:rPr lang="uk-UA" altLang="uk-UA" sz="2000">
                  <a:latin typeface="Times New Roman" pitchFamily="18" charset="0"/>
                  <a:cs typeface="Times New Roman" pitchFamily="18" charset="0"/>
                </a:rPr>
                <a:t>.</a:t>
              </a:r>
            </a:p>
          </p:txBody>
        </p:sp>
        <p:sp>
          <p:nvSpPr>
            <p:cNvPr id="10245" name="Text Box 45"/>
            <p:cNvSpPr txBox="1">
              <a:spLocks noChangeArrowheads="1"/>
            </p:cNvSpPr>
            <p:nvPr/>
          </p:nvSpPr>
          <p:spPr bwMode="auto">
            <a:xfrm>
              <a:off x="2061" y="3718"/>
              <a:ext cx="9120" cy="1623"/>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Наукова картина світу</a:t>
              </a:r>
              <a:r>
                <a:rPr lang="uk-UA" altLang="uk-UA" sz="2000" b="1">
                  <a:latin typeface="Times New Roman" pitchFamily="18" charset="0"/>
                  <a:cs typeface="Times New Roman" pitchFamily="18" charset="0"/>
                </a:rPr>
                <a:t> </a:t>
              </a:r>
              <a:r>
                <a:rPr lang="uk-UA"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цілісна система уявлень про загальні властивості та закономірності дійсності, побудована у результаті узагальнення та синтезу фундаментальних наукових понять і принципів</a:t>
              </a:r>
              <a:r>
                <a:rPr lang="uk-UA" altLang="uk-UA" sz="2000">
                  <a:latin typeface="Times New Roman" pitchFamily="18" charset="0"/>
                  <a:cs typeface="Times New Roman" pitchFamily="18" charset="0"/>
                </a:rPr>
                <a:t>.</a:t>
              </a:r>
            </a:p>
          </p:txBody>
        </p:sp>
        <p:sp>
          <p:nvSpPr>
            <p:cNvPr id="10246" name="Text Box 46"/>
            <p:cNvSpPr txBox="1">
              <a:spLocks noChangeArrowheads="1"/>
            </p:cNvSpPr>
            <p:nvPr/>
          </p:nvSpPr>
          <p:spPr bwMode="auto">
            <a:xfrm>
              <a:off x="2045" y="5634"/>
              <a:ext cx="9120" cy="1260"/>
            </a:xfrm>
            <a:prstGeom prst="rect">
              <a:avLst/>
            </a:prstGeom>
            <a:solidFill>
              <a:srgbClr val="FFFFFF"/>
            </a:solidFill>
            <a:ln w="9525">
              <a:solidFill>
                <a:srgbClr val="000000"/>
              </a:solidFill>
              <a:miter lim="800000"/>
              <a:headEnd/>
              <a:tailEnd/>
            </a:ln>
          </p:spPr>
          <p:txBody>
            <a:bodyPr/>
            <a:lstStyle/>
            <a:p>
              <a:pPr eaLnBrk="1" hangingPunct="1"/>
              <a:r>
                <a:rPr lang="uk-UA" altLang="uk-UA" sz="2000" b="1">
                  <a:solidFill>
                    <a:srgbClr val="0000FF"/>
                  </a:solidFill>
                  <a:latin typeface="Times New Roman" pitchFamily="18" charset="0"/>
                  <a:cs typeface="Times New Roman" pitchFamily="18" charset="0"/>
                </a:rPr>
                <a:t>Філософські основи науки</a:t>
              </a:r>
              <a:r>
                <a:rPr lang="uk-UA" altLang="uk-UA" sz="2000">
                  <a:latin typeface="Times New Roman" pitchFamily="18" charset="0"/>
                  <a:cs typeface="Times New Roman" pitchFamily="18" charset="0"/>
                </a:rPr>
                <a:t> </a:t>
              </a:r>
              <a:r>
                <a:rPr lang="uk-UA" altLang="uk-UA" sz="2000" i="1">
                  <a:latin typeface="Times New Roman" pitchFamily="18" charset="0"/>
                  <a:cs typeface="Times New Roman" pitchFamily="18" charset="0"/>
                </a:rPr>
                <a:t>‑ філософські ідеї та принципи, які утримуються в певній науці й забезпечують найбільш загальні орієнтири для пізнавальної діяльності.</a:t>
              </a:r>
              <a:endParaRPr lang="uk-UA" altLang="uk-UA" sz="2000">
                <a:latin typeface="Times New Roman" pitchFamily="18" charset="0"/>
                <a:cs typeface="Times New Roman" pitchFamily="18" charset="0"/>
              </a:endParaRPr>
            </a:p>
          </p:txBody>
        </p:sp>
      </p:grpSp>
      <p:sp>
        <p:nvSpPr>
          <p:cNvPr id="6" name="Прямоугольник 5"/>
          <p:cNvSpPr>
            <a:spLocks noChangeArrowheads="1"/>
          </p:cNvSpPr>
          <p:nvPr/>
        </p:nvSpPr>
        <p:spPr bwMode="auto">
          <a:xfrm>
            <a:off x="1384300" y="759802"/>
            <a:ext cx="10807700" cy="522288"/>
          </a:xfrm>
          <a:prstGeom prst="rect">
            <a:avLst/>
          </a:prstGeom>
          <a:noFill/>
          <a:ln w="9525">
            <a:noFill/>
            <a:miter lim="800000"/>
            <a:headEnd/>
            <a:tailEnd/>
          </a:ln>
        </p:spPr>
        <p:txBody>
          <a:bodyPr>
            <a:spAutoFit/>
          </a:bodyPr>
          <a:lstStyle/>
          <a:p>
            <a:pPr eaLnBrk="1" hangingPunct="1"/>
            <a:r>
              <a:rPr lang="uk-UA" altLang="uk-UA" sz="2800" b="1">
                <a:solidFill>
                  <a:srgbClr val="0000FF"/>
                </a:solidFill>
                <a:latin typeface="Times New Roman" pitchFamily="18" charset="0"/>
                <a:cs typeface="Times New Roman" pitchFamily="18" charset="0"/>
              </a:rPr>
              <a:t>Основні філософські елементи структури наукового пізнання</a:t>
            </a:r>
            <a:endParaRPr lang="uk-UA" altLang="uk-UA" sz="280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4600"/>
                                        <p:tgtEl>
                                          <p:spTgt spid="6"/>
                                        </p:tgtEl>
                                      </p:cBhvr>
                                    </p:animEffect>
                                  </p:childTnLst>
                                </p:cTn>
                              </p:par>
                              <p:par>
                                <p:cTn id="8" presetID="23" presetClass="entr" presetSubtype="16"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p:cTn id="10" dur="3600" fill="hold"/>
                                        <p:tgtEl>
                                          <p:spTgt spid="2"/>
                                        </p:tgtEl>
                                        <p:attrNameLst>
                                          <p:attrName>ppt_w</p:attrName>
                                        </p:attrNameLst>
                                      </p:cBhvr>
                                      <p:tavLst>
                                        <p:tav tm="0">
                                          <p:val>
                                            <p:fltVal val="0"/>
                                          </p:val>
                                        </p:tav>
                                        <p:tav tm="100000">
                                          <p:val>
                                            <p:strVal val="#ppt_w"/>
                                          </p:val>
                                        </p:tav>
                                      </p:tavLst>
                                    </p:anim>
                                    <p:anim calcmode="lin" valueType="num">
                                      <p:cBhvr>
                                        <p:cTn id="11" dur="36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1762</TotalTime>
  <Words>5056</Words>
  <Application>Microsoft Office PowerPoint</Application>
  <PresentationFormat>Произвольный</PresentationFormat>
  <Paragraphs>294</Paragraphs>
  <Slides>50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50</vt:i4>
      </vt:variant>
    </vt:vector>
  </HeadingPairs>
  <TitlesOfParts>
    <vt:vector size="51" baseType="lpstr">
      <vt:lpstr>Поток</vt:lpstr>
      <vt:lpstr> </vt:lpstr>
      <vt:lpstr>Тема 5</vt:lpstr>
      <vt:lpstr>План лекції</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Дякуємо за увагу!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OZZ</dc:creator>
  <cp:lastModifiedBy>НР</cp:lastModifiedBy>
  <cp:revision>131</cp:revision>
  <dcterms:created xsi:type="dcterms:W3CDTF">2016-04-23T14:33:34Z</dcterms:created>
  <dcterms:modified xsi:type="dcterms:W3CDTF">2016-08-31T17:51:01Z</dcterms:modified>
</cp:coreProperties>
</file>