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sldIdLst>
    <p:sldId id="256" r:id="rId2"/>
    <p:sldId id="315" r:id="rId3"/>
    <p:sldId id="317" r:id="rId4"/>
    <p:sldId id="303" r:id="rId5"/>
    <p:sldId id="257" r:id="rId6"/>
    <p:sldId id="258" r:id="rId7"/>
    <p:sldId id="259" r:id="rId8"/>
    <p:sldId id="304" r:id="rId9"/>
    <p:sldId id="305" r:id="rId10"/>
    <p:sldId id="260" r:id="rId11"/>
    <p:sldId id="261" r:id="rId12"/>
    <p:sldId id="262" r:id="rId13"/>
    <p:sldId id="306" r:id="rId14"/>
    <p:sldId id="307" r:id="rId15"/>
    <p:sldId id="308" r:id="rId16"/>
    <p:sldId id="309" r:id="rId17"/>
    <p:sldId id="310" r:id="rId18"/>
    <p:sldId id="264" r:id="rId19"/>
    <p:sldId id="311" r:id="rId20"/>
    <p:sldId id="313" r:id="rId21"/>
    <p:sldId id="263" r:id="rId22"/>
    <p:sldId id="314" r:id="rId23"/>
    <p:sldId id="316" r:id="rId24"/>
  </p:sldIdLst>
  <p:sldSz cx="12192000" cy="6858000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96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0" autoAdjust="0"/>
    <p:restoredTop sz="94576" autoAdjust="0"/>
  </p:normalViewPr>
  <p:slideViewPr>
    <p:cSldViewPr snapToGrid="0">
      <p:cViewPr>
        <p:scale>
          <a:sx n="71" d="100"/>
          <a:sy n="71" d="100"/>
        </p:scale>
        <p:origin x="-61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68EC8-95A6-4D69-88B2-66887BC027D2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A29F1-DAC2-4DBF-89E8-49C61C4D9D9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420DE-10CA-484A-98F7-1E771978BBB5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2149D-CF13-4151-9E40-54C1C333BC5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207E-878B-428A-AC54-744ADC7E900C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C968-57A7-4602-895D-575899505E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A2CF5-67BD-4D9B-B277-1ABFDAA2189D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15EC-53E0-4BC2-BAB2-AD5F9E1D90C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22E2F-9A19-4E4C-AC9E-23ACA7E960A0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516DE-F970-474F-A207-89F6D0DCE75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AC9C2-8265-4961-8BE6-9CD9C39EEBB4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EDE3A-C130-4D0D-8E74-C1449D9FB1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11BC-EE9A-4989-8B84-4DC625A6EE73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1906A-3E1D-4DF2-B831-CD0393C46E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963B-7EDB-4855-A66B-2D1348D99018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03A00-A83E-472A-BDB7-E2B691AAC84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D149-D341-4DD0-A816-221F934C4880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C9F68-FA7A-4C66-86F8-A59BE42F2D1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5AA20-0652-4540-8075-47E17765B625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B7DF-AE10-4CC8-AE41-28F6956868F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422116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763" y="5359400"/>
            <a:ext cx="2063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5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AE75-0FDB-4582-82E3-89C9CF405562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0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0E412-3569-4459-82AA-178071215E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3"/>
            <a:ext cx="109728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17BB19A-8C45-473B-88A0-4EF44315EE9C}" type="datetimeFigureOut">
              <a:rPr lang="uk-UA"/>
              <a:pPr>
                <a:defRPr/>
              </a:pPr>
              <a:t>31.08.2016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0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0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B15377B-E614-4E79-9E80-533FC259393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400" y="203200"/>
            <a:ext cx="122412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80" r:id="rId9"/>
    <p:sldLayoutId id="2147483978" r:id="rId10"/>
    <p:sldLayoutId id="21474839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on.ru/person/28302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720000"/>
          </a:xfrm>
        </p:spPr>
        <p:txBody>
          <a:bodyPr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altLang="uk-UA" sz="4400" dirty="0" smtClean="0">
                <a:solidFill>
                  <a:schemeClr val="tx2"/>
                </a:solidFill>
                <a:latin typeface="Aver" pitchFamily="18" charset="0"/>
              </a:rPr>
              <a:t/>
            </a:r>
            <a:br>
              <a:rPr lang="uk-UA" altLang="uk-UA" sz="4400" dirty="0" smtClean="0">
                <a:solidFill>
                  <a:schemeClr val="tx2"/>
                </a:solidFill>
                <a:latin typeface="Aver" pitchFamily="18" charset="0"/>
              </a:rPr>
            </a:br>
            <a:endParaRPr lang="uk-UA" altLang="uk-UA" dirty="0" smtClean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8822" y="1751106"/>
            <a:ext cx="10472737" cy="576263"/>
          </a:xfrm>
        </p:spPr>
        <p:txBody>
          <a:bodyPr>
            <a:normAutofit fontScale="25000" lnSpcReduction="20000"/>
          </a:bodyPr>
          <a:lstStyle/>
          <a:p>
            <a:pPr marR="0" algn="ctr" eaLnBrk="1" hangingPunct="1">
              <a:defRPr/>
            </a:pPr>
            <a:endParaRPr lang="uk-UA" sz="3200" b="1" dirty="0" smtClean="0">
              <a:solidFill>
                <a:srgbClr val="06686D"/>
              </a:solidFill>
              <a:latin typeface="Book Antiqua" pitchFamily="18" charset="0"/>
            </a:endParaRPr>
          </a:p>
          <a:p>
            <a:pPr marR="0" algn="ctr" eaLnBrk="1" hangingPunct="1">
              <a:defRPr/>
            </a:pPr>
            <a:r>
              <a:rPr lang="uk-UA" sz="9600" b="1" dirty="0" smtClean="0">
                <a:solidFill>
                  <a:srgbClr val="06686D"/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  <a:p>
            <a:pPr marR="0" algn="ctr" eaLnBrk="1" hangingPunct="1"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066256" y="511175"/>
            <a:ext cx="56300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6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</a:t>
            </a:r>
          </a:p>
          <a:p>
            <a:pPr algn="r">
              <a:defRPr/>
            </a:pPr>
            <a:r>
              <a:rPr lang="uk-UA" sz="36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внутрішніх справ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6517" y="5286842"/>
            <a:ext cx="5759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31422" y="2895227"/>
            <a:ext cx="76851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8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6"/>
          <p:cNvSpPr txBox="1">
            <a:spLocks noChangeArrowheads="1"/>
          </p:cNvSpPr>
          <p:nvPr/>
        </p:nvSpPr>
        <p:spPr bwMode="auto">
          <a:xfrm>
            <a:off x="828675" y="1335088"/>
            <a:ext cx="11058525" cy="909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Агностицизм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–(від грец. а – не, гносис – знання) – це філософське вчення, яке заперечує цілком або частково можливість достовірного пізнання сутності дійсності. </a:t>
            </a:r>
          </a:p>
        </p:txBody>
      </p:sp>
      <p:sp>
        <p:nvSpPr>
          <p:cNvPr id="11267" name="Text Box 42"/>
          <p:cNvSpPr txBox="1">
            <a:spLocks noChangeArrowheads="1"/>
          </p:cNvSpPr>
          <p:nvPr/>
        </p:nvSpPr>
        <p:spPr bwMode="auto">
          <a:xfrm>
            <a:off x="827088" y="2725738"/>
            <a:ext cx="2860675" cy="1577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Скептицизм давньогрецьких філософів </a:t>
            </a:r>
          </a:p>
          <a:p>
            <a:pPr algn="ctr" eaLnBrk="1" hangingPunct="1"/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(Піррон, Енесідем, Секст Емпірик та ін.).</a:t>
            </a:r>
            <a:r>
              <a:rPr lang="ru-RU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86439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 dirty="0">
                <a:latin typeface="+mn-lt"/>
                <a:cs typeface="Times New Roman" pitchFamily="18" charset="0"/>
              </a:rPr>
              <a:t>Проблема теорії пізнання в історії філософії</a:t>
            </a:r>
            <a:r>
              <a:rPr lang="ru-RU" b="1" dirty="0">
                <a:latin typeface="+mn-lt"/>
              </a:rPr>
              <a:t> </a:t>
            </a:r>
            <a:endParaRPr lang="uk-UA" b="1" dirty="0">
              <a:latin typeface="+mn-lt"/>
            </a:endParaRPr>
          </a:p>
        </p:txBody>
      </p:sp>
      <p:sp>
        <p:nvSpPr>
          <p:cNvPr id="11269" name="Text Box 42"/>
          <p:cNvSpPr txBox="1">
            <a:spLocks noChangeArrowheads="1"/>
          </p:cNvSpPr>
          <p:nvPr/>
        </p:nvSpPr>
        <p:spPr bwMode="auto">
          <a:xfrm>
            <a:off x="2657475" y="4740275"/>
            <a:ext cx="2860675" cy="1577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Агностицизм Ернста Маха та Ріхарда Авенаріуса</a:t>
            </a:r>
            <a:r>
              <a:rPr lang="ru-RU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577013" y="4803775"/>
            <a:ext cx="2860675" cy="1577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Агностицизм окремих течій сучасної філософії</a:t>
            </a:r>
            <a:r>
              <a:rPr lang="ru-RU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Text Box 42"/>
          <p:cNvSpPr txBox="1">
            <a:spLocks noChangeArrowheads="1"/>
          </p:cNvSpPr>
          <p:nvPr/>
        </p:nvSpPr>
        <p:spPr bwMode="auto">
          <a:xfrm>
            <a:off x="4765675" y="2779713"/>
            <a:ext cx="2860675" cy="1577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Агностицизм </a:t>
            </a:r>
          </a:p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Девіда Юма</a:t>
            </a:r>
            <a:r>
              <a:rPr lang="ru-RU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Text Box 42"/>
          <p:cNvSpPr txBox="1">
            <a:spLocks noChangeArrowheads="1"/>
          </p:cNvSpPr>
          <p:nvPr/>
        </p:nvSpPr>
        <p:spPr bwMode="auto">
          <a:xfrm>
            <a:off x="8869363" y="2765425"/>
            <a:ext cx="2860675" cy="1577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Агностицизм Іммануїла Канта</a:t>
            </a:r>
            <a:r>
              <a:rPr lang="ru-RU" altLang="uk-UA">
                <a:solidFill>
                  <a:srgbClr val="404040"/>
                </a:solidFill>
              </a:rPr>
              <a:t> </a:t>
            </a:r>
            <a:endParaRPr lang="uk-UA" altLang="uk-UA">
              <a:solidFill>
                <a:srgbClr val="404040"/>
              </a:solidFill>
            </a:endParaRPr>
          </a:p>
        </p:txBody>
      </p:sp>
      <p:sp>
        <p:nvSpPr>
          <p:cNvPr id="11273" name="Rectangle 18"/>
          <p:cNvSpPr>
            <a:spLocks noChangeArrowheads="1"/>
          </p:cNvSpPr>
          <p:nvPr/>
        </p:nvSpPr>
        <p:spPr bwMode="auto">
          <a:xfrm>
            <a:off x="3008313" y="2314575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uk-UA" sz="2000" b="1" dirty="0">
                <a:latin typeface="Times New Roman" pitchFamily="18" charset="0"/>
                <a:cs typeface="Times New Roman" pitchFamily="18" charset="0"/>
              </a:rPr>
              <a:t>Форми агностицизму в історії філософії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4"/>
          <p:cNvSpPr txBox="1">
            <a:spLocks noChangeArrowheads="1"/>
          </p:cNvSpPr>
          <p:nvPr/>
        </p:nvSpPr>
        <p:spPr bwMode="auto">
          <a:xfrm>
            <a:off x="977900" y="1404938"/>
            <a:ext cx="10864850" cy="14112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Інтуїтивізм</a:t>
            </a:r>
            <a:r>
              <a:rPr lang="ru-RU" altLang="uk-UA">
                <a:solidFill>
                  <a:srgbClr val="404040"/>
                </a:solidFill>
              </a:rPr>
              <a:t> </a:t>
            </a:r>
            <a:r>
              <a:rPr lang="uk-UA" altLang="uk-UA" sz="200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філософський напрям, який ґрунтується на розумінні інтуїції як способі розвитку біологічного життя, прагне подолати обмеженість механістичного тлумачення світу та логіко-дискурсивного пізнання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наукового. (А.Берґсон, М.Лоський, Е.Гуссерль)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Text Box 45"/>
          <p:cNvSpPr txBox="1">
            <a:spLocks noChangeArrowheads="1"/>
          </p:cNvSpPr>
          <p:nvPr/>
        </p:nvSpPr>
        <p:spPr bwMode="auto">
          <a:xfrm>
            <a:off x="977900" y="3171825"/>
            <a:ext cx="10864850" cy="127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Феноменалізм</a:t>
            </a:r>
            <a:r>
              <a:rPr lang="ru-RU" altLang="uk-UA">
                <a:solidFill>
                  <a:srgbClr val="404040"/>
                </a:solidFill>
              </a:rPr>
              <a:t> </a:t>
            </a:r>
            <a:r>
              <a:rPr lang="uk-UA" altLang="uk-UA" sz="200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філософське вчення про те, що ми пізнаємо не сутність речей, “речі в собі”, а лише явища. Феноменалізм є радикальною формою емпіризму. Основою феноменалізму є дослідження об’єктів пізнання з онтологічної та епістемологічної точок зору. (Дж.Берклі, Д.Юм, Ф.Лейбніц, І.Кант, Дж.С.Мілль, Г.В.Ф.Гегель) </a:t>
            </a:r>
          </a:p>
        </p:txBody>
      </p:sp>
      <p:sp>
        <p:nvSpPr>
          <p:cNvPr id="12292" name="Text Box 46"/>
          <p:cNvSpPr txBox="1">
            <a:spLocks noChangeArrowheads="1"/>
          </p:cNvSpPr>
          <p:nvPr/>
        </p:nvSpPr>
        <p:spPr bwMode="auto">
          <a:xfrm>
            <a:off x="958850" y="4864100"/>
            <a:ext cx="10864850" cy="1616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Релятивізм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(від лат. Relativus – відносний) – методологічний принцип, який полягає в метафізичній абсолютизації відносності й умовності змісту пізнання.</a:t>
            </a:r>
            <a:r>
              <a:rPr lang="en-US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Походить від вчень давньогрецьких софістів.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З тези Протагора: “Людина є міра всіх речей ...”слід розуміти, що основою пізнання є тільки плинна чуттєвість, яка не відображає будь-яких об’єктивних і стійких явищ.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8643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600" b="1" dirty="0">
                <a:latin typeface="Monotype Corsiva" pitchFamily="66" charset="0"/>
                <a:cs typeface="Times New Roman" pitchFamily="18" charset="0"/>
              </a:rPr>
              <a:t>Проблема теорії пізнання в історії філософії</a:t>
            </a:r>
            <a:r>
              <a:rPr lang="ru-RU" sz="3600" dirty="0">
                <a:latin typeface="Monotype Corsiva" pitchFamily="66" charset="0"/>
              </a:rPr>
              <a:t> </a:t>
            </a:r>
            <a:endParaRPr lang="uk-UA" sz="36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63663" y="854075"/>
            <a:ext cx="10298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 dirty="0">
                <a:latin typeface="+mn-lt"/>
                <a:cs typeface="Times New Roman" pitchFamily="18" charset="0"/>
              </a:rPr>
              <a:t>Проблема пізнання в філософії XVII століття</a:t>
            </a:r>
            <a:r>
              <a:rPr lang="uk-UA" altLang="uk-UA" sz="2800" b="1" dirty="0">
                <a:latin typeface="+mn-lt"/>
                <a:cs typeface="Times New Roman" pitchFamily="18" charset="0"/>
              </a:rPr>
              <a:t> </a:t>
            </a:r>
          </a:p>
        </p:txBody>
      </p:sp>
      <p:sp>
        <p:nvSpPr>
          <p:cNvPr id="5" name="Text Box 78"/>
          <p:cNvSpPr txBox="1">
            <a:spLocks noChangeArrowheads="1"/>
          </p:cNvSpPr>
          <p:nvPr/>
        </p:nvSpPr>
        <p:spPr bwMode="auto">
          <a:xfrm>
            <a:off x="798513" y="1622425"/>
            <a:ext cx="49022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Емпіризм</a:t>
            </a:r>
          </a:p>
          <a:p>
            <a:pPr algn="ctr" eaLnBrk="1" hangingPunct="1"/>
            <a:r>
              <a:rPr lang="uk-UA" altLang="uk-UA" sz="20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(Ф.Бекон (1561-1626)</a:t>
            </a:r>
          </a:p>
        </p:txBody>
      </p:sp>
      <p:sp>
        <p:nvSpPr>
          <p:cNvPr id="3" name="Text Box 78"/>
          <p:cNvSpPr txBox="1">
            <a:spLocks noChangeArrowheads="1"/>
          </p:cNvSpPr>
          <p:nvPr/>
        </p:nvSpPr>
        <p:spPr bwMode="auto">
          <a:xfrm>
            <a:off x="6610350" y="1624013"/>
            <a:ext cx="49022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Раціоналізм</a:t>
            </a:r>
          </a:p>
          <a:p>
            <a:pPr algn="ctr" eaLnBrk="1" hangingPunct="1"/>
            <a:r>
              <a:rPr lang="uk-UA" altLang="uk-UA" sz="20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(Р.Декарт (1596-1650)</a:t>
            </a:r>
          </a:p>
          <a:p>
            <a:pPr algn="ctr" eaLnBrk="1" hangingPunct="1"/>
            <a:endParaRPr lang="uk-UA" altLang="uk-UA" sz="20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95"/>
          <p:cNvSpPr txBox="1">
            <a:spLocks noChangeArrowheads="1"/>
          </p:cNvSpPr>
          <p:nvPr/>
        </p:nvSpPr>
        <p:spPr bwMode="auto">
          <a:xfrm>
            <a:off x="725488" y="3448050"/>
            <a:ext cx="49926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uk-UA" altLang="uk-UA" sz="20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Проголошує, що основний зміст наукове пізнання отримує з чуттєвого досвіду, в знаннях немає нічого, чого б раніше не було в чуттєвому досвіді суб’єкта</a:t>
            </a:r>
          </a:p>
        </p:txBody>
      </p:sp>
      <p:sp>
        <p:nvSpPr>
          <p:cNvPr id="6" name="Text Box 95"/>
          <p:cNvSpPr txBox="1">
            <a:spLocks noChangeArrowheads="1"/>
          </p:cNvSpPr>
          <p:nvPr/>
        </p:nvSpPr>
        <p:spPr bwMode="auto">
          <a:xfrm>
            <a:off x="6564313" y="3430588"/>
            <a:ext cx="49926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uk-UA" altLang="uk-UA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Будує свою методологію на принципах раціоналістичної дедукції, експеримент визнає лише як передумову пізнання, що має підпорядковуватись раціоналістичному мисленню</a:t>
            </a:r>
            <a:r>
              <a:rPr lang="ru-RU" altLang="uk-UA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2846388" y="3084513"/>
            <a:ext cx="446087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7" name="Стрелка вниз 12"/>
          <p:cNvSpPr/>
          <p:nvPr/>
        </p:nvSpPr>
        <p:spPr>
          <a:xfrm>
            <a:off x="8867775" y="3101975"/>
            <a:ext cx="446088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44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44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mph" presetSubtype="0" repeatCount="5000" fill="remove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7" presetClass="emph" presetSubtype="0" repeatCount="5000" fill="remove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" grpId="0" animBg="1"/>
      <p:bldP spid="2" grpId="0" autoUpdateAnimBg="0"/>
      <p:bldP spid="6" grpId="0" autoUpdateAnimBg="0"/>
      <p:bldP spid="13" grpId="0" animBg="1"/>
      <p:bldP spid="13" grpId="1" animBg="1"/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63663" y="149225"/>
            <a:ext cx="10298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Особливості класичної парадигми епістемології</a:t>
            </a:r>
          </a:p>
        </p:txBody>
      </p:sp>
      <p:sp>
        <p:nvSpPr>
          <p:cNvPr id="14339" name="Text Box 44"/>
          <p:cNvSpPr txBox="1">
            <a:spLocks noChangeArrowheads="1"/>
          </p:cNvSpPr>
          <p:nvPr/>
        </p:nvSpPr>
        <p:spPr bwMode="auto">
          <a:xfrm>
            <a:off x="977900" y="1385888"/>
            <a:ext cx="10864850" cy="1011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Критицизм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45"/>
          <p:cNvSpPr txBox="1">
            <a:spLocks noChangeArrowheads="1"/>
          </p:cNvSpPr>
          <p:nvPr/>
        </p:nvSpPr>
        <p:spPr bwMode="auto">
          <a:xfrm>
            <a:off x="977900" y="2619375"/>
            <a:ext cx="10864850" cy="1023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Фундаменталізм і нормативізм</a:t>
            </a:r>
            <a:r>
              <a:rPr lang="uk-UA" altLang="uk-UA" sz="3200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 Box 46"/>
          <p:cNvSpPr txBox="1">
            <a:spLocks noChangeArrowheads="1"/>
          </p:cNvSpPr>
          <p:nvPr/>
        </p:nvSpPr>
        <p:spPr bwMode="auto">
          <a:xfrm>
            <a:off x="958850" y="3987800"/>
            <a:ext cx="10864850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єктоцентризм 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 Box 46"/>
          <p:cNvSpPr txBox="1">
            <a:spLocks noChangeArrowheads="1"/>
          </p:cNvSpPr>
          <p:nvPr/>
        </p:nvSpPr>
        <p:spPr bwMode="auto">
          <a:xfrm>
            <a:off x="965200" y="5461000"/>
            <a:ext cx="10864850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Наукоцентризм 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63663" y="149225"/>
            <a:ext cx="10298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Особливості некласичної епістемології</a:t>
            </a:r>
          </a:p>
        </p:txBody>
      </p:sp>
      <p:sp>
        <p:nvSpPr>
          <p:cNvPr id="15363" name="Text Box 44"/>
          <p:cNvSpPr txBox="1">
            <a:spLocks noChangeArrowheads="1"/>
          </p:cNvSpPr>
          <p:nvPr/>
        </p:nvSpPr>
        <p:spPr bwMode="auto">
          <a:xfrm>
            <a:off x="977900" y="1385888"/>
            <a:ext cx="10864850" cy="1011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Пост-критицизм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45"/>
          <p:cNvSpPr txBox="1">
            <a:spLocks noChangeArrowheads="1"/>
          </p:cNvSpPr>
          <p:nvPr/>
        </p:nvSpPr>
        <p:spPr bwMode="auto">
          <a:xfrm>
            <a:off x="977900" y="2619375"/>
            <a:ext cx="10864850" cy="1023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Відмова від фундаменталізму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46"/>
          <p:cNvSpPr txBox="1">
            <a:spLocks noChangeArrowheads="1"/>
          </p:cNvSpPr>
          <p:nvPr/>
        </p:nvSpPr>
        <p:spPr bwMode="auto">
          <a:xfrm>
            <a:off x="958850" y="3987800"/>
            <a:ext cx="10864850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Відмова від суб</a:t>
            </a:r>
            <a:r>
              <a:rPr lang="en-US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єктоцентризму </a:t>
            </a:r>
          </a:p>
        </p:txBody>
      </p:sp>
      <p:sp>
        <p:nvSpPr>
          <p:cNvPr id="15366" name="Text Box 46"/>
          <p:cNvSpPr txBox="1">
            <a:spLocks noChangeArrowheads="1"/>
          </p:cNvSpPr>
          <p:nvPr/>
        </p:nvSpPr>
        <p:spPr bwMode="auto">
          <a:xfrm>
            <a:off x="965200" y="5461000"/>
            <a:ext cx="10864850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Відмова від наукоцентризму </a:t>
            </a:r>
            <a:endParaRPr lang="uk-UA" altLang="uk-UA" sz="32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63663" y="854075"/>
            <a:ext cx="10298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 dirty="0">
                <a:latin typeface="+mn-lt"/>
                <a:cs typeface="Times New Roman" pitchFamily="18" charset="0"/>
              </a:rPr>
              <a:t>Сутність та структура пізнання</a:t>
            </a:r>
            <a:endParaRPr lang="uk-UA" altLang="uk-UA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5" name="Text Box 78"/>
          <p:cNvSpPr txBox="1">
            <a:spLocks noChangeArrowheads="1"/>
          </p:cNvSpPr>
          <p:nvPr/>
        </p:nvSpPr>
        <p:spPr bwMode="auto">
          <a:xfrm>
            <a:off x="798513" y="1622425"/>
            <a:ext cx="49022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єкт пізнання</a:t>
            </a:r>
            <a:endParaRPr lang="uk-UA" altLang="uk-UA" sz="20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78"/>
          <p:cNvSpPr txBox="1">
            <a:spLocks noChangeArrowheads="1"/>
          </p:cNvSpPr>
          <p:nvPr/>
        </p:nvSpPr>
        <p:spPr bwMode="auto">
          <a:xfrm>
            <a:off x="6610350" y="1624013"/>
            <a:ext cx="49022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єкт пізнання</a:t>
            </a:r>
            <a:endParaRPr lang="uk-UA" altLang="uk-UA" sz="20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95"/>
          <p:cNvSpPr txBox="1">
            <a:spLocks noChangeArrowheads="1"/>
          </p:cNvSpPr>
          <p:nvPr/>
        </p:nvSpPr>
        <p:spPr bwMode="auto">
          <a:xfrm>
            <a:off x="725488" y="3448050"/>
            <a:ext cx="49926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uk-UA" altLang="uk-UA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людина, що постає вихідним пунктом життєвої та пізнавальної активності, що здобуває знання, вибудовує теорії та концепції, зберігає та історично передає їх новим поколінням</a:t>
            </a:r>
          </a:p>
        </p:txBody>
      </p:sp>
      <p:sp>
        <p:nvSpPr>
          <p:cNvPr id="6" name="Text Box 95"/>
          <p:cNvSpPr txBox="1">
            <a:spLocks noChangeArrowheads="1"/>
          </p:cNvSpPr>
          <p:nvPr/>
        </p:nvSpPr>
        <p:spPr bwMode="auto">
          <a:xfrm>
            <a:off x="6564313" y="3430588"/>
            <a:ext cx="49926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uk-UA" altLang="uk-UA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фрагмент (частина) будь-якої реальності (природної, соціальної, суб'єктивної, розумової, душевної та ін.), який не збігається у цей момент з інтелектом, що пізнає, та на який спрямована пізнавальна активність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2846388" y="3084513"/>
            <a:ext cx="446087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7" name="Стрелка вниз 12"/>
          <p:cNvSpPr/>
          <p:nvPr/>
        </p:nvSpPr>
        <p:spPr>
          <a:xfrm>
            <a:off x="8867775" y="3101975"/>
            <a:ext cx="446088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44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44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mph" presetSubtype="0" repeatCount="5000" fill="remove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7" presetClass="emph" presetSubtype="0" repeatCount="5000" fill="remove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" grpId="0" animBg="1"/>
      <p:bldP spid="2" grpId="0" autoUpdateAnimBg="0"/>
      <p:bldP spid="6" grpId="0" autoUpdateAnimBg="0"/>
      <p:bldP spid="13" grpId="0" animBg="1"/>
      <p:bldP spid="13" grpId="1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63663" y="149225"/>
            <a:ext cx="102981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 dirty="0">
                <a:latin typeface="+mn-lt"/>
                <a:cs typeface="Times New Roman" pitchFamily="18" charset="0"/>
              </a:rPr>
              <a:t>Сучасні гносеологія та епістемологія </a:t>
            </a:r>
            <a:endParaRPr lang="uk-UA" altLang="uk-UA" sz="3200" b="1" dirty="0" smtClean="0">
              <a:latin typeface="+mn-lt"/>
              <a:cs typeface="Times New Roman" pitchFamily="18" charset="0"/>
            </a:endParaRPr>
          </a:p>
          <a:p>
            <a:pPr algn="ctr" eaLnBrk="1" hangingPunct="1"/>
            <a:r>
              <a:rPr lang="uk-UA" altLang="uk-UA" sz="3200" b="1" dirty="0" smtClean="0">
                <a:latin typeface="+mn-lt"/>
                <a:cs typeface="Times New Roman" pitchFamily="18" charset="0"/>
              </a:rPr>
              <a:t>розглядають </a:t>
            </a:r>
            <a:r>
              <a:rPr lang="uk-UA" altLang="uk-UA" sz="3200" b="1" dirty="0">
                <a:latin typeface="+mn-lt"/>
                <a:cs typeface="Times New Roman" pitchFamily="18" charset="0"/>
              </a:rPr>
              <a:t>поняття пізнання як:</a:t>
            </a:r>
          </a:p>
        </p:txBody>
      </p:sp>
      <p:sp>
        <p:nvSpPr>
          <p:cNvPr id="17411" name="Text Box 44"/>
          <p:cNvSpPr txBox="1">
            <a:spLocks noChangeArrowheads="1"/>
          </p:cNvSpPr>
          <p:nvPr/>
        </p:nvSpPr>
        <p:spPr bwMode="auto">
          <a:xfrm>
            <a:off x="977900" y="1576388"/>
            <a:ext cx="10864850" cy="1011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uk-UA" altLang="uk-U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процес вироблення знань, створення образів, моделей теорій реальності </a:t>
            </a:r>
          </a:p>
          <a:p>
            <a:pPr eaLnBrk="1" hangingPunct="1"/>
            <a:r>
              <a:rPr lang="uk-UA" altLang="uk-U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(інформативний аспект пізнання)</a:t>
            </a:r>
          </a:p>
        </p:txBody>
      </p:sp>
      <p:sp>
        <p:nvSpPr>
          <p:cNvPr id="17412" name="Text Box 45"/>
          <p:cNvSpPr txBox="1">
            <a:spLocks noChangeArrowheads="1"/>
          </p:cNvSpPr>
          <p:nvPr/>
        </p:nvSpPr>
        <p:spPr bwMode="auto">
          <a:xfrm>
            <a:off x="977900" y="3057525"/>
            <a:ext cx="10864850" cy="1023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uk-UA" altLang="uk-U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прагнення оволодіти реальністю, проникнути в її приховані підвали­ни (активістський або вольовий аспект пізнання)</a:t>
            </a:r>
          </a:p>
        </p:txBody>
      </p:sp>
      <p:sp>
        <p:nvSpPr>
          <p:cNvPr id="17413" name="Text Box 46"/>
          <p:cNvSpPr txBox="1">
            <a:spLocks noChangeArrowheads="1"/>
          </p:cNvSpPr>
          <p:nvPr/>
        </p:nvSpPr>
        <p:spPr bwMode="auto">
          <a:xfrm>
            <a:off x="958850" y="4540250"/>
            <a:ext cx="10864850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uk-UA" altLang="uk-UA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бажання досягти найважливішого, найпозитивнішого для людини стану досконалості (смисловий аспект пізнання)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058863" y="854075"/>
            <a:ext cx="10298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 dirty="0">
                <a:latin typeface="+mn-lt"/>
                <a:cs typeface="Times New Roman" pitchFamily="18" charset="0"/>
              </a:rPr>
              <a:t>Основні стадії пізнання</a:t>
            </a:r>
            <a:endParaRPr lang="uk-UA" altLang="uk-UA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5" name="Text Box 78"/>
          <p:cNvSpPr txBox="1">
            <a:spLocks noChangeArrowheads="1"/>
          </p:cNvSpPr>
          <p:nvPr/>
        </p:nvSpPr>
        <p:spPr bwMode="auto">
          <a:xfrm>
            <a:off x="798513" y="1622425"/>
            <a:ext cx="49022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Стихійна</a:t>
            </a:r>
            <a:endParaRPr lang="uk-UA" altLang="uk-UA" sz="20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78"/>
          <p:cNvSpPr txBox="1">
            <a:spLocks noChangeArrowheads="1"/>
          </p:cNvSpPr>
          <p:nvPr/>
        </p:nvSpPr>
        <p:spPr bwMode="auto">
          <a:xfrm>
            <a:off x="6610350" y="1624013"/>
            <a:ext cx="4902200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Активно-дійова</a:t>
            </a:r>
            <a:endParaRPr lang="uk-UA" altLang="uk-UA" sz="20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95"/>
          <p:cNvSpPr txBox="1">
            <a:spLocks noChangeArrowheads="1"/>
          </p:cNvSpPr>
          <p:nvPr/>
        </p:nvSpPr>
        <p:spPr bwMode="auto">
          <a:xfrm>
            <a:off x="725488" y="3448050"/>
            <a:ext cx="49926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tabLst>
                <a:tab pos="2876550" algn="l"/>
              </a:tabLst>
            </a:pPr>
            <a:r>
              <a:rPr lang="uk-UA" altLang="uk-UA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досить консервативна належним чином не усвідомлена</a:t>
            </a:r>
            <a:r>
              <a:rPr lang="ru-RU" altLang="uk-UA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8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5"/>
          <p:cNvSpPr txBox="1">
            <a:spLocks noChangeArrowheads="1"/>
          </p:cNvSpPr>
          <p:nvPr/>
        </p:nvSpPr>
        <p:spPr bwMode="auto">
          <a:xfrm>
            <a:off x="6564313" y="3430588"/>
            <a:ext cx="49926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tabLst>
                <a:tab pos="1524000" algn="l"/>
              </a:tabLst>
            </a:pPr>
            <a:r>
              <a:rPr lang="uk-UA" altLang="uk-UA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усвідомлена, </a:t>
            </a:r>
          </a:p>
          <a:p>
            <a:pPr algn="ctr" eaLnBrk="1" hangingPunct="1">
              <a:tabLst>
                <a:tab pos="1524000" algn="l"/>
              </a:tabLst>
            </a:pPr>
            <a:r>
              <a:rPr lang="uk-UA" altLang="uk-UA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свідомо організована та спрямована на спеціальне продукування знань</a:t>
            </a:r>
            <a:r>
              <a:rPr lang="ru-RU" altLang="uk-UA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800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2846388" y="3084513"/>
            <a:ext cx="446087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7" name="Стрелка вниз 12"/>
          <p:cNvSpPr/>
          <p:nvPr/>
        </p:nvSpPr>
        <p:spPr>
          <a:xfrm>
            <a:off x="8867775" y="3101975"/>
            <a:ext cx="446088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44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444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7" presetClass="emph" presetSubtype="0" repeatCount="5000" fill="remove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9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7" presetClass="emph" presetSubtype="0" repeatCount="5000" fill="remove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9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" grpId="0" animBg="1"/>
      <p:bldP spid="2" grpId="0" autoUpdateAnimBg="0"/>
      <p:bldP spid="6" grpId="0" autoUpdateAnimBg="0"/>
      <p:bldP spid="13" grpId="0" animBg="1"/>
      <p:bldP spid="13" grpId="1" animBg="1"/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6"/>
          <p:cNvSpPr txBox="1">
            <a:spLocks noChangeArrowheads="1"/>
          </p:cNvSpPr>
          <p:nvPr/>
        </p:nvSpPr>
        <p:spPr bwMode="auto">
          <a:xfrm>
            <a:off x="495300" y="757238"/>
            <a:ext cx="11439525" cy="1036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життєво-досвідне пізнання</a:t>
            </a:r>
            <a:r>
              <a:rPr lang="uk-UA" altLang="uk-UA" b="1" dirty="0">
                <a:solidFill>
                  <a:srgbClr val="404040"/>
                </a:solidFill>
              </a:rPr>
              <a:t> </a:t>
            </a:r>
            <a:r>
              <a:rPr lang="uk-UA" alt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altLang="uk-UA" b="1" dirty="0">
                <a:solidFill>
                  <a:srgbClr val="404040"/>
                </a:solidFill>
              </a:rPr>
              <a:t> </a:t>
            </a:r>
            <a:r>
              <a:rPr lang="uk-UA" altLang="uk-UA" sz="2000" i="1" dirty="0">
                <a:latin typeface="Times New Roman" pitchFamily="18" charset="0"/>
                <a:cs typeface="Times New Roman" pitchFamily="18" charset="0"/>
              </a:rPr>
              <a:t>постає безпосереднім, прямо вписаним у процеси повсякденної людської життєдіяльності. Є дуже різноманітним за проявами, але нерозчленованим ні за змістом, ні за формами існування: тут емоції, релігійно-містичне, переплетені зі знанням, бажанням тощо.</a:t>
            </a:r>
            <a:r>
              <a:rPr lang="ru-RU" altLang="uk-UA" sz="20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 Box 108"/>
          <p:cNvSpPr txBox="1">
            <a:spLocks noChangeArrowheads="1"/>
          </p:cNvSpPr>
          <p:nvPr/>
        </p:nvSpPr>
        <p:spPr bwMode="auto">
          <a:xfrm>
            <a:off x="495300" y="3473450"/>
            <a:ext cx="11439525" cy="10398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наукове пізнання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altLang="uk-UA">
                <a:solidFill>
                  <a:srgbClr val="404040"/>
                </a:solidFill>
              </a:rPr>
              <a:t> 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культивується спеціально через усвідом­лення ролі знання; воно є спеціалізованим та спеціально організо­ваним, контролює свій хід, намагаючись досягти максимального ступеня достовірності знання.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 Box 109"/>
          <p:cNvSpPr txBox="1">
            <a:spLocks noChangeArrowheads="1"/>
          </p:cNvSpPr>
          <p:nvPr/>
        </p:nvSpPr>
        <p:spPr bwMode="auto">
          <a:xfrm>
            <a:off x="495300" y="4678363"/>
            <a:ext cx="11439525" cy="752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релігійно-містичне пізнання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часто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окреслює джерела своїх відомостей як божественне об'явлення, особливе просвітлення. </a:t>
            </a:r>
          </a:p>
        </p:txBody>
      </p:sp>
      <p:sp>
        <p:nvSpPr>
          <p:cNvPr id="19461" name="Text Box 110"/>
          <p:cNvSpPr txBox="1">
            <a:spLocks noChangeArrowheads="1"/>
          </p:cNvSpPr>
          <p:nvPr/>
        </p:nvSpPr>
        <p:spPr bwMode="auto">
          <a:xfrm>
            <a:off x="495300" y="5630863"/>
            <a:ext cx="11439525" cy="998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екстрасенсорне пізнання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– інтерес до якого особливо зріс наприкінці XX ст., залишається для нас багато в чому незрозумілим; ми можемо констатувати, що так звані екстрасенси, контактери мають можливість отримувати інформацію з якихось незвичайних джерел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2" name="Text Box 148"/>
          <p:cNvSpPr txBox="1">
            <a:spLocks noChangeArrowheads="1"/>
          </p:cNvSpPr>
          <p:nvPr/>
        </p:nvSpPr>
        <p:spPr bwMode="auto">
          <a:xfrm>
            <a:off x="495300" y="1938338"/>
            <a:ext cx="11439525" cy="1322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мистецьке пізнання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altLang="uk-UA">
                <a:solidFill>
                  <a:srgbClr val="404040"/>
                </a:solidFill>
              </a:rPr>
              <a:t> 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окреслює реальність через переживання. Більше передає не предметні окреслення дійсності, а людське ставлення до неї. За змістом – умовне, надає простір проявам уяви, фантазії, суб'єктивним схильностям людини. Завдяки цьому художнє пізнання інколи випереджає хід подій, окреслює їх більш багатогранно, багатобарвно та життєво, ніж наука.</a:t>
            </a:r>
            <a:r>
              <a:rPr lang="ru-RU" altLang="uk-UA">
                <a:solidFill>
                  <a:srgbClr val="404040"/>
                </a:solidFill>
              </a:rPr>
              <a:t> </a:t>
            </a:r>
            <a:endParaRPr lang="uk-UA" altLang="uk-UA">
              <a:solidFill>
                <a:srgbClr val="404040"/>
              </a:solidFill>
            </a:endParaRPr>
          </a:p>
        </p:txBody>
      </p:sp>
      <p:sp>
        <p:nvSpPr>
          <p:cNvPr id="19463" name="Прямоугольник 7"/>
          <p:cNvSpPr>
            <a:spLocks noChangeArrowheads="1"/>
          </p:cNvSpPr>
          <p:nvPr/>
        </p:nvSpPr>
        <p:spPr bwMode="auto">
          <a:xfrm>
            <a:off x="495300" y="98425"/>
            <a:ext cx="11309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 dirty="0">
                <a:latin typeface="+mn-lt"/>
                <a:cs typeface="Times New Roman" pitchFamily="18" charset="0"/>
              </a:rPr>
              <a:t>Види пізнання</a:t>
            </a:r>
            <a:endParaRPr lang="uk-UA" altLang="uk-UA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63663" y="430213"/>
            <a:ext cx="102981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4000" b="1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Рівні пізнання</a:t>
            </a:r>
          </a:p>
        </p:txBody>
      </p:sp>
      <p:sp>
        <p:nvSpPr>
          <p:cNvPr id="20483" name="Text Box 44"/>
          <p:cNvSpPr txBox="1">
            <a:spLocks noChangeArrowheads="1"/>
          </p:cNvSpPr>
          <p:nvPr/>
        </p:nvSpPr>
        <p:spPr bwMode="auto">
          <a:xfrm>
            <a:off x="977900" y="1385888"/>
            <a:ext cx="10864850" cy="1011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Чуттєве пізнання</a:t>
            </a:r>
          </a:p>
        </p:txBody>
      </p:sp>
      <p:sp>
        <p:nvSpPr>
          <p:cNvPr id="20484" name="Text Box 45"/>
          <p:cNvSpPr txBox="1">
            <a:spLocks noChangeArrowheads="1"/>
          </p:cNvSpPr>
          <p:nvPr/>
        </p:nvSpPr>
        <p:spPr bwMode="auto">
          <a:xfrm>
            <a:off x="977900" y="2619375"/>
            <a:ext cx="10864850" cy="1023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Раціональне пізнання</a:t>
            </a:r>
          </a:p>
        </p:txBody>
      </p:sp>
      <p:sp>
        <p:nvSpPr>
          <p:cNvPr id="20485" name="Text Box 46"/>
          <p:cNvSpPr txBox="1">
            <a:spLocks noChangeArrowheads="1"/>
          </p:cNvSpPr>
          <p:nvPr/>
        </p:nvSpPr>
        <p:spPr bwMode="auto">
          <a:xfrm>
            <a:off x="958850" y="3987800"/>
            <a:ext cx="10864850" cy="1063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Синтезувальний рівень пізнання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altLang="uk-UA" sz="5400" dirty="0" smtClean="0">
                <a:solidFill>
                  <a:schemeClr val="tx2"/>
                </a:solidFill>
                <a:latin typeface="Arial Black" pitchFamily="34" charset="0"/>
              </a:rPr>
              <a:t>Тема 4</a:t>
            </a:r>
            <a:r>
              <a:rPr lang="uk-UA" altLang="uk-UA" sz="3200" dirty="0" smtClean="0">
                <a:latin typeface="Aver" pitchFamily="18" charset="0"/>
              </a:rPr>
              <a:t/>
            </a:r>
            <a:br>
              <a:rPr lang="uk-UA" altLang="uk-UA" sz="3200" dirty="0" smtClean="0">
                <a:latin typeface="Aver" pitchFamily="18" charset="0"/>
              </a:rPr>
            </a:b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type="subTitle" idx="1"/>
          </p:nvPr>
        </p:nvSpPr>
        <p:spPr>
          <a:xfrm>
            <a:off x="711200" y="3228975"/>
            <a:ext cx="10472738" cy="1752600"/>
          </a:xfrm>
        </p:spPr>
        <p:txBody>
          <a:bodyPr/>
          <a:lstStyle/>
          <a:p>
            <a:pPr marR="0" algn="ctr" eaLnBrk="1" hangingPunct="1"/>
            <a:r>
              <a:rPr lang="uk-UA" altLang="uk-UA" sz="8800" b="1" dirty="0" smtClean="0">
                <a:solidFill>
                  <a:schemeClr val="tx2"/>
                </a:solidFill>
              </a:rPr>
              <a:t>Гносеологія</a:t>
            </a:r>
            <a:endParaRPr lang="ru-RU" sz="8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390558" y="297143"/>
            <a:ext cx="102981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uk-UA" altLang="uk-UA" sz="3200" b="1" dirty="0">
                <a:latin typeface="+mn-lt"/>
                <a:cs typeface="Times New Roman" pitchFamily="18" charset="0"/>
              </a:rPr>
              <a:t>Основні концепції істини</a:t>
            </a:r>
          </a:p>
        </p:txBody>
      </p:sp>
      <p:sp>
        <p:nvSpPr>
          <p:cNvPr id="21507" name="Text Box 44"/>
          <p:cNvSpPr txBox="1">
            <a:spLocks noChangeArrowheads="1"/>
          </p:cNvSpPr>
          <p:nvPr/>
        </p:nvSpPr>
        <p:spPr bwMode="auto">
          <a:xfrm>
            <a:off x="1587500" y="1138238"/>
            <a:ext cx="10083800" cy="954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відповідності знань та уявлень дійсності </a:t>
            </a:r>
          </a:p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(кореспондентська)</a:t>
            </a:r>
          </a:p>
        </p:txBody>
      </p:sp>
      <p:sp>
        <p:nvSpPr>
          <p:cNvPr id="21508" name="Text Box 44"/>
          <p:cNvSpPr txBox="1">
            <a:spLocks noChangeArrowheads="1"/>
          </p:cNvSpPr>
          <p:nvPr/>
        </p:nvSpPr>
        <p:spPr bwMode="auto">
          <a:xfrm>
            <a:off x="1574800" y="2325688"/>
            <a:ext cx="10083800" cy="839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конвенціональна</a:t>
            </a:r>
            <a:r>
              <a:rPr lang="ru-RU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Text Box 44"/>
          <p:cNvSpPr txBox="1">
            <a:spLocks noChangeArrowheads="1"/>
          </p:cNvSpPr>
          <p:nvPr/>
        </p:nvSpPr>
        <p:spPr bwMode="auto">
          <a:xfrm>
            <a:off x="1581150" y="3513138"/>
            <a:ext cx="10083800" cy="896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когерентна</a:t>
            </a:r>
            <a:r>
              <a:rPr lang="ru-RU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Text Box 44"/>
          <p:cNvSpPr txBox="1">
            <a:spLocks noChangeArrowheads="1"/>
          </p:cNvSpPr>
          <p:nvPr/>
        </p:nvSpPr>
        <p:spPr bwMode="auto">
          <a:xfrm>
            <a:off x="1587500" y="4662488"/>
            <a:ext cx="10083800" cy="801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прагматична</a:t>
            </a:r>
            <a:r>
              <a:rPr lang="ru-RU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1" name="Text Box 44"/>
          <p:cNvSpPr txBox="1">
            <a:spLocks noChangeArrowheads="1"/>
          </p:cNvSpPr>
          <p:nvPr/>
        </p:nvSpPr>
        <p:spPr bwMode="auto">
          <a:xfrm>
            <a:off x="1574800" y="5697538"/>
            <a:ext cx="10083800" cy="893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регулятивна</a:t>
            </a:r>
            <a:r>
              <a:rPr lang="ru-RU" alt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ChangeArrowheads="1"/>
          </p:cNvSpPr>
          <p:nvPr/>
        </p:nvSpPr>
        <p:spPr bwMode="auto">
          <a:xfrm>
            <a:off x="1824038" y="1470025"/>
            <a:ext cx="9180512" cy="3900488"/>
          </a:xfrm>
          <a:prstGeom prst="rect">
            <a:avLst/>
          </a:prstGeom>
          <a:solidFill>
            <a:srgbClr val="FFFFFF"/>
          </a:solidFill>
          <a:ln w="53975" algn="ctr">
            <a:solidFill>
              <a:srgbClr val="FF0000"/>
            </a:solidFill>
            <a:miter lim="800000"/>
            <a:headEnd/>
            <a:tailEnd/>
          </a:ln>
        </p:spPr>
        <p:txBody>
          <a:bodyPr lIns="126000" rIns="126000" anchor="ctr"/>
          <a:lstStyle/>
          <a:p>
            <a:pPr algn="just" eaLnBrk="1" hangingPunct="1">
              <a:lnSpc>
                <a:spcPct val="135000"/>
              </a:lnSpc>
            </a:pPr>
            <a:r>
              <a:rPr lang="uk-UA" sz="3600" b="1" dirty="0">
                <a:latin typeface="+mn-lt"/>
                <a:cs typeface="Times New Roman" pitchFamily="18" charset="0"/>
              </a:rPr>
              <a:t>Істина</a:t>
            </a:r>
            <a:r>
              <a:rPr lang="uk-UA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це адекватне відображення об'єкта суб'єктом, яке відтворює об'єкт таким, яким він існує незалежно від свідомості суб'єкта пізнання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4"/>
          <p:cNvSpPr txBox="1">
            <a:spLocks noChangeArrowheads="1"/>
          </p:cNvSpPr>
          <p:nvPr/>
        </p:nvSpPr>
        <p:spPr bwMode="auto">
          <a:xfrm>
            <a:off x="1073150" y="1976438"/>
            <a:ext cx="10864850" cy="915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Об'єктивна істина</a:t>
            </a:r>
            <a:r>
              <a:rPr lang="uk-UA" altLang="uk-UA" i="1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altLang="uk-UA" i="1">
                <a:solidFill>
                  <a:srgbClr val="404040"/>
                </a:solidFill>
              </a:rPr>
              <a:t> 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визначається як такий зміст людських знань про дійсність, який не залежить ані від суб'єкта, ні від людини, ні від людства</a:t>
            </a:r>
            <a:r>
              <a:rPr lang="ru-RU" altLang="uk-UA">
                <a:solidFill>
                  <a:srgbClr val="404040"/>
                </a:solidFill>
              </a:rPr>
              <a:t> </a:t>
            </a:r>
            <a:endParaRPr lang="uk-UA" altLang="uk-UA">
              <a:solidFill>
                <a:srgbClr val="404040"/>
              </a:solidFill>
            </a:endParaRPr>
          </a:p>
        </p:txBody>
      </p:sp>
      <p:sp>
        <p:nvSpPr>
          <p:cNvPr id="23555" name="Text Box 44"/>
          <p:cNvSpPr txBox="1">
            <a:spLocks noChangeArrowheads="1"/>
          </p:cNvSpPr>
          <p:nvPr/>
        </p:nvSpPr>
        <p:spPr bwMode="auto">
          <a:xfrm>
            <a:off x="1079500" y="3182938"/>
            <a:ext cx="10864850" cy="915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Відносна істина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– це таке знання, яке в принципі правильно, але не повно відображає дійсність, не дає її всебічного вичерпного образу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44"/>
          <p:cNvSpPr txBox="1">
            <a:spLocks noChangeArrowheads="1"/>
          </p:cNvSpPr>
          <p:nvPr/>
        </p:nvSpPr>
        <p:spPr bwMode="auto">
          <a:xfrm>
            <a:off x="1066800" y="4370388"/>
            <a:ext cx="10864850" cy="915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Абсолютна істина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– це повне, точне, вичерпне відображення об'єкта у свідомості суб'єкта; у широкому розумінні – це абсолютне знання про</a:t>
            </a:r>
            <a:r>
              <a:rPr lang="uk-UA" altLang="uk-UA">
                <a:solidFill>
                  <a:srgbClr val="404040"/>
                </a:solidFill>
              </a:rPr>
              <a:t> весь світ</a:t>
            </a:r>
            <a:r>
              <a:rPr lang="ru-RU" altLang="uk-UA">
                <a:solidFill>
                  <a:srgbClr val="404040"/>
                </a:solidFill>
              </a:rPr>
              <a:t> </a:t>
            </a:r>
            <a:endParaRPr lang="uk-UA" altLang="uk-UA">
              <a:solidFill>
                <a:srgbClr val="404040"/>
              </a:solidFill>
            </a:endParaRPr>
          </a:p>
        </p:txBody>
      </p:sp>
      <p:sp>
        <p:nvSpPr>
          <p:cNvPr id="23557" name="Text Box 44"/>
          <p:cNvSpPr txBox="1">
            <a:spLocks noChangeArrowheads="1"/>
          </p:cNvSpPr>
          <p:nvPr/>
        </p:nvSpPr>
        <p:spPr bwMode="auto">
          <a:xfrm>
            <a:off x="1073150" y="5634038"/>
            <a:ext cx="10864850" cy="9159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uk-UA" altLang="uk-UA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Конкретна істина</a:t>
            </a:r>
            <a:r>
              <a:rPr lang="uk-UA" altLang="uk-UA">
                <a:solidFill>
                  <a:srgbClr val="404040"/>
                </a:solidFill>
              </a:rPr>
              <a:t> </a:t>
            </a:r>
            <a:r>
              <a:rPr lang="uk-UA" altLang="uk-UA" sz="2000" i="1">
                <a:latin typeface="Times New Roman" pitchFamily="18" charset="0"/>
                <a:cs typeface="Times New Roman" pitchFamily="18" charset="0"/>
              </a:rPr>
              <a:t>– це істина, в якій правильно відображено сутність певних явищ і тих конкретних умов, у яких ці явища розвиваються</a:t>
            </a:r>
            <a:r>
              <a:rPr lang="ru-RU" altLang="uk-UA" sz="2000" i="1"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uk-UA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1627188" y="685800"/>
            <a:ext cx="9840912" cy="10064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Сучасна матеріалістична теорія пізнання конкретизує традиційну концепцію істини через діалектичний взаємозв'язок понять: "об'єктивна істина", "абсолютна істина", "відносна істина", "конкретність істини", "заблудження”</a:t>
            </a:r>
            <a:r>
              <a:rPr lang="ru-RU" sz="20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653988"/>
            <a:ext cx="10363200" cy="2245659"/>
          </a:xfrm>
        </p:spPr>
        <p:txBody>
          <a:bodyPr/>
          <a:lstStyle/>
          <a:p>
            <a:pPr algn="ctr">
              <a:defRPr/>
            </a:pPr>
            <a:r>
              <a:rPr lang="uk-UA" altLang="uk-UA" sz="7200" i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br>
              <a:rPr lang="uk-UA" altLang="uk-UA" sz="7200" i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7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4014" y="3563752"/>
            <a:ext cx="10363200" cy="1573212"/>
          </a:xfrm>
        </p:spPr>
        <p:txBody>
          <a:bodyPr/>
          <a:lstStyle/>
          <a:p>
            <a:pPr algn="ctr">
              <a:defRPr/>
            </a:pPr>
            <a:r>
              <a:rPr lang="uk-UA" altLang="uk-UA" sz="8800" b="1" i="1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30306"/>
            <a:ext cx="10972800" cy="1196788"/>
          </a:xfrm>
        </p:spPr>
        <p:txBody>
          <a:bodyPr/>
          <a:lstStyle/>
          <a:p>
            <a:pPr algn="ctr"/>
            <a:r>
              <a:rPr lang="uk-UA" sz="4400" b="1" dirty="0" smtClean="0">
                <a:latin typeface="+mn-lt"/>
              </a:rPr>
              <a:t>План лекції</a:t>
            </a:r>
            <a:endParaRPr lang="ru-RU" sz="4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173506"/>
            <a:ext cx="10972800" cy="31510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rgbClr val="005696"/>
                </a:solidFill>
              </a:rPr>
              <a:t>1. Гносеологія як галузь філософського знання.</a:t>
            </a:r>
            <a:endParaRPr lang="ru-RU" sz="3600" dirty="0" smtClean="0">
              <a:solidFill>
                <a:srgbClr val="005696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rgbClr val="005696"/>
                </a:solidFill>
              </a:rPr>
              <a:t>2. Сутність та структура пізнавального процесу.</a:t>
            </a:r>
            <a:endParaRPr lang="ru-RU" sz="3600" dirty="0" smtClean="0">
              <a:solidFill>
                <a:srgbClr val="005696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3600" dirty="0" smtClean="0">
                <a:solidFill>
                  <a:srgbClr val="005696"/>
                </a:solidFill>
              </a:rPr>
              <a:t>3. Провідні теорії істини в історії філософії</a:t>
            </a:r>
            <a:r>
              <a:rPr lang="uk-UA" sz="3200" dirty="0" smtClean="0">
                <a:solidFill>
                  <a:srgbClr val="005696"/>
                </a:solidFill>
              </a:rPr>
              <a:t>. </a:t>
            </a:r>
            <a:endParaRPr lang="ru-RU" sz="3200" dirty="0">
              <a:solidFill>
                <a:srgbClr val="00569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660400" y="512763"/>
            <a:ext cx="11531600" cy="533400"/>
          </a:xfrm>
        </p:spPr>
        <p:txBody>
          <a:bodyPr>
            <a:normAutofit fontScale="2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3" pitchFamily="18" charset="2"/>
              <a:buNone/>
              <a:defRPr/>
            </a:pPr>
            <a:r>
              <a:rPr lang="uk-UA" altLang="uk-UA" sz="14400" b="1" i="1" dirty="0" smtClean="0">
                <a:solidFill>
                  <a:schemeClr val="tx2"/>
                </a:solidFill>
              </a:rPr>
              <a:t>Рекомендована література: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3" pitchFamily="18" charset="2"/>
              <a:buNone/>
              <a:defRPr/>
            </a:pPr>
            <a:endParaRPr lang="uk-UA" altLang="uk-UA" b="1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err="1" smtClean="0">
                <a:solidFill>
                  <a:srgbClr val="000099"/>
                </a:solidFill>
              </a:rPr>
              <a:t>Арл</a:t>
            </a:r>
            <a:r>
              <a:rPr lang="ru-RU" altLang="uk-UA" sz="9600" b="1" dirty="0" err="1" smtClean="0">
                <a:solidFill>
                  <a:srgbClr val="000099"/>
                </a:solidFill>
              </a:rPr>
              <a:t>ычев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А.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Онтология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и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теория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познания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Учебное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пособие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– М.: 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Либроком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– 2016. – 226 с.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err="1" smtClean="0">
                <a:solidFill>
                  <a:srgbClr val="000099"/>
                </a:solidFill>
              </a:rPr>
              <a:t>Гайденко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П.П.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Эволюция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понятия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науки (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становление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и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развитие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первых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научных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программ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– М.: Наука, 1980.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err="1" smtClean="0">
                <a:solidFill>
                  <a:srgbClr val="000099"/>
                </a:solidFill>
              </a:rPr>
              <a:t>Жоль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К.К.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Методы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научного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познания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и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логика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(для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юристов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):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Учеб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пос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– К.: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Атика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, 2001. – 288 с.</a:t>
            </a:r>
            <a:endParaRPr lang="uk-UA" altLang="uk-UA" sz="9600" b="1" dirty="0" smtClean="0">
              <a:solidFill>
                <a:srgbClr val="000099"/>
              </a:solidFill>
              <a:hlinkClick r:id="rId2" tooltip="Виктор Канке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err="1" smtClean="0">
                <a:solidFill>
                  <a:srgbClr val="000099"/>
                </a:solidFill>
              </a:rPr>
              <a:t>Канке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В.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Современная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философия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– М.: Омега-Л. – 2014. – 336 с.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smtClean="0">
                <a:solidFill>
                  <a:srgbClr val="000099"/>
                </a:solidFill>
              </a:rPr>
              <a:t>Кремінь В.П., Ільїн В.В. Філософія: Логос, Софія, Розум: Підручник. – К.: Книга. 2007 – 432 с.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err="1" smtClean="0">
                <a:solidFill>
                  <a:srgbClr val="000099"/>
                </a:solidFill>
              </a:rPr>
              <a:t>Петрушенко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В.Л. Філософія: курс лекцій: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Навч.посібник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для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студ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вищ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навч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закладів ІІІ-ІV рівнів акредитації. – К.: Каравела, 2002. – 539 с.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smtClean="0">
                <a:solidFill>
                  <a:srgbClr val="000099"/>
                </a:solidFill>
              </a:rPr>
              <a:t>Філософія: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Навч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посіб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/ Л.В. Афанасьєва, В.В. Букрєєв, Л.С. Воробйова та ін. – К</a:t>
            </a:r>
            <a:r>
              <a:rPr lang="uk-UA" altLang="uk-UA" b="1" dirty="0" smtClean="0">
                <a:solidFill>
                  <a:srgbClr val="000099"/>
                </a:solidFill>
              </a:rPr>
              <a:t>.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: Акцент, 2004. – 200 с.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uk-UA" sz="9600" b="1" dirty="0" smtClean="0">
                <a:solidFill>
                  <a:srgbClr val="000099"/>
                </a:solidFill>
              </a:rPr>
              <a:t>Філософія права: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Навч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посіб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/ О.О.Бандура, С.А.Бублик, М.Л.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Заінчковський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 та ін.; за 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заг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ред. М.В.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Костицького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, Б.Ф.</a:t>
            </a:r>
            <a:r>
              <a:rPr lang="uk-UA" altLang="uk-UA" sz="9600" b="1" dirty="0" err="1" smtClean="0">
                <a:solidFill>
                  <a:srgbClr val="000099"/>
                </a:solidFill>
              </a:rPr>
              <a:t>Чміля</a:t>
            </a:r>
            <a:r>
              <a:rPr lang="uk-UA" altLang="uk-UA" sz="9600" b="1" dirty="0" smtClean="0">
                <a:solidFill>
                  <a:srgbClr val="000099"/>
                </a:solidFill>
              </a:rPr>
              <a:t>. – К.: Хрінком Інтер, 2000. – 336 с.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86439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Гносеологія як галузь філософського знання</a:t>
            </a:r>
            <a:r>
              <a:rPr lang="ru-RU">
                <a:solidFill>
                  <a:schemeClr val="tx2"/>
                </a:solidFill>
                <a:latin typeface="Book Antiqua" pitchFamily="18" charset="0"/>
              </a:rPr>
              <a:t> </a:t>
            </a:r>
            <a:endParaRPr lang="uk-UA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147" name="Rectangle 14"/>
          <p:cNvSpPr>
            <a:spLocks noChangeArrowheads="1"/>
          </p:cNvSpPr>
          <p:nvPr/>
        </p:nvSpPr>
        <p:spPr bwMode="auto">
          <a:xfrm>
            <a:off x="1789113" y="1622425"/>
            <a:ext cx="8912225" cy="1077913"/>
          </a:xfrm>
          <a:prstGeom prst="rect">
            <a:avLst/>
          </a:prstGeom>
          <a:solidFill>
            <a:srgbClr val="FFFFFF"/>
          </a:solidFill>
          <a:ln w="53975" algn="ctr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“гносеологія” (давньогрец. “гносис” – пізнання; </a:t>
            </a: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“логос” – учення, наука)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48" name="Rectangle 15"/>
          <p:cNvSpPr>
            <a:spLocks noChangeArrowheads="1"/>
          </p:cNvSpPr>
          <p:nvPr/>
        </p:nvSpPr>
        <p:spPr bwMode="auto">
          <a:xfrm>
            <a:off x="1835150" y="3954463"/>
            <a:ext cx="8912225" cy="1077912"/>
          </a:xfrm>
          <a:prstGeom prst="rect">
            <a:avLst/>
          </a:prstGeom>
          <a:solidFill>
            <a:srgbClr val="FFFFFF"/>
          </a:solidFill>
          <a:ln w="53975" algn="ctr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“епістемологія” (давньогрец. “епістема” – знання, наука; “логос” – учення)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86439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Гносеологія як галузь філософського знання</a:t>
            </a:r>
            <a:r>
              <a:rPr lang="ru-RU">
                <a:solidFill>
                  <a:schemeClr val="tx2"/>
                </a:solidFill>
                <a:latin typeface="Book Antiqua" pitchFamily="18" charset="0"/>
              </a:rPr>
              <a:t> </a:t>
            </a:r>
            <a:endParaRPr lang="uk-UA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7171" name="Rectangle 15"/>
          <p:cNvSpPr>
            <a:spLocks noChangeArrowheads="1"/>
          </p:cNvSpPr>
          <p:nvPr/>
        </p:nvSpPr>
        <p:spPr bwMode="auto">
          <a:xfrm>
            <a:off x="1652588" y="1622425"/>
            <a:ext cx="9371012" cy="4262438"/>
          </a:xfrm>
          <a:prstGeom prst="rect">
            <a:avLst/>
          </a:prstGeom>
          <a:solidFill>
            <a:srgbClr val="FFFFFF"/>
          </a:solidFill>
          <a:ln w="53975" algn="ctr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uk-UA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“Теорія пізнання, гносеологія, епістемологія – розділ філософії, в якому вивчаються проблеми природи пізнання і його можливостей, відношення знання до реальності, досліджуються загальні передумови пізнання, з’ясовуються загальні умови його достовірності та істинності” </a:t>
            </a: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r>
              <a:rPr lang="uk-UA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(Философский энциклопедический словарь. М., 2015)</a:t>
            </a:r>
            <a:r>
              <a:rPr lang="ru-RU" sz="28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86439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 dirty="0">
                <a:latin typeface="+mn-lt"/>
                <a:cs typeface="Times New Roman" pitchFamily="18" charset="0"/>
              </a:rPr>
              <a:t>Проблема теорії пізнання в історії філософії</a:t>
            </a:r>
            <a:r>
              <a:rPr lang="ru-RU" dirty="0">
                <a:latin typeface="+mn-lt"/>
              </a:rPr>
              <a:t> </a:t>
            </a:r>
            <a:endParaRPr lang="uk-UA" dirty="0">
              <a:latin typeface="+mn-lt"/>
            </a:endParaRPr>
          </a:p>
        </p:txBody>
      </p:sp>
      <p:graphicFrame>
        <p:nvGraphicFramePr>
          <p:cNvPr id="22614" name="Group 86"/>
          <p:cNvGraphicFramePr>
            <a:graphicFrameLocks noGrp="1"/>
          </p:cNvGraphicFramePr>
          <p:nvPr/>
        </p:nvGraphicFramePr>
        <p:xfrm>
          <a:off x="355600" y="1306513"/>
          <a:ext cx="11633200" cy="4731068"/>
        </p:xfrm>
        <a:graphic>
          <a:graphicData uri="http://schemas.openxmlformats.org/drawingml/2006/table">
            <a:tbl>
              <a:tblPr/>
              <a:tblGrid>
                <a:gridCol w="4894263"/>
                <a:gridCol w="6738937"/>
              </a:tblGrid>
              <a:tr h="11112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ГЕРАКЛІТ, ЗЕНОН ЕЛЕЙСЬКИЙ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ПРОТАГОР, ГОРГІЙ, ПЛАТОН, АРІСТОТЕЛЬ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Ідеї про співвідношення знання і думки, істини та омани, про збіг знання і предмета, про діалектику як метод пізнання.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8138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 БЕКОН, Р. ДЕКАРТ, ДЖ. ЛОКК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Домінування потреби у достовірному знанні про сутність речей, природних і суспільних явищ у мотивації філософських пошуків, що сформувала в емпіричній, раціоналістичній, </a:t>
                      </a: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сенсуалістській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 ін. концепціях.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І. КАНТ</a:t>
                      </a:r>
                    </a:p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Сформулював гносеологічні концепції про джерела та межі пізнання. Досліджував три головні характеристики пізнання – чуттєвість, розсудок та розум.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Г.-В.-Ф. ГЕГЕЛЬ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Джерелом розвитку вважав суперечність, яка є не тільки «коренем всякого руху та життєвості», але й фундаментальним принципом всякого пізнання.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939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 dirty="0">
                <a:latin typeface="+mn-lt"/>
                <a:cs typeface="Times New Roman" pitchFamily="18" charset="0"/>
              </a:rPr>
              <a:t>Проблема теорії пізнання в історії філософії</a:t>
            </a:r>
            <a:r>
              <a:rPr lang="ru-RU" b="1" dirty="0">
                <a:latin typeface="+mn-lt"/>
              </a:rPr>
              <a:t> </a:t>
            </a:r>
            <a:endParaRPr lang="uk-UA" b="1" dirty="0">
              <a:latin typeface="+mn-lt"/>
            </a:endParaRPr>
          </a:p>
        </p:txBody>
      </p:sp>
      <p:graphicFrame>
        <p:nvGraphicFramePr>
          <p:cNvPr id="84019" name="Group 51"/>
          <p:cNvGraphicFramePr>
            <a:graphicFrameLocks noGrp="1"/>
          </p:cNvGraphicFramePr>
          <p:nvPr/>
        </p:nvGraphicFramePr>
        <p:xfrm>
          <a:off x="320675" y="1135063"/>
          <a:ext cx="11668125" cy="5547360"/>
        </p:xfrm>
        <a:graphic>
          <a:graphicData uri="http://schemas.openxmlformats.org/drawingml/2006/table">
            <a:tbl>
              <a:tblPr/>
              <a:tblGrid>
                <a:gridCol w="5835650"/>
                <a:gridCol w="5832475"/>
              </a:tblGrid>
              <a:tr h="11112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В.СОЛОВЙОВ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Виокремив такі різновиди знань, як емпіричні та теоретичні, істинні та неістинні, абсолютні та відносні, формальні та змістовні, безпосередні та опосередковані.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М.БЕРДЯЕВ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Вважав, що теорія пізнання не має онтологічного підґрунтя, відірвана від практики, тому їй необхідно повернутися до живих коренів буття.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М.ЛОСЬКИЙ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Виходив з того, що теорію знання слід вибудовувати, не спираючись на жодну теорію, вироблену іншими науками. Теорію знання потрібно розпочинати з аналізу дійсних на даний момент переживань.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К.ПОППЕР, Т.КУН, Й.ЛАКАТОС, П.ФЕЙЄРАБЕНД, С.ТУЛМІН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Стверджували, що відкриття нового знання та його обґрунтування – єдиний процес: виникнення та розвиток нової наукової теорії водночас є її обґрунтуванням.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012950" y="287338"/>
            <a:ext cx="86439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 dirty="0">
                <a:latin typeface="+mn-lt"/>
                <a:cs typeface="Times New Roman" pitchFamily="18" charset="0"/>
              </a:rPr>
              <a:t>Проблема теорії пізнання в історії філософії</a:t>
            </a:r>
            <a:r>
              <a:rPr lang="ru-RU" b="1" dirty="0">
                <a:latin typeface="+mn-lt"/>
              </a:rPr>
              <a:t> </a:t>
            </a:r>
            <a:endParaRPr lang="uk-UA" b="1" dirty="0">
              <a:latin typeface="+mn-lt"/>
            </a:endParaRPr>
          </a:p>
        </p:txBody>
      </p:sp>
      <p:graphicFrame>
        <p:nvGraphicFramePr>
          <p:cNvPr id="85048" name="Group 56"/>
          <p:cNvGraphicFramePr>
            <a:graphicFrameLocks noGrp="1"/>
          </p:cNvGraphicFramePr>
          <p:nvPr/>
        </p:nvGraphicFramePr>
        <p:xfrm>
          <a:off x="320675" y="1382713"/>
          <a:ext cx="11668125" cy="4646930"/>
        </p:xfrm>
        <a:graphic>
          <a:graphicData uri="http://schemas.openxmlformats.org/drawingml/2006/table">
            <a:tbl>
              <a:tblPr/>
              <a:tblGrid>
                <a:gridCol w="5811184"/>
                <a:gridCol w="5856941"/>
              </a:tblGrid>
              <a:tr h="11112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Б.РАССЕЛ, Л.ВІТГЕНШТЕЙН, В.КУАЙН, ДЖ.ОСТІН, Р.КАРНАП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Філософсько-гносеологічну проблематику розглядають у сфері мови, вирішуючи її на основі аналізу мовних засобів і виразів.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К.ЛЕВІ-СТРОС, Ж.ЛАКАН, М.-П.ФУКО,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Ж.ДЕРРІДА, А.ДЕЛЬОЗ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Вивчали специфіку та методи гуманітарного знання, загальні механізми його функціонування, відмінності від природничого знання, єдність синхронного та </a:t>
                      </a: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діахронного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пізнанні соціокультурних утворень (мова, мистецтво, література, мода тощо).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4488">
                <a:tc>
                  <a:txBody>
                    <a:bodyPr/>
                    <a:lstStyle/>
                    <a:p>
                      <a:pPr marL="0" marR="0" lvl="0" indent="0" algn="r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X.ГАДАМЕР, Ю.ХАБЕРМАС, М.ГАЙДЕГГЕР, П.РІКЬОР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Головну увагу приділяли дослідженню особливостей гуманітарного знання, способів його здобуття та відмінностей від природознавства, намагались виявити спільне й відмінне у пізнанні та розумінні.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2276</TotalTime>
  <Words>1363</Words>
  <Application>Microsoft Office PowerPoint</Application>
  <PresentationFormat>Произвольный</PresentationFormat>
  <Paragraphs>129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 </vt:lpstr>
      <vt:lpstr>Тема 4 </vt:lpstr>
      <vt:lpstr>План лекції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Дякуємо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OZZ</dc:creator>
  <cp:lastModifiedBy>НР</cp:lastModifiedBy>
  <cp:revision>261</cp:revision>
  <dcterms:created xsi:type="dcterms:W3CDTF">2016-04-23T14:33:34Z</dcterms:created>
  <dcterms:modified xsi:type="dcterms:W3CDTF">2016-08-31T17:49:35Z</dcterms:modified>
</cp:coreProperties>
</file>