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85" r:id="rId2"/>
    <p:sldId id="360" r:id="rId3"/>
    <p:sldId id="361" r:id="rId4"/>
    <p:sldId id="342" r:id="rId5"/>
    <p:sldId id="278" r:id="rId6"/>
    <p:sldId id="287" r:id="rId7"/>
    <p:sldId id="286" r:id="rId8"/>
    <p:sldId id="283" r:id="rId9"/>
    <p:sldId id="279" r:id="rId10"/>
    <p:sldId id="280" r:id="rId11"/>
    <p:sldId id="281" r:id="rId12"/>
    <p:sldId id="282" r:id="rId13"/>
    <p:sldId id="284" r:id="rId14"/>
    <p:sldId id="288" r:id="rId15"/>
    <p:sldId id="311" r:id="rId16"/>
    <p:sldId id="312" r:id="rId17"/>
    <p:sldId id="313" r:id="rId18"/>
    <p:sldId id="314" r:id="rId19"/>
    <p:sldId id="315" r:id="rId20"/>
    <p:sldId id="289" r:id="rId21"/>
    <p:sldId id="363" r:id="rId22"/>
    <p:sldId id="290" r:id="rId23"/>
    <p:sldId id="291" r:id="rId24"/>
    <p:sldId id="260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64" r:id="rId35"/>
    <p:sldId id="301" r:id="rId36"/>
    <p:sldId id="302" r:id="rId37"/>
    <p:sldId id="303" r:id="rId38"/>
    <p:sldId id="344" r:id="rId39"/>
    <p:sldId id="317" r:id="rId40"/>
    <p:sldId id="318" r:id="rId41"/>
    <p:sldId id="319" r:id="rId42"/>
    <p:sldId id="320" r:id="rId43"/>
    <p:sldId id="345" r:id="rId44"/>
    <p:sldId id="346" r:id="rId45"/>
    <p:sldId id="347" r:id="rId46"/>
    <p:sldId id="348" r:id="rId47"/>
    <p:sldId id="349" r:id="rId48"/>
    <p:sldId id="316" r:id="rId49"/>
    <p:sldId id="350" r:id="rId50"/>
    <p:sldId id="351" r:id="rId51"/>
    <p:sldId id="352" r:id="rId52"/>
    <p:sldId id="353" r:id="rId53"/>
    <p:sldId id="354" r:id="rId54"/>
    <p:sldId id="355" r:id="rId55"/>
    <p:sldId id="356" r:id="rId56"/>
    <p:sldId id="357" r:id="rId57"/>
    <p:sldId id="358" r:id="rId58"/>
    <p:sldId id="323" r:id="rId59"/>
    <p:sldId id="322" r:id="rId60"/>
    <p:sldId id="327" r:id="rId61"/>
    <p:sldId id="324" r:id="rId62"/>
    <p:sldId id="306" r:id="rId63"/>
    <p:sldId id="359" r:id="rId64"/>
    <p:sldId id="328" r:id="rId65"/>
    <p:sldId id="308" r:id="rId66"/>
    <p:sldId id="309" r:id="rId67"/>
    <p:sldId id="310" r:id="rId68"/>
    <p:sldId id="329" r:id="rId69"/>
    <p:sldId id="330" r:id="rId70"/>
    <p:sldId id="334" r:id="rId71"/>
    <p:sldId id="331" r:id="rId72"/>
    <p:sldId id="332" r:id="rId73"/>
    <p:sldId id="333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62" r:id="rId8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963"/>
    <a:srgbClr val="060B74"/>
    <a:srgbClr val="070D8B"/>
    <a:srgbClr val="0810A8"/>
    <a:srgbClr val="0912C7"/>
    <a:srgbClr val="FF0000"/>
    <a:srgbClr val="640422"/>
    <a:srgbClr val="5810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9E10-55ED-4EDB-A6F1-73EB0BBAFCD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6E5B-B5A6-4DAD-90C3-9DDA6FC187B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06F86-58A0-4378-9D87-CB3001B150A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1886-F312-4363-9FBD-404DC5B3210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D5FA-6D68-4F41-9C47-02D4E5DA612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5918-11F7-42D5-864B-279CCB85CE5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03114-C6F0-4150-AD52-6CEC94F654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63CF-274E-454A-9F65-46D1C990154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9F3-DFC8-4F80-BEA2-37F21762F6B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8399-1290-49A7-A700-BF744D609C2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5117-07B2-4AEF-8F75-38338E2E73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F7AF7-D746-4934-87CB-7219B12B05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B20C-E811-4919-9C30-8A5D14753AF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EC78A-9EFB-4A48-BCC3-D75C9F90178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2B37372-5044-4713-A6D0-263AB0A4E55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8" r:id="rId9"/>
    <p:sldLayoutId id="2147483893" r:id="rId10"/>
    <p:sldLayoutId id="2147483894" r:id="rId11"/>
    <p:sldLayoutId id="2147483895" r:id="rId12"/>
    <p:sldLayoutId id="2147483896" r:id="rId13"/>
    <p:sldLayoutId id="214748389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Henri_Becquerel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ru.wikipedia.org/wiki/%D0%A4%D0%B0%D0%B9%D0%BB:Jj-thomson2.jpg" TargetMode="Externa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A4%D0%B0%D0%B9%D0%BB:Einstein1921_by_F_Schmutzer_2.jpg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851648" cy="97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 внутрішніх справ</a:t>
            </a:r>
            <a:endParaRPr lang="ru-RU" sz="4000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420938"/>
            <a:ext cx="7854950" cy="503237"/>
          </a:xfrm>
        </p:spPr>
        <p:txBody>
          <a:bodyPr>
            <a:normAutofit fontScale="40000" lnSpcReduction="20000"/>
          </a:bodyPr>
          <a:lstStyle/>
          <a:p>
            <a:pPr marL="547688" marR="0" indent="-411163" algn="ctr"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uk-UA" sz="6000" b="1" dirty="0" smtClean="0">
                <a:solidFill>
                  <a:srgbClr val="06686D"/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  <a:p>
            <a:pPr marL="547688" marR="0" indent="-411163" algn="ctr" eaLnBrk="1" hangingPunct="1">
              <a:lnSpc>
                <a:spcPct val="80000"/>
              </a:lnSpc>
              <a:buClr>
                <a:srgbClr val="000000"/>
              </a:buClr>
              <a:defRPr/>
            </a:pPr>
            <a:endParaRPr lang="uk-UA" altLang="uk-UA" sz="900" b="1" dirty="0" smtClean="0">
              <a:solidFill>
                <a:schemeClr val="accent1"/>
              </a:solidFill>
              <a:latin typeface="Aver"/>
            </a:endParaRPr>
          </a:p>
          <a:p>
            <a:pPr marL="547688" marR="0" indent="-411163" eaLnBrk="1" hangingPunct="1">
              <a:lnSpc>
                <a:spcPct val="80000"/>
              </a:lnSpc>
              <a:buClr>
                <a:srgbClr val="000000"/>
              </a:buClr>
              <a:defRPr/>
            </a:pPr>
            <a:endParaRPr lang="uk-UA" altLang="uk-UA" sz="1100" b="1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marL="547688" marR="0" indent="-411163" eaLnBrk="1" hangingPunct="1">
              <a:lnSpc>
                <a:spcPct val="80000"/>
              </a:lnSpc>
              <a:buClr>
                <a:srgbClr val="000000"/>
              </a:buClr>
              <a:defRPr/>
            </a:pPr>
            <a:r>
              <a:rPr lang="uk-UA" altLang="uk-UA" sz="900" dirty="0" smtClean="0">
                <a:solidFill>
                  <a:schemeClr val="accent1"/>
                </a:solidFill>
                <a:latin typeface="Aver"/>
              </a:rPr>
              <a:t/>
            </a:r>
            <a:br>
              <a:rPr lang="uk-UA" altLang="uk-UA" sz="900" dirty="0" smtClean="0">
                <a:solidFill>
                  <a:schemeClr val="accent1"/>
                </a:solidFill>
                <a:latin typeface="Aver"/>
              </a:rPr>
            </a:br>
            <a:endParaRPr lang="uk-UA" altLang="ru-RU" sz="900" b="1" i="1" dirty="0" smtClean="0">
              <a:solidFill>
                <a:srgbClr val="0810A8"/>
              </a:solidFill>
            </a:endParaRPr>
          </a:p>
          <a:p>
            <a:pPr marL="547688" marR="0" indent="-411163" algn="ctr" eaLnBrk="1" hangingPunct="1">
              <a:lnSpc>
                <a:spcPct val="80000"/>
              </a:lnSpc>
              <a:buClr>
                <a:srgbClr val="000000"/>
              </a:buClr>
              <a:buFontTx/>
              <a:buNone/>
              <a:defRPr/>
            </a:pPr>
            <a:endParaRPr lang="ru-RU" altLang="ru-RU" sz="900" b="1" dirty="0" smtClean="0">
              <a:solidFill>
                <a:srgbClr val="0912C7"/>
              </a:solidFill>
            </a:endParaRPr>
          </a:p>
          <a:p>
            <a:pPr marL="547688" marR="0" indent="-411163" eaLnBrk="1" hangingPunct="1">
              <a:lnSpc>
                <a:spcPct val="80000"/>
              </a:lnSpc>
              <a:buClr>
                <a:srgbClr val="000000"/>
              </a:buClr>
              <a:buFontTx/>
              <a:buNone/>
              <a:defRPr/>
            </a:pPr>
            <a:endParaRPr lang="uk-UA" altLang="ru-RU" sz="900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3284984"/>
            <a:ext cx="76851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8800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5229200"/>
            <a:ext cx="626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30" name="Group 58"/>
          <p:cNvGraphicFramePr>
            <a:graphicFrameLocks noGrp="1"/>
          </p:cNvGraphicFramePr>
          <p:nvPr>
            <p:ph sz="half" idx="2"/>
          </p:nvPr>
        </p:nvGraphicFramePr>
        <p:xfrm>
          <a:off x="107950" y="115888"/>
          <a:ext cx="9036050" cy="6850065"/>
        </p:xfrm>
        <a:graphic>
          <a:graphicData uri="http://schemas.openxmlformats.org/drawingml/2006/table">
            <a:tbl>
              <a:tblPr/>
              <a:tblGrid>
                <a:gridCol w="9036050"/>
              </a:tblGrid>
              <a:tr h="981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2. Буття людини: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людини як матеріального тіла;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людини як живого організму;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людини як 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homo sapiens</a:t>
                      </a: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3. Буття соціального: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індивіда в окремому суспільстві;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окремого суспільства;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людства в цілому.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15" name="Group 43"/>
          <p:cNvGraphicFramePr>
            <a:graphicFrameLocks noGrp="1"/>
          </p:cNvGraphicFramePr>
          <p:nvPr>
            <p:ph sz="half" idx="1"/>
          </p:nvPr>
        </p:nvGraphicFramePr>
        <p:xfrm>
          <a:off x="251520" y="620688"/>
          <a:ext cx="8642350" cy="516255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12539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4. Буття духовного: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7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 Буття індивідуальної свідомості;</a:t>
                      </a:r>
                      <a:r>
                        <a:rPr kumimoji="0" lang="uk-UA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 Буття суспільної свідомості окремого суспільства;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0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 Буття суспільної свідомості людства в цілому.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24" name="Group 28"/>
          <p:cNvGraphicFramePr>
            <a:graphicFrameLocks noGrp="1"/>
          </p:cNvGraphicFramePr>
          <p:nvPr>
            <p:ph sz="half" idx="1"/>
          </p:nvPr>
        </p:nvGraphicFramePr>
        <p:xfrm>
          <a:off x="323850" y="549275"/>
          <a:ext cx="8362950" cy="5576889"/>
        </p:xfrm>
        <a:graphic>
          <a:graphicData uri="http://schemas.openxmlformats.org/drawingml/2006/table">
            <a:tbl>
              <a:tblPr/>
              <a:tblGrid>
                <a:gridCol w="4181475"/>
                <a:gridCol w="4181475"/>
              </a:tblGrid>
              <a:tr h="139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ОСНОВНІ СФЕРИ БУТТЯ: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РІВНІ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БУТТЯ: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Природа;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всесвіту;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Свідомість;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світу, що містить людину;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Суспільство.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людини.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9144000" cy="5715000"/>
          </a:xfrm>
        </p:spPr>
        <p:txBody>
          <a:bodyPr>
            <a:normAutofit fontScale="70000" lnSpcReduction="20000"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 smtClean="0">
                <a:solidFill>
                  <a:srgbClr val="FF0000"/>
                </a:solidFill>
              </a:rPr>
              <a:t>            </a:t>
            </a:r>
            <a:r>
              <a:rPr lang="uk-UA" altLang="ru-RU" sz="5100" b="1" dirty="0" smtClean="0"/>
              <a:t>Основні категорії онтології: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 smtClean="0">
                <a:solidFill>
                  <a:srgbClr val="FF0000"/>
                </a:solidFill>
              </a:rPr>
              <a:t>Всесвіт</a:t>
            </a:r>
            <a:r>
              <a:rPr lang="uk-UA" altLang="ru-RU" sz="3600" dirty="0" smtClean="0">
                <a:solidFill>
                  <a:srgbClr val="FF0000"/>
                </a:solidFill>
              </a:rPr>
              <a:t> </a:t>
            </a:r>
            <a:r>
              <a:rPr lang="uk-UA" altLang="ru-RU" sz="3600" dirty="0" smtClean="0"/>
              <a:t>– </a:t>
            </a:r>
            <a:r>
              <a:rPr lang="uk-UA" altLang="ru-RU" sz="3600" b="1" dirty="0" smtClean="0">
                <a:solidFill>
                  <a:schemeClr val="tx2"/>
                </a:solidFill>
              </a:rPr>
              <a:t>це весь матеріальний і духовний світ різноманітний за формами, що його сприймає людина, включаючи усі галактики  та космічні тіла.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 smtClean="0">
                <a:solidFill>
                  <a:srgbClr val="FF0000"/>
                </a:solidFill>
              </a:rPr>
              <a:t>Природа</a:t>
            </a:r>
            <a:r>
              <a:rPr lang="uk-UA" altLang="ru-RU" sz="3600" dirty="0" smtClean="0"/>
              <a:t> — </a:t>
            </a:r>
            <a:r>
              <a:rPr lang="uk-UA" altLang="ru-RU" sz="3600" b="1" dirty="0" smtClean="0">
                <a:solidFill>
                  <a:schemeClr val="tx2"/>
                </a:solidFill>
              </a:rPr>
              <a:t>матеріальна  частина Всесвіту – основний об'єкт вивчення науками.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b="1" dirty="0" smtClean="0">
                <a:solidFill>
                  <a:srgbClr val="FF0000"/>
                </a:solidFill>
              </a:rPr>
              <a:t>Людина розумна</a:t>
            </a:r>
            <a:r>
              <a:rPr lang="uk-UA" altLang="ru-RU" sz="3600" dirty="0" smtClean="0">
                <a:solidFill>
                  <a:srgbClr val="FF0000"/>
                </a:solidFill>
              </a:rPr>
              <a:t> </a:t>
            </a:r>
            <a:r>
              <a:rPr lang="uk-UA" altLang="ru-RU" sz="3600" dirty="0" smtClean="0"/>
              <a:t>–</a:t>
            </a:r>
            <a:r>
              <a:rPr lang="uk-UA" altLang="ru-RU" sz="3600" b="1" dirty="0" smtClean="0">
                <a:solidFill>
                  <a:srgbClr val="FF0000"/>
                </a:solidFill>
              </a:rPr>
              <a:t> </a:t>
            </a:r>
            <a:r>
              <a:rPr lang="uk-UA" altLang="ru-RU" sz="3600" b="1" dirty="0" smtClean="0">
                <a:solidFill>
                  <a:schemeClr val="tx2"/>
                </a:solidFill>
              </a:rPr>
              <a:t>(</a:t>
            </a:r>
            <a:r>
              <a:rPr lang="uk-UA" altLang="ru-RU" sz="3600" b="1" i="1" dirty="0" smtClean="0">
                <a:solidFill>
                  <a:schemeClr val="tx2"/>
                </a:solidFill>
              </a:rPr>
              <a:t>Homo Sapiens</a:t>
            </a:r>
            <a:r>
              <a:rPr lang="uk-UA" altLang="ru-RU" sz="3600" b="1" dirty="0" smtClean="0">
                <a:solidFill>
                  <a:schemeClr val="tx2"/>
                </a:solidFill>
              </a:rPr>
              <a:t>) — вид живих організмів, що володіє свідомістю і на сучасному етапі існування живого перебуває на найвищому щаблі розвитку. 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3600" dirty="0" smtClean="0"/>
              <a:t> </a:t>
            </a:r>
            <a:endParaRPr lang="uk-UA" altLang="ru-RU" sz="3600" b="1" dirty="0" smtClean="0"/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uk-UA" altLang="ru-RU" b="1" dirty="0" smtClean="0">
              <a:solidFill>
                <a:srgbClr val="FF0000"/>
              </a:solidFill>
            </a:endParaRP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uk-UA" altLang="ru-RU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uk-UA" altLang="ru-RU" sz="4000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 smtClean="0"/>
              <a:t>Свідомість</a:t>
            </a:r>
            <a:r>
              <a:rPr lang="uk-UA" altLang="ru-RU" sz="4000" b="1" dirty="0" smtClean="0">
                <a:solidFill>
                  <a:srgbClr val="FF0000"/>
                </a:solidFill>
              </a:rPr>
              <a:t> </a:t>
            </a:r>
            <a:r>
              <a:rPr lang="uk-UA" altLang="ru-RU" b="1" dirty="0" smtClean="0"/>
              <a:t>-</a:t>
            </a:r>
            <a:r>
              <a:rPr lang="uk-UA" altLang="ru-RU" sz="2800" dirty="0" smtClean="0"/>
              <a:t> </a:t>
            </a:r>
            <a:r>
              <a:rPr lang="uk-UA" alt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це відображення людиною в ідеальних образах матеріальної дійсності, своєї діяльності  і самої себе.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uk-UA" altLang="ru-RU" sz="4000" b="1" dirty="0" smtClean="0"/>
              <a:t>Суспільство</a:t>
            </a:r>
            <a:r>
              <a:rPr lang="uk-UA" altLang="ru-RU" sz="4000" b="1" dirty="0" smtClean="0">
                <a:solidFill>
                  <a:srgbClr val="FF0000"/>
                </a:solidFill>
              </a:rPr>
              <a:t> </a:t>
            </a:r>
            <a:r>
              <a:rPr lang="uk-UA" altLang="ru-RU" b="1" dirty="0" smtClean="0"/>
              <a:t>— </a:t>
            </a:r>
            <a:r>
              <a:rPr lang="uk-UA" alt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це організована сукупність людей, об'єднаних характерними для них відносинами на певному етапі історичного розвитку,  яка забезпечується співпрацею даної організованої спільноти.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1071563" y="549275"/>
            <a:ext cx="6453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4000" dirty="0"/>
              <a:t>Наукова картина світу</a:t>
            </a:r>
            <a:endParaRPr lang="ru-RU" altLang="ru-RU" sz="4000" dirty="0"/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611560" y="1628800"/>
            <a:ext cx="7920000" cy="4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ru-RU" alt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інтегральне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узагальнення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досягнень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багатьох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наук на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підставі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деяких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фундаментальних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співвідношень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, величин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вихідних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предметних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визначень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сущого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(у межах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наук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 в межах науки </a:t>
            </a:r>
            <a:r>
              <a:rPr lang="ru-RU" altLang="ru-RU" sz="3200" dirty="0" err="1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3200" dirty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609600" y="333375"/>
            <a:ext cx="7991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altLang="ru-RU" sz="2800" dirty="0">
                <a:latin typeface="+mn-lt"/>
              </a:rPr>
              <a:t>Н</a:t>
            </a:r>
            <a:r>
              <a:rPr lang="ru-RU" altLang="ru-RU" sz="2800" dirty="0" err="1">
                <a:latin typeface="+mn-lt"/>
              </a:rPr>
              <a:t>айважливіши</a:t>
            </a:r>
            <a:r>
              <a:rPr lang="ru-RU" altLang="ru-RU" sz="2800" dirty="0">
                <a:latin typeface="+mn-lt"/>
              </a:rPr>
              <a:t> аспект</a:t>
            </a:r>
            <a:r>
              <a:rPr lang="uk-UA" altLang="ru-RU" sz="2800" dirty="0">
                <a:latin typeface="+mn-lt"/>
              </a:rPr>
              <a:t>и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представлення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буття</a:t>
            </a:r>
            <a:r>
              <a:rPr lang="ru-RU" altLang="ru-RU" sz="2800" dirty="0">
                <a:latin typeface="+mn-lt"/>
              </a:rPr>
              <a:t> у </a:t>
            </a:r>
            <a:r>
              <a:rPr lang="ru-RU" altLang="ru-RU" sz="2800" dirty="0" err="1">
                <a:latin typeface="+mn-lt"/>
              </a:rPr>
              <a:t>сучасній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науковій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картині</a:t>
            </a:r>
            <a:r>
              <a:rPr lang="ru-RU" altLang="ru-RU" sz="2800" dirty="0">
                <a:latin typeface="+mn-lt"/>
              </a:rPr>
              <a:t> </a:t>
            </a:r>
            <a:r>
              <a:rPr lang="ru-RU" altLang="ru-RU" sz="2800" dirty="0" err="1">
                <a:latin typeface="+mn-lt"/>
              </a:rPr>
              <a:t>світу</a:t>
            </a:r>
            <a:r>
              <a:rPr lang="ru-RU" altLang="ru-RU" sz="2800" dirty="0"/>
              <a:t>.</a:t>
            </a: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609600" y="1287463"/>
            <a:ext cx="7991475" cy="563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i="1" dirty="0" err="1"/>
              <a:t>динамічному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не статичному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вигляді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Світ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процесуальними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основною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тенденцією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altLang="ru-RU" sz="2400" i="1" dirty="0"/>
              <a:t>Б</a:t>
            </a:r>
            <a:r>
              <a:rPr lang="ru-RU" altLang="ru-RU" sz="2400" i="1" dirty="0" err="1"/>
              <a:t>уття</a:t>
            </a:r>
            <a:r>
              <a:rPr lang="ru-RU" altLang="ru-RU" sz="2400" i="1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постає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системних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тобто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окресленнях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зв’язку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всього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усім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”. Цей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зв'язок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не просто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об'єднує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таким чином,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зміни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окремих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впливають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на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інші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елементи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так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на стан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загалом</a:t>
            </a:r>
            <a:r>
              <a:rPr lang="ru-RU" altLang="ru-RU" sz="2400" dirty="0" smtClean="0">
                <a:solidFill>
                  <a:schemeClr val="tx2"/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uk-UA" altLang="ru-RU" sz="2400" i="1" dirty="0"/>
              <a:t>Р</a:t>
            </a:r>
            <a:r>
              <a:rPr lang="ru-RU" altLang="ru-RU" sz="2400" i="1" dirty="0" err="1"/>
              <a:t>івнево-ієрархізована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будова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мікро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-, макро- та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мегапроцеси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114300" y="-674688"/>
            <a:ext cx="87122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uk-UA" altLang="ru-RU" sz="2400" dirty="0">
                <a:solidFill>
                  <a:schemeClr val="accent1">
                    <a:lumMod val="75000"/>
                  </a:schemeClr>
                </a:solidFill>
              </a:rPr>
              <a:t>Еволюційний процес  рухається у напрямі дедалі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тотальнішого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прояву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глибинних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цьому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аспекті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розвиненіші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форми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сутнього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демонстративні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більш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розгорнуті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щодо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виявлення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форм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ніж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нижчі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defRPr/>
            </a:pP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сучасній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науковій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картині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набуває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характеристик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суперечливої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єдності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ентропії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 (хаосу,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невпорядкованості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) та </a:t>
            </a:r>
            <a:r>
              <a:rPr lang="ru-RU" altLang="ru-RU" sz="2400" i="1" dirty="0" err="1">
                <a:solidFill>
                  <a:schemeClr val="accent1">
                    <a:lumMod val="75000"/>
                  </a:schemeClr>
                </a:solidFill>
              </a:rPr>
              <a:t>самоорганізації</a:t>
            </a:r>
            <a:r>
              <a:rPr lang="ru-RU" altLang="ru-RU" sz="2400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872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</a:rPr>
              <a:t>Класифікації </a:t>
            </a:r>
            <a:r>
              <a:rPr lang="ru-RU" sz="3200" b="1" dirty="0">
                <a:solidFill>
                  <a:schemeClr val="tx1"/>
                </a:solidFill>
              </a:rPr>
              <a:t>філософських позицій на основі розуміння вихідних характеристик </a:t>
            </a:r>
            <a:r>
              <a:rPr lang="ru-RU" sz="3200" b="1" dirty="0" err="1">
                <a:solidFill>
                  <a:schemeClr val="tx1"/>
                </a:solidFill>
              </a:rPr>
              <a:t>буття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2286000" y="-1019016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altLang="ru-RU"/>
          </a:p>
          <a:p>
            <a:endParaRPr lang="ru-RU" altLang="ru-RU"/>
          </a:p>
        </p:txBody>
      </p:sp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250825" y="1700213"/>
            <a:ext cx="856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2400" i="1" dirty="0" err="1"/>
              <a:t>монізм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єдиного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своїй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основі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algn="just">
              <a:defRPr/>
            </a:pPr>
            <a:endParaRPr lang="ru-RU" altLang="ru-RU" sz="2400" i="1" dirty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ru-RU" altLang="ru-RU" sz="2400" i="1" dirty="0" err="1"/>
              <a:t>дуалізм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двох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першооснов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—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матеріального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</a:rPr>
              <a:t>духовного — </a:t>
            </a:r>
            <a:r>
              <a:rPr lang="ru-RU" alt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рівноправними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взаємодіючими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плюралізм</a:t>
            </a:r>
            <a:r>
              <a:rPr lang="ru-RU" altLang="ru-RU" sz="2400" i="1" dirty="0"/>
              <a:t> 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розуміння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буття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абстракції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реально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існуючої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множини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речей,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якостей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процесів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defRPr/>
            </a:pPr>
            <a:endParaRPr lang="ru-RU" altLang="ru-RU" sz="2400" dirty="0"/>
          </a:p>
          <a:p>
            <a:pPr algn="just">
              <a:defRPr/>
            </a:pPr>
            <a:r>
              <a:rPr lang="ru-RU" altLang="ru-RU" sz="2400" i="1" dirty="0" err="1"/>
              <a:t>субстанціалізм</a:t>
            </a:r>
            <a:r>
              <a:rPr lang="ru-RU" altLang="ru-RU" sz="2400" i="1" dirty="0">
                <a:solidFill>
                  <a:srgbClr val="FF0000"/>
                </a:solidFill>
              </a:rPr>
              <a:t> </a:t>
            </a:r>
            <a:r>
              <a:rPr lang="ru-RU" altLang="ru-RU" sz="2400" i="1" dirty="0"/>
              <a:t>—</a:t>
            </a:r>
            <a:r>
              <a:rPr lang="ru-RU" altLang="ru-RU" sz="2400" dirty="0"/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визнання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того,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поверхнею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явищ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лежить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глибинна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внутрішня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accent1">
                    <a:lumMod val="75000"/>
                  </a:schemeClr>
                </a:solidFill>
              </a:rPr>
              <a:t>сутність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65125" y="765175"/>
            <a:ext cx="84709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sz="2800" i="1" dirty="0" err="1">
                <a:latin typeface="+mn-lt"/>
              </a:rPr>
              <a:t>реїзм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немає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ніяких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сутностей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поза речами;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організм</a:t>
            </a:r>
            <a:r>
              <a:rPr lang="ru-RU" altLang="ru-RU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(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або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організмизм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) —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будова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подібна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до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організму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внутрішньо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пов'язана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так,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що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окремі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не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мають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у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ній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самостійного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значення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;</a:t>
            </a:r>
          </a:p>
          <a:p>
            <a:pPr algn="just"/>
            <a:endParaRPr lang="ru-RU" altLang="ru-RU" sz="2800" dirty="0">
              <a:latin typeface="+mn-lt"/>
            </a:endParaRPr>
          </a:p>
          <a:p>
            <a:pPr algn="just"/>
            <a:r>
              <a:rPr lang="ru-RU" altLang="ru-RU" sz="2800" i="1" dirty="0" err="1">
                <a:latin typeface="+mn-lt"/>
              </a:rPr>
              <a:t>механіцизм</a:t>
            </a:r>
            <a:r>
              <a:rPr lang="ru-RU" altLang="ru-RU" sz="28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altLang="ru-RU" sz="2800" i="1" dirty="0">
                <a:solidFill>
                  <a:schemeClr val="tx2"/>
                </a:solidFill>
                <a:latin typeface="+mn-lt"/>
              </a:rPr>
              <a:t>—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позиція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згідно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якою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елементи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світобудови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пов'язані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суто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зовнішньо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,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тобто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ru-RU" altLang="ru-RU" sz="2800" dirty="0" err="1">
                <a:solidFill>
                  <a:schemeClr val="tx2"/>
                </a:solidFill>
                <a:latin typeface="+mn-lt"/>
              </a:rPr>
              <a:t>механічно</a:t>
            </a:r>
            <a:r>
              <a:rPr lang="ru-RU" altLang="ru-RU" sz="2800" dirty="0">
                <a:solidFill>
                  <a:schemeClr val="tx2"/>
                </a:solidFill>
                <a:latin typeface="+mn-lt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altLang="uk-UA" sz="5400" dirty="0" smtClean="0">
                <a:solidFill>
                  <a:schemeClr val="tx2"/>
                </a:solidFill>
                <a:latin typeface="Arial Black" pitchFamily="34" charset="0"/>
              </a:rPr>
              <a:t>Тема 3.</a:t>
            </a:r>
            <a:r>
              <a:rPr lang="uk-UA" altLang="uk-UA" sz="5400" dirty="0" smtClean="0">
                <a:latin typeface="Arial Black" pitchFamily="34" charset="0"/>
              </a:rPr>
              <a:t/>
            </a:r>
            <a:br>
              <a:rPr lang="uk-UA" altLang="uk-UA" sz="5400" dirty="0" smtClean="0"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4099" name="Содержимое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r>
              <a:rPr lang="uk-UA" altLang="ru-RU" sz="6600" b="1" dirty="0" smtClean="0">
                <a:solidFill>
                  <a:schemeClr val="tx2"/>
                </a:solidFill>
              </a:rPr>
              <a:t>Онтологія</a:t>
            </a:r>
            <a:endParaRPr lang="ru-RU" altLang="ru-RU" sz="6600" b="1" dirty="0" smtClean="0">
              <a:solidFill>
                <a:schemeClr val="tx2"/>
              </a:solidFill>
            </a:endParaRPr>
          </a:p>
          <a:p>
            <a:pPr marR="0" eaLnBrk="1" hangingPunct="1"/>
            <a:endParaRPr lang="ru-RU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 smtClean="0"/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600" b="1" dirty="0" smtClean="0"/>
              <a:t>ВИСНОВКИ: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Буття це вся цілісна дійсність і воно є вічним, </a:t>
            </a:r>
            <a:r>
              <a:rPr lang="uk-UA" alt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несотворимим</a:t>
            </a: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uk-UA" alt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незнищуємим</a:t>
            </a: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Буття – це єдність матеріального і ідеального, природного і штучного, постійного і мінливого, </a:t>
            </a:r>
            <a:r>
              <a:rPr lang="uk-UA" alt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кінечного</a:t>
            </a: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і безкінечного. 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sz="5400" b="1" dirty="0" smtClean="0">
                <a:solidFill>
                  <a:schemeClr val="tx1"/>
                </a:solidFill>
              </a:rPr>
              <a:t>ПИТАННЯ</a:t>
            </a:r>
            <a:r>
              <a:rPr lang="uk-UA" altLang="ru-RU" sz="6000" b="1" i="1" dirty="0" smtClean="0">
                <a:solidFill>
                  <a:schemeClr val="tx1"/>
                </a:solidFill>
              </a:rPr>
              <a:t> </a:t>
            </a:r>
            <a:r>
              <a:rPr lang="uk-UA" altLang="ru-RU" sz="6000" b="1" dirty="0" smtClean="0">
                <a:solidFill>
                  <a:schemeClr val="tx1"/>
                </a:solidFill>
              </a:rPr>
              <a:t>2.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ru-RU" sz="2800" b="1" dirty="0" smtClean="0"/>
          </a:p>
          <a:p>
            <a:pPr algn="ctr"/>
            <a:r>
              <a:rPr lang="uk-UA" altLang="ru-RU" sz="2800" b="1" dirty="0" smtClean="0"/>
              <a:t> </a:t>
            </a:r>
            <a:r>
              <a:rPr lang="uk-UA" altLang="ru-RU" sz="44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Категорія </a:t>
            </a:r>
            <a:r>
              <a:rPr lang="uk-UA" altLang="ru-RU" sz="4400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“матерія”</a:t>
            </a:r>
            <a:r>
              <a:rPr lang="uk-UA" altLang="ru-RU" sz="44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в </a:t>
            </a:r>
            <a:r>
              <a:rPr lang="uk-UA" altLang="ru-RU" sz="4400" b="1" dirty="0" err="1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історико-</a:t>
            </a:r>
            <a:r>
              <a:rPr lang="uk-UA" altLang="ru-RU" sz="4400" b="1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       філософському процесі</a:t>
            </a:r>
            <a:endParaRPr lang="ru-RU" sz="4400" dirty="0">
              <a:solidFill>
                <a:schemeClr val="accent3">
                  <a:lumMod val="50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839" name="Group 55"/>
          <p:cNvGraphicFramePr>
            <a:graphicFrameLocks noGrp="1"/>
          </p:cNvGraphicFramePr>
          <p:nvPr>
            <p:ph sz="half" idx="1"/>
          </p:nvPr>
        </p:nvGraphicFramePr>
        <p:xfrm>
          <a:off x="0" y="1341438"/>
          <a:ext cx="9144000" cy="5173662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079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Категорія “матерія” пройшла в своєму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розвитку декілька етапів: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</a:t>
                      </a: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Період Стародавньої філософії –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ототожнювалась з першоосновою світу – матерія – це вода, повітря, апейрон тощо;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9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2. Період Нового часу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ототожнювалась з речовиною – характеризується масою та складається з елементарих частинок (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електронів, протонів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); 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3.Матеріалізм ХХ століття</a:t>
                      </a:r>
                      <a:r>
                        <a:rPr kumimoji="0" lang="uk-U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матерія це вся об'єктивна реальність.</a:t>
                      </a:r>
                      <a:endParaRPr kumimoji="0" lang="uk-UA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altLang="ru-RU" sz="2400" b="1" smtClean="0">
                <a:solidFill>
                  <a:srgbClr val="FF0000"/>
                </a:solidFill>
              </a:rPr>
              <a:t>НОВОМУ ПІДХОДУ СПРИЯЛИ: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1895 </a:t>
            </a:r>
            <a:r>
              <a:rPr lang="uk-UA" altLang="ru-RU" smtClean="0"/>
              <a:t>– відкриття рентгенівських променів </a:t>
            </a:r>
            <a:r>
              <a:rPr lang="uk-UA" altLang="ru-RU" sz="2400" smtClean="0"/>
              <a:t>(Рентген);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1896</a:t>
            </a:r>
            <a:r>
              <a:rPr lang="uk-UA" altLang="ru-RU" smtClean="0"/>
              <a:t> – відкриття явища радіоактивності </a:t>
            </a:r>
            <a:r>
              <a:rPr lang="uk-UA" altLang="ru-RU" sz="2400" smtClean="0"/>
              <a:t>(Беккерель)</a:t>
            </a:r>
            <a:r>
              <a:rPr lang="uk-UA" altLang="ru-RU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1897 </a:t>
            </a:r>
            <a:r>
              <a:rPr lang="uk-UA" altLang="ru-RU" smtClean="0"/>
              <a:t>– відкриття електрона </a:t>
            </a:r>
            <a:r>
              <a:rPr lang="uk-UA" altLang="ru-RU" sz="2400" smtClean="0"/>
              <a:t>(Д. Томсон)</a:t>
            </a:r>
            <a:r>
              <a:rPr lang="uk-UA" altLang="ru-RU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smtClean="0"/>
              <a:t>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smtClean="0"/>
              <a:t>Рентген                                Беккерель              Джозеф Томсон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smtClean="0"/>
              <a:t>1845-1923                           1852-1908                 1856-1940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altLang="ru-RU" sz="2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uk-UA" altLang="ru-RU" sz="2400" b="1" smtClean="0">
              <a:solidFill>
                <a:srgbClr val="FF0000"/>
              </a:solidFill>
            </a:endParaRPr>
          </a:p>
        </p:txBody>
      </p:sp>
      <p:pic>
        <p:nvPicPr>
          <p:cNvPr id="25603" name="Picture 5" descr="Рентге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205038"/>
            <a:ext cx="22256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7" descr="Henri Becquere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2276475"/>
            <a:ext cx="2540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1" descr="Jj-thomson2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0513" y="2349500"/>
            <a:ext cx="250348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7"/>
          <p:cNvGrpSpPr>
            <a:grpSpLocks/>
          </p:cNvGrpSpPr>
          <p:nvPr/>
        </p:nvGrpSpPr>
        <p:grpSpPr bwMode="auto">
          <a:xfrm>
            <a:off x="250825" y="765175"/>
            <a:ext cx="8642350" cy="5616575"/>
            <a:chOff x="385" y="482"/>
            <a:chExt cx="4944" cy="2722"/>
          </a:xfrm>
        </p:grpSpPr>
        <p:sp>
          <p:nvSpPr>
            <p:cNvPr id="26627" name="Oval 4"/>
            <p:cNvSpPr>
              <a:spLocks noChangeArrowheads="1"/>
            </p:cNvSpPr>
            <p:nvPr/>
          </p:nvSpPr>
          <p:spPr bwMode="auto">
            <a:xfrm>
              <a:off x="703" y="482"/>
              <a:ext cx="4218" cy="81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altLang="ru-RU" sz="3200" i="1" u="sng">
                  <a:solidFill>
                    <a:srgbClr val="050963"/>
                  </a:solidFill>
                  <a:latin typeface="Times New Roman" pitchFamily="18" charset="0"/>
                </a:rPr>
                <a:t>Категорія “матерія”</a:t>
              </a:r>
              <a:endParaRPr lang="ru-RU" altLang="ru-RU" sz="3200" i="1" u="sng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385" y="1752"/>
              <a:ext cx="4944" cy="14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just"/>
              <a:r>
                <a:rPr lang="uk-UA" altLang="ru-RU" sz="4000" i="1">
                  <a:solidFill>
                    <a:srgbClr val="FF0000"/>
                  </a:solidFill>
                  <a:latin typeface="Times New Roman" pitchFamily="18" charset="0"/>
                </a:rPr>
                <a:t>Матерія</a:t>
              </a:r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 – філософська категорія для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означення об’єктивної реальності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(чуттєво-предметного світу), що дається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людині через її відчуття, сприймається </a:t>
              </a:r>
            </a:p>
            <a:p>
              <a:pPr algn="just"/>
              <a:r>
                <a:rPr lang="uk-UA" altLang="ru-RU" sz="3200" i="1">
                  <a:solidFill>
                    <a:srgbClr val="050963"/>
                  </a:solidFill>
                  <a:latin typeface="Times New Roman" pitchFamily="18" charset="0"/>
                </a:rPr>
                <a:t>ними та не залежить від відчуттів. </a:t>
              </a:r>
              <a:endParaRPr lang="ru-RU" altLang="ru-RU" sz="3200" i="1">
                <a:solidFill>
                  <a:srgbClr val="050963"/>
                </a:solidFill>
                <a:latin typeface="Times New Roman" pitchFamily="18" charset="0"/>
              </a:endParaRPr>
            </a:p>
          </p:txBody>
        </p:sp>
        <p:sp>
          <p:nvSpPr>
            <p:cNvPr id="26629" name="Line 6"/>
            <p:cNvSpPr>
              <a:spLocks noChangeShapeType="1"/>
            </p:cNvSpPr>
            <p:nvPr/>
          </p:nvSpPr>
          <p:spPr bwMode="auto">
            <a:xfrm>
              <a:off x="2835" y="1298"/>
              <a:ext cx="0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 smtClean="0">
                <a:solidFill>
                  <a:srgbClr val="FF0000"/>
                </a:solidFill>
              </a:rPr>
              <a:t>            ОСНОВНІ ВЛАСТИВОСТІ МАТЕРІЇ:</a:t>
            </a:r>
          </a:p>
          <a:p>
            <a:pPr marL="609600" indent="-609600" algn="ctr" eaLnBrk="1" hangingPunct="1">
              <a:buFontTx/>
              <a:buNone/>
              <a:defRPr/>
            </a:pPr>
            <a:endParaRPr lang="uk-UA" altLang="ru-RU" sz="40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ОБ‘ЄКТИВНІСТЬ.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НЕВИЧЕРПНІСТЬ.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НЕЗНИЩУВАНІСТЬ.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СТРУКТУРНІСТЬ.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МІНЛИВІСТЬ.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ВИЗНАЧЕНІСТЬ У ПРОСТОРІ І ЧАСІ.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НАЯВНІСТЬ РУХУ.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uk-UA" altLang="ru-RU" b="1" dirty="0" smtClean="0">
                <a:solidFill>
                  <a:schemeClr val="accent1">
                    <a:lumMod val="75000"/>
                  </a:schemeClr>
                </a:solidFill>
              </a:rPr>
              <a:t>САМООРГАНІЗАЦІЯ.</a:t>
            </a:r>
          </a:p>
          <a:p>
            <a:pPr marL="609600" indent="-609600" eaLnBrk="1" hangingPunct="1">
              <a:buFontTx/>
              <a:buAutoNum type="arabicPeriod"/>
              <a:defRPr/>
            </a:pPr>
            <a:endParaRPr lang="uk-UA" alt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НЕЖИВА: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МІКРОСВІТ;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МАКРОСВІТ;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МЕГАСВІТ.</a:t>
            </a:r>
          </a:p>
        </p:txBody>
      </p:sp>
      <p:sp>
        <p:nvSpPr>
          <p:cNvPr id="28675" name="Rectangle 13"/>
          <p:cNvSpPr>
            <a:spLocks noGrp="1" noChangeArrowheads="1"/>
          </p:cNvSpPr>
          <p:nvPr>
            <p:ph sz="quarter" idx="2"/>
          </p:nvPr>
        </p:nvSpPr>
        <p:spPr>
          <a:xfrm>
            <a:off x="250825" y="3938588"/>
            <a:ext cx="4244975" cy="2227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     ЖИВА: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ПІДОРГАНІЗМИ;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ОРГАНІЗМИ;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ПОНАДОРГАНІЗМИ.</a:t>
            </a:r>
          </a:p>
        </p:txBody>
      </p:sp>
      <p:sp>
        <p:nvSpPr>
          <p:cNvPr id="28676" name="Rectangle 14"/>
          <p:cNvSpPr>
            <a:spLocks noGrp="1" noChangeArrowheads="1"/>
          </p:cNvSpPr>
          <p:nvPr>
            <p:ph sz="half" idx="3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smtClean="0">
                <a:solidFill>
                  <a:srgbClr val="FF0000"/>
                </a:solidFill>
              </a:rPr>
              <a:t>СОЦІАЛЬНО-ОРГАНІЗОВАНА: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ЛЮДИНА;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СУСПІЛЬСТВО;</a:t>
            </a:r>
          </a:p>
          <a:p>
            <a:pPr eaLnBrk="1" hangingPunct="1">
              <a:buFontTx/>
              <a:buNone/>
            </a:pPr>
            <a:r>
              <a:rPr lang="uk-UA" altLang="ru-RU" b="1" smtClean="0"/>
              <a:t>ЛЮДСТВО В ЦІЛОМУ.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3600" b="1" dirty="0" smtClean="0">
                <a:solidFill>
                  <a:srgbClr val="FF0000"/>
                </a:solidFill>
              </a:rPr>
              <a:t>ТИПИ МАТЕРІЇ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89" name="Group 69"/>
          <p:cNvGraphicFramePr>
            <a:graphicFrameLocks noGrp="1"/>
          </p:cNvGraphicFramePr>
          <p:nvPr>
            <p:ph sz="half" idx="1"/>
          </p:nvPr>
        </p:nvGraphicFramePr>
        <p:xfrm>
          <a:off x="565150" y="620713"/>
          <a:ext cx="8578850" cy="6307138"/>
        </p:xfrm>
        <a:graphic>
          <a:graphicData uri="http://schemas.openxmlformats.org/drawingml/2006/table">
            <a:tbl>
              <a:tblPr/>
              <a:tblGrid>
                <a:gridCol w="4475163"/>
                <a:gridCol w="4103687"/>
              </a:tblGrid>
              <a:tr h="1615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РЕЧОВИНА </a:t>
                      </a:r>
                      <a:r>
                        <a:rPr kumimoji="0" lang="uk-UA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uk-U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такий вид матерії, що має масу спокою. Її стани: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ПОЛЕ</a:t>
                      </a: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12C7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 матеріальне утворення, що не має стану спокою.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ЗВЕРХТВЕРДИЙ;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ГРАВІТАЦІЙНЕ;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ТВЕРДИЙ;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МАГНІТНЕ;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РІДКИЙ;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ЕЛЕКТРИЧНЕ;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ГАЗОПОДІБНИЙ;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ЕЛЕКТРОННЕ;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9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ПЛАМА</a:t>
                      </a: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– </a:t>
                      </a: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іонізований газ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МЕЗОННЕ…. тощо.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21" name="Rectangle 3"/>
          <p:cNvSpPr>
            <a:spLocks noGrp="1" noChangeArrowheads="1"/>
          </p:cNvSpPr>
          <p:nvPr>
            <p:ph sz="quarter" idx="2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uk-UA" altLang="ru-RU" sz="3600" b="1" smtClean="0">
                <a:solidFill>
                  <a:srgbClr val="FF0000"/>
                </a:solidFill>
              </a:rPr>
              <a:t>ВИДИ МАТЕРІЇ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32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3200" b="1" dirty="0" smtClean="0">
                <a:solidFill>
                  <a:srgbClr val="FF0000"/>
                </a:solidFill>
              </a:rPr>
              <a:t>СПОСОБОМ ІСНУВАННЯ МАТЕРІЇ Є РУХ, а ФОРМАМИ ЇЇ ІСНУВАННЯ Є ПРОСТІР І ЧАС.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3600" b="1" dirty="0" smtClean="0">
                <a:solidFill>
                  <a:srgbClr val="FF0000"/>
                </a:solidFill>
              </a:rPr>
              <a:t>РУХ </a:t>
            </a:r>
            <a:r>
              <a:rPr lang="uk-UA" altLang="ru-RU" sz="3600" dirty="0" smtClean="0">
                <a:solidFill>
                  <a:srgbClr val="0912C7"/>
                </a:solidFill>
              </a:rPr>
              <a:t>– </a:t>
            </a:r>
            <a:r>
              <a:rPr lang="uk-UA" altLang="ru-RU" sz="3600" b="1" dirty="0" smtClean="0">
                <a:solidFill>
                  <a:srgbClr val="0912C7"/>
                </a:solidFill>
              </a:rPr>
              <a:t>це будь-яка зміна матеріальних об'єктів або взаємодія між ними. 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uk-UA" altLang="ru-RU" b="1" dirty="0" smtClean="0">
                <a:solidFill>
                  <a:srgbClr val="FF0000"/>
                </a:solidFill>
              </a:rPr>
              <a:t>ОСНОВНІ ВЛАСТИВОСТІ РУХУ: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 smtClean="0"/>
              <a:t>Обєктивність</a:t>
            </a:r>
            <a:r>
              <a:rPr lang="uk-UA" altLang="ru-RU" b="1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 smtClean="0"/>
              <a:t>Всезагальність</a:t>
            </a:r>
            <a:r>
              <a:rPr lang="uk-UA" altLang="ru-RU" b="1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 smtClean="0"/>
              <a:t>Несотворимість</a:t>
            </a:r>
            <a:r>
              <a:rPr lang="uk-UA" altLang="ru-RU" b="1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 smtClean="0"/>
              <a:t>Незнищуваність</a:t>
            </a:r>
            <a:r>
              <a:rPr lang="uk-UA" altLang="ru-RU" b="1" dirty="0" smtClean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uk-UA" altLang="ru-RU" b="1" dirty="0" err="1" smtClean="0"/>
              <a:t>Протиречівість</a:t>
            </a:r>
            <a:r>
              <a:rPr lang="uk-UA" altLang="ru-RU" b="1" dirty="0" smtClean="0"/>
              <a:t> (абсолютність і відносність).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600" b="1" dirty="0" smtClean="0">
                <a:solidFill>
                  <a:srgbClr val="FF0000"/>
                </a:solidFill>
              </a:rPr>
              <a:t>ФОРМИ РУХУ МАТЕРІЇ: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 smtClean="0">
                <a:solidFill>
                  <a:srgbClr val="0912C7"/>
                </a:solidFill>
              </a:rPr>
              <a:t>Механічна</a:t>
            </a:r>
            <a:r>
              <a:rPr lang="uk-UA" altLang="ru-RU" sz="3600" dirty="0" smtClean="0">
                <a:solidFill>
                  <a:srgbClr val="0912C7"/>
                </a:solidFill>
              </a:rPr>
              <a:t> </a:t>
            </a:r>
            <a:r>
              <a:rPr lang="uk-UA" altLang="ru-RU" sz="3600" dirty="0" smtClean="0"/>
              <a:t>– переміщення мас тіл.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 smtClean="0">
                <a:solidFill>
                  <a:srgbClr val="0912C7"/>
                </a:solidFill>
              </a:rPr>
              <a:t>Фізична</a:t>
            </a:r>
            <a:r>
              <a:rPr lang="uk-UA" altLang="ru-RU" sz="3600" dirty="0" smtClean="0">
                <a:solidFill>
                  <a:srgbClr val="0912C7"/>
                </a:solidFill>
              </a:rPr>
              <a:t> </a:t>
            </a:r>
            <a:r>
              <a:rPr lang="uk-UA" altLang="ru-RU" sz="3600" dirty="0" smtClean="0"/>
              <a:t>– зміни на молекулярному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 smtClean="0">
                <a:solidFill>
                  <a:srgbClr val="0912C7"/>
                </a:solidFill>
              </a:rPr>
              <a:t>Хімічна</a:t>
            </a:r>
            <a:r>
              <a:rPr lang="uk-UA" altLang="ru-RU" sz="3600" dirty="0" smtClean="0">
                <a:solidFill>
                  <a:srgbClr val="0912C7"/>
                </a:solidFill>
              </a:rPr>
              <a:t> </a:t>
            </a:r>
            <a:r>
              <a:rPr lang="uk-UA" altLang="ru-RU" sz="3600" dirty="0" smtClean="0"/>
              <a:t>- зміни на атомарному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 smtClean="0">
                <a:solidFill>
                  <a:srgbClr val="0912C7"/>
                </a:solidFill>
              </a:rPr>
              <a:t>Біологічна</a:t>
            </a:r>
            <a:r>
              <a:rPr lang="uk-UA" altLang="ru-RU" sz="3600" dirty="0" smtClean="0"/>
              <a:t> - зміни на клітинному рівні.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3600" b="1" dirty="0" smtClean="0">
                <a:solidFill>
                  <a:srgbClr val="0912C7"/>
                </a:solidFill>
              </a:rPr>
              <a:t>Соціальна</a:t>
            </a:r>
            <a:r>
              <a:rPr lang="uk-UA" altLang="ru-RU" sz="3600" dirty="0" smtClean="0"/>
              <a:t> – зміни на рівні особистості і суспільства.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42938" y="785813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400" b="1" dirty="0" smtClean="0"/>
              <a:t>План лекції</a:t>
            </a:r>
            <a:endParaRPr lang="ru-RU" sz="44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 smtClean="0"/>
              <a:t>Основні етапи розвитку уявлень про буття в історії філософської думки.</a:t>
            </a:r>
            <a:endParaRPr lang="ru-RU" sz="32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 smtClean="0"/>
              <a:t>Основні форми буття. Філософський зміст категорій матерія. Простір  і час.</a:t>
            </a:r>
            <a:endParaRPr lang="ru-RU" sz="32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sz="3200" dirty="0" smtClean="0"/>
              <a:t> Свідомість як філософська проблема.</a:t>
            </a:r>
            <a:endParaRPr lang="ru-RU" sz="3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 smtClean="0">
                <a:solidFill>
                  <a:srgbClr val="FF0000"/>
                </a:solidFill>
              </a:rPr>
              <a:t>ПРИНЦИПИ ВЗАЄМОДІЇ ФОРМ РУХУ: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 smtClean="0">
                <a:solidFill>
                  <a:srgbClr val="0070C0"/>
                </a:solidFill>
              </a:rPr>
              <a:t>ФУНКЦІОНАЛЬНИЙ </a:t>
            </a:r>
            <a:r>
              <a:rPr lang="uk-UA" altLang="ru-RU" sz="2800" dirty="0" smtClean="0">
                <a:solidFill>
                  <a:srgbClr val="0070C0"/>
                </a:solidFill>
              </a:rPr>
              <a:t>– кожна форма руху виконує свої функції.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 smtClean="0">
                <a:solidFill>
                  <a:srgbClr val="0070C0"/>
                </a:solidFill>
              </a:rPr>
              <a:t>ГЕНЕТИЧНИЙ </a:t>
            </a:r>
            <a:r>
              <a:rPr lang="uk-UA" altLang="ru-RU" sz="2800" dirty="0" smtClean="0">
                <a:solidFill>
                  <a:srgbClr val="0070C0"/>
                </a:solidFill>
              </a:rPr>
              <a:t>– нижчі форми руху входять до складу вищих.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uk-UA" altLang="ru-RU" sz="2800" b="1" dirty="0" smtClean="0">
                <a:solidFill>
                  <a:srgbClr val="0070C0"/>
                </a:solidFill>
              </a:rPr>
              <a:t>АНТИРЕДУКЦІЙНИЙ </a:t>
            </a:r>
            <a:r>
              <a:rPr lang="uk-UA" altLang="ru-RU" sz="2800" dirty="0" smtClean="0">
                <a:solidFill>
                  <a:srgbClr val="0070C0"/>
                </a:solidFill>
              </a:rPr>
              <a:t>– вищі форми не входять і не зводяться до нижчих.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800" dirty="0" smtClean="0">
              <a:solidFill>
                <a:srgbClr val="0070C0"/>
              </a:solidFill>
            </a:endParaRP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800" b="1" dirty="0" smtClean="0">
                <a:solidFill>
                  <a:srgbClr val="0070C0"/>
                </a:solidFill>
              </a:rPr>
              <a:t>РУХ МОЖЕ ЗДІЙСНЮВАТИСЬ ТІЛЬКИ У ПРОСТОРІ І ЧАСІ, ЯКІ Є ФОРМАМИ БУТТЯ МАТЕРІЇ.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uk-UA" altLang="ru-RU" sz="24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uk-UA" altLang="ru-RU" sz="24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 smtClean="0">
                <a:solidFill>
                  <a:srgbClr val="FF0000"/>
                </a:solidFill>
              </a:rPr>
              <a:t>ПРОСТІР </a:t>
            </a:r>
            <a:r>
              <a:rPr lang="uk-UA" altLang="ru-RU" sz="2400" dirty="0" smtClean="0"/>
              <a:t>– </a:t>
            </a:r>
            <a:r>
              <a:rPr lang="uk-UA" altLang="ru-RU" sz="2400" b="1" dirty="0" smtClean="0"/>
              <a:t>це така форма буття матерії, що визначає </a:t>
            </a:r>
            <a:r>
              <a:rPr lang="uk-UA" altLang="ru-RU" sz="2400" b="1" dirty="0" err="1" smtClean="0"/>
              <a:t>взаємовідносне</a:t>
            </a:r>
            <a:r>
              <a:rPr lang="uk-UA" altLang="ru-RU" sz="2400" b="1" dirty="0" smtClean="0"/>
              <a:t> розміщення об'єктів, їх структуру та порядок існування. </a:t>
            </a:r>
          </a:p>
          <a:p>
            <a:pPr marL="609600" indent="-609600" eaLnBrk="1" hangingPunct="1">
              <a:buFontTx/>
              <a:buNone/>
            </a:pPr>
            <a:endParaRPr lang="uk-UA" altLang="ru-RU" sz="2400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400" b="1" dirty="0" smtClean="0">
                <a:solidFill>
                  <a:srgbClr val="FF0000"/>
                </a:solidFill>
              </a:rPr>
              <a:t>ЧАС </a:t>
            </a:r>
            <a:r>
              <a:rPr lang="uk-UA" altLang="ru-RU" sz="2400" dirty="0" smtClean="0"/>
              <a:t>– </a:t>
            </a:r>
            <a:r>
              <a:rPr lang="uk-UA" altLang="ru-RU" sz="2400" b="1" dirty="0" smtClean="0"/>
              <a:t>така форма існування матерії, що характеризує тривалість існування матеріальних об</a:t>
            </a:r>
            <a:r>
              <a:rPr lang="en-US" altLang="ru-RU" sz="2400" b="1" dirty="0" smtClean="0"/>
              <a:t>’</a:t>
            </a:r>
            <a:r>
              <a:rPr lang="uk-UA" altLang="ru-RU" sz="2400" b="1" dirty="0" err="1" smtClean="0"/>
              <a:t>єктів</a:t>
            </a:r>
            <a:r>
              <a:rPr lang="uk-UA" altLang="ru-RU" sz="2400" b="1" dirty="0" smtClean="0"/>
              <a:t> та послідовність зміни їх стану.</a:t>
            </a:r>
          </a:p>
          <a:p>
            <a:pPr marL="609600" indent="-609600" algn="ctr" eaLnBrk="1" hangingPunct="1">
              <a:buFontTx/>
              <a:buNone/>
            </a:pPr>
            <a:endParaRPr lang="uk-UA" altLang="ru-RU" sz="2400" b="1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uk-UA" altLang="ru-RU" sz="2400" b="1" dirty="0" smtClean="0">
                <a:solidFill>
                  <a:srgbClr val="FF0000"/>
                </a:solidFill>
              </a:rPr>
              <a:t>ЗАГАЛЬНІ ВЛАСТИВОСТІ ПРОСТОРУ І ЧАСУ: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400" b="1" dirty="0" smtClean="0">
                <a:solidFill>
                  <a:srgbClr val="0912C7"/>
                </a:solidFill>
              </a:rPr>
              <a:t>Об</a:t>
            </a:r>
            <a:r>
              <a:rPr lang="en-US" altLang="ru-RU" sz="2400" b="1" dirty="0" smtClean="0">
                <a:solidFill>
                  <a:srgbClr val="0912C7"/>
                </a:solidFill>
              </a:rPr>
              <a:t>’</a:t>
            </a:r>
            <a:r>
              <a:rPr lang="uk-UA" altLang="ru-RU" sz="2400" b="1" dirty="0" err="1" smtClean="0">
                <a:solidFill>
                  <a:srgbClr val="0912C7"/>
                </a:solidFill>
              </a:rPr>
              <a:t>єктивність</a:t>
            </a:r>
            <a:r>
              <a:rPr lang="uk-UA" altLang="ru-RU" sz="2400" b="1" dirty="0" smtClean="0">
                <a:solidFill>
                  <a:srgbClr val="0912C7"/>
                </a:solidFill>
              </a:rPr>
              <a:t>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sz="2400" b="1" dirty="0" err="1" smtClean="0">
                <a:solidFill>
                  <a:srgbClr val="0912C7"/>
                </a:solidFill>
              </a:rPr>
              <a:t>Всезагальність</a:t>
            </a:r>
            <a:r>
              <a:rPr lang="uk-UA" altLang="ru-RU" sz="2400" b="1" dirty="0" smtClean="0">
                <a:solidFill>
                  <a:srgbClr val="0912C7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0" y="26035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altLang="ru-RU" b="1" dirty="0" smtClean="0">
                <a:solidFill>
                  <a:srgbClr val="0912C7"/>
                </a:solidFill>
              </a:rPr>
              <a:t>3. Безмежність.</a:t>
            </a:r>
          </a:p>
          <a:p>
            <a:pPr eaLnBrk="1" hangingPunct="1">
              <a:buFontTx/>
              <a:buNone/>
            </a:pPr>
            <a:r>
              <a:rPr lang="uk-UA" altLang="ru-RU" b="1" dirty="0" smtClean="0">
                <a:solidFill>
                  <a:srgbClr val="0912C7"/>
                </a:solidFill>
              </a:rPr>
              <a:t>4. Дискретність</a:t>
            </a:r>
            <a:r>
              <a:rPr lang="uk-UA" altLang="ru-RU" dirty="0" smtClean="0"/>
              <a:t> (властивість </a:t>
            </a:r>
            <a:r>
              <a:rPr lang="uk-UA" altLang="ru-RU" dirty="0" err="1" smtClean="0"/>
              <a:t>переривності</a:t>
            </a:r>
            <a:r>
              <a:rPr lang="uk-UA" altLang="ru-RU" dirty="0" smtClean="0"/>
              <a:t>, роздільності).</a:t>
            </a:r>
          </a:p>
          <a:p>
            <a:pPr eaLnBrk="1" hangingPunct="1">
              <a:buFontTx/>
              <a:buNone/>
            </a:pPr>
            <a:r>
              <a:rPr lang="uk-UA" altLang="ru-RU" b="1" dirty="0" smtClean="0">
                <a:solidFill>
                  <a:srgbClr val="0912C7"/>
                </a:solidFill>
              </a:rPr>
              <a:t>5. Нерозривність простору </a:t>
            </a:r>
          </a:p>
          <a:p>
            <a:pPr eaLnBrk="1" hangingPunct="1">
              <a:buFontTx/>
              <a:buNone/>
            </a:pPr>
            <a:r>
              <a:rPr lang="uk-UA" altLang="ru-RU" b="1" dirty="0" smtClean="0">
                <a:solidFill>
                  <a:srgbClr val="0912C7"/>
                </a:solidFill>
              </a:rPr>
              <a:t>і часу,</a:t>
            </a:r>
            <a:r>
              <a:rPr lang="uk-UA" altLang="ru-RU" dirty="0" smtClean="0"/>
              <a:t> що </a:t>
            </a:r>
            <a:r>
              <a:rPr lang="uk-UA" altLang="ru-RU" dirty="0" err="1" smtClean="0"/>
              <a:t>обгрунтував</a:t>
            </a:r>
            <a:endParaRPr lang="uk-UA" altLang="ru-RU" dirty="0" smtClean="0"/>
          </a:p>
          <a:p>
            <a:pPr eaLnBrk="1" hangingPunct="1">
              <a:buFontTx/>
              <a:buNone/>
            </a:pPr>
            <a:r>
              <a:rPr lang="uk-UA" altLang="ru-RU" dirty="0" smtClean="0"/>
              <a:t>вчений-фізик </a:t>
            </a:r>
            <a:r>
              <a:rPr lang="uk-UA" altLang="ru-RU" dirty="0" smtClean="0">
                <a:solidFill>
                  <a:srgbClr val="FF0000"/>
                </a:solidFill>
              </a:rPr>
              <a:t>Альберт</a:t>
            </a:r>
            <a:r>
              <a:rPr lang="uk-UA" altLang="ru-RU" dirty="0" smtClean="0"/>
              <a:t> </a:t>
            </a:r>
          </a:p>
          <a:p>
            <a:pPr eaLnBrk="1" hangingPunct="1">
              <a:buFontTx/>
              <a:buNone/>
            </a:pPr>
            <a:r>
              <a:rPr lang="uk-UA" altLang="ru-RU" b="1" dirty="0" smtClean="0">
                <a:solidFill>
                  <a:srgbClr val="FF0000"/>
                </a:solidFill>
              </a:rPr>
              <a:t>ЕЙНШТЕЙН</a:t>
            </a:r>
            <a:r>
              <a:rPr lang="uk-UA" altLang="ru-RU" dirty="0" smtClean="0"/>
              <a:t> </a:t>
            </a:r>
            <a:r>
              <a:rPr lang="uk-UA" altLang="ru-RU" dirty="0" smtClean="0">
                <a:solidFill>
                  <a:srgbClr val="0912C7"/>
                </a:solidFill>
              </a:rPr>
              <a:t>(1879-1955)</a:t>
            </a:r>
          </a:p>
          <a:p>
            <a:pPr eaLnBrk="1" hangingPunct="1">
              <a:buFontTx/>
              <a:buNone/>
            </a:pPr>
            <a:endParaRPr lang="uk-UA" altLang="ru-RU" dirty="0" smtClean="0">
              <a:solidFill>
                <a:srgbClr val="0912C7"/>
              </a:solidFill>
            </a:endParaRPr>
          </a:p>
          <a:p>
            <a:pPr eaLnBrk="1" hangingPunct="1">
              <a:buFontTx/>
              <a:buNone/>
            </a:pPr>
            <a:endParaRPr lang="uk-UA" altLang="ru-RU" sz="3600" b="1" dirty="0" smtClean="0">
              <a:solidFill>
                <a:srgbClr val="FF0000"/>
              </a:solidFill>
            </a:endParaRPr>
          </a:p>
        </p:txBody>
      </p:sp>
      <p:pic>
        <p:nvPicPr>
          <p:cNvPr id="34819" name="Picture 5" descr="Einstein1921 by F Schmutzer 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7200" y="2349500"/>
            <a:ext cx="36068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ru-RU" b="1" dirty="0" smtClean="0">
                <a:solidFill>
                  <a:srgbClr val="0912C7"/>
                </a:solidFill>
              </a:rPr>
              <a:t/>
            </a:r>
            <a:br>
              <a:rPr lang="en-US" altLang="ru-RU" b="1" dirty="0" smtClean="0">
                <a:solidFill>
                  <a:srgbClr val="0912C7"/>
                </a:solidFill>
              </a:rPr>
            </a:br>
            <a:r>
              <a:rPr lang="uk-UA" altLang="ru-RU" sz="3600" b="1" dirty="0" smtClean="0">
                <a:solidFill>
                  <a:srgbClr val="FF0000"/>
                </a:solidFill>
              </a:rPr>
              <a:t>СПЕЦИФІЧНІ ВЛАСТИВОСТІ</a:t>
            </a:r>
            <a:br>
              <a:rPr lang="uk-UA" altLang="ru-RU" sz="3600" b="1" dirty="0" smtClean="0">
                <a:solidFill>
                  <a:srgbClr val="FF0000"/>
                </a:solidFill>
              </a:rPr>
            </a:br>
            <a:r>
              <a:rPr lang="uk-UA" altLang="ru-RU" sz="3600" b="1" dirty="0" smtClean="0">
                <a:solidFill>
                  <a:srgbClr val="FF0000"/>
                </a:solidFill>
              </a:rPr>
              <a:t>ПРОСТОРУ:</a:t>
            </a:r>
            <a:endParaRPr lang="ru-RU" sz="3600" dirty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772816"/>
            <a:ext cx="7854950" cy="1752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en-US" altLang="ru-RU" b="1" dirty="0" smtClean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ПРОТЯЖНІСТЬ</a:t>
            </a:r>
            <a:r>
              <a:rPr lang="uk-UA" altLang="ru-RU" dirty="0" smtClean="0"/>
              <a:t> – порядок розміщення об'єктів і відстань між ними.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ТРЬОХВИМІРНІСТЬ </a:t>
            </a:r>
            <a:r>
              <a:rPr lang="uk-UA" altLang="ru-RU" dirty="0" smtClean="0"/>
              <a:t>– висота, довжина, ширина.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КІЛЬКІСНА І ЯКІСНА</a:t>
            </a:r>
            <a:r>
              <a:rPr lang="uk-UA" altLang="ru-RU" dirty="0" smtClean="0"/>
              <a:t> визначеність.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БЕЗМЕЖНІСТЬ (НЕСКІНЧЕННІСТЬ).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ГОМОГЕННІСТЬ</a:t>
            </a:r>
            <a:r>
              <a:rPr lang="uk-UA" altLang="ru-RU" b="1" dirty="0" smtClean="0">
                <a:solidFill>
                  <a:srgbClr val="FF0000"/>
                </a:solidFill>
              </a:rPr>
              <a:t> </a:t>
            </a:r>
            <a:r>
              <a:rPr lang="uk-UA" altLang="ru-RU" dirty="0" smtClean="0"/>
              <a:t>– однорідність окремих просторових предметів і явищ.</a:t>
            </a:r>
          </a:p>
          <a:p>
            <a:pPr marL="609600" indent="-609600" eaLnBrk="1" hangingPunct="1">
              <a:buFontTx/>
              <a:buAutoNum type="arabicPeriod"/>
            </a:pPr>
            <a:endParaRPr lang="uk-UA" altLang="ru-RU" dirty="0" smtClean="0"/>
          </a:p>
          <a:p>
            <a:pPr marL="609600" indent="-609600" eaLnBrk="1" hangingPunct="1">
              <a:buFontTx/>
              <a:buNone/>
            </a:pPr>
            <a:endParaRPr lang="uk-UA" altLang="ru-R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1772"/>
          </a:xfrm>
        </p:spPr>
        <p:txBody>
          <a:bodyPr>
            <a:normAutofit/>
          </a:bodyPr>
          <a:lstStyle/>
          <a:p>
            <a:pPr marL="609600" indent="-609600" algn="ctr" eaLnBrk="1" hangingPunct="1"/>
            <a:r>
              <a:rPr lang="uk-UA" altLang="ru-RU" sz="3200" b="1" dirty="0" smtClean="0">
                <a:solidFill>
                  <a:srgbClr val="0070C0"/>
                </a:solidFill>
              </a:rPr>
              <a:t>СПЕЦИФІЧНІ ВЛАСТИВОСТІ ЧАСУ: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8496000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/>
            <a:endParaRPr lang="uk-UA" altLang="ru-RU" sz="3200" dirty="0" smtClean="0">
              <a:solidFill>
                <a:srgbClr val="0912C7"/>
              </a:solidFill>
            </a:endParaRPr>
          </a:p>
          <a:p>
            <a:pPr marL="742950" indent="-742950"/>
            <a:endParaRPr lang="uk-UA" altLang="ru-RU" sz="2800" dirty="0" smtClean="0">
              <a:solidFill>
                <a:srgbClr val="0070C0"/>
              </a:solidFill>
            </a:endParaRPr>
          </a:p>
          <a:p>
            <a:pPr marL="742950" indent="-742950"/>
            <a:endParaRPr lang="uk-UA" altLang="ru-RU" sz="2800" dirty="0" smtClean="0">
              <a:solidFill>
                <a:srgbClr val="0070C0"/>
              </a:solidFill>
            </a:endParaRPr>
          </a:p>
          <a:p>
            <a:pPr marL="742950" indent="-742950"/>
            <a:r>
              <a:rPr lang="uk-UA" altLang="ru-RU" sz="2800" dirty="0" smtClean="0">
                <a:solidFill>
                  <a:srgbClr val="0070C0"/>
                </a:solidFill>
              </a:rPr>
              <a:t>1</a:t>
            </a:r>
            <a:r>
              <a:rPr lang="uk-UA" altLang="ru-RU" sz="2800" dirty="0" smtClean="0">
                <a:solidFill>
                  <a:srgbClr val="0070C0"/>
                </a:solidFill>
              </a:rPr>
              <a:t>. Тривалість – визначена послідовність зміни матеріальних об'єктів. </a:t>
            </a:r>
            <a:endParaRPr lang="en-US" altLang="ru-RU" sz="2800" dirty="0" smtClean="0">
              <a:solidFill>
                <a:srgbClr val="0070C0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2. Одномірність </a:t>
            </a:r>
            <a:r>
              <a:rPr lang="uk-UA" altLang="ru-RU" sz="2800" dirty="0" smtClean="0">
                <a:solidFill>
                  <a:srgbClr val="0070C0"/>
                </a:solidFill>
              </a:rPr>
              <a:t>– має тільки один вимір.</a:t>
            </a: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3. </a:t>
            </a:r>
            <a:r>
              <a:rPr lang="uk-UA" altLang="ru-RU" sz="2800" dirty="0" err="1">
                <a:solidFill>
                  <a:srgbClr val="0070C0"/>
                </a:solidFill>
              </a:rPr>
              <a:t>Однонаправленість</a:t>
            </a:r>
            <a:r>
              <a:rPr lang="uk-UA" altLang="ru-RU" sz="2800" dirty="0" smtClean="0">
                <a:solidFill>
                  <a:srgbClr val="0070C0"/>
                </a:solidFill>
              </a:rPr>
              <a:t> – протікає від минулого через сьогодення до майбутнього.</a:t>
            </a:r>
          </a:p>
          <a:p>
            <a:pPr marL="609600" indent="-609600" eaLnBrk="1" hangingPunct="1">
              <a:buFontTx/>
              <a:buNone/>
            </a:pPr>
            <a:r>
              <a:rPr lang="uk-UA" altLang="ru-RU" sz="2800" dirty="0">
                <a:solidFill>
                  <a:srgbClr val="0070C0"/>
                </a:solidFill>
              </a:rPr>
              <a:t>4. Вічність</a:t>
            </a:r>
            <a:r>
              <a:rPr lang="uk-UA" altLang="ru-RU" sz="2800" dirty="0" smtClean="0">
                <a:solidFill>
                  <a:srgbClr val="0070C0"/>
                </a:solidFill>
              </a:rPr>
              <a:t> у минулому і майбутньому.</a:t>
            </a:r>
          </a:p>
          <a:p>
            <a:pPr marL="742950" indent="-742950"/>
            <a:r>
              <a:rPr lang="uk-UA" altLang="ru-RU" dirty="0" smtClean="0"/>
              <a:t/>
            </a:r>
            <a:br>
              <a:rPr lang="uk-UA" alt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ru-RU" b="1" dirty="0" smtClean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 smtClean="0">
              <a:solidFill>
                <a:srgbClr val="0912C7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altLang="ru-RU" b="1" dirty="0" smtClean="0">
              <a:solidFill>
                <a:srgbClr val="0912C7"/>
              </a:solidFill>
            </a:endParaRPr>
          </a:p>
          <a:p>
            <a:pPr marL="609600" indent="-609600" algn="ctr" eaLnBrk="1" hangingPunct="1">
              <a:buFontTx/>
              <a:buNone/>
            </a:pPr>
            <a:r>
              <a:rPr lang="uk-UA" altLang="ru-RU" b="1" dirty="0" smtClean="0">
                <a:solidFill>
                  <a:srgbClr val="0070C0"/>
                </a:solidFill>
              </a:rPr>
              <a:t>РОЛЬ ПРОСТОРУ І ЧАСУ У ДІЯЛЬНОСТІ ЮРИСТІВ:</a:t>
            </a:r>
            <a:endParaRPr lang="en-US" altLang="ru-RU" b="1" dirty="0" smtClean="0">
              <a:solidFill>
                <a:srgbClr val="0070C0"/>
              </a:solidFill>
            </a:endParaRPr>
          </a:p>
          <a:p>
            <a:pPr marL="609600" indent="-609600" algn="ctr" eaLnBrk="1" hangingPunct="1">
              <a:buFontTx/>
              <a:buNone/>
            </a:pPr>
            <a:endParaRPr lang="uk-UA" altLang="ru-RU" b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ЗМЕНШУЄТЬСЯ</a:t>
            </a:r>
            <a:r>
              <a:rPr lang="uk-UA" altLang="ru-RU" dirty="0" smtClean="0"/>
              <a:t> (</a:t>
            </a:r>
            <a:r>
              <a:rPr lang="en-US" altLang="ru-RU" dirty="0" smtClean="0"/>
              <a:t>Interpol</a:t>
            </a:r>
            <a:r>
              <a:rPr lang="uk-UA" altLang="ru-RU" dirty="0" smtClean="0"/>
              <a:t>)</a:t>
            </a:r>
            <a:r>
              <a:rPr lang="en-US" altLang="ru-RU" dirty="0" smtClean="0"/>
              <a:t> – </a:t>
            </a:r>
            <a:r>
              <a:rPr lang="uk-UA" altLang="ru-RU" dirty="0" smtClean="0"/>
              <a:t>не сховаєшся.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ЗБІЛЬШУЄТЬСЯ </a:t>
            </a:r>
            <a:r>
              <a:rPr lang="uk-UA" altLang="ru-RU" dirty="0" smtClean="0"/>
              <a:t>– чим більший простір, тим важче зібрати докази, зробити розслідування.</a:t>
            </a:r>
          </a:p>
          <a:p>
            <a:pPr marL="609600" indent="-609600" eaLnBrk="1" hangingPunct="1">
              <a:lnSpc>
                <a:spcPct val="150000"/>
              </a:lnSpc>
              <a:buFontTx/>
              <a:buAutoNum type="arabicPeriod"/>
            </a:pPr>
            <a:r>
              <a:rPr lang="uk-UA" altLang="ru-RU" b="1" dirty="0" smtClean="0">
                <a:solidFill>
                  <a:srgbClr val="0912C7"/>
                </a:solidFill>
              </a:rPr>
              <a:t>Роль часу невпинно ЗРОСТАЄ.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uk-UA" altLang="ru-RU" sz="4000" dirty="0" smtClean="0">
                <a:solidFill>
                  <a:srgbClr val="FF0000"/>
                </a:solidFill>
              </a:rPr>
              <a:t>                        </a:t>
            </a:r>
            <a:endParaRPr lang="en-US" altLang="ru-RU" sz="4000" dirty="0" smtClean="0">
              <a:solidFill>
                <a:srgbClr val="FF0000"/>
              </a:solidFill>
            </a:endParaRPr>
          </a:p>
          <a:p>
            <a:pPr marL="609600" indent="-609600" algn="ctr" eaLnBrk="1" hangingPunct="1">
              <a:buFontTx/>
              <a:buNone/>
              <a:defRPr/>
            </a:pPr>
            <a:r>
              <a:rPr lang="uk-UA" altLang="ru-RU" sz="4000" b="1" dirty="0" smtClean="0"/>
              <a:t>ВИСНОВКИ:</a:t>
            </a:r>
          </a:p>
          <a:p>
            <a:pPr marL="609600" indent="-609600" eaLnBrk="1" hangingPunct="1">
              <a:buNone/>
              <a:defRPr/>
            </a:pPr>
            <a:r>
              <a:rPr lang="en-US" altLang="ru-RU" sz="40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Матерія є філософською категорією для означення об'єктивної реальності.</a:t>
            </a:r>
            <a:endParaRPr lang="en-US" alt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endParaRPr lang="uk-UA" altLang="ru-RU" sz="3200" b="1" dirty="0" smtClean="0"/>
          </a:p>
          <a:p>
            <a:pPr marL="609600" indent="-609600" eaLnBrk="1" hangingPunct="1">
              <a:buNone/>
              <a:defRPr/>
            </a:pP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2. Способом існування матерії є рух, а формами існування – простір і час.</a:t>
            </a:r>
          </a:p>
          <a:p>
            <a:pPr marL="609600" indent="-609600" eaLnBrk="1" hangingPunct="1">
              <a:buFontTx/>
              <a:buNone/>
              <a:defRPr/>
            </a:pPr>
            <a:endParaRPr lang="uk-UA" alt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  <a:defRPr/>
            </a:pPr>
            <a:endParaRPr lang="uk-UA" alt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uk-UA" altLang="ru-RU" sz="4000" dirty="0" smtClean="0">
                <a:solidFill>
                  <a:schemeClr val="accent1">
                    <a:lumMod val="75000"/>
                  </a:schemeClr>
                </a:solidFill>
              </a:rPr>
              <a:t>Сучасне узагальнення визначень матерії дозволяє зробити висновок,</a:t>
            </a:r>
            <a:r>
              <a:rPr lang="uk-UA" alt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uk-UA" alt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uk-UA" alt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що вона є об’єктивно реальним буттям світу в часі, просторі й русі, яке пізнане (безпосередньо чи опосередковано) людиною. Матерія пізнавана, об’єктивна, реальна, вона перебуває в русі, просторі й часі.</a:t>
            </a:r>
            <a:endParaRPr lang="ru-RU" alt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uk-UA" alt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298450" y="641350"/>
            <a:ext cx="8229600" cy="2182813"/>
          </a:xfrm>
        </p:spPr>
        <p:txBody>
          <a:bodyPr/>
          <a:lstStyle/>
          <a:p>
            <a:pPr algn="ctr" eaLnBrk="1" hangingPunct="1"/>
            <a:r>
              <a:rPr lang="uk-UA" sz="4400" dirty="0" smtClean="0"/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Свідомість як філософська проблема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9939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038600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400" b="1" i="1" dirty="0" err="1" smtClean="0"/>
              <a:t>Свідомість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- </a:t>
            </a:r>
            <a:r>
              <a:rPr lang="ru-RU" sz="2400" i="1" dirty="0" err="1" smtClean="0"/>
              <a:t>це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найвища</a:t>
            </a:r>
            <a:r>
              <a:rPr lang="ru-RU" sz="2400" i="1" dirty="0" smtClean="0"/>
              <a:t> форма </a:t>
            </a:r>
            <a:r>
              <a:rPr lang="ru-RU" sz="2400" i="1" dirty="0" err="1" smtClean="0"/>
              <a:t>розвитку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психіки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притаманна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тільки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людині</a:t>
            </a:r>
            <a:r>
              <a:rPr lang="ru-RU" sz="2400" i="1" dirty="0" smtClean="0"/>
              <a:t>, що </a:t>
            </a:r>
            <a:r>
              <a:rPr lang="ru-RU" sz="2400" i="1" dirty="0" err="1" smtClean="0"/>
              <a:t>виявляється</a:t>
            </a:r>
            <a:r>
              <a:rPr lang="ru-RU" sz="2400" i="1" dirty="0" smtClean="0"/>
              <a:t> в </a:t>
            </a:r>
            <a:r>
              <a:rPr lang="ru-RU" sz="2400" i="1" dirty="0" err="1" smtClean="0"/>
              <a:t>складних</a:t>
            </a:r>
            <a:r>
              <a:rPr lang="ru-RU" sz="2400" i="1" dirty="0" smtClean="0"/>
              <a:t> формах </a:t>
            </a:r>
            <a:r>
              <a:rPr lang="ru-RU" sz="2400" i="1" dirty="0" err="1" smtClean="0"/>
              <a:t>відображення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світу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опосередкована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суспільно-історичною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діяльністю</a:t>
            </a:r>
            <a:r>
              <a:rPr lang="ru-RU" sz="2400" i="1" dirty="0" smtClean="0"/>
              <a:t> людей.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ru-RU" sz="2400" dirty="0" smtClean="0"/>
              <a:t>     </a:t>
            </a:r>
          </a:p>
          <a:p>
            <a:pPr algn="just" eaLnBrk="1" hangingPunct="1">
              <a:defRPr/>
            </a:pPr>
            <a:r>
              <a:rPr lang="ru-RU" b="1" i="1" dirty="0" err="1" smtClean="0"/>
              <a:t>Свідомість</a:t>
            </a:r>
            <a:r>
              <a:rPr lang="ru-RU" b="1" i="1" dirty="0" smtClean="0"/>
              <a:t> </a:t>
            </a:r>
            <a:r>
              <a:rPr lang="ru-RU" i="1" dirty="0" smtClean="0"/>
              <a:t>-</a:t>
            </a:r>
            <a:r>
              <a:rPr lang="ru-RU" b="1" i="1" dirty="0" smtClean="0"/>
              <a:t>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властивість</a:t>
            </a:r>
            <a:r>
              <a:rPr lang="ru-RU" i="1" dirty="0" smtClean="0"/>
              <a:t> </a:t>
            </a:r>
            <a:r>
              <a:rPr lang="ru-RU" i="1" dirty="0" err="1" smtClean="0"/>
              <a:t>високоорганізованої</a:t>
            </a:r>
            <a:r>
              <a:rPr lang="ru-RU" i="1" dirty="0" smtClean="0"/>
              <a:t> </a:t>
            </a:r>
            <a:r>
              <a:rPr lang="ru-RU" i="1" dirty="0" err="1" smtClean="0"/>
              <a:t>матерії</a:t>
            </a:r>
            <a:r>
              <a:rPr lang="ru-RU" i="1" dirty="0" smtClean="0"/>
              <a:t> - </a:t>
            </a:r>
            <a:r>
              <a:rPr lang="ru-RU" i="1" dirty="0" err="1" smtClean="0"/>
              <a:t>людського</a:t>
            </a:r>
            <a:r>
              <a:rPr lang="ru-RU" i="1" dirty="0" smtClean="0"/>
              <a:t> </a:t>
            </a:r>
            <a:r>
              <a:rPr lang="ru-RU" i="1" dirty="0" err="1" smtClean="0"/>
              <a:t>мозку</a:t>
            </a:r>
            <a:r>
              <a:rPr lang="ru-RU" i="1" dirty="0" smtClean="0"/>
              <a:t>, яка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у  </a:t>
            </a:r>
            <a:r>
              <a:rPr lang="ru-RU" i="1" dirty="0" err="1" smtClean="0"/>
              <a:t>виробленні</a:t>
            </a:r>
            <a:r>
              <a:rPr lang="ru-RU" i="1" dirty="0" smtClean="0"/>
              <a:t> </a:t>
            </a:r>
            <a:r>
              <a:rPr lang="ru-RU" i="1" dirty="0" err="1" smtClean="0"/>
              <a:t>програми</a:t>
            </a:r>
            <a:r>
              <a:rPr lang="ru-RU" i="1" dirty="0" smtClean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200" b="1" dirty="0" smtClean="0">
                <a:solidFill>
                  <a:schemeClr val="tx1"/>
                </a:solidFill>
              </a:rPr>
              <a:t>Філософські </a:t>
            </a:r>
            <a:r>
              <a:rPr lang="uk-UA" altLang="ru-RU" sz="3200" b="1" dirty="0">
                <a:solidFill>
                  <a:schemeClr val="tx1"/>
                </a:solidFill>
              </a:rPr>
              <a:t>концепції </a:t>
            </a:r>
            <a:r>
              <a:rPr lang="uk-UA" altLang="ru-RU" sz="3200" b="1" dirty="0" smtClean="0">
                <a:solidFill>
                  <a:schemeClr val="tx1"/>
                </a:solidFill>
              </a:rPr>
              <a:t>свідомості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200" dirty="0" smtClean="0">
                <a:solidFill>
                  <a:schemeClr val="accent1">
                    <a:lumMod val="75000"/>
                  </a:schemeClr>
                </a:solidFill>
              </a:rPr>
              <a:t>Кожна епоха формує власне уявлення про свідомість, зміст якого залежить від домінуючого світогляду.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3200" dirty="0" smtClean="0">
                <a:solidFill>
                  <a:schemeClr val="accent1">
                    <a:lumMod val="75000"/>
                  </a:schemeClr>
                </a:solidFill>
              </a:rPr>
              <a:t>В архаїчному суспільстві світ не поділявся на матеріальний і духовний, а характеризувався як видимий і невидимий. Свідомість зводилася до сфери невидимого. Люди вірили, що душу можна нагодувати звичайною їжею.</a:t>
            </a:r>
            <a:endParaRPr lang="ru-RU" alt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i="1" dirty="0"/>
              <a:t>Р</a:t>
            </a:r>
            <a:r>
              <a:rPr lang="ru-RU" sz="4400" i="1" dirty="0"/>
              <a:t>екомендована література: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95536" y="1134000"/>
            <a:ext cx="8496000" cy="5724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/>
            <a:r>
              <a:rPr lang="ru-RU" sz="1600" i="1" dirty="0" err="1" smtClean="0">
                <a:solidFill>
                  <a:schemeClr val="tx2"/>
                </a:solidFill>
              </a:rPr>
              <a:t>Арлычев</a:t>
            </a:r>
            <a:r>
              <a:rPr lang="ru-RU" sz="1600" i="1" dirty="0" smtClean="0">
                <a:solidFill>
                  <a:schemeClr val="tx2"/>
                </a:solidFill>
              </a:rPr>
              <a:t> </a:t>
            </a:r>
            <a:r>
              <a:rPr lang="ru-RU" sz="1600" dirty="0" smtClean="0">
                <a:solidFill>
                  <a:schemeClr val="tx2"/>
                </a:solidFill>
              </a:rPr>
              <a:t>А. Онтология и теория познания. Учебное пособие. – М.:  </a:t>
            </a:r>
            <a:r>
              <a:rPr lang="ru-RU" sz="1600" dirty="0" err="1" smtClean="0">
                <a:solidFill>
                  <a:schemeClr val="tx2"/>
                </a:solidFill>
              </a:rPr>
              <a:t>Либроком</a:t>
            </a:r>
            <a:r>
              <a:rPr lang="ru-RU" sz="1600" dirty="0" smtClean="0">
                <a:solidFill>
                  <a:schemeClr val="tx2"/>
                </a:solidFill>
              </a:rPr>
              <a:t>. – 2016. – 226 с.</a:t>
            </a:r>
          </a:p>
          <a:p>
            <a:pPr algn="just" eaLnBrk="1" hangingPunct="1"/>
            <a:r>
              <a:rPr lang="uk-UA" sz="1600" i="1" dirty="0" err="1" smtClean="0">
                <a:solidFill>
                  <a:schemeClr val="tx2"/>
                </a:solidFill>
              </a:rPr>
              <a:t>Губар</a:t>
            </a:r>
            <a:r>
              <a:rPr lang="uk-UA" sz="1600" i="1" dirty="0" smtClean="0">
                <a:solidFill>
                  <a:schemeClr val="tx2"/>
                </a:solidFill>
              </a:rPr>
              <a:t> О.М. </a:t>
            </a:r>
            <a:r>
              <a:rPr lang="uk-UA" sz="1600" dirty="0" smtClean="0">
                <a:solidFill>
                  <a:schemeClr val="tx2"/>
                </a:solidFill>
              </a:rPr>
              <a:t>Філософія: інтерактивний курс лекцій: </a:t>
            </a:r>
            <a:r>
              <a:rPr lang="uk-UA" sz="1600" dirty="0" err="1" smtClean="0">
                <a:solidFill>
                  <a:schemeClr val="tx2"/>
                </a:solidFill>
              </a:rPr>
              <a:t>навч</a:t>
            </a:r>
            <a:r>
              <a:rPr lang="uk-UA" sz="1600" dirty="0" smtClean="0">
                <a:solidFill>
                  <a:schemeClr val="tx2"/>
                </a:solidFill>
              </a:rPr>
              <a:t>. посібник. К.: Центр </a:t>
            </a:r>
            <a:r>
              <a:rPr lang="uk-UA" sz="1600" dirty="0" err="1" smtClean="0">
                <a:solidFill>
                  <a:schemeClr val="tx2"/>
                </a:solidFill>
              </a:rPr>
              <a:t>учбов</a:t>
            </a:r>
            <a:r>
              <a:rPr lang="uk-UA" sz="1600" dirty="0" smtClean="0">
                <a:solidFill>
                  <a:schemeClr val="tx2"/>
                </a:solidFill>
              </a:rPr>
              <a:t>. Л-ри, 2012 – 416 с.</a:t>
            </a:r>
            <a:endParaRPr lang="ru-RU" sz="1600" dirty="0" smtClean="0">
              <a:solidFill>
                <a:schemeClr val="tx2"/>
              </a:solidFill>
            </a:endParaRPr>
          </a:p>
          <a:p>
            <a:pPr algn="just" eaLnBrk="1" hangingPunct="1"/>
            <a:r>
              <a:rPr lang="ru-RU" sz="1600" i="1" dirty="0" err="1" smtClean="0">
                <a:solidFill>
                  <a:schemeClr val="tx2"/>
                </a:solidFill>
              </a:rPr>
              <a:t>Губин</a:t>
            </a:r>
            <a:r>
              <a:rPr lang="ru-RU" sz="1600" i="1" dirty="0" smtClean="0">
                <a:solidFill>
                  <a:schemeClr val="tx2"/>
                </a:solidFill>
              </a:rPr>
              <a:t> В. </a:t>
            </a:r>
            <a:r>
              <a:rPr lang="ru-RU" sz="1600" dirty="0" smtClean="0">
                <a:solidFill>
                  <a:schemeClr val="tx2"/>
                </a:solidFill>
              </a:rPr>
              <a:t>Философия. Учебник. – М.: </a:t>
            </a:r>
            <a:r>
              <a:rPr lang="ru-RU" sz="1600" u="sng" dirty="0" smtClean="0">
                <a:solidFill>
                  <a:schemeClr val="tx2"/>
                </a:solidFill>
              </a:rPr>
              <a:t>Проспект</a:t>
            </a:r>
            <a:r>
              <a:rPr lang="ru-RU" sz="1600" dirty="0" smtClean="0">
                <a:solidFill>
                  <a:schemeClr val="tx2"/>
                </a:solidFill>
              </a:rPr>
              <a:t>, 2016. – 336 с.</a:t>
            </a:r>
          </a:p>
          <a:p>
            <a:pPr algn="just" eaLnBrk="1" hangingPunct="1"/>
            <a:r>
              <a:rPr lang="uk-UA" sz="1600" dirty="0" smtClean="0">
                <a:solidFill>
                  <a:schemeClr val="tx2"/>
                </a:solidFill>
              </a:rPr>
              <a:t> </a:t>
            </a:r>
            <a:r>
              <a:rPr lang="uk-UA" sz="1600" i="1" dirty="0" err="1" smtClean="0">
                <a:solidFill>
                  <a:schemeClr val="tx2"/>
                </a:solidFill>
              </a:rPr>
              <a:t>Мальков</a:t>
            </a:r>
            <a:r>
              <a:rPr lang="uk-UA" sz="1600" i="1" dirty="0" smtClean="0">
                <a:solidFill>
                  <a:schemeClr val="tx2"/>
                </a:solidFill>
              </a:rPr>
              <a:t> Б.Н., </a:t>
            </a:r>
            <a:r>
              <a:rPr lang="uk-UA" sz="1600" i="1" dirty="0" err="1" smtClean="0">
                <a:solidFill>
                  <a:schemeClr val="tx2"/>
                </a:solidFill>
              </a:rPr>
              <a:t>Торгашев</a:t>
            </a:r>
            <a:r>
              <a:rPr lang="uk-UA" sz="1600" i="1" dirty="0" smtClean="0">
                <a:solidFill>
                  <a:schemeClr val="tx2"/>
                </a:solidFill>
              </a:rPr>
              <a:t> Г.А. </a:t>
            </a:r>
            <a:r>
              <a:rPr lang="uk-UA" sz="1600" dirty="0" err="1" smtClean="0">
                <a:solidFill>
                  <a:schemeClr val="tx2"/>
                </a:solidFill>
              </a:rPr>
              <a:t>Философия</a:t>
            </a:r>
            <a:r>
              <a:rPr lang="uk-UA" sz="1600" dirty="0" smtClean="0">
                <a:solidFill>
                  <a:schemeClr val="tx2"/>
                </a:solidFill>
              </a:rPr>
              <a:t> для </a:t>
            </a:r>
            <a:r>
              <a:rPr lang="uk-UA" sz="1600" dirty="0" err="1" smtClean="0">
                <a:solidFill>
                  <a:schemeClr val="tx2"/>
                </a:solidFill>
              </a:rPr>
              <a:t>юристов</a:t>
            </a:r>
            <a:r>
              <a:rPr lang="uk-UA" sz="1600" dirty="0" smtClean="0">
                <a:solidFill>
                  <a:schemeClr val="tx2"/>
                </a:solidFill>
              </a:rPr>
              <a:t>: </a:t>
            </a:r>
            <a:r>
              <a:rPr lang="uk-UA" sz="1600" dirty="0" err="1" smtClean="0">
                <a:solidFill>
                  <a:schemeClr val="tx2"/>
                </a:solidFill>
              </a:rPr>
              <a:t>учебное</a:t>
            </a:r>
            <a:r>
              <a:rPr lang="uk-UA" sz="1600" dirty="0" smtClean="0">
                <a:solidFill>
                  <a:schemeClr val="tx2"/>
                </a:solidFill>
              </a:rPr>
              <a:t>        </a:t>
            </a:r>
            <a:r>
              <a:rPr lang="uk-UA" sz="1600" dirty="0" err="1" smtClean="0">
                <a:solidFill>
                  <a:schemeClr val="tx2"/>
                </a:solidFill>
              </a:rPr>
              <a:t>пособие</a:t>
            </a:r>
            <a:r>
              <a:rPr lang="uk-UA" sz="1600" dirty="0" smtClean="0">
                <a:solidFill>
                  <a:schemeClr val="tx2"/>
                </a:solidFill>
              </a:rPr>
              <a:t>. – </a:t>
            </a:r>
            <a:r>
              <a:rPr lang="uk-UA" sz="1600" dirty="0" err="1" smtClean="0">
                <a:solidFill>
                  <a:schemeClr val="tx2"/>
                </a:solidFill>
              </a:rPr>
              <a:t>Юнити-Дана</a:t>
            </a:r>
            <a:r>
              <a:rPr lang="uk-UA" sz="1600" dirty="0" smtClean="0">
                <a:solidFill>
                  <a:schemeClr val="tx2"/>
                </a:solidFill>
              </a:rPr>
              <a:t> – 2013. – 447 с. </a:t>
            </a:r>
          </a:p>
          <a:p>
            <a:pPr algn="just" eaLnBrk="1" hangingPunct="1"/>
            <a:r>
              <a:rPr lang="uk-UA" sz="1600" i="1" dirty="0" err="1" smtClean="0">
                <a:solidFill>
                  <a:schemeClr val="tx2"/>
                </a:solidFill>
              </a:rPr>
              <a:t>Петрушенко</a:t>
            </a:r>
            <a:r>
              <a:rPr lang="uk-UA" sz="1600" i="1" dirty="0" smtClean="0">
                <a:solidFill>
                  <a:schemeClr val="tx2"/>
                </a:solidFill>
              </a:rPr>
              <a:t> В.Л. </a:t>
            </a:r>
            <a:r>
              <a:rPr lang="uk-UA" sz="1600" dirty="0" smtClean="0">
                <a:solidFill>
                  <a:schemeClr val="tx2"/>
                </a:solidFill>
              </a:rPr>
              <a:t>Історія світової філософії. Фундаментальні проблеми філософії. Навчальний посібник. – Львів: НУ «ЛП», 2002, - 414 с. </a:t>
            </a:r>
          </a:p>
          <a:p>
            <a:pPr algn="just" eaLnBrk="1" hangingPunct="1"/>
            <a:r>
              <a:rPr lang="uk-UA" sz="1600" i="1" dirty="0" err="1" smtClean="0">
                <a:solidFill>
                  <a:schemeClr val="tx2"/>
                </a:solidFill>
              </a:rPr>
              <a:t>Причепій</a:t>
            </a:r>
            <a:r>
              <a:rPr lang="uk-UA" sz="1600" i="1" dirty="0" smtClean="0">
                <a:solidFill>
                  <a:schemeClr val="tx2"/>
                </a:solidFill>
              </a:rPr>
              <a:t> Є.М., </a:t>
            </a:r>
            <a:r>
              <a:rPr lang="uk-UA" sz="1600" i="1" dirty="0" err="1" smtClean="0">
                <a:solidFill>
                  <a:schemeClr val="tx2"/>
                </a:solidFill>
              </a:rPr>
              <a:t>Черній</a:t>
            </a:r>
            <a:r>
              <a:rPr lang="uk-UA" sz="1600" i="1" dirty="0" smtClean="0">
                <a:solidFill>
                  <a:schemeClr val="tx2"/>
                </a:solidFill>
              </a:rPr>
              <a:t> А.М., </a:t>
            </a:r>
            <a:r>
              <a:rPr lang="uk-UA" sz="1600" i="1" dirty="0" err="1" smtClean="0">
                <a:solidFill>
                  <a:schemeClr val="tx2"/>
                </a:solidFill>
              </a:rPr>
              <a:t>Чекаль</a:t>
            </a:r>
            <a:r>
              <a:rPr lang="uk-UA" sz="1600" i="1" dirty="0" smtClean="0">
                <a:solidFill>
                  <a:schemeClr val="tx2"/>
                </a:solidFill>
              </a:rPr>
              <a:t> Л.А. </a:t>
            </a:r>
            <a:r>
              <a:rPr lang="uk-UA" sz="1600" dirty="0" smtClean="0">
                <a:solidFill>
                  <a:schemeClr val="tx2"/>
                </a:solidFill>
              </a:rPr>
              <a:t>Філософія: підручник. – 4 вид., випр., </a:t>
            </a:r>
            <a:r>
              <a:rPr lang="uk-UA" sz="1600" dirty="0" err="1" smtClean="0">
                <a:solidFill>
                  <a:schemeClr val="tx2"/>
                </a:solidFill>
              </a:rPr>
              <a:t>доп</a:t>
            </a:r>
            <a:r>
              <a:rPr lang="uk-UA" sz="1600" dirty="0" smtClean="0">
                <a:solidFill>
                  <a:schemeClr val="tx2"/>
                </a:solidFill>
              </a:rPr>
              <a:t>. – К.: </a:t>
            </a:r>
            <a:r>
              <a:rPr lang="uk-UA" sz="1600" dirty="0" err="1" smtClean="0">
                <a:solidFill>
                  <a:schemeClr val="tx2"/>
                </a:solidFill>
              </a:rPr>
              <a:t>Академвидав</a:t>
            </a:r>
            <a:r>
              <a:rPr lang="uk-UA" sz="1600" dirty="0" smtClean="0">
                <a:solidFill>
                  <a:schemeClr val="tx2"/>
                </a:solidFill>
              </a:rPr>
              <a:t>, 2012. – 592 с.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</a:p>
          <a:p>
            <a:pPr algn="just" eaLnBrk="1" hangingPunct="1"/>
            <a:r>
              <a:rPr lang="ru-RU" sz="1600" i="1" dirty="0" smtClean="0">
                <a:solidFill>
                  <a:schemeClr val="tx2"/>
                </a:solidFill>
              </a:rPr>
              <a:t>Руденко А. </a:t>
            </a:r>
            <a:r>
              <a:rPr lang="ru-RU" sz="1600" dirty="0" smtClean="0">
                <a:solidFill>
                  <a:schemeClr val="tx2"/>
                </a:solidFill>
              </a:rPr>
              <a:t>Философия в схемах и таблицах. Учебное пособие. – М</a:t>
            </a:r>
            <a:r>
              <a:rPr lang="ru-RU" sz="1600" b="0" dirty="0" smtClean="0">
                <a:solidFill>
                  <a:schemeClr val="tx2"/>
                </a:solidFill>
              </a:rPr>
              <a:t>.: </a:t>
            </a:r>
            <a:r>
              <a:rPr lang="ru-RU" sz="1600" dirty="0" smtClean="0">
                <a:solidFill>
                  <a:schemeClr val="tx2"/>
                </a:solidFill>
              </a:rPr>
              <a:t>Феникс, 2016. - 384 с.</a:t>
            </a:r>
          </a:p>
          <a:p>
            <a:pPr algn="just" eaLnBrk="1" hangingPunct="1"/>
            <a:r>
              <a:rPr lang="uk-UA" sz="1600" dirty="0" smtClean="0">
                <a:solidFill>
                  <a:schemeClr val="tx2"/>
                </a:solidFill>
              </a:rPr>
              <a:t>Філософія: </a:t>
            </a:r>
            <a:r>
              <a:rPr lang="uk-UA" sz="1600" dirty="0" err="1" smtClean="0">
                <a:solidFill>
                  <a:schemeClr val="tx2"/>
                </a:solidFill>
              </a:rPr>
              <a:t>хрестоматия</a:t>
            </a:r>
            <a:r>
              <a:rPr lang="uk-UA" sz="1600" dirty="0" smtClean="0">
                <a:solidFill>
                  <a:schemeClr val="tx2"/>
                </a:solidFill>
              </a:rPr>
              <a:t> (від витоків до сьогодення) за ред. Л.В. </a:t>
            </a:r>
            <a:r>
              <a:rPr lang="uk-UA" sz="1600" dirty="0" err="1" smtClean="0">
                <a:solidFill>
                  <a:schemeClr val="tx2"/>
                </a:solidFill>
              </a:rPr>
              <a:t>Губерського</a:t>
            </a:r>
            <a:r>
              <a:rPr lang="uk-UA" sz="1600" dirty="0" smtClean="0">
                <a:solidFill>
                  <a:schemeClr val="tx2"/>
                </a:solidFill>
              </a:rPr>
              <a:t>, - К.: Знання</a:t>
            </a:r>
            <a:r>
              <a:rPr lang="ru-RU" sz="1600" dirty="0" smtClean="0">
                <a:solidFill>
                  <a:schemeClr val="tx2"/>
                </a:solidFill>
              </a:rPr>
              <a:t>, 2009, - 621 с. </a:t>
            </a:r>
            <a:r>
              <a:rPr lang="ru-RU" sz="1600" dirty="0" err="1" smtClean="0">
                <a:solidFill>
                  <a:schemeClr val="tx2"/>
                </a:solidFill>
              </a:rPr>
              <a:t>Філософія</a:t>
            </a:r>
            <a:r>
              <a:rPr lang="ru-RU" sz="1600" dirty="0" smtClean="0">
                <a:solidFill>
                  <a:schemeClr val="tx2"/>
                </a:solidFill>
              </a:rPr>
              <a:t>: </a:t>
            </a:r>
            <a:r>
              <a:rPr lang="ru-RU" sz="1600" dirty="0" err="1" smtClean="0">
                <a:solidFill>
                  <a:schemeClr val="tx2"/>
                </a:solidFill>
              </a:rPr>
              <a:t>Навчальний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</a:rPr>
              <a:t>посібник</a:t>
            </a:r>
            <a:r>
              <a:rPr lang="ru-RU" sz="1600" dirty="0" smtClean="0">
                <a:solidFill>
                  <a:schemeClr val="tx2"/>
                </a:solidFill>
              </a:rPr>
              <a:t> (за ред. І.Ф. </a:t>
            </a:r>
            <a:r>
              <a:rPr lang="ru-RU" sz="1600" dirty="0" err="1" smtClean="0">
                <a:solidFill>
                  <a:schemeClr val="tx2"/>
                </a:solidFill>
              </a:rPr>
              <a:t>Надольного</a:t>
            </a:r>
            <a:r>
              <a:rPr lang="ru-RU" sz="1600" dirty="0" smtClean="0">
                <a:solidFill>
                  <a:schemeClr val="tx2"/>
                </a:solidFill>
              </a:rPr>
              <a:t>).-К., 2000.</a:t>
            </a:r>
          </a:p>
          <a:p>
            <a:pPr algn="just" eaLnBrk="1" hangingPunct="1"/>
            <a:r>
              <a:rPr lang="uk-UA" sz="1600" dirty="0" smtClean="0">
                <a:solidFill>
                  <a:schemeClr val="tx2"/>
                </a:solidFill>
              </a:rPr>
              <a:t>Філософія. Кредитно-модульний курс: підручник для студентів вищих навчальних закладів. Х.: </a:t>
            </a:r>
            <a:r>
              <a:rPr lang="uk-UA" sz="1600" dirty="0" err="1" smtClean="0">
                <a:solidFill>
                  <a:schemeClr val="tx2"/>
                </a:solidFill>
              </a:rPr>
              <a:t>НфаУ</a:t>
            </a:r>
            <a:r>
              <a:rPr lang="uk-UA" sz="1600" dirty="0" smtClean="0">
                <a:solidFill>
                  <a:schemeClr val="tx2"/>
                </a:solidFill>
              </a:rPr>
              <a:t>. Золоті сторінки. 2014. 472 с. </a:t>
            </a:r>
            <a:r>
              <a:rPr lang="ru-RU" sz="1600" dirty="0" smtClean="0">
                <a:solidFill>
                  <a:schemeClr val="tx2"/>
                </a:solidFill>
              </a:rPr>
              <a:t>Хрестоматия по философии. Учебное пособие / – Составитель: Алексеев П. – М.: Проспект, 2016. – 576 с.</a:t>
            </a:r>
          </a:p>
          <a:p>
            <a:pPr algn="just" eaLnBrk="1" hangingPunct="1"/>
            <a:endParaRPr lang="ru-RU" sz="1800" dirty="0" smtClean="0">
              <a:solidFill>
                <a:schemeClr val="tx2"/>
              </a:solidFill>
            </a:endParaRPr>
          </a:p>
          <a:p>
            <a:pPr algn="just" eaLnBrk="1" hangingPunct="1"/>
            <a:endParaRPr lang="ru-RU" sz="1800" dirty="0" smtClean="0">
              <a:solidFill>
                <a:schemeClr val="tx2"/>
              </a:solidFill>
            </a:endParaRP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dirty="0" smtClean="0">
                <a:solidFill>
                  <a:schemeClr val="tx1"/>
                </a:solidFill>
              </a:rPr>
              <a:t>Античність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Душа </a:t>
            </a:r>
            <a:r>
              <a:rPr lang="ru-RU" dirty="0"/>
              <a:t>розглядалася як якась нематеріальна субстанція, нібито незалежна від матерії, здатна вести самостійне існування, безсмертна і вічна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Свідомість </a:t>
            </a:r>
            <a:r>
              <a:rPr lang="ru-RU" dirty="0"/>
              <a:t>причетна до розуму, що є космічним і виглядає як узагальнення дійсного світу, як синонім універсальної закономірності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Вперше </a:t>
            </a:r>
            <a:r>
              <a:rPr lang="ru-RU" dirty="0"/>
              <a:t>ці погляди дістали своє теоретичне обгрунтування і закріплення у філософії Сократа і його учня Платона. Геракліт основу свідомих дій людини називав "логосом", що тлумачилося як слово, думка, сутність самих речей. Цінність людського розуму визначалась залежно від міри залучення до цього логосу - об'єктивного світопорядку.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dirty="0" smtClean="0">
                <a:solidFill>
                  <a:schemeClr val="tx1"/>
                </a:solidFill>
              </a:rPr>
              <a:t>Середньовіччя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Свідомість тлумачили як нерефлективне блаженство, неусвідомлене життя нашого «Я» в Бозі,  мовчазне життя нашого тіла. </a:t>
            </a:r>
          </a:p>
          <a:p>
            <a:pPr marL="548640" indent="-41148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uk-UA" altLang="ru-RU" sz="3200" b="1" dirty="0">
                <a:solidFill>
                  <a:schemeClr val="accent1">
                    <a:lumMod val="75000"/>
                  </a:schemeClr>
                </a:solidFill>
              </a:rPr>
              <a:t>Августин</a:t>
            </a:r>
            <a:r>
              <a:rPr lang="uk-UA" altLang="ru-RU" sz="3200" dirty="0">
                <a:solidFill>
                  <a:schemeClr val="accent1">
                    <a:lumMod val="75000"/>
                  </a:schemeClr>
                </a:solidFill>
              </a:rPr>
              <a:t> розглядає свідомість як вторинне, не найкраще, невисоке, що є в духовному досвіді людини. Завдяки свідомості людина розуміє, що вона покарана, і це змушує її страждати, людина усвідомлює незворотність часу, свою смертність. Як духовна істота людина починає соромитися своїх природно-тілесних властивостей і захоплень, а сором — свідчення відлучення людини від вічності і Бога.</a:t>
            </a:r>
            <a:endParaRPr lang="ru-RU" alt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Відродження та Новий час </a:t>
            </a:r>
            <a:b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  <a:t>(ідеалізм,  дуалізм,  матеріалізм)</a:t>
            </a:r>
            <a:endParaRPr lang="ru-RU" alt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проголошена причиною всього, що відбувається з нею (</a:t>
            </a:r>
            <a:r>
              <a:rPr lang="uk-UA" altLang="ru-RU" b="1" i="1" dirty="0" err="1" smtClean="0"/>
              <a:t>антропоцентричний</a:t>
            </a:r>
            <a:r>
              <a:rPr lang="uk-UA" altLang="ru-RU" dirty="0" smtClean="0"/>
              <a:t> світогляд). Свідомість перестає бути другорядним поняттям.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b="1" dirty="0" smtClean="0"/>
              <a:t>Р. Декарт</a:t>
            </a:r>
            <a:r>
              <a:rPr lang="uk-UA" altLang="ru-RU" dirty="0" smtClean="0"/>
              <a:t> розглядав «свідомість» як особливу здатність душі до</a:t>
            </a:r>
            <a:r>
              <a:rPr lang="ru-RU" altLang="ru-RU" dirty="0" smtClean="0"/>
              <a:t> </a:t>
            </a:r>
            <a:r>
              <a:rPr lang="uk-UA" altLang="ru-RU" dirty="0" smtClean="0"/>
              <a:t>інтелектуальної діяльності, проектування суб'єктом світу. Свідомість він звів до мислення і розуму (раціоналізм).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 У </a:t>
            </a:r>
            <a:r>
              <a:rPr lang="uk-UA" altLang="ru-RU" b="1" dirty="0" smtClean="0"/>
              <a:t>Гегеля</a:t>
            </a:r>
            <a:r>
              <a:rPr lang="uk-UA" altLang="ru-RU" dirty="0" smtClean="0"/>
              <a:t> свідомість людини - це суб'єктивна форма існування духу, культури.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altLang="ru-RU" dirty="0" smtClean="0"/>
              <a:t>Французькі матеріалісти трактували свідомість як відображення людиною навколишньої дійсності.</a:t>
            </a:r>
            <a:r>
              <a:rPr lang="ru-RU" altLang="ru-RU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09572"/>
          </a:xfrm>
        </p:spPr>
        <p:txBody>
          <a:bodyPr/>
          <a:lstStyle/>
          <a:p>
            <a:pPr algn="ctr" eaLnBrk="1" hangingPunct="1"/>
            <a: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Д</a:t>
            </a:r>
            <a:r>
              <a:rPr lang="uk-UA" alt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уалізм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sz="2400" dirty="0" err="1" smtClean="0"/>
              <a:t>Дуалізм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властивий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Іммануїла</a:t>
            </a:r>
            <a:r>
              <a:rPr lang="ru-RU" sz="2400" dirty="0" smtClean="0"/>
              <a:t> Канта. </a:t>
            </a:r>
            <a:endParaRPr lang="ru-RU" sz="2400" dirty="0" smtClean="0"/>
          </a:p>
          <a:p>
            <a:pPr algn="just" eaLnBrk="1" hangingPunct="1">
              <a:buNone/>
            </a:pPr>
            <a:endParaRPr lang="ru-RU" sz="2400" dirty="0" smtClean="0"/>
          </a:p>
          <a:p>
            <a:pPr algn="just" eaLnBrk="1" hangingPunct="1"/>
            <a:r>
              <a:rPr lang="ru-RU" sz="2400" dirty="0" err="1" smtClean="0"/>
              <a:t>Близькою</a:t>
            </a:r>
            <a:r>
              <a:rPr lang="ru-RU" sz="2400" dirty="0" smtClean="0"/>
              <a:t> </a:t>
            </a:r>
            <a:r>
              <a:rPr lang="ru-RU" sz="2400" dirty="0" smtClean="0"/>
              <a:t>до </a:t>
            </a:r>
            <a:r>
              <a:rPr lang="ru-RU" sz="2400" dirty="0" err="1" smtClean="0"/>
              <a:t>дуалістичного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трактування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концепція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французького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філософа</a:t>
            </a:r>
            <a:r>
              <a:rPr lang="ru-RU" sz="2400" dirty="0" smtClean="0"/>
              <a:t>, </a:t>
            </a:r>
            <a:r>
              <a:rPr lang="ru-RU" sz="2400" dirty="0" err="1" smtClean="0"/>
              <a:t>вченого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богослова </a:t>
            </a:r>
            <a:r>
              <a:rPr lang="ru-RU" sz="2400" dirty="0" err="1" smtClean="0"/>
              <a:t>П'єра</a:t>
            </a:r>
            <a:r>
              <a:rPr lang="ru-RU" sz="2400" dirty="0" smtClean="0"/>
              <a:t> Тейяра де Шардена.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вважав</a:t>
            </a:r>
            <a:r>
              <a:rPr lang="ru-RU" sz="2400" dirty="0" smtClean="0"/>
              <a:t>, що в </a:t>
            </a:r>
            <a:r>
              <a:rPr lang="ru-RU" sz="2400" dirty="0" err="1" smtClean="0"/>
              <a:t>земній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замкнута </a:t>
            </a:r>
            <a:r>
              <a:rPr lang="ru-RU" sz="2400" dirty="0" err="1" smtClean="0"/>
              <a:t>певна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маса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елементарної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свідомості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психічної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. </a:t>
            </a:r>
            <a:endParaRPr lang="ru-RU" sz="2400" dirty="0" smtClean="0"/>
          </a:p>
          <a:p>
            <a:pPr algn="just" eaLnBrk="1" hangingPunct="1"/>
            <a:endParaRPr lang="ru-RU" sz="2400" dirty="0" smtClean="0"/>
          </a:p>
          <a:p>
            <a:pPr algn="just" eaLnBrk="1" hangingPunct="1"/>
            <a:r>
              <a:rPr lang="ru-RU" sz="2400" b="1" dirty="0" err="1" smtClean="0"/>
              <a:t>Отже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свідомість</a:t>
            </a:r>
            <a:r>
              <a:rPr lang="ru-RU" sz="2400" b="1" dirty="0" smtClean="0"/>
              <a:t> так само </a:t>
            </a:r>
            <a:r>
              <a:rPr lang="ru-RU" sz="2400" b="1" dirty="0" err="1" smtClean="0"/>
              <a:t>первинна</a:t>
            </a:r>
            <a:r>
              <a:rPr lang="ru-RU" sz="2400" b="1" dirty="0" smtClean="0"/>
              <a:t>, </a:t>
            </a:r>
            <a:r>
              <a:rPr lang="ru-RU" sz="2400" b="1" dirty="0" smtClean="0"/>
              <a:t> як </a:t>
            </a:r>
            <a:r>
              <a:rPr lang="ru-RU" sz="2400" b="1" dirty="0" err="1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матерія</a:t>
            </a:r>
            <a:r>
              <a:rPr lang="ru-RU" b="1" dirty="0" smtClean="0"/>
              <a:t>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10"/>
          </a:xfrm>
        </p:spPr>
        <p:txBody>
          <a:bodyPr/>
          <a:lstStyle/>
          <a:p>
            <a:pPr algn="ctr" eaLnBrk="1" hangingPunct="1"/>
            <a:r>
              <a:rPr lang="uk-UA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Новітній час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4035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У 50-ті роки XIX ст.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великого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вульгарно-матеріалістична</a:t>
            </a:r>
            <a:r>
              <a:rPr lang="ru-RU" dirty="0" smtClean="0"/>
              <a:t> точка </a:t>
            </a:r>
            <a:r>
              <a:rPr lang="ru-RU" dirty="0" err="1" smtClean="0"/>
              <a:t>зору</a:t>
            </a:r>
            <a:r>
              <a:rPr lang="ru-RU" dirty="0" smtClean="0"/>
              <a:t> на </a:t>
            </a:r>
            <a:r>
              <a:rPr lang="ru-RU" dirty="0" err="1" smtClean="0"/>
              <a:t>свідомість</a:t>
            </a:r>
            <a:r>
              <a:rPr lang="ru-RU" dirty="0" smtClean="0"/>
              <a:t>. Вона </a:t>
            </a:r>
            <a:r>
              <a:rPr lang="ru-RU" dirty="0" err="1" smtClean="0"/>
              <a:t>зветься</a:t>
            </a:r>
            <a:r>
              <a:rPr lang="ru-RU" dirty="0" smtClean="0"/>
              <a:t> так тому, що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прихильники</a:t>
            </a:r>
            <a:r>
              <a:rPr lang="ru-RU" dirty="0" smtClean="0"/>
              <a:t> (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філософи</a:t>
            </a:r>
            <a:r>
              <a:rPr lang="ru-RU" dirty="0" smtClean="0"/>
              <a:t> Фогт, </a:t>
            </a:r>
            <a:r>
              <a:rPr lang="ru-RU" dirty="0" err="1" smtClean="0"/>
              <a:t>Бюхнер</a:t>
            </a:r>
            <a:r>
              <a:rPr lang="ru-RU" dirty="0" smtClean="0"/>
              <a:t>, </a:t>
            </a:r>
            <a:r>
              <a:rPr lang="ru-RU" dirty="0" err="1" smtClean="0"/>
              <a:t>Молешотт</a:t>
            </a:r>
            <a:r>
              <a:rPr lang="ru-RU" dirty="0" smtClean="0"/>
              <a:t>) </a:t>
            </a:r>
            <a:r>
              <a:rPr lang="ru-RU" dirty="0" err="1" smtClean="0"/>
              <a:t>розглядали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спрощено</a:t>
            </a:r>
            <a:r>
              <a:rPr lang="ru-RU" dirty="0" smtClean="0"/>
              <a:t>, вульгарно. Вони </a:t>
            </a:r>
            <a:r>
              <a:rPr lang="ru-RU" dirty="0" err="1" smtClean="0"/>
              <a:t>вважали</a:t>
            </a:r>
            <a:r>
              <a:rPr lang="ru-RU" dirty="0" smtClean="0"/>
              <a:t>, що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smtClean="0"/>
              <a:t>"</a:t>
            </a:r>
            <a:r>
              <a:rPr lang="ru-RU" dirty="0" err="1" smtClean="0"/>
              <a:t>виділяється</a:t>
            </a:r>
            <a:r>
              <a:rPr lang="ru-RU" dirty="0" smtClean="0"/>
              <a:t>" </a:t>
            </a:r>
            <a:r>
              <a:rPr lang="ru-RU" dirty="0" err="1" smtClean="0"/>
              <a:t>мозком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як </a:t>
            </a:r>
            <a:r>
              <a:rPr lang="ru-RU" dirty="0" err="1" smtClean="0"/>
              <a:t>жовч</a:t>
            </a:r>
            <a:r>
              <a:rPr lang="ru-RU" dirty="0" smtClean="0"/>
              <a:t> </a:t>
            </a:r>
            <a:r>
              <a:rPr lang="ru-RU" dirty="0" err="1" smtClean="0"/>
              <a:t>печінкою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сеча </a:t>
            </a:r>
            <a:r>
              <a:rPr lang="ru-RU" dirty="0" err="1" smtClean="0"/>
              <a:t>нирками</a:t>
            </a:r>
            <a:r>
              <a:rPr lang="ru-RU" dirty="0" smtClean="0"/>
              <a:t>. </a:t>
            </a:r>
            <a:endParaRPr 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Незважаючи</a:t>
            </a:r>
            <a:r>
              <a:rPr lang="ru-RU" dirty="0" smtClean="0"/>
              <a:t> </a:t>
            </a:r>
            <a:r>
              <a:rPr lang="ru-RU" dirty="0" smtClean="0"/>
              <a:t>на те що </a:t>
            </a:r>
            <a:r>
              <a:rPr lang="ru-RU" dirty="0" err="1" smtClean="0"/>
              <a:t>вульгарно-матеріалістична</a:t>
            </a:r>
            <a:r>
              <a:rPr lang="ru-RU" dirty="0" smtClean="0"/>
              <a:t> точка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заперечена</a:t>
            </a:r>
            <a:r>
              <a:rPr lang="ru-RU" dirty="0" smtClean="0"/>
              <a:t> </a:t>
            </a:r>
            <a:r>
              <a:rPr lang="ru-RU" dirty="0" err="1" smtClean="0"/>
              <a:t>досягненнями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науки,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звести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до </a:t>
            </a:r>
            <a:r>
              <a:rPr lang="ru-RU" dirty="0" err="1" smtClean="0"/>
              <a:t>певного</a:t>
            </a:r>
            <a:r>
              <a:rPr lang="ru-RU" dirty="0" smtClean="0"/>
              <a:t> виду </a:t>
            </a:r>
            <a:r>
              <a:rPr lang="ru-RU" dirty="0" err="1" smtClean="0"/>
              <a:t>матерії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00"/>
          </a:xfrm>
        </p:spPr>
        <p:txBody>
          <a:bodyPr/>
          <a:lstStyle/>
          <a:p>
            <a:pPr algn="ctr" eaLnBrk="1" hangingPunct="1"/>
            <a:r>
              <a:rPr lang="uk-UA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Відродження та Новий час 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>
          <a:xfrm>
            <a:off x="539552" y="2214554"/>
            <a:ext cx="8229600" cy="392909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800" dirty="0" smtClean="0">
                <a:solidFill>
                  <a:srgbClr val="0070C0"/>
                </a:solidFill>
              </a:rPr>
              <a:t>Для </a:t>
            </a:r>
            <a:r>
              <a:rPr lang="ru-RU" sz="2800" dirty="0" err="1" smtClean="0">
                <a:solidFill>
                  <a:srgbClr val="0070C0"/>
                </a:solidFill>
              </a:rPr>
              <a:t>цього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періоду</a:t>
            </a:r>
            <a:r>
              <a:rPr lang="ru-RU" sz="2800" dirty="0" smtClean="0">
                <a:solidFill>
                  <a:srgbClr val="0070C0"/>
                </a:solidFill>
              </a:rPr>
              <a:t> характерно </a:t>
            </a:r>
            <a:r>
              <a:rPr lang="ru-RU" sz="2800" dirty="0" err="1" smtClean="0">
                <a:solidFill>
                  <a:srgbClr val="0070C0"/>
                </a:solidFill>
              </a:rPr>
              <a:t>поширення</a:t>
            </a:r>
            <a:r>
              <a:rPr lang="ru-RU" sz="2800" dirty="0" smtClean="0">
                <a:solidFill>
                  <a:srgbClr val="0070C0"/>
                </a:solidFill>
              </a:rPr>
              <a:t>:</a:t>
            </a:r>
          </a:p>
          <a:p>
            <a:pPr>
              <a:buNone/>
              <a:defRPr/>
            </a:pPr>
            <a:r>
              <a:rPr lang="ru-RU" sz="2800" dirty="0" smtClean="0"/>
              <a:t> </a:t>
            </a:r>
            <a:endParaRPr lang="ru-RU" sz="2800" dirty="0" smtClean="0"/>
          </a:p>
          <a:p>
            <a:pPr>
              <a:defRPr/>
            </a:pPr>
            <a:r>
              <a:rPr lang="ru-RU" sz="2800" b="1" i="1" dirty="0" err="1" smtClean="0"/>
              <a:t>гілозоїзму</a:t>
            </a:r>
            <a:r>
              <a:rPr lang="ru-RU" sz="2800" dirty="0" smtClean="0">
                <a:solidFill>
                  <a:srgbClr val="0070C0"/>
                </a:solidFill>
              </a:rPr>
              <a:t> — </a:t>
            </a:r>
            <a:r>
              <a:rPr lang="ru-RU" sz="2800" dirty="0" err="1" smtClean="0">
                <a:solidFill>
                  <a:srgbClr val="0070C0"/>
                </a:solidFill>
              </a:rPr>
              <a:t>філософської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концепції</a:t>
            </a:r>
            <a:r>
              <a:rPr lang="ru-RU" sz="2800" dirty="0" smtClean="0">
                <a:solidFill>
                  <a:srgbClr val="0070C0"/>
                </a:solidFill>
              </a:rPr>
              <a:t>, яка </a:t>
            </a:r>
            <a:r>
              <a:rPr lang="ru-RU" sz="2800" dirty="0" err="1" smtClean="0">
                <a:solidFill>
                  <a:srgbClr val="0070C0"/>
                </a:solidFill>
              </a:rPr>
              <a:t>визнає</a:t>
            </a:r>
            <a:r>
              <a:rPr lang="ru-RU" sz="2800" dirty="0" smtClean="0">
                <a:solidFill>
                  <a:srgbClr val="0070C0"/>
                </a:solidFill>
              </a:rPr>
              <a:t>, що </a:t>
            </a:r>
            <a:r>
              <a:rPr lang="ru-RU" sz="2800" dirty="0" err="1" smtClean="0">
                <a:solidFill>
                  <a:srgbClr val="0070C0"/>
                </a:solidFill>
              </a:rPr>
              <a:t>всі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елементи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природи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мають</a:t>
            </a:r>
            <a:r>
              <a:rPr lang="ru-RU" sz="2800" dirty="0" smtClean="0">
                <a:solidFill>
                  <a:srgbClr val="0070C0"/>
                </a:solidFill>
              </a:rPr>
              <a:t> душу</a:t>
            </a:r>
            <a:r>
              <a:rPr lang="ru-RU" sz="2800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  <a:defRPr/>
            </a:pPr>
            <a:endParaRPr lang="ru-RU" sz="28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ru-RU" sz="2800" b="1" i="1" dirty="0" err="1" smtClean="0"/>
              <a:t>Гілозоїзм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заперечує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принципові</a:t>
            </a:r>
            <a:r>
              <a:rPr lang="ru-RU" sz="2800" dirty="0" smtClean="0">
                <a:solidFill>
                  <a:srgbClr val="0070C0"/>
                </a:solidFill>
              </a:rPr>
              <a:t>  </a:t>
            </a:r>
            <a:r>
              <a:rPr lang="ru-RU" sz="2800" dirty="0" err="1" smtClean="0">
                <a:solidFill>
                  <a:srgbClr val="0070C0"/>
                </a:solidFill>
              </a:rPr>
              <a:t>відмінності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між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неорганічною</a:t>
            </a:r>
            <a:r>
              <a:rPr lang="ru-RU" sz="2800" dirty="0" smtClean="0">
                <a:solidFill>
                  <a:srgbClr val="0070C0"/>
                </a:solidFill>
              </a:rPr>
              <a:t> та живою природою.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4000" b="1" dirty="0" smtClean="0">
                <a:solidFill>
                  <a:schemeClr val="tx1"/>
                </a:solidFill>
              </a:rPr>
              <a:t>Діалектичний матеріалізм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свідомість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є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похідною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, вона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вторинна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активна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щодо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неї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Джерела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як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усього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живого, так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свідомості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знаходяться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, яка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може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рухатися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розвиватися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самостійно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  <a:p>
            <a:pPr algn="just" eaLnBrk="1" hangingPunct="1"/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Діалектичний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матеріалізм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розглядає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свідомість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як продукт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закономірного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історичного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розвитку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матерії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b="1" dirty="0" smtClean="0">
                <a:solidFill>
                  <a:schemeClr val="tx1"/>
                </a:solidFill>
              </a:rPr>
              <a:t>Сучасні філософські погляди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uk-UA" altLang="ru-RU" dirty="0" smtClean="0">
              <a:solidFill>
                <a:schemeClr val="accent1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uk-UA" altLang="ru-RU" b="1" i="1" dirty="0" smtClean="0">
                <a:solidFill>
                  <a:schemeClr val="accent1"/>
                </a:solidFill>
              </a:rPr>
              <a:t>Ф.Ніцше</a:t>
            </a:r>
            <a:r>
              <a:rPr lang="uk-UA" altLang="ru-RU" dirty="0" smtClean="0">
                <a:solidFill>
                  <a:schemeClr val="accent1"/>
                </a:solidFill>
              </a:rPr>
              <a:t> </a:t>
            </a:r>
            <a:r>
              <a:rPr lang="uk-UA" altLang="ru-RU" dirty="0" err="1" smtClean="0">
                <a:solidFill>
                  <a:schemeClr val="accent1"/>
                </a:solidFill>
              </a:rPr>
              <a:t>декартівське</a:t>
            </a:r>
            <a:r>
              <a:rPr lang="uk-UA" altLang="ru-RU" dirty="0" smtClean="0">
                <a:solidFill>
                  <a:schemeClr val="accent1"/>
                </a:solidFill>
              </a:rPr>
              <a:t> «я мислю» замінив на «прагнення до сили влади». Філософ спеціально не досліджував проблему свідомості, однак його ідеї вплинули на інших мислителів.</a:t>
            </a:r>
            <a:endParaRPr lang="uk-UA" altLang="ru-RU" dirty="0" smtClean="0"/>
          </a:p>
          <a:p>
            <a:pPr eaLnBrk="1" hangingPunct="1">
              <a:lnSpc>
                <a:spcPct val="90000"/>
              </a:lnSpc>
            </a:pPr>
            <a:endParaRPr lang="uk-UA" altLang="ru-RU" dirty="0" smtClean="0"/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 smtClean="0">
                <a:solidFill>
                  <a:schemeClr val="accent1"/>
                </a:solidFill>
              </a:rPr>
              <a:t> В межах психоаналізу оригінальну концепцію створив </a:t>
            </a:r>
            <a:r>
              <a:rPr lang="uk-UA" altLang="ru-RU" b="1" i="1" dirty="0" smtClean="0">
                <a:solidFill>
                  <a:schemeClr val="accent1"/>
                </a:solidFill>
              </a:rPr>
              <a:t>З.Фрейд</a:t>
            </a:r>
            <a:r>
              <a:rPr lang="uk-UA" altLang="ru-RU" dirty="0" smtClean="0">
                <a:solidFill>
                  <a:schemeClr val="accent1"/>
                </a:solidFill>
              </a:rPr>
              <a:t>. В ній він розглянув механізм взаємодії свідомого і несвідомого.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1908000"/>
          </a:xfrm>
        </p:spPr>
        <p:txBody>
          <a:bodyPr/>
          <a:lstStyle/>
          <a:p>
            <a:pPr algn="ctr" eaLnBrk="1" hangingPunct="1"/>
            <a:r>
              <a:rPr lang="uk-UA" altLang="ru-RU" sz="4000" b="1" dirty="0" smtClean="0">
                <a:solidFill>
                  <a:schemeClr val="tx1"/>
                </a:solidFill>
              </a:rPr>
              <a:t>Сучасні філософські погляди:</a:t>
            </a:r>
            <a:r>
              <a:rPr lang="uk-UA" altLang="ru-RU" sz="4400" dirty="0" smtClean="0"/>
              <a:t/>
            </a:r>
            <a:br>
              <a:rPr lang="uk-UA" altLang="ru-RU" sz="4400" dirty="0" smtClean="0"/>
            </a:br>
            <a:r>
              <a:rPr lang="uk-UA" altLang="ru-RU" sz="4400" b="1" i="1" dirty="0" smtClean="0"/>
              <a:t>феноменологія</a:t>
            </a:r>
            <a:endParaRPr lang="ru-RU" altLang="ru-RU" sz="4400" b="1" i="1" dirty="0" smtClean="0"/>
          </a:p>
        </p:txBody>
      </p:sp>
      <p:sp>
        <p:nvSpPr>
          <p:cNvPr id="48130" name="Объект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888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chemeClr val="accent1"/>
              </a:solidFill>
              <a:latin typeface="Book Antiqua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 smtClean="0">
                <a:solidFill>
                  <a:schemeClr val="accent1"/>
                </a:solidFill>
                <a:latin typeface="Book Antiqua" pitchFamily="18" charset="0"/>
              </a:rPr>
              <a:t>свідомість</a:t>
            </a: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 трактується як специфічний феномен, регіон буття, який не можна зводити до жодних відносин: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   </a:t>
            </a:r>
            <a:r>
              <a:rPr lang="ru-RU" dirty="0" err="1" smtClean="0">
                <a:solidFill>
                  <a:schemeClr val="accent1"/>
                </a:solidFill>
                <a:latin typeface="Book Antiqua" pitchFamily="18" charset="0"/>
              </a:rPr>
              <a:t>ні</a:t>
            </a: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 до </a:t>
            </a:r>
            <a:r>
              <a:rPr lang="ru-RU" i="1" dirty="0" smtClean="0">
                <a:solidFill>
                  <a:schemeClr val="accent1"/>
                </a:solidFill>
                <a:latin typeface="Book Antiqua" pitchFamily="18" charset="0"/>
              </a:rPr>
              <a:t>предметних</a:t>
            </a: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, ні до </a:t>
            </a:r>
            <a:r>
              <a:rPr lang="ru-RU" i="1" dirty="0" smtClean="0">
                <a:solidFill>
                  <a:schemeClr val="accent1"/>
                </a:solidFill>
                <a:latin typeface="Book Antiqua" pitchFamily="18" charset="0"/>
              </a:rPr>
              <a:t>спеціальних</a:t>
            </a: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, ні до </a:t>
            </a:r>
            <a:r>
              <a:rPr lang="ru-RU" i="1" dirty="0" smtClean="0">
                <a:solidFill>
                  <a:schemeClr val="accent1"/>
                </a:solidFill>
                <a:latin typeface="Book Antiqua" pitchFamily="18" charset="0"/>
              </a:rPr>
              <a:t>безсвідомих</a:t>
            </a:r>
            <a:r>
              <a:rPr lang="ru-RU" dirty="0" smtClean="0">
                <a:solidFill>
                  <a:schemeClr val="accent1"/>
                </a:solidFill>
                <a:latin typeface="Book Antiqua" pitchFamily="18" charset="0"/>
              </a:rPr>
              <a:t>.</a:t>
            </a:r>
            <a:endParaRPr lang="ru-RU" altLang="ru-RU" dirty="0" smtClean="0">
              <a:solidFill>
                <a:schemeClr val="accent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2071688"/>
          </a:xfrm>
        </p:spPr>
        <p:txBody>
          <a:bodyPr/>
          <a:lstStyle/>
          <a:p>
            <a:pPr algn="ctr" eaLnBrk="1" hangingPunct="1"/>
            <a:r>
              <a:rPr lang="uk-UA" altLang="ru-RU" sz="3200" smtClean="0">
                <a:solidFill>
                  <a:srgbClr val="FF0000"/>
                </a:solidFill>
              </a:rPr>
              <a:t>СВІДОМІСТЬ У ДЗЕРКАЛІ СУЧАСНОЇ ФІЛОСОФІЇ</a:t>
            </a:r>
            <a:endParaRPr lang="ru-RU" sz="3200" smtClean="0"/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 err="1" smtClean="0">
                <a:solidFill>
                  <a:schemeClr val="accent1"/>
                </a:solidFill>
              </a:rPr>
              <a:t>Дослідження</a:t>
            </a:r>
            <a:r>
              <a:rPr lang="ru-RU" sz="2400" dirty="0" smtClean="0">
                <a:solidFill>
                  <a:schemeClr val="accent1"/>
                </a:solidFill>
              </a:rPr>
              <a:t>  </a:t>
            </a:r>
            <a:r>
              <a:rPr lang="ru-RU" sz="2400" dirty="0" err="1" smtClean="0">
                <a:solidFill>
                  <a:schemeClr val="accent1"/>
                </a:solidFill>
              </a:rPr>
              <a:t>зосередились</a:t>
            </a:r>
            <a:r>
              <a:rPr lang="ru-RU" sz="2400" dirty="0" smtClean="0">
                <a:solidFill>
                  <a:schemeClr val="accent1"/>
                </a:solidFill>
              </a:rPr>
              <a:t> на </a:t>
            </a:r>
            <a:r>
              <a:rPr lang="ru-RU" sz="2400" dirty="0" err="1" smtClean="0">
                <a:solidFill>
                  <a:schemeClr val="accent1"/>
                </a:solidFill>
              </a:rPr>
              <a:t>співвідношенні</a:t>
            </a:r>
            <a:r>
              <a:rPr lang="ru-RU" sz="2400" dirty="0" smtClean="0">
                <a:solidFill>
                  <a:schemeClr val="accent1"/>
                </a:solidFill>
              </a:rPr>
              <a:t> "духу" </a:t>
            </a:r>
            <a:r>
              <a:rPr lang="ru-RU" sz="2400" dirty="0" err="1" smtClean="0">
                <a:solidFill>
                  <a:schemeClr val="accent1"/>
                </a:solidFill>
              </a:rPr>
              <a:t>і</a:t>
            </a:r>
            <a:r>
              <a:rPr lang="ru-RU" sz="2400" dirty="0" smtClean="0">
                <a:solidFill>
                  <a:schemeClr val="accent1"/>
                </a:solidFill>
              </a:rPr>
              <a:t> "</a:t>
            </a:r>
            <a:r>
              <a:rPr lang="ru-RU" sz="2400" dirty="0" err="1" smtClean="0">
                <a:solidFill>
                  <a:schemeClr val="accent1"/>
                </a:solidFill>
              </a:rPr>
              <a:t>тіла</a:t>
            </a:r>
            <a:r>
              <a:rPr lang="ru-RU" sz="2400" dirty="0" smtClean="0">
                <a:solidFill>
                  <a:schemeClr val="accent1"/>
                </a:solidFill>
              </a:rPr>
              <a:t>", </a:t>
            </a:r>
            <a:r>
              <a:rPr lang="ru-RU" sz="2400" dirty="0" err="1" smtClean="0">
                <a:solidFill>
                  <a:schemeClr val="accent1"/>
                </a:solidFill>
              </a:rPr>
              <a:t>фізичних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психічних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станів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тощо</a:t>
            </a:r>
            <a:r>
              <a:rPr lang="ru-RU" sz="2400" dirty="0" smtClean="0">
                <a:solidFill>
                  <a:schemeClr val="accent1"/>
                </a:solidFill>
              </a:rPr>
              <a:t>. </a:t>
            </a:r>
            <a:r>
              <a:rPr lang="ru-RU" sz="2400" dirty="0" err="1" smtClean="0">
                <a:solidFill>
                  <a:schemeClr val="accent1"/>
                </a:solidFill>
              </a:rPr>
              <a:t>Багато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уваги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приділяється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питанням</a:t>
            </a:r>
            <a:r>
              <a:rPr lang="ru-RU" sz="2400" dirty="0" smtClean="0">
                <a:solidFill>
                  <a:schemeClr val="accent1"/>
                </a:solidFill>
              </a:rPr>
              <a:t>, </a:t>
            </a:r>
            <a:r>
              <a:rPr lang="ru-RU" sz="2400" dirty="0" err="1" smtClean="0">
                <a:solidFill>
                  <a:schemeClr val="accent1"/>
                </a:solidFill>
              </a:rPr>
              <a:t>які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виникають</a:t>
            </a:r>
            <a:r>
              <a:rPr lang="ru-RU" sz="2400" dirty="0" smtClean="0">
                <a:solidFill>
                  <a:schemeClr val="accent1"/>
                </a:solidFill>
              </a:rPr>
              <a:t> на </a:t>
            </a:r>
            <a:r>
              <a:rPr lang="ru-RU" sz="2400" dirty="0" err="1" smtClean="0">
                <a:solidFill>
                  <a:schemeClr val="accent1"/>
                </a:solidFill>
              </a:rPr>
              <a:t>межі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філософії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мови</a:t>
            </a:r>
            <a:r>
              <a:rPr lang="ru-RU" sz="2400" dirty="0" smtClean="0">
                <a:solidFill>
                  <a:schemeClr val="accent1"/>
                </a:solidFill>
              </a:rPr>
              <a:t>, </a:t>
            </a:r>
            <a:r>
              <a:rPr lang="ru-RU" sz="2400" dirty="0" err="1" smtClean="0">
                <a:solidFill>
                  <a:schemeClr val="accent1"/>
                </a:solidFill>
              </a:rPr>
              <a:t>когнітивної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психології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і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комп'ютерного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моделювання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свідомості</a:t>
            </a:r>
            <a:r>
              <a:rPr lang="ru-RU" sz="2400" dirty="0" smtClean="0">
                <a:solidFill>
                  <a:schemeClr val="accent1"/>
                </a:solidFill>
              </a:rPr>
              <a:t>. </a:t>
            </a:r>
            <a:r>
              <a:rPr lang="ru-RU" sz="2400" dirty="0" err="1" smtClean="0">
                <a:solidFill>
                  <a:schemeClr val="accent1"/>
                </a:solidFill>
              </a:rPr>
              <a:t>Досі</a:t>
            </a:r>
            <a:r>
              <a:rPr lang="ru-RU" sz="2400" dirty="0" smtClean="0">
                <a:solidFill>
                  <a:schemeClr val="accent1"/>
                </a:solidFill>
              </a:rPr>
              <a:t> актуальною </a:t>
            </a:r>
            <a:r>
              <a:rPr lang="ru-RU" sz="2400" dirty="0" err="1" smtClean="0">
                <a:solidFill>
                  <a:schemeClr val="accent1"/>
                </a:solidFill>
              </a:rPr>
              <a:t>є</a:t>
            </a:r>
            <a:r>
              <a:rPr lang="ru-RU" sz="2400" dirty="0" smtClean="0">
                <a:solidFill>
                  <a:schemeClr val="accent1"/>
                </a:solidFill>
              </a:rPr>
              <a:t> проблема </a:t>
            </a:r>
            <a:r>
              <a:rPr lang="ru-RU" sz="2400" dirty="0" err="1" smtClean="0">
                <a:solidFill>
                  <a:schemeClr val="accent1"/>
                </a:solidFill>
              </a:rPr>
              <a:t>походження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</a:rPr>
              <a:t>свідомості</a:t>
            </a:r>
            <a:r>
              <a:rPr lang="ru-RU" sz="2400" dirty="0" smtClean="0">
                <a:solidFill>
                  <a:schemeClr val="accent1"/>
                </a:solidFill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i="1" dirty="0" smtClean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 smtClean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 smtClean="0"/>
          </a:p>
          <a:p>
            <a:pPr marL="609600" indent="-60960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 smtClean="0"/>
              <a:t>ОСНОВНІ ПОНЯТТЯ ТЕМИ: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 smtClean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 smtClean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2400" b="1" i="1" dirty="0" smtClean="0"/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 smtClean="0"/>
              <a:t>Онтологія</a:t>
            </a:r>
            <a:r>
              <a:rPr lang="uk-UA" altLang="ru-RU" sz="2400" b="1" i="1" dirty="0" smtClean="0"/>
              <a:t> — </a:t>
            </a:r>
            <a:r>
              <a:rPr lang="uk-UA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(від </a:t>
            </a:r>
            <a:r>
              <a:rPr lang="uk-UA" altLang="ru-RU" sz="2400" b="1" i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лат.ontologia</a:t>
            </a:r>
            <a:r>
              <a:rPr lang="uk-UA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–  вчення, наука) — це вчення про буття, розділ філософії, у якому з'ясовуються фундаментальні проблеми існування </a:t>
            </a:r>
            <a:r>
              <a:rPr lang="uk-UA" altLang="ru-RU" sz="2400" b="1" i="1" dirty="0" err="1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дійності</a:t>
            </a:r>
            <a:r>
              <a:rPr lang="uk-UA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.</a:t>
            </a:r>
            <a:r>
              <a:rPr lang="uk-UA" altLang="ru-RU" sz="24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uk-UA" altLang="ru-RU" sz="2400" b="1" i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 smtClean="0"/>
              <a:t>Буття</a:t>
            </a:r>
            <a:r>
              <a:rPr lang="uk-UA" altLang="ru-RU" sz="2400" b="1" i="1" dirty="0" smtClean="0">
                <a:solidFill>
                  <a:srgbClr val="FF0000"/>
                </a:solidFill>
              </a:rPr>
              <a:t> </a:t>
            </a:r>
            <a:r>
              <a:rPr lang="uk-UA" altLang="ru-RU" sz="2400" i="1" dirty="0" smtClean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філософська категорія для позначення реально існуючої, об'єктивної, вічної, безмежної субстанції, що містить у собі все суще.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2400" b="1" i="1" dirty="0" smtClean="0"/>
              <a:t>Небуття</a:t>
            </a:r>
            <a:r>
              <a:rPr lang="uk-UA" altLang="ru-RU" sz="2400" b="1" i="1" dirty="0" smtClean="0">
                <a:solidFill>
                  <a:srgbClr val="FF0000"/>
                </a:solidFill>
              </a:rPr>
              <a:t> </a:t>
            </a:r>
            <a:r>
              <a:rPr lang="uk-UA" altLang="ru-RU" sz="2400" b="1" i="1" dirty="0" smtClean="0">
                <a:solidFill>
                  <a:srgbClr val="050963"/>
                </a:solidFill>
              </a:rPr>
              <a:t>– </a:t>
            </a:r>
            <a:r>
              <a:rPr lang="uk-UA" altLang="ru-RU" sz="2400" b="1" i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стан абсолютного ніщо, межа, за якою певний предмет (явище) ще не існує або вже не існує.</a:t>
            </a:r>
          </a:p>
          <a:p>
            <a:pPr marL="609600" indent="-60960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mtClean="0"/>
              <a:t>Сучасний матеріалізм:</a:t>
            </a:r>
            <a:endParaRPr lang="ru-RU" smtClean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smtClean="0">
              <a:solidFill>
                <a:schemeClr val="accent1"/>
              </a:solidFill>
            </a:endParaRPr>
          </a:p>
          <a:p>
            <a:pPr algn="just" eaLnBrk="1" hangingPunct="1"/>
            <a:endParaRPr lang="ru-RU" smtClean="0">
              <a:solidFill>
                <a:schemeClr val="accent1"/>
              </a:solidFill>
            </a:endParaRPr>
          </a:p>
          <a:p>
            <a:pPr algn="just" eaLnBrk="1" hangingPunct="1"/>
            <a:r>
              <a:rPr lang="ru-RU" smtClean="0">
                <a:solidFill>
                  <a:schemeClr val="accent1"/>
                </a:solidFill>
              </a:rPr>
              <a:t>матерія в процесі розвитку за допомогою властивості відображення породжує ідеальне.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</a:t>
            </a:r>
          </a:p>
          <a:p>
            <a:pPr algn="just" eaLnBrk="1" hangingPunct="1"/>
            <a:r>
              <a:rPr lang="ru-RU" smtClean="0">
                <a:solidFill>
                  <a:schemeClr val="accent1"/>
                </a:solidFill>
              </a:rPr>
              <a:t>Отже, відображення - це та "ниточка", тримаючись за яку можна вийти на вирішення проблеми свідомості.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b="1" dirty="0" smtClean="0"/>
              <a:t>Відображення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 smtClean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7528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Відображення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універсальна</a:t>
            </a:r>
            <a:r>
              <a:rPr lang="ru-RU" dirty="0" smtClean="0"/>
              <a:t> </a:t>
            </a:r>
            <a:r>
              <a:rPr lang="ru-RU" dirty="0" err="1" smtClean="0"/>
              <a:t>властивісь</a:t>
            </a:r>
            <a:r>
              <a:rPr lang="ru-RU" dirty="0" smtClean="0"/>
              <a:t> </a:t>
            </a:r>
            <a:r>
              <a:rPr lang="ru-RU" dirty="0" err="1" smtClean="0"/>
              <a:t>матерії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та результат </a:t>
            </a:r>
            <a:r>
              <a:rPr lang="ru-RU" dirty="0" err="1" smtClean="0"/>
              <a:t>взаємодії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одного </a:t>
            </a:r>
            <a:r>
              <a:rPr lang="ru-RU" dirty="0" err="1" smtClean="0"/>
              <a:t>об'єкта</a:t>
            </a:r>
            <a:r>
              <a:rPr lang="ru-RU" dirty="0" smtClean="0"/>
              <a:t> 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відтворюються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особливостях</a:t>
            </a:r>
            <a:r>
              <a:rPr lang="ru-RU" dirty="0" smtClean="0"/>
              <a:t> другого </a:t>
            </a:r>
            <a:r>
              <a:rPr lang="ru-RU" dirty="0" err="1" smtClean="0"/>
              <a:t>об'єкта</a:t>
            </a:r>
            <a:r>
              <a:rPr lang="ru-RU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 smtClean="0"/>
              <a:t>Етапи відображення</a:t>
            </a:r>
            <a:endParaRPr lang="ru-RU" b="1" dirty="0" smtClean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200" b="1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 smtClean="0">
                <a:solidFill>
                  <a:schemeClr val="accent1"/>
                </a:solidFill>
              </a:rPr>
              <a:t> в </a:t>
            </a:r>
            <a:r>
              <a:rPr lang="ru-RU" sz="3200" b="1" dirty="0" err="1" smtClean="0">
                <a:solidFill>
                  <a:schemeClr val="accent1"/>
                </a:solidFill>
              </a:rPr>
              <a:t>неживій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природі</a:t>
            </a:r>
            <a:r>
              <a:rPr lang="ru-RU" sz="3200" b="1" dirty="0" smtClean="0">
                <a:solidFill>
                  <a:schemeClr val="accent1"/>
                </a:solidFill>
              </a:rPr>
              <a:t>;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 smtClean="0">
                <a:solidFill>
                  <a:schemeClr val="accent1"/>
                </a:solidFill>
              </a:rPr>
              <a:t> в </a:t>
            </a:r>
            <a:r>
              <a:rPr lang="ru-RU" sz="3200" b="1" dirty="0" err="1" smtClean="0">
                <a:solidFill>
                  <a:schemeClr val="accent1"/>
                </a:solidFill>
              </a:rPr>
              <a:t>живій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природі</a:t>
            </a:r>
            <a:r>
              <a:rPr lang="ru-RU" sz="3200" b="1" dirty="0" smtClean="0">
                <a:solidFill>
                  <a:schemeClr val="accent1"/>
                </a:solidFill>
              </a:rPr>
              <a:t> 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>
                <a:solidFill>
                  <a:schemeClr val="accent1"/>
                </a:solidFill>
              </a:rPr>
              <a:t>і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 smtClean="0">
                <a:solidFill>
                  <a:schemeClr val="accent1"/>
                </a:solidFill>
              </a:rPr>
              <a:t> на </a:t>
            </a:r>
            <a:r>
              <a:rPr lang="ru-RU" sz="3200" b="1" dirty="0" err="1" smtClean="0">
                <a:solidFill>
                  <a:schemeClr val="accent1"/>
                </a:solidFill>
              </a:rPr>
              <a:t>соціальному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рівні</a:t>
            </a:r>
            <a:r>
              <a:rPr lang="ru-RU" sz="3200" b="1" dirty="0" smtClean="0">
                <a:solidFill>
                  <a:schemeClr val="accent1"/>
                </a:solidFill>
              </a:rPr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>
                <a:solidFill>
                  <a:schemeClr val="accent1"/>
                </a:solidFill>
              </a:rPr>
              <a:t>Цим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етапам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відповідають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такі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форми</a:t>
            </a:r>
            <a:r>
              <a:rPr lang="ru-RU" sz="3200" b="1" dirty="0" smtClean="0">
                <a:solidFill>
                  <a:schemeClr val="accent1"/>
                </a:solidFill>
              </a:rPr>
              <a:t> </a:t>
            </a:r>
            <a:r>
              <a:rPr lang="ru-RU" sz="3200" b="1" dirty="0" err="1" smtClean="0">
                <a:solidFill>
                  <a:schemeClr val="accent1"/>
                </a:solidFill>
              </a:rPr>
              <a:t>відображення</a:t>
            </a:r>
            <a:r>
              <a:rPr lang="ru-RU" sz="3200" b="1" dirty="0" smtClean="0">
                <a:solidFill>
                  <a:schemeClr val="accent1"/>
                </a:solidFill>
              </a:rPr>
              <a:t>.</a:t>
            </a:r>
            <a:endParaRPr lang="ru-RU" sz="3200" dirty="0" smtClean="0">
              <a:solidFill>
                <a:schemeClr val="accent1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 smtClean="0"/>
              <a:t>Форми відображення</a:t>
            </a:r>
            <a:endParaRPr lang="ru-RU" b="1" dirty="0" smtClean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dirty="0" err="1" smtClean="0"/>
              <a:t>Фізико-хімічне</a:t>
            </a:r>
            <a:r>
              <a:rPr lang="ru-RU" i="1" dirty="0" smtClean="0"/>
              <a:t> </a:t>
            </a:r>
            <a:r>
              <a:rPr lang="ru-RU" i="1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законами </a:t>
            </a:r>
            <a:r>
              <a:rPr lang="ru-RU" dirty="0" err="1" smtClean="0"/>
              <a:t>механіки</a:t>
            </a:r>
            <a:r>
              <a:rPr lang="ru-RU" dirty="0" smtClean="0"/>
              <a:t>, 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хімії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пасивний</a:t>
            </a:r>
            <a:r>
              <a:rPr lang="ru-RU" dirty="0" smtClean="0"/>
              <a:t> характер.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фізико-хімічного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здійснюватися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безпосередньому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.</a:t>
            </a:r>
          </a:p>
          <a:p>
            <a:pPr eaLnBrk="1" hangingPunct="1"/>
            <a:r>
              <a:rPr lang="ru-RU" dirty="0" smtClean="0"/>
              <a:t> </a:t>
            </a:r>
            <a:r>
              <a:rPr lang="ru-RU" i="1" dirty="0" err="1" smtClean="0"/>
              <a:t>Фізіологічне</a:t>
            </a:r>
            <a:r>
              <a:rPr lang="ru-RU" i="1" dirty="0" smtClean="0"/>
              <a:t> </a:t>
            </a:r>
            <a:r>
              <a:rPr lang="ru-RU" i="1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на </a:t>
            </a:r>
            <a:r>
              <a:rPr lang="ru-RU" dirty="0" err="1" smtClean="0"/>
              <a:t>початковій</a:t>
            </a:r>
            <a:r>
              <a:rPr lang="ru-RU" dirty="0" smtClean="0"/>
              <a:t> </a:t>
            </a:r>
            <a:r>
              <a:rPr lang="ru-RU" dirty="0" err="1" smtClean="0"/>
              <a:t>сходинці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. . </a:t>
            </a:r>
            <a:r>
              <a:rPr lang="ru-RU" dirty="0" err="1" smtClean="0"/>
              <a:t>Простішою</a:t>
            </a:r>
            <a:r>
              <a:rPr lang="ru-RU" dirty="0" smtClean="0"/>
              <a:t> формою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подразливість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 smtClean="0"/>
              <a:t>Форми відображення</a:t>
            </a:r>
            <a:endParaRPr lang="ru-RU" b="1" dirty="0" smtClean="0"/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i="1" dirty="0" err="1" smtClean="0"/>
              <a:t>Психічне</a:t>
            </a:r>
            <a:r>
              <a:rPr lang="ru-RU" i="1" dirty="0" smtClean="0"/>
              <a:t> </a:t>
            </a:r>
            <a:r>
              <a:rPr lang="ru-RU" i="1" dirty="0" err="1" smtClean="0"/>
              <a:t>відображення</a:t>
            </a:r>
            <a:r>
              <a:rPr lang="ru-RU" i="1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на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високому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живої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.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мало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нервових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спеціалізувалися</a:t>
            </a:r>
            <a:r>
              <a:rPr lang="ru-RU" dirty="0" smtClean="0"/>
              <a:t> на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подразнень</a:t>
            </a:r>
            <a:r>
              <a:rPr lang="ru-RU" dirty="0" smtClean="0"/>
              <a:t>. На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вищий</a:t>
            </a:r>
            <a:r>
              <a:rPr lang="ru-RU" dirty="0" smtClean="0"/>
              <a:t> </a:t>
            </a:r>
            <a:r>
              <a:rPr lang="ru-RU" dirty="0" err="1" smtClean="0"/>
              <a:t>щабель</a:t>
            </a:r>
            <a:r>
              <a:rPr lang="ru-RU" dirty="0" smtClean="0"/>
              <a:t> </a:t>
            </a:r>
            <a:r>
              <a:rPr lang="ru-RU" dirty="0" err="1" smtClean="0"/>
              <a:t>піднімається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хребетних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центральна </a:t>
            </a:r>
            <a:r>
              <a:rPr lang="ru-RU" dirty="0" err="1" smtClean="0"/>
              <a:t>нервова</a:t>
            </a:r>
            <a:r>
              <a:rPr lang="ru-RU" dirty="0" smtClean="0"/>
              <a:t> система</a:t>
            </a:r>
            <a:r>
              <a:rPr lang="ru-RU" b="1" dirty="0" smtClean="0"/>
              <a:t>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 smtClean="0"/>
              <a:t>Психіка</a:t>
            </a:r>
            <a:endParaRPr lang="ru-RU" b="1" dirty="0" smtClean="0"/>
          </a:p>
        </p:txBody>
      </p:sp>
      <p:sp>
        <p:nvSpPr>
          <p:cNvPr id="55299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психікою</a:t>
            </a:r>
            <a:r>
              <a:rPr lang="ru-RU" dirty="0" smtClean="0"/>
              <a:t>. </a:t>
            </a:r>
            <a:r>
              <a:rPr lang="uk-UA" dirty="0" smtClean="0"/>
              <a:t>ЇЇ </a:t>
            </a:r>
            <a:r>
              <a:rPr lang="ru-RU" dirty="0" smtClean="0"/>
              <a:t>суть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високоорганізованих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безумовних</a:t>
            </a:r>
            <a:r>
              <a:rPr lang="ru-RU" dirty="0" smtClean="0"/>
              <a:t> </a:t>
            </a:r>
            <a:r>
              <a:rPr lang="ru-RU" dirty="0" err="1" smtClean="0"/>
              <a:t>рефлексів</a:t>
            </a:r>
            <a:r>
              <a:rPr lang="ru-RU" dirty="0" smtClean="0"/>
              <a:t> (</a:t>
            </a:r>
            <a:r>
              <a:rPr lang="ru-RU" dirty="0" err="1" smtClean="0"/>
              <a:t>інстинктів</a:t>
            </a:r>
            <a:r>
              <a:rPr lang="ru-RU" dirty="0" smtClean="0"/>
              <a:t>),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рефлекси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основою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індивідуально-набутої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орієнтаційної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i="1" dirty="0" smtClean="0"/>
              <a:t>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 smtClean="0"/>
              <a:t>Умовні</a:t>
            </a:r>
            <a:r>
              <a:rPr lang="ru-RU" i="1" dirty="0" smtClean="0"/>
              <a:t> </a:t>
            </a:r>
            <a:r>
              <a:rPr lang="ru-RU" i="1" dirty="0" err="1" smtClean="0"/>
              <a:t>рефлекси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тимчасові</a:t>
            </a:r>
            <a:r>
              <a:rPr lang="ru-RU" dirty="0" smtClean="0"/>
              <a:t> </a:t>
            </a:r>
            <a:r>
              <a:rPr lang="ru-RU" dirty="0" err="1" smtClean="0"/>
              <a:t>нервові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часу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тих самих </a:t>
            </a:r>
            <a:r>
              <a:rPr lang="ru-RU" dirty="0" err="1" smtClean="0"/>
              <a:t>або</a:t>
            </a:r>
            <a:r>
              <a:rPr lang="ru-RU" dirty="0" smtClean="0"/>
              <a:t> схожих </a:t>
            </a:r>
            <a:r>
              <a:rPr lang="ru-RU" dirty="0" err="1" smtClean="0"/>
              <a:t>факторів</a:t>
            </a:r>
            <a:r>
              <a:rPr lang="ru-RU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/>
              <a:t>Відображення у формі свідомост</a:t>
            </a:r>
            <a:r>
              <a:rPr lang="uk-UA" i="1" dirty="0"/>
              <a:t>і </a:t>
            </a:r>
            <a:endParaRPr lang="ru-RU" dirty="0"/>
          </a:p>
        </p:txBody>
      </p:sp>
      <p:sp>
        <p:nvSpPr>
          <p:cNvPr id="583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dirty="0" err="1" smtClean="0"/>
              <a:t>Свідомість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 форма </a:t>
            </a:r>
            <a:r>
              <a:rPr lang="ru-RU" dirty="0" err="1" smtClean="0"/>
              <a:t>відображення</a:t>
            </a:r>
            <a:r>
              <a:rPr lang="ru-RU" dirty="0" smtClean="0"/>
              <a:t>. </a:t>
            </a:r>
            <a:r>
              <a:rPr lang="uk-UA" i="1" dirty="0" smtClean="0"/>
              <a:t>.</a:t>
            </a:r>
            <a:r>
              <a:rPr lang="uk-UA" dirty="0" smtClean="0"/>
              <a:t>Ї Ї</a:t>
            </a:r>
            <a:r>
              <a:rPr lang="ru-RU" dirty="0" smtClean="0"/>
              <a:t>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яка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царства. </a:t>
            </a:r>
            <a:r>
              <a:rPr lang="ru-RU" dirty="0" err="1" smtClean="0"/>
              <a:t>Психіка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</a:t>
            </a:r>
            <a:r>
              <a:rPr lang="ru-RU" dirty="0" err="1" smtClean="0"/>
              <a:t>біологічною</a:t>
            </a:r>
            <a:r>
              <a:rPr lang="ru-RU" dirty="0" smtClean="0"/>
              <a:t> </a:t>
            </a:r>
            <a:r>
              <a:rPr lang="ru-RU" dirty="0" err="1" smtClean="0"/>
              <a:t>передумовою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генетичну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</a:t>
            </a:r>
            <a:r>
              <a:rPr lang="ru-RU" dirty="0" err="1" smtClean="0"/>
              <a:t>психіки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психікою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ототожнювати</a:t>
            </a:r>
            <a:r>
              <a:rPr lang="ru-RU" dirty="0" smtClean="0"/>
              <a:t>.: </a:t>
            </a:r>
          </a:p>
          <a:p>
            <a:pPr eaLnBrk="1" hangingPunct="1"/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усвідомленого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чуттєве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над </a:t>
            </a:r>
            <a:r>
              <a:rPr lang="ru-RU" dirty="0" err="1" smtClean="0"/>
              <a:t>відображенням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своєрідна</a:t>
            </a:r>
            <a:r>
              <a:rPr lang="ru-RU" dirty="0" smtClean="0"/>
              <a:t> </a:t>
            </a:r>
            <a:r>
              <a:rPr lang="ru-RU" dirty="0" err="1" smtClean="0"/>
              <a:t>надбудова</a:t>
            </a:r>
            <a:r>
              <a:rPr lang="ru-RU" dirty="0" smtClean="0"/>
              <a:t> - </a:t>
            </a:r>
            <a:r>
              <a:rPr lang="ru-RU" dirty="0" err="1" smtClean="0"/>
              <a:t>абстрагування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Відображення у формі свідомост</a:t>
            </a:r>
            <a:r>
              <a:rPr lang="uk-UA" i="1" dirty="0" smtClean="0"/>
              <a:t>і </a:t>
            </a:r>
            <a:endParaRPr lang="ru-RU" dirty="0"/>
          </a:p>
        </p:txBody>
      </p:sp>
      <p:sp>
        <p:nvSpPr>
          <p:cNvPr id="593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Свідомість відображає світ не в чуттєво-наочних, а в ідеальних образах. </a:t>
            </a:r>
          </a:p>
          <a:p>
            <a:pPr eaLnBrk="1" hangingPunct="1"/>
            <a:r>
              <a:rPr lang="ru-RU" smtClean="0"/>
              <a:t>Людське відображення має не пристосувальний, а активно-перетворювальний характер. Людину не задовольняє те, що їй дала природа, і вона прагне змінити життя так, щоб воно відповідало її потребам. Це людина передусім здійснює у своїй свідомості. Зміст свідомості так чи інакше практично реалізується.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692275"/>
          </a:xfrm>
        </p:spPr>
        <p:txBody>
          <a:bodyPr/>
          <a:lstStyle/>
          <a:p>
            <a:pPr algn="ctr" eaLnBrk="1" hangingPunct="1"/>
            <a:r>
              <a:rPr lang="ru-RU" sz="3200" b="1" dirty="0" err="1" smtClean="0">
                <a:solidFill>
                  <a:schemeClr val="tx1"/>
                </a:solidFill>
              </a:rPr>
              <a:t>Основні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концепції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походження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свідомості</a:t>
            </a: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 smtClean="0">
              <a:solidFill>
                <a:srgbClr val="FF0000"/>
              </a:solidFill>
            </a:endParaRPr>
          </a:p>
        </p:txBody>
      </p:sp>
      <p:sp>
        <p:nvSpPr>
          <p:cNvPr id="58371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38943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b="1" dirty="0" err="1" smtClean="0">
                <a:solidFill>
                  <a:schemeClr val="tx2"/>
                </a:solidFill>
              </a:rPr>
              <a:t>Релігійна</a:t>
            </a:r>
            <a:r>
              <a:rPr lang="ru-RU" altLang="ru-RU" b="1" dirty="0" smtClean="0">
                <a:solidFill>
                  <a:schemeClr val="tx2"/>
                </a:solidFill>
              </a:rPr>
              <a:t> </a:t>
            </a:r>
            <a:r>
              <a:rPr lang="ru-RU" altLang="ru-RU" b="1" dirty="0" err="1" smtClean="0">
                <a:solidFill>
                  <a:schemeClr val="tx2"/>
                </a:solidFill>
              </a:rPr>
              <a:t>концепція</a:t>
            </a:r>
            <a:r>
              <a:rPr lang="ru-RU" altLang="ru-RU" dirty="0" smtClean="0">
                <a:solidFill>
                  <a:schemeClr val="tx2"/>
                </a:solidFill>
              </a:rPr>
              <a:t> </a:t>
            </a:r>
            <a:r>
              <a:rPr lang="ru-RU" altLang="ru-RU" dirty="0" err="1" smtClean="0"/>
              <a:t>стверджує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божим</a:t>
            </a:r>
            <a:r>
              <a:rPr lang="ru-RU" altLang="ru-RU" dirty="0" smtClean="0"/>
              <a:t> даром</a:t>
            </a:r>
            <a:r>
              <a:rPr lang="uk-UA" altLang="ru-RU" dirty="0" smtClean="0"/>
              <a:t>. П</a:t>
            </a:r>
            <a:r>
              <a:rPr lang="ru-RU" altLang="ru-RU" dirty="0" err="1" smtClean="0"/>
              <a:t>озитивним</a:t>
            </a:r>
            <a:r>
              <a:rPr lang="ru-RU" altLang="ru-RU" dirty="0" smtClean="0"/>
              <a:t> моментом </a:t>
            </a:r>
            <a:r>
              <a:rPr lang="ru-RU" altLang="ru-RU" dirty="0" err="1" smtClean="0"/>
              <a:t>теологічної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концепції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постає</a:t>
            </a:r>
            <a:r>
              <a:rPr lang="ru-RU" altLang="ru-RU" dirty="0" smtClean="0"/>
              <a:t> те,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вона </a:t>
            </a:r>
            <a:r>
              <a:rPr lang="ru-RU" altLang="ru-RU" dirty="0" err="1" smtClean="0"/>
              <a:t>зводить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до трансцендентного, абсолютного, </a:t>
            </a:r>
            <a:r>
              <a:rPr lang="ru-RU" altLang="ru-RU" dirty="0" err="1" smtClean="0"/>
              <a:t>вищого</a:t>
            </a:r>
            <a:r>
              <a:rPr lang="ru-RU" altLang="ru-RU" dirty="0" smtClean="0"/>
              <a:t>, не </a:t>
            </a:r>
            <a:r>
              <a:rPr lang="ru-RU" altLang="ru-RU" dirty="0" err="1" smtClean="0"/>
              <a:t>обмежує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аспектами </a:t>
            </a:r>
            <a:r>
              <a:rPr lang="ru-RU" altLang="ru-RU" dirty="0" err="1" smtClean="0"/>
              <a:t>існування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виживання</a:t>
            </a:r>
            <a:r>
              <a:rPr lang="ru-RU" altLang="ru-RU" dirty="0" smtClean="0"/>
              <a:t>. </a:t>
            </a:r>
            <a:r>
              <a:rPr lang="ru-RU" altLang="ru-RU" dirty="0" err="1" smtClean="0"/>
              <a:t>Проте</a:t>
            </a:r>
            <a:r>
              <a:rPr lang="ru-RU" altLang="ru-RU" dirty="0" smtClean="0"/>
              <a:t> вона </a:t>
            </a:r>
            <a:r>
              <a:rPr lang="ru-RU" altLang="ru-RU" dirty="0" err="1" smtClean="0"/>
              <a:t>залишає</a:t>
            </a:r>
            <a:r>
              <a:rPr lang="ru-RU" altLang="ru-RU" dirty="0" smtClean="0"/>
              <a:t> поза </a:t>
            </a:r>
            <a:r>
              <a:rPr lang="ru-RU" altLang="ru-RU" dirty="0" err="1" smtClean="0"/>
              <a:t>розглядом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зв’язок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людським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організмом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соціальною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історією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інформацією</a:t>
            </a:r>
            <a:r>
              <a:rPr lang="ru-RU" altLang="ru-RU" dirty="0" smtClean="0"/>
              <a:t>. </a:t>
            </a:r>
            <a:r>
              <a:rPr lang="ru-RU" altLang="ru-RU" dirty="0" err="1" smtClean="0"/>
              <a:t>Окрім</a:t>
            </a:r>
            <a:r>
              <a:rPr lang="ru-RU" altLang="ru-RU" dirty="0" smtClean="0"/>
              <a:t> того, вона, </a:t>
            </a:r>
            <a:r>
              <a:rPr lang="ru-RU" altLang="ru-RU" dirty="0" err="1" smtClean="0"/>
              <a:t>фактично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пояснює</a:t>
            </a:r>
            <a:r>
              <a:rPr lang="ru-RU" altLang="ru-RU" dirty="0" smtClean="0"/>
              <a:t> не </a:t>
            </a:r>
            <a:r>
              <a:rPr lang="ru-RU" altLang="ru-RU" dirty="0" err="1" smtClean="0"/>
              <a:t>походження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, а </a:t>
            </a:r>
            <a:r>
              <a:rPr lang="ru-RU" altLang="ru-RU" dirty="0" err="1" smtClean="0"/>
              <a:t>лише</a:t>
            </a:r>
            <a:r>
              <a:rPr lang="ru-RU" altLang="ru-RU" dirty="0" smtClean="0"/>
              <a:t> те, </a:t>
            </a:r>
            <a:r>
              <a:rPr lang="ru-RU" altLang="ru-RU" dirty="0" err="1" smtClean="0"/>
              <a:t>чому</a:t>
            </a:r>
            <a:r>
              <a:rPr lang="ru-RU" altLang="ru-RU" dirty="0" smtClean="0"/>
              <a:t> вона </a:t>
            </a:r>
            <a:r>
              <a:rPr lang="ru-RU" altLang="ru-RU" dirty="0" err="1" smtClean="0"/>
              <a:t>притаманна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людині</a:t>
            </a:r>
            <a:r>
              <a:rPr lang="ru-RU" alt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err="1" smtClean="0"/>
              <a:t>Дуалістична</a:t>
            </a:r>
            <a:r>
              <a:rPr lang="ru-RU" b="1" dirty="0" smtClean="0"/>
              <a:t> </a:t>
            </a:r>
            <a:r>
              <a:rPr lang="ru-RU" b="1" dirty="0" err="1" smtClean="0"/>
              <a:t>концепція</a:t>
            </a:r>
            <a:r>
              <a:rPr lang="ru-RU" b="1" dirty="0" smtClean="0"/>
              <a:t> </a:t>
            </a:r>
          </a:p>
        </p:txBody>
      </p:sp>
      <p:sp>
        <p:nvSpPr>
          <p:cNvPr id="614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dirty="0" err="1" smtClean="0"/>
              <a:t>наголошує</a:t>
            </a:r>
            <a:r>
              <a:rPr lang="ru-RU" altLang="ru-RU" dirty="0" smtClean="0"/>
              <a:t> на моментах </a:t>
            </a:r>
            <a:r>
              <a:rPr lang="ru-RU" altLang="ru-RU" dirty="0" err="1" smtClean="0"/>
              <a:t>радикальної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відмінності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між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свідомістю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матеріально-чуттєвою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реальністю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відкрита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робить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звідси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висновок</a:t>
            </a:r>
            <a:r>
              <a:rPr lang="ru-RU" altLang="ru-RU" dirty="0" smtClean="0"/>
              <a:t> про </a:t>
            </a:r>
            <a:r>
              <a:rPr lang="ru-RU" altLang="ru-RU" dirty="0" err="1" smtClean="0"/>
              <a:t>існування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світі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двох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родів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явищ</a:t>
            </a:r>
            <a:r>
              <a:rPr lang="ru-RU" altLang="ru-RU" dirty="0" smtClean="0"/>
              <a:t> (</a:t>
            </a:r>
            <a:r>
              <a:rPr lang="ru-RU" altLang="ru-RU" dirty="0" err="1" smtClean="0"/>
              <a:t>або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двох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субстанцій</a:t>
            </a:r>
            <a:r>
              <a:rPr lang="ru-RU" altLang="ru-RU" dirty="0" smtClean="0"/>
              <a:t>) – </a:t>
            </a:r>
            <a:r>
              <a:rPr lang="ru-RU" altLang="ru-RU" dirty="0" err="1" smtClean="0"/>
              <a:t>матеріальних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ідеальних</a:t>
            </a:r>
            <a:r>
              <a:rPr lang="ru-RU" altLang="ru-RU" dirty="0" smtClean="0"/>
              <a:t>. Вони </a:t>
            </a:r>
            <a:r>
              <a:rPr lang="ru-RU" altLang="ru-RU" dirty="0" err="1" smtClean="0"/>
              <a:t>існують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тісному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переплетінні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між</a:t>
            </a:r>
            <a:r>
              <a:rPr lang="ru-RU" altLang="ru-RU" dirty="0" smtClean="0"/>
              <a:t> собою, а </a:t>
            </a:r>
            <a:r>
              <a:rPr lang="ru-RU" altLang="ru-RU" dirty="0" err="1" smtClean="0"/>
              <a:t>всі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явища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дійсності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постають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лише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різними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мірами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єдності</a:t>
            </a:r>
            <a:r>
              <a:rPr lang="ru-RU" altLang="ru-RU" dirty="0" smtClean="0"/>
              <a:t>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7127875"/>
          </a:xfrm>
        </p:spPr>
        <p:txBody>
          <a:bodyPr>
            <a:normAutofit fontScale="77500" lnSpcReduction="20000"/>
          </a:bodyPr>
          <a:lstStyle/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b="1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300" b="1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marL="274320" indent="-274320" algn="ctr" eaLnBrk="1" fontAlgn="auto" hangingPunct="1">
              <a:lnSpc>
                <a:spcPct val="17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300" b="1" dirty="0" smtClean="0">
                <a:solidFill>
                  <a:schemeClr val="tx2"/>
                </a:solidFill>
              </a:rPr>
              <a:t>РОЗВИТОК КОНЦЕПЦІЇ БУТТЯ В ІСТОРІЇ ФІЛОСОФІЇ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 smtClean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 smtClean="0">
                <a:solidFill>
                  <a:schemeClr val="tx2"/>
                </a:solidFill>
              </a:rPr>
              <a:t>Антична філософія</a:t>
            </a:r>
            <a:r>
              <a:rPr lang="uk-UA" altLang="ru-RU" sz="3200" dirty="0" smtClean="0">
                <a:solidFill>
                  <a:schemeClr val="tx2"/>
                </a:solidFill>
              </a:rPr>
              <a:t> </a:t>
            </a:r>
            <a:r>
              <a:rPr lang="uk-UA" altLang="ru-RU" sz="3200" dirty="0" smtClean="0"/>
              <a:t>–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 smtClean="0"/>
              <a:t>буття – це першооснова світу (вода, повітря тощо).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 smtClean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 smtClean="0">
                <a:solidFill>
                  <a:schemeClr val="tx2"/>
                </a:solidFill>
              </a:rPr>
              <a:t>Середньовіччя</a:t>
            </a:r>
            <a:r>
              <a:rPr lang="uk-UA" altLang="ru-RU" sz="3200" b="1" dirty="0" smtClean="0">
                <a:solidFill>
                  <a:srgbClr val="FF0000"/>
                </a:solidFill>
              </a:rPr>
              <a:t> </a:t>
            </a:r>
            <a:r>
              <a:rPr lang="uk-UA" altLang="ru-RU" sz="3200" dirty="0" smtClean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 smtClean="0"/>
              <a:t>буття роздвоєне – божественне і природне.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 smtClean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 smtClean="0">
                <a:solidFill>
                  <a:schemeClr val="tx2"/>
                </a:solidFill>
              </a:rPr>
              <a:t>Відродження і Новий час</a:t>
            </a:r>
            <a:r>
              <a:rPr lang="uk-UA" altLang="ru-RU" sz="3200" dirty="0" smtClean="0">
                <a:solidFill>
                  <a:schemeClr val="tx2"/>
                </a:solidFill>
              </a:rPr>
              <a:t> </a:t>
            </a:r>
            <a:r>
              <a:rPr lang="uk-UA" altLang="ru-RU" sz="3200" dirty="0" smtClean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 smtClean="0"/>
              <a:t>буття – це існування природно-тілесного.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200" b="1" dirty="0" smtClean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b="1" dirty="0" smtClean="0">
                <a:solidFill>
                  <a:schemeClr val="tx2"/>
                </a:solidFill>
              </a:rPr>
              <a:t>Сучасна концепція буття </a:t>
            </a:r>
            <a:r>
              <a:rPr lang="uk-UA" altLang="ru-RU" sz="3200" b="1" dirty="0" smtClean="0"/>
              <a:t>–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sz="3200" dirty="0" smtClean="0"/>
              <a:t>це  філософська категорія, що включає: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uk-UA" altLang="ru-RU" sz="3600" dirty="0" smtClean="0"/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uk-UA" altLang="ru-RU" b="1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err="1" smtClean="0"/>
              <a:t>Концепція</a:t>
            </a:r>
            <a:r>
              <a:rPr lang="ru-RU" b="1" dirty="0" smtClean="0"/>
              <a:t> </a:t>
            </a:r>
            <a:r>
              <a:rPr lang="ru-RU" b="1" dirty="0" err="1" smtClean="0"/>
              <a:t>еволюції</a:t>
            </a:r>
            <a:r>
              <a:rPr lang="ru-RU" b="1" dirty="0" smtClean="0"/>
              <a:t> </a:t>
            </a:r>
          </a:p>
        </p:txBody>
      </p:sp>
      <p:sp>
        <p:nvSpPr>
          <p:cNvPr id="624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b="1" dirty="0" err="1" smtClean="0"/>
              <a:t>Концепцію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еволюції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можна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представити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різних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варіантах</a:t>
            </a:r>
            <a:r>
              <a:rPr lang="ru-RU" altLang="ru-RU" dirty="0" smtClean="0"/>
              <a:t>. </a:t>
            </a:r>
            <a:r>
              <a:rPr lang="ru-RU" altLang="ru-RU" dirty="0" err="1" smtClean="0"/>
              <a:t>Наприклад</a:t>
            </a:r>
            <a:r>
              <a:rPr lang="ru-RU" altLang="ru-RU" dirty="0" smtClean="0"/>
              <a:t>, так звана </a:t>
            </a:r>
            <a:r>
              <a:rPr lang="ru-RU" altLang="ru-RU" b="1" dirty="0" smtClean="0"/>
              <a:t>«</a:t>
            </a:r>
            <a:r>
              <a:rPr lang="ru-RU" altLang="ru-RU" b="1" dirty="0" err="1" smtClean="0"/>
              <a:t>теорія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панспермії</a:t>
            </a:r>
            <a:r>
              <a:rPr lang="ru-RU" altLang="ru-RU" b="1" dirty="0" smtClean="0"/>
              <a:t>»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стверджує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насіння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життя</a:t>
            </a:r>
            <a:r>
              <a:rPr lang="ru-RU" altLang="ru-RU" dirty="0" smtClean="0"/>
              <a:t> («сперма») </a:t>
            </a:r>
            <a:r>
              <a:rPr lang="ru-RU" altLang="ru-RU" dirty="0" err="1" smtClean="0"/>
              <a:t>розвіяне</a:t>
            </a:r>
            <a:r>
              <a:rPr lang="ru-RU" altLang="ru-RU" dirty="0" smtClean="0"/>
              <a:t> по </a:t>
            </a:r>
            <a:r>
              <a:rPr lang="ru-RU" altLang="ru-RU" dirty="0" err="1" smtClean="0"/>
              <a:t>всьому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Всесвіту</a:t>
            </a:r>
            <a:r>
              <a:rPr lang="ru-RU" altLang="ru-RU" b="1" dirty="0" smtClean="0"/>
              <a:t>. У </a:t>
            </a:r>
            <a:r>
              <a:rPr lang="ru-RU" altLang="ru-RU" b="1" dirty="0" err="1" smtClean="0"/>
              <a:t>варіанті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дарвінівської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теорії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стверджується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внаслідок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боротьби</a:t>
            </a:r>
            <a:r>
              <a:rPr lang="ru-RU" altLang="ru-RU" dirty="0" smtClean="0"/>
              <a:t> за </a:t>
            </a:r>
            <a:r>
              <a:rPr lang="ru-RU" altLang="ru-RU" dirty="0" err="1" smtClean="0"/>
              <a:t>існування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пристосування</a:t>
            </a:r>
            <a:r>
              <a:rPr lang="ru-RU" altLang="ru-RU" dirty="0" smtClean="0"/>
              <a:t> до умов </a:t>
            </a:r>
            <a:r>
              <a:rPr lang="ru-RU" altLang="ru-RU" dirty="0" err="1" smtClean="0"/>
              <a:t>довкілля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відбувається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удосконалення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видів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живих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організмів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з'являються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психіка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людська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/>
              <a:t>Концепція єдиного інформаційного поля </a:t>
            </a:r>
          </a:p>
        </p:txBody>
      </p:sp>
      <p:sp>
        <p:nvSpPr>
          <p:cNvPr id="634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altLang="ru-RU" dirty="0" smtClean="0"/>
          </a:p>
          <a:p>
            <a:pPr algn="just" eaLnBrk="1" hangingPunct="1"/>
            <a:r>
              <a:rPr lang="ru-RU" altLang="ru-RU" dirty="0" err="1" smtClean="0"/>
              <a:t>базується</a:t>
            </a:r>
            <a:r>
              <a:rPr lang="ru-RU" altLang="ru-RU" dirty="0" smtClean="0"/>
              <a:t> на </a:t>
            </a:r>
            <a:r>
              <a:rPr lang="ru-RU" altLang="ru-RU" dirty="0" err="1" smtClean="0"/>
              <a:t>тезі</a:t>
            </a:r>
            <a:r>
              <a:rPr lang="ru-RU" altLang="ru-RU" dirty="0" smtClean="0"/>
              <a:t>, яка не </a:t>
            </a:r>
            <a:r>
              <a:rPr lang="ru-RU" altLang="ru-RU" dirty="0" err="1" smtClean="0"/>
              <a:t>викликає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серйозних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заперечень</a:t>
            </a:r>
            <a:r>
              <a:rPr lang="ru-RU" altLang="ru-RU" dirty="0" smtClean="0"/>
              <a:t>: </a:t>
            </a:r>
            <a:r>
              <a:rPr lang="ru-RU" altLang="ru-RU" dirty="0" err="1" smtClean="0"/>
              <a:t>усі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світу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супроводжуються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обміном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інформації</a:t>
            </a:r>
            <a:r>
              <a:rPr lang="ru-RU" altLang="ru-RU" dirty="0" smtClean="0"/>
              <a:t>. Тому </a:t>
            </a:r>
            <a:r>
              <a:rPr lang="ru-RU" altLang="ru-RU" dirty="0" err="1" smtClean="0"/>
              <a:t>логічно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припустити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міркують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прихильники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існує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єдине</a:t>
            </a:r>
            <a:r>
              <a:rPr lang="ru-RU" altLang="ru-RU" dirty="0" smtClean="0"/>
              <a:t> поле </a:t>
            </a:r>
            <a:r>
              <a:rPr lang="ru-RU" altLang="ru-RU" dirty="0" err="1" smtClean="0"/>
              <a:t>інформації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усіх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світових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явищ</a:t>
            </a:r>
            <a:r>
              <a:rPr lang="ru-RU" altLang="ru-RU" dirty="0" smtClean="0"/>
              <a:t>. </a:t>
            </a:r>
            <a:r>
              <a:rPr lang="ru-RU" altLang="ru-RU" dirty="0" err="1" smtClean="0"/>
              <a:t>Людська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— один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проявів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інформаційних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можливо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найяскравіший</a:t>
            </a:r>
            <a:r>
              <a:rPr lang="ru-RU" altLang="ru-RU" dirty="0" smtClean="0"/>
              <a:t>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altLang="ru-RU" b="1" dirty="0" smtClean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altLang="ru-RU" b="1" dirty="0" smtClean="0"/>
              <a:t>C</a:t>
            </a:r>
            <a:r>
              <a:rPr lang="ru-RU" altLang="ru-RU" b="1" dirty="0" err="1" smtClean="0"/>
              <a:t>убстанційна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концепція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намагається</a:t>
            </a:r>
            <a:r>
              <a:rPr lang="ru-RU" altLang="ru-RU" dirty="0" smtClean="0"/>
              <a:t> подати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як </a:t>
            </a:r>
            <a:r>
              <a:rPr lang="ru-RU" altLang="ru-RU" dirty="0" err="1" smtClean="0"/>
              <a:t>конкретне</a:t>
            </a:r>
            <a:r>
              <a:rPr lang="ru-RU" altLang="ru-RU" dirty="0" smtClean="0"/>
              <a:t>, на </a:t>
            </a:r>
            <a:r>
              <a:rPr lang="ru-RU" altLang="ru-RU" dirty="0" err="1" smtClean="0"/>
              <a:t>рівні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виявлення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вихідної</a:t>
            </a:r>
            <a:r>
              <a:rPr lang="ru-RU" altLang="ru-RU" dirty="0" smtClean="0"/>
              <a:t> засади </a:t>
            </a:r>
            <a:r>
              <a:rPr lang="ru-RU" altLang="ru-RU" dirty="0" err="1" smtClean="0"/>
              <a:t>світу</a:t>
            </a:r>
            <a:r>
              <a:rPr lang="ru-RU" altLang="ru-RU" dirty="0" smtClean="0"/>
              <a:t> – духу, </a:t>
            </a:r>
            <a:r>
              <a:rPr lang="ru-RU" altLang="ru-RU" dirty="0" err="1" smtClean="0"/>
              <a:t>або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ідеї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або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світового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розуму</a:t>
            </a:r>
            <a:r>
              <a:rPr lang="ru-RU" altLang="ru-RU" dirty="0" smtClean="0"/>
              <a:t> (</a:t>
            </a:r>
            <a:r>
              <a:rPr lang="ru-RU" altLang="ru-RU" dirty="0" err="1" smtClean="0"/>
              <a:t>інтелекту</a:t>
            </a:r>
            <a:r>
              <a:rPr lang="ru-RU" altLang="ru-RU" dirty="0" smtClean="0"/>
              <a:t>). </a:t>
            </a:r>
            <a:r>
              <a:rPr lang="ru-RU" altLang="ru-RU" dirty="0" err="1" smtClean="0"/>
              <a:t>Ця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концепція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пояснює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наприклад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спрямованість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еволюційних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як </a:t>
            </a:r>
            <a:r>
              <a:rPr lang="ru-RU" altLang="ru-RU" dirty="0" err="1" smtClean="0"/>
              <a:t>рух</a:t>
            </a:r>
            <a:r>
              <a:rPr lang="ru-RU" altLang="ru-RU" dirty="0" smtClean="0"/>
              <a:t> да </a:t>
            </a:r>
            <a:r>
              <a:rPr lang="ru-RU" altLang="ru-RU" dirty="0" err="1" smtClean="0"/>
              <a:t>найповнішого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виявлення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якостей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субстанції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світу</a:t>
            </a:r>
            <a:r>
              <a:rPr lang="ru-RU" altLang="ru-RU" dirty="0" smtClean="0"/>
              <a:t>; </a:t>
            </a:r>
            <a:r>
              <a:rPr lang="ru-RU" altLang="ru-RU" dirty="0" err="1" smtClean="0"/>
              <a:t>певною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мірою</a:t>
            </a:r>
            <a:r>
              <a:rPr lang="ru-RU" altLang="ru-RU" dirty="0" smtClean="0"/>
              <a:t> вона </a:t>
            </a:r>
            <a:r>
              <a:rPr lang="ru-RU" altLang="ru-RU" dirty="0" err="1" smtClean="0"/>
              <a:t>пояснює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динамізм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буття</a:t>
            </a:r>
            <a:r>
              <a:rPr lang="ru-RU" altLang="ru-RU" dirty="0" smtClean="0"/>
              <a:t> (</a:t>
            </a:r>
            <a:r>
              <a:rPr lang="ru-RU" altLang="ru-RU" dirty="0" err="1" smtClean="0"/>
              <a:t>оскільки</a:t>
            </a:r>
            <a:r>
              <a:rPr lang="ru-RU" altLang="ru-RU" dirty="0" smtClean="0"/>
              <a:t> дух – </a:t>
            </a:r>
            <a:r>
              <a:rPr lang="ru-RU" altLang="ru-RU" dirty="0" err="1" smtClean="0"/>
              <a:t>це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рух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енергія</a:t>
            </a:r>
            <a:r>
              <a:rPr lang="ru-RU" altLang="ru-RU" dirty="0" smtClean="0"/>
              <a:t>),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деякі</a:t>
            </a:r>
            <a:r>
              <a:rPr lang="ru-RU" altLang="ru-RU" dirty="0" smtClean="0"/>
              <a:t> характеристики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(</a:t>
            </a:r>
            <a:r>
              <a:rPr lang="ru-RU" altLang="ru-RU" dirty="0" err="1" smtClean="0"/>
              <a:t>саморефлексія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трансцендентність</a:t>
            </a:r>
            <a:r>
              <a:rPr lang="ru-RU" altLang="ru-RU" dirty="0" smtClean="0"/>
              <a:t>).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altLang="ru-RU" b="1" dirty="0" smtClean="0"/>
              <a:t>Трудов</a:t>
            </a:r>
            <a:r>
              <a:rPr lang="uk-UA" altLang="ru-RU" b="1" dirty="0" smtClean="0"/>
              <a:t>а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концепці</a:t>
            </a:r>
            <a:r>
              <a:rPr lang="uk-UA" altLang="ru-RU" b="1" dirty="0" smtClean="0"/>
              <a:t>я 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або</a:t>
            </a:r>
            <a:r>
              <a:rPr lang="ru-RU" altLang="ru-RU" i="1" dirty="0" smtClean="0"/>
              <a:t> </a:t>
            </a:r>
            <a:r>
              <a:rPr lang="ru-RU" altLang="ru-RU" dirty="0" err="1" smtClean="0"/>
              <a:t>концепці</a:t>
            </a:r>
            <a:r>
              <a:rPr lang="uk-UA" altLang="ru-RU" dirty="0" smtClean="0"/>
              <a:t>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походження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внаслідок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розвитку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праці.</a:t>
            </a:r>
            <a:r>
              <a:rPr lang="ru-RU" dirty="0" err="1" smtClean="0"/>
              <a:t>Трудовий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підштовхував</a:t>
            </a:r>
            <a:r>
              <a:rPr lang="ru-RU" dirty="0" smtClean="0"/>
              <a:t> </a:t>
            </a:r>
            <a:r>
              <a:rPr lang="ru-RU" dirty="0" err="1" smtClean="0"/>
              <a:t>майбутню</a:t>
            </a:r>
            <a:r>
              <a:rPr lang="ru-RU" dirty="0" smtClean="0"/>
              <a:t> </a:t>
            </a:r>
            <a:r>
              <a:rPr lang="ru-RU" dirty="0" err="1" smtClean="0"/>
              <a:t>людину</a:t>
            </a:r>
            <a:r>
              <a:rPr lang="ru-RU" dirty="0" smtClean="0"/>
              <a:t> </a:t>
            </a:r>
            <a:r>
              <a:rPr lang="ru-RU" dirty="0" err="1" smtClean="0"/>
              <a:t>абстрагуватися</a:t>
            </a:r>
            <a:r>
              <a:rPr lang="ru-RU" dirty="0" smtClean="0"/>
              <a:t>,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узагальнення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відвертати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предмета </a:t>
            </a:r>
            <a:r>
              <a:rPr lang="ru-RU" dirty="0" err="1" smtClean="0"/>
              <a:t>від</a:t>
            </a:r>
            <a:r>
              <a:rPr lang="ru-RU" dirty="0" smtClean="0"/>
              <a:t> самого предмета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. 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chemeClr val="tx1"/>
                </a:solidFill>
              </a:rPr>
              <a:t>Трудов</a:t>
            </a:r>
            <a:r>
              <a:rPr lang="uk-UA" altLang="ru-RU" b="1" dirty="0" smtClean="0">
                <a:solidFill>
                  <a:schemeClr val="tx1"/>
                </a:solidFill>
              </a:rPr>
              <a:t>а</a:t>
            </a:r>
            <a:r>
              <a:rPr lang="ru-RU" altLang="ru-RU" b="1" dirty="0" smtClean="0">
                <a:solidFill>
                  <a:schemeClr val="tx1"/>
                </a:solidFill>
              </a:rPr>
              <a:t> </a:t>
            </a:r>
            <a:r>
              <a:rPr lang="ru-RU" altLang="ru-RU" b="1" dirty="0" err="1" smtClean="0">
                <a:solidFill>
                  <a:schemeClr val="tx1"/>
                </a:solidFill>
              </a:rPr>
              <a:t>концепці</a:t>
            </a:r>
            <a:r>
              <a:rPr lang="uk-UA" altLang="ru-RU" b="1" dirty="0" smtClean="0">
                <a:solidFill>
                  <a:schemeClr val="tx1"/>
                </a:solidFill>
              </a:rPr>
              <a:t>я</a:t>
            </a:r>
            <a:endParaRPr lang="ru-RU" b="1" dirty="0" smtClean="0">
              <a:solidFill>
                <a:schemeClr val="tx1"/>
              </a:solidFill>
            </a:endParaRPr>
          </a:p>
        </p:txBody>
      </p:sp>
      <p:sp>
        <p:nvSpPr>
          <p:cNvPr id="63491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</a:t>
            </a:r>
            <a:r>
              <a:rPr lang="ru-RU" dirty="0" err="1" smtClean="0"/>
              <a:t>Логіка</a:t>
            </a:r>
            <a:r>
              <a:rPr lang="ru-RU" dirty="0" smtClean="0"/>
              <a:t> </a:t>
            </a:r>
            <a:r>
              <a:rPr lang="ru-RU" dirty="0" err="1" smtClean="0"/>
              <a:t>чуттєво-предметної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фіксувалась</a:t>
            </a:r>
            <a:r>
              <a:rPr lang="ru-RU" dirty="0" smtClean="0"/>
              <a:t> у </a:t>
            </a:r>
            <a:r>
              <a:rPr lang="ru-RU" dirty="0" err="1" smtClean="0"/>
              <a:t>голові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перетворювалась</a:t>
            </a:r>
            <a:r>
              <a:rPr lang="ru-RU" dirty="0" smtClean="0"/>
              <a:t> на </a:t>
            </a:r>
            <a:r>
              <a:rPr lang="ru-RU" dirty="0" err="1" smtClean="0"/>
              <a:t>логіку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. Людина </a:t>
            </a:r>
            <a:r>
              <a:rPr lang="ru-RU" dirty="0" err="1" smtClean="0"/>
              <a:t>вчилася</a:t>
            </a:r>
            <a:r>
              <a:rPr lang="ru-RU" dirty="0" smtClean="0"/>
              <a:t> </a:t>
            </a:r>
            <a:r>
              <a:rPr lang="ru-RU" dirty="0" err="1" smtClean="0"/>
              <a:t>думати</a:t>
            </a:r>
            <a:r>
              <a:rPr lang="ru-RU" dirty="0" smtClean="0"/>
              <a:t>. Так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формувався</a:t>
            </a:r>
            <a:r>
              <a:rPr lang="ru-RU" dirty="0" smtClean="0"/>
              <a:t> </a:t>
            </a:r>
            <a:r>
              <a:rPr lang="ru-RU" dirty="0" err="1" smtClean="0"/>
              <a:t>логічний</a:t>
            </a:r>
            <a:r>
              <a:rPr lang="ru-RU" dirty="0" smtClean="0"/>
              <a:t> образ предмета, а </a:t>
            </a:r>
            <a:r>
              <a:rPr lang="ru-RU" dirty="0" err="1" smtClean="0"/>
              <a:t>праця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набувала</a:t>
            </a:r>
            <a:r>
              <a:rPr lang="ru-RU" dirty="0" smtClean="0"/>
              <a:t> </a:t>
            </a:r>
            <a:r>
              <a:rPr lang="ru-RU" dirty="0" err="1" smtClean="0"/>
              <a:t>усвідомленого</a:t>
            </a:r>
            <a:r>
              <a:rPr lang="ru-RU" dirty="0" smtClean="0"/>
              <a:t> характеру. </a:t>
            </a:r>
            <a:r>
              <a:rPr lang="ru-RU" dirty="0" err="1" smtClean="0"/>
              <a:t>Мислення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вплетене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трудову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ставало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опосередкованим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абстрактним</a:t>
            </a:r>
            <a:r>
              <a:rPr lang="ru-RU" dirty="0" smtClean="0"/>
              <a:t>. </a:t>
            </a:r>
            <a:r>
              <a:rPr lang="ru-RU" dirty="0" err="1" smtClean="0"/>
              <a:t>Зароджуючись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розвиваючись</a:t>
            </a:r>
            <a:r>
              <a:rPr lang="ru-RU" dirty="0" smtClean="0"/>
              <a:t> у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втілюється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створюючи</a:t>
            </a:r>
            <a:r>
              <a:rPr lang="ru-RU" dirty="0" smtClean="0"/>
              <a:t> </a:t>
            </a:r>
            <a:r>
              <a:rPr lang="ru-RU" dirty="0" err="1" smtClean="0"/>
              <a:t>предметний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олюдненої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304000"/>
          </a:xfrm>
        </p:spPr>
        <p:txBody>
          <a:bodyPr/>
          <a:lstStyle/>
          <a:p>
            <a:pPr algn="ctr" eaLnBrk="1" hangingPunct="1"/>
            <a:r>
              <a:rPr lang="uk-UA" sz="3600" b="1" dirty="0" smtClean="0"/>
              <a:t>Основ</a:t>
            </a:r>
            <a:r>
              <a:rPr lang="ru-RU" sz="3600" b="1" dirty="0" err="1" smtClean="0"/>
              <a:t>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чинники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виникнення</a:t>
            </a:r>
            <a:r>
              <a:rPr lang="ru-RU" sz="3600" b="1" dirty="0" smtClean="0"/>
              <a:t>  </a:t>
            </a:r>
            <a:r>
              <a:rPr lang="ru-RU" sz="4000" b="1" dirty="0" err="1" smtClean="0"/>
              <a:t>свідомості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6656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3538537"/>
          </a:xfrm>
        </p:spPr>
        <p:txBody>
          <a:bodyPr/>
          <a:lstStyle/>
          <a:p>
            <a:pPr eaLnBrk="1" hangingPunct="1"/>
            <a:r>
              <a:rPr lang="uk-UA" altLang="ru-RU" b="1" dirty="0" smtClean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ru-RU" altLang="ru-RU" b="1" dirty="0" err="1" smtClean="0">
                <a:solidFill>
                  <a:schemeClr val="accent3">
                    <a:lumMod val="50000"/>
                  </a:schemeClr>
                </a:solidFill>
              </a:rPr>
              <a:t>ндивідуально-особистісний</a:t>
            </a:r>
            <a:r>
              <a:rPr lang="ru-RU" altLang="ru-RU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формування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фіксує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єдність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життям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біографією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конкретної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подіями</a:t>
            </a:r>
            <a:r>
              <a:rPr lang="ru-RU" altLang="ru-RU" dirty="0" smtClean="0"/>
              <a:t> такого </a:t>
            </a:r>
            <a:r>
              <a:rPr lang="ru-RU" altLang="ru-RU" dirty="0" err="1" smtClean="0"/>
              <a:t>життя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індивідуальними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особливостями</a:t>
            </a:r>
            <a:r>
              <a:rPr lang="ru-RU" altLang="ru-RU" dirty="0" smtClean="0"/>
              <a:t> та характеристиками </a:t>
            </a:r>
            <a:r>
              <a:rPr lang="ru-RU" altLang="ru-RU" dirty="0" err="1" smtClean="0"/>
              <a:t>даної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здібностями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перевагами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вадами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т. </a:t>
            </a:r>
            <a:r>
              <a:rPr lang="ru-RU" altLang="ru-RU" dirty="0" err="1" smtClean="0"/>
              <a:t>ін</a:t>
            </a:r>
            <a:r>
              <a:rPr lang="ru-RU" altLang="ru-RU" dirty="0" smtClean="0"/>
              <a:t>.</a:t>
            </a:r>
          </a:p>
          <a:p>
            <a:pPr eaLnBrk="1" hangingPunct="1"/>
            <a:r>
              <a:rPr lang="uk-UA" altLang="ru-RU" b="1" dirty="0" smtClean="0">
                <a:solidFill>
                  <a:schemeClr val="accent3">
                    <a:lumMod val="50000"/>
                  </a:schemeClr>
                </a:solidFill>
              </a:rPr>
              <a:t>З</a:t>
            </a:r>
            <a:r>
              <a:rPr lang="ru-RU" altLang="ru-RU" b="1" dirty="0" err="1" smtClean="0">
                <a:solidFill>
                  <a:schemeClr val="accent3">
                    <a:lumMod val="50000"/>
                  </a:schemeClr>
                </a:solidFill>
              </a:rPr>
              <a:t>агальнокосмічний</a:t>
            </a:r>
            <a:r>
              <a:rPr lang="ru-RU" altLang="ru-RU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засвідчує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принципову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спорідненість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усім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багатством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космічних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явищ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процесів</a:t>
            </a: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uk-UA" altLang="ru-RU" sz="3600" b="1" dirty="0" smtClean="0">
              <a:solidFill>
                <a:schemeClr val="accent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Т</a:t>
            </a:r>
            <a:r>
              <a:rPr lang="ru-RU" alt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рансцендентальний</a:t>
            </a:r>
            <a:r>
              <a:rPr lang="ru-RU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sz="3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3600" dirty="0" smtClean="0">
              <a:solidFill>
                <a:schemeClr val="accent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2800" dirty="0" smtClean="0">
                <a:solidFill>
                  <a:schemeClr val="accent1"/>
                </a:solidFill>
              </a:rPr>
              <a:t>   </a:t>
            </a:r>
            <a:r>
              <a:rPr lang="ru-RU" altLang="ru-RU" dirty="0" err="1" smtClean="0"/>
              <a:t>проявляє</a:t>
            </a:r>
            <a:r>
              <a:rPr lang="ru-RU" altLang="ru-RU" dirty="0" smtClean="0"/>
              <a:t> себе у </a:t>
            </a:r>
            <a:r>
              <a:rPr lang="ru-RU" altLang="ru-RU" dirty="0" err="1" smtClean="0"/>
              <a:t>здатності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продукувати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абсолютні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еталонні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виміри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сущого</a:t>
            </a:r>
            <a:r>
              <a:rPr lang="ru-RU" altLang="ru-RU" dirty="0" smtClean="0"/>
              <a:t>, а </a:t>
            </a:r>
            <a:r>
              <a:rPr lang="ru-RU" altLang="ru-RU" dirty="0" err="1" smtClean="0"/>
              <a:t>також</a:t>
            </a:r>
            <a:r>
              <a:rPr lang="ru-RU" altLang="ru-RU" dirty="0" smtClean="0"/>
              <a:t> у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певній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самовладності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саморефлексивності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прагненні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здатності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виходити</a:t>
            </a:r>
            <a:r>
              <a:rPr lang="ru-RU" altLang="ru-RU" dirty="0" smtClean="0"/>
              <a:t> за </a:t>
            </a:r>
            <a:r>
              <a:rPr lang="ru-RU" altLang="ru-RU" dirty="0" err="1" smtClean="0"/>
              <a:t>всі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всілякі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межі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включати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всеможливий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зміст</a:t>
            </a:r>
            <a:r>
              <a:rPr lang="ru-RU" altLang="ru-RU" dirty="0" smtClean="0"/>
              <a:t> у </a:t>
            </a:r>
            <a:r>
              <a:rPr lang="ru-RU" altLang="ru-RU" dirty="0" err="1" smtClean="0"/>
              <a:t>своє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наповнення</a:t>
            </a:r>
            <a:r>
              <a:rPr lang="ru-RU" altLang="ru-RU" dirty="0" smtClean="0"/>
              <a:t>;</a:t>
            </a:r>
          </a:p>
          <a:p>
            <a:pPr eaLnBrk="1" hangingPunct="1">
              <a:buFontTx/>
              <a:buNone/>
            </a:pPr>
            <a:endParaRPr lang="uk-UA" altLang="ru-RU" sz="3600" b="1" dirty="0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uk-UA" altLang="ru-RU" sz="3600" b="1" dirty="0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uk-UA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alt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сихологічний</a:t>
            </a:r>
            <a:r>
              <a:rPr lang="ru-RU" alt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alt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altLang="ru-RU" sz="3600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just" eaLnBrk="1" hangingPunct="1">
              <a:buFontTx/>
              <a:buNone/>
            </a:pPr>
            <a:endParaRPr lang="ru-RU" altLang="ru-RU" sz="2800" dirty="0" smtClean="0">
              <a:solidFill>
                <a:schemeClr val="accent1"/>
              </a:solidFill>
            </a:endParaRPr>
          </a:p>
          <a:p>
            <a:pPr algn="just" eaLnBrk="1" hangingPunct="1">
              <a:buFontTx/>
              <a:buNone/>
            </a:pPr>
            <a:r>
              <a:rPr lang="ru-RU" altLang="ru-RU" sz="2800" dirty="0" smtClean="0"/>
              <a:t>   </a:t>
            </a:r>
            <a:r>
              <a:rPr lang="ru-RU" altLang="ru-RU" dirty="0" err="1" smtClean="0"/>
              <a:t>дозволяє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осмислювати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як в </a:t>
            </a:r>
            <a:r>
              <a:rPr lang="ru-RU" altLang="ru-RU" dirty="0" err="1" smtClean="0"/>
              <a:t>аспекті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внутрішнього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самоврегулювання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своїх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життєвих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дій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, так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єдності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тілесністю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нейрофізіологією</a:t>
            </a:r>
            <a:r>
              <a:rPr lang="uk-UA" altLang="ru-RU" dirty="0" smtClean="0"/>
              <a:t>. </a:t>
            </a:r>
            <a:r>
              <a:rPr lang="ru-RU" altLang="ru-RU" dirty="0" err="1" smtClean="0"/>
              <a:t>Відома</a:t>
            </a:r>
            <a:r>
              <a:rPr lang="ru-RU" altLang="ru-RU" dirty="0" smtClean="0"/>
              <a:t> низка </a:t>
            </a:r>
            <a:r>
              <a:rPr lang="ru-RU" altLang="ru-RU" dirty="0" err="1" smtClean="0"/>
              <a:t>феноменів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засвідчують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надзвичайні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можливості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психіки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проте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остання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невід’ємна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оскільки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всі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психічні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зумовлені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предметним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змістом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психіки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який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здатна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постачати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тільки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endParaRPr lang="uk-UA" altLang="ru-RU" b="1" dirty="0" smtClean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П</a:t>
            </a: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риродно-біологічний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</a:rPr>
              <a:t>чинник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uk-UA" alt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ru-RU" altLang="ru-RU" dirty="0" smtClean="0">
              <a:solidFill>
                <a:schemeClr val="accent1"/>
              </a:solidFill>
            </a:endParaRPr>
          </a:p>
          <a:p>
            <a:pPr algn="just" eaLnBrk="1" hangingPunct="1"/>
            <a:r>
              <a:rPr lang="ru-RU" altLang="ru-RU" dirty="0" err="1" smtClean="0"/>
              <a:t>вказує</a:t>
            </a:r>
            <a:r>
              <a:rPr lang="ru-RU" altLang="ru-RU" dirty="0" smtClean="0"/>
              <a:t> на те,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не </a:t>
            </a:r>
            <a:r>
              <a:rPr lang="ru-RU" altLang="ru-RU" dirty="0" err="1" smtClean="0"/>
              <a:t>можна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відірвати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природних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хоча</a:t>
            </a:r>
            <a:r>
              <a:rPr lang="ru-RU" altLang="ru-RU" dirty="0" smtClean="0"/>
              <a:t> б у </a:t>
            </a:r>
            <a:r>
              <a:rPr lang="ru-RU" altLang="ru-RU" dirty="0" err="1" smtClean="0"/>
              <a:t>тій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частині</a:t>
            </a:r>
            <a:r>
              <a:rPr lang="ru-RU" altLang="ru-RU" dirty="0" smtClean="0"/>
              <a:t>, яка </a:t>
            </a:r>
            <a:r>
              <a:rPr lang="ru-RU" altLang="ru-RU" dirty="0" err="1" smtClean="0"/>
              <a:t>постає</a:t>
            </a:r>
            <a:r>
              <a:rPr lang="ru-RU" altLang="ru-RU" dirty="0" smtClean="0"/>
              <a:t> як </a:t>
            </a:r>
            <a:r>
              <a:rPr lang="ru-RU" altLang="ru-RU" dirty="0" err="1" smtClean="0"/>
              <a:t>своєрідність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земних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планетарних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 у </a:t>
            </a:r>
            <a:r>
              <a:rPr lang="ru-RU" altLang="ru-RU" dirty="0" err="1" smtClean="0"/>
              <a:t>єдності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органічних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хімічних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процесів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рослинного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тваринного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світу</a:t>
            </a:r>
            <a:r>
              <a:rPr lang="ru-RU" altLang="ru-RU" dirty="0" smtClean="0"/>
              <a:t>;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пов’язана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психікою</a:t>
            </a:r>
            <a:r>
              <a:rPr lang="ru-RU" altLang="ru-RU" dirty="0" smtClean="0"/>
              <a:t>, а </a:t>
            </a:r>
            <a:r>
              <a:rPr lang="ru-RU" altLang="ru-RU" dirty="0" err="1" smtClean="0"/>
              <a:t>остання</a:t>
            </a:r>
            <a:r>
              <a:rPr lang="ru-RU" altLang="ru-RU" dirty="0" smtClean="0"/>
              <a:t> –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загальними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умовами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особливостями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розвитку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нашої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планети</a:t>
            </a:r>
            <a:r>
              <a:rPr lang="uk-UA" altLang="ru-RU" dirty="0" smtClean="0"/>
              <a:t>.</a:t>
            </a:r>
            <a:endParaRPr lang="ru-RU" altLang="ru-RU" dirty="0" smtClean="0"/>
          </a:p>
          <a:p>
            <a:pPr eaLnBrk="1" hangingPunct="1"/>
            <a:endParaRPr lang="uk-UA" altLang="ru-RU" dirty="0" smtClean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3600" b="1" dirty="0" smtClean="0"/>
              <a:t>І</a:t>
            </a:r>
            <a:r>
              <a:rPr lang="ru-RU" sz="3600" b="1" dirty="0" err="1" smtClean="0"/>
              <a:t>нформаційний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чинник</a:t>
            </a:r>
            <a:r>
              <a:rPr lang="ru-RU" sz="3600" b="1" i="1" dirty="0" smtClean="0"/>
              <a:t> </a:t>
            </a:r>
            <a:endParaRPr lang="ru-RU" sz="3600" b="1" dirty="0" smtClean="0"/>
          </a:p>
        </p:txBody>
      </p:sp>
      <p:sp>
        <p:nvSpPr>
          <p:cNvPr id="706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  <a:p>
            <a:pPr algn="just" eaLnBrk="1" hangingPunct="1"/>
            <a:r>
              <a:rPr lang="ru-RU" altLang="ru-RU" dirty="0" err="1" smtClean="0"/>
              <a:t>людська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здатна</a:t>
            </a:r>
            <a:r>
              <a:rPr lang="ru-RU" altLang="ru-RU" dirty="0" smtClean="0"/>
              <a:t> “</a:t>
            </a:r>
            <a:r>
              <a:rPr lang="ru-RU" altLang="ru-RU" dirty="0" err="1" smtClean="0"/>
              <a:t>знімати</a:t>
            </a:r>
            <a:r>
              <a:rPr lang="ru-RU" altLang="ru-RU" dirty="0" smtClean="0"/>
              <a:t>” </a:t>
            </a:r>
            <a:r>
              <a:rPr lang="ru-RU" altLang="ru-RU" dirty="0" err="1" smtClean="0"/>
              <a:t>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будь-якого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сущого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його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внутрішні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зовнішні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форми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переводячи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це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суще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процес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формальних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співвідношень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комбінаторик</a:t>
            </a:r>
            <a:r>
              <a:rPr lang="uk-UA" altLang="ru-RU" dirty="0" smtClean="0"/>
              <a:t>,</a:t>
            </a:r>
            <a:r>
              <a:rPr lang="ru-RU" altLang="ru-RU" dirty="0" smtClean="0"/>
              <a:t> а </a:t>
            </a:r>
            <a:r>
              <a:rPr lang="ru-RU" altLang="ru-RU" dirty="0" err="1" smtClean="0"/>
              <a:t>це</a:t>
            </a:r>
            <a:r>
              <a:rPr lang="ru-RU" altLang="ru-RU" dirty="0" smtClean="0"/>
              <a:t> значить, </a:t>
            </a:r>
            <a:r>
              <a:rPr lang="ru-RU" altLang="ru-RU" dirty="0" err="1" smtClean="0"/>
              <a:t>що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органічно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пов’язана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інформаційними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процесами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постає</a:t>
            </a:r>
            <a:r>
              <a:rPr lang="ru-RU" altLang="ru-RU" dirty="0" smtClean="0"/>
              <a:t>, на думку </a:t>
            </a:r>
            <a:r>
              <a:rPr lang="ru-RU" altLang="ru-RU" dirty="0" err="1" smtClean="0"/>
              <a:t>деяких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філософів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здатністю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опановувати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оперувати</a:t>
            </a:r>
            <a:r>
              <a:rPr lang="ru-RU" altLang="ru-RU" dirty="0" smtClean="0"/>
              <a:t> “чистою </a:t>
            </a:r>
            <a:r>
              <a:rPr lang="ru-RU" altLang="ru-RU" dirty="0" err="1" smtClean="0"/>
              <a:t>інформацією</a:t>
            </a:r>
            <a:r>
              <a:rPr lang="ru-RU" altLang="ru-RU" dirty="0" smtClean="0"/>
              <a:t>”;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/>
          <a:lstStyle/>
          <a:p>
            <a:pPr algn="ctr" eaLnBrk="1" hangingPunct="1"/>
            <a:r>
              <a:rPr lang="uk-UA" sz="3600" b="1" dirty="0" smtClean="0"/>
              <a:t>С</a:t>
            </a:r>
            <a:r>
              <a:rPr lang="ru-RU" sz="3600" b="1" dirty="0" err="1" smtClean="0"/>
              <a:t>оціально-діяльний</a:t>
            </a:r>
            <a:r>
              <a:rPr lang="ru-RU" sz="3600" b="1" dirty="0" smtClean="0"/>
              <a:t> </a:t>
            </a:r>
          </a:p>
        </p:txBody>
      </p:sp>
      <p:sp>
        <p:nvSpPr>
          <p:cNvPr id="69635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dirty="0" smtClean="0"/>
              <a:t> </a:t>
            </a:r>
            <a:r>
              <a:rPr lang="ru-RU" altLang="ru-RU" i="1" dirty="0" err="1" smtClean="0"/>
              <a:t>чинник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пов’язаний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тим</a:t>
            </a:r>
            <a:r>
              <a:rPr lang="ru-RU" altLang="ru-RU" dirty="0" smtClean="0"/>
              <a:t>, що </a:t>
            </a:r>
            <a:r>
              <a:rPr lang="ru-RU" altLang="ru-RU" dirty="0" err="1" smtClean="0"/>
              <a:t>людська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вписана у </a:t>
            </a:r>
            <a:r>
              <a:rPr lang="ru-RU" altLang="ru-RU" dirty="0" err="1" smtClean="0"/>
              <a:t>історичний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досвід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людства</a:t>
            </a:r>
            <a:r>
              <a:rPr lang="ru-RU" altLang="ru-RU" dirty="0" smtClean="0"/>
              <a:t> та, </a:t>
            </a:r>
            <a:r>
              <a:rPr lang="ru-RU" altLang="ru-RU" dirty="0" err="1" smtClean="0"/>
              <a:t>значною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мірою</a:t>
            </a:r>
            <a:r>
              <a:rPr lang="ru-RU" altLang="ru-RU" dirty="0" smtClean="0"/>
              <a:t>, - у </a:t>
            </a:r>
            <a:r>
              <a:rPr lang="ru-RU" altLang="ru-RU" dirty="0" err="1" smtClean="0"/>
              <a:t>історичний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досвід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розвитку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людської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діяльності</a:t>
            </a:r>
            <a:r>
              <a:rPr lang="uk-UA" altLang="ru-RU" dirty="0" smtClean="0"/>
              <a:t>.</a:t>
            </a:r>
            <a:endParaRPr lang="ru-RU" alt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dirty="0" smtClean="0"/>
              <a:t>К</a:t>
            </a:r>
            <a:r>
              <a:rPr lang="ru-RU" altLang="ru-RU" b="1" dirty="0" err="1" smtClean="0"/>
              <a:t>ультурно-історичний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чинник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засвідчує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принциповий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зв’язок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сенсами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їх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утворенням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функціонуванням</a:t>
            </a:r>
            <a:r>
              <a:rPr lang="uk-UA" altLang="ru-RU" dirty="0" smtClean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dirty="0" smtClean="0"/>
              <a:t> А</a:t>
            </a:r>
            <a:r>
              <a:rPr lang="ru-RU" altLang="ru-RU" b="1" dirty="0" err="1" smtClean="0"/>
              <a:t>нтропологічний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чинник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дозволяє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побачити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у </a:t>
            </a:r>
            <a:r>
              <a:rPr lang="ru-RU" altLang="ru-RU" dirty="0" err="1" smtClean="0"/>
              <a:t>специфічно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людських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вимірах</a:t>
            </a:r>
            <a:r>
              <a:rPr lang="ru-RU" altLang="ru-RU" dirty="0" smtClean="0"/>
              <a:t> та </a:t>
            </a:r>
            <a:r>
              <a:rPr lang="ru-RU" altLang="ru-RU" dirty="0" err="1" smtClean="0"/>
              <a:t>окресленнях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наприклад</a:t>
            </a:r>
            <a:r>
              <a:rPr lang="ru-RU" altLang="ru-RU" dirty="0" smtClean="0"/>
              <a:t>, у </a:t>
            </a:r>
            <a:r>
              <a:rPr lang="ru-RU" altLang="ru-RU" dirty="0" err="1" smtClean="0"/>
              <a:t>окресленнях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статевих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її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проявів</a:t>
            </a:r>
            <a:r>
              <a:rPr lang="uk-UA" altLang="ru-RU" dirty="0" smtClean="0"/>
              <a:t>.</a:t>
            </a:r>
            <a:endParaRPr lang="ru-RU" alt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36513" y="0"/>
            <a:ext cx="9144000" cy="6858000"/>
          </a:xfrm>
        </p:spPr>
        <p:txBody>
          <a:bodyPr/>
          <a:lstStyle/>
          <a:p>
            <a:pPr algn="just" eaLnBrk="1" hangingPunct="1"/>
            <a:endParaRPr lang="uk-UA" altLang="ru-RU" b="1" smtClean="0"/>
          </a:p>
          <a:p>
            <a:pPr algn="just" eaLnBrk="1" hangingPunct="1"/>
            <a:endParaRPr lang="uk-UA" altLang="ru-RU" b="1" smtClean="0"/>
          </a:p>
          <a:p>
            <a:pPr algn="just" eaLnBrk="1" hangingPunct="1"/>
            <a:r>
              <a:rPr lang="uk-UA" altLang="ru-RU" b="1" smtClean="0"/>
              <a:t>все те, що ми бачимо, що реально існує; </a:t>
            </a:r>
          </a:p>
          <a:p>
            <a:pPr algn="just" eaLnBrk="1" hangingPunct="1"/>
            <a:r>
              <a:rPr lang="uk-UA" altLang="ru-RU" b="1" smtClean="0"/>
              <a:t>все те, що ми не бачимо, але воно є у дійсності (наприклад, радіохвилі, електричне поле, внутрішні зміни тощо); </a:t>
            </a:r>
          </a:p>
          <a:p>
            <a:pPr algn="just" eaLnBrk="1" hangingPunct="1"/>
            <a:r>
              <a:rPr lang="uk-UA" altLang="ru-RU" b="1" smtClean="0"/>
              <a:t>все те, що є уявним, нереальним (наприклад, уявлення про ідеальне, міфологічні образи); </a:t>
            </a:r>
          </a:p>
          <a:p>
            <a:pPr algn="just" eaLnBrk="1" hangingPunct="1"/>
            <a:r>
              <a:rPr lang="uk-UA" altLang="ru-RU" b="1" smtClean="0"/>
              <a:t>елементи реальності, що існують об'єктивно, незалежно від свідомості людини (об'єктивні закони); </a:t>
            </a:r>
          </a:p>
          <a:p>
            <a:pPr algn="just" eaLnBrk="1" hangingPunct="1"/>
            <a:r>
              <a:rPr lang="uk-UA" altLang="ru-RU" b="1" smtClean="0"/>
              <a:t>загальні проблеми існування людини, її сідомості і суспільства.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857250"/>
          </a:xfrm>
        </p:spPr>
        <p:txBody>
          <a:bodyPr/>
          <a:lstStyle/>
          <a:p>
            <a:pPr algn="ctr" eaLnBrk="1" hangingPunct="1"/>
            <a:r>
              <a:rPr lang="uk-UA" altLang="ru-RU" sz="3600" b="1" i="1" dirty="0" smtClean="0">
                <a:solidFill>
                  <a:schemeClr val="tx1"/>
                </a:solidFill>
              </a:rPr>
              <a:t>Свідомість і мова</a:t>
            </a:r>
            <a:endParaRPr lang="ru-RU" altLang="ru-RU" sz="3600" b="1" i="1" dirty="0" smtClean="0">
              <a:solidFill>
                <a:schemeClr val="tx1"/>
              </a:solidFill>
            </a:endParaRPr>
          </a:p>
        </p:txBody>
      </p:sp>
      <p:sp>
        <p:nvSpPr>
          <p:cNvPr id="72707" name="Объект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6000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uk-UA" altLang="ru-RU" b="1" dirty="0" smtClean="0"/>
              <a:t>Мова</a:t>
            </a:r>
            <a:r>
              <a:rPr lang="uk-UA" altLang="ru-RU" b="1" dirty="0" smtClean="0">
                <a:solidFill>
                  <a:srgbClr val="0070C0"/>
                </a:solidFill>
              </a:rPr>
              <a:t> </a:t>
            </a:r>
            <a:r>
              <a:rPr lang="uk-UA" altLang="ru-RU" dirty="0" smtClean="0"/>
              <a:t>— </a:t>
            </a:r>
            <a:r>
              <a:rPr lang="uk-UA" altLang="ru-RU" i="1" dirty="0" smtClean="0">
                <a:solidFill>
                  <a:srgbClr val="0070C0"/>
                </a:solidFill>
              </a:rPr>
              <a:t>спеціалізована, інформаційно-знакова діяльність із вираження думки, мислення, свідомості.</a:t>
            </a:r>
            <a:endParaRPr lang="ru-RU" altLang="ru-RU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uk-UA" altLang="ru-RU" dirty="0" smtClean="0">
                <a:solidFill>
                  <a:srgbClr val="0070C0"/>
                </a:solidFill>
              </a:rPr>
              <a:t>Мова виконує дві важливі </a:t>
            </a:r>
            <a:r>
              <a:rPr lang="uk-UA" altLang="ru-RU" b="1" i="1" dirty="0" smtClean="0">
                <a:solidFill>
                  <a:srgbClr val="0070C0"/>
                </a:solidFill>
              </a:rPr>
              <a:t>функції</a:t>
            </a:r>
            <a:r>
              <a:rPr lang="uk-UA" altLang="ru-RU" dirty="0" smtClean="0">
                <a:solidFill>
                  <a:srgbClr val="0070C0"/>
                </a:solidFill>
              </a:rPr>
              <a:t>: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 smtClean="0"/>
              <a:t>1) </a:t>
            </a:r>
            <a:r>
              <a:rPr lang="uk-UA" altLang="ru-RU" b="1" dirty="0" smtClean="0"/>
              <a:t>є способом вияву ідеального змісту свідомості</a:t>
            </a:r>
            <a:r>
              <a:rPr lang="uk-UA" altLang="ru-RU" dirty="0" smtClean="0">
                <a:solidFill>
                  <a:schemeClr val="bg2"/>
                </a:solidFill>
              </a:rPr>
              <a:t>.</a:t>
            </a:r>
            <a:r>
              <a:rPr lang="uk-UA" altLang="ru-RU" dirty="0" smtClean="0"/>
              <a:t> </a:t>
            </a:r>
            <a:r>
              <a:rPr lang="uk-UA" altLang="ru-RU" dirty="0" smtClean="0">
                <a:solidFill>
                  <a:srgbClr val="0070C0"/>
                </a:solidFill>
              </a:rPr>
              <a:t>І. Кант виділив такі способи: </a:t>
            </a:r>
            <a:r>
              <a:rPr lang="uk-UA" altLang="ru-RU" i="1" dirty="0" smtClean="0">
                <a:solidFill>
                  <a:srgbClr val="0070C0"/>
                </a:solidFill>
              </a:rPr>
              <a:t>слово </a:t>
            </a:r>
            <a:r>
              <a:rPr lang="uk-UA" altLang="ru-RU" dirty="0" smtClean="0">
                <a:solidFill>
                  <a:srgbClr val="0070C0"/>
                </a:solidFill>
              </a:rPr>
              <a:t>(власне мовний чинник); </a:t>
            </a:r>
            <a:r>
              <a:rPr lang="uk-UA" altLang="ru-RU" i="1" dirty="0" smtClean="0">
                <a:solidFill>
                  <a:srgbClr val="0070C0"/>
                </a:solidFill>
              </a:rPr>
              <a:t>жест </a:t>
            </a:r>
            <a:r>
              <a:rPr lang="uk-UA" altLang="ru-RU" dirty="0" smtClean="0">
                <a:solidFill>
                  <a:srgbClr val="0070C0"/>
                </a:solidFill>
              </a:rPr>
              <a:t>(позамовний чинник); </a:t>
            </a:r>
            <a:r>
              <a:rPr lang="uk-UA" altLang="ru-RU" i="1" dirty="0" smtClean="0">
                <a:solidFill>
                  <a:srgbClr val="0070C0"/>
                </a:solidFill>
              </a:rPr>
              <a:t>інтонація</a:t>
            </a:r>
            <a:r>
              <a:rPr lang="uk-UA" altLang="ru-RU" dirty="0" smtClean="0">
                <a:solidFill>
                  <a:srgbClr val="0070C0"/>
                </a:solidFill>
              </a:rPr>
              <a:t>. Свідомість реалізується у трьох мовних формах: </a:t>
            </a:r>
            <a:r>
              <a:rPr lang="uk-UA" altLang="ru-RU" i="1" dirty="0" smtClean="0">
                <a:solidFill>
                  <a:srgbClr val="0070C0"/>
                </a:solidFill>
              </a:rPr>
              <a:t>вербальній </a:t>
            </a:r>
            <a:r>
              <a:rPr lang="uk-UA" altLang="ru-RU" dirty="0" smtClean="0">
                <a:solidFill>
                  <a:srgbClr val="0070C0"/>
                </a:solidFill>
              </a:rPr>
              <a:t>(словесній), у формі </a:t>
            </a:r>
            <a:r>
              <a:rPr lang="uk-UA" altLang="ru-RU" i="1" dirty="0" smtClean="0">
                <a:solidFill>
                  <a:srgbClr val="0070C0"/>
                </a:solidFill>
              </a:rPr>
              <a:t>зображення </a:t>
            </a:r>
            <a:r>
              <a:rPr lang="uk-UA" altLang="ru-RU" dirty="0" smtClean="0">
                <a:solidFill>
                  <a:srgbClr val="0070C0"/>
                </a:solidFill>
              </a:rPr>
              <a:t>та </a:t>
            </a:r>
            <a:r>
              <a:rPr lang="uk-UA" altLang="ru-RU" i="1" dirty="0" smtClean="0">
                <a:solidFill>
                  <a:srgbClr val="0070C0"/>
                </a:solidFill>
              </a:rPr>
              <a:t>музичній</a:t>
            </a:r>
            <a:r>
              <a:rPr lang="uk-UA" altLang="ru-RU" dirty="0" smtClean="0">
                <a:solidFill>
                  <a:srgbClr val="0070C0"/>
                </a:solidFill>
              </a:rPr>
              <a:t>; </a:t>
            </a:r>
          </a:p>
          <a:p>
            <a:pPr algn="just" eaLnBrk="1" hangingPunct="1">
              <a:lnSpc>
                <a:spcPct val="90000"/>
              </a:lnSpc>
            </a:pPr>
            <a:r>
              <a:rPr lang="uk-UA" altLang="ru-RU" dirty="0" smtClean="0"/>
              <a:t>2) </a:t>
            </a:r>
            <a:r>
              <a:rPr lang="uk-UA" altLang="ru-RU" b="1" dirty="0" smtClean="0"/>
              <a:t>є специфічним буттям, що формує свідомість</a:t>
            </a:r>
            <a:r>
              <a:rPr lang="uk-UA" altLang="ru-RU" dirty="0" smtClean="0"/>
              <a:t>. </a:t>
            </a:r>
            <a:r>
              <a:rPr lang="uk-UA" altLang="ru-RU" dirty="0" smtClean="0">
                <a:solidFill>
                  <a:srgbClr val="0070C0"/>
                </a:solidFill>
              </a:rPr>
              <a:t>Мова концентрує в собі ті смисли і значення, які віднаходить і стверджує у світі людина. </a:t>
            </a:r>
            <a:endParaRPr lang="ru-RU" altLang="ru-RU" dirty="0" smtClean="0">
              <a:solidFill>
                <a:srgbClr val="0070C0"/>
              </a:solidFill>
            </a:endParaRP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655763"/>
          </a:xfrm>
        </p:spPr>
        <p:txBody>
          <a:bodyPr/>
          <a:lstStyle/>
          <a:p>
            <a:pPr algn="ctr" eaLnBrk="1" hangingPunct="1"/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Ідеальність  свідомості:  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737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uk-UA" altLang="ru-RU" dirty="0" smtClean="0">
                <a:solidFill>
                  <a:srgbClr val="0070C0"/>
                </a:solidFill>
              </a:rPr>
              <a:t>Свідомість не підлягає прямому чуттєвому спостереженню, що вона не фіксується за допомогою приладів чи індикаторів.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</a:p>
          <a:p>
            <a:pPr algn="just" eaLnBrk="1" hangingPunct="1"/>
            <a:r>
              <a:rPr lang="ru-RU" altLang="ru-RU" dirty="0" err="1" smtClean="0">
                <a:solidFill>
                  <a:srgbClr val="0070C0"/>
                </a:solidFill>
              </a:rPr>
              <a:t>Можливість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створювати</a:t>
            </a:r>
            <a:r>
              <a:rPr lang="ru-RU" altLang="ru-RU" dirty="0" smtClean="0">
                <a:solidFill>
                  <a:srgbClr val="0070C0"/>
                </a:solidFill>
              </a:rPr>
              <a:t> в </a:t>
            </a:r>
            <a:r>
              <a:rPr lang="ru-RU" altLang="ru-RU" dirty="0" err="1" smtClean="0">
                <a:solidFill>
                  <a:srgbClr val="0070C0"/>
                </a:solidFill>
              </a:rPr>
              <a:t>полі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інтелектуального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споглядання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ідеальні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об'єкти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і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є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тим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принципово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новим</a:t>
            </a:r>
            <a:r>
              <a:rPr lang="ru-RU" altLang="ru-RU" dirty="0" smtClean="0">
                <a:solidFill>
                  <a:srgbClr val="0070C0"/>
                </a:solidFill>
              </a:rPr>
              <a:t>, </a:t>
            </a:r>
            <a:r>
              <a:rPr lang="ru-RU" altLang="ru-RU" dirty="0" err="1" smtClean="0">
                <a:solidFill>
                  <a:srgbClr val="0070C0"/>
                </a:solidFill>
              </a:rPr>
              <a:t>що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може</a:t>
            </a:r>
            <a:r>
              <a:rPr lang="ru-RU" altLang="ru-RU" dirty="0" smtClean="0">
                <a:solidFill>
                  <a:srgbClr val="0070C0"/>
                </a:solidFill>
              </a:rPr>
              <a:t> внести </a:t>
            </a:r>
            <a:r>
              <a:rPr lang="ru-RU" altLang="ru-RU" dirty="0" err="1" smtClean="0">
                <a:solidFill>
                  <a:srgbClr val="0070C0"/>
                </a:solidFill>
              </a:rPr>
              <a:t>і</a:t>
            </a:r>
            <a:r>
              <a:rPr lang="ru-RU" altLang="ru-RU" dirty="0" smtClean="0">
                <a:solidFill>
                  <a:srgbClr val="0070C0"/>
                </a:solidFill>
              </a:rPr>
              <a:t> вносить </a:t>
            </a:r>
            <a:r>
              <a:rPr lang="ru-RU" altLang="ru-RU" dirty="0" err="1" smtClean="0">
                <a:solidFill>
                  <a:srgbClr val="0070C0"/>
                </a:solidFill>
              </a:rPr>
              <a:t>свідомість</a:t>
            </a:r>
            <a:r>
              <a:rPr lang="ru-RU" altLang="ru-RU" dirty="0" smtClean="0">
                <a:solidFill>
                  <a:srgbClr val="0070C0"/>
                </a:solidFill>
              </a:rPr>
              <a:t> у </a:t>
            </a:r>
            <a:r>
              <a:rPr lang="ru-RU" altLang="ru-RU" dirty="0" err="1" smtClean="0">
                <a:solidFill>
                  <a:srgbClr val="0070C0"/>
                </a:solidFill>
              </a:rPr>
              <a:t>реальне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буття</a:t>
            </a:r>
            <a:r>
              <a:rPr lang="ru-RU" altLang="ru-RU" dirty="0" smtClean="0">
                <a:solidFill>
                  <a:srgbClr val="0070C0"/>
                </a:solidFill>
              </a:rPr>
              <a:t>.</a:t>
            </a:r>
          </a:p>
          <a:p>
            <a:pPr eaLnBrk="1" hangingPunct="1"/>
            <a:r>
              <a:rPr lang="uk-UA" altLang="ru-RU" dirty="0" smtClean="0">
                <a:solidFill>
                  <a:srgbClr val="0070C0"/>
                </a:solidFill>
              </a:rPr>
              <a:t>Н</a:t>
            </a:r>
            <a:r>
              <a:rPr lang="ru-RU" altLang="ru-RU" dirty="0" smtClean="0">
                <a:solidFill>
                  <a:srgbClr val="0070C0"/>
                </a:solidFill>
              </a:rPr>
              <a:t>е </a:t>
            </a:r>
            <a:r>
              <a:rPr lang="ru-RU" altLang="ru-RU" dirty="0" err="1" smtClean="0">
                <a:solidFill>
                  <a:srgbClr val="0070C0"/>
                </a:solidFill>
              </a:rPr>
              <a:t>має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просторово-часових</a:t>
            </a:r>
            <a:r>
              <a:rPr lang="ru-RU" altLang="ru-RU" dirty="0" smtClean="0">
                <a:solidFill>
                  <a:srgbClr val="0070C0"/>
                </a:solidFill>
              </a:rPr>
              <a:t> </a:t>
            </a:r>
            <a:r>
              <a:rPr lang="ru-RU" altLang="ru-RU" dirty="0" err="1" smtClean="0">
                <a:solidFill>
                  <a:srgbClr val="0070C0"/>
                </a:solidFill>
              </a:rPr>
              <a:t>визначень</a:t>
            </a:r>
            <a:r>
              <a:rPr lang="ru-RU" altLang="ru-RU" dirty="0" smtClean="0">
                <a:solidFill>
                  <a:srgbClr val="0070C0"/>
                </a:solidFill>
              </a:rPr>
              <a:t>.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4400" b="1" dirty="0" smtClean="0">
                <a:solidFill>
                  <a:schemeClr val="accent3">
                    <a:lumMod val="50000"/>
                  </a:schemeClr>
                </a:solidFill>
              </a:rPr>
              <a:t>С</a:t>
            </a:r>
            <a:r>
              <a:rPr lang="ru-RU" sz="4400" b="1" dirty="0" err="1" smtClean="0">
                <a:solidFill>
                  <a:schemeClr val="accent3">
                    <a:lumMod val="50000"/>
                  </a:schemeClr>
                </a:solidFill>
              </a:rPr>
              <a:t>труктура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4400" b="1" dirty="0" err="1" smtClean="0">
                <a:solidFill>
                  <a:schemeClr val="accent3">
                    <a:lumMod val="50000"/>
                  </a:schemeClr>
                </a:solidFill>
              </a:rPr>
              <a:t>свідомості</a:t>
            </a: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168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389437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b="1" i="1" dirty="0" smtClean="0"/>
              <a:t>З</a:t>
            </a:r>
            <a:r>
              <a:rPr lang="ru-RU" altLang="ru-RU" b="1" i="1" dirty="0" smtClean="0"/>
              <a:t>а </a:t>
            </a:r>
            <a:r>
              <a:rPr lang="ru-RU" altLang="ru-RU" b="1" i="1" dirty="0" err="1" smtClean="0"/>
              <a:t>рівнями</a:t>
            </a:r>
            <a:r>
              <a:rPr lang="ru-RU" altLang="ru-RU" b="1" i="1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функціонує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єдніст</a:t>
            </a:r>
            <a:r>
              <a:rPr lang="uk-UA" altLang="ru-RU" dirty="0" smtClean="0"/>
              <a:t>і</a:t>
            </a:r>
            <a:r>
              <a:rPr lang="ru-RU" altLang="ru-RU" dirty="0" smtClean="0"/>
              <a:t> </a:t>
            </a:r>
            <a:r>
              <a:rPr lang="ru-RU" altLang="ru-RU" b="1" dirty="0" err="1" smtClean="0"/>
              <a:t>самосвідомості</a:t>
            </a:r>
            <a:r>
              <a:rPr lang="ru-RU" altLang="ru-RU" b="1" dirty="0" smtClean="0"/>
              <a:t>, </a:t>
            </a:r>
            <a:r>
              <a:rPr lang="ru-RU" altLang="ru-RU" b="1" dirty="0" err="1" smtClean="0"/>
              <a:t>свідомого</a:t>
            </a:r>
            <a:r>
              <a:rPr lang="ru-RU" altLang="ru-RU" b="1" dirty="0" smtClean="0"/>
              <a:t> та </a:t>
            </a:r>
            <a:r>
              <a:rPr lang="ru-RU" altLang="ru-RU" b="1" dirty="0" err="1" smtClean="0"/>
              <a:t>несвідомого</a:t>
            </a:r>
            <a:r>
              <a:rPr lang="ru-RU" altLang="ru-RU" b="1" dirty="0" smtClean="0"/>
              <a:t> (</a:t>
            </a:r>
            <a:r>
              <a:rPr lang="ru-RU" altLang="ru-RU" b="1" dirty="0" err="1" smtClean="0"/>
              <a:t>і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підсвідомого</a:t>
            </a:r>
            <a:r>
              <a:rPr lang="ru-RU" altLang="ru-RU" b="1" dirty="0" smtClean="0"/>
              <a:t>)</a:t>
            </a:r>
            <a:endParaRPr lang="ru-RU" alt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 smtClean="0"/>
              <a:t>С</a:t>
            </a:r>
            <a:r>
              <a:rPr lang="ru-RU" altLang="ru-RU" dirty="0" err="1" smtClean="0"/>
              <a:t>кладається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із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мислення</a:t>
            </a:r>
            <a:r>
              <a:rPr lang="ru-RU" altLang="ru-RU" b="1" dirty="0" smtClean="0"/>
              <a:t>, </a:t>
            </a:r>
            <a:r>
              <a:rPr lang="ru-RU" altLang="ru-RU" b="1" dirty="0" err="1" smtClean="0"/>
              <a:t>емоцій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і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почуттів</a:t>
            </a:r>
            <a:r>
              <a:rPr lang="ru-RU" altLang="ru-RU" b="1" dirty="0" smtClean="0"/>
              <a:t> </a:t>
            </a:r>
            <a:r>
              <a:rPr lang="ru-RU" altLang="ru-RU" dirty="0" smtClean="0"/>
              <a:t>та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волі</a:t>
            </a:r>
            <a:r>
              <a:rPr lang="ru-RU" altLang="ru-RU" b="1" dirty="0" smtClean="0"/>
              <a:t>.</a:t>
            </a:r>
            <a:endParaRPr lang="ru-RU" altLang="ru-RU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altLang="ru-RU" b="1" dirty="0" smtClean="0"/>
              <a:t>Ядро </a:t>
            </a:r>
            <a:r>
              <a:rPr lang="ru-RU" altLang="ru-RU" b="1" dirty="0" err="1" smtClean="0"/>
              <a:t>свідомості</a:t>
            </a:r>
            <a:r>
              <a:rPr lang="ru-RU" altLang="ru-RU" dirty="0" smtClean="0"/>
              <a:t> становить </a:t>
            </a:r>
            <a:r>
              <a:rPr lang="ru-RU" altLang="ru-RU" b="1" dirty="0" err="1" smtClean="0"/>
              <a:t>мислення</a:t>
            </a:r>
            <a:r>
              <a:rPr lang="ru-RU" altLang="ru-RU" b="1" dirty="0" smtClean="0"/>
              <a:t> </a:t>
            </a:r>
            <a:r>
              <a:rPr lang="ru-RU" altLang="ru-RU" dirty="0" smtClean="0"/>
              <a:t>— </a:t>
            </a:r>
            <a:r>
              <a:rPr lang="ru-RU" altLang="ru-RU" dirty="0" err="1" smtClean="0"/>
              <a:t>оперування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предметним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змістом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який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свідомість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має</a:t>
            </a:r>
            <a:r>
              <a:rPr lang="ru-RU" altLang="ru-RU" dirty="0" smtClean="0"/>
              <a:t> у </a:t>
            </a:r>
            <a:r>
              <a:rPr lang="ru-RU" altLang="ru-RU" dirty="0" err="1" smtClean="0"/>
              <a:t>вигляді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знання</a:t>
            </a:r>
            <a:r>
              <a:rPr lang="ru-RU" altLang="ru-RU" dirty="0" smtClean="0"/>
              <a:t>.</a:t>
            </a:r>
            <a:r>
              <a:rPr lang="ru-RU" altLang="ru-RU" i="1" dirty="0" smtClean="0"/>
              <a:t> </a:t>
            </a:r>
            <a:r>
              <a:rPr lang="ru-RU" altLang="ru-RU" dirty="0" smtClean="0"/>
              <a:t>Формою </a:t>
            </a:r>
            <a:r>
              <a:rPr lang="ru-RU" altLang="ru-RU" dirty="0" err="1" smtClean="0"/>
              <a:t>представлення</a:t>
            </a:r>
            <a:r>
              <a:rPr lang="ru-RU" altLang="ru-RU" dirty="0" smtClean="0"/>
              <a:t> предметного </a:t>
            </a:r>
            <a:r>
              <a:rPr lang="ru-RU" altLang="ru-RU" dirty="0" err="1" smtClean="0"/>
              <a:t>змісту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дійності</a:t>
            </a:r>
            <a:r>
              <a:rPr lang="ru-RU" altLang="ru-RU" dirty="0" smtClean="0"/>
              <a:t> в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людини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є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знання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бо</a:t>
            </a:r>
            <a:r>
              <a:rPr lang="ru-RU" altLang="ru-RU" dirty="0" smtClean="0"/>
              <a:t> </a:t>
            </a:r>
            <a:r>
              <a:rPr lang="ru-RU" altLang="ru-RU" b="1" dirty="0" err="1" smtClean="0"/>
              <a:t>саме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в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знанні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дійсність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постає</a:t>
            </a:r>
            <a:r>
              <a:rPr lang="ru-RU" altLang="ru-RU" b="1" dirty="0" smtClean="0"/>
              <a:t> перед </a:t>
            </a:r>
            <a:r>
              <a:rPr lang="ru-RU" altLang="ru-RU" b="1" dirty="0" err="1" smtClean="0"/>
              <a:t>людиною</a:t>
            </a:r>
            <a:r>
              <a:rPr lang="ru-RU" altLang="ru-RU" b="1" dirty="0" smtClean="0"/>
              <a:t> як </a:t>
            </a:r>
            <a:r>
              <a:rPr lang="ru-RU" altLang="ru-RU" b="1" dirty="0" err="1" smtClean="0"/>
              <a:t>сукупність</a:t>
            </a:r>
            <a:r>
              <a:rPr lang="ru-RU" altLang="ru-RU" b="1" dirty="0" smtClean="0"/>
              <a:t> </a:t>
            </a:r>
            <a:r>
              <a:rPr lang="ru-RU" altLang="ru-RU" b="1" dirty="0" err="1" smtClean="0"/>
              <a:t>буттєвих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одиниць</a:t>
            </a:r>
            <a:r>
              <a:rPr lang="ru-RU" altLang="ru-RU" b="1" i="1" dirty="0" smtClean="0"/>
              <a:t>.</a:t>
            </a:r>
            <a:endParaRPr lang="ru-RU" alt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42938"/>
            <a:ext cx="8229600" cy="2143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Функції свідомості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5779" name="Объект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665662"/>
          </a:xfrm>
        </p:spPr>
        <p:txBody>
          <a:bodyPr/>
          <a:lstStyle/>
          <a:p>
            <a:pPr eaLnBrk="1" hangingPunct="1"/>
            <a:endParaRPr lang="ru-RU" altLang="ru-RU" dirty="0" smtClean="0"/>
          </a:p>
          <a:p>
            <a:pPr algn="just" eaLnBrk="1" hangingPunct="1"/>
            <a:r>
              <a:rPr lang="uk-UA" altLang="ru-RU" b="1" i="1" dirty="0" smtClean="0"/>
              <a:t>П</a:t>
            </a:r>
            <a:r>
              <a:rPr lang="ru-RU" altLang="ru-RU" b="1" i="1" dirty="0" err="1" smtClean="0"/>
              <a:t>ізнавальна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інформативна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оціночна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орієнтувальна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організаційно-вольова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цілепокладання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соціально-адаптивна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контрольно-регулятивна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прогнозування</a:t>
            </a:r>
            <a:r>
              <a:rPr lang="ru-RU" altLang="ru-RU" b="1" i="1" dirty="0" smtClean="0"/>
              <a:t>. </a:t>
            </a:r>
          </a:p>
          <a:p>
            <a:pPr eaLnBrk="1" hangingPunct="1">
              <a:buFont typeface="Wingdings 2" pitchFamily="18" charset="2"/>
              <a:buNone/>
            </a:pPr>
            <a:endParaRPr lang="ru-RU" altLang="ru-RU" b="1" dirty="0" smtClean="0">
              <a:solidFill>
                <a:srgbClr val="0070C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dirty="0" smtClean="0">
                <a:solidFill>
                  <a:srgbClr val="0070C0"/>
                </a:solidFill>
              </a:rPr>
              <a:t>   </a:t>
            </a:r>
            <a:r>
              <a:rPr lang="ru-RU" altLang="ru-RU" dirty="0" smtClean="0"/>
              <a:t>До </a:t>
            </a:r>
            <a:r>
              <a:rPr lang="ru-RU" altLang="ru-RU" dirty="0" err="1" smtClean="0"/>
              <a:t>визначальних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функцій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свідомості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відносять</a:t>
            </a:r>
            <a:r>
              <a:rPr lang="ru-RU" altLang="ru-RU" dirty="0" smtClean="0"/>
              <a:t> </a:t>
            </a:r>
            <a:r>
              <a:rPr lang="ru-RU" altLang="ru-RU" dirty="0" err="1" smtClean="0"/>
              <a:t>функції</a:t>
            </a:r>
            <a:r>
              <a:rPr lang="ru-RU" altLang="ru-RU" dirty="0" smtClean="0"/>
              <a:t> </a:t>
            </a:r>
            <a:r>
              <a:rPr lang="ru-RU" altLang="ru-RU" b="1" i="1" dirty="0" err="1" smtClean="0"/>
              <a:t>сенсоутворення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вироблення</a:t>
            </a:r>
            <a:r>
              <a:rPr lang="ru-RU" altLang="ru-RU" b="1" i="1" dirty="0" smtClean="0"/>
              <a:t> </a:t>
            </a:r>
            <a:r>
              <a:rPr lang="ru-RU" altLang="ru-RU" b="1" i="1" dirty="0" err="1" smtClean="0"/>
              <a:t>ідеалів</a:t>
            </a:r>
            <a:r>
              <a:rPr lang="ru-RU" altLang="ru-RU" b="1" dirty="0" smtClean="0"/>
              <a:t> </a:t>
            </a:r>
            <a:r>
              <a:rPr lang="ru-RU" altLang="ru-RU" dirty="0" smtClean="0"/>
              <a:t>та</a:t>
            </a:r>
            <a:r>
              <a:rPr lang="ru-RU" altLang="ru-RU" b="1" dirty="0" smtClean="0"/>
              <a:t> </a:t>
            </a:r>
            <a:r>
              <a:rPr lang="ru-RU" altLang="ru-RU" b="1" i="1" dirty="0" err="1" smtClean="0"/>
              <a:t>переконань</a:t>
            </a:r>
            <a:r>
              <a:rPr lang="ru-RU" altLang="ru-RU" b="1" i="1" dirty="0" smtClean="0"/>
              <a:t>, </a:t>
            </a:r>
            <a:r>
              <a:rPr lang="ru-RU" altLang="ru-RU" b="1" i="1" dirty="0" err="1" smtClean="0"/>
              <a:t>самовиховання</a:t>
            </a:r>
            <a:r>
              <a:rPr lang="uk-UA" altLang="ru-RU" i="1" dirty="0" smtClean="0"/>
              <a:t>. </a:t>
            </a:r>
            <a:endParaRPr lang="ru-RU" altLang="ru-RU" i="1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851648" cy="612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600" dirty="0" smtClean="0">
                <a:solidFill>
                  <a:schemeClr val="tx1"/>
                </a:solidFill>
              </a:rPr>
              <a:t>Самосвідомість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76803" name="Объект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532000" cy="3960000"/>
          </a:xfrm>
        </p:spPr>
        <p:txBody>
          <a:bodyPr/>
          <a:lstStyle/>
          <a:p>
            <a:pPr marR="0" algn="just" eaLnBrk="1" hangingPunct="1">
              <a:lnSpc>
                <a:spcPct val="80000"/>
              </a:lnSpc>
            </a:pPr>
            <a:r>
              <a:rPr lang="uk-UA" altLang="ru-RU" sz="2400" b="1" dirty="0" smtClean="0">
                <a:solidFill>
                  <a:schemeClr val="tx2"/>
                </a:solidFill>
              </a:rPr>
              <a:t>Свідомість</a:t>
            </a:r>
            <a:r>
              <a:rPr lang="uk-UA" altLang="ru-RU" sz="2400" dirty="0" smtClean="0">
                <a:solidFill>
                  <a:schemeClr val="tx2"/>
                </a:solidFill>
              </a:rPr>
              <a:t> набуває своєї завершеності та цілісності через самосвідомість, яку розглядають у двох аспектах: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dirty="0" smtClean="0">
                <a:solidFill>
                  <a:schemeClr val="tx2"/>
                </a:solidFill>
              </a:rPr>
              <a:t>як усвідомлення людиною самої себе, свого становища у світі, своїх інтересів і перспектив, тобто власного «Я»;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dirty="0" smtClean="0">
                <a:solidFill>
                  <a:schemeClr val="tx2"/>
                </a:solidFill>
              </a:rPr>
              <a:t>як спрямованість свідомості на саму себе або усвідомлення кожного акту свідомості. Ці підходи до розуміння самосвідомості є взаємодоповнюючими.</a:t>
            </a:r>
          </a:p>
          <a:p>
            <a:pPr marR="0" algn="just" eaLnBrk="1" hangingPunct="1">
              <a:lnSpc>
                <a:spcPct val="80000"/>
              </a:lnSpc>
            </a:pPr>
            <a:r>
              <a:rPr lang="uk-UA" altLang="ru-RU" sz="2400" b="1" dirty="0" smtClean="0">
                <a:solidFill>
                  <a:schemeClr val="tx2"/>
                </a:solidFill>
              </a:rPr>
              <a:t>Самосвідомість</a:t>
            </a:r>
            <a:r>
              <a:rPr lang="uk-UA" altLang="ru-RU" sz="2400" dirty="0" smtClean="0">
                <a:solidFill>
                  <a:schemeClr val="tx2"/>
                </a:solidFill>
              </a:rPr>
              <a:t> — здатність </a:t>
            </a:r>
            <a:r>
              <a:rPr lang="uk-UA" altLang="ru-RU" sz="2400" i="1" dirty="0" smtClean="0">
                <a:solidFill>
                  <a:schemeClr val="tx2"/>
                </a:solidFill>
              </a:rPr>
              <a:t>людини поглянути на себе збоку, тобто дистанціюватися від себе, побачити себе очима інших.</a:t>
            </a:r>
            <a:endParaRPr lang="ru-RU" altLang="ru-RU" sz="2400" i="1" dirty="0" smtClean="0">
              <a:solidFill>
                <a:schemeClr val="hlink"/>
              </a:solidFill>
            </a:endParaRPr>
          </a:p>
          <a:p>
            <a:pPr marR="0" eaLnBrk="1" hangingPunct="1">
              <a:lnSpc>
                <a:spcPct val="90000"/>
              </a:lnSpc>
            </a:pPr>
            <a:endParaRPr lang="ru-RU" altLang="ru-RU" sz="2400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b="1" smtClean="0"/>
              <a:t>Функції самосвідомості</a:t>
            </a:r>
            <a:endParaRPr lang="ru-RU" b="1" smtClean="0"/>
          </a:p>
        </p:txBody>
      </p:sp>
      <p:sp>
        <p:nvSpPr>
          <p:cNvPr id="75779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 smtClean="0">
                <a:solidFill>
                  <a:schemeClr val="tx2"/>
                </a:solidFill>
              </a:rPr>
              <a:t>самопізнання</a:t>
            </a:r>
            <a:r>
              <a:rPr lang="uk-UA" altLang="ru-RU" i="1" dirty="0" smtClean="0">
                <a:solidFill>
                  <a:schemeClr val="hlink"/>
                </a:solidFill>
              </a:rPr>
              <a:t> </a:t>
            </a:r>
            <a:r>
              <a:rPr lang="uk-UA" altLang="ru-RU" dirty="0" smtClean="0"/>
              <a:t>— охоплює самовідчуття (відчуття власного тіла, свого місця у просторі);</a:t>
            </a:r>
            <a:endParaRPr lang="uk-UA" altLang="ru-RU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 smtClean="0">
                <a:solidFill>
                  <a:schemeClr val="tx2"/>
                </a:solidFill>
              </a:rPr>
              <a:t>самоспостереження </a:t>
            </a:r>
            <a:r>
              <a:rPr lang="uk-UA" altLang="ru-RU" dirty="0" smtClean="0">
                <a:solidFill>
                  <a:schemeClr val="tx2"/>
                </a:solidFill>
              </a:rPr>
              <a:t>і </a:t>
            </a:r>
            <a:r>
              <a:rPr lang="uk-UA" altLang="ru-RU" i="1" dirty="0" smtClean="0">
                <a:solidFill>
                  <a:schemeClr val="tx2"/>
                </a:solidFill>
              </a:rPr>
              <a:t>самоаналіз </a:t>
            </a:r>
            <a:r>
              <a:rPr lang="uk-UA" altLang="ru-RU" dirty="0" smtClean="0"/>
              <a:t>(на який здатні</a:t>
            </a:r>
            <a:br>
              <a:rPr lang="uk-UA" altLang="ru-RU" dirty="0" smtClean="0"/>
            </a:br>
            <a:r>
              <a:rPr lang="uk-UA" altLang="ru-RU" dirty="0" smtClean="0"/>
              <a:t>небагато людей);</a:t>
            </a:r>
            <a:endParaRPr lang="uk-UA" altLang="ru-RU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 smtClean="0">
                <a:solidFill>
                  <a:schemeClr val="tx2"/>
                </a:solidFill>
              </a:rPr>
              <a:t>самооцінки</a:t>
            </a:r>
            <a:r>
              <a:rPr lang="uk-UA" altLang="ru-RU" i="1" dirty="0" smtClean="0">
                <a:solidFill>
                  <a:schemeClr val="hlink"/>
                </a:solidFill>
              </a:rPr>
              <a:t> </a:t>
            </a:r>
            <a:r>
              <a:rPr lang="uk-UA" altLang="ru-RU" dirty="0" smtClean="0"/>
              <a:t>— включає самопочуття (емоційна оцінка</a:t>
            </a:r>
            <a:br>
              <a:rPr lang="uk-UA" altLang="ru-RU" dirty="0" smtClean="0"/>
            </a:br>
            <a:r>
              <a:rPr lang="uk-UA" altLang="ru-RU" dirty="0" smtClean="0"/>
              <a:t>своєї життєвої ситуації та себе в ній), оцінку себе відповідно до певних життєвих еталонів, рівень домагань (оцінку</a:t>
            </a:r>
            <a:br>
              <a:rPr lang="uk-UA" altLang="ru-RU" dirty="0" smtClean="0"/>
            </a:br>
            <a:r>
              <a:rPr lang="uk-UA" altLang="ru-RU" dirty="0" smtClean="0"/>
              <a:t>наперед моїх бажань і здобутків);</a:t>
            </a:r>
            <a:endParaRPr lang="uk-UA" altLang="ru-RU" i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i="1" dirty="0" smtClean="0">
                <a:solidFill>
                  <a:schemeClr val="tx2"/>
                </a:solidFill>
              </a:rPr>
              <a:t>саморегуляції</a:t>
            </a:r>
            <a:r>
              <a:rPr lang="uk-UA" altLang="ru-RU" i="1" dirty="0" smtClean="0"/>
              <a:t> </a:t>
            </a:r>
            <a:r>
              <a:rPr lang="uk-UA" altLang="ru-RU" dirty="0" smtClean="0"/>
              <a:t>— передбачає таку послідовність виявів самосвідомості як самоконтроль, </a:t>
            </a:r>
            <a:r>
              <a:rPr lang="uk-UA" altLang="ru-RU" dirty="0" err="1" smtClean="0"/>
              <a:t>самодетермінація</a:t>
            </a:r>
            <a:r>
              <a:rPr lang="uk-UA" altLang="ru-RU" dirty="0" smtClean="0"/>
              <a:t>, </a:t>
            </a:r>
            <a:r>
              <a:rPr lang="uk-UA" altLang="ru-RU" dirty="0" err="1" smtClean="0"/>
              <a:t>самотворення</a:t>
            </a:r>
            <a:r>
              <a:rPr lang="uk-UA" altLang="ru-RU" dirty="0" smtClean="0"/>
              <a:t>.</a:t>
            </a:r>
            <a:endParaRPr lang="ru-RU" alt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3600" b="1" dirty="0" smtClean="0">
                <a:solidFill>
                  <a:schemeClr val="tx1"/>
                </a:solidFill>
              </a:rPr>
              <a:t>Рефлексія та саморефлексія</a:t>
            </a:r>
            <a:endParaRPr lang="ru-RU" alt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11558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lvl="8">
              <a:buFontTx/>
              <a:buNone/>
              <a:defRPr/>
            </a:pPr>
            <a:endParaRPr lang="uk-UA" altLang="ru-RU" sz="2400" dirty="0" smtClean="0"/>
          </a:p>
          <a:p>
            <a:pPr lvl="8">
              <a:defRPr/>
            </a:pPr>
            <a:endParaRPr lang="uk-UA" altLang="ru-RU" sz="2400" dirty="0" smtClean="0"/>
          </a:p>
          <a:p>
            <a:pPr lvl="8" algn="just">
              <a:defRPr/>
            </a:pPr>
            <a:r>
              <a:rPr lang="uk-UA" altLang="ru-RU" sz="2400" dirty="0" smtClean="0"/>
              <a:t> </a:t>
            </a:r>
            <a:r>
              <a:rPr lang="uk-UA" altLang="ru-RU" sz="2400" i="1" dirty="0"/>
              <a:t>процес осмислення будь-чого за допомогою вивчення та порівняння.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2400" dirty="0" smtClean="0"/>
              <a:t>Принцип людського мислення, що спрямовує його на осмислення та усвідомлення власних форм та передумов; процес самопізнання, що розкриває внутрішній стан та специфіку духовного світу людини.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sz="2400" dirty="0" smtClean="0"/>
              <a:t>Термін рефлексія вміщує у собі  також роздуми над власними думками, психічними переживаннями. В такому випадку маємо справу з </a:t>
            </a:r>
            <a:r>
              <a:rPr lang="uk-UA" altLang="ru-RU" sz="2400" b="1" dirty="0" smtClean="0">
                <a:solidFill>
                  <a:srgbClr val="FF0000"/>
                </a:solidFill>
              </a:rPr>
              <a:t>саморефлексією.</a:t>
            </a:r>
            <a:endParaRPr lang="ru-RU" altLang="ru-RU" sz="2400" b="1" dirty="0" smtClean="0">
              <a:solidFill>
                <a:srgbClr val="FF000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/>
              <a:t>Види рефлексії:</a:t>
            </a:r>
            <a:endParaRPr lang="ru-RU" altLang="ru-RU" smtClean="0"/>
          </a:p>
        </p:txBody>
      </p:sp>
      <p:sp>
        <p:nvSpPr>
          <p:cNvPr id="798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uk-UA" altLang="ru-RU" dirty="0" smtClean="0">
                <a:solidFill>
                  <a:schemeClr val="tx2"/>
                </a:solidFill>
              </a:rPr>
              <a:t>Елементарна рефлексія </a:t>
            </a:r>
            <a:r>
              <a:rPr lang="uk-UA" altLang="ru-RU" dirty="0" smtClean="0"/>
              <a:t>– приводить до розгляду та аналізу знань та вчинків, до вивчення їх меж та значень.</a:t>
            </a:r>
          </a:p>
          <a:p>
            <a:pPr algn="just" eaLnBrk="1" hangingPunct="1"/>
            <a:r>
              <a:rPr lang="uk-UA" altLang="ru-RU" dirty="0" smtClean="0">
                <a:solidFill>
                  <a:schemeClr val="tx2"/>
                </a:solidFill>
              </a:rPr>
              <a:t>Наукова рефлексія </a:t>
            </a:r>
            <a:r>
              <a:rPr lang="uk-UA" altLang="ru-RU" dirty="0" smtClean="0"/>
              <a:t>– орієнтована на критику та осмислення стану розвитку теоретичного знання, вона аналізує прийоми і методи пізнання, що використовуються в різних сферах дослідження.</a:t>
            </a:r>
          </a:p>
          <a:p>
            <a:pPr algn="just" eaLnBrk="1" hangingPunct="1"/>
            <a:r>
              <a:rPr lang="uk-UA" altLang="ru-RU" dirty="0" smtClean="0">
                <a:solidFill>
                  <a:schemeClr val="tx2"/>
                </a:solidFill>
              </a:rPr>
              <a:t>Філософська рефлексія </a:t>
            </a:r>
            <a:r>
              <a:rPr lang="uk-UA" altLang="ru-RU" dirty="0" smtClean="0"/>
              <a:t>сконцентрована на усвідомленні та осмисленні граничних засад буття, мислення та людської культури в цілому.</a:t>
            </a:r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81010"/>
          </a:xfrm>
        </p:spPr>
        <p:txBody>
          <a:bodyPr/>
          <a:lstStyle/>
          <a:p>
            <a:pPr algn="ctr" eaLnBrk="1" hangingPunct="1"/>
            <a:r>
              <a:rPr lang="uk-UA" sz="4400" i="1" dirty="0" smtClean="0"/>
              <a:t>Суспільна свідомість</a:t>
            </a:r>
            <a:r>
              <a:rPr lang="uk-UA" sz="4400" dirty="0" smtClean="0"/>
              <a:t> </a:t>
            </a:r>
            <a:endParaRPr lang="ru-RU" sz="4400" dirty="0" smtClean="0"/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609980"/>
          </a:xfrm>
        </p:spPr>
        <p:txBody>
          <a:bodyPr/>
          <a:lstStyle/>
          <a:p>
            <a:pPr algn="just" eaLnBrk="1" hangingPunct="1"/>
            <a:r>
              <a:rPr lang="uk-UA" altLang="ru-RU" dirty="0" smtClean="0"/>
              <a:t>сукупність </a:t>
            </a:r>
            <a:r>
              <a:rPr lang="uk-UA" altLang="ru-RU" dirty="0" smtClean="0"/>
              <a:t>ідей, теорій, поглядів, </a:t>
            </a:r>
            <a:r>
              <a:rPr lang="uk-UA" altLang="ru-RU" dirty="0" smtClean="0"/>
              <a:t>уявлень</a:t>
            </a:r>
            <a:r>
              <a:rPr lang="uk-UA" altLang="ru-RU" dirty="0" smtClean="0"/>
              <a:t>, почуттів, вірувань, емоцій людей, настроїв, у яких відбивається природа, матеріальне життя суспільства і вся система суспільних відносин. Суспільна свідомість формується і розвивається разом з виникненням суспільного </a:t>
            </a:r>
            <a:r>
              <a:rPr lang="uk-UA" altLang="ru-RU" dirty="0" smtClean="0"/>
              <a:t>буття тому, що </a:t>
            </a:r>
            <a:r>
              <a:rPr lang="uk-UA" altLang="ru-RU" dirty="0" smtClean="0"/>
              <a:t>свідомість можлива тільки як продукт соціальних відносин.</a:t>
            </a:r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400" dirty="0" smtClean="0"/>
              <a:t>Форми та типи суспільної свідомості: </a:t>
            </a:r>
            <a:endParaRPr lang="ru-RU" sz="4400" dirty="0" smtClean="0"/>
          </a:p>
        </p:txBody>
      </p:sp>
      <p:sp>
        <p:nvSpPr>
          <p:cNvPr id="819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uk-UA" altLang="ru-RU" dirty="0" smtClean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 smtClean="0">
                <a:solidFill>
                  <a:schemeClr val="accent1"/>
                </a:solidFill>
              </a:rPr>
              <a:t>правова</a:t>
            </a:r>
            <a:r>
              <a:rPr lang="uk-UA" altLang="ru-RU" dirty="0" smtClean="0">
                <a:solidFill>
                  <a:schemeClr val="accent1"/>
                </a:solidFill>
              </a:rPr>
              <a:t>; політична; моральна; релігійна</a:t>
            </a:r>
            <a:r>
              <a:rPr lang="uk-UA" altLang="ru-RU" dirty="0" smtClean="0">
                <a:solidFill>
                  <a:schemeClr val="accent1"/>
                </a:solidFill>
              </a:rPr>
              <a:t>; філософська</a:t>
            </a:r>
            <a:r>
              <a:rPr lang="uk-UA" altLang="ru-RU" dirty="0" smtClean="0">
                <a:solidFill>
                  <a:schemeClr val="accent1"/>
                </a:solidFill>
              </a:rPr>
              <a:t>; наукова; естетична; економічна; історична; соціальна </a:t>
            </a:r>
            <a:r>
              <a:rPr lang="uk-UA" altLang="ru-RU" dirty="0" smtClean="0">
                <a:solidFill>
                  <a:schemeClr val="accent1"/>
                </a:solidFill>
              </a:rPr>
              <a:t>та ін.</a:t>
            </a:r>
            <a:endParaRPr lang="ru-RU" altLang="ru-RU" dirty="0" smtClean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 smtClean="0">
                <a:solidFill>
                  <a:schemeClr val="accent1"/>
                </a:solidFill>
              </a:rPr>
              <a:t>За рівнем, глибиною і ступенем відображення суспільного буття в суспільній свідомості розрізняють свідомість повсякденну і теоретичну.</a:t>
            </a:r>
            <a:endParaRPr lang="ru-RU" altLang="ru-RU" dirty="0" smtClean="0">
              <a:solidFill>
                <a:schemeClr val="accent1"/>
              </a:solidFill>
            </a:endParaRPr>
          </a:p>
          <a:p>
            <a:pPr algn="just" eaLnBrk="1" hangingPunct="1"/>
            <a:r>
              <a:rPr lang="uk-UA" altLang="ru-RU" dirty="0" smtClean="0">
                <a:solidFill>
                  <a:schemeClr val="accent1"/>
                </a:solidFill>
              </a:rPr>
              <a:t>З погляду матеріальних її носіїв варто говорити про суспільну, групову й індивідуальну свідомість</a:t>
            </a:r>
            <a:endParaRPr lang="ru-RU" altLang="ru-RU" dirty="0" smtClean="0">
              <a:solidFill>
                <a:schemeClr val="accent1"/>
              </a:solidFill>
            </a:endParaRP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  <a:defRPr/>
            </a:pPr>
            <a:endParaRPr lang="uk-UA" altLang="ru-RU" sz="4000" b="1" i="1" dirty="0" smtClean="0">
              <a:solidFill>
                <a:schemeClr val="tx2"/>
              </a:solidFill>
            </a:endParaRPr>
          </a:p>
          <a:p>
            <a:pPr marL="609600" indent="-609600" algn="just" eaLnBrk="1" hangingPunct="1">
              <a:buFontTx/>
              <a:buNone/>
              <a:defRPr/>
            </a:pPr>
            <a:r>
              <a:rPr lang="uk-UA" altLang="ru-RU" sz="4000" b="1" i="1" dirty="0" smtClean="0">
                <a:solidFill>
                  <a:schemeClr val="tx2"/>
                </a:solidFill>
              </a:rPr>
              <a:t>Ступені узагальнення буття:</a:t>
            </a:r>
          </a:p>
          <a:p>
            <a:pPr marL="609600" indent="-609600" algn="ctr" eaLnBrk="1" hangingPunct="1">
              <a:buNone/>
              <a:defRPr/>
            </a:pPr>
            <a:endParaRPr lang="uk-UA" alt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 smtClean="0">
                <a:solidFill>
                  <a:schemeClr val="accent1">
                    <a:lumMod val="75000"/>
                  </a:schemeClr>
                </a:solidFill>
              </a:rPr>
              <a:t>1. Буття як загальне (всесвіт).</a:t>
            </a:r>
          </a:p>
          <a:p>
            <a:pPr marL="609600" indent="-609600" eaLnBrk="1" hangingPunct="1">
              <a:buNone/>
              <a:defRPr/>
            </a:pPr>
            <a:r>
              <a:rPr lang="uk-UA" altLang="ru-RU" sz="3600" b="1" dirty="0" smtClean="0">
                <a:solidFill>
                  <a:schemeClr val="accent1">
                    <a:lumMod val="75000"/>
                  </a:schemeClr>
                </a:solidFill>
              </a:rPr>
              <a:t>2. Буття як особливе          (навчальна група)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 smtClean="0">
                <a:solidFill>
                  <a:schemeClr val="accent1">
                    <a:lumMod val="75000"/>
                  </a:schemeClr>
                </a:solidFill>
              </a:rPr>
              <a:t>3. Буття як одиничне </a:t>
            </a:r>
          </a:p>
          <a:p>
            <a:pPr marL="609600" indent="-609600" algn="just" eaLnBrk="1" hangingPunct="1">
              <a:buNone/>
              <a:defRPr/>
            </a:pPr>
            <a:r>
              <a:rPr lang="uk-UA" altLang="ru-RU" sz="3600" b="1" dirty="0" smtClean="0">
                <a:solidFill>
                  <a:schemeClr val="accent1">
                    <a:lumMod val="75000"/>
                  </a:schemeClr>
                </a:solidFill>
              </a:rPr>
              <a:t>(окрема людина, рослина, річ).</a:t>
            </a:r>
          </a:p>
          <a:p>
            <a:pPr marL="609600" indent="-609600" algn="just" eaLnBrk="1" hangingPunct="1">
              <a:defRPr/>
            </a:pPr>
            <a:endParaRPr lang="uk-UA" alt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556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dirty="0" smtClean="0"/>
              <a:t>Висновки:</a:t>
            </a:r>
            <a:endParaRPr lang="ru-RU" dirty="0"/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 smtClean="0">
                <a:solidFill>
                  <a:srgbClr val="FF0000"/>
                </a:solidFill>
              </a:rPr>
              <a:t>Свідомість </a:t>
            </a:r>
            <a:r>
              <a:rPr lang="uk-UA" altLang="ru-RU" dirty="0" smtClean="0"/>
              <a:t>– </a:t>
            </a:r>
            <a:r>
              <a:rPr lang="uk-UA" altLang="ru-RU" dirty="0" smtClean="0">
                <a:solidFill>
                  <a:schemeClr val="tx2"/>
                </a:solidFill>
              </a:rPr>
              <a:t>спосіб ідеального відображення  дійсності.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uk-UA" altLang="ru-RU" dirty="0" smtClean="0">
              <a:solidFill>
                <a:schemeClr val="tx2"/>
              </a:solidFill>
            </a:endParaRP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 smtClean="0">
                <a:solidFill>
                  <a:schemeClr val="tx2"/>
                </a:solidFill>
              </a:rPr>
              <a:t> </a:t>
            </a:r>
            <a:r>
              <a:rPr lang="uk-UA" altLang="ru-RU" dirty="0" smtClean="0">
                <a:solidFill>
                  <a:srgbClr val="FF0000"/>
                </a:solidFill>
              </a:rPr>
              <a:t>Свідомість</a:t>
            </a:r>
            <a:r>
              <a:rPr lang="uk-UA" altLang="ru-RU" dirty="0" smtClean="0">
                <a:solidFill>
                  <a:schemeClr val="tx2"/>
                </a:solidFill>
              </a:rPr>
              <a:t> розвивається в процесі становлення людини як особистості у процесі суспільного життя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 smtClean="0"/>
              <a:t> </a:t>
            </a:r>
            <a:r>
              <a:rPr lang="uk-UA" altLang="ru-RU" dirty="0" smtClean="0">
                <a:solidFill>
                  <a:srgbClr val="FF0000"/>
                </a:solidFill>
              </a:rPr>
              <a:t>Свідомість </a:t>
            </a:r>
            <a:r>
              <a:rPr lang="uk-UA" altLang="ru-RU" dirty="0" smtClean="0">
                <a:solidFill>
                  <a:schemeClr val="tx2"/>
                </a:solidFill>
              </a:rPr>
              <a:t>формується з раннього дитинства паралельно з засвоєнням рідної мови та вихованням.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altLang="ru-RU" dirty="0" smtClean="0">
                <a:solidFill>
                  <a:schemeClr val="tx2"/>
                </a:solidFill>
              </a:rPr>
              <a:t>Людина має вроджені механізми свідомості, які можуть бути спадкові, але реалізація (включення) їх відбувається виключно у суспільних умовах, які призводять до соціалізації людини.</a:t>
            </a:r>
            <a:endParaRPr lang="ru-RU" altLang="ru-RU" dirty="0" smtClean="0">
              <a:solidFill>
                <a:schemeClr val="tx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altLang="ru-RU" dirty="0" smtClean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altLang="uk-UA" sz="6000" i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>
              <a:defRPr/>
            </a:pPr>
            <a:endParaRPr lang="uk-UA" dirty="0" smtClean="0"/>
          </a:p>
          <a:p>
            <a:pPr algn="ctr">
              <a:defRPr/>
            </a:pPr>
            <a:r>
              <a:rPr lang="uk-UA" altLang="uk-UA" sz="6000" b="1" i="1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942263" cy="1223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b="1" dirty="0" smtClean="0">
                <a:solidFill>
                  <a:schemeClr val="tx1"/>
                </a:solidFill>
              </a:rPr>
              <a:t>ФОРМИ БУТТЯ:</a:t>
            </a:r>
            <a:r>
              <a:rPr lang="uk-UA" altLang="ru-RU" sz="4000" dirty="0" smtClean="0">
                <a:solidFill>
                  <a:srgbClr val="FF0000"/>
                </a:solidFill>
              </a:rPr>
              <a:t/>
            </a:r>
            <a:br>
              <a:rPr lang="uk-UA" altLang="ru-RU" sz="4000" dirty="0" smtClean="0">
                <a:solidFill>
                  <a:srgbClr val="FF0000"/>
                </a:solidFill>
              </a:rPr>
            </a:br>
            <a:r>
              <a:rPr lang="uk-UA" altLang="ru-RU" sz="4000" b="1" dirty="0" smtClean="0"/>
              <a:t>1. Буття матеріального</a:t>
            </a:r>
          </a:p>
        </p:txBody>
      </p:sp>
      <p:graphicFrame>
        <p:nvGraphicFramePr>
          <p:cNvPr id="77867" name="Group 4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435975" cy="4810126"/>
        </p:xfrm>
        <a:graphic>
          <a:graphicData uri="http://schemas.openxmlformats.org/drawingml/2006/table">
            <a:tbl>
              <a:tblPr/>
              <a:tblGrid>
                <a:gridCol w="442913"/>
                <a:gridCol w="7993062"/>
              </a:tblGrid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природи в цілому;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предметів , речей;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процесів (дощ, сніг, вулкан)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9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станів природи (літо, зима);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uk-UA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Буття речей, створених людиною (стіл, ручка, авто).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2513</TotalTime>
  <Words>4021</Words>
  <Application>Microsoft Office PowerPoint</Application>
  <PresentationFormat>Экран (4:3)</PresentationFormat>
  <Paragraphs>454</Paragraphs>
  <Slides>81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81</vt:i4>
      </vt:variant>
    </vt:vector>
  </HeadingPairs>
  <TitlesOfParts>
    <vt:vector size="82" baseType="lpstr">
      <vt:lpstr>Поток</vt:lpstr>
      <vt:lpstr>Національна академія внутрішніх справ</vt:lpstr>
      <vt:lpstr>Тема 3. </vt:lpstr>
      <vt:lpstr>План лекції</vt:lpstr>
      <vt:lpstr>Рекомендована література: </vt:lpstr>
      <vt:lpstr>Слайд 5</vt:lpstr>
      <vt:lpstr>Слайд 6</vt:lpstr>
      <vt:lpstr>Слайд 7</vt:lpstr>
      <vt:lpstr>Слайд 8</vt:lpstr>
      <vt:lpstr>ФОРМИ БУТТЯ: 1. Буття матеріального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Класифікації філософських позицій на основі розуміння вихідних характеристик буття  </vt:lpstr>
      <vt:lpstr>Слайд 19</vt:lpstr>
      <vt:lpstr>Слайд 20</vt:lpstr>
      <vt:lpstr>ПИТАННЯ 2.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 СПЕЦИФІЧНІ ВЛАСТИВОСТІ ПРОСТОРУ:</vt:lpstr>
      <vt:lpstr>СПЕЦИФІЧНІ ВЛАСТИВОСТІ ЧАСУ:</vt:lpstr>
      <vt:lpstr>Слайд 35</vt:lpstr>
      <vt:lpstr>Слайд 36</vt:lpstr>
      <vt:lpstr>Слайд 37</vt:lpstr>
      <vt:lpstr> Свідомість як філософська проблема </vt:lpstr>
      <vt:lpstr>Філософські концепції свідомості</vt:lpstr>
      <vt:lpstr>Античність</vt:lpstr>
      <vt:lpstr>Середньовіччя</vt:lpstr>
      <vt:lpstr>Відродження та Новий час  (ідеалізм,  дуалізм,  матеріалізм)</vt:lpstr>
      <vt:lpstr> Дуалізм</vt:lpstr>
      <vt:lpstr>Новітній час</vt:lpstr>
      <vt:lpstr>Відродження та Новий час </vt:lpstr>
      <vt:lpstr>Діалектичний матеріалізм </vt:lpstr>
      <vt:lpstr>Сучасні філософські погляди</vt:lpstr>
      <vt:lpstr>Сучасні філософські погляди: феноменологія</vt:lpstr>
      <vt:lpstr>СВІДОМІСТЬ У ДЗЕРКАЛІ СУЧАСНОЇ ФІЛОСОФІЇ</vt:lpstr>
      <vt:lpstr>Сучасний матеріалізм:</vt:lpstr>
      <vt:lpstr>Відображення </vt:lpstr>
      <vt:lpstr>Етапи відображення</vt:lpstr>
      <vt:lpstr>Форми відображення</vt:lpstr>
      <vt:lpstr>Форми відображення</vt:lpstr>
      <vt:lpstr>Психіка</vt:lpstr>
      <vt:lpstr>Відображення у формі свідомості </vt:lpstr>
      <vt:lpstr>Відображення у формі свідомості </vt:lpstr>
      <vt:lpstr>Основні концепції походження свідомості </vt:lpstr>
      <vt:lpstr>Дуалістична концепція </vt:lpstr>
      <vt:lpstr>Концепція еволюції </vt:lpstr>
      <vt:lpstr>Концепція єдиного інформаційного поля </vt:lpstr>
      <vt:lpstr>Слайд 62</vt:lpstr>
      <vt:lpstr>Трудова концепція</vt:lpstr>
      <vt:lpstr>Основні чинники виникнення  свідомості </vt:lpstr>
      <vt:lpstr>Слайд 65</vt:lpstr>
      <vt:lpstr>Слайд 66</vt:lpstr>
      <vt:lpstr>Природно-біологічний чинник </vt:lpstr>
      <vt:lpstr>Інформаційний чинник </vt:lpstr>
      <vt:lpstr>Соціально-діяльний </vt:lpstr>
      <vt:lpstr>Свідомість і мова</vt:lpstr>
      <vt:lpstr>Ідеальність  свідомості:    </vt:lpstr>
      <vt:lpstr>Структура свідомості </vt:lpstr>
      <vt:lpstr> Функції свідомості  </vt:lpstr>
      <vt:lpstr>Самосвідомість</vt:lpstr>
      <vt:lpstr>Функції самосвідомості</vt:lpstr>
      <vt:lpstr>Рефлексія та саморефлексія</vt:lpstr>
      <vt:lpstr>Види рефлексії:</vt:lpstr>
      <vt:lpstr>Суспільна свідомість </vt:lpstr>
      <vt:lpstr>Форми та типи суспільної свідомості: </vt:lpstr>
      <vt:lpstr>Висновки:</vt:lpstr>
      <vt:lpstr>Дякуємо за увагу!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ПРОБЛЕМА БУТТЯ.  ФІЛОСОФСЬКИЙ ЗМІСТ ПОНЯТТЯ “МАТЕРІЯ”</dc:title>
  <dc:creator>Admin</dc:creator>
  <cp:lastModifiedBy>НР</cp:lastModifiedBy>
  <cp:revision>147</cp:revision>
  <dcterms:created xsi:type="dcterms:W3CDTF">2010-05-15T19:12:14Z</dcterms:created>
  <dcterms:modified xsi:type="dcterms:W3CDTF">2016-08-18T17:15:37Z</dcterms:modified>
</cp:coreProperties>
</file>