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0" r:id="rId1"/>
  </p:sldMasterIdLst>
  <p:sldIdLst>
    <p:sldId id="256" r:id="rId2"/>
    <p:sldId id="271" r:id="rId3"/>
    <p:sldId id="274" r:id="rId4"/>
    <p:sldId id="275" r:id="rId5"/>
    <p:sldId id="272" r:id="rId6"/>
    <p:sldId id="262" r:id="rId7"/>
    <p:sldId id="257" r:id="rId8"/>
    <p:sldId id="258" r:id="rId9"/>
    <p:sldId id="259" r:id="rId10"/>
    <p:sldId id="260" r:id="rId11"/>
    <p:sldId id="263" r:id="rId12"/>
    <p:sldId id="261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3" r:id="rId2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4" autoAdjust="0"/>
    <p:restoredTop sz="94514" autoAdjust="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8C69E8-FE66-4AFD-B064-C90DA945A79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45EAAF-16BE-4119-913E-4459E353D7A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4C371E-77FB-4C55-A6A6-05D96D1D9F7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DC92D2-5559-4B8F-82A6-B9AE90FF9A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3146F8-6E8C-490B-B940-F4264C1AEAB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0F049A-DDEE-4BC5-95CD-D9362A13758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0EC594-39EB-4B00-9BD2-38C083DC322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D12E8E-92B8-4CFD-9668-881DFBD405D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85E8F8-91FB-4AEC-9E18-9BEACC6258F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3FD40B-32E4-4246-84C5-D3F3A8D4952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52FB1D-400D-4314-B784-5C0C3903A71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CA603852-B930-4D6F-B023-0C3C46E7E0A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675747C9-1114-4FC8-98CD-E7C1F1953AC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50825" y="549275"/>
            <a:ext cx="8642350" cy="1116000"/>
          </a:xfrm>
        </p:spPr>
        <p:txBody>
          <a:bodyPr>
            <a:normAutofit/>
          </a:bodyPr>
          <a:lstStyle/>
          <a:p>
            <a:r>
              <a:rPr lang="uk-UA" sz="3600" spc="150" dirty="0" smtClean="0">
                <a:solidFill>
                  <a:schemeClr val="accent3">
                    <a:lumMod val="50000"/>
                  </a:schemeClr>
                </a:solidFill>
                <a:latin typeface="Book Antiqua" pitchFamily="18" charset="0"/>
              </a:rPr>
              <a:t>Національна академія</a:t>
            </a:r>
            <a:br>
              <a:rPr lang="uk-UA" sz="3600" spc="150" dirty="0" smtClean="0">
                <a:solidFill>
                  <a:schemeClr val="accent3">
                    <a:lumMod val="50000"/>
                  </a:schemeClr>
                </a:solidFill>
                <a:latin typeface="Book Antiqua" pitchFamily="18" charset="0"/>
              </a:rPr>
            </a:br>
            <a:r>
              <a:rPr lang="uk-UA" sz="3600" spc="150" dirty="0" smtClean="0">
                <a:solidFill>
                  <a:schemeClr val="accent3">
                    <a:lumMod val="50000"/>
                  </a:schemeClr>
                </a:solidFill>
                <a:latin typeface="Book Antiqua" pitchFamily="18" charset="0"/>
              </a:rPr>
              <a:t> внутрішніх справ</a:t>
            </a:r>
            <a:r>
              <a:rPr lang="uk-UA" sz="3600" b="1" dirty="0" smtClean="0"/>
              <a:t> </a:t>
            </a:r>
            <a:endParaRPr lang="ru-RU" sz="3600" dirty="0" smtClean="0"/>
          </a:p>
        </p:txBody>
      </p:sp>
      <p:sp>
        <p:nvSpPr>
          <p:cNvPr id="3075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0" y="2564904"/>
            <a:ext cx="9144000" cy="4032250"/>
          </a:xfrm>
        </p:spPr>
        <p:txBody>
          <a:bodyPr/>
          <a:lstStyle/>
          <a:p>
            <a:pPr algn="ctr"/>
            <a:r>
              <a:rPr lang="uk-UA" sz="8800" b="1" spc="150" dirty="0" smtClean="0">
                <a:solidFill>
                  <a:schemeClr val="accent3">
                    <a:lumMod val="50000"/>
                  </a:schemeClr>
                </a:solidFill>
                <a:latin typeface="Book Antiqua" pitchFamily="18" charset="0"/>
              </a:rPr>
              <a:t>ФІЛОСОФІЯ</a:t>
            </a:r>
          </a:p>
          <a:p>
            <a:pPr eaLnBrk="1" hangingPunct="1"/>
            <a:endParaRPr lang="ru-RU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1403648" y="1844824"/>
            <a:ext cx="6444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b="1" spc="150" dirty="0">
                <a:solidFill>
                  <a:schemeClr val="accent3">
                    <a:lumMod val="50000"/>
                  </a:schemeClr>
                </a:solidFill>
                <a:latin typeface="Book Antiqua" pitchFamily="18" charset="0"/>
              </a:rPr>
              <a:t>Кафедра філософії права та юридичної логіки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123728" y="5085184"/>
            <a:ext cx="57599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z="2800" b="1" spc="150" dirty="0">
                <a:solidFill>
                  <a:schemeClr val="accent3">
                    <a:lumMod val="50000"/>
                  </a:schemeClr>
                </a:solidFill>
                <a:latin typeface="Book Antiqua" pitchFamily="18" charset="0"/>
              </a:rPr>
              <a:t>Мультимедійний підручник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 noChangeArrowheads="1"/>
          </p:cNvSpPr>
          <p:nvPr>
            <p:ph type="title"/>
          </p:nvPr>
        </p:nvSpPr>
        <p:spPr>
          <a:xfrm>
            <a:off x="467544" y="0"/>
            <a:ext cx="8229600" cy="6175375"/>
          </a:xfrm>
        </p:spPr>
        <p:txBody>
          <a:bodyPr/>
          <a:lstStyle/>
          <a:p>
            <a:pPr algn="just" eaLnBrk="1" hangingPunct="1"/>
            <a:r>
              <a:rPr lang="uk-UA" sz="3400" b="1" i="1" dirty="0" smtClean="0">
                <a:solidFill>
                  <a:schemeClr val="tx1"/>
                </a:solidFill>
                <a:latin typeface="+mn-lt"/>
              </a:rPr>
              <a:t>Філософська думка часів Київської Русі </a:t>
            </a:r>
            <a:r>
              <a:rPr lang="uk-UA" sz="3200" i="1" dirty="0" smtClean="0">
                <a:latin typeface="+mn-lt"/>
              </a:rPr>
              <a:t>була оптимістичною, спрямованою на етичні, культурні та соціально-історичні</a:t>
            </a:r>
            <a:r>
              <a:rPr lang="uk-UA" sz="3200" b="1" i="1" dirty="0" smtClean="0">
                <a:latin typeface="+mn-lt"/>
              </a:rPr>
              <a:t> </a:t>
            </a:r>
            <a:r>
              <a:rPr lang="uk-UA" sz="3200" i="1" dirty="0" smtClean="0">
                <a:latin typeface="+mn-lt"/>
              </a:rPr>
              <a:t>питання. Проте тут мало місце й намагання осмислити природу людини, оцінити значення розуму та духовного начала в людині. Людина розглядалася як органічна складова та певний аналог світобудови, в яку Бог заклав мудрість, красу, доцільність та гармонію</a:t>
            </a:r>
            <a:endParaRPr lang="ru-RU" sz="3200" i="1" dirty="0" smtClean="0">
              <a:latin typeface="+mn-lt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156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uk-UA" sz="2800" b="1" dirty="0" smtClean="0">
                <a:solidFill>
                  <a:srgbClr val="FF3300"/>
                </a:solidFill>
              </a:rPr>
              <a:t/>
            </a:r>
            <a:br>
              <a:rPr lang="uk-UA" sz="2800" b="1" dirty="0" smtClean="0">
                <a:solidFill>
                  <a:srgbClr val="FF3300"/>
                </a:solidFill>
              </a:rPr>
            </a:br>
            <a:r>
              <a:rPr lang="uk-UA" sz="2800" b="1" dirty="0" smtClean="0">
                <a:solidFill>
                  <a:schemeClr val="tx1"/>
                </a:solidFill>
                <a:latin typeface="+mn-lt"/>
              </a:rPr>
              <a:t>ОСНОВНІ ФІЛОСОФСЬКІ ІДЕЇ ВЧЕНИХ </a:t>
            </a:r>
            <a:br>
              <a:rPr lang="uk-UA" sz="2800" b="1" dirty="0" smtClean="0">
                <a:solidFill>
                  <a:schemeClr val="tx1"/>
                </a:solidFill>
                <a:latin typeface="+mn-lt"/>
              </a:rPr>
            </a:br>
            <a:r>
              <a:rPr lang="uk-UA" sz="2800" b="1" dirty="0" err="1" smtClean="0">
                <a:solidFill>
                  <a:schemeClr val="tx1"/>
                </a:solidFill>
                <a:latin typeface="+mn-lt"/>
              </a:rPr>
              <a:t>КИЄВО-МОГИЛЯНСЬКОЇ</a:t>
            </a:r>
            <a:r>
              <a:rPr lang="uk-UA" sz="2800" b="1" dirty="0" smtClean="0">
                <a:solidFill>
                  <a:schemeClr val="tx1"/>
                </a:solidFill>
                <a:latin typeface="+mn-lt"/>
              </a:rPr>
              <a:t> АКАДЕМІЇ:</a:t>
            </a:r>
            <a:r>
              <a:rPr lang="uk-UA" sz="2800" b="1" dirty="0" smtClean="0">
                <a:solidFill>
                  <a:srgbClr val="FF3300"/>
                </a:solidFill>
              </a:rPr>
              <a:t/>
            </a:r>
            <a:br>
              <a:rPr lang="uk-UA" sz="2800" b="1" dirty="0" smtClean="0">
                <a:solidFill>
                  <a:srgbClr val="FF3300"/>
                </a:solidFill>
              </a:rPr>
            </a:br>
            <a:r>
              <a:rPr lang="uk-UA" sz="2800" b="1" dirty="0" smtClean="0">
                <a:solidFill>
                  <a:srgbClr val="FF3300"/>
                </a:solidFill>
              </a:rPr>
              <a:t/>
            </a:r>
            <a:br>
              <a:rPr lang="uk-UA" sz="2800" b="1" dirty="0" smtClean="0">
                <a:solidFill>
                  <a:srgbClr val="FF3300"/>
                </a:solidFill>
              </a:rPr>
            </a:br>
            <a:r>
              <a:rPr lang="uk-UA" sz="2400" dirty="0" smtClean="0"/>
              <a:t>1. </a:t>
            </a:r>
            <a:r>
              <a:rPr lang="uk-UA" sz="2400" b="1" dirty="0" smtClean="0">
                <a:latin typeface="+mn-lt"/>
              </a:rPr>
              <a:t>Філософія </a:t>
            </a:r>
            <a:r>
              <a:rPr lang="uk-UA" sz="2400" dirty="0" smtClean="0"/>
              <a:t>– це система знань, спрямованих на осягнення дійсності.</a:t>
            </a:r>
            <a:br>
              <a:rPr lang="uk-UA" sz="2400" dirty="0" smtClean="0"/>
            </a:br>
            <a:r>
              <a:rPr lang="uk-UA" sz="2400" dirty="0" smtClean="0"/>
              <a:t>2. </a:t>
            </a:r>
            <a:r>
              <a:rPr lang="uk-UA" sz="2400" b="1" dirty="0" smtClean="0">
                <a:latin typeface="+mn-lt"/>
              </a:rPr>
              <a:t>Істина</a:t>
            </a:r>
            <a:r>
              <a:rPr lang="uk-UA" sz="2400" dirty="0" smtClean="0"/>
              <a:t> – це єдність знань і віри.</a:t>
            </a:r>
            <a:br>
              <a:rPr lang="uk-UA" sz="2400" dirty="0" smtClean="0"/>
            </a:br>
            <a:r>
              <a:rPr lang="uk-UA" sz="2400" dirty="0" smtClean="0"/>
              <a:t>3. У </a:t>
            </a:r>
            <a:r>
              <a:rPr lang="uk-UA" sz="2400" b="1" dirty="0" smtClean="0">
                <a:latin typeface="+mn-lt"/>
              </a:rPr>
              <a:t>пізнанні</a:t>
            </a:r>
            <a:r>
              <a:rPr lang="uk-UA" sz="2400" dirty="0" smtClean="0"/>
              <a:t> важливе значення має </a:t>
            </a:r>
            <a:r>
              <a:rPr lang="uk-UA" sz="2400" b="1" dirty="0" smtClean="0">
                <a:latin typeface="+mn-lt"/>
              </a:rPr>
              <a:t>метод</a:t>
            </a:r>
            <a:r>
              <a:rPr lang="uk-UA" sz="2400" dirty="0" smtClean="0"/>
              <a:t>.</a:t>
            </a:r>
            <a:br>
              <a:rPr lang="uk-UA" sz="2400" dirty="0" smtClean="0"/>
            </a:br>
            <a:r>
              <a:rPr lang="uk-UA" sz="2400" dirty="0" smtClean="0"/>
              <a:t>4. </a:t>
            </a:r>
            <a:r>
              <a:rPr lang="uk-UA" sz="2400" b="1" dirty="0" smtClean="0">
                <a:latin typeface="+mn-lt"/>
              </a:rPr>
              <a:t>Знання, освіта </a:t>
            </a:r>
            <a:r>
              <a:rPr lang="uk-UA" sz="2400" dirty="0" smtClean="0"/>
              <a:t>і </a:t>
            </a:r>
            <a:r>
              <a:rPr lang="uk-UA" sz="2400" b="1" dirty="0" smtClean="0">
                <a:latin typeface="+mn-lt"/>
              </a:rPr>
              <a:t>наука</a:t>
            </a:r>
            <a:r>
              <a:rPr lang="uk-UA" sz="2400" dirty="0" smtClean="0"/>
              <a:t> мають найважливіше значення у розвитку суспільства.</a:t>
            </a:r>
            <a:br>
              <a:rPr lang="uk-UA" sz="2400" dirty="0" smtClean="0"/>
            </a:br>
            <a:r>
              <a:rPr lang="uk-UA" sz="2400" dirty="0" smtClean="0"/>
              <a:t>5. </a:t>
            </a:r>
            <a:r>
              <a:rPr lang="uk-UA" sz="2400" b="1" dirty="0" smtClean="0">
                <a:latin typeface="+mn-lt"/>
              </a:rPr>
              <a:t>Батьківщину</a:t>
            </a:r>
            <a:r>
              <a:rPr lang="uk-UA" sz="2400" dirty="0" smtClean="0"/>
              <a:t> потрібно любити і захищати.</a:t>
            </a:r>
            <a:br>
              <a:rPr lang="uk-UA" sz="2400" dirty="0" smtClean="0"/>
            </a:br>
            <a:r>
              <a:rPr lang="uk-UA" sz="2400" dirty="0" smtClean="0"/>
              <a:t>6. </a:t>
            </a:r>
            <a:r>
              <a:rPr lang="uk-UA" sz="2400" b="1" dirty="0" smtClean="0">
                <a:latin typeface="+mn-lt"/>
              </a:rPr>
              <a:t>Мораль</a:t>
            </a:r>
            <a:r>
              <a:rPr lang="uk-UA" sz="2400" dirty="0" smtClean="0"/>
              <a:t> робить людей достойними.</a:t>
            </a:r>
            <a:br>
              <a:rPr lang="uk-UA" sz="2400" dirty="0" smtClean="0"/>
            </a:br>
            <a:r>
              <a:rPr lang="uk-UA" sz="2400" dirty="0" smtClean="0"/>
              <a:t>7. </a:t>
            </a:r>
            <a:r>
              <a:rPr lang="uk-UA" sz="2400" b="1" dirty="0" smtClean="0">
                <a:latin typeface="+mn-lt"/>
              </a:rPr>
              <a:t>Правитель</a:t>
            </a:r>
            <a:r>
              <a:rPr lang="uk-UA" sz="2400" dirty="0" smtClean="0"/>
              <a:t> – це філософ на троні – гуманний для підданих і грізний для ворогів</a:t>
            </a:r>
            <a:br>
              <a:rPr lang="uk-UA" sz="2400" dirty="0" smtClean="0"/>
            </a:br>
            <a:r>
              <a:rPr lang="uk-UA" sz="2400" dirty="0" smtClean="0"/>
              <a:t>8. </a:t>
            </a:r>
            <a:r>
              <a:rPr lang="uk-UA" sz="2400" b="1" dirty="0" smtClean="0">
                <a:latin typeface="+mn-lt"/>
              </a:rPr>
              <a:t>Влада церкви </a:t>
            </a:r>
            <a:r>
              <a:rPr lang="uk-UA" sz="2400" dirty="0" smtClean="0"/>
              <a:t>повинна бути вищою світської.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title"/>
          </p:nvPr>
        </p:nvSpPr>
        <p:spPr>
          <a:xfrm>
            <a:off x="395536" y="1124744"/>
            <a:ext cx="82296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uk-UA" sz="4000" b="1" dirty="0" smtClean="0">
                <a:latin typeface="+mn-lt"/>
              </a:rPr>
              <a:t>Основні ідеї, що розвивались в Острозькій академії:</a:t>
            </a:r>
            <a:br>
              <a:rPr lang="uk-UA" sz="4000" b="1" dirty="0" smtClean="0">
                <a:latin typeface="+mn-lt"/>
              </a:rPr>
            </a:br>
            <a:r>
              <a:rPr lang="uk-UA" sz="3400" b="1" dirty="0" smtClean="0">
                <a:solidFill>
                  <a:srgbClr val="FF3300"/>
                </a:solidFill>
              </a:rPr>
              <a:t/>
            </a:r>
            <a:br>
              <a:rPr lang="uk-UA" sz="3400" b="1" dirty="0" smtClean="0">
                <a:solidFill>
                  <a:srgbClr val="FF3300"/>
                </a:solidFill>
              </a:rPr>
            </a:br>
            <a:endParaRPr lang="ru-RU" sz="2600" dirty="0" smtClean="0">
              <a:latin typeface="+mn-lt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1.</a:t>
            </a:r>
            <a:r>
              <a:rPr lang="uk-UA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uk-UA" dirty="0" smtClean="0"/>
              <a:t>Захист українського народу від ополячення і окатоличення.</a:t>
            </a:r>
          </a:p>
          <a:p>
            <a:r>
              <a:rPr lang="uk-UA" dirty="0" smtClean="0"/>
              <a:t>2. Необхідність розвитку національної культури і освіченості.</a:t>
            </a:r>
          </a:p>
          <a:p>
            <a:r>
              <a:rPr lang="uk-UA" dirty="0" smtClean="0"/>
              <a:t>3. Захист української мови і православної віри.</a:t>
            </a:r>
          </a:p>
          <a:p>
            <a:r>
              <a:rPr lang="uk-UA" dirty="0" smtClean="0"/>
              <a:t>4. Пропаганда ідей природної рівності людей, незалежно від їх соціальної і релігійної приналежності.</a:t>
            </a:r>
          </a:p>
          <a:p>
            <a:r>
              <a:rPr lang="uk-UA" dirty="0" smtClean="0"/>
              <a:t> 5. Порушення питань про суспільні й особисті права громадян.</a:t>
            </a:r>
          </a:p>
          <a:p>
            <a:r>
              <a:rPr lang="uk-UA" dirty="0" smtClean="0"/>
              <a:t>6. Орієнтація на внутрішнє, духовне життя людини.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/>
            <a:endParaRPr lang="ru-RU" sz="1800" smtClean="0"/>
          </a:p>
        </p:txBody>
      </p:sp>
      <p:grpSp>
        <p:nvGrpSpPr>
          <p:cNvPr id="11267" name="Group 5"/>
          <p:cNvGrpSpPr>
            <a:grpSpLocks noChangeAspect="1"/>
          </p:cNvGrpSpPr>
          <p:nvPr/>
        </p:nvGrpSpPr>
        <p:grpSpPr bwMode="auto">
          <a:xfrm>
            <a:off x="0" y="476885"/>
            <a:ext cx="9144000" cy="5486400"/>
            <a:chOff x="1134" y="1381"/>
            <a:chExt cx="14400" cy="8640"/>
          </a:xfrm>
        </p:grpSpPr>
        <p:sp>
          <p:nvSpPr>
            <p:cNvPr id="11268" name="AutoShape 6"/>
            <p:cNvSpPr>
              <a:spLocks noChangeAspect="1" noChangeArrowheads="1"/>
            </p:cNvSpPr>
            <p:nvPr/>
          </p:nvSpPr>
          <p:spPr bwMode="auto">
            <a:xfrm>
              <a:off x="1134" y="1381"/>
              <a:ext cx="14400" cy="86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69" name="AutoShape 7"/>
            <p:cNvSpPr>
              <a:spLocks noChangeArrowheads="1"/>
            </p:cNvSpPr>
            <p:nvPr/>
          </p:nvSpPr>
          <p:spPr bwMode="auto">
            <a:xfrm>
              <a:off x="6894" y="4375"/>
              <a:ext cx="3240" cy="144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uk-UA" sz="1600" b="1" dirty="0">
                  <a:solidFill>
                    <a:schemeClr val="accent1">
                      <a:lumMod val="75000"/>
                    </a:schemeClr>
                  </a:solidFill>
                  <a:latin typeface="Bookman Old Style" pitchFamily="18" charset="0"/>
                </a:rPr>
                <a:t>Філософські  ідеї Г. Сковороди</a:t>
              </a:r>
              <a:endParaRPr lang="ru-RU" sz="1600" b="1" dirty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endParaRPr>
            </a:p>
          </p:txBody>
        </p:sp>
        <p:sp>
          <p:nvSpPr>
            <p:cNvPr id="11270" name="Oval 8"/>
            <p:cNvSpPr>
              <a:spLocks noChangeArrowheads="1"/>
            </p:cNvSpPr>
            <p:nvPr/>
          </p:nvSpPr>
          <p:spPr bwMode="auto">
            <a:xfrm>
              <a:off x="2097" y="2968"/>
              <a:ext cx="3780" cy="198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uk-UA" sz="1400" dirty="0">
                <a:solidFill>
                  <a:srgbClr val="0000FF"/>
                </a:solidFill>
                <a:latin typeface="Times New Roman" pitchFamily="18" charset="0"/>
              </a:endParaRPr>
            </a:p>
            <a:p>
              <a:pPr algn="ctr"/>
              <a:r>
                <a:rPr lang="uk-UA" sz="1400" b="1" dirty="0">
                  <a:solidFill>
                    <a:schemeClr val="accent1">
                      <a:lumMod val="75000"/>
                    </a:schemeClr>
                  </a:solidFill>
                  <a:latin typeface="Bookman Old Style" pitchFamily="18" charset="0"/>
                </a:rPr>
                <a:t>Вчення про З світи</a:t>
              </a:r>
            </a:p>
            <a:p>
              <a:pPr algn="ctr"/>
              <a:endParaRPr lang="ru-RU" b="1" dirty="0">
                <a:latin typeface="Arial" charset="0"/>
              </a:endParaRPr>
            </a:p>
          </p:txBody>
        </p:sp>
        <p:sp>
          <p:nvSpPr>
            <p:cNvPr id="11271" name="Oval 9"/>
            <p:cNvSpPr>
              <a:spLocks noChangeArrowheads="1"/>
            </p:cNvSpPr>
            <p:nvPr/>
          </p:nvSpPr>
          <p:spPr bwMode="auto">
            <a:xfrm>
              <a:off x="11214" y="3115"/>
              <a:ext cx="4320" cy="18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uk-UA" sz="1400" dirty="0">
                <a:solidFill>
                  <a:srgbClr val="0000FF"/>
                </a:solidFill>
                <a:latin typeface="Times New Roman" pitchFamily="18" charset="0"/>
              </a:endParaRPr>
            </a:p>
            <a:p>
              <a:pPr algn="ctr"/>
              <a:r>
                <a:rPr lang="uk-UA" sz="1400" b="1" dirty="0">
                  <a:solidFill>
                    <a:schemeClr val="accent1">
                      <a:lumMod val="75000"/>
                    </a:schemeClr>
                  </a:solidFill>
                  <a:latin typeface="Bookman Old Style" pitchFamily="18" charset="0"/>
                </a:rPr>
                <a:t>Вчення про 2 натури</a:t>
              </a:r>
              <a:endParaRPr lang="ru-RU" b="1" dirty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endParaRPr>
            </a:p>
          </p:txBody>
        </p:sp>
        <p:sp>
          <p:nvSpPr>
            <p:cNvPr id="11272" name="Oval 10"/>
            <p:cNvSpPr>
              <a:spLocks noChangeArrowheads="1"/>
            </p:cNvSpPr>
            <p:nvPr/>
          </p:nvSpPr>
          <p:spPr bwMode="auto">
            <a:xfrm>
              <a:off x="5386" y="1381"/>
              <a:ext cx="6350" cy="245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uk-UA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endParaRPr>
            </a:p>
            <a:p>
              <a:pPr algn="ctr"/>
              <a:r>
                <a:rPr lang="uk-UA" sz="1700" b="1" dirty="0" err="1" smtClean="0">
                  <a:solidFill>
                    <a:schemeClr val="accent1">
                      <a:lumMod val="75000"/>
                    </a:schemeClr>
                  </a:solidFill>
                  <a:latin typeface="Bookman Old Style" pitchFamily="18" charset="0"/>
                </a:rPr>
                <a:t>Антропоцентричність</a:t>
              </a:r>
              <a:r>
                <a:rPr lang="uk-UA" sz="1700" b="1" dirty="0" smtClean="0">
                  <a:solidFill>
                    <a:srgbClr val="0000FF"/>
                  </a:solidFill>
                  <a:latin typeface="Bookman Old Style" pitchFamily="18" charset="0"/>
                </a:rPr>
                <a:t> </a:t>
              </a:r>
              <a:endParaRPr lang="ru-RU" sz="1700" b="1" dirty="0">
                <a:latin typeface="Bookman Old Style" pitchFamily="18" charset="0"/>
              </a:endParaRPr>
            </a:p>
          </p:txBody>
        </p:sp>
        <p:sp>
          <p:nvSpPr>
            <p:cNvPr id="11273" name="Oval 11"/>
            <p:cNvSpPr>
              <a:spLocks noChangeArrowheads="1"/>
            </p:cNvSpPr>
            <p:nvPr/>
          </p:nvSpPr>
          <p:spPr bwMode="auto">
            <a:xfrm>
              <a:off x="1314" y="5576"/>
              <a:ext cx="4412" cy="1499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uk-UA" sz="1400" b="1" dirty="0">
                  <a:solidFill>
                    <a:schemeClr val="accent1">
                      <a:lumMod val="75000"/>
                    </a:schemeClr>
                  </a:solidFill>
                  <a:latin typeface="Bookman Old Style" pitchFamily="18" charset="0"/>
                </a:rPr>
                <a:t>Завдання людини – пізнати саму себе</a:t>
              </a:r>
              <a:r>
                <a:rPr lang="uk-UA" sz="1400" dirty="0">
                  <a:solidFill>
                    <a:srgbClr val="0000FF"/>
                  </a:solidFill>
                  <a:latin typeface="Times New Roman" pitchFamily="18" charset="0"/>
                </a:rPr>
                <a:t>.</a:t>
              </a:r>
              <a:endParaRPr lang="ru-RU" b="1" dirty="0">
                <a:latin typeface="Arial" charset="0"/>
              </a:endParaRPr>
            </a:p>
          </p:txBody>
        </p:sp>
        <p:sp>
          <p:nvSpPr>
            <p:cNvPr id="11274" name="Oval 12"/>
            <p:cNvSpPr>
              <a:spLocks noChangeArrowheads="1"/>
            </p:cNvSpPr>
            <p:nvPr/>
          </p:nvSpPr>
          <p:spPr bwMode="auto">
            <a:xfrm>
              <a:off x="3685" y="7075"/>
              <a:ext cx="3749" cy="2017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uk-UA" sz="1400" b="1" dirty="0">
                  <a:solidFill>
                    <a:schemeClr val="accent1">
                      <a:lumMod val="75000"/>
                    </a:schemeClr>
                  </a:solidFill>
                  <a:latin typeface="Bookman Old Style" pitchFamily="18" charset="0"/>
                </a:rPr>
                <a:t>Вчення про «</a:t>
              </a:r>
              <a:r>
                <a:rPr lang="uk-UA" sz="1400" b="1" dirty="0" err="1">
                  <a:solidFill>
                    <a:schemeClr val="accent1">
                      <a:lumMod val="75000"/>
                    </a:schemeClr>
                  </a:solidFill>
                  <a:latin typeface="Bookman Old Style" pitchFamily="18" charset="0"/>
                </a:rPr>
                <a:t>сродну</a:t>
              </a:r>
              <a:r>
                <a:rPr lang="uk-UA" sz="1400" b="1" dirty="0">
                  <a:solidFill>
                    <a:schemeClr val="accent1">
                      <a:lumMod val="75000"/>
                    </a:schemeClr>
                  </a:solidFill>
                  <a:latin typeface="Bookman Old Style" pitchFamily="18" charset="0"/>
                </a:rPr>
                <a:t> працю»</a:t>
              </a:r>
              <a:endParaRPr lang="ru-RU" b="1" dirty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endParaRPr>
            </a:p>
          </p:txBody>
        </p:sp>
        <p:sp>
          <p:nvSpPr>
            <p:cNvPr id="11275" name="Oval 13"/>
            <p:cNvSpPr>
              <a:spLocks noChangeArrowheads="1"/>
            </p:cNvSpPr>
            <p:nvPr/>
          </p:nvSpPr>
          <p:spPr bwMode="auto">
            <a:xfrm>
              <a:off x="7974" y="6895"/>
              <a:ext cx="4669" cy="2877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uk-UA" sz="1400" b="1" dirty="0">
                  <a:solidFill>
                    <a:schemeClr val="accent1">
                      <a:lumMod val="75000"/>
                    </a:schemeClr>
                  </a:solidFill>
                  <a:latin typeface="Bookman Old Style" pitchFamily="18" charset="0"/>
                </a:rPr>
                <a:t>Закликав дослухатися до серця, що гармонізує знання і віру, дає опору в житті</a:t>
              </a:r>
              <a:endParaRPr lang="ru-RU" b="1" dirty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endParaRPr>
            </a:p>
          </p:txBody>
        </p:sp>
        <p:sp>
          <p:nvSpPr>
            <p:cNvPr id="11276" name="Oval 14"/>
            <p:cNvSpPr>
              <a:spLocks noChangeArrowheads="1"/>
            </p:cNvSpPr>
            <p:nvPr/>
          </p:nvSpPr>
          <p:spPr bwMode="auto">
            <a:xfrm>
              <a:off x="11214" y="5635"/>
              <a:ext cx="4140" cy="162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uk-UA" sz="1400" b="1" dirty="0">
                  <a:solidFill>
                    <a:schemeClr val="accent1">
                      <a:lumMod val="75000"/>
                    </a:schemeClr>
                  </a:solidFill>
                  <a:latin typeface="Bookman Old Style" pitchFamily="18" charset="0"/>
                </a:rPr>
                <a:t>Рівність людей і любов  у стосунках між ними</a:t>
              </a:r>
              <a:endParaRPr lang="ru-RU" b="1" dirty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endParaRPr>
            </a:p>
          </p:txBody>
        </p:sp>
        <p:sp>
          <p:nvSpPr>
            <p:cNvPr id="11277" name="Line 15"/>
            <p:cNvSpPr>
              <a:spLocks noChangeShapeType="1"/>
            </p:cNvSpPr>
            <p:nvPr/>
          </p:nvSpPr>
          <p:spPr bwMode="auto">
            <a:xfrm flipH="1">
              <a:off x="6534" y="5815"/>
              <a:ext cx="1800" cy="14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78" name="Line 16"/>
            <p:cNvSpPr>
              <a:spLocks noChangeShapeType="1"/>
            </p:cNvSpPr>
            <p:nvPr/>
          </p:nvSpPr>
          <p:spPr bwMode="auto">
            <a:xfrm>
              <a:off x="8334" y="5815"/>
              <a:ext cx="1620" cy="10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79" name="Line 17"/>
            <p:cNvSpPr>
              <a:spLocks noChangeShapeType="1"/>
            </p:cNvSpPr>
            <p:nvPr/>
          </p:nvSpPr>
          <p:spPr bwMode="auto">
            <a:xfrm>
              <a:off x="8334" y="5815"/>
              <a:ext cx="288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80" name="Line 18"/>
            <p:cNvSpPr>
              <a:spLocks noChangeShapeType="1"/>
            </p:cNvSpPr>
            <p:nvPr/>
          </p:nvSpPr>
          <p:spPr bwMode="auto">
            <a:xfrm flipH="1">
              <a:off x="5274" y="5815"/>
              <a:ext cx="306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81" name="Line 19"/>
            <p:cNvSpPr>
              <a:spLocks noChangeShapeType="1"/>
            </p:cNvSpPr>
            <p:nvPr/>
          </p:nvSpPr>
          <p:spPr bwMode="auto">
            <a:xfrm flipV="1">
              <a:off x="8334" y="3835"/>
              <a:ext cx="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82" name="Line 20"/>
            <p:cNvSpPr>
              <a:spLocks noChangeShapeType="1"/>
            </p:cNvSpPr>
            <p:nvPr/>
          </p:nvSpPr>
          <p:spPr bwMode="auto">
            <a:xfrm flipV="1">
              <a:off x="8334" y="4015"/>
              <a:ext cx="288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83" name="Line 21"/>
            <p:cNvSpPr>
              <a:spLocks noChangeShapeType="1"/>
            </p:cNvSpPr>
            <p:nvPr/>
          </p:nvSpPr>
          <p:spPr bwMode="auto">
            <a:xfrm flipH="1" flipV="1">
              <a:off x="5814" y="4015"/>
              <a:ext cx="252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333375"/>
            <a:ext cx="8001000" cy="1216025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uk-UA" sz="4000" b="1" dirty="0" smtClean="0">
                <a:latin typeface="+mn-lt"/>
              </a:rPr>
              <a:t>Філософські погляди П.Юркевича</a:t>
            </a:r>
            <a:endParaRPr lang="ru-RU" sz="4000" b="1" dirty="0" smtClean="0">
              <a:latin typeface="+mn-lt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uk-UA" sz="2000" i="1" dirty="0" smtClean="0"/>
              <a:t>вважав філософські ідеї Платана та Канта найбільш продуктивними в історії філософії;</a:t>
            </a:r>
          </a:p>
          <a:p>
            <a:pPr algn="just" eaLnBrk="1" hangingPunct="1">
              <a:lnSpc>
                <a:spcPct val="80000"/>
              </a:lnSpc>
            </a:pPr>
            <a:r>
              <a:rPr lang="uk-UA" sz="2000" i="1" dirty="0" smtClean="0"/>
              <a:t>високо оцінював і філософію </a:t>
            </a:r>
            <a:r>
              <a:rPr lang="uk-UA" sz="2000" i="1" dirty="0" err="1" smtClean="0"/>
              <a:t>Геґеля</a:t>
            </a:r>
            <a:r>
              <a:rPr lang="uk-UA" sz="2000" i="1" dirty="0" smtClean="0"/>
              <a:t>, не приймаючи проте його діалектики;</a:t>
            </a:r>
          </a:p>
          <a:p>
            <a:pPr algn="just" eaLnBrk="1" hangingPunct="1">
              <a:lnSpc>
                <a:spcPct val="80000"/>
              </a:lnSpc>
            </a:pPr>
            <a:r>
              <a:rPr lang="uk-UA" sz="2000" i="1" dirty="0" smtClean="0"/>
              <a:t>критикував як однобічні філософські позиції як матеріалізму, так і ідеалізму: ідеалізм - за нехтування реальністю, матеріалізм - за приниження значення духовного;</a:t>
            </a:r>
          </a:p>
          <a:p>
            <a:pPr algn="just" eaLnBrk="1" hangingPunct="1">
              <a:lnSpc>
                <a:spcPct val="80000"/>
              </a:lnSpc>
            </a:pPr>
            <a:r>
              <a:rPr lang="uk-UA" sz="2000" i="1" dirty="0" smtClean="0"/>
              <a:t>розробив вчення про серце, яке філософ розглядав у трьох аспектах: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uk-UA" sz="2000" i="1" dirty="0" smtClean="0"/>
              <a:t>	- як центр людської тілесної організації; 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uk-UA" sz="2000" i="1" dirty="0" smtClean="0"/>
              <a:t>	- як центр духовної діяльності людини; 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uk-UA" sz="2000" i="1" dirty="0" smtClean="0"/>
              <a:t>	- як осередок морального життя людини.</a:t>
            </a:r>
            <a:r>
              <a:rPr lang="ru-RU" sz="1700" dirty="0" smtClean="0"/>
              <a:t> </a:t>
            </a:r>
            <a:endParaRPr lang="uk-UA" sz="1700" dirty="0" smtClean="0"/>
          </a:p>
          <a:p>
            <a:pPr eaLnBrk="1" hangingPunct="1">
              <a:lnSpc>
                <a:spcPct val="80000"/>
              </a:lnSpc>
            </a:pPr>
            <a:endParaRPr lang="ru-RU" sz="1700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676275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uk-UA" b="1" dirty="0" smtClean="0">
                <a:latin typeface="+mn-lt"/>
              </a:rPr>
              <a:t>Світоглядні ідеї Т.Шевченка</a:t>
            </a:r>
            <a:endParaRPr lang="ru-RU" b="1" dirty="0" smtClean="0">
              <a:latin typeface="+mn-lt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0" y="981075"/>
            <a:ext cx="9144000" cy="5876925"/>
          </a:xfrm>
        </p:spPr>
        <p:txBody>
          <a:bodyPr/>
          <a:lstStyle/>
          <a:p>
            <a:pPr marL="966788" lvl="1" indent="-495300" eaLnBrk="1" hangingPunct="1">
              <a:lnSpc>
                <a:spcPct val="80000"/>
              </a:lnSpc>
            </a:pPr>
            <a:r>
              <a:rPr lang="uk-UA" sz="2000" i="1" dirty="0" smtClean="0"/>
              <a:t>Ідея глибинної спорідненості людини із природою: у </a:t>
            </a:r>
            <a:r>
              <a:rPr lang="uk-UA" sz="2000" dirty="0" smtClean="0"/>
              <a:t>творах поета людина і природа живуть єдиним диханням та єдиними почуттями; людина вкорінена в природу, а природа, своєю чергою, є не мертвою, а одухотвореною.</a:t>
            </a:r>
            <a:endParaRPr lang="uk-UA" sz="2000" i="1" dirty="0" smtClean="0"/>
          </a:p>
          <a:p>
            <a:pPr marL="966788" lvl="1" indent="-495300" eaLnBrk="1" hangingPunct="1">
              <a:lnSpc>
                <a:spcPct val="80000"/>
              </a:lnSpc>
            </a:pPr>
            <a:r>
              <a:rPr lang="uk-UA" sz="2000" i="1" dirty="0" smtClean="0"/>
              <a:t>Ідея народу як єдиного суверенна своєї історії та своєї життєвої долі:</a:t>
            </a:r>
            <a:r>
              <a:rPr lang="uk-UA" sz="2000" dirty="0" smtClean="0"/>
              <a:t>ніхто не може вирішувати його долі, він є єдина животворча сила історії.</a:t>
            </a:r>
            <a:endParaRPr lang="uk-UA" sz="2000" i="1" dirty="0" smtClean="0"/>
          </a:p>
          <a:p>
            <a:pPr marL="966788" lvl="1" indent="-495300" eaLnBrk="1" hangingPunct="1">
              <a:lnSpc>
                <a:spcPct val="80000"/>
              </a:lnSpc>
            </a:pPr>
            <a:r>
              <a:rPr lang="uk-UA" sz="2000" i="1" dirty="0" smtClean="0"/>
              <a:t>Ідея віри у справедливого Бога; </a:t>
            </a:r>
            <a:r>
              <a:rPr lang="uk-UA" sz="2000" dirty="0" smtClean="0"/>
              <a:t>інколи здається, що Шевченко чи то атеїст, чи то єретик, проте в його творах чітко проводиться розрізняння того Бога, що його малюють у церквах та ім'ям якого чиниться насильство, та справжнього Бога, як гаранта здійснення вищої справедливості.</a:t>
            </a:r>
            <a:endParaRPr lang="uk-UA" sz="2000" i="1" dirty="0" smtClean="0"/>
          </a:p>
          <a:p>
            <a:pPr marL="966788" lvl="1" indent="-495300" eaLnBrk="1" hangingPunct="1">
              <a:lnSpc>
                <a:spcPct val="80000"/>
              </a:lnSpc>
            </a:pPr>
            <a:r>
              <a:rPr lang="uk-UA" sz="2000" i="1" dirty="0" smtClean="0"/>
              <a:t>Ідея насильницької народної революції; </a:t>
            </a:r>
            <a:r>
              <a:rPr lang="uk-UA" sz="2000" dirty="0" smtClean="0"/>
              <a:t>вона інколи постає основою для звинувачення поета у оспівуванні насильства; проте слід сказати, що ця ідея була дуже поширеною у XIX ст.</a:t>
            </a:r>
          </a:p>
          <a:p>
            <a:pPr marL="966788" lvl="1" indent="-495300" eaLnBrk="1" hangingPunct="1">
              <a:lnSpc>
                <a:spcPct val="80000"/>
              </a:lnSpc>
            </a:pPr>
            <a:r>
              <a:rPr lang="uk-UA" sz="2000" dirty="0" smtClean="0"/>
              <a:t>У творах Шевченка досить виразно проведена думка про важливу роль у суспільному житті та історії </a:t>
            </a:r>
            <a:r>
              <a:rPr lang="uk-UA" sz="2000" i="1" dirty="0" smtClean="0"/>
              <a:t>прогресу знань, науки, освіти.</a:t>
            </a:r>
            <a:endParaRPr lang="uk-UA" sz="2000" dirty="0" smtClean="0"/>
          </a:p>
          <a:p>
            <a:pPr marL="966788" lvl="1" indent="-495300" eaLnBrk="1" hangingPunct="1">
              <a:lnSpc>
                <a:spcPct val="80000"/>
              </a:lnSpc>
            </a:pPr>
            <a:r>
              <a:rPr lang="uk-UA" sz="2000" dirty="0" smtClean="0"/>
              <a:t>Крізь усю творчість Шевченка проходить своєрідний </a:t>
            </a:r>
            <a:r>
              <a:rPr lang="uk-UA" sz="2000" i="1" dirty="0" smtClean="0"/>
              <a:t>культ жінки-матері: </a:t>
            </a:r>
            <a:r>
              <a:rPr lang="uk-UA" sz="2000" dirty="0" smtClean="0"/>
              <a:t>для поета вона постає уособленням і сили життя, і його чарівної краси.</a:t>
            </a:r>
            <a:endParaRPr lang="ru-RU" sz="2000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229600" cy="792000"/>
          </a:xfrm>
        </p:spPr>
        <p:txBody>
          <a:bodyPr/>
          <a:lstStyle/>
          <a:p>
            <a:pPr algn="ctr" eaLnBrk="1" hangingPunct="1"/>
            <a:r>
              <a:rPr lang="uk-UA" sz="3400" b="1" dirty="0" smtClean="0">
                <a:latin typeface="+mn-lt"/>
              </a:rPr>
              <a:t>Філософські погляди М.Драгоманова</a:t>
            </a:r>
            <a:endParaRPr lang="ru-RU" sz="3400" b="1" dirty="0" smtClean="0">
              <a:latin typeface="+mn-lt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566738" y="1752600"/>
            <a:ext cx="8001000" cy="5105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uk-UA" sz="2100" dirty="0" smtClean="0"/>
              <a:t>1.У розумінні природи – </a:t>
            </a:r>
            <a:r>
              <a:rPr lang="uk-UA" sz="2100" b="1" dirty="0" smtClean="0"/>
              <a:t>матеріаліст</a:t>
            </a:r>
            <a:r>
              <a:rPr lang="uk-UA" sz="2100" dirty="0" smtClean="0"/>
              <a:t>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uk-UA" sz="2100" dirty="0" smtClean="0"/>
              <a:t>2. Вірив в безмежні можливості пізнання.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uk-UA" sz="2100" dirty="0" smtClean="0"/>
              <a:t>3. Відстоював право людей на краще життя.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uk-UA" sz="2100" dirty="0" smtClean="0"/>
              <a:t>4. Критично відносився до релігії.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uk-UA" sz="2100" dirty="0" smtClean="0"/>
              <a:t>5. Вважав, що основною ознакою нації є мова.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uk-UA" sz="2100" dirty="0" smtClean="0"/>
              <a:t>6. Розробив принципи отримання незалежності на правах політичної автономії.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uk-UA" sz="2100" dirty="0" smtClean="0"/>
              <a:t>8. Відстоював федерацію вільних народів.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uk-UA" sz="2100" dirty="0" smtClean="0"/>
              <a:t>9. Виступав проти соціального і національного гноблення, але не за революційний, а за еволюційний шлях.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uk-UA" sz="2100" dirty="0" smtClean="0"/>
              <a:t>10. Відстоював громадянські права і вільні політичні установи.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uk-UA" sz="2100" dirty="0" smtClean="0"/>
              <a:t>11. Закликав до розвитку національної культури, освіти і мови.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uk-UA" sz="2100" dirty="0" smtClean="0"/>
              <a:t>12. Вірив у прогрес людства на основі добровільного об'єднання  громадян.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2100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229600" cy="720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uk-UA" sz="4400" b="1" dirty="0" smtClean="0">
                <a:latin typeface="+mn-lt"/>
              </a:rPr>
              <a:t>Філософські погляди І.Франка</a:t>
            </a:r>
            <a:endParaRPr lang="ru-RU" sz="4400" b="1" dirty="0" smtClean="0">
              <a:latin typeface="+mn-lt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566738" y="1752600"/>
            <a:ext cx="8001000" cy="5105400"/>
          </a:xfrm>
        </p:spPr>
        <p:txBody>
          <a:bodyPr/>
          <a:lstStyle/>
          <a:p>
            <a:pPr marL="571500" indent="-571500" eaLnBrk="1" hangingPunct="1">
              <a:lnSpc>
                <a:spcPct val="90000"/>
              </a:lnSpc>
              <a:buFontTx/>
              <a:buAutoNum type="arabicPeriod"/>
            </a:pPr>
            <a:r>
              <a:rPr lang="uk-UA" sz="2600" dirty="0" smtClean="0"/>
              <a:t>В поглядах на природу – матеріаліст, пропагував вчення Ч. Дарвіна.</a:t>
            </a:r>
          </a:p>
          <a:p>
            <a:pPr marL="571500" indent="-571500" eaLnBrk="1" hangingPunct="1">
              <a:lnSpc>
                <a:spcPct val="90000"/>
              </a:lnSpc>
              <a:buFontTx/>
              <a:buAutoNum type="arabicPeriod"/>
            </a:pPr>
            <a:r>
              <a:rPr lang="uk-UA" sz="2600" dirty="0" smtClean="0"/>
              <a:t>В центрі його філософії – людина.</a:t>
            </a:r>
          </a:p>
          <a:p>
            <a:pPr marL="571500" indent="-571500" eaLnBrk="1" hangingPunct="1">
              <a:lnSpc>
                <a:spcPct val="90000"/>
              </a:lnSpc>
              <a:buFontTx/>
              <a:buAutoNum type="arabicPeriod"/>
            </a:pPr>
            <a:r>
              <a:rPr lang="uk-UA" sz="2600" dirty="0" smtClean="0"/>
              <a:t>Творець історії – народ.</a:t>
            </a:r>
          </a:p>
          <a:p>
            <a:pPr marL="571500" indent="-571500" eaLnBrk="1" hangingPunct="1">
              <a:lnSpc>
                <a:spcPct val="90000"/>
              </a:lnSpc>
              <a:buFontTx/>
              <a:buAutoNum type="arabicPeriod"/>
            </a:pPr>
            <a:r>
              <a:rPr lang="uk-UA" sz="2600" dirty="0" smtClean="0"/>
              <a:t>Вірив в прогрес науки і техніки.</a:t>
            </a:r>
          </a:p>
          <a:p>
            <a:pPr marL="571500" indent="-571500" eaLnBrk="1" hangingPunct="1">
              <a:lnSpc>
                <a:spcPct val="90000"/>
              </a:lnSpc>
              <a:buFontTx/>
              <a:buAutoNum type="arabicPeriod"/>
            </a:pPr>
            <a:r>
              <a:rPr lang="uk-UA" sz="2600" dirty="0" smtClean="0"/>
              <a:t>Державний соціалізм вважав гальмом історії, що веде до деспотизму.</a:t>
            </a:r>
          </a:p>
          <a:p>
            <a:pPr marL="571500" indent="-571500" eaLnBrk="1" hangingPunct="1">
              <a:lnSpc>
                <a:spcPct val="90000"/>
              </a:lnSpc>
              <a:buFontTx/>
              <a:buAutoNum type="arabicPeriod"/>
            </a:pPr>
            <a:r>
              <a:rPr lang="uk-UA" sz="2600" dirty="0" smtClean="0"/>
              <a:t>Рішуче виступав проти національного гноблення.</a:t>
            </a:r>
          </a:p>
          <a:p>
            <a:pPr marL="571500" indent="-571500" eaLnBrk="1" hangingPunct="1">
              <a:lnSpc>
                <a:spcPct val="90000"/>
              </a:lnSpc>
              <a:buFontTx/>
              <a:buAutoNum type="arabicPeriod"/>
            </a:pPr>
            <a:r>
              <a:rPr lang="uk-UA" sz="2600" dirty="0" smtClean="0"/>
              <a:t>Великий просвітитель і гуманіст.</a:t>
            </a:r>
          </a:p>
          <a:p>
            <a:pPr marL="571500" indent="-571500" eaLnBrk="1" hangingPunct="1">
              <a:lnSpc>
                <a:spcPct val="90000"/>
              </a:lnSpc>
              <a:buFontTx/>
              <a:buAutoNum type="arabicPeriod"/>
            </a:pPr>
            <a:r>
              <a:rPr lang="uk-UA" sz="2600" dirty="0" smtClean="0"/>
              <a:t>Релігію вважав єдиною моральною опорою суспільства.</a:t>
            </a:r>
            <a:endParaRPr lang="ru-RU" sz="2600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229600" cy="684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uk-UA" sz="3400" b="1" dirty="0" smtClean="0">
                <a:latin typeface="Bookman Old Style" pitchFamily="18" charset="0"/>
              </a:rPr>
              <a:t>Філософські погляди В.Вернадського</a:t>
            </a:r>
            <a:endParaRPr lang="ru-RU" sz="3400" b="1" dirty="0" smtClean="0">
              <a:latin typeface="Bookman Old Style" pitchFamily="18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566738" y="1752600"/>
            <a:ext cx="8001000" cy="5105400"/>
          </a:xfrm>
        </p:spPr>
        <p:txBody>
          <a:bodyPr/>
          <a:lstStyle/>
          <a:p>
            <a:pPr marL="571500" indent="-571500" eaLnBrk="1" hangingPunct="1">
              <a:buFontTx/>
              <a:buAutoNum type="arabicPeriod"/>
            </a:pPr>
            <a:r>
              <a:rPr lang="uk-UA" sz="2600" dirty="0" smtClean="0"/>
              <a:t>Створив вчення про </a:t>
            </a:r>
            <a:r>
              <a:rPr lang="uk-UA" sz="2600" b="1" dirty="0" smtClean="0">
                <a:solidFill>
                  <a:srgbClr val="FF3300"/>
                </a:solidFill>
              </a:rPr>
              <a:t>біосферу </a:t>
            </a:r>
            <a:r>
              <a:rPr lang="uk-UA" sz="2600" dirty="0" smtClean="0"/>
              <a:t>– оболонку землі, що наповнена життям.</a:t>
            </a:r>
          </a:p>
          <a:p>
            <a:pPr marL="571500" indent="-571500" eaLnBrk="1" hangingPunct="1">
              <a:buFontTx/>
              <a:buAutoNum type="arabicPeriod"/>
            </a:pPr>
            <a:r>
              <a:rPr lang="uk-UA" sz="2600" dirty="0" smtClean="0"/>
              <a:t>Створив вчення про </a:t>
            </a:r>
            <a:r>
              <a:rPr lang="uk-UA" sz="2600" b="1" dirty="0" smtClean="0">
                <a:solidFill>
                  <a:srgbClr val="FF3300"/>
                </a:solidFill>
              </a:rPr>
              <a:t>ноосферу </a:t>
            </a:r>
            <a:r>
              <a:rPr lang="uk-UA" sz="2600" dirty="0" smtClean="0"/>
              <a:t>– розумне використання і збереження біосфери.</a:t>
            </a:r>
          </a:p>
          <a:p>
            <a:pPr marL="571500" indent="-571500" eaLnBrk="1" hangingPunct="1">
              <a:buFontTx/>
              <a:buAutoNum type="arabicPeriod"/>
            </a:pPr>
            <a:r>
              <a:rPr lang="uk-UA" sz="2600" dirty="0" smtClean="0"/>
              <a:t>Попереджав про виснаження природних ресурсів Землі.</a:t>
            </a:r>
          </a:p>
          <a:p>
            <a:pPr marL="571500" indent="-571500" eaLnBrk="1" hangingPunct="1">
              <a:buFontTx/>
              <a:buAutoNum type="arabicPeriod"/>
            </a:pPr>
            <a:r>
              <a:rPr lang="uk-UA" sz="2600" dirty="0" smtClean="0"/>
              <a:t>Попереджав вчених про їх відповідальність за наслідки наукових досліджень і рекомендацій.</a:t>
            </a:r>
          </a:p>
          <a:p>
            <a:pPr marL="571500" indent="-571500" eaLnBrk="1" hangingPunct="1">
              <a:buFontTx/>
              <a:buAutoNum type="arabicPeriod"/>
            </a:pPr>
            <a:r>
              <a:rPr lang="uk-UA" sz="2600" dirty="0" smtClean="0"/>
              <a:t>Твердо вірив в майбутнє відродження релігії як моральної основи суспільства.</a:t>
            </a:r>
            <a:endParaRPr lang="uk-UA" sz="2600" b="1" dirty="0" smtClean="0">
              <a:solidFill>
                <a:srgbClr val="FF3300"/>
              </a:solidFill>
            </a:endParaRPr>
          </a:p>
          <a:p>
            <a:pPr marL="571500" indent="-571500" eaLnBrk="1" hangingPunct="1"/>
            <a:endParaRPr lang="ru-RU" sz="2600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260350"/>
            <a:ext cx="7772400" cy="647700"/>
          </a:xfrm>
        </p:spPr>
        <p:txBody>
          <a:bodyPr/>
          <a:lstStyle/>
          <a:p>
            <a:pPr algn="ctr" eaLnBrk="1" hangingPunct="1"/>
            <a:r>
              <a:rPr lang="uk-UA" sz="3600" dirty="0" smtClean="0">
                <a:solidFill>
                  <a:schemeClr val="tx1"/>
                </a:solidFill>
              </a:rPr>
              <a:t>Висновки</a:t>
            </a:r>
            <a:r>
              <a:rPr lang="uk-UA" sz="3600" dirty="0" smtClean="0"/>
              <a:t> </a:t>
            </a:r>
            <a:endParaRPr lang="ru-RU" sz="3600" dirty="0" smtClean="0"/>
          </a:p>
        </p:txBody>
      </p:sp>
      <p:sp>
        <p:nvSpPr>
          <p:cNvPr id="17411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0" y="1268413"/>
            <a:ext cx="9144000" cy="5329237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v"/>
            </a:pPr>
            <a:r>
              <a:rPr lang="uk-UA" sz="2400" b="1" dirty="0" smtClean="0">
                <a:solidFill>
                  <a:schemeClr val="tx2"/>
                </a:solidFill>
                <a:latin typeface="Arial Unicode MS" pitchFamily="34" charset="-128"/>
              </a:rPr>
              <a:t>Українська філософія </a:t>
            </a:r>
            <a:r>
              <a:rPr lang="uk-UA" sz="2400" dirty="0" smtClean="0">
                <a:latin typeface="Arial Unicode MS" pitchFamily="34" charset="-128"/>
              </a:rPr>
              <a:t>- органічна частина всесвітньої філософії. Проблеми, які вона розглядає, тісно пов'язані з постановкою і теоретичним їх розв'язанням у світовій філософії.</a:t>
            </a:r>
          </a:p>
          <a:p>
            <a:pPr algn="just" eaLnBrk="1" hangingPunct="1">
              <a:buFont typeface="Wingdings" pitchFamily="2" charset="2"/>
              <a:buChar char="v"/>
            </a:pPr>
            <a:r>
              <a:rPr lang="uk-UA" sz="2400" dirty="0" smtClean="0">
                <a:latin typeface="Arial Unicode MS" pitchFamily="34" charset="-128"/>
              </a:rPr>
              <a:t> Відтворює і самобутні підходи, і шляхи розв'язання проблем, що спираються на </a:t>
            </a:r>
            <a:r>
              <a:rPr lang="uk-UA" sz="2400" b="1" dirty="0" smtClean="0">
                <a:solidFill>
                  <a:schemeClr val="tx2"/>
                </a:solidFill>
                <a:latin typeface="Arial Unicode MS" pitchFamily="34" charset="-128"/>
              </a:rPr>
              <a:t>національні культурні традиції</a:t>
            </a:r>
            <a:r>
              <a:rPr lang="uk-UA" sz="2400" dirty="0" smtClean="0">
                <a:latin typeface="Arial Unicode MS" pitchFamily="34" charset="-128"/>
              </a:rPr>
              <a:t>. Філософія в культурній традиції українського народу завжди виступала насамперед тим типом духовної діяльності, де з'ясовувались межі людського життя, де давались відповіді на питання, що становлять сенс буття людини. Її можна розглядати як </a:t>
            </a:r>
            <a:r>
              <a:rPr lang="uk-UA" sz="2400" b="1" dirty="0" smtClean="0">
                <a:solidFill>
                  <a:schemeClr val="tx2"/>
                </a:solidFill>
                <a:latin typeface="Arial Unicode MS" pitchFamily="34" charset="-128"/>
              </a:rPr>
              <a:t>сферу</a:t>
            </a:r>
            <a:r>
              <a:rPr lang="uk-UA" sz="2400" dirty="0" smtClean="0">
                <a:latin typeface="Arial Unicode MS" pitchFamily="34" charset="-128"/>
              </a:rPr>
              <a:t>, де реалізується потреба </a:t>
            </a:r>
            <a:r>
              <a:rPr lang="uk-UA" sz="2400" b="1" dirty="0" smtClean="0">
                <a:solidFill>
                  <a:schemeClr val="tx2"/>
                </a:solidFill>
                <a:latin typeface="Arial Unicode MS" pitchFamily="34" charset="-128"/>
              </a:rPr>
              <a:t>самопізнання духу народу</a:t>
            </a:r>
            <a:r>
              <a:rPr lang="uk-UA" sz="2400" dirty="0" smtClean="0">
                <a:latin typeface="Arial Unicode MS" pitchFamily="34" charset="-128"/>
              </a:rPr>
              <a:t>, де здійснюється усвідомлення найзагальніших духовних потреб людини, нації.</a:t>
            </a:r>
            <a:endParaRPr lang="ru-RU" sz="2400" dirty="0" smtClean="0">
              <a:latin typeface="Arial Unicode MS" pitchFamily="34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uk-UA" sz="5400" b="1" dirty="0" smtClean="0">
                <a:latin typeface="Arial Black" pitchFamily="34" charset="0"/>
              </a:rPr>
              <a:t>Тема 2.3.2.</a:t>
            </a:r>
            <a:endParaRPr lang="ru-RU" sz="5400" b="1" dirty="0"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uk-UA" sz="4800" b="1" dirty="0" smtClean="0">
                <a:solidFill>
                  <a:schemeClr val="tx2"/>
                </a:solidFill>
              </a:rPr>
              <a:t>Українська філософія як культурно-історичний феномен</a:t>
            </a:r>
            <a:endParaRPr lang="ru-RU" sz="48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/>
              <a:t>Дякуємо за увагу!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uk-UA" sz="6600" b="1" i="1" dirty="0" smtClean="0">
              <a:solidFill>
                <a:schemeClr val="tx2"/>
              </a:solidFill>
            </a:endParaRPr>
          </a:p>
          <a:p>
            <a:pPr algn="ctr">
              <a:buNone/>
            </a:pPr>
            <a:r>
              <a:rPr lang="uk-UA" sz="6600" b="1" i="1" dirty="0" smtClean="0">
                <a:solidFill>
                  <a:schemeClr val="tx2"/>
                </a:solidFill>
              </a:rPr>
              <a:t>КІНЕЦЬ</a:t>
            </a:r>
            <a:endParaRPr lang="ru-RU" sz="6600" b="1" i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81772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 smtClean="0">
                <a:latin typeface="+mn-lt"/>
              </a:rPr>
              <a:t>План </a:t>
            </a:r>
            <a:r>
              <a:rPr lang="uk-UA" b="1" dirty="0" smtClean="0">
                <a:latin typeface="+mn-lt"/>
              </a:rPr>
              <a:t> лекції</a:t>
            </a:r>
            <a:endParaRPr lang="ru-RU" b="1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2800" dirty="0" smtClean="0"/>
              <a:t>Вступ.</a:t>
            </a:r>
            <a:endParaRPr lang="ru-RU" sz="2800" dirty="0" smtClean="0"/>
          </a:p>
          <a:p>
            <a:r>
              <a:rPr lang="uk-UA" sz="2800" dirty="0" smtClean="0"/>
              <a:t>1. Формування нової філософської парадигми на межі ХІХ та ХХ століть.</a:t>
            </a:r>
            <a:endParaRPr lang="ru-RU" sz="2800" dirty="0" smtClean="0"/>
          </a:p>
          <a:p>
            <a:r>
              <a:rPr lang="uk-UA" sz="2800" dirty="0" smtClean="0"/>
              <a:t>2. Основна проблематика сучасної світової філософії.</a:t>
            </a:r>
            <a:endParaRPr lang="ru-RU" sz="2800" dirty="0" smtClean="0"/>
          </a:p>
          <a:p>
            <a:r>
              <a:rPr lang="uk-UA" sz="2800" dirty="0" smtClean="0"/>
              <a:t>3. Українська філософія як культурно-історичний феномен.</a:t>
            </a:r>
            <a:endParaRPr lang="ru-RU" sz="2800" dirty="0" smtClean="0"/>
          </a:p>
          <a:p>
            <a:r>
              <a:rPr lang="uk-UA" sz="2800" dirty="0" smtClean="0"/>
              <a:t>Висновки.</a:t>
            </a:r>
            <a:endParaRPr lang="ru-RU" sz="28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uk-UA" sz="4000" b="1" dirty="0" smtClean="0">
                <a:latin typeface="+mn-lt"/>
              </a:rPr>
              <a:t>Рекомендована література</a:t>
            </a:r>
            <a:endParaRPr lang="ru-RU" sz="4000" b="1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752988"/>
          </a:xfrm>
        </p:spPr>
        <p:txBody>
          <a:bodyPr>
            <a:normAutofit lnSpcReduction="10000"/>
          </a:bodyPr>
          <a:lstStyle/>
          <a:p>
            <a:pPr lvl="0"/>
            <a:r>
              <a:rPr lang="uk-UA" sz="1800" dirty="0" err="1" smtClean="0"/>
              <a:t>Алексеев</a:t>
            </a:r>
            <a:r>
              <a:rPr lang="uk-UA" sz="1800" dirty="0" smtClean="0"/>
              <a:t> П. </a:t>
            </a:r>
            <a:r>
              <a:rPr lang="uk-UA" sz="1800" dirty="0" err="1" smtClean="0"/>
              <a:t>История</a:t>
            </a:r>
            <a:r>
              <a:rPr lang="uk-UA" sz="1800" dirty="0" smtClean="0"/>
              <a:t> </a:t>
            </a:r>
            <a:r>
              <a:rPr lang="uk-UA" sz="1800" dirty="0" err="1" smtClean="0"/>
              <a:t>философии</a:t>
            </a:r>
            <a:r>
              <a:rPr lang="uk-UA" sz="1800" dirty="0" smtClean="0"/>
              <a:t>. </a:t>
            </a:r>
            <a:r>
              <a:rPr lang="uk-UA" sz="1800" dirty="0" err="1" smtClean="0"/>
              <a:t>Учебник</a:t>
            </a:r>
            <a:r>
              <a:rPr lang="uk-UA" sz="1800" dirty="0" smtClean="0"/>
              <a:t> М.: Проспект, 2016.- 238 с.</a:t>
            </a:r>
          </a:p>
          <a:p>
            <a:r>
              <a:rPr lang="uk-UA" sz="1800" dirty="0" err="1" smtClean="0"/>
              <a:t>Губин</a:t>
            </a:r>
            <a:r>
              <a:rPr lang="uk-UA" sz="1800" dirty="0" smtClean="0"/>
              <a:t> В. </a:t>
            </a:r>
            <a:r>
              <a:rPr lang="uk-UA" sz="1800" dirty="0" err="1" smtClean="0"/>
              <a:t>Философия</a:t>
            </a:r>
            <a:r>
              <a:rPr lang="uk-UA" sz="1800" dirty="0" smtClean="0"/>
              <a:t>. </a:t>
            </a:r>
            <a:r>
              <a:rPr lang="uk-UA" sz="1800" dirty="0" err="1" smtClean="0"/>
              <a:t>Учебник</a:t>
            </a:r>
            <a:r>
              <a:rPr lang="uk-UA" sz="1800" dirty="0" smtClean="0"/>
              <a:t>. – М.: Проспект, 2016. – 336 с.</a:t>
            </a:r>
            <a:endParaRPr lang="ru-RU" sz="1800" dirty="0" smtClean="0"/>
          </a:p>
          <a:p>
            <a:r>
              <a:rPr lang="uk-UA" sz="1800" dirty="0" smtClean="0"/>
              <a:t>Захара І. С. Українська філософія: </a:t>
            </a:r>
            <a:r>
              <a:rPr lang="uk-UA" sz="1800" dirty="0" err="1" smtClean="0"/>
              <a:t>навч</a:t>
            </a:r>
            <a:r>
              <a:rPr lang="uk-UA" sz="1800" dirty="0" smtClean="0"/>
              <a:t>. </a:t>
            </a:r>
            <a:r>
              <a:rPr lang="uk-UA" sz="1800" dirty="0" err="1" smtClean="0"/>
              <a:t>посіб</a:t>
            </a:r>
            <a:r>
              <a:rPr lang="uk-UA" sz="1800" dirty="0" smtClean="0"/>
              <a:t>. / Захара І. С.; Львів. нац. ун-т ім. Івана Франка, Філос. ф-т. – Львів: ЛНУ ім. Івана Франка, 2014. – 353 с. </a:t>
            </a:r>
            <a:endParaRPr lang="ru-RU" sz="1800" dirty="0" smtClean="0"/>
          </a:p>
          <a:p>
            <a:pPr lvl="0" fontAlgn="t"/>
            <a:r>
              <a:rPr lang="uk-UA" sz="1800" dirty="0" err="1" smtClean="0"/>
              <a:t>Философия</a:t>
            </a:r>
            <a:r>
              <a:rPr lang="uk-UA" sz="1800" dirty="0" smtClean="0"/>
              <a:t>. </a:t>
            </a:r>
            <a:r>
              <a:rPr lang="uk-UA" sz="1800" dirty="0" err="1" smtClean="0"/>
              <a:t>Краткий</a:t>
            </a:r>
            <a:r>
              <a:rPr lang="uk-UA" sz="1800" dirty="0" smtClean="0"/>
              <a:t> курс. </a:t>
            </a:r>
            <a:r>
              <a:rPr lang="uk-UA" sz="1800" dirty="0" err="1" smtClean="0"/>
              <a:t>Учебное</a:t>
            </a:r>
            <a:r>
              <a:rPr lang="uk-UA" sz="1800" dirty="0" smtClean="0"/>
              <a:t> </a:t>
            </a:r>
            <a:r>
              <a:rPr lang="uk-UA" sz="1800" dirty="0" err="1" smtClean="0"/>
              <a:t>пособие</a:t>
            </a:r>
            <a:r>
              <a:rPr lang="uk-UA" sz="1800" dirty="0" smtClean="0"/>
              <a:t>. – М.: </a:t>
            </a:r>
            <a:r>
              <a:rPr lang="uk-UA" sz="1800" dirty="0" err="1" smtClean="0"/>
              <a:t>Рипол</a:t>
            </a:r>
            <a:r>
              <a:rPr lang="uk-UA" sz="1800" dirty="0" smtClean="0"/>
              <a:t> </a:t>
            </a:r>
            <a:r>
              <a:rPr lang="uk-UA" sz="1800" dirty="0" err="1" smtClean="0"/>
              <a:t>Классик</a:t>
            </a:r>
            <a:r>
              <a:rPr lang="uk-UA" sz="1800" dirty="0" smtClean="0"/>
              <a:t>, </a:t>
            </a:r>
            <a:r>
              <a:rPr lang="uk-UA" sz="1800" dirty="0" err="1" smtClean="0"/>
              <a:t>Окей-книна</a:t>
            </a:r>
            <a:r>
              <a:rPr lang="uk-UA" sz="1800" dirty="0" smtClean="0"/>
              <a:t>, 2016. – 160 с.</a:t>
            </a:r>
            <a:endParaRPr lang="ru-RU" sz="1800" dirty="0" smtClean="0"/>
          </a:p>
          <a:p>
            <a:pPr lvl="0"/>
            <a:r>
              <a:rPr lang="uk-UA" sz="1800" dirty="0" err="1" smtClean="0"/>
              <a:t>Философия</a:t>
            </a:r>
            <a:r>
              <a:rPr lang="uk-UA" sz="1800" dirty="0" smtClean="0"/>
              <a:t>. </a:t>
            </a:r>
            <a:r>
              <a:rPr lang="uk-UA" sz="1800" dirty="0" err="1" smtClean="0"/>
              <a:t>Учебник</a:t>
            </a:r>
            <a:r>
              <a:rPr lang="uk-UA" sz="1800" dirty="0" smtClean="0"/>
              <a:t> / Ред.: </a:t>
            </a:r>
            <a:r>
              <a:rPr lang="uk-UA" sz="1800" dirty="0" err="1" smtClean="0"/>
              <a:t>Губин</a:t>
            </a:r>
            <a:r>
              <a:rPr lang="uk-UA" sz="1800" dirty="0" smtClean="0"/>
              <a:t> В. </a:t>
            </a:r>
            <a:r>
              <a:rPr lang="uk-UA" sz="1800" dirty="0" err="1" smtClean="0"/>
              <a:t>Сидорина</a:t>
            </a:r>
            <a:r>
              <a:rPr lang="uk-UA" sz="1800" dirty="0" smtClean="0"/>
              <a:t> Т. - М.: </a:t>
            </a:r>
            <a:r>
              <a:rPr lang="uk-UA" sz="1800" dirty="0" err="1" smtClean="0"/>
              <a:t>ГЭОТАР-Медиа</a:t>
            </a:r>
            <a:r>
              <a:rPr lang="uk-UA" sz="1800" dirty="0" smtClean="0"/>
              <a:t>, 2016. - 816 с.</a:t>
            </a:r>
            <a:endParaRPr lang="ru-RU" sz="1800" dirty="0" smtClean="0"/>
          </a:p>
          <a:p>
            <a:pPr lvl="0"/>
            <a:r>
              <a:rPr lang="uk-UA" sz="1800" dirty="0" err="1" smtClean="0"/>
              <a:t>Философия</a:t>
            </a:r>
            <a:r>
              <a:rPr lang="uk-UA" sz="1800" dirty="0" smtClean="0"/>
              <a:t>. </a:t>
            </a:r>
            <a:r>
              <a:rPr lang="uk-UA" sz="1800" dirty="0" err="1" smtClean="0"/>
              <a:t>Учебник</a:t>
            </a:r>
            <a:r>
              <a:rPr lang="uk-UA" sz="1800" dirty="0" smtClean="0"/>
              <a:t> / Ред.: </a:t>
            </a:r>
            <a:r>
              <a:rPr lang="uk-UA" sz="1800" dirty="0" err="1" smtClean="0"/>
              <a:t>Зотов</a:t>
            </a:r>
            <a:r>
              <a:rPr lang="uk-UA" sz="1800" dirty="0" smtClean="0"/>
              <a:t> А., Миронов В., </a:t>
            </a:r>
            <a:r>
              <a:rPr lang="uk-UA" sz="1800" dirty="0" err="1" smtClean="0"/>
              <a:t>Разин</a:t>
            </a:r>
            <a:r>
              <a:rPr lang="uk-UA" sz="1800" dirty="0" smtClean="0"/>
              <a:t> А. – М.: Проспект, 2016. – 670 с.</a:t>
            </a:r>
            <a:endParaRPr lang="ru-RU" sz="1800" dirty="0" smtClean="0"/>
          </a:p>
          <a:p>
            <a:pPr lvl="0"/>
            <a:r>
              <a:rPr lang="uk-UA" sz="1800" dirty="0" smtClean="0"/>
              <a:t>Філософія: </a:t>
            </a:r>
            <a:r>
              <a:rPr lang="uk-UA" sz="1800" dirty="0" err="1" smtClean="0"/>
              <a:t>підруч</a:t>
            </a:r>
            <a:r>
              <a:rPr lang="uk-UA" sz="1800" dirty="0" smtClean="0"/>
              <a:t>. для </a:t>
            </a:r>
            <a:r>
              <a:rPr lang="uk-UA" sz="1800" dirty="0" err="1" smtClean="0"/>
              <a:t>студ</a:t>
            </a:r>
            <a:r>
              <a:rPr lang="uk-UA" sz="1800" dirty="0" smtClean="0"/>
              <a:t>. </a:t>
            </a:r>
            <a:r>
              <a:rPr lang="uk-UA" sz="1800" dirty="0" err="1" smtClean="0"/>
              <a:t>вищ</a:t>
            </a:r>
            <a:r>
              <a:rPr lang="uk-UA" sz="1800" dirty="0" smtClean="0"/>
              <a:t>. </a:t>
            </a:r>
            <a:r>
              <a:rPr lang="uk-UA" sz="1800" dirty="0" err="1" smtClean="0"/>
              <a:t>навч</a:t>
            </a:r>
            <a:r>
              <a:rPr lang="uk-UA" sz="1800" dirty="0" smtClean="0"/>
              <a:t>. </a:t>
            </a:r>
            <a:r>
              <a:rPr lang="uk-UA" sz="1800" dirty="0" err="1" smtClean="0"/>
              <a:t>закл</a:t>
            </a:r>
            <a:r>
              <a:rPr lang="uk-UA" sz="1800" dirty="0" smtClean="0"/>
              <a:t>. / [Л. В. </a:t>
            </a:r>
            <a:r>
              <a:rPr lang="uk-UA" sz="1800" dirty="0" err="1" smtClean="0"/>
              <a:t>Губерський</a:t>
            </a:r>
            <a:r>
              <a:rPr lang="uk-UA" sz="1800" dirty="0" smtClean="0"/>
              <a:t> та ін. ; за ред. Л.В. </a:t>
            </a:r>
            <a:r>
              <a:rPr lang="uk-UA" sz="1800" dirty="0" err="1" smtClean="0"/>
              <a:t>Губерського</a:t>
            </a:r>
            <a:r>
              <a:rPr lang="uk-UA" sz="1800" dirty="0" smtClean="0"/>
              <a:t>]. – Х.: Фоліо, 2013. – 509 с.</a:t>
            </a:r>
            <a:endParaRPr lang="ru-RU" sz="1800" dirty="0" smtClean="0"/>
          </a:p>
          <a:p>
            <a:pPr lvl="0"/>
            <a:r>
              <a:rPr lang="uk-UA" sz="1800" dirty="0" smtClean="0"/>
              <a:t>Філософія правового виховання: </a:t>
            </a:r>
            <a:r>
              <a:rPr lang="uk-UA" sz="1800" dirty="0" err="1" smtClean="0"/>
              <a:t>навч</a:t>
            </a:r>
            <a:r>
              <a:rPr lang="uk-UA" sz="1800" dirty="0" smtClean="0"/>
              <a:t>. </a:t>
            </a:r>
            <a:r>
              <a:rPr lang="uk-UA" sz="1800" dirty="0" err="1" smtClean="0"/>
              <a:t>посіб</a:t>
            </a:r>
            <a:r>
              <a:rPr lang="uk-UA" sz="1800" dirty="0" smtClean="0"/>
              <a:t>. / [Гетьман А. П. та ін.]; за ред. д-ра </a:t>
            </a:r>
            <a:r>
              <a:rPr lang="uk-UA" sz="1800" dirty="0" err="1" smtClean="0"/>
              <a:t>юрид</a:t>
            </a:r>
            <a:r>
              <a:rPr lang="uk-UA" sz="1800" dirty="0" smtClean="0"/>
              <a:t>. наук, проф. А. П. Гетьмана, д-ра філос. наук, проф. О. Г. </a:t>
            </a:r>
            <a:r>
              <a:rPr lang="uk-UA" sz="1800" dirty="0" err="1" smtClean="0"/>
              <a:t>Данильяна</a:t>
            </a:r>
            <a:r>
              <a:rPr lang="uk-UA" sz="1800" dirty="0" smtClean="0"/>
              <a:t>; Нац. </a:t>
            </a:r>
            <a:r>
              <a:rPr lang="uk-UA" sz="1800" dirty="0" err="1" smtClean="0"/>
              <a:t>юрид</a:t>
            </a:r>
            <a:r>
              <a:rPr lang="uk-UA" sz="1800" dirty="0" smtClean="0"/>
              <a:t>. ун-т ім. Ярослава Мудрого. – 2-ге вид., </a:t>
            </a:r>
            <a:r>
              <a:rPr lang="uk-UA" sz="1800" dirty="0" err="1" smtClean="0"/>
              <a:t>допов</a:t>
            </a:r>
            <a:r>
              <a:rPr lang="uk-UA" sz="1800" dirty="0" smtClean="0"/>
              <a:t>. – Харків: Право, 2014. – 242 с. </a:t>
            </a:r>
            <a:endParaRPr lang="ru-RU" sz="1800" dirty="0" smtClean="0"/>
          </a:p>
          <a:p>
            <a:pPr lvl="0"/>
            <a:endParaRPr lang="ru-RU" sz="18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i="1" dirty="0" smtClean="0">
                <a:latin typeface="+mn-lt"/>
              </a:rPr>
              <a:t>Українська філософія </a:t>
            </a:r>
            <a:endParaRPr lang="ru-RU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uk-UA" b="1" i="1" dirty="0" smtClean="0"/>
              <a:t>– </a:t>
            </a:r>
            <a:r>
              <a:rPr lang="uk-UA" sz="3600" i="1" dirty="0" smtClean="0"/>
              <a:t>це явище  української культури, яке виражає, концентрує, виводить на рівень осмислення деякі важливі риси національного характеру та світосприйняття українців.</a:t>
            </a:r>
            <a:r>
              <a:rPr lang="uk-UA" sz="3600" dirty="0" smtClean="0"/>
              <a:t> </a:t>
            </a:r>
            <a:endParaRPr lang="ru-RU" sz="36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188640"/>
            <a:ext cx="8229600" cy="1143000"/>
          </a:xfrm>
        </p:spPr>
        <p:txBody>
          <a:bodyPr/>
          <a:lstStyle/>
          <a:p>
            <a:pPr algn="ctr" eaLnBrk="1" hangingPunct="1"/>
            <a:r>
              <a:rPr lang="uk-UA" sz="3400" b="1" dirty="0" smtClean="0">
                <a:solidFill>
                  <a:schemeClr val="tx1"/>
                </a:solidFill>
                <a:latin typeface="+mn-lt"/>
              </a:rPr>
              <a:t>Особливості українського менталітету</a:t>
            </a:r>
            <a:endParaRPr lang="ru-RU" sz="3400" b="1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716000"/>
          </a:xfrm>
          <a:solidFill>
            <a:srgbClr val="FFFF00"/>
          </a:solidFill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uk-UA" sz="2800" b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Антеїзм</a:t>
            </a:r>
            <a:r>
              <a:rPr lang="uk-UA" sz="2400" dirty="0" smtClean="0">
                <a:solidFill>
                  <a:srgbClr val="FF3300"/>
                </a:solidFill>
              </a:rPr>
              <a:t> </a:t>
            </a:r>
            <a:r>
              <a:rPr lang="uk-UA" sz="2400" dirty="0" smtClean="0"/>
              <a:t>– любов до землі.</a:t>
            </a:r>
          </a:p>
          <a:p>
            <a:pPr eaLnBrk="1" hangingPunct="1">
              <a:buFont typeface="Wingdings" pitchFamily="2" charset="2"/>
              <a:buNone/>
            </a:pPr>
            <a:r>
              <a:rPr lang="uk-UA" sz="2800" b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Кордоцентричність</a:t>
            </a:r>
            <a:r>
              <a:rPr lang="uk-UA" sz="2400" dirty="0" smtClean="0"/>
              <a:t> – сердечність.</a:t>
            </a:r>
          </a:p>
          <a:p>
            <a:pPr eaLnBrk="1" hangingPunct="1">
              <a:buFont typeface="Wingdings" pitchFamily="2" charset="2"/>
              <a:buNone/>
            </a:pPr>
            <a:r>
              <a:rPr lang="uk-UA" sz="2800" b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Індивідуалізм</a:t>
            </a:r>
            <a:r>
              <a:rPr lang="uk-UA" sz="2800" b="1" dirty="0" smtClean="0">
                <a:solidFill>
                  <a:srgbClr val="FF3300"/>
                </a:solidFill>
              </a:rPr>
              <a:t> </a:t>
            </a:r>
            <a:r>
              <a:rPr lang="uk-UA" sz="2400" b="1" dirty="0" smtClean="0"/>
              <a:t>–</a:t>
            </a:r>
            <a:r>
              <a:rPr lang="uk-UA" sz="2400" dirty="0" smtClean="0"/>
              <a:t> моя хата з краю…</a:t>
            </a:r>
          </a:p>
          <a:p>
            <a:pPr eaLnBrk="1" hangingPunct="1">
              <a:buFont typeface="Wingdings" pitchFamily="2" charset="2"/>
              <a:buNone/>
            </a:pPr>
            <a:r>
              <a:rPr lang="uk-UA" sz="2500" b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Сентиментальність</a:t>
            </a:r>
            <a:r>
              <a:rPr lang="uk-UA" sz="2400" b="1" dirty="0" smtClean="0">
                <a:solidFill>
                  <a:srgbClr val="FF3300"/>
                </a:solidFill>
              </a:rPr>
              <a:t> </a:t>
            </a:r>
            <a:r>
              <a:rPr lang="uk-UA" sz="2400" dirty="0" smtClean="0"/>
              <a:t>– схильність бути кращим, ніж є.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uk-UA" sz="2800" b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Релігійність</a:t>
            </a:r>
            <a:r>
              <a:rPr lang="uk-UA" sz="2400" b="1" dirty="0" smtClean="0"/>
              <a:t> </a:t>
            </a:r>
            <a:r>
              <a:rPr lang="uk-UA" sz="2400" dirty="0" smtClean="0"/>
              <a:t>– без заглиблення у віру і повного дотримання релігійних канонів.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uk-UA" sz="2800" b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Психічна рухливість</a:t>
            </a:r>
            <a:r>
              <a:rPr lang="uk-UA" sz="2800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uk-UA" sz="2400" dirty="0" smtClean="0"/>
              <a:t>– швидка адаптація до нових умов життя. 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800" b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Шанування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2800" b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індивідуальної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2800" b="1" dirty="0" err="1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свободи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Bookman Old Style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9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/>
            <a:endParaRPr lang="ru-RU" smtClean="0"/>
          </a:p>
        </p:txBody>
      </p:sp>
      <p:grpSp>
        <p:nvGrpSpPr>
          <p:cNvPr id="5123" name="Group 35"/>
          <p:cNvGrpSpPr>
            <a:grpSpLocks noChangeAspect="1"/>
          </p:cNvGrpSpPr>
          <p:nvPr/>
        </p:nvGrpSpPr>
        <p:grpSpPr bwMode="auto">
          <a:xfrm>
            <a:off x="0" y="0"/>
            <a:ext cx="9144000" cy="5486400"/>
            <a:chOff x="1134" y="1173"/>
            <a:chExt cx="14400" cy="8640"/>
          </a:xfrm>
        </p:grpSpPr>
        <p:sp>
          <p:nvSpPr>
            <p:cNvPr id="5124" name="AutoShape 36"/>
            <p:cNvSpPr>
              <a:spLocks noChangeAspect="1" noChangeArrowheads="1"/>
            </p:cNvSpPr>
            <p:nvPr/>
          </p:nvSpPr>
          <p:spPr bwMode="auto">
            <a:xfrm>
              <a:off x="1134" y="1173"/>
              <a:ext cx="14400" cy="86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25" name="Text Box 37"/>
            <p:cNvSpPr txBox="1">
              <a:spLocks noChangeArrowheads="1"/>
            </p:cNvSpPr>
            <p:nvPr/>
          </p:nvSpPr>
          <p:spPr bwMode="auto">
            <a:xfrm>
              <a:off x="2934" y="2073"/>
              <a:ext cx="10620" cy="14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uk-UA" sz="2400" b="1" dirty="0">
                  <a:latin typeface="Bookman Old Style" pitchFamily="18" charset="0"/>
                </a:rPr>
                <a:t>Характерні риси української філософської думки</a:t>
              </a:r>
              <a:endParaRPr lang="ru-RU" sz="2400" b="1" dirty="0">
                <a:latin typeface="Bookman Old Style" pitchFamily="18" charset="0"/>
              </a:endParaRPr>
            </a:p>
          </p:txBody>
        </p:sp>
        <p:sp>
          <p:nvSpPr>
            <p:cNvPr id="5126" name="Text Box 38"/>
            <p:cNvSpPr txBox="1">
              <a:spLocks noChangeArrowheads="1"/>
            </p:cNvSpPr>
            <p:nvPr/>
          </p:nvSpPr>
          <p:spPr bwMode="auto">
            <a:xfrm>
              <a:off x="1134" y="4413"/>
              <a:ext cx="1980" cy="54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just">
                <a:spcAft>
                  <a:spcPts val="800"/>
                </a:spcAft>
              </a:pPr>
              <a:r>
                <a:rPr lang="uk-UA">
                  <a:solidFill>
                    <a:srgbClr val="0000FF"/>
                  </a:solidFill>
                  <a:latin typeface="Times New Roman" pitchFamily="18" charset="0"/>
                </a:rPr>
                <a:t>Є  явищем української культури.</a:t>
              </a:r>
              <a:endParaRPr lang="ru-RU" b="1">
                <a:latin typeface="Arial" charset="0"/>
              </a:endParaRPr>
            </a:p>
          </p:txBody>
        </p:sp>
        <p:sp>
          <p:nvSpPr>
            <p:cNvPr id="5127" name="Text Box 39"/>
            <p:cNvSpPr txBox="1">
              <a:spLocks noChangeArrowheads="1"/>
            </p:cNvSpPr>
            <p:nvPr/>
          </p:nvSpPr>
          <p:spPr bwMode="auto">
            <a:xfrm>
              <a:off x="3294" y="4413"/>
              <a:ext cx="2160" cy="54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just">
                <a:spcAft>
                  <a:spcPts val="800"/>
                </a:spcAft>
              </a:pPr>
              <a:r>
                <a:rPr lang="uk-UA">
                  <a:solidFill>
                    <a:srgbClr val="0000FF"/>
                  </a:solidFill>
                  <a:latin typeface="Times New Roman" pitchFamily="18" charset="0"/>
                </a:rPr>
                <a:t>Не схильна до абстрактно-раціональних системних побудов.</a:t>
              </a:r>
              <a:endParaRPr lang="ru-RU" b="1">
                <a:latin typeface="Arial" charset="0"/>
              </a:endParaRPr>
            </a:p>
          </p:txBody>
        </p:sp>
        <p:sp>
          <p:nvSpPr>
            <p:cNvPr id="5128" name="Text Box 40"/>
            <p:cNvSpPr txBox="1">
              <a:spLocks noChangeArrowheads="1"/>
            </p:cNvSpPr>
            <p:nvPr/>
          </p:nvSpPr>
          <p:spPr bwMode="auto">
            <a:xfrm>
              <a:off x="5634" y="4413"/>
              <a:ext cx="2340" cy="54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just">
                <a:spcAft>
                  <a:spcPts val="800"/>
                </a:spcAft>
              </a:pPr>
              <a:r>
                <a:rPr lang="uk-UA">
                  <a:solidFill>
                    <a:srgbClr val="0000FF"/>
                  </a:solidFill>
                  <a:latin typeface="Times New Roman" pitchFamily="18" charset="0"/>
                </a:rPr>
                <a:t>Зосередженість  на моральних настановах та життєвому повчанні.</a:t>
              </a:r>
              <a:endParaRPr lang="ru-RU" b="1">
                <a:latin typeface="Arial" charset="0"/>
              </a:endParaRPr>
            </a:p>
          </p:txBody>
        </p:sp>
        <p:sp>
          <p:nvSpPr>
            <p:cNvPr id="5129" name="Text Box 41"/>
            <p:cNvSpPr txBox="1">
              <a:spLocks noChangeArrowheads="1"/>
            </p:cNvSpPr>
            <p:nvPr/>
          </p:nvSpPr>
          <p:spPr bwMode="auto">
            <a:xfrm>
              <a:off x="8154" y="4413"/>
              <a:ext cx="2160" cy="54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uk-UA" dirty="0">
                  <a:solidFill>
                    <a:srgbClr val="0000FF"/>
                  </a:solidFill>
                  <a:latin typeface="Times New Roman" pitchFamily="18" charset="0"/>
                </a:rPr>
                <a:t>Позитивне ставлення до релігії, до шанування вищих духовних цінностей.</a:t>
              </a:r>
              <a:endParaRPr lang="ru-RU" b="1" dirty="0">
                <a:latin typeface="Arial" charset="0"/>
              </a:endParaRPr>
            </a:p>
          </p:txBody>
        </p:sp>
        <p:sp>
          <p:nvSpPr>
            <p:cNvPr id="5130" name="Text Box 42"/>
            <p:cNvSpPr txBox="1">
              <a:spLocks noChangeArrowheads="1"/>
            </p:cNvSpPr>
            <p:nvPr/>
          </p:nvSpPr>
          <p:spPr bwMode="auto">
            <a:xfrm>
              <a:off x="10494" y="4413"/>
              <a:ext cx="2340" cy="54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just">
                <a:spcAft>
                  <a:spcPts val="800"/>
                </a:spcAft>
              </a:pPr>
              <a:r>
                <a:rPr lang="uk-UA">
                  <a:solidFill>
                    <a:srgbClr val="0000FF"/>
                  </a:solidFill>
                  <a:latin typeface="Times New Roman" pitchFamily="18" charset="0"/>
                </a:rPr>
                <a:t>Оберненість до історичних та історіософських осмислень особливостей долі українського народу і слов’янства в цілому.</a:t>
              </a:r>
              <a:endParaRPr lang="ru-RU" b="1">
                <a:latin typeface="Arial" charset="0"/>
              </a:endParaRPr>
            </a:p>
          </p:txBody>
        </p:sp>
        <p:sp>
          <p:nvSpPr>
            <p:cNvPr id="5131" name="Text Box 43"/>
            <p:cNvSpPr txBox="1">
              <a:spLocks noChangeArrowheads="1"/>
            </p:cNvSpPr>
            <p:nvPr/>
          </p:nvSpPr>
          <p:spPr bwMode="auto">
            <a:xfrm>
              <a:off x="13014" y="4451"/>
              <a:ext cx="2520" cy="536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just">
                <a:spcAft>
                  <a:spcPts val="800"/>
                </a:spcAft>
              </a:pPr>
              <a:r>
                <a:rPr lang="uk-UA">
                  <a:solidFill>
                    <a:srgbClr val="0000FF"/>
                  </a:solidFill>
                  <a:latin typeface="Times New Roman" pitchFamily="18" charset="0"/>
                </a:rPr>
                <a:t>Інтегрованість у літературу, громадсько-політичну думку, культурно-історичні проекти та міркування.</a:t>
              </a:r>
              <a:endParaRPr lang="ru-RU" b="1">
                <a:latin typeface="Arial" charset="0"/>
              </a:endParaRPr>
            </a:p>
          </p:txBody>
        </p:sp>
        <p:sp>
          <p:nvSpPr>
            <p:cNvPr id="5132" name="Line 44"/>
            <p:cNvSpPr>
              <a:spLocks noChangeShapeType="1"/>
            </p:cNvSpPr>
            <p:nvPr/>
          </p:nvSpPr>
          <p:spPr bwMode="auto">
            <a:xfrm flipH="1">
              <a:off x="1854" y="3513"/>
              <a:ext cx="6480" cy="9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33" name="Line 45"/>
            <p:cNvSpPr>
              <a:spLocks noChangeShapeType="1"/>
            </p:cNvSpPr>
            <p:nvPr/>
          </p:nvSpPr>
          <p:spPr bwMode="auto">
            <a:xfrm flipH="1">
              <a:off x="4374" y="3513"/>
              <a:ext cx="3960" cy="9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34" name="Line 46"/>
            <p:cNvSpPr>
              <a:spLocks noChangeShapeType="1"/>
            </p:cNvSpPr>
            <p:nvPr/>
          </p:nvSpPr>
          <p:spPr bwMode="auto">
            <a:xfrm flipH="1">
              <a:off x="6714" y="3513"/>
              <a:ext cx="1620" cy="9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35" name="Line 47"/>
            <p:cNvSpPr>
              <a:spLocks noChangeShapeType="1"/>
            </p:cNvSpPr>
            <p:nvPr/>
          </p:nvSpPr>
          <p:spPr bwMode="auto">
            <a:xfrm>
              <a:off x="8334" y="3513"/>
              <a:ext cx="900" cy="9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36" name="Line 48"/>
            <p:cNvSpPr>
              <a:spLocks noChangeShapeType="1"/>
            </p:cNvSpPr>
            <p:nvPr/>
          </p:nvSpPr>
          <p:spPr bwMode="auto">
            <a:xfrm>
              <a:off x="8334" y="3513"/>
              <a:ext cx="3420" cy="9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37" name="Line 49"/>
            <p:cNvSpPr>
              <a:spLocks noChangeShapeType="1"/>
            </p:cNvSpPr>
            <p:nvPr/>
          </p:nvSpPr>
          <p:spPr bwMode="auto">
            <a:xfrm>
              <a:off x="8334" y="3513"/>
              <a:ext cx="6120" cy="9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9"/>
          <p:cNvSpPr>
            <a:spLocks noGrp="1" noChangeArrowheads="1"/>
          </p:cNvSpPr>
          <p:nvPr>
            <p:ph type="title"/>
          </p:nvPr>
        </p:nvSpPr>
        <p:spPr>
          <a:xfrm>
            <a:off x="611560" y="0"/>
            <a:ext cx="8001000" cy="847725"/>
          </a:xfrm>
        </p:spPr>
        <p:txBody>
          <a:bodyPr/>
          <a:lstStyle/>
          <a:p>
            <a:pPr eaLnBrk="1" hangingPunct="1"/>
            <a:r>
              <a:rPr lang="uk-UA" sz="2100" b="1" dirty="0" smtClean="0">
                <a:latin typeface="Bookman Old Style" pitchFamily="18" charset="0"/>
              </a:rPr>
              <a:t>Періодизація розвитку філософської думки в Україні</a:t>
            </a:r>
            <a:r>
              <a:rPr lang="uk-UA" sz="3400" dirty="0" smtClean="0">
                <a:latin typeface="Bookman Old Style" pitchFamily="18" charset="0"/>
              </a:rPr>
              <a:t> </a:t>
            </a:r>
            <a:endParaRPr lang="ru-RU" sz="3400" dirty="0" smtClean="0">
              <a:latin typeface="Bookman Old Style" pitchFamily="18" charset="0"/>
            </a:endParaRPr>
          </a:p>
        </p:txBody>
      </p:sp>
      <p:graphicFrame>
        <p:nvGraphicFramePr>
          <p:cNvPr id="10309" name="Group 69"/>
          <p:cNvGraphicFramePr>
            <a:graphicFrameLocks noGrp="1"/>
          </p:cNvGraphicFramePr>
          <p:nvPr>
            <p:ph type="tbl" idx="1"/>
          </p:nvPr>
        </p:nvGraphicFramePr>
        <p:xfrm>
          <a:off x="0" y="980728"/>
          <a:ext cx="9144000" cy="6012498"/>
        </p:xfrm>
        <a:graphic>
          <a:graphicData uri="http://schemas.openxmlformats.org/drawingml/2006/table">
            <a:tbl>
              <a:tblPr/>
              <a:tblGrid>
                <a:gridCol w="2700338"/>
                <a:gridCol w="6443662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Період</a:t>
                      </a:r>
                      <a:endParaRPr kumimoji="0" lang="ru-RU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Представники</a:t>
                      </a:r>
                      <a:endParaRPr kumimoji="0" lang="ru-RU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7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Філософська думка в Київській Русі</a:t>
                      </a:r>
                      <a:r>
                        <a:rPr kumimoji="0" lang="ru-RU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Іларіон, Володимир Мономах, Климент Смолятич, Кирило Туровський, Данило Заточник.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76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Філософія українського Відродження та Просвітництва Києво-Могилянська академія</a:t>
                      </a:r>
                      <a:r>
                        <a:rPr kumimoji="0" lang="ru-RU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Ю.Дрогобич, П.Русин, С.Оріховський-Роксолан, І.Вишенський, І.Копинський, Ю.Рогатинець, Л.Зизаній, М.Смотрицький, П.Могила, І.Гізель, С. Яворський, Ф.Прокопович, Г.Кониський, Я.Козельський, Г. Сковорода.</a:t>
                      </a:r>
                      <a:r>
                        <a:rPr kumimoji="0" lang="ru-RU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00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Українська філософія в культурі романтизму XIX - І пол. XX ст.</a:t>
                      </a:r>
                      <a:r>
                        <a:rPr kumimoji="0" lang="ru-RU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М. Костомаров, В.Білозерський, П.Куліш, Т.Шевченко, М. Гоголь, Ю.Липа, М.Драгоманов, П.Авсенєв, О.Новицький, С.Гогоцький, П.Юркевич, П.Ліницький, І.Франко, Леся Українка, В.Вернадський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00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Філософія радянського періоду (30 – 80-ті рр. XX ст.) та діаспори</a:t>
                      </a:r>
                      <a:r>
                        <a:rPr kumimoji="0" lang="ru-RU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7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В.Асмус, Я.Розанов, В.Липинський, К.Айдукевич, Я.Лукасевич, А.Шептицький, М.Конрад, О.Бачинський, Г.Костельник, Д.Донцов, Д.Чижевський, П.Копнін, В.Шинкарук, І.Бичко</a:t>
                      </a:r>
                      <a:r>
                        <a:rPr kumimoji="0" lang="ru-RU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8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Формування сучасної філософії (кін. XX – поч. XXI ст.)</a:t>
                      </a:r>
                      <a:r>
                        <a:rPr kumimoji="0" lang="ru-RU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М.Попович, В.</a:t>
                      </a:r>
                      <a:r>
                        <a:rPr kumimoji="0" lang="uk-UA" sz="1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Пазенок</a:t>
                      </a:r>
                      <a:r>
                        <a:rPr kumimoji="0" lang="uk-UA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, В.</a:t>
                      </a:r>
                      <a:r>
                        <a:rPr kumimoji="0" lang="uk-UA" sz="1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Малахов</a:t>
                      </a:r>
                      <a:r>
                        <a:rPr kumimoji="0" lang="uk-UA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, С.Кримський, В.Мазепа, Є.Бистрицький, І.Огородник, Я.</a:t>
                      </a:r>
                      <a:r>
                        <a:rPr kumimoji="0" lang="uk-UA" sz="1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Стратій</a:t>
                      </a:r>
                      <a:r>
                        <a:rPr kumimoji="0" lang="uk-UA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, М.</a:t>
                      </a:r>
                      <a:r>
                        <a:rPr kumimoji="0" lang="uk-UA" sz="1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Булатов</a:t>
                      </a:r>
                      <a:r>
                        <a:rPr kumimoji="0" lang="uk-UA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, В.Лях, В.Панченко.</a:t>
                      </a:r>
                      <a:r>
                        <a:rPr kumimoji="0" lang="ru-RU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/>
            <a:endParaRPr lang="ru-RU" smtClean="0"/>
          </a:p>
        </p:txBody>
      </p:sp>
      <p:grpSp>
        <p:nvGrpSpPr>
          <p:cNvPr id="7171" name="Group 18"/>
          <p:cNvGrpSpPr>
            <a:grpSpLocks noChangeAspect="1"/>
          </p:cNvGrpSpPr>
          <p:nvPr/>
        </p:nvGrpSpPr>
        <p:grpSpPr bwMode="auto">
          <a:xfrm>
            <a:off x="-180528" y="548902"/>
            <a:ext cx="9324857" cy="5529551"/>
            <a:chOff x="1134" y="1963"/>
            <a:chExt cx="15265" cy="9052"/>
          </a:xfrm>
        </p:grpSpPr>
        <p:sp>
          <p:nvSpPr>
            <p:cNvPr id="7177" name="Oval 24"/>
            <p:cNvSpPr>
              <a:spLocks noChangeArrowheads="1"/>
            </p:cNvSpPr>
            <p:nvPr/>
          </p:nvSpPr>
          <p:spPr bwMode="auto">
            <a:xfrm>
              <a:off x="6124" y="4784"/>
              <a:ext cx="5217" cy="1505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uk-UA" sz="1400" dirty="0">
                <a:solidFill>
                  <a:srgbClr val="0000FF"/>
                </a:solidFill>
                <a:latin typeface="Times New Roman" pitchFamily="18" charset="0"/>
              </a:endParaRPr>
            </a:p>
            <a:p>
              <a:pPr algn="ctr"/>
              <a:r>
                <a:rPr lang="uk-UA" sz="1700" b="1" dirty="0" err="1">
                  <a:latin typeface="Bookman Old Style" pitchFamily="18" charset="0"/>
                </a:rPr>
                <a:t>Історіософічність</a:t>
              </a:r>
              <a:endParaRPr lang="ru-RU" sz="1700" b="1" dirty="0">
                <a:latin typeface="Bookman Old Style" pitchFamily="18" charset="0"/>
              </a:endParaRPr>
            </a:p>
          </p:txBody>
        </p:sp>
        <p:sp>
          <p:nvSpPr>
            <p:cNvPr id="7172" name="AutoShape 19"/>
            <p:cNvSpPr>
              <a:spLocks noChangeAspect="1" noChangeArrowheads="1"/>
            </p:cNvSpPr>
            <p:nvPr/>
          </p:nvSpPr>
          <p:spPr bwMode="auto">
            <a:xfrm>
              <a:off x="1312" y="1963"/>
              <a:ext cx="15087" cy="905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  <p:sp>
          <p:nvSpPr>
            <p:cNvPr id="7173" name="Text Box 20"/>
            <p:cNvSpPr txBox="1">
              <a:spLocks noChangeArrowheads="1"/>
            </p:cNvSpPr>
            <p:nvPr/>
          </p:nvSpPr>
          <p:spPr bwMode="auto">
            <a:xfrm>
              <a:off x="3492" y="2081"/>
              <a:ext cx="9921" cy="10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uk-UA" sz="2000" b="1" dirty="0">
                  <a:latin typeface="Bookman Old Style" pitchFamily="18" charset="0"/>
                </a:rPr>
                <a:t>Характерні риси філософії доби Київської Русі</a:t>
              </a:r>
              <a:endParaRPr lang="ru-RU" sz="2000" b="1" dirty="0">
                <a:latin typeface="Bookman Old Style" pitchFamily="18" charset="0"/>
              </a:endParaRPr>
            </a:p>
          </p:txBody>
        </p:sp>
        <p:sp>
          <p:nvSpPr>
            <p:cNvPr id="7174" name="Oval 21"/>
            <p:cNvSpPr>
              <a:spLocks noChangeArrowheads="1"/>
            </p:cNvSpPr>
            <p:nvPr/>
          </p:nvSpPr>
          <p:spPr bwMode="auto">
            <a:xfrm>
              <a:off x="1134" y="3377"/>
              <a:ext cx="3772" cy="1538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uk-UA" sz="1400" dirty="0">
                <a:solidFill>
                  <a:srgbClr val="0000FF"/>
                </a:solidFill>
                <a:latin typeface="Times New Roman" pitchFamily="18" charset="0"/>
              </a:endParaRPr>
            </a:p>
            <a:p>
              <a:pPr algn="ctr"/>
              <a:r>
                <a:rPr lang="uk-UA" sz="1600" b="1" dirty="0">
                  <a:latin typeface="Bookman Old Style" pitchFamily="18" charset="0"/>
                </a:rPr>
                <a:t>Синкретизм</a:t>
              </a:r>
              <a:endParaRPr lang="ru-RU" sz="1600" b="1" dirty="0">
                <a:latin typeface="Bookman Old Style" pitchFamily="18" charset="0"/>
              </a:endParaRPr>
            </a:p>
          </p:txBody>
        </p:sp>
        <p:sp>
          <p:nvSpPr>
            <p:cNvPr id="7175" name="Oval 22"/>
            <p:cNvSpPr>
              <a:spLocks noChangeArrowheads="1"/>
            </p:cNvSpPr>
            <p:nvPr/>
          </p:nvSpPr>
          <p:spPr bwMode="auto">
            <a:xfrm>
              <a:off x="6674" y="7031"/>
              <a:ext cx="3890" cy="1500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uk-UA" sz="1400" dirty="0">
                <a:solidFill>
                  <a:srgbClr val="0000FF"/>
                </a:solidFill>
                <a:latin typeface="Times New Roman" pitchFamily="18" charset="0"/>
              </a:endParaRPr>
            </a:p>
            <a:p>
              <a:pPr algn="ctr"/>
              <a:r>
                <a:rPr lang="uk-UA" sz="1600" b="1" dirty="0" err="1">
                  <a:latin typeface="Bookman Old Style" pitchFamily="18" charset="0"/>
                </a:rPr>
                <a:t>Теїстичність</a:t>
              </a:r>
              <a:endParaRPr lang="ru-RU" sz="1600" b="1" dirty="0">
                <a:latin typeface="Bookman Old Style" pitchFamily="18" charset="0"/>
              </a:endParaRPr>
            </a:p>
          </p:txBody>
        </p:sp>
        <p:sp>
          <p:nvSpPr>
            <p:cNvPr id="7176" name="Oval 23"/>
            <p:cNvSpPr>
              <a:spLocks noChangeArrowheads="1"/>
            </p:cNvSpPr>
            <p:nvPr/>
          </p:nvSpPr>
          <p:spPr bwMode="auto">
            <a:xfrm>
              <a:off x="11453" y="5918"/>
              <a:ext cx="3600" cy="1440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uk-UA" sz="1400" dirty="0">
                <a:solidFill>
                  <a:srgbClr val="0000FF"/>
                </a:solidFill>
                <a:latin typeface="Times New Roman" pitchFamily="18" charset="0"/>
              </a:endParaRPr>
            </a:p>
            <a:p>
              <a:pPr algn="ctr"/>
              <a:r>
                <a:rPr lang="uk-UA" sz="1600" b="1" dirty="0" err="1">
                  <a:latin typeface="Bookman Old Style" pitchFamily="18" charset="0"/>
                </a:rPr>
                <a:t>Етизація</a:t>
              </a:r>
              <a:endParaRPr lang="ru-RU" sz="1600" b="1" dirty="0">
                <a:latin typeface="Bookman Old Style" pitchFamily="18" charset="0"/>
              </a:endParaRPr>
            </a:p>
          </p:txBody>
        </p:sp>
        <p:sp>
          <p:nvSpPr>
            <p:cNvPr id="7180" name="Line 27"/>
            <p:cNvSpPr>
              <a:spLocks noChangeShapeType="1"/>
            </p:cNvSpPr>
            <p:nvPr/>
          </p:nvSpPr>
          <p:spPr bwMode="auto">
            <a:xfrm>
              <a:off x="7974" y="3115"/>
              <a:ext cx="5940" cy="10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81" name="Line 28"/>
            <p:cNvSpPr>
              <a:spLocks noChangeShapeType="1"/>
            </p:cNvSpPr>
            <p:nvPr/>
          </p:nvSpPr>
          <p:spPr bwMode="auto">
            <a:xfrm>
              <a:off x="7974" y="3115"/>
              <a:ext cx="4680" cy="27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82" name="Line 29"/>
            <p:cNvSpPr>
              <a:spLocks noChangeShapeType="1"/>
            </p:cNvSpPr>
            <p:nvPr/>
          </p:nvSpPr>
          <p:spPr bwMode="auto">
            <a:xfrm>
              <a:off x="7974" y="3115"/>
              <a:ext cx="1080" cy="16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83" name="Line 30"/>
            <p:cNvSpPr>
              <a:spLocks noChangeShapeType="1"/>
            </p:cNvSpPr>
            <p:nvPr/>
          </p:nvSpPr>
          <p:spPr bwMode="auto">
            <a:xfrm flipH="1">
              <a:off x="3138" y="3141"/>
              <a:ext cx="4860" cy="33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84" name="Oval 31"/>
            <p:cNvSpPr>
              <a:spLocks noChangeArrowheads="1"/>
            </p:cNvSpPr>
            <p:nvPr/>
          </p:nvSpPr>
          <p:spPr bwMode="auto">
            <a:xfrm>
              <a:off x="10800" y="4084"/>
              <a:ext cx="4905" cy="1551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uk-UA" sz="1500" b="1" dirty="0">
                  <a:latin typeface="Bookman Old Style" pitchFamily="18" charset="0"/>
                </a:rPr>
                <a:t>Антропоцентризм</a:t>
              </a:r>
            </a:p>
            <a:p>
              <a:pPr algn="r"/>
              <a:endParaRPr lang="ru-RU" sz="1600" b="1" dirty="0">
                <a:latin typeface="Arial" charset="0"/>
              </a:endParaRPr>
            </a:p>
          </p:txBody>
        </p:sp>
        <p:sp>
          <p:nvSpPr>
            <p:cNvPr id="7185" name="Oval 32"/>
            <p:cNvSpPr>
              <a:spLocks noChangeArrowheads="1"/>
            </p:cNvSpPr>
            <p:nvPr/>
          </p:nvSpPr>
          <p:spPr bwMode="auto">
            <a:xfrm>
              <a:off x="1134" y="6485"/>
              <a:ext cx="5499" cy="1327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uk-UA" sz="1600" b="1" dirty="0" err="1">
                  <a:latin typeface="Bookman Old Style" pitchFamily="18" charset="0"/>
                </a:rPr>
                <a:t>Багатоманіття</a:t>
              </a:r>
              <a:r>
                <a:rPr lang="uk-UA" sz="1600" b="1" dirty="0">
                  <a:latin typeface="Bookman Old Style" pitchFamily="18" charset="0"/>
                </a:rPr>
                <a:t> підходів</a:t>
              </a:r>
              <a:endParaRPr lang="ru-RU" sz="1600" b="1" dirty="0">
                <a:latin typeface="Bookman Old Style" pitchFamily="18" charset="0"/>
              </a:endParaRPr>
            </a:p>
          </p:txBody>
        </p:sp>
      </p:grpSp>
      <p:cxnSp>
        <p:nvCxnSpPr>
          <p:cNvPr id="20" name="Прямая со стрелкой 19"/>
          <p:cNvCxnSpPr>
            <a:stCxn id="7182" idx="0"/>
          </p:cNvCxnSpPr>
          <p:nvPr/>
        </p:nvCxnSpPr>
        <p:spPr>
          <a:xfrm>
            <a:off x="3997790" y="1252619"/>
            <a:ext cx="177658" cy="23204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stCxn id="7183" idx="0"/>
          </p:cNvCxnSpPr>
          <p:nvPr/>
        </p:nvCxnSpPr>
        <p:spPr>
          <a:xfrm flipH="1">
            <a:off x="2100947" y="1268760"/>
            <a:ext cx="1911466" cy="53985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211</TotalTime>
  <Words>1149</Words>
  <Application>Microsoft Office PowerPoint</Application>
  <PresentationFormat>Экран (4:3)</PresentationFormat>
  <Paragraphs>130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Поток</vt:lpstr>
      <vt:lpstr>Національна академія  внутрішніх справ </vt:lpstr>
      <vt:lpstr>Тема 2.3.2.</vt:lpstr>
      <vt:lpstr>План  лекції</vt:lpstr>
      <vt:lpstr>Рекомендована література</vt:lpstr>
      <vt:lpstr>Українська філософія </vt:lpstr>
      <vt:lpstr>Особливості українського менталітету</vt:lpstr>
      <vt:lpstr>Слайд 7</vt:lpstr>
      <vt:lpstr>Періодизація розвитку філософської думки в Україні </vt:lpstr>
      <vt:lpstr>Слайд 9</vt:lpstr>
      <vt:lpstr>Філософська думка часів Київської Русі була оптимістичною, спрямованою на етичні, культурні та соціально-історичні питання. Проте тут мало місце й намагання осмислити природу людини, оцінити значення розуму та духовного начала в людині. Людина розглядалася як органічна складова та певний аналог світобудови, в яку Бог заклав мудрість, красу, доцільність та гармонію</vt:lpstr>
      <vt:lpstr> ОСНОВНІ ФІЛОСОФСЬКІ ІДЕЇ ВЧЕНИХ  КИЄВО-МОГИЛЯНСЬКОЇ АКАДЕМІЇ:  1. Філософія – це система знань, спрямованих на осягнення дійсності. 2. Істина – це єдність знань і віри. 3. У пізнанні важливе значення має метод. 4. Знання, освіта і наука мають найважливіше значення у розвитку суспільства. 5. Батьківщину потрібно любити і захищати. 6. Мораль робить людей достойними. 7. Правитель – це філософ на троні – гуманний для підданих і грізний для ворогів 8. Влада церкви повинна бути вищою світської. </vt:lpstr>
      <vt:lpstr>Основні ідеї, що розвивались в Острозькій академії:  </vt:lpstr>
      <vt:lpstr>Слайд 13</vt:lpstr>
      <vt:lpstr>Філософські погляди П.Юркевича</vt:lpstr>
      <vt:lpstr>Світоглядні ідеї Т.Шевченка</vt:lpstr>
      <vt:lpstr>Філософські погляди М.Драгоманова</vt:lpstr>
      <vt:lpstr>Філософські погляди І.Франка</vt:lpstr>
      <vt:lpstr>Філософські погляди В.Вернадського</vt:lpstr>
      <vt:lpstr>Висновки </vt:lpstr>
      <vt:lpstr>Дякуємо за увагу!</vt:lpstr>
    </vt:vector>
  </TitlesOfParts>
  <Company>Организация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 Українська філософія як культурно-історичний феномен </dc:title>
  <dc:creator>User</dc:creator>
  <cp:lastModifiedBy>НР</cp:lastModifiedBy>
  <cp:revision>19</cp:revision>
  <dcterms:created xsi:type="dcterms:W3CDTF">2016-05-21T16:32:08Z</dcterms:created>
  <dcterms:modified xsi:type="dcterms:W3CDTF">2016-08-26T04:38:51Z</dcterms:modified>
</cp:coreProperties>
</file>