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9" r:id="rId1"/>
  </p:sldMasterIdLst>
  <p:sldIdLst>
    <p:sldId id="304" r:id="rId2"/>
    <p:sldId id="256" r:id="rId3"/>
    <p:sldId id="303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302" r:id="rId20"/>
  </p:sldIdLst>
  <p:sldSz cx="12192000" cy="6858000"/>
  <p:notesSz cx="6858000" cy="9144000"/>
  <p:defaultTextStyle>
    <a:defPPr>
      <a:defRPr lang="uk-U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8" y="-6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7C77BB-6D34-47D3-9A19-E25859D12135}" type="datetimeFigureOut">
              <a:rPr lang="uk-UA" smtClean="0"/>
              <a:pPr>
                <a:defRPr/>
              </a:pPr>
              <a:t>18.08.2016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7C7E0F-A2E9-45FB-A11E-ADECD0F97B9A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FBF54D-299A-439F-B3EC-6CF9B60EAE26}" type="datetimeFigureOut">
              <a:rPr lang="uk-UA" smtClean="0"/>
              <a:pPr>
                <a:defRPr/>
              </a:pPr>
              <a:t>18.08.2016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379EA7-DA39-42CB-817D-A25C4A701012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79C0E9-711A-4713-AA82-0DD78EAD5828}" type="datetimeFigureOut">
              <a:rPr lang="uk-UA" smtClean="0"/>
              <a:pPr>
                <a:defRPr/>
              </a:pPr>
              <a:t>18.08.2016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7113D4-7453-4C54-B20B-FD2D3AD51D04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E5724E-2AFC-4E67-A481-C5D2D89F0377}" type="datetimeFigureOut">
              <a:rPr lang="uk-UA" smtClean="0"/>
              <a:pPr>
                <a:defRPr/>
              </a:pPr>
              <a:t>18.08.2016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69ED38-27C9-4F51-88A8-17D8071EE12E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9A7818-FE0D-41E0-BB0E-F870A211ADF9}" type="datetimeFigureOut">
              <a:rPr lang="uk-UA" smtClean="0"/>
              <a:pPr>
                <a:defRPr/>
              </a:pPr>
              <a:t>18.08.2016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2C9CA9-0535-44E8-8EFF-D52F7D0BE905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A50071-3D78-4A81-9A8D-C59C38D428C4}" type="datetimeFigureOut">
              <a:rPr lang="uk-UA" smtClean="0"/>
              <a:pPr>
                <a:defRPr/>
              </a:pPr>
              <a:t>18.08.2016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B2F3BD-FB21-472F-B112-624CFC8B06E3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CD9A5B-AF8B-41E9-8D8A-8D354CBFAF1C}" type="datetimeFigureOut">
              <a:rPr lang="uk-UA" smtClean="0"/>
              <a:pPr>
                <a:defRPr/>
              </a:pPr>
              <a:t>18.08.2016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5014CE-7B61-42EA-B04D-557A27E2C366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C613C5-1167-4D41-B73B-F24E96742C2F}" type="datetimeFigureOut">
              <a:rPr lang="uk-UA" smtClean="0"/>
              <a:pPr>
                <a:defRPr/>
              </a:pPr>
              <a:t>18.08.2016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535D6E-D06F-45FB-B31B-A881A0664B27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3667C8-889C-4184-B3DD-3C3FD09DB089}" type="datetimeFigureOut">
              <a:rPr lang="uk-UA" smtClean="0"/>
              <a:pPr>
                <a:defRPr/>
              </a:pPr>
              <a:t>18.08.2016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B72AF3-1263-4C80-9238-6B004BC8A275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B51AA5-AAB6-4F24-9D29-00079B83E95B}" type="datetimeFigureOut">
              <a:rPr lang="uk-UA" smtClean="0"/>
              <a:pPr>
                <a:defRPr/>
              </a:pPr>
              <a:t>18.08.2016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8E753F-A3C6-4427-86C1-B11D9CD3504E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784408-2766-428E-B697-1D4BB309EA61}" type="datetimeFigureOut">
              <a:rPr lang="uk-UA" smtClean="0"/>
              <a:pPr>
                <a:defRPr/>
              </a:pPr>
              <a:t>18.08.2016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pPr>
              <a:defRPr/>
            </a:pPr>
            <a:fld id="{172DE4B6-06E4-421B-8CD5-60E4025BC43D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254842D9-C436-4047-94B4-6EE9BDBC3D77}" type="datetimeFigureOut">
              <a:rPr lang="uk-UA" smtClean="0"/>
              <a:pPr>
                <a:defRPr/>
              </a:pPr>
              <a:t>18.08.2016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F6A6BD6E-4CFE-4CE8-9292-900CEA7C4DF4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  <p:grpSp>
        <p:nvGrpSpPr>
          <p:cNvPr id="2" name="Группа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12967" y="462358"/>
            <a:ext cx="9036000" cy="619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uk-UA" sz="3600" b="1" spc="150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Національна академія </a:t>
            </a:r>
          </a:p>
          <a:p>
            <a:pPr algn="r"/>
            <a:r>
              <a:rPr lang="uk-UA" sz="3600" b="1" spc="150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внутрішніх справ</a:t>
            </a:r>
          </a:p>
          <a:p>
            <a:pPr algn="ctr"/>
            <a:endParaRPr lang="uk-UA" sz="2000" b="1" spc="150" dirty="0" smtClean="0">
              <a:solidFill>
                <a:schemeClr val="accent3">
                  <a:lumMod val="50000"/>
                </a:schemeClr>
              </a:solidFill>
              <a:latin typeface="Book Antiqua" pitchFamily="18" charset="0"/>
            </a:endParaRPr>
          </a:p>
          <a:p>
            <a:pPr algn="ctr"/>
            <a:r>
              <a:rPr lang="uk-UA" sz="2400" b="1" spc="150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Кафедра філософії права та юридичної логіки</a:t>
            </a:r>
          </a:p>
          <a:p>
            <a:pPr algn="ctr"/>
            <a:endParaRPr lang="uk-UA" sz="2000" b="1" spc="150" dirty="0" smtClean="0">
              <a:solidFill>
                <a:schemeClr val="accent3">
                  <a:lumMod val="50000"/>
                </a:schemeClr>
              </a:solidFill>
              <a:latin typeface="Book Antiqua" pitchFamily="18" charset="0"/>
            </a:endParaRPr>
          </a:p>
          <a:p>
            <a:pPr algn="ctr"/>
            <a:endParaRPr lang="uk-UA" sz="2000" b="1" spc="150" dirty="0" smtClean="0">
              <a:solidFill>
                <a:schemeClr val="accent3">
                  <a:lumMod val="50000"/>
                </a:schemeClr>
              </a:solidFill>
              <a:latin typeface="Book Antiqua" pitchFamily="18" charset="0"/>
            </a:endParaRPr>
          </a:p>
          <a:p>
            <a:pPr algn="ctr"/>
            <a:endParaRPr lang="uk-UA" sz="2000" b="1" spc="150" dirty="0" smtClean="0">
              <a:solidFill>
                <a:schemeClr val="accent3">
                  <a:lumMod val="50000"/>
                </a:schemeClr>
              </a:solidFill>
              <a:latin typeface="Book Antiqua" pitchFamily="18" charset="0"/>
            </a:endParaRPr>
          </a:p>
          <a:p>
            <a:pPr lvl="0" algn="ctr"/>
            <a:r>
              <a:rPr lang="uk-UA" sz="8800" b="1" spc="150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ФІЛОСОФІЯ</a:t>
            </a:r>
          </a:p>
          <a:p>
            <a:pPr lvl="0" algn="ctr"/>
            <a:endParaRPr lang="uk-UA" sz="6600" b="1" spc="150" dirty="0" smtClean="0">
              <a:solidFill>
                <a:schemeClr val="accent3">
                  <a:lumMod val="50000"/>
                </a:schemeClr>
              </a:solidFill>
              <a:latin typeface="Book Antiqua" pitchFamily="18" charset="0"/>
            </a:endParaRPr>
          </a:p>
          <a:p>
            <a:pPr algn="ctr"/>
            <a:r>
              <a:rPr lang="uk-UA" sz="2800" b="1" spc="150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Мультимедійний підручник</a:t>
            </a:r>
          </a:p>
          <a:p>
            <a:pPr lvl="0" algn="ctr"/>
            <a:r>
              <a:rPr lang="uk-UA" sz="1100" b="1" spc="150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/>
            </a:r>
            <a:br>
              <a:rPr lang="uk-UA" sz="1100" b="1" spc="150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</a:br>
            <a:endParaRPr lang="ru-RU" sz="11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uk-UA" sz="2000" b="1" spc="150" dirty="0" smtClean="0">
              <a:solidFill>
                <a:srgbClr val="FF0000"/>
              </a:solidFill>
              <a:latin typeface="Book Antiqua" pitchFamily="18" charset="0"/>
            </a:endParaRPr>
          </a:p>
          <a:p>
            <a:pPr algn="ctr"/>
            <a:endParaRPr lang="ru-RU" sz="2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трелка вниз 12"/>
          <p:cNvSpPr/>
          <p:nvPr/>
        </p:nvSpPr>
        <p:spPr>
          <a:xfrm>
            <a:off x="5595938" y="93663"/>
            <a:ext cx="446087" cy="342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uk-UA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377950" y="547688"/>
            <a:ext cx="97282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Психоаналіз та неофрейдизм</a:t>
            </a:r>
            <a:endParaRPr lang="uk-UA" sz="28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044575" y="1319213"/>
          <a:ext cx="10874828" cy="51770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66178"/>
                <a:gridCol w="5508650"/>
              </a:tblGrid>
              <a:tr h="2356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Характерні особливості психоаналізу</a:t>
                      </a: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670" marR="40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Характерні особливості </a:t>
                      </a:r>
                      <a:r>
                        <a:rPr lang="uk-UA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неофрейдизу</a:t>
                      </a: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670" marR="40670" marT="0" marB="0"/>
                </a:tc>
              </a:tr>
              <a:tr h="4933166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1400"/>
                        <a:buFont typeface="Wingdings"/>
                        <a:buChar char=""/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започатковується філософією життя і зосереджує свою увагу на проблемах буття людини, розуміння сутності і смислу цього буття;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1400"/>
                        <a:buFont typeface="Wingdings"/>
                        <a:buChar char=""/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може розглядатися в якості однієї з філософських систем в класичному розумінні;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1400"/>
                        <a:buFont typeface="Wingdings"/>
                        <a:buChar char=""/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поза полем уваги залишаються такі найважливіші проблеми філософії, як проблеми буття і пізнання;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1400"/>
                        <a:buFont typeface="Wingdings"/>
                        <a:buChar char=""/>
                      </a:pPr>
                      <a:r>
                        <a:rPr lang="uk-UA" sz="16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людину та її поведінку не можна звести до ро</a:t>
                      </a:r>
                      <a:r>
                        <a:rPr lang="uk-UA" sz="1600" spc="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зумових </a:t>
                      </a:r>
                      <a:r>
                        <a:rPr lang="uk-UA" sz="1600" spc="1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розрахунків</a:t>
                      </a:r>
                      <a:r>
                        <a:rPr lang="uk-UA" sz="1600" spc="15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  <a:endParaRPr lang="uk-UA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1400"/>
                        <a:buFont typeface="Wingdings"/>
                        <a:buChar char=""/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предметом гносеологічних досліджень стають нераціональні форми пізнання — відчуття, сприйняття, інтуїція;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1400"/>
                        <a:buFont typeface="Wingdings"/>
                        <a:buChar char=""/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виявляється тенденція до ірраціоналізму — приниження чи навіть повне заперечення можливостей раціонального пізнання, а також до агностицизму — у вигляді тверджень про те, що пізнання обмежене чуттєвим досвідом і в принципі не здатне проникати в сутність речей: ("не знаємо і не пізнаємо").</a:t>
                      </a:r>
                    </a:p>
                    <a:p>
                      <a:pPr marL="201295" algn="just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6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670" marR="4067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uk-UA" sz="1600" spc="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несвідоме є</a:t>
                      </a:r>
                      <a:r>
                        <a:rPr lang="uk-UA" sz="1600" spc="1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найпершим виявлен</a:t>
                      </a:r>
                      <a:r>
                        <a:rPr lang="uk-UA" sz="1600" spc="3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ням формотворення у вигляді </a:t>
                      </a:r>
                      <a:r>
                        <a:rPr lang="uk-UA" sz="1600" spc="35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символізацій</a:t>
                      </a:r>
                      <a:r>
                        <a:rPr lang="uk-UA" sz="1600" spc="3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тобто людська </a:t>
                      </a:r>
                      <a:r>
                        <a:rPr lang="uk-UA" sz="1600" spc="1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здатність творити символи, наділяти їх невимірними глибинами, </a:t>
                      </a: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розуміти їх (</a:t>
                      </a:r>
                      <a:r>
                        <a:rPr lang="uk-UA" sz="16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К.-Г. Юнг);</a:t>
                      </a:r>
                      <a:endParaRPr lang="uk-UA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uk-UA" sz="1600" spc="-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провідним мотивом дії несвідомого постає </a:t>
                      </a:r>
                      <a:r>
                        <a:rPr lang="uk-UA" sz="1600" spc="1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непереборне прагнення самоствердження (як наслідок людської </a:t>
                      </a:r>
                      <a:r>
                        <a:rPr lang="uk-UA" sz="1600" spc="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природної недостатності); основне у несвідомому - це воля </a:t>
                      </a:r>
                      <a:r>
                        <a:rPr lang="uk-UA" sz="16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влади, а остання вже знаходить свої найрізноманітніші прояви </a:t>
                      </a:r>
                      <a:r>
                        <a:rPr lang="uk-UA" sz="1600" spc="2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 різних сферах життєдіяльності</a:t>
                      </a:r>
                      <a:r>
                        <a:rPr lang="uk-UA" sz="1600" spc="-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(А. </a:t>
                      </a:r>
                      <a:r>
                        <a:rPr lang="uk-UA" sz="1600" spc="-5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Адлер</a:t>
                      </a:r>
                      <a:r>
                        <a:rPr lang="uk-UA" sz="1600" spc="-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);</a:t>
                      </a:r>
                      <a:endParaRPr lang="uk-UA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акцент на взаємозв’язку дії несвідомого, як і всієї людсь</a:t>
                      </a:r>
                      <a:r>
                        <a:rPr lang="uk-UA" sz="1600" spc="2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кої психіки взагалі, із соціальним життям та суспільними сто</a:t>
                      </a:r>
                      <a:r>
                        <a:rPr lang="uk-UA" sz="1600" spc="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сунками: людина здобуває людські якості, прагне</a:t>
                      </a: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600" spc="2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самоутверджуватись. Проте, внаслідок існування непереборної </a:t>
                      </a:r>
                      <a:r>
                        <a:rPr lang="uk-UA" sz="16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суперечливості між розумом та інстинктами, людина завжди відчуває свою незавершеність, що і постає провідним мотивом її дій</a:t>
                      </a: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(Е. </a:t>
                      </a:r>
                      <a:r>
                        <a:rPr lang="uk-UA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Фромм</a:t>
                      </a: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).</a:t>
                      </a:r>
                      <a:endParaRPr lang="uk-UA" sz="16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670" marR="40670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 autoUpdateAnimBg="0"/>
      <p:bldP spid="12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123950" y="307975"/>
            <a:ext cx="105378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Позитивістська філософія та її еволюція</a:t>
            </a:r>
            <a:r>
              <a:rPr lang="uk-UA" altLang="uk-UA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uk-UA" alt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1828800" y="874713"/>
            <a:ext cx="10160000" cy="911225"/>
          </a:xfrm>
          <a:prstGeom prst="round2Diag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uk-UA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Позитивізм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(від </a:t>
            </a:r>
            <a:r>
              <a:rPr lang="uk-UA" sz="2000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лат.</a:t>
            </a:r>
            <a:r>
              <a:rPr lang="uk-UA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a-Latn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positivus</a:t>
            </a:r>
            <a:r>
              <a:rPr lang="uk-UA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позитивний) – філософський напрямок, згідно якого позитивні філософські знання зводяться до змісту окремих спеціальних наук та узагальненню їх досягнень.</a:t>
            </a:r>
            <a:r>
              <a:rPr lang="uk-UA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690938" y="1916113"/>
            <a:ext cx="5159375" cy="793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«Позитивна філософія» Огюста </a:t>
            </a:r>
            <a:r>
              <a:rPr lang="uk-UA" sz="2000" b="1" dirty="0" err="1">
                <a:latin typeface="Times New Roman" pitchFamily="18" charset="0"/>
                <a:cs typeface="Times New Roman" pitchFamily="18" charset="0"/>
              </a:rPr>
              <a:t>Конта</a:t>
            </a:r>
            <a:endParaRPr lang="uk-UA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с одним вырезанным углом 3"/>
          <p:cNvSpPr/>
          <p:nvPr/>
        </p:nvSpPr>
        <p:spPr>
          <a:xfrm>
            <a:off x="536575" y="3897313"/>
            <a:ext cx="3937000" cy="2808287"/>
          </a:xfrm>
          <a:prstGeom prst="snip1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16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Поняття «позитивного»:</a:t>
            </a:r>
            <a:endParaRPr lang="uk-UA" sz="1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4625" indent="-174625">
              <a:buFont typeface="Wingdings" pitchFamily="2" charset="2"/>
              <a:buChar char="ü"/>
              <a:defRPr/>
            </a:pP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спостережуване, на відміну від не спостережуваного;</a:t>
            </a:r>
            <a:endParaRPr lang="uk-UA" sz="1600" b="1" dirty="0">
              <a:latin typeface="Times New Roman" pitchFamily="18" charset="0"/>
              <a:cs typeface="Times New Roman" pitchFamily="18" charset="0"/>
            </a:endParaRPr>
          </a:p>
          <a:p>
            <a:pPr marL="174625" indent="-174625">
              <a:buFont typeface="Wingdings" pitchFamily="2" charset="2"/>
              <a:buChar char="ü"/>
              <a:defRPr/>
            </a:pP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реальне, на відміну від химерного, ілюзорного;</a:t>
            </a:r>
            <a:endParaRPr lang="uk-UA" sz="1600" b="1" dirty="0">
              <a:latin typeface="Times New Roman" pitchFamily="18" charset="0"/>
              <a:cs typeface="Times New Roman" pitchFamily="18" charset="0"/>
            </a:endParaRPr>
          </a:p>
          <a:p>
            <a:pPr marL="174625" indent="-174625">
              <a:buFont typeface="Wingdings" pitchFamily="2" charset="2"/>
              <a:buChar char="ü"/>
              <a:defRPr/>
            </a:pP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корисне, на відміну від шкідливого;</a:t>
            </a:r>
            <a:endParaRPr lang="uk-UA" sz="1600" b="1" dirty="0">
              <a:latin typeface="Times New Roman" pitchFamily="18" charset="0"/>
              <a:cs typeface="Times New Roman" pitchFamily="18" charset="0"/>
            </a:endParaRPr>
          </a:p>
          <a:p>
            <a:pPr marL="174625" indent="-174625">
              <a:buFont typeface="Wingdings" pitchFamily="2" charset="2"/>
              <a:buChar char="ü"/>
              <a:defRPr/>
            </a:pP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достовірне, на відміну від сумнівного;</a:t>
            </a:r>
            <a:endParaRPr lang="uk-UA" sz="1600" b="1" dirty="0">
              <a:latin typeface="Times New Roman" pitchFamily="18" charset="0"/>
              <a:cs typeface="Times New Roman" pitchFamily="18" charset="0"/>
            </a:endParaRPr>
          </a:p>
          <a:p>
            <a:pPr marL="174625" indent="-174625">
              <a:buFont typeface="Wingdings" pitchFamily="2" charset="2"/>
              <a:buChar char="ü"/>
              <a:defRPr/>
            </a:pP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точне, ясне, на відміну від непевного;</a:t>
            </a:r>
            <a:endParaRPr lang="uk-UA" sz="1600" b="1" dirty="0">
              <a:latin typeface="Times New Roman" pitchFamily="18" charset="0"/>
              <a:cs typeface="Times New Roman" pitchFamily="18" charset="0"/>
            </a:endParaRPr>
          </a:p>
          <a:p>
            <a:pPr marL="174625" indent="-174625">
              <a:buFont typeface="Wingdings" pitchFamily="2" charset="2"/>
              <a:buChar char="ü"/>
              <a:defRPr/>
            </a:pP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конструктивне, на відміну від руйнівного.</a:t>
            </a:r>
            <a:endParaRPr lang="uk-UA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с одним вырезанным углом 11"/>
          <p:cNvSpPr/>
          <p:nvPr/>
        </p:nvSpPr>
        <p:spPr>
          <a:xfrm>
            <a:off x="536575" y="1889125"/>
            <a:ext cx="2819400" cy="1828800"/>
          </a:xfrm>
          <a:prstGeom prst="snip1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16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"Основний закон"</a:t>
            </a:r>
            <a:endParaRPr lang="uk-UA" sz="1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Будь-яке знання проходить три стадії розвитку: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релігійну;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метафізичну;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позитивну.</a:t>
            </a:r>
            <a:endParaRPr lang="uk-UA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с одним вырезанным углом 12"/>
          <p:cNvSpPr/>
          <p:nvPr/>
        </p:nvSpPr>
        <p:spPr>
          <a:xfrm>
            <a:off x="9237663" y="1928813"/>
            <a:ext cx="2751137" cy="1431925"/>
          </a:xfrm>
          <a:prstGeom prst="snip1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16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Основні функції філософії:</a:t>
            </a:r>
            <a:r>
              <a:rPr lang="uk-UA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85750" indent="-285750">
              <a:buFont typeface="Wingdings" pitchFamily="2" charset="2"/>
              <a:buChar char="q"/>
              <a:defRPr/>
            </a:pPr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систематизація знань;</a:t>
            </a:r>
          </a:p>
          <a:p>
            <a:pPr marL="285750" indent="-285750">
              <a:buFont typeface="Wingdings" pitchFamily="2" charset="2"/>
              <a:buChar char="q"/>
              <a:defRPr/>
            </a:pPr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прояснення мови науки;</a:t>
            </a:r>
          </a:p>
          <a:p>
            <a:pPr marL="285750" indent="-285750">
              <a:buFont typeface="Wingdings" pitchFamily="2" charset="2"/>
              <a:buChar char="q"/>
              <a:defRPr/>
            </a:pPr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дослідження логіки науки.</a:t>
            </a:r>
            <a:endParaRPr lang="uk-UA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с одним вырезанным углом 13"/>
          <p:cNvSpPr/>
          <p:nvPr/>
        </p:nvSpPr>
        <p:spPr>
          <a:xfrm>
            <a:off x="4789488" y="3581400"/>
            <a:ext cx="7119937" cy="3124200"/>
          </a:xfrm>
          <a:prstGeom prst="snip1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16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Ключові ідеї з приводу науки (філософії):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позитивна наука не намагається давати відповіді на запитання про докорінні причини буття, а лише прагне фіксувати факти. На місце запитання "Чому?" вона ставить запитання "Як?";</a:t>
            </a:r>
            <a:endParaRPr lang="uk-UA" sz="1600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наука вважається найвищим досягненням людства, вона протиставляється і метафізиці і релігії;</a:t>
            </a:r>
            <a:endParaRPr lang="uk-UA" sz="1600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філософія повинна відмовитися як від матеріалізму, так і від ідеалізму і ґрунтуватися на позитивному (науковому) знанні;</a:t>
            </a:r>
            <a:endParaRPr lang="uk-UA" sz="1600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основний шлях для отримання наукового знання у філософії - емпіричне спостереження;</a:t>
            </a:r>
            <a:endParaRPr lang="uk-UA" sz="1600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філософія – має бути конкретної наукою, а не загальною.</a:t>
            </a:r>
          </a:p>
          <a:p>
            <a:pPr>
              <a:defRPr/>
            </a:pPr>
            <a:endParaRPr lang="uk-UA" sz="1600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7021513" y="2709863"/>
            <a:ext cx="0" cy="8715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3995738" y="2709863"/>
            <a:ext cx="0" cy="11874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>
            <a:off x="3355975" y="2328863"/>
            <a:ext cx="32385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8850313" y="2449513"/>
            <a:ext cx="38735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3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3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300" accel="50000" fill="hold">
                                          <p:stCondLst>
                                            <p:cond delay="13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6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3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300" accel="50000" fill="hold">
                                          <p:stCondLst>
                                            <p:cond delay="13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6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Прямоугольник 5"/>
          <p:cNvSpPr>
            <a:spLocks noChangeArrowheads="1"/>
          </p:cNvSpPr>
          <p:nvPr/>
        </p:nvSpPr>
        <p:spPr bwMode="auto">
          <a:xfrm>
            <a:off x="1566863" y="214313"/>
            <a:ext cx="93837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400" b="1" dirty="0">
                <a:latin typeface="+mn-lt"/>
                <a:cs typeface="Times New Roman" pitchFamily="18" charset="0"/>
              </a:rPr>
              <a:t>Перша класична форма позитивізму XIX століття</a:t>
            </a:r>
            <a:r>
              <a:rPr lang="uk-UA" altLang="uk-UA" sz="28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uk-UA" alt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адпись 2"/>
          <p:cNvSpPr txBox="1">
            <a:spLocks noChangeArrowheads="1"/>
          </p:cNvSpPr>
          <p:nvPr/>
        </p:nvSpPr>
        <p:spPr bwMode="auto">
          <a:xfrm>
            <a:off x="1566863" y="1084263"/>
            <a:ext cx="5237162" cy="38258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uk-UA" b="1" dirty="0">
                <a:solidFill>
                  <a:schemeClr val="tx1"/>
                </a:solidFill>
                <a:cs typeface="Times New Roman" pitchFamily="18" charset="0"/>
              </a:rPr>
              <a:t>Джон Стюарт Мілль </a:t>
            </a: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(1806-1873)</a:t>
            </a:r>
          </a:p>
          <a:p>
            <a:pPr algn="ctr">
              <a:defRPr/>
            </a:pPr>
            <a:r>
              <a:rPr lang="uk-UA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«Система логіки» (1843)</a:t>
            </a:r>
            <a:endParaRPr lang="uk-UA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"/>
              <a:defRPr/>
            </a:pPr>
            <a:r>
              <a:rPr lang="uk-UA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логіці, як «відгалуженні» психології, важливу роль відводив індукції та заперечував дедукцію як метод отримання нових знань;</a:t>
            </a:r>
            <a:endParaRPr lang="uk-UA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"/>
              <a:defRPr/>
            </a:pPr>
            <a:r>
              <a:rPr lang="uk-UA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єдиним джерелом є досвід, предметом якого є наші відчуття;</a:t>
            </a:r>
            <a:endParaRPr lang="uk-UA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"/>
              <a:defRPr/>
            </a:pPr>
            <a:r>
              <a:rPr lang="uk-UA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матерія - лише постійна можливість відчуттів, а свідомість - можливість їх переживань;</a:t>
            </a:r>
            <a:endParaRPr lang="uk-UA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"/>
              <a:defRPr/>
            </a:pPr>
            <a:r>
              <a:rPr lang="uk-UA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самій індукції пропонував розглядати чотири методи: метод згоди; метод відмінності; метод залишків; метод супутніх змін.</a:t>
            </a:r>
            <a:endParaRPr lang="uk-UA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uk-UA" sz="1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uk-UA" sz="1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Надпись 2"/>
          <p:cNvSpPr txBox="1">
            <a:spLocks noChangeArrowheads="1"/>
          </p:cNvSpPr>
          <p:nvPr/>
        </p:nvSpPr>
        <p:spPr bwMode="auto">
          <a:xfrm>
            <a:off x="7119938" y="1084263"/>
            <a:ext cx="4473575" cy="38258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uk-UA" b="1" dirty="0" err="1">
                <a:solidFill>
                  <a:schemeClr val="tx1"/>
                </a:solidFill>
                <a:cs typeface="Times New Roman" pitchFamily="18" charset="0"/>
              </a:rPr>
              <a:t>Герберт</a:t>
            </a:r>
            <a:r>
              <a:rPr lang="uk-UA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uk-UA" b="1" dirty="0" err="1">
                <a:solidFill>
                  <a:schemeClr val="tx1"/>
                </a:solidFill>
                <a:cs typeface="Times New Roman" pitchFamily="18" charset="0"/>
              </a:rPr>
              <a:t>Спенсер</a:t>
            </a:r>
            <a:r>
              <a:rPr lang="uk-UA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(1820-1903)</a:t>
            </a:r>
          </a:p>
          <a:p>
            <a:pPr algn="ctr">
              <a:defRPr/>
            </a:pPr>
            <a:r>
              <a:rPr lang="uk-UA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«Система синтетичної філософії»</a:t>
            </a:r>
            <a:endParaRPr lang="uk-UA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"/>
              <a:defRPr/>
            </a:pPr>
            <a:r>
              <a:rPr lang="uk-UA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філософія - це наукове знання, а не сума наук;</a:t>
            </a:r>
            <a:endParaRPr lang="uk-UA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"/>
              <a:defRPr/>
            </a:pPr>
            <a:r>
              <a:rPr lang="uk-UA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розчиняє філософське знання в конкретно-науковому знанні;</a:t>
            </a:r>
            <a:endParaRPr lang="uk-UA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"/>
              <a:defRPr/>
            </a:pPr>
            <a:r>
              <a:rPr lang="uk-UA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здійснює класифікацію наук, виділивши абстрактні (логіка, математика), абстрактно-конкретні (механіка, фізика, хімія і т. д.) та конкретні (астрономія, психологія, соціологія і т. д.) науки;</a:t>
            </a:r>
            <a:endParaRPr lang="uk-UA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"/>
              <a:defRPr/>
            </a:pPr>
            <a:r>
              <a:rPr lang="uk-UA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релігію і науку вважає рівноправними.</a:t>
            </a:r>
            <a:endParaRPr lang="uk-UA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uk-UA" sz="1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uk-UA" sz="1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1566863" y="5529263"/>
            <a:ext cx="10026650" cy="1133475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Сцієнтизм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(з англ. - "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sсіеns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" - наука) філософський напрямок, який прагнув чітко відділити науку від всіх інших, недостовірних видів знань.</a:t>
            </a:r>
          </a:p>
        </p:txBody>
      </p:sp>
      <p:cxnSp>
        <p:nvCxnSpPr>
          <p:cNvPr id="4" name="Прямая со стрелкой 3"/>
          <p:cNvCxnSpPr>
            <a:stCxn id="7" idx="2"/>
          </p:cNvCxnSpPr>
          <p:nvPr/>
        </p:nvCxnSpPr>
        <p:spPr>
          <a:xfrm>
            <a:off x="4184650" y="4910138"/>
            <a:ext cx="0" cy="61912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8" idx="2"/>
          </p:cNvCxnSpPr>
          <p:nvPr/>
        </p:nvCxnSpPr>
        <p:spPr>
          <a:xfrm flipH="1">
            <a:off x="9356725" y="4910138"/>
            <a:ext cx="0" cy="61912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878013" y="215900"/>
            <a:ext cx="95948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000" b="1" dirty="0">
                <a:latin typeface="+mn-lt"/>
                <a:cs typeface="Times New Roman" pitchFamily="18" charset="0"/>
              </a:rPr>
              <a:t>Другий позитивізм</a:t>
            </a:r>
          </a:p>
          <a:p>
            <a:pPr algn="ctr"/>
            <a:r>
              <a:rPr lang="uk-UA" sz="2000" b="1" i="1" dirty="0">
                <a:latin typeface="Times New Roman" pitchFamily="18" charset="0"/>
                <a:cs typeface="Times New Roman" pitchFamily="18" charset="0"/>
              </a:rPr>
              <a:t>(Р. Авенаріус, Е. Мах, К. </a:t>
            </a:r>
            <a:r>
              <a:rPr lang="uk-UA" sz="2000" b="1" i="1" dirty="0" err="1">
                <a:latin typeface="Times New Roman" pitchFamily="18" charset="0"/>
                <a:cs typeface="Times New Roman" pitchFamily="18" charset="0"/>
              </a:rPr>
              <a:t>Пірсон</a:t>
            </a:r>
            <a:r>
              <a:rPr lang="uk-UA" sz="2000" b="1" i="1" dirty="0">
                <a:latin typeface="Times New Roman" pitchFamily="18" charset="0"/>
                <a:cs typeface="Times New Roman" pitchFamily="18" charset="0"/>
              </a:rPr>
              <a:t>, В. Оствальд, Е. </a:t>
            </a:r>
            <a:r>
              <a:rPr lang="uk-UA" sz="2000" b="1" i="1" dirty="0" err="1">
                <a:latin typeface="Times New Roman" pitchFamily="18" charset="0"/>
                <a:cs typeface="Times New Roman" pitchFamily="18" charset="0"/>
              </a:rPr>
              <a:t>Леруа</a:t>
            </a:r>
            <a:r>
              <a:rPr lang="uk-UA" sz="2000" b="1" i="1" dirty="0">
                <a:latin typeface="Times New Roman" pitchFamily="18" charset="0"/>
                <a:cs typeface="Times New Roman" pitchFamily="18" charset="0"/>
              </a:rPr>
              <a:t>, П. </a:t>
            </a:r>
            <a:r>
              <a:rPr lang="uk-UA" sz="2000" b="1" i="1" dirty="0" err="1">
                <a:latin typeface="Times New Roman" pitchFamily="18" charset="0"/>
                <a:cs typeface="Times New Roman" pitchFamily="18" charset="0"/>
              </a:rPr>
              <a:t>Дюгем</a:t>
            </a:r>
            <a:r>
              <a:rPr lang="uk-UA" sz="2000" b="1" i="1" dirty="0">
                <a:latin typeface="Times New Roman" pitchFamily="18" charset="0"/>
                <a:cs typeface="Times New Roman" pitchFamily="18" charset="0"/>
              </a:rPr>
              <a:t>, А. </a:t>
            </a:r>
            <a:r>
              <a:rPr lang="uk-UA" sz="2000" b="1" i="1" dirty="0" err="1">
                <a:latin typeface="Times New Roman" pitchFamily="18" charset="0"/>
                <a:cs typeface="Times New Roman" pitchFamily="18" charset="0"/>
              </a:rPr>
              <a:t>Пуанкаре</a:t>
            </a:r>
            <a:r>
              <a:rPr lang="uk-UA" sz="2000" b="1" i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altLang="uk-UA" sz="2000" b="1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sp>
        <p:nvSpPr>
          <p:cNvPr id="6" name="Надпись 2"/>
          <p:cNvSpPr txBox="1">
            <a:spLocks noChangeArrowheads="1"/>
          </p:cNvSpPr>
          <p:nvPr/>
        </p:nvSpPr>
        <p:spPr bwMode="auto">
          <a:xfrm>
            <a:off x="1614488" y="1296988"/>
            <a:ext cx="10121900" cy="12065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uk-UA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Відмінності від першого позитивізму:</a:t>
            </a:r>
          </a:p>
          <a:p>
            <a:pPr algn="just">
              <a:buFont typeface="Wingdings" pitchFamily="2" charset="2"/>
              <a:buChar char="§"/>
              <a:defRPr/>
            </a:pPr>
            <a:r>
              <a:rPr lang="uk-UA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людина постає  як біологічного істота, що мешкає в даному середовищі, що створює пристосування до цього середовища і яка є продуктом людської еволюції;</a:t>
            </a:r>
            <a:endParaRPr lang="uk-UA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uk-UA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поряд</a:t>
            </a:r>
            <a:r>
              <a:rPr lang="ru-RU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біологізмом і феноменалізмом виразно присутній психологізм.</a:t>
            </a:r>
            <a:endParaRPr lang="uk-UA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Выноска со стрелкой вверх 1"/>
          <p:cNvSpPr/>
          <p:nvPr/>
        </p:nvSpPr>
        <p:spPr>
          <a:xfrm>
            <a:off x="1878013" y="2503488"/>
            <a:ext cx="3924300" cy="4016375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uk-UA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Емпіріокритицизм (махізм)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(«критичне дослідження досвіду») – філософський напрямок, в основі якого лежить заперечення об’єктивного існування матеріального світу поза свідомістю та відчуттями людини.</a:t>
            </a:r>
          </a:p>
        </p:txBody>
      </p:sp>
      <p:sp>
        <p:nvSpPr>
          <p:cNvPr id="9" name="Выноска со стрелкой вверх 8"/>
          <p:cNvSpPr/>
          <p:nvPr/>
        </p:nvSpPr>
        <p:spPr>
          <a:xfrm>
            <a:off x="6819900" y="2503488"/>
            <a:ext cx="3924300" cy="4016375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Конвенціоналі́зм</a:t>
            </a:r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(від лат.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conventio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— «згода») – напрямок у філософії, згідно з яким прийняття певних суджень, які виражають те чи інше рішення емпіричних проблем в рамках наукових теорій, випливає з раніше прийнятих понятійних (термінологічних) угод.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9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7" dur="9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8" dur="9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9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950" autoRev="1" fill="remove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12" dur="950" autoRev="1" fill="remove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3" dur="950" autoRev="1" fill="remove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950" autoRev="1" fill="remove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1438275" y="357188"/>
            <a:ext cx="103441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400" b="1" dirty="0">
                <a:latin typeface="+mn-lt"/>
                <a:cs typeface="Times New Roman" pitchFamily="18" charset="0"/>
              </a:rPr>
              <a:t>Третій позитивізм (неопозитивізм)</a:t>
            </a:r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1360488" y="955675"/>
            <a:ext cx="10715625" cy="196215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Неопозитивізм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(«логічний атомізм», «логічний позитивізм», «логічний емпіризм», «аналітична філософія»)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- філософська течія західної філософії ХХ ст., яка претендує на аналіз і вирішення актуальних філософсько-методологічних проблем, висунутих розвитком науки: відношення філософії і науки; роль та значення знаково-символічних засобів наукового мислення; відношення теоретичного апарату й емпіричного базису науки; природи і функції математизації і формалізації знання тощо.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93713" y="3086100"/>
          <a:ext cx="6973887" cy="3689985"/>
        </p:xfrm>
        <a:graphic>
          <a:graphicData uri="http://schemas.openxmlformats.org/drawingml/2006/table">
            <a:tbl>
              <a:tblPr/>
              <a:tblGrid>
                <a:gridCol w="1982787"/>
                <a:gridCol w="2667000"/>
                <a:gridCol w="2324100"/>
              </a:tblGrid>
              <a:tr h="785813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559050" algn="l"/>
                        </a:tabLst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Віденський гурток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559050" algn="l"/>
                        </a:tabLst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Львівсько-Варшавська школа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559050" algn="l"/>
                        </a:tabLst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Фундатори «аналітичної філософії»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86702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559050" algn="l"/>
                        </a:tabLst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Моріц Шлік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559050" algn="l"/>
                        </a:tabLst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(1882-1936),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559050" algn="l"/>
                        </a:tabLst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Отто Нейрат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559050" algn="l"/>
                        </a:tabLst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(1882-1945),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559050" algn="l"/>
                        </a:tabLst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Рудольф Карнап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559050" algn="l"/>
                        </a:tabLst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(1891-1970),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559050" algn="l"/>
                        </a:tabLst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Ганс Рейхенбах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559050" algn="l"/>
                        </a:tabLst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(1891-1953),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559050" algn="l"/>
                        </a:tabLst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Альфред Еєр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559050" algn="l"/>
                        </a:tabLst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(1910-1989)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559050" algn="l"/>
                        </a:tabLst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Ян Лукасєвич 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559050" algn="l"/>
                        </a:tabLst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(1878-1956),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559050" algn="l"/>
                        </a:tabLst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Казімеж Айдукевич 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559050" algn="l"/>
                        </a:tabLst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(1890-1963), 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559050" algn="l"/>
                        </a:tabLst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Тадеуш Котарбіньський (1886-1981), 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559050" algn="l"/>
                        </a:tabLst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Альфред Тарський 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559050" algn="l"/>
                        </a:tabLst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(1901-1983)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559050" algn="l"/>
                        </a:tabLst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та ін.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559050" algn="l"/>
                        </a:tabLst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Бертран Рассел 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559050" algn="l"/>
                        </a:tabLst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(1878-1970), 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559050" algn="l"/>
                        </a:tabLst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Людвіг Вітгенштейн (1889-1951)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CDCC"/>
                    </a:solidFill>
                  </a:tcPr>
                </a:tc>
              </a:tr>
            </a:tbl>
          </a:graphicData>
        </a:graphic>
      </p:graphicFrame>
      <p:sp>
        <p:nvSpPr>
          <p:cNvPr id="7" name="Двойная волна 6"/>
          <p:cNvSpPr/>
          <p:nvPr/>
        </p:nvSpPr>
        <p:spPr>
          <a:xfrm>
            <a:off x="8070850" y="3614738"/>
            <a:ext cx="3711575" cy="2057400"/>
          </a:xfrm>
          <a:prstGeom prst="double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Вихідний принцип</a:t>
            </a:r>
          </a:p>
          <a:p>
            <a:pPr>
              <a:defRPr/>
            </a:pP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Принцип верифікації - порівняння всіх положень науки з фактами досвіду.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Прямоугольник 9"/>
          <p:cNvSpPr>
            <a:spLocks noChangeArrowheads="1"/>
          </p:cNvSpPr>
          <p:nvPr/>
        </p:nvSpPr>
        <p:spPr bwMode="auto">
          <a:xfrm>
            <a:off x="1244600" y="115888"/>
            <a:ext cx="105076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uk-UA" altLang="uk-UA" sz="2800" b="1" dirty="0">
                <a:latin typeface="+mn-lt"/>
                <a:cs typeface="Times New Roman" pitchFamily="18" charset="0"/>
              </a:rPr>
              <a:t>Постпозитивізм</a:t>
            </a:r>
            <a:endParaRPr lang="uk-UA" altLang="uk-UA" sz="2800" dirty="0">
              <a:latin typeface="+mn-lt"/>
              <a:cs typeface="Times New Roman" pitchFamily="18" charset="0"/>
            </a:endParaRPr>
          </a:p>
        </p:txBody>
      </p:sp>
      <p:sp>
        <p:nvSpPr>
          <p:cNvPr id="3" name="Выноска со стрелками влево/вправо 2"/>
          <p:cNvSpPr/>
          <p:nvPr/>
        </p:nvSpPr>
        <p:spPr>
          <a:xfrm rot="5400000">
            <a:off x="4631571" y="-1917319"/>
            <a:ext cx="3512378" cy="10729006"/>
          </a:xfrm>
          <a:prstGeom prst="left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marL="285750" indent="-285750">
              <a:buFont typeface="Wingdings" pitchFamily="2" charset="2"/>
              <a:buChar char="v"/>
              <a:defRPr/>
            </a:pP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проблема фальсифікації (чи слід відмовлятися від наукової теорії в цілому при виявленні в ній одного або декількох помилкових фактів);</a:t>
            </a:r>
            <a:endParaRPr lang="uk-UA" sz="1600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v"/>
              <a:defRPr/>
            </a:pP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проблема правдоподібності наукових теорій (критерії їх перевірки);</a:t>
            </a:r>
            <a:endParaRPr lang="uk-UA" sz="1600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v"/>
              <a:defRPr/>
            </a:pP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проблема раціональності (що таке раціональність у науці);</a:t>
            </a:r>
            <a:endParaRPr lang="uk-UA" sz="1600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v"/>
              <a:defRPr/>
            </a:pP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проблема сумірності наукових теорій (їх спорідненість, ієрархія);</a:t>
            </a:r>
            <a:endParaRPr lang="uk-UA" sz="1600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v"/>
              <a:defRPr/>
            </a:pP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проблема взаєморозуміння теорій (знаходження спільних точок зору між представниками антагоністичних теорій).</a:t>
            </a:r>
            <a:endParaRPr lang="uk-UA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4635500" y="628650"/>
            <a:ext cx="3505200" cy="10620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Критичний раціоналізм</a:t>
            </a:r>
          </a:p>
          <a:p>
            <a:pPr algn="ctr">
              <a:defRPr/>
            </a:pPr>
            <a:r>
              <a:rPr lang="uk-UA" i="1" dirty="0">
                <a:latin typeface="Times New Roman" pitchFamily="18" charset="0"/>
                <a:cs typeface="Times New Roman" pitchFamily="18" charset="0"/>
              </a:rPr>
              <a:t>(Карл Поппер)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4635500" y="5203825"/>
            <a:ext cx="3505200" cy="1577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Історична школа філософії науки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uk-UA" i="1" dirty="0">
                <a:latin typeface="Times New Roman" pitchFamily="18" charset="0"/>
                <a:cs typeface="Times New Roman" pitchFamily="18" charset="0"/>
              </a:rPr>
              <a:t>Томас Кун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Пол </a:t>
            </a:r>
            <a:r>
              <a:rPr lang="uk-UA" i="1" dirty="0" err="1">
                <a:latin typeface="Times New Roman" pitchFamily="18" charset="0"/>
                <a:cs typeface="Times New Roman" pitchFamily="18" charset="0"/>
              </a:rPr>
              <a:t>Фейєрабенд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i="1" dirty="0" err="1">
                <a:latin typeface="Times New Roman" pitchFamily="18" charset="0"/>
                <a:cs typeface="Times New Roman" pitchFamily="18" charset="0"/>
              </a:rPr>
              <a:t>Імре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 err="1">
                <a:latin typeface="Times New Roman" pitchFamily="18" charset="0"/>
                <a:cs typeface="Times New Roman" pitchFamily="18" charset="0"/>
              </a:rPr>
              <a:t>Лакатос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Прямоугольник 9"/>
          <p:cNvSpPr>
            <a:spLocks noChangeArrowheads="1"/>
          </p:cNvSpPr>
          <p:nvPr/>
        </p:nvSpPr>
        <p:spPr bwMode="auto">
          <a:xfrm>
            <a:off x="1244600" y="115888"/>
            <a:ext cx="105076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uk-UA" altLang="uk-UA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Структуралізм</a:t>
            </a:r>
            <a:endParaRPr lang="uk-UA" altLang="uk-UA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Надпись 2"/>
          <p:cNvSpPr txBox="1">
            <a:spLocks noChangeArrowheads="1"/>
          </p:cNvSpPr>
          <p:nvPr/>
        </p:nvSpPr>
        <p:spPr bwMode="auto">
          <a:xfrm>
            <a:off x="1654175" y="808038"/>
            <a:ext cx="10255250" cy="9334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just">
              <a:defRPr/>
            </a:pPr>
            <a:r>
              <a:rPr lang="uk-UA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Структуралізм</a:t>
            </a:r>
            <a:r>
              <a:rPr lang="uk-UA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-  </a:t>
            </a:r>
            <a:r>
              <a:rPr lang="uk-UA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це загальна назва ряду напрямків в гуманітарному пізнанні 20 ст., пов'язаних з виявленням структури, тобто сукупності таких багаторівневих відношень між елементами цілого, які здатні зберігати стійкість при різноманітних змінах і перетвореннях.</a:t>
            </a:r>
            <a:endParaRPr lang="uk-UA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uk-UA" sz="1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uk-UA" sz="14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Горизонтальный свиток 2"/>
          <p:cNvSpPr/>
          <p:nvPr/>
        </p:nvSpPr>
        <p:spPr>
          <a:xfrm>
            <a:off x="293688" y="1817688"/>
            <a:ext cx="2720975" cy="283051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Представники:</a:t>
            </a:r>
          </a:p>
          <a:p>
            <a:pPr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Клод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Леві-Строс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(1908-2009)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Мішель Поль Фуко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(1926-1984)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Ганс-Георг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Гадамер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(1900-2002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Горизонтальный свиток 10"/>
          <p:cNvSpPr/>
          <p:nvPr/>
        </p:nvSpPr>
        <p:spPr>
          <a:xfrm>
            <a:off x="3221038" y="1741488"/>
            <a:ext cx="7381875" cy="1785937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Об’єкт дослідження:</a:t>
            </a:r>
          </a:p>
          <a:p>
            <a:pPr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культура як сукупність знакових систем (мова, наука, мистецтво, міфологія, релігія, мода, реклама тощо);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різні форми суспільної свідомості, як визначальні соціальні структури.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Надпись 2"/>
          <p:cNvSpPr txBox="1">
            <a:spLocks noChangeArrowheads="1"/>
          </p:cNvSpPr>
          <p:nvPr/>
        </p:nvSpPr>
        <p:spPr bwMode="auto">
          <a:xfrm>
            <a:off x="733425" y="4525963"/>
            <a:ext cx="5764213" cy="212566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uk-UA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Загальні риси:</a:t>
            </a:r>
          </a:p>
          <a:p>
            <a:pPr algn="just">
              <a:buFont typeface="Symbol" pitchFamily="18" charset="2"/>
              <a:buChar char=""/>
              <a:defRPr/>
            </a:pPr>
            <a:r>
              <a:rPr lang="uk-UA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виділення певної множини об’єктів, у яких можна передбачити наявність певної єдиної структури;</a:t>
            </a:r>
            <a:endParaRPr lang="uk-UA" sz="16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Symbol" pitchFamily="18" charset="2"/>
              <a:buChar char=""/>
              <a:defRPr/>
            </a:pPr>
            <a:r>
              <a:rPr lang="uk-UA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розчленування об’єктів на елементарні частини;</a:t>
            </a:r>
            <a:endParaRPr lang="uk-UA" sz="16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Symbol" pitchFamily="18" charset="2"/>
              <a:buChar char=""/>
              <a:defRPr/>
            </a:pPr>
            <a:r>
              <a:rPr lang="uk-UA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розкриття відношення між частинами та побудова загальної структури;</a:t>
            </a:r>
            <a:endParaRPr lang="uk-UA" sz="16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Symbol" pitchFamily="18" charset="2"/>
              <a:buChar char=""/>
              <a:defRPr/>
            </a:pPr>
            <a:r>
              <a:rPr lang="uk-UA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виведення із структури усіх теоретично можливих наслідків та перевірка їх на практиці.</a:t>
            </a:r>
            <a:endParaRPr lang="uk-UA" sz="16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uk-UA" sz="1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uk-UA" sz="14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uk-UA" sz="1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uk-UA" sz="14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5" name="Надпись 2"/>
          <p:cNvSpPr txBox="1">
            <a:spLocks noChangeArrowheads="1"/>
          </p:cNvSpPr>
          <p:nvPr/>
        </p:nvSpPr>
        <p:spPr bwMode="auto">
          <a:xfrm>
            <a:off x="6781800" y="4514850"/>
            <a:ext cx="5149850" cy="21367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Безпосередні здобутки:</a:t>
            </a:r>
            <a:endParaRPr lang="uk-UA" sz="1600" b="1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"/>
            </a:pPr>
            <a:r>
              <a:rPr lang="uk-UA" sz="1600">
                <a:latin typeface="Times New Roman" pitchFamily="18" charset="0"/>
                <a:cs typeface="Times New Roman" pitchFamily="18" charset="0"/>
              </a:rPr>
              <a:t>явище культури розглядається у всій багатоманітності зв’язків;</a:t>
            </a:r>
            <a:endParaRPr lang="uk-UA" sz="1600" b="1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"/>
            </a:pPr>
            <a:r>
              <a:rPr lang="uk-UA" sz="1600">
                <a:latin typeface="Times New Roman" pitchFamily="18" charset="0"/>
                <a:cs typeface="Times New Roman" pitchFamily="18" charset="0"/>
              </a:rPr>
              <a:t>дослідження явища відбувається в межах певної науки;</a:t>
            </a:r>
            <a:endParaRPr lang="uk-UA" sz="1600" b="1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"/>
            </a:pPr>
            <a:r>
              <a:rPr lang="uk-UA" sz="1600">
                <a:latin typeface="Times New Roman" pitchFamily="18" charset="0"/>
                <a:cs typeface="Times New Roman" pitchFamily="18" charset="0"/>
              </a:rPr>
              <a:t>підкреслюється багаторівневий характер феноменів культури;</a:t>
            </a:r>
            <a:endParaRPr lang="uk-UA" sz="1600" b="1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"/>
            </a:pPr>
            <a:r>
              <a:rPr lang="uk-UA" sz="1600">
                <a:latin typeface="Times New Roman" pitchFamily="18" charset="0"/>
                <a:cs typeface="Times New Roman" pitchFamily="18" charset="0"/>
              </a:rPr>
              <a:t>розробка механізмів комунікації.</a:t>
            </a:r>
            <a:endParaRPr lang="uk-UA" sz="1600" b="1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uk-UA" sz="14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1400" i="1">
                <a:latin typeface="Times New Roman" pitchFamily="18" charset="0"/>
                <a:cs typeface="Times New Roman" pitchFamily="18" charset="0"/>
              </a:rPr>
              <a:t> </a:t>
            </a:r>
            <a:endParaRPr lang="uk-UA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094288" y="3417888"/>
            <a:ext cx="6815137" cy="8715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Герменевтика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метод дослідження та, загалом, філософське вчення про розуміння та інтерпретацію документів, текстів, як персоналізованих явищ культури, які містять смислові зв’язки.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1754188" y="196850"/>
            <a:ext cx="984885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uk-UA" altLang="uk-UA" sz="2800" b="1" dirty="0">
                <a:latin typeface="Times New Roman" pitchFamily="18" charset="0"/>
                <a:cs typeface="Times New Roman" pitchFamily="18" charset="0"/>
              </a:rPr>
              <a:t>Феноменологія</a:t>
            </a:r>
            <a:endParaRPr lang="uk-UA" alt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Надпись 2"/>
          <p:cNvSpPr txBox="1">
            <a:spLocks noChangeArrowheads="1"/>
          </p:cNvSpPr>
          <p:nvPr/>
        </p:nvSpPr>
        <p:spPr bwMode="auto">
          <a:xfrm>
            <a:off x="1754188" y="857250"/>
            <a:ext cx="10258425" cy="86201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just">
              <a:defRPr/>
            </a:pPr>
            <a:r>
              <a:rPr lang="uk-UA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Феноменологія </a:t>
            </a:r>
            <a:r>
              <a:rPr lang="uk-UA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(вчення про феномени) – </a:t>
            </a:r>
            <a:r>
              <a:rPr lang="uk-UA" i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наука про свідомість як специфічний вид реальності, духовно-емоційне буття, про явища (феномени) свідомості і їх смисли, які можна аналізувати науково.</a:t>
            </a:r>
            <a:endParaRPr lang="uk-UA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uk-UA" sz="1400" i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uk-UA" sz="140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Надпись 2"/>
          <p:cNvSpPr txBox="1">
            <a:spLocks noChangeArrowheads="1"/>
          </p:cNvSpPr>
          <p:nvPr/>
        </p:nvSpPr>
        <p:spPr bwMode="auto">
          <a:xfrm>
            <a:off x="4114800" y="1947863"/>
            <a:ext cx="7739063" cy="483393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uk-UA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Основні ідеї феноменології Едмунда Гуссерля </a:t>
            </a:r>
            <a:r>
              <a:rPr lang="uk-UA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(1859-1938):</a:t>
            </a:r>
            <a:endParaRPr lang="uk-UA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"/>
              <a:defRPr/>
            </a:pPr>
            <a:r>
              <a:rPr lang="uk-UA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спроба створити "чисту логіку" як систему аподиктичного (абсолютно очевидного, безумовного, такого, що не спирається на будь-які передумови) знання, своєрідну "теорію теорії", "науку про науку";</a:t>
            </a:r>
            <a:endParaRPr lang="uk-UA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"/>
              <a:defRPr/>
            </a:pPr>
            <a:r>
              <a:rPr lang="uk-UA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феномелогія має виконати завдання вирізнення "чистої логіки" з її змішаності з іншими феноменами свідомості, посередництвом дескрипції (опису) чистої свідомості як безпосередньої даності іншими чинниками;</a:t>
            </a:r>
            <a:endParaRPr lang="uk-UA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"/>
              <a:defRPr/>
            </a:pPr>
            <a:r>
              <a:rPr lang="uk-UA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метою феноменології є побудова науки про науку і розкриття життєвого світу - повсякденного життя як основи всього пізнання;</a:t>
            </a:r>
            <a:endParaRPr lang="uk-UA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"/>
              <a:defRPr/>
            </a:pPr>
            <a:r>
              <a:rPr lang="uk-UA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метою феноменології є побудова науки про науку і розкриття життєвого світу - повсякденного життя як основи всього пізнання;</a:t>
            </a:r>
            <a:endParaRPr lang="uk-UA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"/>
              <a:defRPr/>
            </a:pPr>
            <a:r>
              <a:rPr lang="uk-UA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предметною сферою дослідження філософії є "трансцендентальний світ чистої свідомості";</a:t>
            </a:r>
            <a:endParaRPr lang="uk-UA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"/>
              <a:defRPr/>
            </a:pPr>
            <a:r>
              <a:rPr lang="uk-UA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феноменологія має бути фундаментальною, безумовною основою, передумовою не тільки психології, гносеології й логіки, але й усієї філософії як такої.</a:t>
            </a:r>
            <a:endParaRPr lang="uk-UA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uk-UA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uk-UA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Двойная волна 5"/>
          <p:cNvSpPr/>
          <p:nvPr/>
        </p:nvSpPr>
        <p:spPr>
          <a:xfrm>
            <a:off x="327025" y="3081338"/>
            <a:ext cx="3668713" cy="2655887"/>
          </a:xfrm>
          <a:prstGeom prst="double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Метод феноменологічної редукції</a:t>
            </a:r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uk-UA" i="1" dirty="0">
                <a:latin typeface="Times New Roman" pitchFamily="18" charset="0"/>
                <a:cs typeface="Times New Roman" pitchFamily="18" charset="0"/>
              </a:rPr>
              <a:t>(очищення феноменів від емпіричного, фактичного змісту).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754188" y="196850"/>
            <a:ext cx="984885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uk-UA" altLang="uk-UA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Сучасна релігійна філософія</a:t>
            </a:r>
            <a:endParaRPr lang="uk-UA" altLang="uk-UA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Лента лицом вниз 2"/>
          <p:cNvSpPr/>
          <p:nvPr/>
        </p:nvSpPr>
        <p:spPr>
          <a:xfrm>
            <a:off x="1754188" y="1039813"/>
            <a:ext cx="3614737" cy="598487"/>
          </a:xfrm>
          <a:prstGeom prst="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Неотомізм</a:t>
            </a:r>
          </a:p>
        </p:txBody>
      </p:sp>
      <p:sp>
        <p:nvSpPr>
          <p:cNvPr id="10" name="Лента лицом вниз 9"/>
          <p:cNvSpPr/>
          <p:nvPr/>
        </p:nvSpPr>
        <p:spPr>
          <a:xfrm>
            <a:off x="7835900" y="1039813"/>
            <a:ext cx="3767138" cy="598487"/>
          </a:xfrm>
          <a:prstGeom prst="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Персоналізм</a:t>
            </a: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1601788" y="1736725"/>
            <a:ext cx="3767137" cy="158908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Представники:</a:t>
            </a:r>
          </a:p>
          <a:p>
            <a:pPr>
              <a:defRPr/>
            </a:pP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Жак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Маритен</a:t>
            </a:r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 (1882-1973)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Етьєн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Анрі</a:t>
            </a:r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Жільсон</a:t>
            </a:r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 (1884-1978) 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Густав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Веттер</a:t>
            </a:r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 (нар. у 1911)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Юзеф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Бохенський</a:t>
            </a:r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 (1902-1995)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с двумя вырезанными противолежащими углами 4"/>
          <p:cNvSpPr/>
          <p:nvPr/>
        </p:nvSpPr>
        <p:spPr>
          <a:xfrm>
            <a:off x="8196263" y="1736725"/>
            <a:ext cx="3406775" cy="1925638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uk-UA" sz="1600" b="1" i="1" dirty="0">
                <a:latin typeface="Times New Roman" pitchFamily="18" charset="0"/>
                <a:cs typeface="Times New Roman" pitchFamily="18" charset="0"/>
              </a:rPr>
              <a:t>Американський персоналізм</a:t>
            </a: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defRPr/>
            </a:pP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Борден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Боун</a:t>
            </a:r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 (1847-1910)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Джорж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Хаусон</a:t>
            </a:r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 (1834-1916)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Мері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Калкінс</a:t>
            </a:r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 (1863-1930)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Вільям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Хокінг</a:t>
            </a:r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 (1873-1966)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Ральф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Флюелінг</a:t>
            </a:r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 (1871-1960)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Едгар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Брайтмен</a:t>
            </a:r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 (1884-1954).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с двумя вырезанными противолежащими углами 13"/>
          <p:cNvSpPr/>
          <p:nvPr/>
        </p:nvSpPr>
        <p:spPr>
          <a:xfrm>
            <a:off x="8196263" y="3984625"/>
            <a:ext cx="3406775" cy="1925638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uk-UA" sz="1600" b="1" i="1" dirty="0">
                <a:latin typeface="Times New Roman" pitchFamily="18" charset="0"/>
                <a:cs typeface="Times New Roman" pitchFamily="18" charset="0"/>
              </a:rPr>
              <a:t>Французький персоналізм</a:t>
            </a: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defRPr/>
            </a:pP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Еммануель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Муньє</a:t>
            </a:r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 ( 1905-1950)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Поль-Луї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Ландсберг</a:t>
            </a:r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 (1901-1944)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Габріель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Мадіньє</a:t>
            </a:r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 (1895-1958)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Поль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Рікьор</a:t>
            </a:r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 (1913-2005)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Жан-Марі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Доменак</a:t>
            </a:r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 (нар. у 1913)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14338" y="3662363"/>
            <a:ext cx="7421562" cy="30765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Основні орієнтації сучасної релігійної філософії:</a:t>
            </a:r>
            <a:endParaRPr lang="uk-UA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q"/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поворот від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теоцентризму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до антропоцентризму, визнання абсолютної цінності людини;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q"/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спроба скоригувати релігійну філософію і науку;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q"/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посил теорії пізнання на такі течії, як герменевтика, структуралізм тощо;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q"/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визнання важливості збереження гуманістичної орієнтації культури;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q"/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увага до проблеми суспільного розвитку;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q"/>
              <a:defRPr/>
            </a:pP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екуменістичне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зближення релігій як засіб пом'якшення драматичних суперечностей сучасності. 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3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3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Заголовок 2"/>
          <p:cNvSpPr>
            <a:spLocks noGrp="1"/>
          </p:cNvSpPr>
          <p:nvPr>
            <p:ph type="ctrTitle"/>
          </p:nvPr>
        </p:nvSpPr>
        <p:spPr>
          <a:xfrm>
            <a:off x="1580906" y="393089"/>
            <a:ext cx="8915400" cy="2262187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uk-UA" altLang="uk-UA" sz="9600" b="1" dirty="0" smtClean="0">
                <a:solidFill>
                  <a:schemeClr val="accent1"/>
                </a:solidFill>
              </a:rPr>
              <a:t/>
            </a:r>
            <a:br>
              <a:rPr lang="uk-UA" altLang="uk-UA" sz="9600" b="1" dirty="0" smtClean="0">
                <a:solidFill>
                  <a:schemeClr val="accent1"/>
                </a:solidFill>
              </a:rPr>
            </a:br>
            <a:r>
              <a:rPr lang="uk-UA" altLang="uk-UA" sz="8000" dirty="0" smtClean="0">
                <a:solidFill>
                  <a:schemeClr val="accent1"/>
                </a:solidFill>
              </a:rPr>
              <a:t>Д</a:t>
            </a:r>
            <a:r>
              <a:rPr lang="uk-UA" altLang="uk-UA" sz="8000" b="1" dirty="0" smtClean="0">
                <a:solidFill>
                  <a:schemeClr val="accent1"/>
                </a:solidFill>
              </a:rPr>
              <a:t>якуємо </a:t>
            </a:r>
            <a:r>
              <a:rPr lang="uk-UA" altLang="uk-UA" sz="8000" b="1" dirty="0" smtClean="0">
                <a:solidFill>
                  <a:schemeClr val="accent1"/>
                </a:solidFill>
              </a:rPr>
              <a:t>за </a:t>
            </a:r>
            <a:r>
              <a:rPr lang="uk-UA" altLang="uk-UA" sz="8000" b="1" dirty="0" smtClean="0">
                <a:solidFill>
                  <a:schemeClr val="accent1"/>
                </a:solidFill>
              </a:rPr>
              <a:t>увагу!</a:t>
            </a:r>
            <a:endParaRPr lang="uk-UA" altLang="uk-UA" sz="8000" b="1" dirty="0" smtClean="0">
              <a:solidFill>
                <a:schemeClr val="accent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20501" y="3167325"/>
            <a:ext cx="4428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altLang="uk-UA" sz="9600" b="1" dirty="0" smtClean="0">
                <a:solidFill>
                  <a:srgbClr val="0F6FC6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ea typeface="+mj-ea"/>
                <a:cs typeface="+mj-cs"/>
              </a:rPr>
              <a:t>КІНЕЦЬ</a:t>
            </a:r>
            <a:endParaRPr lang="ru-RU" dirty="0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uk-UA" altLang="uk-UA" sz="5400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  <a:cs typeface="Times New Roman" pitchFamily="18" charset="0"/>
              </a:rPr>
              <a:t>Тема </a:t>
            </a:r>
            <a:r>
              <a:rPr lang="en-US" altLang="uk-UA" sz="5400" b="1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  <a:cs typeface="Times New Roman" pitchFamily="18" charset="0"/>
              </a:rPr>
              <a:t>2</a:t>
            </a:r>
            <a:r>
              <a:rPr lang="uk-UA" altLang="uk-UA" sz="5400" b="1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  <a:cs typeface="Times New Roman" pitchFamily="18" charset="0"/>
              </a:rPr>
              <a:t>.3.1.</a:t>
            </a:r>
            <a:r>
              <a:rPr lang="uk-UA" altLang="uk-UA" sz="4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altLang="uk-UA" sz="4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altLang="uk-UA" sz="4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altLang="uk-UA" sz="4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endParaRPr lang="uk-UA" altLang="uk-UA" sz="4400" dirty="0" smtClean="0">
              <a:solidFill>
                <a:schemeClr val="accent1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69815" y="2372752"/>
            <a:ext cx="10472928" cy="1752600"/>
          </a:xfrm>
        </p:spPr>
        <p:txBody>
          <a:bodyPr>
            <a:noAutofit/>
          </a:bodyPr>
          <a:lstStyle/>
          <a:p>
            <a:pPr algn="ctr"/>
            <a:r>
              <a:rPr lang="uk-UA" altLang="uk-UA" sz="4400" b="1" dirty="0" err="1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“</a:t>
            </a:r>
            <a:r>
              <a:rPr lang="uk-UA" sz="4400" b="1" dirty="0" err="1" smtClean="0">
                <a:solidFill>
                  <a:schemeClr val="accent3">
                    <a:lumMod val="50000"/>
                  </a:schemeClr>
                </a:solidFill>
              </a:rPr>
              <a:t>Історичні</a:t>
            </a:r>
            <a:r>
              <a:rPr lang="uk-UA" sz="4400" b="1" dirty="0" smtClean="0">
                <a:solidFill>
                  <a:schemeClr val="accent3">
                    <a:lumMod val="50000"/>
                  </a:schemeClr>
                </a:solidFill>
              </a:rPr>
              <a:t> типи філософії: </a:t>
            </a:r>
            <a:br>
              <a:rPr lang="uk-UA" sz="4400" b="1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uk-UA" sz="4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4400" b="1" dirty="0" smtClean="0">
                <a:solidFill>
                  <a:schemeClr val="accent3">
                    <a:lumMod val="50000"/>
                  </a:schemeClr>
                </a:solidFill>
              </a:rPr>
              <a:t>Філософія ХІХ-ХХІ століть. Українська </a:t>
            </a:r>
            <a:r>
              <a:rPr lang="uk-UA" sz="4400" b="1" dirty="0" err="1" smtClean="0">
                <a:solidFill>
                  <a:schemeClr val="accent3">
                    <a:lumMod val="50000"/>
                  </a:schemeClr>
                </a:solidFill>
              </a:rPr>
              <a:t>філософія</a:t>
            </a:r>
            <a:r>
              <a:rPr lang="uk-UA" altLang="uk-UA" sz="4400" b="1" dirty="0" err="1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”</a:t>
            </a:r>
            <a:endParaRPr lang="ru-RU" sz="44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ъект 2"/>
          <p:cNvSpPr>
            <a:spLocks noGrp="1"/>
          </p:cNvSpPr>
          <p:nvPr>
            <p:ph idx="1"/>
          </p:nvPr>
        </p:nvSpPr>
        <p:spPr>
          <a:xfrm>
            <a:off x="965200" y="304800"/>
            <a:ext cx="10871200" cy="6281738"/>
          </a:xfrm>
        </p:spPr>
        <p:txBody>
          <a:bodyPr/>
          <a:lstStyle/>
          <a:p>
            <a:pPr marL="0" indent="0" eaLnBrk="1" hangingPunct="1">
              <a:buFont typeface="Wingdings 3" pitchFamily="18" charset="2"/>
              <a:buNone/>
              <a:defRPr/>
            </a:pPr>
            <a:r>
              <a:rPr lang="uk-UA" altLang="uk-UA" b="1" dirty="0" smtClean="0">
                <a:solidFill>
                  <a:srgbClr val="C00000"/>
                </a:solidFill>
              </a:rPr>
              <a:t>	</a:t>
            </a:r>
            <a:r>
              <a:rPr lang="uk-UA" altLang="uk-UA" b="1" i="1" dirty="0" smtClean="0">
                <a:solidFill>
                  <a:schemeClr val="accent3">
                    <a:lumMod val="50000"/>
                  </a:schemeClr>
                </a:solidFill>
              </a:rPr>
              <a:t>Рекомендована література:</a:t>
            </a:r>
            <a:endParaRPr lang="uk-UA" altLang="uk-UA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uk-UA" altLang="uk-UA" sz="1400" b="1" dirty="0" smtClean="0">
              <a:solidFill>
                <a:srgbClr val="0070C0"/>
              </a:solidFill>
            </a:endParaRPr>
          </a:p>
          <a:p>
            <a:pPr>
              <a:defRPr/>
            </a:pPr>
            <a:r>
              <a:rPr lang="uk-UA" altLang="uk-UA" sz="1400" b="1" dirty="0" smtClean="0">
                <a:solidFill>
                  <a:srgbClr val="0070C0"/>
                </a:solidFill>
              </a:rPr>
              <a:t>1. </a:t>
            </a:r>
            <a:r>
              <a:rPr lang="uk-UA" sz="1400" dirty="0" smtClean="0">
                <a:solidFill>
                  <a:srgbClr val="0070C0"/>
                </a:solidFill>
              </a:rPr>
              <a:t>Вернадський В. І. Праці з історії, філософії та організації науки] / В. І. Вернадський. – Київ : Фенікс, 2012. – 657 с.</a:t>
            </a:r>
            <a:endParaRPr lang="uk-UA" sz="1400" b="1" dirty="0" smtClean="0">
              <a:solidFill>
                <a:srgbClr val="0070C0"/>
              </a:solidFill>
            </a:endParaRPr>
          </a:p>
          <a:p>
            <a:pPr>
              <a:defRPr/>
            </a:pPr>
            <a:r>
              <a:rPr lang="uk-UA" altLang="uk-UA" sz="1400" b="1" dirty="0" smtClean="0">
                <a:solidFill>
                  <a:srgbClr val="0070C0"/>
                </a:solidFill>
              </a:rPr>
              <a:t>2. </a:t>
            </a:r>
            <a:r>
              <a:rPr lang="uk-UA" sz="1400" dirty="0" err="1" smtClean="0">
                <a:solidFill>
                  <a:srgbClr val="0070C0"/>
                </a:solidFill>
              </a:rPr>
              <a:t>Горохолінська</a:t>
            </a:r>
            <a:r>
              <a:rPr lang="uk-UA" sz="1400" dirty="0" smtClean="0">
                <a:solidFill>
                  <a:srgbClr val="0070C0"/>
                </a:solidFill>
              </a:rPr>
              <a:t> І. В. Християнська філософія ХХ століття: </a:t>
            </a:r>
            <a:r>
              <a:rPr lang="uk-UA" sz="1400" dirty="0" err="1" smtClean="0">
                <a:solidFill>
                  <a:srgbClr val="0070C0"/>
                </a:solidFill>
              </a:rPr>
              <a:t>навч.-метод</a:t>
            </a:r>
            <a:r>
              <a:rPr lang="uk-UA" sz="1400" dirty="0" smtClean="0">
                <a:solidFill>
                  <a:srgbClr val="0070C0"/>
                </a:solidFill>
              </a:rPr>
              <a:t>. </a:t>
            </a:r>
            <a:r>
              <a:rPr lang="uk-UA" sz="1400" dirty="0" err="1" smtClean="0">
                <a:solidFill>
                  <a:srgbClr val="0070C0"/>
                </a:solidFill>
              </a:rPr>
              <a:t>посіб</a:t>
            </a:r>
            <a:r>
              <a:rPr lang="uk-UA" sz="1400" dirty="0" smtClean="0">
                <a:solidFill>
                  <a:srgbClr val="0070C0"/>
                </a:solidFill>
              </a:rPr>
              <a:t>. / Ірина </a:t>
            </a:r>
            <a:r>
              <a:rPr lang="uk-UA" sz="1400" dirty="0" err="1" smtClean="0">
                <a:solidFill>
                  <a:srgbClr val="0070C0"/>
                </a:solidFill>
              </a:rPr>
              <a:t>Горохолінська</a:t>
            </a:r>
            <a:r>
              <a:rPr lang="uk-UA" sz="1400" dirty="0" smtClean="0">
                <a:solidFill>
                  <a:srgbClr val="0070C0"/>
                </a:solidFill>
              </a:rPr>
              <a:t>; </a:t>
            </a:r>
            <a:r>
              <a:rPr lang="uk-UA" sz="1400" dirty="0" err="1" smtClean="0">
                <a:solidFill>
                  <a:srgbClr val="0070C0"/>
                </a:solidFill>
              </a:rPr>
              <a:t>Чернів</a:t>
            </a:r>
            <a:r>
              <a:rPr lang="uk-UA" sz="1400" dirty="0" smtClean="0">
                <a:solidFill>
                  <a:srgbClr val="0070C0"/>
                </a:solidFill>
              </a:rPr>
              <a:t>. нац. ун-т ім. Юрія </a:t>
            </a:r>
            <a:r>
              <a:rPr lang="uk-UA" sz="1400" dirty="0" err="1" smtClean="0">
                <a:solidFill>
                  <a:srgbClr val="0070C0"/>
                </a:solidFill>
              </a:rPr>
              <a:t>Федьковича</a:t>
            </a:r>
            <a:r>
              <a:rPr lang="uk-UA" sz="1400" dirty="0" smtClean="0">
                <a:solidFill>
                  <a:srgbClr val="0070C0"/>
                </a:solidFill>
              </a:rPr>
              <a:t>. м Чернівці: Рута, 2015. – 167 с. </a:t>
            </a:r>
            <a:endParaRPr lang="uk-UA" sz="1400" b="1" dirty="0" smtClean="0">
              <a:solidFill>
                <a:srgbClr val="0070C0"/>
              </a:solidFill>
            </a:endParaRPr>
          </a:p>
          <a:p>
            <a:pPr>
              <a:defRPr/>
            </a:pPr>
            <a:r>
              <a:rPr lang="uk-UA" altLang="uk-UA" sz="1400" b="1" dirty="0" smtClean="0">
                <a:solidFill>
                  <a:srgbClr val="0070C0"/>
                </a:solidFill>
              </a:rPr>
              <a:t>3. </a:t>
            </a:r>
            <a:r>
              <a:rPr lang="uk-UA" sz="1400" dirty="0" smtClean="0">
                <a:solidFill>
                  <a:srgbClr val="0070C0"/>
                </a:solidFill>
              </a:rPr>
              <a:t>Захара І. С. Українська філософія : </a:t>
            </a:r>
            <a:r>
              <a:rPr lang="uk-UA" sz="1400" dirty="0" err="1" smtClean="0">
                <a:solidFill>
                  <a:srgbClr val="0070C0"/>
                </a:solidFill>
              </a:rPr>
              <a:t>навч</a:t>
            </a:r>
            <a:r>
              <a:rPr lang="uk-UA" sz="1400" dirty="0" smtClean="0">
                <a:solidFill>
                  <a:srgbClr val="0070C0"/>
                </a:solidFill>
              </a:rPr>
              <a:t>. </a:t>
            </a:r>
            <a:r>
              <a:rPr lang="uk-UA" sz="1400" dirty="0" err="1" smtClean="0">
                <a:solidFill>
                  <a:srgbClr val="0070C0"/>
                </a:solidFill>
              </a:rPr>
              <a:t>посіб</a:t>
            </a:r>
            <a:r>
              <a:rPr lang="uk-UA" sz="1400" dirty="0" smtClean="0">
                <a:solidFill>
                  <a:srgbClr val="0070C0"/>
                </a:solidFill>
              </a:rPr>
              <a:t>. / Захара І. С.; </a:t>
            </a:r>
            <a:r>
              <a:rPr lang="uk-UA" sz="1400" dirty="0" err="1" smtClean="0">
                <a:solidFill>
                  <a:srgbClr val="0070C0"/>
                </a:solidFill>
              </a:rPr>
              <a:t>Льві</a:t>
            </a:r>
            <a:r>
              <a:rPr lang="uk-UA" sz="1400" dirty="0" smtClean="0">
                <a:solidFill>
                  <a:srgbClr val="0070C0"/>
                </a:solidFill>
              </a:rPr>
              <a:t>. нац. ун-т ім. Івана Франка, Філос. ф-т. – Львів: ЛНУ ім. Івана Франка, 2014. – 353 с.</a:t>
            </a:r>
          </a:p>
          <a:p>
            <a:pPr>
              <a:defRPr/>
            </a:pPr>
            <a:r>
              <a:rPr lang="uk-UA" altLang="uk-UA" sz="1400" b="1" dirty="0" smtClean="0">
                <a:solidFill>
                  <a:srgbClr val="0070C0"/>
                </a:solidFill>
              </a:rPr>
              <a:t>4. </a:t>
            </a:r>
            <a:r>
              <a:rPr lang="uk-UA" sz="1400" dirty="0" smtClean="0">
                <a:solidFill>
                  <a:srgbClr val="0070C0"/>
                </a:solidFill>
              </a:rPr>
              <a:t>Іванова Н. В. Феноменологія мислення: </a:t>
            </a:r>
            <a:r>
              <a:rPr lang="uk-UA" sz="1400" dirty="0" err="1" smtClean="0">
                <a:solidFill>
                  <a:srgbClr val="0070C0"/>
                </a:solidFill>
              </a:rPr>
              <a:t>гнозис</a:t>
            </a:r>
            <a:r>
              <a:rPr lang="uk-UA" sz="1400" dirty="0" smtClean="0">
                <a:solidFill>
                  <a:srgbClr val="0070C0"/>
                </a:solidFill>
              </a:rPr>
              <a:t>, креатив, особистість: монографія / Наталія Іванова. </a:t>
            </a:r>
            <a:r>
              <a:rPr lang="uk-UA" sz="1400" b="1" dirty="0" smtClean="0">
                <a:solidFill>
                  <a:srgbClr val="0070C0"/>
                </a:solidFill>
              </a:rPr>
              <a:t>–</a:t>
            </a:r>
            <a:r>
              <a:rPr lang="uk-UA" sz="1400" dirty="0" smtClean="0">
                <a:solidFill>
                  <a:srgbClr val="0070C0"/>
                </a:solidFill>
              </a:rPr>
              <a:t> Луцьк : Твердиня, 2015. – 363 с.</a:t>
            </a:r>
            <a:endParaRPr lang="uk-UA" sz="1400" b="1" dirty="0" smtClean="0">
              <a:solidFill>
                <a:srgbClr val="0070C0"/>
              </a:solidFill>
            </a:endParaRPr>
          </a:p>
          <a:p>
            <a:pPr>
              <a:defRPr/>
            </a:pPr>
            <a:r>
              <a:rPr lang="uk-UA" altLang="uk-UA" sz="1400" b="1" dirty="0" smtClean="0">
                <a:solidFill>
                  <a:srgbClr val="0070C0"/>
                </a:solidFill>
              </a:rPr>
              <a:t>5. </a:t>
            </a:r>
            <a:r>
              <a:rPr lang="uk-UA" sz="1400" dirty="0" smtClean="0">
                <a:solidFill>
                  <a:srgbClr val="0070C0"/>
                </a:solidFill>
              </a:rPr>
              <a:t>Поппер К. </a:t>
            </a:r>
            <a:r>
              <a:rPr lang="uk-UA" sz="1400" dirty="0" err="1" smtClean="0">
                <a:solidFill>
                  <a:srgbClr val="0070C0"/>
                </a:solidFill>
              </a:rPr>
              <a:t>Логика</a:t>
            </a:r>
            <a:r>
              <a:rPr lang="uk-UA" sz="1400" dirty="0" smtClean="0">
                <a:solidFill>
                  <a:srgbClr val="0070C0"/>
                </a:solidFill>
              </a:rPr>
              <a:t> </a:t>
            </a:r>
            <a:r>
              <a:rPr lang="uk-UA" sz="1400" dirty="0" err="1" smtClean="0">
                <a:solidFill>
                  <a:srgbClr val="0070C0"/>
                </a:solidFill>
              </a:rPr>
              <a:t>научного</a:t>
            </a:r>
            <a:r>
              <a:rPr lang="uk-UA" sz="1400" dirty="0" smtClean="0">
                <a:solidFill>
                  <a:srgbClr val="0070C0"/>
                </a:solidFill>
              </a:rPr>
              <a:t> </a:t>
            </a:r>
            <a:r>
              <a:rPr lang="uk-UA" sz="1400" dirty="0" err="1" smtClean="0">
                <a:solidFill>
                  <a:srgbClr val="0070C0"/>
                </a:solidFill>
              </a:rPr>
              <a:t>исследования</a:t>
            </a:r>
            <a:r>
              <a:rPr lang="uk-UA" sz="1400" dirty="0" smtClean="0">
                <a:solidFill>
                  <a:srgbClr val="0070C0"/>
                </a:solidFill>
              </a:rPr>
              <a:t>: пер. с англ. / К. Р. Поппер ; </a:t>
            </a:r>
            <a:r>
              <a:rPr lang="uk-UA" sz="1400" dirty="0" err="1" smtClean="0">
                <a:solidFill>
                  <a:srgbClr val="0070C0"/>
                </a:solidFill>
              </a:rPr>
              <a:t>общ</a:t>
            </a:r>
            <a:r>
              <a:rPr lang="uk-UA" sz="1400" dirty="0" smtClean="0">
                <a:solidFill>
                  <a:srgbClr val="0070C0"/>
                </a:solidFill>
              </a:rPr>
              <a:t>. ред. пер. В. Н. </a:t>
            </a:r>
            <a:r>
              <a:rPr lang="uk-UA" sz="1400" dirty="0" err="1" smtClean="0">
                <a:solidFill>
                  <a:srgbClr val="0070C0"/>
                </a:solidFill>
              </a:rPr>
              <a:t>Садовский</a:t>
            </a:r>
            <a:r>
              <a:rPr lang="uk-UA" sz="1400" dirty="0" smtClean="0">
                <a:solidFill>
                  <a:srgbClr val="0070C0"/>
                </a:solidFill>
              </a:rPr>
              <a:t>. – М. : </a:t>
            </a:r>
            <a:r>
              <a:rPr lang="uk-UA" sz="1400" dirty="0" err="1" smtClean="0">
                <a:solidFill>
                  <a:srgbClr val="0070C0"/>
                </a:solidFill>
              </a:rPr>
              <a:t>Республика</a:t>
            </a:r>
            <a:r>
              <a:rPr lang="uk-UA" sz="1400" dirty="0" smtClean="0">
                <a:solidFill>
                  <a:srgbClr val="0070C0"/>
                </a:solidFill>
              </a:rPr>
              <a:t>, 2005. – 447 с. </a:t>
            </a:r>
            <a:endParaRPr lang="uk-UA" sz="1400" b="1" dirty="0" smtClean="0">
              <a:solidFill>
                <a:srgbClr val="0070C0"/>
              </a:solidFill>
            </a:endParaRPr>
          </a:p>
          <a:p>
            <a:pPr>
              <a:defRPr/>
            </a:pPr>
            <a:r>
              <a:rPr lang="uk-UA" altLang="uk-UA" sz="1400" b="1" dirty="0" smtClean="0">
                <a:solidFill>
                  <a:srgbClr val="0070C0"/>
                </a:solidFill>
              </a:rPr>
              <a:t>6. </a:t>
            </a:r>
            <a:r>
              <a:rPr lang="uk-UA" sz="1400" dirty="0" smtClean="0">
                <a:solidFill>
                  <a:srgbClr val="0070C0"/>
                </a:solidFill>
              </a:rPr>
              <a:t>Філософія: </a:t>
            </a:r>
            <a:r>
              <a:rPr lang="uk-UA" sz="1400" dirty="0" err="1" smtClean="0">
                <a:solidFill>
                  <a:srgbClr val="0070C0"/>
                </a:solidFill>
              </a:rPr>
              <a:t>навч</a:t>
            </a:r>
            <a:r>
              <a:rPr lang="uk-UA" sz="1400" dirty="0" smtClean="0">
                <a:solidFill>
                  <a:srgbClr val="0070C0"/>
                </a:solidFill>
              </a:rPr>
              <a:t>. посібник  для  </a:t>
            </a:r>
            <a:r>
              <a:rPr lang="uk-UA" sz="1400" dirty="0" err="1" smtClean="0">
                <a:solidFill>
                  <a:srgbClr val="0070C0"/>
                </a:solidFill>
              </a:rPr>
              <a:t>студ</a:t>
            </a:r>
            <a:r>
              <a:rPr lang="uk-UA" sz="1400" dirty="0" smtClean="0">
                <a:solidFill>
                  <a:srgbClr val="0070C0"/>
                </a:solidFill>
              </a:rPr>
              <a:t>. і  аспірантів  вищих  </a:t>
            </a:r>
            <a:r>
              <a:rPr lang="uk-UA" sz="1400" dirty="0" err="1" smtClean="0">
                <a:solidFill>
                  <a:srgbClr val="0070C0"/>
                </a:solidFill>
              </a:rPr>
              <a:t>навч</a:t>
            </a:r>
            <a:r>
              <a:rPr lang="uk-UA" sz="1400" dirty="0" smtClean="0">
                <a:solidFill>
                  <a:srgbClr val="0070C0"/>
                </a:solidFill>
              </a:rPr>
              <a:t>. </a:t>
            </a:r>
            <a:r>
              <a:rPr lang="uk-UA" sz="1400" dirty="0" err="1" smtClean="0">
                <a:solidFill>
                  <a:srgbClr val="0070C0"/>
                </a:solidFill>
              </a:rPr>
              <a:t>закл</a:t>
            </a:r>
            <a:r>
              <a:rPr lang="uk-UA" sz="1400" dirty="0" smtClean="0">
                <a:solidFill>
                  <a:srgbClr val="0070C0"/>
                </a:solidFill>
              </a:rPr>
              <a:t>. / І.Ф. </a:t>
            </a:r>
            <a:r>
              <a:rPr lang="uk-UA" sz="1400" dirty="0" err="1" smtClean="0">
                <a:solidFill>
                  <a:srgbClr val="0070C0"/>
                </a:solidFill>
              </a:rPr>
              <a:t>Надольний</a:t>
            </a:r>
            <a:r>
              <a:rPr lang="uk-UA" sz="1400" dirty="0" smtClean="0">
                <a:solidFill>
                  <a:srgbClr val="0070C0"/>
                </a:solidFill>
              </a:rPr>
              <a:t> (ред.). – 8-ме вид., стер. – К.: </a:t>
            </a:r>
            <a:r>
              <a:rPr lang="uk-UA" sz="1400" dirty="0" err="1" smtClean="0">
                <a:solidFill>
                  <a:srgbClr val="0070C0"/>
                </a:solidFill>
              </a:rPr>
              <a:t>Вікар</a:t>
            </a:r>
            <a:r>
              <a:rPr lang="uk-UA" sz="1400" dirty="0" smtClean="0">
                <a:solidFill>
                  <a:srgbClr val="0070C0"/>
                </a:solidFill>
              </a:rPr>
              <a:t>, 2012. – 534 с.</a:t>
            </a:r>
            <a:endParaRPr lang="uk-UA" altLang="uk-UA" sz="1400" b="1" dirty="0" smtClean="0">
              <a:solidFill>
                <a:srgbClr val="0070C0"/>
              </a:solidFill>
            </a:endParaRPr>
          </a:p>
          <a:p>
            <a:pPr>
              <a:defRPr/>
            </a:pPr>
            <a:r>
              <a:rPr lang="uk-UA" altLang="uk-UA" sz="1400" b="1" dirty="0" smtClean="0">
                <a:solidFill>
                  <a:srgbClr val="0070C0"/>
                </a:solidFill>
              </a:rPr>
              <a:t>7. </a:t>
            </a:r>
            <a:r>
              <a:rPr lang="uk-UA" sz="1400" dirty="0" smtClean="0">
                <a:solidFill>
                  <a:srgbClr val="0070C0"/>
                </a:solidFill>
              </a:rPr>
              <a:t>Філософія: Хрестоматія (від витоків до сьогодення): </a:t>
            </a:r>
            <a:r>
              <a:rPr lang="uk-UA" sz="1400" dirty="0" err="1" smtClean="0">
                <a:solidFill>
                  <a:srgbClr val="0070C0"/>
                </a:solidFill>
              </a:rPr>
              <a:t>навч</a:t>
            </a:r>
            <a:r>
              <a:rPr lang="uk-UA" sz="1400" dirty="0" smtClean="0">
                <a:solidFill>
                  <a:srgbClr val="0070C0"/>
                </a:solidFill>
              </a:rPr>
              <a:t>. </a:t>
            </a:r>
            <a:r>
              <a:rPr lang="uk-UA" sz="1400" dirty="0" err="1" smtClean="0">
                <a:solidFill>
                  <a:srgbClr val="0070C0"/>
                </a:solidFill>
              </a:rPr>
              <a:t>посіб</a:t>
            </a:r>
            <a:r>
              <a:rPr lang="uk-UA" sz="1400" dirty="0" smtClean="0">
                <a:solidFill>
                  <a:srgbClr val="0070C0"/>
                </a:solidFill>
              </a:rPr>
              <a:t>. Рекомендовано МОН / За ред. Л.В. </a:t>
            </a:r>
            <a:r>
              <a:rPr lang="uk-UA" sz="1400" dirty="0" err="1" smtClean="0">
                <a:solidFill>
                  <a:srgbClr val="0070C0"/>
                </a:solidFill>
              </a:rPr>
              <a:t>Губерського</a:t>
            </a:r>
            <a:r>
              <a:rPr lang="uk-UA" sz="1400" dirty="0" smtClean="0">
                <a:solidFill>
                  <a:srgbClr val="0070C0"/>
                </a:solidFill>
              </a:rPr>
              <a:t>. – К., 2012. – 621 с.</a:t>
            </a:r>
            <a:endParaRPr lang="uk-UA" altLang="uk-UA" sz="1400" b="1" dirty="0" smtClean="0">
              <a:solidFill>
                <a:srgbClr val="0070C0"/>
              </a:solidFill>
            </a:endParaRPr>
          </a:p>
          <a:p>
            <a:pPr>
              <a:defRPr/>
            </a:pPr>
            <a:r>
              <a:rPr lang="uk-UA" altLang="uk-UA" sz="1400" b="1" dirty="0" smtClean="0">
                <a:solidFill>
                  <a:srgbClr val="0070C0"/>
                </a:solidFill>
              </a:rPr>
              <a:t>8. </a:t>
            </a:r>
            <a:r>
              <a:rPr lang="uk-UA" sz="1400" dirty="0" smtClean="0">
                <a:solidFill>
                  <a:srgbClr val="0070C0"/>
                </a:solidFill>
              </a:rPr>
              <a:t>Фрейд З. </a:t>
            </a:r>
            <a:r>
              <a:rPr lang="uk-UA" sz="1400" dirty="0" err="1" smtClean="0">
                <a:solidFill>
                  <a:srgbClr val="0070C0"/>
                </a:solidFill>
              </a:rPr>
              <a:t>Введение</a:t>
            </a:r>
            <a:r>
              <a:rPr lang="uk-UA" sz="1400" dirty="0" smtClean="0">
                <a:solidFill>
                  <a:srgbClr val="0070C0"/>
                </a:solidFill>
              </a:rPr>
              <a:t> в </a:t>
            </a:r>
            <a:r>
              <a:rPr lang="uk-UA" sz="1400" dirty="0" err="1" smtClean="0">
                <a:solidFill>
                  <a:srgbClr val="0070C0"/>
                </a:solidFill>
              </a:rPr>
              <a:t>психоанализ</a:t>
            </a:r>
            <a:r>
              <a:rPr lang="uk-UA" sz="1400" dirty="0" smtClean="0">
                <a:solidFill>
                  <a:srgbClr val="0070C0"/>
                </a:solidFill>
              </a:rPr>
              <a:t> / </a:t>
            </a:r>
            <a:r>
              <a:rPr lang="uk-UA" sz="1400" dirty="0" err="1" smtClean="0">
                <a:solidFill>
                  <a:srgbClr val="0070C0"/>
                </a:solidFill>
              </a:rPr>
              <a:t>Зигмунд</a:t>
            </a:r>
            <a:r>
              <a:rPr lang="uk-UA" sz="1400" dirty="0" smtClean="0">
                <a:solidFill>
                  <a:srgbClr val="0070C0"/>
                </a:solidFill>
              </a:rPr>
              <a:t> Фрейд ; [пер. с </a:t>
            </a:r>
            <a:r>
              <a:rPr lang="uk-UA" sz="1400" dirty="0" err="1" smtClean="0">
                <a:solidFill>
                  <a:srgbClr val="0070C0"/>
                </a:solidFill>
              </a:rPr>
              <a:t>нем</a:t>
            </a:r>
            <a:r>
              <a:rPr lang="uk-UA" sz="1400" dirty="0" smtClean="0">
                <a:solidFill>
                  <a:srgbClr val="0070C0"/>
                </a:solidFill>
              </a:rPr>
              <a:t>. Г. В. </a:t>
            </a:r>
            <a:r>
              <a:rPr lang="uk-UA" sz="1400" dirty="0" err="1" smtClean="0">
                <a:solidFill>
                  <a:srgbClr val="0070C0"/>
                </a:solidFill>
              </a:rPr>
              <a:t>Барышниковой</a:t>
            </a:r>
            <a:r>
              <a:rPr lang="uk-UA" sz="1400" dirty="0" smtClean="0">
                <a:solidFill>
                  <a:srgbClr val="0070C0"/>
                </a:solidFill>
              </a:rPr>
              <a:t>]. – 2-е </a:t>
            </a:r>
            <a:r>
              <a:rPr lang="uk-UA" sz="1400" dirty="0" err="1" smtClean="0">
                <a:solidFill>
                  <a:srgbClr val="0070C0"/>
                </a:solidFill>
              </a:rPr>
              <a:t>изд</a:t>
            </a:r>
            <a:r>
              <a:rPr lang="uk-UA" sz="1400" dirty="0" smtClean="0">
                <a:solidFill>
                  <a:srgbClr val="0070C0"/>
                </a:solidFill>
              </a:rPr>
              <a:t>. - </a:t>
            </a:r>
            <a:r>
              <a:rPr lang="uk-UA" sz="1400" dirty="0" err="1" smtClean="0">
                <a:solidFill>
                  <a:srgbClr val="0070C0"/>
                </a:solidFill>
              </a:rPr>
              <a:t>Харьков</a:t>
            </a:r>
            <a:r>
              <a:rPr lang="uk-UA" sz="1400" dirty="0" smtClean="0">
                <a:solidFill>
                  <a:srgbClr val="0070C0"/>
                </a:solidFill>
              </a:rPr>
              <a:t> ; </a:t>
            </a:r>
            <a:r>
              <a:rPr lang="uk-UA" sz="1400" dirty="0" err="1" smtClean="0">
                <a:solidFill>
                  <a:srgbClr val="0070C0"/>
                </a:solidFill>
              </a:rPr>
              <a:t>Белгород</a:t>
            </a:r>
            <a:r>
              <a:rPr lang="uk-UA" sz="1400" dirty="0" smtClean="0">
                <a:solidFill>
                  <a:srgbClr val="0070C0"/>
                </a:solidFill>
              </a:rPr>
              <a:t> : </a:t>
            </a:r>
            <a:r>
              <a:rPr lang="uk-UA" sz="1400" dirty="0" err="1" smtClean="0">
                <a:solidFill>
                  <a:srgbClr val="0070C0"/>
                </a:solidFill>
              </a:rPr>
              <a:t>Книжный</a:t>
            </a:r>
            <a:r>
              <a:rPr lang="uk-UA" sz="1400" dirty="0" smtClean="0">
                <a:solidFill>
                  <a:srgbClr val="0070C0"/>
                </a:solidFill>
              </a:rPr>
              <a:t> Клуб "</a:t>
            </a:r>
            <a:r>
              <a:rPr lang="uk-UA" sz="1400" dirty="0" err="1" smtClean="0">
                <a:solidFill>
                  <a:srgbClr val="0070C0"/>
                </a:solidFill>
              </a:rPr>
              <a:t>Клуб</a:t>
            </a:r>
            <a:r>
              <a:rPr lang="uk-UA" sz="1400" dirty="0" smtClean="0">
                <a:solidFill>
                  <a:srgbClr val="0070C0"/>
                </a:solidFill>
              </a:rPr>
              <a:t> </a:t>
            </a:r>
            <a:r>
              <a:rPr lang="uk-UA" sz="1400" dirty="0" err="1" smtClean="0">
                <a:solidFill>
                  <a:srgbClr val="0070C0"/>
                </a:solidFill>
              </a:rPr>
              <a:t>Семейного</a:t>
            </a:r>
            <a:r>
              <a:rPr lang="uk-UA" sz="1400" dirty="0" smtClean="0">
                <a:solidFill>
                  <a:srgbClr val="0070C0"/>
                </a:solidFill>
              </a:rPr>
              <a:t> </a:t>
            </a:r>
            <a:r>
              <a:rPr lang="uk-UA" sz="1400" dirty="0" err="1" smtClean="0">
                <a:solidFill>
                  <a:srgbClr val="0070C0"/>
                </a:solidFill>
              </a:rPr>
              <a:t>Досуга</a:t>
            </a:r>
            <a:r>
              <a:rPr lang="uk-UA" sz="1400" dirty="0" smtClean="0">
                <a:solidFill>
                  <a:srgbClr val="0070C0"/>
                </a:solidFill>
              </a:rPr>
              <a:t>", 2015. – 478 с. - </a:t>
            </a:r>
            <a:r>
              <a:rPr lang="uk-UA" sz="1400" dirty="0" err="1" smtClean="0">
                <a:solidFill>
                  <a:srgbClr val="0070C0"/>
                </a:solidFill>
              </a:rPr>
              <a:t>Бібліогр</a:t>
            </a:r>
            <a:r>
              <a:rPr lang="uk-UA" sz="1400" dirty="0" smtClean="0">
                <a:solidFill>
                  <a:srgbClr val="0070C0"/>
                </a:solidFill>
              </a:rPr>
              <a:t>.: с. </a:t>
            </a:r>
            <a:endParaRPr lang="uk-UA" sz="1400" b="1" dirty="0" smtClean="0">
              <a:solidFill>
                <a:srgbClr val="0070C0"/>
              </a:solidFill>
            </a:endParaRPr>
          </a:p>
          <a:p>
            <a:pPr>
              <a:defRPr/>
            </a:pPr>
            <a:r>
              <a:rPr lang="uk-UA" altLang="uk-UA" sz="1400" b="1" dirty="0" smtClean="0">
                <a:solidFill>
                  <a:srgbClr val="0070C0"/>
                </a:solidFill>
              </a:rPr>
              <a:t>9. </a:t>
            </a:r>
            <a:r>
              <a:rPr lang="uk-UA" sz="1400" dirty="0" err="1" smtClean="0">
                <a:solidFill>
                  <a:srgbClr val="0070C0"/>
                </a:solidFill>
              </a:rPr>
              <a:t>Фромм</a:t>
            </a:r>
            <a:r>
              <a:rPr lang="uk-UA" sz="1400" dirty="0" smtClean="0">
                <a:solidFill>
                  <a:srgbClr val="0070C0"/>
                </a:solidFill>
              </a:rPr>
              <a:t> Е. Мати чи бути? / Еріх </a:t>
            </a:r>
            <a:r>
              <a:rPr lang="uk-UA" sz="1400" dirty="0" err="1" smtClean="0">
                <a:solidFill>
                  <a:srgbClr val="0070C0"/>
                </a:solidFill>
              </a:rPr>
              <a:t>Фромм</a:t>
            </a:r>
            <a:r>
              <a:rPr lang="uk-UA" sz="1400" dirty="0" smtClean="0">
                <a:solidFill>
                  <a:srgbClr val="0070C0"/>
                </a:solidFill>
              </a:rPr>
              <a:t> ; [пер. з англ. Ольги Михайлової та Андрія Буряка]. – Вид. 2-ге. – Київ : Український письменник, 2014. – 221 с. </a:t>
            </a:r>
            <a:endParaRPr lang="uk-UA" sz="1400" b="1" dirty="0" smtClean="0">
              <a:solidFill>
                <a:srgbClr val="0070C0"/>
              </a:solidFill>
            </a:endParaRPr>
          </a:p>
          <a:p>
            <a:pPr>
              <a:defRPr/>
            </a:pPr>
            <a:r>
              <a:rPr lang="uk-UA" altLang="uk-UA" sz="1400" b="1" dirty="0" smtClean="0">
                <a:solidFill>
                  <a:srgbClr val="0070C0"/>
                </a:solidFill>
              </a:rPr>
              <a:t>10. </a:t>
            </a:r>
            <a:r>
              <a:rPr lang="uk-UA" sz="1400" dirty="0" smtClean="0">
                <a:solidFill>
                  <a:srgbClr val="0070C0"/>
                </a:solidFill>
              </a:rPr>
              <a:t>Юркевич П. Д. Історія філософії права. Філософія права. Філософський щоденник / П. Д. Юркевич ; </a:t>
            </a:r>
            <a:r>
              <a:rPr lang="uk-UA" sz="1400" dirty="0" err="1" smtClean="0">
                <a:solidFill>
                  <a:srgbClr val="0070C0"/>
                </a:solidFill>
              </a:rPr>
              <a:t>упоряд</a:t>
            </a:r>
            <a:r>
              <a:rPr lang="uk-UA" sz="1400" dirty="0" smtClean="0">
                <a:solidFill>
                  <a:srgbClr val="0070C0"/>
                </a:solidFill>
              </a:rPr>
              <a:t>. Р. Піч, М. Лук ; </a:t>
            </a:r>
            <a:r>
              <a:rPr lang="uk-UA" sz="1400" dirty="0" err="1" smtClean="0">
                <a:solidFill>
                  <a:srgbClr val="0070C0"/>
                </a:solidFill>
              </a:rPr>
              <a:t>заг</a:t>
            </a:r>
            <a:r>
              <a:rPr lang="uk-UA" sz="1400" dirty="0" smtClean="0">
                <a:solidFill>
                  <a:srgbClr val="0070C0"/>
                </a:solidFill>
              </a:rPr>
              <a:t>. ред. В. </a:t>
            </a:r>
            <a:r>
              <a:rPr lang="uk-UA" sz="1400" dirty="0" err="1" smtClean="0">
                <a:solidFill>
                  <a:srgbClr val="0070C0"/>
                </a:solidFill>
              </a:rPr>
              <a:t>Нічик</a:t>
            </a:r>
            <a:r>
              <a:rPr lang="uk-UA" sz="1400" dirty="0" smtClean="0">
                <a:solidFill>
                  <a:srgbClr val="0070C0"/>
                </a:solidFill>
              </a:rPr>
              <a:t>. – 3. вид. – К. : Редакція журналу "Український Світ" ; К. : Вид-во ім. Олени </a:t>
            </a:r>
            <a:r>
              <a:rPr lang="uk-UA" sz="1400" dirty="0" err="1" smtClean="0">
                <a:solidFill>
                  <a:srgbClr val="0070C0"/>
                </a:solidFill>
              </a:rPr>
              <a:t>теліги</a:t>
            </a:r>
            <a:r>
              <a:rPr lang="uk-UA" sz="1400" dirty="0" smtClean="0">
                <a:solidFill>
                  <a:srgbClr val="0070C0"/>
                </a:solidFill>
              </a:rPr>
              <a:t>, 2001. – 752 с. </a:t>
            </a:r>
            <a:endParaRPr lang="uk-UA" sz="1400" b="1" dirty="0" smtClean="0">
              <a:solidFill>
                <a:srgbClr val="0070C0"/>
              </a:solidFill>
            </a:endParaRPr>
          </a:p>
          <a:p>
            <a:pPr marL="0" indent="0">
              <a:buFont typeface="Wingdings 3" pitchFamily="18" charset="2"/>
              <a:buNone/>
              <a:defRPr/>
            </a:pPr>
            <a:endParaRPr lang="uk-UA" sz="1400" b="1" dirty="0" smtClean="0">
              <a:solidFill>
                <a:srgbClr val="0070C0"/>
              </a:solidFill>
            </a:endParaRPr>
          </a:p>
          <a:p>
            <a:pPr eaLnBrk="1" hangingPunct="1">
              <a:buFont typeface="Wingdings 3" pitchFamily="18" charset="2"/>
              <a:buNone/>
              <a:defRPr/>
            </a:pPr>
            <a:endParaRPr lang="uk-UA" altLang="uk-UA" sz="1600" dirty="0" smtClean="0"/>
          </a:p>
          <a:p>
            <a:pPr eaLnBrk="1" hangingPunct="1">
              <a:defRPr/>
            </a:pPr>
            <a:endParaRPr lang="uk-UA" altLang="uk-UA" dirty="0" smtClean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4343400" y="123825"/>
            <a:ext cx="4957763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Структура теми</a:t>
            </a:r>
            <a:endParaRPr lang="uk-UA" sz="32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54175" y="742950"/>
            <a:ext cx="3998913" cy="14668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uk-UA" b="1" dirty="0"/>
              <a:t>Формування нової філософської парадигми на межі ХІХ та ХХ століть.</a:t>
            </a:r>
            <a:endParaRPr lang="uk-UA" dirty="0"/>
          </a:p>
          <a:p>
            <a:pPr>
              <a:defRPr/>
            </a:pPr>
            <a:r>
              <a:rPr lang="uk-UA" b="1" dirty="0"/>
              <a:t>Основна проблематика сучасної філософії.</a:t>
            </a:r>
            <a:endParaRPr lang="uk-UA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7661275" y="700088"/>
            <a:ext cx="3997325" cy="14684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uk-UA" b="1" dirty="0"/>
              <a:t>Українська філософія як культурно-історичний феномен.</a:t>
            </a:r>
            <a:endParaRPr lang="uk-UA" dirty="0"/>
          </a:p>
        </p:txBody>
      </p:sp>
      <p:sp>
        <p:nvSpPr>
          <p:cNvPr id="19" name="Надпись 2"/>
          <p:cNvSpPr txBox="1">
            <a:spLocks noChangeArrowheads="1"/>
          </p:cNvSpPr>
          <p:nvPr/>
        </p:nvSpPr>
        <p:spPr bwMode="auto">
          <a:xfrm>
            <a:off x="1490663" y="2470150"/>
            <a:ext cx="5226050" cy="40322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285750" indent="-285750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uk-UA" sz="1600" i="1" dirty="0"/>
              <a:t>Проблема ірраціонального в сучасній філософії («філософія життя», волюнтаризм, інтуїтивізм, філософська антропологія).</a:t>
            </a:r>
          </a:p>
          <a:p>
            <a:pPr marL="285750" indent="-285750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uk-UA" sz="1600" i="1" dirty="0"/>
              <a:t>Екзистенціальна філософія.</a:t>
            </a:r>
          </a:p>
          <a:p>
            <a:pPr marL="285750" indent="-285750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uk-UA" sz="1600" i="1" dirty="0"/>
              <a:t>Філософські засади психоаналізу на </a:t>
            </a:r>
            <a:r>
              <a:rPr lang="uk-UA" sz="1600" i="1" dirty="0" err="1"/>
              <a:t>неофрейдизму</a:t>
            </a:r>
            <a:r>
              <a:rPr lang="uk-UA" sz="1600" i="1" dirty="0"/>
              <a:t>.</a:t>
            </a:r>
          </a:p>
          <a:p>
            <a:pPr marL="285750" indent="-285750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uk-UA" sz="1600" i="1" dirty="0"/>
              <a:t>Позитивістська філософія та її еволюція: позитивізм; емпіріокритицизм; конвенціоналізм; неопозитивізм; аналітична філософія;критичний раціоналізм; історична школа філософії науки.</a:t>
            </a:r>
          </a:p>
          <a:p>
            <a:pPr marL="285750" indent="-285750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uk-UA" sz="1600" i="1" dirty="0"/>
              <a:t>Структуралізм і герменевтика як методології гуманітарного пізнання.</a:t>
            </a:r>
          </a:p>
          <a:p>
            <a:pPr marL="285750" indent="-285750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uk-UA" sz="1600" i="1" dirty="0"/>
              <a:t>Феноменологія Е. </a:t>
            </a:r>
            <a:r>
              <a:rPr lang="uk-UA" sz="1600" i="1" dirty="0" err="1"/>
              <a:t>Гусерля</a:t>
            </a:r>
            <a:r>
              <a:rPr lang="uk-UA" sz="1600" i="1" dirty="0"/>
              <a:t>.</a:t>
            </a:r>
          </a:p>
          <a:p>
            <a:pPr marL="285750" indent="-285750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uk-UA" sz="1600" i="1" dirty="0"/>
              <a:t>Сучасна релігійна філософія (неотомізм, персоналізм).</a:t>
            </a:r>
          </a:p>
        </p:txBody>
      </p:sp>
      <p:sp>
        <p:nvSpPr>
          <p:cNvPr id="20" name="Надпись 2"/>
          <p:cNvSpPr txBox="1">
            <a:spLocks noChangeArrowheads="1"/>
          </p:cNvSpPr>
          <p:nvPr/>
        </p:nvSpPr>
        <p:spPr bwMode="auto">
          <a:xfrm>
            <a:off x="7661275" y="2470150"/>
            <a:ext cx="4268788" cy="224676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285750" indent="-285750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uk-UA" i="1" dirty="0"/>
              <a:t>Методологічні проблеми дослідження української філософії.</a:t>
            </a:r>
          </a:p>
          <a:p>
            <a:pPr marL="285750" indent="-285750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uk-UA" i="1" dirty="0"/>
              <a:t>Філософія Г.Сковороди та Т.Шевченка.</a:t>
            </a:r>
          </a:p>
          <a:p>
            <a:pPr marL="285750" indent="-285750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uk-UA" i="1" dirty="0"/>
              <a:t>Філософія України</a:t>
            </a:r>
            <a:r>
              <a:rPr lang="uk-UA" b="1" i="1" dirty="0"/>
              <a:t> </a:t>
            </a:r>
            <a:r>
              <a:rPr lang="uk-UA" i="1" dirty="0" smtClean="0"/>
              <a:t>ХІХ- поч</a:t>
            </a:r>
            <a:r>
              <a:rPr lang="uk-UA" i="1" dirty="0"/>
              <a:t>. ХХ ст.</a:t>
            </a:r>
          </a:p>
          <a:p>
            <a:pPr>
              <a:spcAft>
                <a:spcPts val="0"/>
              </a:spcAft>
              <a:defRPr/>
            </a:pPr>
            <a:endParaRPr lang="uk-UA" sz="1400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4"/>
          <p:cNvSpPr txBox="1">
            <a:spLocks noChangeArrowheads="1"/>
          </p:cNvSpPr>
          <p:nvPr/>
        </p:nvSpPr>
        <p:spPr bwMode="auto">
          <a:xfrm>
            <a:off x="569913" y="227013"/>
            <a:ext cx="11407775" cy="828675"/>
          </a:xfrm>
          <a:prstGeom prst="rect">
            <a:avLst/>
          </a:prstGeom>
          <a:solidFill>
            <a:srgbClr val="FFFFFF"/>
          </a:solidFill>
          <a:ln w="5397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uk-UA" alt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uk-UA" altLang="uk-UA" sz="14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uk-UA" altLang="uk-UA" sz="2800" b="1" dirty="0">
                <a:latin typeface="Times New Roman" pitchFamily="18" charset="0"/>
                <a:cs typeface="Times New Roman" pitchFamily="18" charset="0"/>
              </a:rPr>
              <a:t>Основні риси некласичної філософії</a:t>
            </a:r>
            <a:endParaRPr lang="uk-UA" altLang="uk-UA" sz="28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uk-UA" alt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uk-UA" altLang="uk-UA" sz="14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uk-UA" alt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uk-UA" altLang="uk-UA" sz="14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uk-UA" alt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uk-UA" altLang="uk-UA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Горизонтальный свиток 1"/>
          <p:cNvSpPr/>
          <p:nvPr/>
        </p:nvSpPr>
        <p:spPr>
          <a:xfrm>
            <a:off x="392113" y="1325563"/>
            <a:ext cx="3254375" cy="1839912"/>
          </a:xfrm>
          <a:prstGeom prst="horizontalScrol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dirty="0"/>
              <a:t>Відсутні усталені претензії на повну об’єктивність і адекватність знання.</a:t>
            </a:r>
          </a:p>
        </p:txBody>
      </p:sp>
      <p:sp>
        <p:nvSpPr>
          <p:cNvPr id="13" name="Горизонтальный свиток 12"/>
          <p:cNvSpPr/>
          <p:nvPr/>
        </p:nvSpPr>
        <p:spPr>
          <a:xfrm>
            <a:off x="4213225" y="2179638"/>
            <a:ext cx="3254375" cy="1839912"/>
          </a:xfrm>
          <a:prstGeom prst="horizontalScrol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dirty="0"/>
              <a:t>Вірогідність та індетермінізм витісняють причинність і детермінізм.</a:t>
            </a:r>
          </a:p>
        </p:txBody>
      </p:sp>
      <p:sp>
        <p:nvSpPr>
          <p:cNvPr id="14" name="Горизонтальный свиток 13"/>
          <p:cNvSpPr/>
          <p:nvPr/>
        </p:nvSpPr>
        <p:spPr>
          <a:xfrm>
            <a:off x="558800" y="4191000"/>
            <a:ext cx="3254375" cy="2198688"/>
          </a:xfrm>
          <a:prstGeom prst="horizontalScrol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dirty="0"/>
              <a:t>Поняття істинності все більше поступається місцем поняттю </a:t>
            </a:r>
            <a:r>
              <a:rPr lang="uk-UA" dirty="0" err="1"/>
              <a:t>валідності</a:t>
            </a:r>
            <a:r>
              <a:rPr lang="uk-UA" dirty="0"/>
              <a:t> (обґрунтованості).</a:t>
            </a:r>
          </a:p>
        </p:txBody>
      </p:sp>
      <p:sp>
        <p:nvSpPr>
          <p:cNvPr id="15" name="Горизонтальный свиток 14"/>
          <p:cNvSpPr/>
          <p:nvPr/>
        </p:nvSpPr>
        <p:spPr>
          <a:xfrm>
            <a:off x="8723313" y="3794125"/>
            <a:ext cx="3254375" cy="1839913"/>
          </a:xfrm>
          <a:prstGeom prst="horizontalScrol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dirty="0"/>
              <a:t>Класична наука перетворюється в </a:t>
            </a:r>
            <a:r>
              <a:rPr lang="uk-UA" dirty="0" err="1"/>
              <a:t>технонауку</a:t>
            </a:r>
            <a:r>
              <a:rPr lang="uk-UA" dirty="0"/>
              <a:t>.</a:t>
            </a:r>
          </a:p>
        </p:txBody>
      </p:sp>
      <p:sp>
        <p:nvSpPr>
          <p:cNvPr id="16" name="Горизонтальный свиток 15"/>
          <p:cNvSpPr/>
          <p:nvPr/>
        </p:nvSpPr>
        <p:spPr>
          <a:xfrm>
            <a:off x="4902200" y="4271963"/>
            <a:ext cx="3254375" cy="1839912"/>
          </a:xfrm>
          <a:prstGeom prst="horizontalScrol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dirty="0"/>
              <a:t>Наука стає безпосередньо виробничою силою.</a:t>
            </a:r>
          </a:p>
        </p:txBody>
      </p:sp>
      <p:sp>
        <p:nvSpPr>
          <p:cNvPr id="17" name="Горизонтальный свиток 16"/>
          <p:cNvSpPr/>
          <p:nvPr/>
        </p:nvSpPr>
        <p:spPr>
          <a:xfrm>
            <a:off x="8156575" y="1185863"/>
            <a:ext cx="3406775" cy="2390775"/>
          </a:xfrm>
          <a:prstGeom prst="horizontalScrol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dirty="0"/>
              <a:t>Основними методологічними принципами в науці стають принципи релятивізму і плюралізму.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333500" y="144463"/>
            <a:ext cx="98044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800" b="1" dirty="0">
                <a:latin typeface="+mn-lt"/>
                <a:cs typeface="Times New Roman" pitchFamily="18" charset="0"/>
              </a:rPr>
              <a:t>Порівняльна характеристика класичної та некласичної філософії</a:t>
            </a:r>
          </a:p>
          <a:p>
            <a:pPr algn="ctr" eaLnBrk="1" hangingPunct="1"/>
            <a:r>
              <a:rPr lang="uk-UA" altLang="uk-UA" sz="28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uk-UA" alt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731963" y="1136650"/>
          <a:ext cx="9329737" cy="5300665"/>
        </p:xfrm>
        <a:graphic>
          <a:graphicData uri="http://schemas.openxmlformats.org/drawingml/2006/table">
            <a:tbl>
              <a:tblPr/>
              <a:tblGrid>
                <a:gridCol w="4664075"/>
                <a:gridCol w="4665662"/>
              </a:tblGrid>
              <a:tr h="35718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727450" algn="l"/>
                        </a:tabLst>
                      </a:pPr>
                      <a:r>
                        <a:rPr kumimoji="0" lang="uk-U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Ознаки класичної філософії</a:t>
                      </a:r>
                    </a:p>
                  </a:txBody>
                  <a:tcPr marL="45541" marR="4554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727450" algn="l"/>
                        </a:tabLst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Ознаки некласичної філософії</a:t>
                      </a:r>
                    </a:p>
                  </a:txBody>
                  <a:tcPr marL="45541" marR="4554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573213"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Раціоналізм як єдиний спосіб філософствування, який визнає розум основою пізнання, поведінки і діяльності людей</a:t>
                      </a:r>
                    </a:p>
                  </a:txBody>
                  <a:tcPr marL="45541" marR="4554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727450" algn="l"/>
                        </a:tabLst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Ірраціоналізм та його основні форми вираження – волюнтаризм, «філософія життя», інтуїтивізм, фрейдизм, екзистенціалізм та ін.;</a:t>
                      </a:r>
                    </a:p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727450" algn="l"/>
                        </a:tabLst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Антисцієнтизм як критика інтелекту і заперечення можливості науки і техніки у подальшому розвитку людства.</a:t>
                      </a:r>
                    </a:p>
                  </a:txBody>
                  <a:tcPr marL="45541" marR="4554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CDCC"/>
                    </a:solidFill>
                  </a:tcPr>
                </a:tc>
              </a:tr>
              <a:tr h="1347788"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Жорсткий поділ всіх філософських шкіл і напрямків за принципом: матеріалізм або ідеалізм</a:t>
                      </a:r>
                    </a:p>
                  </a:txBody>
                  <a:tcPr marL="45541" marR="4554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727450" algn="l"/>
                        </a:tabLst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Плюралізм у філософському мисленні та співіснування різноманітних напрямків і концепцій: матеріалістичних і ідеалістичних, раціоналістичних і ірраціоналістичних, релігійних та атеїстичних, сцієнтистських  і антисцієнтистських.</a:t>
                      </a:r>
                    </a:p>
                  </a:txBody>
                  <a:tcPr marL="45541" marR="4554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8E7"/>
                    </a:solidFill>
                  </a:tcPr>
                </a:tc>
              </a:tr>
              <a:tr h="1347788"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Догматизм у філософії – безперечне посилання і опора на авторитети у філософії </a:t>
                      </a:r>
                    </a:p>
                  </a:txBody>
                  <a:tcPr marL="45541" marR="4554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Виникнення принципово нових напрямків: філософія культури, філософія політики, філософія техніки, філософія науки тощо;</a:t>
                      </a:r>
                    </a:p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Терпимість (толерантність) сучасної філософії.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5541" marR="4554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CDCC"/>
                    </a:solidFill>
                  </a:tcPr>
                </a:tc>
              </a:tr>
              <a:tr h="674688"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Світ трактується переважно як об’єкт</a:t>
                      </a:r>
                    </a:p>
                  </a:txBody>
                  <a:tcPr marL="45541" marR="4554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Світ розглядається у поєднанні об’єкта і суб’єкта, самоусвідомленні останнього себе.</a:t>
                      </a:r>
                    </a:p>
                  </a:txBody>
                  <a:tcPr marL="45541" marR="4554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8E7"/>
                    </a:solidFill>
                  </a:tcPr>
                </a:tc>
              </a:tr>
            </a:tbl>
          </a:graphicData>
        </a:graphic>
      </p:graphicFrame>
      <p:sp>
        <p:nvSpPr>
          <p:cNvPr id="12" name="Стрелка вниз 11"/>
          <p:cNvSpPr/>
          <p:nvPr/>
        </p:nvSpPr>
        <p:spPr>
          <a:xfrm>
            <a:off x="6099175" y="6513513"/>
            <a:ext cx="447675" cy="3444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uk-UA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7" presetClass="emph" presetSubtype="0" repeatCount="500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65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" dur="65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" dur="65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65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utoUpdateAnimBg="0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трелка вниз 7"/>
          <p:cNvSpPr/>
          <p:nvPr/>
        </p:nvSpPr>
        <p:spPr>
          <a:xfrm>
            <a:off x="6099175" y="471488"/>
            <a:ext cx="447675" cy="3444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uk-UA"/>
          </a:p>
        </p:txBody>
      </p:sp>
      <p:sp>
        <p:nvSpPr>
          <p:cNvPr id="23555" name="Надпись 2"/>
          <p:cNvSpPr txBox="1">
            <a:spLocks noChangeArrowheads="1"/>
          </p:cNvSpPr>
          <p:nvPr/>
        </p:nvSpPr>
        <p:spPr bwMode="auto">
          <a:xfrm>
            <a:off x="1284288" y="1365250"/>
            <a:ext cx="10275887" cy="19399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uk-UA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Класична філософія </a:t>
            </a:r>
            <a:r>
              <a:rPr lang="uk-UA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це філософія, для якої х</a:t>
            </a:r>
            <a:r>
              <a:rPr lang="uk-UA" sz="2400" i="1">
                <a:latin typeface="Times New Roman" pitchFamily="18" charset="0"/>
                <a:cs typeface="Times New Roman" pitchFamily="18" charset="0"/>
              </a:rPr>
              <a:t>арактерна безмежна віра в силу людського розуму, віра в соціальний і науковий прогрес і встановлення на основі відкриття загальних законів розвитку природи і суспільства панування людини над природою, створення суспільства соціальної справедливості і зміни самої людської природи.</a:t>
            </a:r>
            <a:endParaRPr lang="uk-UA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6" name="Надпись 2"/>
          <p:cNvSpPr txBox="1">
            <a:spLocks noChangeArrowheads="1"/>
          </p:cNvSpPr>
          <p:nvPr/>
        </p:nvSpPr>
        <p:spPr bwMode="auto">
          <a:xfrm>
            <a:off x="1284288" y="4249738"/>
            <a:ext cx="10275887" cy="19399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Некласична філософія</a:t>
            </a:r>
            <a:r>
              <a:rPr lang="uk-UA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етап розвитку філософської думки ХІХ – поч. ХХ століття, який характеризується універсалізмом, синкретичністю, антисистемністю, </a:t>
            </a:r>
            <a:r>
              <a:rPr lang="uk-UA" sz="2400" i="1">
                <a:latin typeface="Times New Roman" pitchFamily="18" charset="0"/>
                <a:cs typeface="Times New Roman" pitchFamily="18" charset="0"/>
              </a:rPr>
              <a:t>зневірою у всесильність людського розуму, увагою до ірраціональних методів пізнання (інтуїції, волі), підкреслює роль людини та її суб’єктивності.</a:t>
            </a:r>
            <a:endParaRPr lang="uk-UA" sz="24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3157538" y="3305175"/>
            <a:ext cx="0" cy="9445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9339263" y="3305175"/>
            <a:ext cx="0" cy="9445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6183313" y="3305175"/>
            <a:ext cx="0" cy="9445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500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6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6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6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6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308100" y="314325"/>
            <a:ext cx="108077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Ірраціоналізм та його історичні форми (ХІХ- поч. ХХ ст.)</a:t>
            </a:r>
            <a:endParaRPr lang="uk-UA" sz="28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1308100" y="2613025"/>
            <a:ext cx="10056813" cy="2001838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Ірраціоналізм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(від лат. </a:t>
            </a:r>
            <a:r>
              <a:rPr lang="la-Latn" sz="2400" dirty="0">
                <a:latin typeface="Times New Roman" pitchFamily="18" charset="0"/>
                <a:cs typeface="Times New Roman" pitchFamily="18" charset="0"/>
              </a:rPr>
              <a:t>irrationalis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— несвідоме, нерозумне) – філософське вчення, яке проголошує уявлення, уяву, волю, переживання, а також несвідомі елементи (інстинкти, «осяяння», інтуїцію тощо) альтернативами розуму та основними формами людського пізнання.</a:t>
            </a:r>
          </a:p>
        </p:txBody>
      </p:sp>
      <p:sp>
        <p:nvSpPr>
          <p:cNvPr id="4" name="Прямоугольник с двумя вырезанными противолежащими углами 3"/>
          <p:cNvSpPr/>
          <p:nvPr/>
        </p:nvSpPr>
        <p:spPr>
          <a:xfrm>
            <a:off x="2274888" y="1219200"/>
            <a:ext cx="2254250" cy="881063"/>
          </a:xfrm>
          <a:prstGeom prst="snip2Diag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000" b="1" i="1" dirty="0">
                <a:latin typeface="Times New Roman" pitchFamily="18" charset="0"/>
                <a:cs typeface="Times New Roman" pitchFamily="18" charset="0"/>
              </a:rPr>
              <a:t>«Філософія життя»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с двумя вырезанными противолежащими углами 8"/>
          <p:cNvSpPr/>
          <p:nvPr/>
        </p:nvSpPr>
        <p:spPr>
          <a:xfrm>
            <a:off x="5210175" y="1230313"/>
            <a:ext cx="2252663" cy="881062"/>
          </a:xfrm>
          <a:prstGeom prst="snip2Diag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Волюнтаризм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с двумя вырезанными противолежащими углами 9"/>
          <p:cNvSpPr/>
          <p:nvPr/>
        </p:nvSpPr>
        <p:spPr>
          <a:xfrm>
            <a:off x="8278813" y="1241425"/>
            <a:ext cx="2254250" cy="881063"/>
          </a:xfrm>
          <a:prstGeom prst="snip2Diag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Інтуїтивізм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с двумя вырезанными противолежащими углами 10"/>
          <p:cNvSpPr/>
          <p:nvPr/>
        </p:nvSpPr>
        <p:spPr>
          <a:xfrm>
            <a:off x="8278813" y="5089525"/>
            <a:ext cx="2254250" cy="881063"/>
          </a:xfrm>
          <a:prstGeom prst="snip2Diag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Психоаналіз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(фрейдизм)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с двумя вырезанными противолежащими углами 11"/>
          <p:cNvSpPr/>
          <p:nvPr/>
        </p:nvSpPr>
        <p:spPr>
          <a:xfrm>
            <a:off x="5210175" y="5089525"/>
            <a:ext cx="2252663" cy="881063"/>
          </a:xfrm>
          <a:prstGeom prst="snip2Diag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Екзистенціалізм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с двумя вырезанными противолежащими углами 12"/>
          <p:cNvSpPr/>
          <p:nvPr/>
        </p:nvSpPr>
        <p:spPr>
          <a:xfrm>
            <a:off x="2427288" y="5094288"/>
            <a:ext cx="2254250" cy="882650"/>
          </a:xfrm>
          <a:prstGeom prst="snip2Diag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Філософська антропологія 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Прямая со стрелкой 17"/>
          <p:cNvCxnSpPr>
            <a:endCxn id="10" idx="1"/>
          </p:cNvCxnSpPr>
          <p:nvPr/>
        </p:nvCxnSpPr>
        <p:spPr>
          <a:xfrm flipH="1" flipV="1">
            <a:off x="9405938" y="2122488"/>
            <a:ext cx="12700" cy="5016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>
            <a:off x="9405938" y="4583113"/>
            <a:ext cx="0" cy="511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endCxn id="12" idx="3"/>
          </p:cNvCxnSpPr>
          <p:nvPr/>
        </p:nvCxnSpPr>
        <p:spPr>
          <a:xfrm>
            <a:off x="6335713" y="4605338"/>
            <a:ext cx="0" cy="4841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H="1">
            <a:off x="3402013" y="4576763"/>
            <a:ext cx="0" cy="5127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H="1" flipV="1">
            <a:off x="3402013" y="2111375"/>
            <a:ext cx="11112" cy="5016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H="1" flipV="1">
            <a:off x="6338888" y="2090738"/>
            <a:ext cx="11112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Стрелка вниз 33"/>
          <p:cNvSpPr/>
          <p:nvPr/>
        </p:nvSpPr>
        <p:spPr>
          <a:xfrm>
            <a:off x="5902325" y="6350000"/>
            <a:ext cx="447675" cy="3444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uk-UA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6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7" presetClass="emph" presetSubtype="0" repeatCount="500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6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" dur="6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" dur="6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6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5"/>
          <p:cNvSpPr txBox="1">
            <a:spLocks noChangeArrowheads="1"/>
          </p:cNvSpPr>
          <p:nvPr/>
        </p:nvSpPr>
        <p:spPr bwMode="auto">
          <a:xfrm>
            <a:off x="1065213" y="755650"/>
            <a:ext cx="10674350" cy="8223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buFont typeface="Wingdings" pitchFamily="2" charset="2"/>
              <a:buChar char="v"/>
            </a:pPr>
            <a:r>
              <a:rPr lang="uk-UA" sz="2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«Філософія життя» </a:t>
            </a:r>
            <a:r>
              <a:rPr lang="uk-UA" sz="2000">
                <a:latin typeface="Times New Roman" pitchFamily="18" charset="0"/>
                <a:cs typeface="Times New Roman" pitchFamily="18" charset="0"/>
              </a:rPr>
              <a:t>– напрямок, що розглядає все існуюче як форму прояву життя, початкову реальність, яка не тотожна духу та матерії і може бути осягнута лише інтуїтивно.</a:t>
            </a:r>
          </a:p>
        </p:txBody>
      </p:sp>
      <p:sp>
        <p:nvSpPr>
          <p:cNvPr id="10" name="Стрелка вниз 9"/>
          <p:cNvSpPr/>
          <p:nvPr/>
        </p:nvSpPr>
        <p:spPr>
          <a:xfrm>
            <a:off x="5956300" y="6480175"/>
            <a:ext cx="446088" cy="342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uk-UA"/>
          </a:p>
        </p:txBody>
      </p:sp>
      <p:sp>
        <p:nvSpPr>
          <p:cNvPr id="9" name="Стрелка вниз 8"/>
          <p:cNvSpPr/>
          <p:nvPr/>
        </p:nvSpPr>
        <p:spPr>
          <a:xfrm>
            <a:off x="5954713" y="161925"/>
            <a:ext cx="447675" cy="3444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uk-UA"/>
          </a:p>
        </p:txBody>
      </p:sp>
      <p:sp>
        <p:nvSpPr>
          <p:cNvPr id="11" name="Text Box 75"/>
          <p:cNvSpPr txBox="1">
            <a:spLocks noChangeArrowheads="1"/>
          </p:cNvSpPr>
          <p:nvPr/>
        </p:nvSpPr>
        <p:spPr bwMode="auto">
          <a:xfrm>
            <a:off x="1065213" y="1724025"/>
            <a:ext cx="10674350" cy="10842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marL="342900" indent="-342900" algn="just">
              <a:buFont typeface="Wingdings" pitchFamily="2" charset="2"/>
              <a:buChar char="v"/>
              <a:defRPr/>
            </a:pPr>
            <a:r>
              <a:rPr lang="uk-UA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Волюнтаризм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(лат. </a:t>
            </a:r>
            <a:r>
              <a:rPr lang="la-Lat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voluntas</a:t>
            </a:r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воля) – філософський напрямок, який розглядає волю в якості вищого принципу буття, першооснови та творця дійсності, першоджерела розвитку та пізнання людини.</a:t>
            </a:r>
          </a:p>
          <a:p>
            <a:pPr algn="just">
              <a:defRPr/>
            </a:pPr>
            <a:r>
              <a:rPr lang="uk-UA" sz="2000" dirty="0" smtClean="0"/>
              <a:t> </a:t>
            </a:r>
          </a:p>
        </p:txBody>
      </p:sp>
      <p:sp>
        <p:nvSpPr>
          <p:cNvPr id="12" name="Text Box 75"/>
          <p:cNvSpPr txBox="1">
            <a:spLocks noChangeArrowheads="1"/>
          </p:cNvSpPr>
          <p:nvPr/>
        </p:nvSpPr>
        <p:spPr bwMode="auto">
          <a:xfrm>
            <a:off x="1065213" y="2960688"/>
            <a:ext cx="10672762" cy="7508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marL="342900" indent="-342900" algn="just">
              <a:buFont typeface="Wingdings" pitchFamily="2" charset="2"/>
              <a:buChar char="v"/>
              <a:defRPr/>
            </a:pPr>
            <a:r>
              <a:rPr lang="uk-UA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Інтуїтивізм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філософський напрямок, який розглядає інтуїцію як єдине достовірне джерело пізнання.</a:t>
            </a:r>
          </a:p>
          <a:p>
            <a:pPr algn="just">
              <a:defRPr/>
            </a:pPr>
            <a:r>
              <a:rPr lang="uk-UA" sz="2000" dirty="0" smtClean="0"/>
              <a:t> </a:t>
            </a:r>
          </a:p>
        </p:txBody>
      </p:sp>
      <p:sp>
        <p:nvSpPr>
          <p:cNvPr id="13" name="Text Box 75"/>
          <p:cNvSpPr txBox="1">
            <a:spLocks noChangeArrowheads="1"/>
          </p:cNvSpPr>
          <p:nvPr/>
        </p:nvSpPr>
        <p:spPr bwMode="auto">
          <a:xfrm>
            <a:off x="1065213" y="3863975"/>
            <a:ext cx="10672762" cy="13604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marL="342900" indent="-342900" algn="just">
              <a:buFont typeface="Wingdings" pitchFamily="2" charset="2"/>
              <a:buChar char="v"/>
              <a:defRPr/>
            </a:pPr>
            <a:r>
              <a:rPr lang="uk-UA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Філософська антропологія - 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напрямок у німецькомовній філософії кінця ХІХ – поч. ХХ ст., який протиставляється іншим напрямкам (структуралізму, </a:t>
            </a:r>
            <a:r>
              <a:rPr lang="uk-UA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неомарксизму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психоаналітичній філософії та ін.) завданням якого є системне вивчення й обґрунтування сутності людського буття та людської індивідуальності (вузьке розуміння).</a:t>
            </a:r>
          </a:p>
          <a:p>
            <a:pPr algn="just">
              <a:defRPr/>
            </a:pPr>
            <a:r>
              <a:rPr lang="uk-UA" sz="2000" dirty="0" smtClean="0"/>
              <a:t> </a:t>
            </a:r>
          </a:p>
        </p:txBody>
      </p:sp>
      <p:sp>
        <p:nvSpPr>
          <p:cNvPr id="14" name="Text Box 75"/>
          <p:cNvSpPr txBox="1">
            <a:spLocks noChangeArrowheads="1"/>
          </p:cNvSpPr>
          <p:nvPr/>
        </p:nvSpPr>
        <p:spPr bwMode="auto">
          <a:xfrm>
            <a:off x="1065213" y="5310188"/>
            <a:ext cx="10672762" cy="9921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 marL="342900" indent="-342900" algn="just">
              <a:buFont typeface="Wingdings" pitchFamily="2" charset="2"/>
              <a:buChar char="v"/>
              <a:defRPr/>
            </a:pPr>
            <a:r>
              <a:rPr lang="uk-UA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Екзистенціалі́зм</a:t>
            </a:r>
            <a:r>
              <a:rPr lang="uk-UA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або філософія існування </a:t>
            </a:r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(від </a:t>
            </a:r>
            <a:r>
              <a:rPr lang="uk-UA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пізньо</a:t>
            </a:r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лат. </a:t>
            </a:r>
            <a:r>
              <a:rPr lang="la-Lat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exsistentia</a:t>
            </a:r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існування) — напрям у філософії ХХ ст., об’єктом дослідження якого є людина як індивідуальність, наділена свободою вибору власної долі.</a:t>
            </a:r>
          </a:p>
          <a:p>
            <a:pPr algn="just">
              <a:defRPr/>
            </a:pPr>
            <a:r>
              <a:rPr lang="uk-UA" sz="2000" dirty="0" smtClean="0"/>
              <a:t> 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1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8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7" presetClass="emph" presetSubtype="0" repeatCount="indefinite" fill="remove" grpId="0" nodeType="withEffect">
                                  <p:stCondLst>
                                    <p:cond delay="13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7" presetClass="emph" presetSubtype="0" repeatCount="500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6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6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6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6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45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5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5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5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 autoUpdateAnimBg="0"/>
      <p:bldP spid="10" grpId="1" animBg="1"/>
      <p:bldP spid="9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1896</TotalTime>
  <Words>2190</Words>
  <Application>Microsoft Office PowerPoint</Application>
  <PresentationFormat>Произвольный</PresentationFormat>
  <Paragraphs>256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Поток</vt:lpstr>
      <vt:lpstr>Слайд 1</vt:lpstr>
      <vt:lpstr>Тема 2.3.1. 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 Дякуємо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OZZ</dc:creator>
  <cp:lastModifiedBy>КФПЮЛ</cp:lastModifiedBy>
  <cp:revision>148</cp:revision>
  <dcterms:created xsi:type="dcterms:W3CDTF">2016-04-23T14:33:34Z</dcterms:created>
  <dcterms:modified xsi:type="dcterms:W3CDTF">2016-08-18T08:41:07Z</dcterms:modified>
</cp:coreProperties>
</file>