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handoutMasterIdLst>
    <p:handoutMasterId r:id="rId29"/>
  </p:handoutMasterIdLst>
  <p:sldIdLst>
    <p:sldId id="271" r:id="rId2"/>
    <p:sldId id="278" r:id="rId3"/>
    <p:sldId id="279" r:id="rId4"/>
    <p:sldId id="275" r:id="rId5"/>
    <p:sldId id="310" r:id="rId6"/>
    <p:sldId id="280" r:id="rId7"/>
    <p:sldId id="282" r:id="rId8"/>
    <p:sldId id="336" r:id="rId9"/>
    <p:sldId id="259" r:id="rId10"/>
    <p:sldId id="264" r:id="rId11"/>
    <p:sldId id="325" r:id="rId12"/>
    <p:sldId id="326" r:id="rId13"/>
    <p:sldId id="311" r:id="rId14"/>
    <p:sldId id="288" r:id="rId15"/>
    <p:sldId id="334" r:id="rId16"/>
    <p:sldId id="320" r:id="rId17"/>
    <p:sldId id="321" r:id="rId18"/>
    <p:sldId id="289" r:id="rId19"/>
    <p:sldId id="290" r:id="rId20"/>
    <p:sldId id="333" r:id="rId21"/>
    <p:sldId id="322" r:id="rId22"/>
    <p:sldId id="291" r:id="rId23"/>
    <p:sldId id="312" r:id="rId24"/>
    <p:sldId id="330" r:id="rId25"/>
    <p:sldId id="327" r:id="rId26"/>
    <p:sldId id="328" r:id="rId27"/>
    <p:sldId id="332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66FF33"/>
    <a:srgbClr val="CC99FF"/>
    <a:srgbClr val="66FFFF"/>
    <a:srgbClr val="99CCFF"/>
    <a:srgbClr val="FF0000"/>
    <a:srgbClr val="000066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21" autoAdjust="0"/>
    <p:restoredTop sz="99648" autoAdjust="0"/>
  </p:normalViewPr>
  <p:slideViewPr>
    <p:cSldViewPr>
      <p:cViewPr>
        <p:scale>
          <a:sx n="65" d="100"/>
          <a:sy n="65" d="100"/>
        </p:scale>
        <p:origin x="-104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62BF9-2278-41C7-B0C1-CB3B8E3F93B7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A20DB-2357-4FFB-965F-5FCAC8D5B6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B606F-03E8-4BE3-8A20-3625D10839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31E35-718D-4509-A4EA-76C9BBBF88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A34BB-D009-44AA-BAE7-714F7EE7E8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E0FE8-17F3-414C-BC17-87F3F6FF7D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431A-C956-4E65-9D7A-5792DC8995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A9A60-ACEC-49D1-BD5D-D48C9BB004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56D2-57A7-4129-A739-1F5BB6B3D1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531A4-7CA3-4BDD-BF5A-14B439E63E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8749E-98EC-446A-B6E9-13DAE45B88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6CF52-2F07-4A39-BD14-56EA6D1FE0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29A40-66B2-476E-9ED6-AECAAB9112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E46DD-761D-47DC-B124-DBB13036FE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1C1BE-9BE7-4EF9-A1DC-92D75BA738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4100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101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B4DBB8A-0D52-45E4-AC8F-AAC5E56CCF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4105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72" r:id="rId2"/>
    <p:sldLayoutId id="214748388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83" r:id="rId9"/>
    <p:sldLayoutId id="2147483878" r:id="rId10"/>
    <p:sldLayoutId id="2147483879" r:id="rId11"/>
    <p:sldLayoutId id="2147483880" r:id="rId12"/>
    <p:sldLayoutId id="214748388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851648" cy="1080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Національна академія внутрішніх справ</a:t>
            </a:r>
            <a:endParaRPr lang="ru-RU" sz="3600" dirty="0" smtClean="0"/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20000" cy="1548000"/>
          </a:xfrm>
        </p:spPr>
        <p:txBody>
          <a:bodyPr/>
          <a:lstStyle/>
          <a:p>
            <a:pPr marR="0" algn="ctr" eaLnBrk="1" hangingPunct="1"/>
            <a:r>
              <a:rPr lang="uk-UA" sz="24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Кафедра філософії права та юридичної логіки</a:t>
            </a:r>
          </a:p>
          <a:p>
            <a:pPr eaLnBrk="1" hangingPunct="1"/>
            <a:r>
              <a:rPr lang="ru-RU" dirty="0" smtClean="0"/>
              <a:t>.</a:t>
            </a:r>
            <a:r>
              <a:rPr lang="uk-UA" sz="28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 </a:t>
            </a:r>
          </a:p>
          <a:p>
            <a:pPr eaLnBrk="1" hangingPunct="1"/>
            <a:endParaRPr lang="uk-UA" sz="2800" b="1" spc="15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eaLnBrk="1" hangingPunct="1"/>
            <a:endParaRPr lang="uk-UA" sz="2800" b="1" spc="15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eaLnBrk="1" hangingPunct="1"/>
            <a:endParaRPr lang="uk-UA" sz="2800" b="1" spc="15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algn="ctr" eaLnBrk="1" hangingPunct="1"/>
            <a:r>
              <a:rPr lang="uk-UA" sz="28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Мультимедійний підручник</a:t>
            </a:r>
            <a:endParaRPr lang="uk-UA" sz="2400" b="1" spc="15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marR="0" eaLnBrk="1" hangingPunct="1"/>
            <a:endParaRPr lang="ru-RU" dirty="0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39552" y="3717032"/>
            <a:ext cx="8100000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8800" b="1" i="0" u="none" strike="noStrike" kern="1200" cap="none" spc="15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ФІЛОСОФІЯ</a:t>
            </a:r>
            <a:r>
              <a:rPr kumimoji="0" lang="uk-UA" sz="5400" b="1" i="0" u="none" strike="noStrike" kern="1200" cap="none" spc="15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/>
            </a:r>
            <a:br>
              <a:rPr kumimoji="0" lang="uk-UA" sz="5400" b="1" i="0" u="none" strike="noStrike" kern="1200" cap="none" spc="15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endParaRPr kumimoji="0" lang="ru-RU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95288" y="836613"/>
            <a:ext cx="8424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899592" y="260648"/>
            <a:ext cx="7416824" cy="7204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 dirty="0">
                <a:solidFill>
                  <a:schemeClr val="tx2"/>
                </a:solidFill>
                <a:latin typeface="Arial Black" pitchFamily="34" charset="0"/>
              </a:rPr>
              <a:t>СОЦІАЛЬНО-ФІЛОСОФСЬКІ ІДЕЇ НОВОГО ЧАСУ</a:t>
            </a:r>
            <a:endParaRPr lang="ru-RU" sz="2400" b="1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103515" name="Group 91"/>
          <p:cNvGraphicFramePr>
            <a:graphicFrameLocks noGrp="1"/>
          </p:cNvGraphicFramePr>
          <p:nvPr/>
        </p:nvGraphicFramePr>
        <p:xfrm>
          <a:off x="179388" y="1052513"/>
          <a:ext cx="8785225" cy="5303076"/>
        </p:xfrm>
        <a:graphic>
          <a:graphicData uri="http://schemas.openxmlformats.org/drawingml/2006/table">
            <a:tbl>
              <a:tblPr/>
              <a:tblGrid>
                <a:gridCol w="1944687"/>
                <a:gridCol w="3024188"/>
                <a:gridCol w="38163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Філософи просвітництва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Праці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Головні ідеї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4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П. А. Гольбах (1723 – 1789)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“Система природи”, “Універсальна мораль або Права людини основані на природі”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Віддавав перевагу діяльності видатних особистостей у творенні історії. Відводив велику роль етиці у вихованні людей.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К.А.Гельвецій (1715-1771)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“Про розум”, “Про людину”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Головне завдання вбачає в пошуку можливого суспільного стану, який би забезпечив умови для втілення моральності і досягнення щастя. Найкращою формою суспільної організації вважав таку, при якій закони мають забезпечити загальне благополуччя і достатню справедливість.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4" name="Text Box 92"/>
          <p:cNvSpPr txBox="1">
            <a:spLocks noChangeArrowheads="1"/>
          </p:cNvSpPr>
          <p:nvPr/>
        </p:nvSpPr>
        <p:spPr bwMode="auto">
          <a:xfrm flipH="1">
            <a:off x="9144000" y="0"/>
            <a:ext cx="46038" cy="4000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Arial Black" pitchFamily="34" charset="0"/>
              </a:rPr>
              <a:t>ФІЛОСОФІЯ ПРОСВІТНИЦТВА</a:t>
            </a:r>
            <a:r>
              <a:rPr lang="ru-RU" sz="3600" dirty="0" smtClean="0">
                <a:latin typeface="Arial Black" pitchFamily="34" charset="0"/>
              </a:rPr>
              <a:t> 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b="1" u="sng" dirty="0" smtClean="0">
                <a:latin typeface="Arial Black" pitchFamily="34" charset="0"/>
              </a:rPr>
              <a:t>Добою Просвітництва</a:t>
            </a:r>
            <a:r>
              <a:rPr lang="uk-UA" sz="3200" b="1" dirty="0" smtClean="0">
                <a:latin typeface="Arial Black" pitchFamily="34" charset="0"/>
              </a:rPr>
              <a:t> у Європі вважається </a:t>
            </a:r>
            <a:r>
              <a:rPr lang="en-US" sz="3200" b="1" dirty="0" smtClean="0">
                <a:latin typeface="Arial Black" pitchFamily="34" charset="0"/>
              </a:rPr>
              <a:t>XV</a:t>
            </a:r>
            <a:r>
              <a:rPr lang="uk-UA" sz="3200" b="1" dirty="0" smtClean="0">
                <a:latin typeface="Arial Black" pitchFamily="34" charset="0"/>
              </a:rPr>
              <a:t>ІІІ ст. Сутність філософії просвітництва полягає в обстоюванні вирішальної ролі освіти, науки і культури у розв’язанні всіх соціальних проблем.</a:t>
            </a:r>
            <a:r>
              <a:rPr lang="ru-RU" sz="3200" dirty="0" smtClean="0">
                <a:latin typeface="Arial Black" pitchFamily="34" charset="0"/>
              </a:rPr>
              <a:t> </a:t>
            </a:r>
            <a:endParaRPr lang="uk-UA" sz="3200" dirty="0" smtClean="0"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48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>ХАРАКТЕРНІ РИСИ ПРОСВІТНИЦТВА: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Обґрунтування ідеї незмінності людської природи, рівності всіх людей;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Наявність низки невідчужуваних прав і свобод людини й громадянина;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Відмова від теологічного способу пояснення історичного процесу;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Негативне ставлення до Середньовіччя та ідеалізація Античності;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Історичний оптимізм та віра в прогрес і визнання єдиних закономірностей суспільного розвитку;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Великий внесок у розвиток педагогічної науки.</a:t>
            </a:r>
            <a:endParaRPr lang="ru-RU" sz="20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033463" y="547688"/>
            <a:ext cx="72961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Arial Black" pitchFamily="34" charset="0"/>
              </a:rPr>
              <a:t>НІМЕЦЬКА КЛАСИЧНА ФІЛОСОФІЯ</a:t>
            </a:r>
            <a:r>
              <a:rPr lang="ru-RU" sz="2800" dirty="0" smtClean="0">
                <a:solidFill>
                  <a:schemeClr val="tx2"/>
                </a:solidFill>
                <a:latin typeface="Arial Black" pitchFamily="34" charset="0"/>
              </a:rPr>
              <a:t> </a:t>
            </a:r>
            <a:endParaRPr lang="uk-UA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55576" y="1196752"/>
          <a:ext cx="8156122" cy="4863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440"/>
                <a:gridCol w="4195682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Характерні особливості 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Основні</a:t>
                      </a:r>
                      <a:r>
                        <a:rPr lang="uk-UA" sz="16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риси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</a:tr>
              <a:tr h="4359142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400"/>
                        <a:buFont typeface="Wingdings"/>
                        <a:buChar char=""/>
                      </a:pPr>
                      <a:endParaRPr lang="uk-UA" sz="1600" i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1295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0" u="sng" dirty="0" smtClean="0">
                          <a:latin typeface="Arial Black" pitchFamily="34" charset="0"/>
                        </a:rPr>
                        <a:t>Німецька класична філософія</a:t>
                      </a:r>
                      <a:r>
                        <a:rPr lang="uk-UA" sz="1600" b="1" i="0" dirty="0" smtClean="0">
                          <a:latin typeface="Arial Black" pitchFamily="34" charset="0"/>
                        </a:rPr>
                        <a:t> – це впливовий етап історії світової філософської думки, що існував близько 100 років. Цей етап пов’язаний   з   іменами великих філософів:  І. Кант,  Й. Фіхте,  Ф. Шеллінг,</a:t>
                      </a:r>
                      <a:r>
                        <a:rPr lang="ru-RU" sz="1600" b="1" i="0" dirty="0" smtClean="0">
                          <a:latin typeface="Arial Black" pitchFamily="34" charset="0"/>
                        </a:rPr>
                        <a:t> Г. Гегель, Л. Фейєрбах</a:t>
                      </a:r>
                      <a:r>
                        <a:rPr lang="ru-RU" sz="1600" i="0" dirty="0" smtClean="0">
                          <a:latin typeface="Arial Black" pitchFamily="34" charset="0"/>
                        </a:rPr>
                        <a:t>. </a:t>
                      </a:r>
                      <a:endParaRPr lang="uk-UA" sz="1600" i="0" dirty="0" smtClean="0">
                        <a:latin typeface="Arial Black" pitchFamily="34" charset="0"/>
                      </a:endParaRPr>
                    </a:p>
                    <a:p>
                      <a:pPr marL="201295" algn="just"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600" b="1" i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  <a:tc>
                  <a:txBody>
                    <a:bodyPr/>
                    <a:lstStyle/>
                    <a:p>
                      <a:pPr marL="363538" indent="-363538" algn="just">
                        <a:lnSpc>
                          <a:spcPct val="115000"/>
                        </a:lnSpc>
                        <a:spcAft>
                          <a:spcPct val="55000"/>
                        </a:spcAft>
                        <a:buFontTx/>
                        <a:buChar char="•"/>
                      </a:pPr>
                      <a:r>
                        <a:rPr lang="uk-UA" sz="1200" b="1" i="0" dirty="0" smtClean="0">
                          <a:latin typeface="Arial Black" pitchFamily="34" charset="0"/>
                        </a:rPr>
                        <a:t>Німецька класична філософія увібрала в себе провідну проблематику та ідейні здобутки новоєвропейської філософії;</a:t>
                      </a:r>
                      <a:endParaRPr lang="ru-RU" sz="1200" b="1" i="0" dirty="0" smtClean="0">
                        <a:latin typeface="Arial Black" pitchFamily="34" charset="0"/>
                      </a:endParaRPr>
                    </a:p>
                    <a:p>
                      <a:pPr marL="363538" indent="-363538" algn="just">
                        <a:lnSpc>
                          <a:spcPct val="115000"/>
                        </a:lnSpc>
                        <a:spcAft>
                          <a:spcPct val="55000"/>
                        </a:spcAft>
                        <a:buFontTx/>
                        <a:buChar char="•"/>
                      </a:pPr>
                      <a:r>
                        <a:rPr lang="uk-UA" sz="1200" b="1" i="0" dirty="0" smtClean="0">
                          <a:latin typeface="Arial Black" pitchFamily="34" charset="0"/>
                        </a:rPr>
                        <a:t>Грунтувалась на важливих досягненнях усієї попередньої європейської філософії, починаючи з античної;</a:t>
                      </a:r>
                      <a:endParaRPr lang="ru-RU" sz="1200" b="1" i="0" dirty="0" smtClean="0">
                        <a:latin typeface="Arial Black" pitchFamily="34" charset="0"/>
                      </a:endParaRPr>
                    </a:p>
                    <a:p>
                      <a:pPr marL="363538" indent="-363538" algn="just">
                        <a:lnSpc>
                          <a:spcPct val="115000"/>
                        </a:lnSpc>
                        <a:spcAft>
                          <a:spcPct val="55000"/>
                        </a:spcAft>
                        <a:buFontTx/>
                        <a:buChar char="•"/>
                      </a:pPr>
                      <a:r>
                        <a:rPr lang="uk-UA" sz="1200" b="1" i="0" dirty="0" smtClean="0">
                          <a:latin typeface="Arial Black" pitchFamily="34" charset="0"/>
                        </a:rPr>
                        <a:t> Піднесла на новий рівень формулювання та вирішення основних проблем попередньої філософії (по-новому їх осмислила і сформулювала, надала їм нового трактування);</a:t>
                      </a:r>
                      <a:endParaRPr lang="ru-RU" sz="1200" b="1" i="0" dirty="0" smtClean="0">
                        <a:latin typeface="Arial Black" pitchFamily="34" charset="0"/>
                      </a:endParaRPr>
                    </a:p>
                    <a:p>
                      <a:pPr marL="363538" indent="-363538" algn="just">
                        <a:lnSpc>
                          <a:spcPct val="115000"/>
                        </a:lnSpc>
                        <a:spcAft>
                          <a:spcPct val="55000"/>
                        </a:spcAft>
                        <a:buFontTx/>
                        <a:buChar char="•"/>
                      </a:pPr>
                      <a:r>
                        <a:rPr lang="uk-UA" sz="1200" b="1" i="0" dirty="0" smtClean="0">
                          <a:latin typeface="Arial Black" pitchFamily="34" charset="0"/>
                        </a:rPr>
                        <a:t>Збагатила філософію і науку цілою низкою ідейних надбань, до яких треба віднести насамперед чотири провідні принципи, які широко використовуються сучасною наукою</a:t>
                      </a:r>
                      <a:r>
                        <a:rPr lang="uk-UA" sz="1200" b="1" i="0" dirty="0" smtClean="0">
                          <a:solidFill>
                            <a:srgbClr val="000099"/>
                          </a:solidFill>
                          <a:latin typeface="Arial Black" pitchFamily="34" charset="0"/>
                        </a:rPr>
                        <a:t>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endParaRPr lang="uk-UA" sz="1600" i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5918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Arial Black" pitchFamily="34" charset="0"/>
              </a:rPr>
              <a:t>ІММАНУЇЛ КАНТ (1724-1804) </a:t>
            </a:r>
            <a:endParaRPr lang="ru-RU" sz="3200" b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35163"/>
            <a:ext cx="8219256" cy="4389437"/>
          </a:xfrm>
        </p:spPr>
        <p:txBody>
          <a:bodyPr anchor="ctr"/>
          <a:lstStyle/>
          <a:p>
            <a:pPr algn="ctr">
              <a:buNone/>
            </a:pPr>
            <a:r>
              <a:rPr lang="ru-RU" sz="1800" b="1" dirty="0" smtClean="0">
                <a:solidFill>
                  <a:srgbClr val="0070C0"/>
                </a:solidFill>
                <a:latin typeface="Arial Black" pitchFamily="34" charset="0"/>
              </a:rPr>
              <a:t>Основні погляди</a:t>
            </a:r>
            <a:endParaRPr lang="uk-UA" sz="18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70C0"/>
                </a:solidFill>
                <a:latin typeface="Arial Black" pitchFamily="34" charset="0"/>
              </a:rPr>
              <a:t>Обґрунтував гіпотезу про виникнення Сонячної системи і Всесвіту з розпорошеної у просторі матерії.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70C0"/>
                </a:solidFill>
                <a:latin typeface="Arial Black" pitchFamily="34" charset="0"/>
              </a:rPr>
              <a:t>Опрацював теорію приливів і відливів.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70C0"/>
                </a:solidFill>
                <a:latin typeface="Arial Black" pitchFamily="34" charset="0"/>
              </a:rPr>
              <a:t>Розкрив природні основи поділу людей на раси.</a:t>
            </a:r>
          </a:p>
          <a:p>
            <a:pPr marL="0" indent="0" algn="just" eaLnBrk="1" hangingPunct="1">
              <a:buFont typeface="Wingdings" pitchFamily="2" charset="2"/>
              <a:buChar char="§"/>
            </a:pP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   Здійснив </a:t>
            </a:r>
            <a:r>
              <a:rPr lang="uk-UA" sz="1800" b="1" dirty="0" err="1" smtClean="0">
                <a:solidFill>
                  <a:srgbClr val="0070C0"/>
                </a:solidFill>
                <a:latin typeface="Arial Black" pitchFamily="34" charset="0"/>
              </a:rPr>
              <a:t>“</a:t>
            </a:r>
            <a:r>
              <a:rPr lang="uk-UA" sz="1800" dirty="0" err="1" smtClean="0">
                <a:solidFill>
                  <a:srgbClr val="0070C0"/>
                </a:solidFill>
                <a:latin typeface="Arial Black" pitchFamily="34" charset="0"/>
              </a:rPr>
              <a:t>коперникіанський</a:t>
            </a: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 переворот” у філософії. Він дійшов              висновку, що не знання мають узгоджуватися з предметами, а предмети у процесі пізнання узгоджуються з знаннями.</a:t>
            </a:r>
          </a:p>
          <a:p>
            <a:pPr marL="0" indent="0" algn="just" eaLnBrk="1" hangingPunct="1">
              <a:buFont typeface="Wingdings" pitchFamily="2" charset="2"/>
              <a:buChar char="§"/>
            </a:pPr>
            <a:r>
              <a:rPr lang="ru-RU" sz="1800" b="1" dirty="0" smtClean="0">
                <a:solidFill>
                  <a:srgbClr val="0070C0"/>
                </a:solidFill>
                <a:latin typeface="Arial Black" pitchFamily="34" charset="0"/>
              </a:rPr>
              <a:t>   Розкрив співвідношення людської волі та морального закону.      Воля розуміється як критерій (мірило) цінності вчинків. </a:t>
            </a:r>
          </a:p>
          <a:p>
            <a:pPr marL="0" indent="0" algn="just" eaLnBrk="1" hangingPunct="1">
              <a:buFont typeface="Wingdings" pitchFamily="2" charset="2"/>
              <a:buChar char="§"/>
            </a:pP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   Дійшов висновку, що без людини, поза людиною нема й не може    бути ніяких естетичних предметів і явищ, що краса як така безвідносно до почуттів людини немає жодного значення.</a:t>
            </a:r>
          </a:p>
          <a:p>
            <a:pPr marL="0" indent="0" eaLnBrk="1" hangingPunct="1">
              <a:buNone/>
            </a:pPr>
            <a:endParaRPr lang="uk-UA" sz="1800" b="1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4"/>
          <p:cNvSpPr txBox="1">
            <a:spLocks noChangeArrowheads="1"/>
          </p:cNvSpPr>
          <p:nvPr/>
        </p:nvSpPr>
        <p:spPr bwMode="auto">
          <a:xfrm>
            <a:off x="395536" y="260648"/>
            <a:ext cx="8555831" cy="828675"/>
          </a:xfrm>
          <a:prstGeom prst="rect">
            <a:avLst/>
          </a:prstGeom>
          <a:solidFill>
            <a:srgbClr val="FFFFFF"/>
          </a:solidFill>
          <a:ln w="539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uk-UA" alt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 smtClean="0">
                <a:latin typeface="Arial Black" pitchFamily="34" charset="0"/>
              </a:rPr>
              <a:t>Система філософії Канта</a:t>
            </a:r>
            <a:endParaRPr lang="ru-RU" sz="2800" dirty="0" smtClean="0">
              <a:latin typeface="Arial Black" pitchFamily="34" charset="0"/>
            </a:endParaRPr>
          </a:p>
          <a:p>
            <a:pPr algn="ctr" eaLnBrk="1" hangingPunct="1"/>
            <a:endParaRPr lang="uk-UA" altLang="uk-UA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alt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alt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alt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Горизонтальный свиток 1"/>
          <p:cNvSpPr/>
          <p:nvPr/>
        </p:nvSpPr>
        <p:spPr>
          <a:xfrm>
            <a:off x="323528" y="2420888"/>
            <a:ext cx="2440781" cy="1944215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Arial Black" pitchFamily="34" charset="0"/>
              </a:rPr>
              <a:t>Реальна частина</a:t>
            </a:r>
          </a:p>
          <a:p>
            <a:pPr>
              <a:defRPr/>
            </a:pPr>
            <a:endParaRPr lang="uk-UA" dirty="0">
              <a:latin typeface="Arial Black" pitchFamily="34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3203848" y="1124744"/>
            <a:ext cx="2440781" cy="1728192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 smtClean="0"/>
              <a:t>   </a:t>
            </a:r>
            <a:r>
              <a:rPr lang="ru-RU" sz="2400" b="1" dirty="0" smtClean="0">
                <a:latin typeface="Arial Black" pitchFamily="34" charset="0"/>
              </a:rPr>
              <a:t>Філософія</a:t>
            </a:r>
            <a:endParaRPr lang="ru-RU" sz="2400" dirty="0" smtClean="0">
              <a:latin typeface="Arial Black" pitchFamily="34" charset="0"/>
            </a:endParaRPr>
          </a:p>
          <a:p>
            <a:pPr>
              <a:defRPr/>
            </a:pPr>
            <a:endParaRPr lang="uk-UA" dirty="0"/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419101" y="4725144"/>
            <a:ext cx="2440781" cy="2132856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Arial Black" pitchFamily="34" charset="0"/>
              </a:rPr>
              <a:t>Філософія природи</a:t>
            </a:r>
          </a:p>
          <a:p>
            <a:pPr>
              <a:defRPr/>
            </a:pPr>
            <a:endParaRPr lang="uk-UA" dirty="0">
              <a:latin typeface="Arial Black" pitchFamily="34" charset="0"/>
            </a:endParaRP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3635896" y="4697761"/>
            <a:ext cx="2440781" cy="2160239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Arial Black" pitchFamily="34" charset="0"/>
              </a:rPr>
              <a:t>Практична філософія</a:t>
            </a:r>
          </a:p>
          <a:p>
            <a:pPr>
              <a:defRPr/>
            </a:pPr>
            <a:endParaRPr lang="uk-UA" dirty="0">
              <a:latin typeface="Arial Black" pitchFamily="34" charset="0"/>
            </a:endParaRPr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6804248" y="1185864"/>
            <a:ext cx="2339752" cy="3755304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 smtClean="0">
                <a:latin typeface="Arial Black" pitchFamily="34" charset="0"/>
              </a:rPr>
              <a:t>Формальна частина (логіка і трансцедентальна естетика)</a:t>
            </a:r>
            <a:endParaRPr lang="ru-RU" dirty="0" smtClean="0">
              <a:latin typeface="Arial Black" pitchFamily="34" charset="0"/>
            </a:endParaRPr>
          </a:p>
          <a:p>
            <a:pPr>
              <a:defRPr/>
            </a:pPr>
            <a:endParaRPr lang="uk-UA" dirty="0"/>
          </a:p>
        </p:txBody>
      </p:sp>
      <p:cxnSp>
        <p:nvCxnSpPr>
          <p:cNvPr id="20" name="Прямая со стрелкой 19"/>
          <p:cNvCxnSpPr>
            <a:stCxn id="13" idx="2"/>
          </p:cNvCxnSpPr>
          <p:nvPr/>
        </p:nvCxnSpPr>
        <p:spPr>
          <a:xfrm flipH="1">
            <a:off x="2771800" y="2636912"/>
            <a:ext cx="1652439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547664" y="4293096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915816" y="378904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932040" y="2708920"/>
            <a:ext cx="172819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3600" b="1" dirty="0" smtClean="0">
                <a:latin typeface="Arial Black" pitchFamily="34" charset="0"/>
              </a:rPr>
              <a:t>АНТИНОМІЇ РОЗУМУ</a:t>
            </a:r>
            <a:r>
              <a:rPr lang="ru-RU" sz="3600" b="1" dirty="0" smtClean="0">
                <a:latin typeface="Arial Black" pitchFamily="34" charset="0"/>
              </a:rPr>
              <a:t> </a:t>
            </a:r>
          </a:p>
        </p:txBody>
      </p:sp>
      <p:graphicFrame>
        <p:nvGraphicFramePr>
          <p:cNvPr id="481306" name="Group 26"/>
          <p:cNvGraphicFramePr>
            <a:graphicFrameLocks noGrp="1"/>
          </p:cNvGraphicFramePr>
          <p:nvPr>
            <p:ph type="tbl" idx="1"/>
          </p:nvPr>
        </p:nvGraphicFramePr>
        <p:xfrm>
          <a:off x="0" y="1752600"/>
          <a:ext cx="9144000" cy="4936808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uk-U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Теза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uk-U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Антитеза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Світ має межу в часі і просторі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Світ у часі і просторі є безмежним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Все у світі складається з     простого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Немає нічого простого. Все складне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У світі існує свобода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Ніякої свободи нема, усе здійснюється за законами природи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У світі існує необхідність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Все у світі випадкове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3600" dirty="0" smtClean="0">
                <a:latin typeface="Arial Black" pitchFamily="34" charset="0"/>
              </a:rPr>
              <a:t>КАТЕГОРИЧНИЙ ІМПЕРАТИВ</a:t>
            </a:r>
            <a:endParaRPr lang="ru-RU" sz="3600" dirty="0" smtClean="0">
              <a:latin typeface="Arial Black" pitchFamily="34" charset="0"/>
            </a:endParaRP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uk-UA" b="1" dirty="0" smtClean="0">
                <a:latin typeface="Arial Black" pitchFamily="34" charset="0"/>
              </a:rPr>
              <a:t>«</a:t>
            </a:r>
            <a:r>
              <a:rPr lang="uk-UA" b="1" dirty="0" smtClean="0">
                <a:solidFill>
                  <a:srgbClr val="0070C0"/>
                </a:solidFill>
                <a:latin typeface="Arial Black" pitchFamily="34" charset="0"/>
              </a:rPr>
              <a:t>Вчиняй так, щоб максима твоєї волі могла в той же час мати силу принципу загального законодавства».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uk-UA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b="1" dirty="0" smtClean="0">
                <a:solidFill>
                  <a:srgbClr val="0070C0"/>
                </a:solidFill>
              </a:rPr>
              <a:t> </a:t>
            </a:r>
            <a:r>
              <a:rPr lang="uk-UA" b="1" dirty="0" smtClean="0">
                <a:solidFill>
                  <a:srgbClr val="0070C0"/>
                </a:solidFill>
                <a:latin typeface="Arial Black" pitchFamily="34" charset="0"/>
              </a:rPr>
              <a:t>“Вчиняй так, щоб ти завжди </a:t>
            </a:r>
            <a:r>
              <a:rPr lang="ru-RU" b="1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uk-UA" b="1" dirty="0" smtClean="0">
                <a:solidFill>
                  <a:srgbClr val="0070C0"/>
                </a:solidFill>
                <a:latin typeface="Arial Black" pitchFamily="34" charset="0"/>
              </a:rPr>
              <a:t>ставився до людства і</a:t>
            </a:r>
            <a:r>
              <a:rPr lang="en-US" b="1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uk-UA" b="1" dirty="0" smtClean="0">
                <a:solidFill>
                  <a:srgbClr val="0070C0"/>
                </a:solidFill>
                <a:latin typeface="Arial Black" pitchFamily="34" charset="0"/>
              </a:rPr>
              <a:t>у своїй особі, і в особі всякого іншого як до мети, і ніколи не ставився б до нього тільки як до засобу”. </a:t>
            </a:r>
            <a:endParaRPr lang="ru-RU" b="1" dirty="0" smtClean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Arial Black" pitchFamily="34" charset="0"/>
              </a:rPr>
              <a:t>ЙОГАН ГОТЛІБ ФІХТЕ (1762-1814) </a:t>
            </a:r>
            <a:endParaRPr lang="ru-RU" sz="3200" b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65113" algn="ctr" eaLnBrk="1" hangingPunct="1"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</a:rPr>
              <a:t>Основні погляди</a:t>
            </a:r>
            <a:endParaRPr lang="uk-UA" sz="20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0" indent="265113" eaLnBrk="1" hangingPunct="1">
              <a:buFont typeface="Wingdings" pitchFamily="2" charset="2"/>
              <a:buChar char="q"/>
            </a:pPr>
            <a:r>
              <a:rPr lang="uk-UA" sz="2000" b="1" dirty="0" smtClean="0">
                <a:solidFill>
                  <a:srgbClr val="0070C0"/>
                </a:solidFill>
                <a:latin typeface="Arial Black" pitchFamily="34" charset="0"/>
              </a:rPr>
              <a:t>Існує абсолютний суб’єкт – абсолютне “Я”. Абсолютне “Я” – це творча, діяльна сила.</a:t>
            </a:r>
          </a:p>
          <a:p>
            <a:pPr marL="0" indent="265113" eaLnBrk="1" hangingPunct="1">
              <a:buFont typeface="Wingdings" pitchFamily="2" charset="2"/>
              <a:buChar char="q"/>
            </a:pPr>
            <a:r>
              <a:rPr lang="uk-UA" sz="2000" b="1" dirty="0" smtClean="0">
                <a:solidFill>
                  <a:srgbClr val="0070C0"/>
                </a:solidFill>
                <a:latin typeface="Arial Black" pitchFamily="34" charset="0"/>
              </a:rPr>
              <a:t>Абсолютне “Я” є основою буття. Немає нічого у світі, що не було б результатом діяльності абсолютного “Я”.</a:t>
            </a:r>
          </a:p>
          <a:p>
            <a:pPr marL="0" indent="265113" eaLnBrk="1" hangingPunct="1">
              <a:buFont typeface="Wingdings" pitchFamily="2" charset="2"/>
              <a:buChar char="q"/>
            </a:pPr>
            <a:r>
              <a:rPr lang="uk-UA" sz="2000" b="1" dirty="0" smtClean="0">
                <a:solidFill>
                  <a:srgbClr val="0070C0"/>
                </a:solidFill>
                <a:latin typeface="Arial Black" pitchFamily="34" charset="0"/>
              </a:rPr>
              <a:t>Абсолютне “Я” своєю діяльністю створює індивідуальне “Я” і “не-Я” (людину і природу). “Я” творить “не-Я”.</a:t>
            </a:r>
          </a:p>
          <a:p>
            <a:pPr marL="0" indent="265113" eaLnBrk="1" hangingPunct="1">
              <a:buFont typeface="Wingdings" pitchFamily="2" charset="2"/>
              <a:buChar char="q"/>
            </a:pPr>
            <a:r>
              <a:rPr lang="uk-UA" sz="2000" b="1" dirty="0" smtClean="0">
                <a:solidFill>
                  <a:srgbClr val="0070C0"/>
                </a:solidFill>
                <a:latin typeface="Arial Black" pitchFamily="34" charset="0"/>
              </a:rPr>
              <a:t>Джерелом розвитку є суперечність.</a:t>
            </a:r>
          </a:p>
          <a:p>
            <a:pPr marL="0" indent="265113" eaLnBrk="1" hangingPunct="1">
              <a:buFont typeface="Wingdings" pitchFamily="2" charset="2"/>
              <a:buChar char="q"/>
            </a:pPr>
            <a:r>
              <a:rPr lang="uk-UA" sz="2000" b="1" dirty="0" smtClean="0">
                <a:solidFill>
                  <a:srgbClr val="0070C0"/>
                </a:solidFill>
                <a:latin typeface="Arial Black" pitchFamily="34" charset="0"/>
              </a:rPr>
              <a:t>Свобода – це добровільне підпорядкування загальній необхідності.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Arial Black" pitchFamily="34" charset="0"/>
              </a:rPr>
              <a:t>ГЕОРГ ВІЛЬГЕЛЬМ ФРІДРІХ ГЕГЕЛЬ (1770-1831)</a:t>
            </a:r>
            <a:r>
              <a:rPr lang="ru-RU" sz="3200" dirty="0" smtClean="0">
                <a:latin typeface="Arial Black" pitchFamily="34" charset="0"/>
              </a:rPr>
              <a:t> 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8147248" cy="4389437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</a:rPr>
              <a:t>Основні погляди</a:t>
            </a:r>
            <a:endParaRPr lang="uk-UA" sz="20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1800" dirty="0" smtClean="0">
                <a:solidFill>
                  <a:srgbClr val="0070C0"/>
                </a:solidFill>
                <a:latin typeface="Arial Black" pitchFamily="34" charset="0"/>
              </a:rPr>
              <a:t>Принцип тотожності мислення і буття (все, що є породжене мисленням і може бути зведеним до нього).</a:t>
            </a:r>
            <a:endParaRPr lang="ru-RU" sz="18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1800" dirty="0" smtClean="0">
                <a:solidFill>
                  <a:srgbClr val="0070C0"/>
                </a:solidFill>
                <a:latin typeface="Arial Black" pitchFamily="34" charset="0"/>
              </a:rPr>
              <a:t>Принцип всезагального зв 'язку (все пов 'язане з усім).</a:t>
            </a:r>
            <a:endParaRPr lang="ru-RU" sz="18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1800" dirty="0" smtClean="0">
                <a:solidFill>
                  <a:srgbClr val="0070C0"/>
                </a:solidFill>
                <a:latin typeface="Arial Black" pitchFamily="34" charset="0"/>
              </a:rPr>
              <a:t>Принцип розвитку.</a:t>
            </a:r>
            <a:endParaRPr lang="uk-UA" sz="1800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0" indent="0" eaLnBrk="1" hangingPunct="1">
              <a:buFont typeface="Wingdings" pitchFamily="2" charset="2"/>
              <a:buChar char="q"/>
            </a:pP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  В основі світу лежить ідеальне начало – абсолютна ідея;</a:t>
            </a:r>
          </a:p>
          <a:p>
            <a:pPr marL="0" indent="0" eaLnBrk="1" hangingPunct="1">
              <a:buNone/>
            </a:pP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     природа і суспільство – лише форми розвитку абсолютної ідеї. </a:t>
            </a:r>
          </a:p>
          <a:p>
            <a:pPr marL="0" indent="0" eaLnBrk="1" hangingPunct="1">
              <a:buFont typeface="Wingdings" pitchFamily="2" charset="2"/>
              <a:buChar char="q"/>
            </a:pP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    Абсолютна ідея діяльна і діалектична.</a:t>
            </a:r>
          </a:p>
          <a:p>
            <a:pPr marL="0" indent="0" eaLnBrk="1" hangingPunct="1">
              <a:buFont typeface="Wingdings" pitchFamily="2" charset="2"/>
              <a:buChar char="q"/>
            </a:pP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    У своєму розвитку абсолютна ідея проходить три етапи (стадії):</a:t>
            </a:r>
          </a:p>
          <a:p>
            <a:pPr marL="265113" lvl="1" indent="-1588" eaLnBrk="1" hangingPunct="1">
              <a:buFont typeface="Wingdings" pitchFamily="2" charset="2"/>
              <a:buChar char="q"/>
            </a:pP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абсолютна ідея усвідомлює саму себе;</a:t>
            </a:r>
          </a:p>
          <a:p>
            <a:pPr marL="265113" lvl="1" indent="-1588" eaLnBrk="1" hangingPunct="1">
              <a:buFont typeface="Wingdings" pitchFamily="2" charset="2"/>
              <a:buChar char="q"/>
            </a:pP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абсолютна ідея породжує своє інобуття - природу;</a:t>
            </a:r>
          </a:p>
          <a:p>
            <a:pPr marL="265113" lvl="1" indent="-1588" eaLnBrk="1" hangingPunct="1">
              <a:buFont typeface="Wingdings" pitchFamily="2" charset="2"/>
              <a:buChar char="q"/>
            </a:pPr>
            <a:r>
              <a:rPr lang="uk-UA" sz="1800" b="1" dirty="0" smtClean="0">
                <a:solidFill>
                  <a:srgbClr val="0070C0"/>
                </a:solidFill>
                <a:latin typeface="Arial Black" pitchFamily="34" charset="0"/>
              </a:rPr>
              <a:t>абсолютна ідея повертається до себе самої через розвиток.</a:t>
            </a:r>
          </a:p>
          <a:p>
            <a:pPr marL="265113" lvl="1" indent="-1588" eaLnBrk="1" hangingPunct="1">
              <a:buFont typeface="Wingdings" pitchFamily="2" charset="2"/>
              <a:buChar char="q"/>
            </a:pPr>
            <a:endParaRPr lang="uk-UA" sz="16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44000"/>
          </a:xfrm>
        </p:spPr>
        <p:txBody>
          <a:bodyPr/>
          <a:lstStyle/>
          <a:p>
            <a:r>
              <a:rPr lang="uk-UA" altLang="uk-UA" sz="5400" dirty="0" smtClean="0">
                <a:solidFill>
                  <a:schemeClr val="tx2"/>
                </a:solidFill>
                <a:latin typeface="Arial Black" pitchFamily="34" charset="0"/>
              </a:rPr>
              <a:t>Тема  2.2.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208000" cy="1692000"/>
          </a:xfrm>
        </p:spPr>
        <p:txBody>
          <a:bodyPr/>
          <a:lstStyle/>
          <a:p>
            <a:r>
              <a:rPr lang="uk-UA" sz="4400" b="1" dirty="0" smtClean="0">
                <a:solidFill>
                  <a:schemeClr val="tx2"/>
                </a:solidFill>
              </a:rPr>
              <a:t>Історичні типи філософської думки : </a:t>
            </a:r>
            <a:r>
              <a:rPr lang="uk-UA" sz="4400" dirty="0" smtClean="0">
                <a:solidFill>
                  <a:schemeClr val="tx2"/>
                </a:solidFill>
              </a:rPr>
              <a:t/>
            </a:r>
            <a:br>
              <a:rPr lang="uk-UA" sz="4400" dirty="0" smtClean="0">
                <a:solidFill>
                  <a:schemeClr val="tx2"/>
                </a:solidFill>
              </a:rPr>
            </a:br>
            <a:r>
              <a:rPr lang="uk-UA" sz="4400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uk-UA" sz="4400" b="1" dirty="0" smtClean="0">
                <a:solidFill>
                  <a:schemeClr val="tx2"/>
                </a:solidFill>
                <a:latin typeface="Book Antiqua" pitchFamily="18" charset="0"/>
              </a:rPr>
              <a:t>західноєвропейська філософія </a:t>
            </a:r>
            <a:br>
              <a:rPr lang="uk-UA" sz="4400" b="1" dirty="0" smtClean="0">
                <a:solidFill>
                  <a:schemeClr val="tx2"/>
                </a:solidFill>
                <a:latin typeface="Book Antiqua" pitchFamily="18" charset="0"/>
              </a:rPr>
            </a:br>
            <a:r>
              <a:rPr lang="uk-UA" sz="4400" b="1" dirty="0" smtClean="0">
                <a:solidFill>
                  <a:schemeClr val="tx2"/>
                </a:solidFill>
                <a:latin typeface="Book Antiqua" pitchFamily="18" charset="0"/>
              </a:rPr>
              <a:t>Х</a:t>
            </a:r>
            <a:r>
              <a:rPr lang="en-US" sz="4400" b="1" dirty="0" smtClean="0">
                <a:solidFill>
                  <a:schemeClr val="tx2"/>
                </a:solidFill>
                <a:latin typeface="Book Antiqua" pitchFamily="18" charset="0"/>
              </a:rPr>
              <a:t>VII –</a:t>
            </a:r>
            <a:r>
              <a:rPr lang="uk-UA" sz="4400" b="1" dirty="0" smtClean="0">
                <a:solidFill>
                  <a:schemeClr val="tx2"/>
                </a:solidFill>
                <a:latin typeface="Book Antiqua" pitchFamily="18" charset="0"/>
              </a:rPr>
              <a:t> ХІХ</a:t>
            </a:r>
            <a:r>
              <a:rPr lang="en-US" sz="4400" b="1" dirty="0" smtClean="0">
                <a:solidFill>
                  <a:schemeClr val="tx2"/>
                </a:solidFill>
                <a:latin typeface="Book Antiqua" pitchFamily="18" charset="0"/>
              </a:rPr>
              <a:t> c</a:t>
            </a:r>
            <a:r>
              <a:rPr lang="ru-RU" sz="4400" b="1" dirty="0" smtClean="0">
                <a:solidFill>
                  <a:schemeClr val="tx2"/>
                </a:solidFill>
                <a:latin typeface="Book Antiqua" pitchFamily="18" charset="0"/>
              </a:rPr>
              <a:t>т.</a:t>
            </a:r>
            <a:endParaRPr lang="ru-RU" sz="4400" b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980728"/>
            <a:ext cx="6156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altLang="uk-UA" sz="1600" dirty="0" smtClean="0">
                <a:solidFill>
                  <a:schemeClr val="tx2"/>
                </a:solidFill>
                <a:latin typeface="Franklin Gothic Demi Cond" pitchFamily="34" charset="0"/>
              </a:rPr>
              <a:t/>
            </a:r>
            <a:br>
              <a:rPr lang="uk-UA" altLang="uk-UA" sz="1600" dirty="0" smtClean="0">
                <a:solidFill>
                  <a:schemeClr val="tx2"/>
                </a:solidFill>
                <a:latin typeface="Franklin Gothic Demi Cond" pitchFamily="34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3203848" y="188640"/>
            <a:ext cx="371832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dirty="0" smtClean="0">
                <a:solidFill>
                  <a:schemeClr val="accent1"/>
                </a:solidFill>
              </a:rPr>
              <a:t>ДІАЛЕКТИКА</a:t>
            </a:r>
            <a:endParaRPr lang="uk-UA" sz="3200" dirty="0">
              <a:solidFill>
                <a:schemeClr val="accent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3" y="908720"/>
            <a:ext cx="3096344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Arial Black" pitchFamily="34" charset="0"/>
              </a:rPr>
              <a:t>Філософське обґрунтування загальних закономірних зв'язків явищ буття та їх відображення в мисленні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uk-UA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52120" y="1052736"/>
            <a:ext cx="2997994" cy="288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Arial Black" pitchFamily="34" charset="0"/>
              </a:rPr>
              <a:t>Філософська трактовка протиріччя як джерела саморуху сущого і переходу його форм з одного стану в інші.</a:t>
            </a:r>
          </a:p>
          <a:p>
            <a:pPr>
              <a:defRPr/>
            </a:pPr>
            <a:endParaRPr lang="uk-UA" dirty="0"/>
          </a:p>
        </p:txBody>
      </p:sp>
      <p:sp>
        <p:nvSpPr>
          <p:cNvPr id="20" name="Надпись 2"/>
          <p:cNvSpPr txBox="1">
            <a:spLocks noChangeArrowheads="1"/>
          </p:cNvSpPr>
          <p:nvPr/>
        </p:nvSpPr>
        <p:spPr bwMode="auto">
          <a:xfrm>
            <a:off x="5220072" y="4581128"/>
            <a:ext cx="3456385" cy="169277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defRPr/>
            </a:pPr>
            <a:endParaRPr lang="uk-UA" i="1" dirty="0"/>
          </a:p>
          <a:p>
            <a:pPr>
              <a:spcAft>
                <a:spcPts val="0"/>
              </a:spcAft>
              <a:defRPr/>
            </a:pPr>
            <a:r>
              <a:rPr lang="ru-RU" sz="2400" dirty="0" smtClean="0">
                <a:latin typeface="Arial Black" pitchFamily="34" charset="0"/>
              </a:rPr>
              <a:t>Філософське вчення про розвиток</a:t>
            </a:r>
          </a:p>
          <a:p>
            <a:pPr>
              <a:spcAft>
                <a:spcPts val="0"/>
              </a:spcAft>
              <a:defRPr/>
            </a:pPr>
            <a:endParaRPr lang="uk-UA" sz="1400" dirty="0"/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1043608" y="4581128"/>
            <a:ext cx="3312368" cy="1815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defRPr/>
            </a:pPr>
            <a:r>
              <a:rPr lang="ru-RU" sz="2400" dirty="0" smtClean="0">
                <a:latin typeface="Arial Black" pitchFamily="34" charset="0"/>
              </a:rPr>
              <a:t>Філософська теорія і метод пізнання дійсності.</a:t>
            </a:r>
          </a:p>
          <a:p>
            <a:pPr marL="285750" indent="-285750">
              <a:spcAft>
                <a:spcPts val="0"/>
              </a:spcAft>
              <a:defRPr/>
            </a:pPr>
            <a:endParaRPr lang="uk-UA" sz="1600" i="1" dirty="0"/>
          </a:p>
        </p:txBody>
      </p:sp>
      <p:cxnSp>
        <p:nvCxnSpPr>
          <p:cNvPr id="8" name="Прямая со стрелкой 7"/>
          <p:cNvCxnSpPr>
            <a:stCxn id="2" idx="2"/>
          </p:cNvCxnSpPr>
          <p:nvPr/>
        </p:nvCxnSpPr>
        <p:spPr>
          <a:xfrm>
            <a:off x="5063009" y="774428"/>
            <a:ext cx="463400" cy="415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88024" y="692696"/>
            <a:ext cx="864096" cy="3816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3995936" y="692696"/>
            <a:ext cx="648072" cy="3816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3707904" y="764704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543800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2400" dirty="0" smtClean="0">
                <a:latin typeface="Arial Black" pitchFamily="34" charset="0"/>
              </a:rPr>
              <a:t>СВІТОВИЙ РОЗУМ ЖИВЕ І РОЗВИВАЄТЬСЯ У ВІДПОВІДНОСТІ З ОБ’ЄКТИВНИМИ ЗАКОНАМИ ДІАЛЕКТИКИ</a:t>
            </a:r>
            <a:endParaRPr lang="ru-RU" sz="2400" dirty="0" smtClean="0">
              <a:latin typeface="Arial Black" pitchFamily="34" charset="0"/>
            </a:endParaRP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667000"/>
            <a:ext cx="4191000" cy="1524000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400" b="1" dirty="0" smtClean="0">
                <a:latin typeface="Arial Black" pitchFamily="34" charset="0"/>
              </a:rPr>
              <a:t>ЄДНОСТІ І БОРОТЬБИ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400" b="1" dirty="0" smtClean="0">
                <a:latin typeface="Arial Black" pitchFamily="34" charset="0"/>
              </a:rPr>
              <a:t>ПРОТИЛЕЖНОСТЕЙ</a:t>
            </a:r>
            <a:r>
              <a:rPr lang="ru-RU" sz="2400" b="1" dirty="0" smtClean="0">
                <a:latin typeface="Arial Black" pitchFamily="34" charset="0"/>
              </a:rPr>
              <a:t> </a:t>
            </a:r>
          </a:p>
        </p:txBody>
      </p:sp>
      <p:sp>
        <p:nvSpPr>
          <p:cNvPr id="472068" name="Rectangle 4"/>
          <p:cNvSpPr>
            <a:spLocks noChangeArrowheads="1"/>
          </p:cNvSpPr>
          <p:nvPr/>
        </p:nvSpPr>
        <p:spPr bwMode="auto">
          <a:xfrm>
            <a:off x="4953000" y="2667000"/>
            <a:ext cx="4191000" cy="152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uk-UA" sz="2400" b="1" dirty="0" smtClean="0">
                <a:latin typeface="Arial Black" pitchFamily="34" charset="0"/>
              </a:rPr>
              <a:t>ПЕРЕХОДУ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uk-UA" sz="2400" b="1" dirty="0" smtClean="0">
                <a:latin typeface="Arial Black" pitchFamily="34" charset="0"/>
              </a:rPr>
              <a:t>КІЛЬКІСНИХ ЗМІН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uk-UA" sz="2400" b="1" dirty="0" smtClean="0">
                <a:latin typeface="Arial Black" pitchFamily="34" charset="0"/>
              </a:rPr>
              <a:t>В ЯКІСНІ</a:t>
            </a:r>
            <a:endParaRPr lang="ru-RU" sz="2400" b="1" dirty="0" smtClean="0">
              <a:latin typeface="Arial Black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600" dirty="0">
              <a:effectLst>
                <a:outerShdw blurRad="38100" dist="38100" dir="2700000" algn="tl">
                  <a:srgbClr val="000000"/>
                </a:outerShdw>
              </a:effectLst>
              <a:latin typeface="Kartika" pitchFamily="18" charset="0"/>
            </a:endParaRPr>
          </a:p>
        </p:txBody>
      </p:sp>
      <p:sp>
        <p:nvSpPr>
          <p:cNvPr id="472069" name="Rectangle 5"/>
          <p:cNvSpPr>
            <a:spLocks noChangeArrowheads="1"/>
          </p:cNvSpPr>
          <p:nvPr/>
        </p:nvSpPr>
        <p:spPr bwMode="auto">
          <a:xfrm>
            <a:off x="2514600" y="4648200"/>
            <a:ext cx="4191000" cy="1676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uk-UA" sz="2800" b="1" dirty="0" smtClean="0">
                <a:latin typeface="Arial Black" pitchFamily="34" charset="0"/>
              </a:rPr>
              <a:t>ЗАПЕРЕЧЕННЯ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uk-UA" sz="2800" b="1" dirty="0" smtClean="0">
                <a:latin typeface="Arial Black" pitchFamily="34" charset="0"/>
              </a:rPr>
              <a:t>ЗАПЕРЕЧЕННЯ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22534" name="AutoShape 7"/>
          <p:cNvSpPr>
            <a:spLocks noChangeArrowheads="1"/>
          </p:cNvSpPr>
          <p:nvPr/>
        </p:nvSpPr>
        <p:spPr bwMode="auto">
          <a:xfrm rot="5400000">
            <a:off x="3390900" y="3086100"/>
            <a:ext cx="2514600" cy="304800"/>
          </a:xfrm>
          <a:custGeom>
            <a:avLst/>
            <a:gdLst>
              <a:gd name="T0" fmla="*/ 1885950 w 21600"/>
              <a:gd name="T1" fmla="*/ 0 h 21600"/>
              <a:gd name="T2" fmla="*/ 0 w 21600"/>
              <a:gd name="T3" fmla="*/ 152400 h 21600"/>
              <a:gd name="T4" fmla="*/ 1885950 w 21600"/>
              <a:gd name="T5" fmla="*/ 304800 h 21600"/>
              <a:gd name="T6" fmla="*/ 2514600 w 21600"/>
              <a:gd name="T7" fmla="*/ 1524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2535" name="AutoShape 8"/>
          <p:cNvSpPr>
            <a:spLocks noChangeArrowheads="1"/>
          </p:cNvSpPr>
          <p:nvPr/>
        </p:nvSpPr>
        <p:spPr bwMode="auto">
          <a:xfrm rot="5400000">
            <a:off x="6781800" y="2133600"/>
            <a:ext cx="609600" cy="3048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152400 h 21600"/>
              <a:gd name="T4" fmla="*/ 457200 w 21600"/>
              <a:gd name="T5" fmla="*/ 304800 h 21600"/>
              <a:gd name="T6" fmla="*/ 609600 w 21600"/>
              <a:gd name="T7" fmla="*/ 1524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2536" name="AutoShape 9"/>
          <p:cNvSpPr>
            <a:spLocks noChangeArrowheads="1"/>
          </p:cNvSpPr>
          <p:nvPr/>
        </p:nvSpPr>
        <p:spPr bwMode="auto">
          <a:xfrm rot="5400000">
            <a:off x="1905000" y="2057400"/>
            <a:ext cx="609600" cy="304800"/>
          </a:xfrm>
          <a:custGeom>
            <a:avLst/>
            <a:gdLst>
              <a:gd name="T0" fmla="*/ 457200 w 21600"/>
              <a:gd name="T1" fmla="*/ 0 h 21600"/>
              <a:gd name="T2" fmla="*/ 0 w 21600"/>
              <a:gd name="T3" fmla="*/ 152400 h 21600"/>
              <a:gd name="T4" fmla="*/ 457200 w 21600"/>
              <a:gd name="T5" fmla="*/ 304800 h 21600"/>
              <a:gd name="T6" fmla="*/ 609600 w 21600"/>
              <a:gd name="T7" fmla="*/ 1524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Arial Black" pitchFamily="34" charset="0"/>
              </a:rPr>
              <a:t>ВІЛЬГЕЛЬМ ЙОЗЕФ ШЕЛЛІНГ </a:t>
            </a:r>
            <a:br>
              <a:rPr lang="ru-RU" sz="3200" b="1" dirty="0" smtClean="0">
                <a:latin typeface="Arial Black" pitchFamily="34" charset="0"/>
              </a:rPr>
            </a:br>
            <a:r>
              <a:rPr lang="ru-RU" sz="3200" b="1" dirty="0" smtClean="0">
                <a:latin typeface="Arial Black" pitchFamily="34" charset="0"/>
              </a:rPr>
              <a:t>(1775–1854)</a:t>
            </a:r>
            <a:r>
              <a:rPr lang="ru-RU" sz="3200" dirty="0" smtClean="0">
                <a:latin typeface="Arial Black" pitchFamily="34" charset="0"/>
              </a:rPr>
              <a:t> 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ru-RU" sz="1800" b="1" dirty="0" smtClean="0">
                <a:solidFill>
                  <a:srgbClr val="0070C0"/>
                </a:solidFill>
                <a:latin typeface="Arial Black" pitchFamily="34" charset="0"/>
              </a:rPr>
              <a:t>Основні погляди</a:t>
            </a:r>
            <a:endParaRPr lang="uk-UA" sz="18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0" indent="0" eaLnBrk="1" hangingPunct="1">
              <a:buFont typeface="Wingdings" pitchFamily="2" charset="2"/>
              <a:buChar char="v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Перейнявши у Фіхте ідею тотожності суб'єкта і об'єкта, ІІІеллінг переносить центр ваги з суб'єкта на об'єкт. Природа у нього є не пасивним матеріалом для діяльності суб'єкта, а творчим началом.</a:t>
            </a:r>
          </a:p>
          <a:p>
            <a:pPr marL="0" indent="0" eaLnBrk="1" hangingPunct="1">
              <a:buFont typeface="Wingdings" pitchFamily="2" charset="2"/>
              <a:buChar char="v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Природа — це процес само-творчості, самореалізації Абсолюту, розуму. Вона — розум, який застиг у своєму бутті, має ступінчасту побудову (неживе, живе, людина).</a:t>
            </a:r>
          </a:p>
          <a:p>
            <a:pPr marL="0" indent="0" eaLnBrk="1" hangingPunct="1">
              <a:buFont typeface="Wingdings" pitchFamily="2" charset="2"/>
              <a:buChar char="v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 В природі діють ті ж форми творчої діяльності (теза, антитеза, синтез), які Фіхте відкрив у суб'єкті.</a:t>
            </a:r>
          </a:p>
          <a:p>
            <a:pPr marL="0" indent="0" eaLnBrk="1" hangingPunct="1">
              <a:buFont typeface="Wingdings" pitchFamily="2" charset="2"/>
              <a:buChar char="v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Натурфілософія Шеллінга долає механіцизм попередніх мислителів. Він вказував на існування, крім механічних, також електричних, хімічних і органічних сил, кожній з яких притаманні свої протилежності — притягання і відштовхування, протилежні полюси тощо.</a:t>
            </a:r>
          </a:p>
          <a:p>
            <a:pPr marL="0" indent="0" eaLnBrk="1" hangingPunct="1">
              <a:buFont typeface="Wingdings" pitchFamily="2" charset="2"/>
              <a:buChar char="v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 У природі діє універсальний «закон полярності», вона динамічна і єдина.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033463" y="547689"/>
            <a:ext cx="72961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2"/>
                </a:solidFill>
                <a:latin typeface="Arial Black" pitchFamily="34" charset="0"/>
              </a:rPr>
              <a:t>МАТЕРІАЛІСТИЧНИЙ НАПРЯМ В ЄВРОПЕЙСЬКІЙ ФІЛОСОФІЇ ХІХ СТ. </a:t>
            </a:r>
            <a:r>
              <a:rPr lang="ru-RU" sz="2400" dirty="0" smtClean="0">
                <a:latin typeface="Arial Black" pitchFamily="34" charset="0"/>
              </a:rPr>
              <a:t> </a:t>
            </a:r>
            <a:endParaRPr lang="uk-UA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55576" y="1556792"/>
          <a:ext cx="8012106" cy="4845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3569"/>
                <a:gridCol w="4058537"/>
              </a:tblGrid>
              <a:tr h="309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</a:t>
                      </a:r>
                      <a:r>
                        <a:rPr lang="uk-UA" sz="16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  аспекти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Характерні особливості 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</a:tr>
              <a:tr h="453595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400"/>
                        <a:buFont typeface="Wingdings"/>
                        <a:buChar char=""/>
                      </a:pPr>
                      <a:endParaRPr lang="uk-UA" sz="1600" i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1295" algn="just"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600" b="1" i="0" kern="1200" dirty="0" smtClean="0">
                          <a:solidFill>
                            <a:schemeClr val="lt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Л. </a:t>
                      </a:r>
                      <a:r>
                        <a:rPr kumimoji="0" lang="ru-RU" sz="1600" b="1" i="0" kern="1200" dirty="0" err="1" smtClean="0">
                          <a:solidFill>
                            <a:schemeClr val="lt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Фейєрбах</a:t>
                      </a:r>
                      <a:r>
                        <a:rPr kumimoji="0" lang="ru-RU" sz="1600" b="1" i="0" kern="1200" dirty="0" smtClean="0">
                          <a:solidFill>
                            <a:schemeClr val="lt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600" b="1" i="0" kern="1200" dirty="0" err="1" smtClean="0">
                          <a:solidFill>
                            <a:schemeClr val="lt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шукає</a:t>
                      </a:r>
                      <a:r>
                        <a:rPr kumimoji="0" lang="ru-RU" sz="1600" b="1" i="0" kern="1200" dirty="0" smtClean="0">
                          <a:solidFill>
                            <a:schemeClr val="lt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шляхів подолання ідеалізму, який, за його переконанням, був основним джерелом абстрактності і антилюдяності гегелівської філософії. У фокусі філософських досліджень Фейєрбаха була проблема людини. Відповідно до цього він називав свою філософію антропологією. При цьому формою осмислення реальної людини він вважає матеріалізм.</a:t>
                      </a:r>
                      <a:endParaRPr lang="uk-UA" sz="1600" b="1" i="0" dirty="0">
                        <a:effectLst/>
                        <a:latin typeface="Arial Black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   Підкреслюючи величезне значення гегелівської діалектики, її революційну сутність, Маркс зазначає, що цю діалектику треба «поставити на ноги», тобто наповнити матеріалістичним змістом. Принцип революційно-перетворюваної практики потребував адекватного методу пізнання – діалектики. </a:t>
                      </a:r>
                      <a:endParaRPr lang="uk-UA" sz="1600" i="0" dirty="0"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779934"/>
          </a:xfrm>
        </p:spPr>
        <p:txBody>
          <a:bodyPr/>
          <a:lstStyle/>
          <a:p>
            <a:r>
              <a:rPr lang="uk-UA" sz="3200" b="1" dirty="0" smtClean="0">
                <a:latin typeface="Arial Black" pitchFamily="34" charset="0"/>
              </a:rPr>
              <a:t>ЛЮДВІГ ФЕЙЄРБАХ (1804 – 1872)</a:t>
            </a:r>
            <a:r>
              <a:rPr lang="ru-RU" sz="3200" dirty="0" smtClean="0">
                <a:latin typeface="Arial Black" pitchFamily="34" charset="0"/>
              </a:rPr>
              <a:t> 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</a:rPr>
              <a:t>Основні погляди</a:t>
            </a:r>
            <a:endParaRPr lang="uk-UA" sz="20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0" indent="0" eaLnBrk="1" hangingPunct="1"/>
            <a:r>
              <a:rPr lang="ru-RU" sz="2000" dirty="0" smtClean="0">
                <a:solidFill>
                  <a:srgbClr val="0070C0"/>
                </a:solidFill>
                <a:latin typeface="Arial Black" pitchFamily="34" charset="0"/>
              </a:rPr>
              <a:t>  </a:t>
            </a: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Оточуючий нас світ – різні прояви матерії.</a:t>
            </a:r>
          </a:p>
          <a:p>
            <a:pPr marL="0" indent="0" eaLnBrk="1" hangingPunct="1"/>
            <a:r>
              <a:rPr lang="ru-RU" sz="2000" dirty="0" smtClean="0">
                <a:solidFill>
                  <a:srgbClr val="0070C0"/>
                </a:solidFill>
                <a:latin typeface="Arial Black" pitchFamily="34" charset="0"/>
              </a:rPr>
              <a:t> Усе в світі (в тому числі людина) має природні начала.</a:t>
            </a:r>
          </a:p>
          <a:p>
            <a:pPr marL="0" indent="0" eaLnBrk="1" hangingPunct="1"/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 Проголошення атеїзму, повного заперечення Бога, Бог – творіння людини, це те, чим хотіла б бачити себе людина.</a:t>
            </a:r>
          </a:p>
          <a:p>
            <a:pPr marL="0" indent="0" eaLnBrk="1" hangingPunct="1"/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 Створення нової форми матеріалізму – антропологічного матеріалізму, або філософського антропологізму (людина – унікальна біологічна істота, наділена волею, розумом, почуттями).</a:t>
            </a:r>
          </a:p>
          <a:p>
            <a:pPr marL="0" indent="0" eaLnBrk="1" hangingPunct="1">
              <a:buNone/>
            </a:pPr>
            <a:endParaRPr lang="ru-RU" sz="1600" i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72008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Arial Black" pitchFamily="34" charset="0"/>
              </a:rPr>
              <a:t>МАТЕР</a:t>
            </a:r>
            <a:r>
              <a:rPr lang="uk-UA" sz="2400" b="1" dirty="0" smtClean="0">
                <a:latin typeface="Arial Black" pitchFamily="34" charset="0"/>
              </a:rPr>
              <a:t>ІАЛІЗМ КАРЛА МАРКСА (</a:t>
            </a:r>
            <a:r>
              <a:rPr lang="ru-RU" sz="2400" b="1" dirty="0" smtClean="0">
                <a:latin typeface="Arial Black" pitchFamily="34" charset="0"/>
              </a:rPr>
              <a:t>1818-1883</a:t>
            </a:r>
            <a:r>
              <a:rPr lang="uk-UA" sz="2400" b="1" dirty="0" smtClean="0">
                <a:latin typeface="Arial Black" pitchFamily="34" charset="0"/>
              </a:rPr>
              <a:t>) ТА ФРІДРІХА  ЕНГЕЛЬСА (</a:t>
            </a:r>
            <a:r>
              <a:rPr lang="ru-RU" sz="2400" b="1" dirty="0" smtClean="0">
                <a:latin typeface="Arial Black" pitchFamily="34" charset="0"/>
              </a:rPr>
              <a:t>1820-1895</a:t>
            </a:r>
            <a:r>
              <a:rPr lang="uk-UA" sz="2400" b="1" dirty="0" smtClean="0">
                <a:latin typeface="Arial Black" pitchFamily="34" charset="0"/>
              </a:rPr>
              <a:t>)</a:t>
            </a:r>
            <a:endParaRPr lang="ru-RU" sz="2400" b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</a:rPr>
              <a:t>Основні погляди</a:t>
            </a:r>
            <a:endParaRPr lang="uk-UA" sz="20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uk-UA" sz="2000" dirty="0" err="1" smtClean="0">
                <a:solidFill>
                  <a:srgbClr val="0070C0"/>
                </a:solidFill>
                <a:latin typeface="Arial Black" pitchFamily="34" charset="0"/>
              </a:rPr>
              <a:t>Обгрунтування</a:t>
            </a: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 діалектичного матеріалізму.</a:t>
            </a: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Матерія перебуває у постійному русі, вона вічна і нескінченна.</a:t>
            </a:r>
            <a:endParaRPr lang="ru-RU" sz="20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Розвиток як процес пояснюється за основними законами діалектики (закон взаємного переходу кількісних і якісних змін, закон єдності та боротьби протилежностей, закон заперечення заперечення).</a:t>
            </a:r>
            <a:r>
              <a:rPr lang="ru-RU" sz="2000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uk-UA" sz="2000" dirty="0" smtClean="0">
                <a:solidFill>
                  <a:srgbClr val="0070C0"/>
                </a:solidFill>
                <a:latin typeface="Arial Black" pitchFamily="34" charset="0"/>
              </a:rPr>
              <a:t>Людина – не тільки природна істота, вона суспільна,  природна істота, сутність якої визначається (детермінується) суспільним життям.</a:t>
            </a:r>
          </a:p>
          <a:p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23528" y="306000"/>
            <a:ext cx="8532000" cy="65520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Char char="Ø"/>
            </a:pPr>
            <a:r>
              <a:rPr lang="uk-UA" sz="2800" b="1" dirty="0" smtClean="0"/>
              <a:t>Процесом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0070C0"/>
                </a:solidFill>
              </a:rPr>
              <a:t>перетворення природи є </a:t>
            </a:r>
            <a:r>
              <a:rPr lang="uk-UA" b="1" dirty="0" smtClean="0"/>
              <a:t>практика</a:t>
            </a:r>
            <a:r>
              <a:rPr lang="uk-UA" b="1" dirty="0" smtClean="0">
                <a:solidFill>
                  <a:srgbClr val="0070C0"/>
                </a:solidFill>
              </a:rPr>
              <a:t>.</a:t>
            </a: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uk-UA" b="1" dirty="0" smtClean="0">
                <a:solidFill>
                  <a:srgbClr val="0070C0"/>
                </a:solidFill>
              </a:rPr>
              <a:t>Матеріалістичне розуміння історії.</a:t>
            </a: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uk-UA" b="1" dirty="0" smtClean="0">
                <a:solidFill>
                  <a:srgbClr val="0070C0"/>
                </a:solidFill>
              </a:rPr>
              <a:t>Не свідомість людей визначає їх буття, а, навпаки, </a:t>
            </a:r>
            <a:r>
              <a:rPr lang="uk-UA" b="1" dirty="0" smtClean="0"/>
              <a:t>суспільне буття </a:t>
            </a:r>
            <a:r>
              <a:rPr lang="uk-UA" b="1" dirty="0" smtClean="0">
                <a:solidFill>
                  <a:srgbClr val="0070C0"/>
                </a:solidFill>
              </a:rPr>
              <a:t>визначає їх свідомість.</a:t>
            </a: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ru-RU" sz="2800" b="1" dirty="0" smtClean="0"/>
              <a:t>В</a:t>
            </a:r>
            <a:r>
              <a:rPr lang="uk-UA" sz="2800" b="1" dirty="0" err="1" smtClean="0"/>
              <a:t>ідчуження</a:t>
            </a:r>
            <a:r>
              <a:rPr lang="uk-UA" sz="2800" b="1" dirty="0" smtClean="0"/>
              <a:t>  </a:t>
            </a:r>
            <a:r>
              <a:rPr lang="uk-UA" b="1" dirty="0" smtClean="0">
                <a:solidFill>
                  <a:srgbClr val="0070C0"/>
                </a:solidFill>
              </a:rPr>
              <a:t>як перетворення людської діяльності та її результатів у самостійну, чужу людині, панівну силу.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uk-UA" b="1" dirty="0" smtClean="0"/>
              <a:t>Основою відчуження </a:t>
            </a:r>
            <a:r>
              <a:rPr lang="uk-UA" b="1" dirty="0" smtClean="0">
                <a:solidFill>
                  <a:srgbClr val="0070C0"/>
                </a:solidFill>
              </a:rPr>
              <a:t>є </a:t>
            </a:r>
            <a:r>
              <a:rPr lang="uk-UA" sz="2800" b="1" i="1" dirty="0" smtClean="0">
                <a:solidFill>
                  <a:srgbClr val="0070C0"/>
                </a:solidFill>
              </a:rPr>
              <a:t>економічне</a:t>
            </a:r>
            <a:r>
              <a:rPr lang="uk-UA" b="1" dirty="0" smtClean="0">
                <a:solidFill>
                  <a:srgbClr val="0070C0"/>
                </a:solidFill>
              </a:rPr>
              <a:t> відчуження праці (працівник змушений продавати свою робочу силу, створений продукт працівникові не належить, чим більше створюється продукту, тим гірше живеться робітнику).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uk-UA" b="1" dirty="0" smtClean="0">
                <a:solidFill>
                  <a:schemeClr val="accent1"/>
                </a:solidFill>
              </a:rPr>
              <a:t>Етапами</a:t>
            </a:r>
            <a:r>
              <a:rPr lang="uk-UA" b="1" dirty="0" smtClean="0">
                <a:solidFill>
                  <a:schemeClr val="accent1"/>
                </a:solidFill>
              </a:rPr>
              <a:t> </a:t>
            </a:r>
            <a:r>
              <a:rPr lang="uk-UA" b="1" dirty="0" smtClean="0">
                <a:solidFill>
                  <a:schemeClr val="accent1"/>
                </a:solidFill>
              </a:rPr>
              <a:t>розвитку </a:t>
            </a:r>
            <a:r>
              <a:rPr lang="uk-UA" b="1" dirty="0" smtClean="0">
                <a:solidFill>
                  <a:schemeClr val="accent1"/>
                </a:solidFill>
              </a:rPr>
              <a:t>історії </a:t>
            </a:r>
            <a:r>
              <a:rPr lang="uk-UA" b="1" dirty="0" smtClean="0">
                <a:solidFill>
                  <a:schemeClr val="accent1"/>
                </a:solidFill>
              </a:rPr>
              <a:t>є </a:t>
            </a:r>
            <a:r>
              <a:rPr lang="uk-UA" sz="2800" b="1" i="1" dirty="0" smtClean="0">
                <a:solidFill>
                  <a:schemeClr val="accent1"/>
                </a:solidFill>
              </a:rPr>
              <a:t>суспільно-економічні формації</a:t>
            </a:r>
            <a:r>
              <a:rPr lang="uk-UA" b="1" dirty="0" smtClean="0">
                <a:solidFill>
                  <a:schemeClr val="accent1"/>
                </a:solidFill>
              </a:rPr>
              <a:t>.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endParaRPr lang="uk-UA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2"/>
          <p:cNvSpPr>
            <a:spLocks noGrp="1"/>
          </p:cNvSpPr>
          <p:nvPr>
            <p:ph type="ctrTitle"/>
          </p:nvPr>
        </p:nvSpPr>
        <p:spPr>
          <a:xfrm>
            <a:off x="1259632" y="692696"/>
            <a:ext cx="6686550" cy="22621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6700" b="1" dirty="0" smtClean="0">
                <a:solidFill>
                  <a:schemeClr val="tx2"/>
                </a:solidFill>
              </a:rPr>
              <a:t/>
            </a:r>
            <a:br>
              <a:rPr lang="uk-UA" altLang="uk-UA" sz="6700" b="1" dirty="0" smtClean="0">
                <a:solidFill>
                  <a:schemeClr val="tx2"/>
                </a:solidFill>
              </a:rPr>
            </a:br>
            <a:r>
              <a:rPr lang="uk-UA" altLang="uk-UA" sz="9600" b="1" dirty="0" smtClean="0">
                <a:solidFill>
                  <a:schemeClr val="tx2"/>
                </a:solidFill>
              </a:rPr>
              <a:t/>
            </a:r>
            <a:br>
              <a:rPr lang="uk-UA" altLang="uk-UA" sz="9600" b="1" dirty="0" smtClean="0">
                <a:solidFill>
                  <a:schemeClr val="tx2"/>
                </a:solidFill>
              </a:rPr>
            </a:br>
            <a:r>
              <a:rPr lang="uk-UA" altLang="uk-UA" sz="6700" dirty="0" smtClean="0">
                <a:solidFill>
                  <a:schemeClr val="accent3">
                    <a:lumMod val="50000"/>
                  </a:schemeClr>
                </a:solidFill>
              </a:rPr>
              <a:t>Д</a:t>
            </a:r>
            <a:r>
              <a:rPr lang="uk-UA" altLang="uk-UA" sz="6700" b="1" dirty="0" smtClean="0">
                <a:solidFill>
                  <a:schemeClr val="accent3">
                    <a:lumMod val="50000"/>
                  </a:schemeClr>
                </a:solidFill>
              </a:rPr>
              <a:t>якуємо за увагу!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3573016"/>
            <a:ext cx="3456000" cy="11233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altLang="uk-UA" sz="67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КІНЕЦЬ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План лекції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1.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Загальна характеристика філософії Нового часу.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2.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Основні риси німецької класичної філософії.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3.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Матеріалістичний напрям в європейській філософії ХІХ ст. (Л.Фейєрбах, К.Маркс, Ф.Енгельс)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50323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uk-UA" sz="28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Рекомендована література:</a:t>
            </a:r>
            <a:br>
              <a:rPr lang="uk-UA" altLang="uk-UA" sz="28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sz="2800" b="1" i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914400" y="765175"/>
            <a:ext cx="8229600" cy="60928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sz="1600" b="1" dirty="0" smtClean="0"/>
              <a:t>Підручники </a:t>
            </a:r>
            <a:endParaRPr lang="ru-RU" sz="1600" b="1" dirty="0" smtClean="0"/>
          </a:p>
          <a:p>
            <a:pPr eaLnBrk="1" hangingPunct="1"/>
            <a:r>
              <a:rPr lang="ru-RU" sz="1600" dirty="0" smtClean="0">
                <a:solidFill>
                  <a:srgbClr val="0070C0"/>
                </a:solidFill>
              </a:rPr>
              <a:t>Алексеев П. История философии. Учебник М.: Проспект, 2016.- 238 с.</a:t>
            </a:r>
          </a:p>
          <a:p>
            <a:pPr eaLnBrk="1" hangingPunct="1"/>
            <a:r>
              <a:rPr lang="uk-UA" sz="1600" dirty="0" smtClean="0">
                <a:solidFill>
                  <a:srgbClr val="0070C0"/>
                </a:solidFill>
              </a:rPr>
              <a:t>Афанасенко В. С., Горлач М. І., Данильян О.Г., Дзьобань О.П., Квіткін П.В. Соціальна філософія: підруч. для вищої шк.. – Х.: Прапор, 2011. – 679 c. </a:t>
            </a:r>
            <a:endParaRPr lang="ru-RU" sz="16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ru-RU" sz="1600" dirty="0" smtClean="0">
                <a:solidFill>
                  <a:srgbClr val="0070C0"/>
                </a:solidFill>
              </a:rPr>
              <a:t>Губин В. Философия. Учебник. – М.: Проспект, 2016. – 336 с.</a:t>
            </a:r>
          </a:p>
          <a:p>
            <a:pPr eaLnBrk="1" hangingPunct="1"/>
            <a:r>
              <a:rPr lang="uk-UA" sz="1600" dirty="0" smtClean="0">
                <a:solidFill>
                  <a:srgbClr val="0070C0"/>
                </a:solidFill>
              </a:rPr>
              <a:t>Касьян В.І. Філософія: відповіді на питання екзаменаційних білетів:навч. посіб. — 6-те вид., випр. і доп. — К.: Знання, 2011. — 354с.</a:t>
            </a:r>
            <a:endParaRPr lang="ru-RU" sz="16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uk-UA" sz="1600" dirty="0" smtClean="0">
                <a:solidFill>
                  <a:srgbClr val="0070C0"/>
                </a:solidFill>
              </a:rPr>
              <a:t>Причепій Є.М., Черній А.М., Чекаль Л.А. Філософія: підручник. –4 вид., випр., доп. – К.: Академвидав, 2012. – 592 с.</a:t>
            </a:r>
            <a:endParaRPr lang="ru-RU" sz="16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ru-RU" sz="1600" dirty="0" smtClean="0">
                <a:solidFill>
                  <a:srgbClr val="0070C0"/>
                </a:solidFill>
              </a:rPr>
              <a:t>  </a:t>
            </a:r>
            <a:r>
              <a:rPr lang="uk-UA" sz="1600" dirty="0" smtClean="0">
                <a:solidFill>
                  <a:srgbClr val="0070C0"/>
                </a:solidFill>
              </a:rPr>
              <a:t>Філософія: Підручник (за ред. В.П. Андрущенко). – Х., 2000.</a:t>
            </a:r>
            <a:endParaRPr lang="ru-RU" sz="16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uk-UA" sz="1600" b="1" dirty="0" smtClean="0"/>
              <a:t>Навчальні посібники</a:t>
            </a:r>
            <a:endParaRPr lang="ru-RU" sz="1600" b="1" dirty="0" smtClean="0"/>
          </a:p>
          <a:p>
            <a:pPr eaLnBrk="1" hangingPunct="1"/>
            <a:r>
              <a:rPr lang="uk-UA" sz="1600" dirty="0" smtClean="0">
                <a:solidFill>
                  <a:srgbClr val="0070C0"/>
                </a:solidFill>
              </a:rPr>
              <a:t>Бойченко І.В., Бойченко М.І. Філософія: Навч. посібник для дистанц. навч. / Відкритий міжнародний ун-т розвитку людини “Україна”. Інститут дистанційного навчання. – К.: Університет “Україна”, 2011. – 211 с.</a:t>
            </a:r>
            <a:endParaRPr lang="ru-RU" sz="16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uk-UA" sz="1600" dirty="0" smtClean="0">
                <a:solidFill>
                  <a:srgbClr val="0070C0"/>
                </a:solidFill>
              </a:rPr>
              <a:t>Буслинський В.А., Скрипка П.І. та ін. Філософія: Навч. посібник для студ. і аспірантів вищ. навч. закладів. – К., 2012. – 315 с.</a:t>
            </a:r>
            <a:endParaRPr lang="ru-RU" sz="16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uk-UA" sz="1600" dirty="0" smtClean="0">
                <a:solidFill>
                  <a:srgbClr val="0070C0"/>
                </a:solidFill>
              </a:rPr>
              <a:t>Губар О.М. Філософія: інтерактивний курс лекцій: навч. посібник. К.: Центр учбов. л-ри, 2012 – 416 с.</a:t>
            </a:r>
            <a:endParaRPr lang="ru-RU" sz="16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uk-UA" sz="1600" dirty="0" smtClean="0">
                <a:solidFill>
                  <a:srgbClr val="0070C0"/>
                </a:solidFill>
              </a:rPr>
              <a:t>Присухін С.І. Філософія: навч. посібник / Державний вищий навчальний заклад “Київський національний економічний ун-т ім. Вадима Гетьмана”. – К.: КНЕУ, 2011. – 356 с.</a:t>
            </a:r>
            <a:endParaRPr lang="ru-RU" sz="1600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3568" y="1268760"/>
          <a:ext cx="8228130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6642"/>
                <a:gridCol w="4131488"/>
              </a:tblGrid>
              <a:tr h="2422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Характерні особливості 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Основні</a:t>
                      </a:r>
                      <a:r>
                        <a:rPr lang="uk-UA" sz="16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напрями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</a:tr>
              <a:tr h="5086384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400"/>
                        <a:buFont typeface="Wingdings"/>
                        <a:buChar char=""/>
                      </a:pPr>
                      <a:endParaRPr lang="uk-UA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1295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i="0" u="sng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Новий час</a:t>
                      </a:r>
                      <a:r>
                        <a:rPr lang="uk-UA" sz="2000" b="1" i="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– доба видатних досягнень науки, культури і філософії. Першу половину цієї доби (</a:t>
                      </a:r>
                      <a:r>
                        <a:rPr lang="en-US" sz="2000" b="1" i="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XVII</a:t>
                      </a:r>
                      <a:r>
                        <a:rPr lang="uk-UA" sz="2000" b="1" i="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ст.) визначають як століття геніїв і вільнодумців, а другу (</a:t>
                      </a:r>
                      <a:r>
                        <a:rPr lang="en-US" sz="2000" b="1" i="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XVIII</a:t>
                      </a:r>
                      <a:r>
                        <a:rPr lang="uk-UA" sz="2000" b="1" i="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ст.) – як століття Просвітництва. Основними напрямами у філософії цієї доби були емпіризм та раціоналізм.</a:t>
                      </a:r>
                      <a:endParaRPr lang="ru-RU" sz="2000" i="0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  <a:p>
                      <a:pPr marL="201295" algn="just">
                        <a:spcAft>
                          <a:spcPts val="0"/>
                        </a:spcAft>
                      </a:pPr>
                      <a:r>
                        <a:rPr lang="uk-UA" sz="1600" i="0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</a:t>
                      </a:r>
                      <a:endParaRPr lang="uk-UA" sz="1600" b="1" i="0" dirty="0"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  <a:tc>
                  <a:txBody>
                    <a:bodyPr/>
                    <a:lstStyle/>
                    <a:p>
                      <a:pPr eaLnBrk="1" hangingPunct="1">
                        <a:buFont typeface="Wingdings" pitchFamily="2" charset="2"/>
                        <a:buChar char="v"/>
                      </a:pPr>
                      <a:r>
                        <a:rPr lang="uk-UA" sz="1600" b="1" i="0" u="sng" dirty="0" smtClean="0">
                          <a:latin typeface="Arial Black" pitchFamily="34" charset="0"/>
                        </a:rPr>
                        <a:t>Емпіризм</a:t>
                      </a:r>
                      <a:r>
                        <a:rPr lang="uk-UA" sz="1600" b="1" i="0" dirty="0" smtClean="0">
                          <a:latin typeface="Arial Black" pitchFamily="34" charset="0"/>
                        </a:rPr>
                        <a:t> – напрям у філософії, який проголошує, що основний зміст наукове пізнання отримує з чуттєвого досвіду. Розум не дає ніякого знання, а лише систематизує дані чуттєвого досвіду.</a:t>
                      </a:r>
                    </a:p>
                    <a:p>
                      <a:pPr eaLnBrk="1" hangingPunct="1">
                        <a:buFont typeface="Wingdings" pitchFamily="2" charset="2"/>
                        <a:buChar char="v"/>
                      </a:pPr>
                      <a:r>
                        <a:rPr lang="uk-UA" sz="1600" b="1" i="0" dirty="0" smtClean="0">
                          <a:latin typeface="Arial Black" pitchFamily="34" charset="0"/>
                        </a:rPr>
                        <a:t>Засновник емпіризму – англійський філософ Френсіс Бекон. Видатні представники емпіризму: Томас Гоббс, Джон Локк (Англія), Джон Дьюї (США).</a:t>
                      </a:r>
                      <a:endParaRPr lang="uk-UA" sz="1600" b="1" i="0" u="sng" dirty="0" smtClean="0">
                        <a:latin typeface="Arial Black" pitchFamily="34" charset="0"/>
                      </a:endParaRPr>
                    </a:p>
                    <a:p>
                      <a:pPr eaLnBrk="1" hangingPunct="1">
                        <a:buFont typeface="Wingdings" pitchFamily="2" charset="2"/>
                        <a:buChar char="v"/>
                      </a:pPr>
                      <a:r>
                        <a:rPr lang="uk-UA" sz="1600" b="1" i="0" u="sng" dirty="0" smtClean="0">
                          <a:latin typeface="Arial Black" pitchFamily="34" charset="0"/>
                        </a:rPr>
                        <a:t>Раціоналізм</a:t>
                      </a:r>
                      <a:r>
                        <a:rPr lang="uk-UA" sz="1600" b="1" i="0" dirty="0" smtClean="0">
                          <a:latin typeface="Arial Black" pitchFamily="34" charset="0"/>
                        </a:rPr>
                        <a:t> – напрям у філософії, що визнає розум єдиним джерелом і достовірною основою пізнання й поведінки людини.</a:t>
                      </a:r>
                    </a:p>
                    <a:p>
                      <a:pPr eaLnBrk="1" hangingPunct="1">
                        <a:buFont typeface="Wingdings" pitchFamily="2" charset="2"/>
                        <a:buChar char="v"/>
                      </a:pPr>
                      <a:r>
                        <a:rPr lang="uk-UA" sz="1600" b="1" i="0" dirty="0" smtClean="0">
                          <a:latin typeface="Arial Black" pitchFamily="34" charset="0"/>
                        </a:rPr>
                        <a:t>Найвідоміші представники раціоналізму: Рене Декарт, Бенедикт Спіноза.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uk-UA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503" marR="30503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 rot="10800000" flipV="1">
            <a:off x="2411759" y="566376"/>
            <a:ext cx="5303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ФІЛОСОФІЯ НОВОГО ЧАСУ</a:t>
            </a:r>
            <a:endParaRPr lang="ru-RU" sz="24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b="1" dirty="0" smtClean="0">
                <a:latin typeface="Arial Black" pitchFamily="34" charset="0"/>
              </a:rPr>
              <a:t>ФРЕНСІС БЕКОН (1561-1626) – АНГЛІЙСЬКИЙ ФІЛОСОФ, ПОЛІТИК, ВИДАТНИЙ  ДЕРЖАВНИЙ ДІЯЧ НОВОГО ЧАСУ</a:t>
            </a:r>
            <a:r>
              <a:rPr lang="ru-RU" sz="2400" dirty="0" smtClean="0">
                <a:latin typeface="Arial Black" pitchFamily="34" charset="0"/>
              </a:rPr>
              <a:t> 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1800" b="1" dirty="0" smtClean="0">
                <a:latin typeface="Arial Black" pitchFamily="34" charset="0"/>
              </a:rPr>
              <a:t>Основні погляди</a:t>
            </a:r>
            <a:endParaRPr lang="uk-UA" sz="1800" dirty="0" smtClean="0">
              <a:latin typeface="Arial Black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uk-UA" sz="1800" b="1" dirty="0" smtClean="0">
                <a:latin typeface="Arial Black" pitchFamily="34" charset="0"/>
                <a:cs typeface="Aharoni" pitchFamily="2" charset="-79"/>
              </a:rPr>
              <a:t>Головне завдання філософії –ФОРМУВАННЯ НАУКИ ТА НАУКОВОГО ПІЗНАННЯ;</a:t>
            </a:r>
          </a:p>
          <a:p>
            <a:pPr eaLnBrk="1" hangingPunct="1">
              <a:buFont typeface="Wingdings" pitchFamily="2" charset="2"/>
              <a:buChar char="q"/>
            </a:pPr>
            <a:endParaRPr lang="uk-UA" sz="1800" b="1" dirty="0" smtClean="0">
              <a:latin typeface="Arial Black" pitchFamily="34" charset="0"/>
              <a:cs typeface="Aharoni" pitchFamily="2" charset="-79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uk-UA" sz="1800" b="1" dirty="0" smtClean="0">
                <a:latin typeface="Arial Black" pitchFamily="34" charset="0"/>
                <a:cs typeface="Aharoni" pitchFamily="2" charset="-79"/>
              </a:rPr>
              <a:t>Для оволодіння силами природи необхідно розробити новий метод – </a:t>
            </a:r>
            <a:r>
              <a:rPr lang="uk-UA" sz="1800" b="1" dirty="0" err="1" smtClean="0">
                <a:latin typeface="Arial Black" pitchFamily="34" charset="0"/>
                <a:cs typeface="Aharoni" pitchFamily="2" charset="-79"/>
              </a:rPr>
              <a:t>метод</a:t>
            </a:r>
            <a:r>
              <a:rPr lang="uk-UA" sz="1800" b="1" dirty="0" smtClean="0">
                <a:latin typeface="Arial Black" pitchFamily="34" charset="0"/>
                <a:cs typeface="Aharoni" pitchFamily="2" charset="-79"/>
              </a:rPr>
              <a:t> індукції; </a:t>
            </a:r>
          </a:p>
          <a:p>
            <a:pPr eaLnBrk="1" hangingPunct="1">
              <a:buFont typeface="Wingdings" pitchFamily="2" charset="2"/>
              <a:buChar char="q"/>
            </a:pPr>
            <a:endParaRPr lang="uk-UA" sz="1800" b="1" dirty="0" smtClean="0">
              <a:latin typeface="Arial Black" pitchFamily="34" charset="0"/>
              <a:cs typeface="Aharoni" pitchFamily="2" charset="-79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uk-UA" sz="1800" b="1" dirty="0" smtClean="0">
                <a:latin typeface="Arial Black" pitchFamily="34" charset="0"/>
                <a:cs typeface="Aharoni" pitchFamily="2" charset="-79"/>
              </a:rPr>
              <a:t>Теоретичне обґрунтування емпіризму;</a:t>
            </a:r>
          </a:p>
          <a:p>
            <a:pPr eaLnBrk="1" hangingPunct="1">
              <a:buFont typeface="Wingdings" pitchFamily="2" charset="2"/>
              <a:buChar char="q"/>
            </a:pPr>
            <a:endParaRPr lang="uk-UA" sz="1800" b="1" dirty="0" smtClean="0">
              <a:latin typeface="Arial Black" pitchFamily="34" charset="0"/>
              <a:cs typeface="Aharoni" pitchFamily="2" charset="-79"/>
            </a:endParaRPr>
          </a:p>
          <a:p>
            <a:pPr algn="just" eaLnBrk="1" hangingPunct="1">
              <a:buFont typeface="Wingdings" pitchFamily="2" charset="2"/>
              <a:buChar char="q"/>
            </a:pP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Консервативна наука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створює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 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своїх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 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ідолів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 (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поширені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помилки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). Бекон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вирізняв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 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чотири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види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 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ідолів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, що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гальмують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ru-RU" sz="1800" b="1" dirty="0" err="1" smtClean="0">
                <a:latin typeface="Arial Black" pitchFamily="34" charset="0"/>
                <a:cs typeface="Aharoni" pitchFamily="2" charset="-79"/>
              </a:rPr>
              <a:t>пізнання</a:t>
            </a:r>
            <a:r>
              <a:rPr lang="ru-RU" sz="1800" b="1" dirty="0" smtClean="0">
                <a:latin typeface="Arial Black" pitchFamily="34" charset="0"/>
                <a:cs typeface="Aharoni" pitchFamily="2" charset="-79"/>
              </a:rPr>
              <a:t>: </a:t>
            </a:r>
            <a:r>
              <a:rPr lang="ru-RU" sz="1800" b="1" i="1" dirty="0" err="1" smtClean="0">
                <a:latin typeface="Arial Black" pitchFamily="34" charset="0"/>
                <a:cs typeface="Aharoni" pitchFamily="2" charset="-79"/>
              </a:rPr>
              <a:t>ідоли</a:t>
            </a:r>
            <a:r>
              <a:rPr lang="ru-RU" sz="1800" b="1" i="1" dirty="0" smtClean="0">
                <a:latin typeface="Arial Black" pitchFamily="34" charset="0"/>
                <a:cs typeface="Aharoni" pitchFamily="2" charset="-79"/>
              </a:rPr>
              <a:t> роду, </a:t>
            </a:r>
            <a:r>
              <a:rPr lang="ru-RU" sz="1800" b="1" i="1" dirty="0" err="1" smtClean="0">
                <a:latin typeface="Arial Black" pitchFamily="34" charset="0"/>
                <a:cs typeface="Aharoni" pitchFamily="2" charset="-79"/>
              </a:rPr>
              <a:t>ідоли</a:t>
            </a:r>
            <a:r>
              <a:rPr lang="ru-RU" sz="1800" b="1" i="1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ru-RU" sz="1800" b="1" i="1" dirty="0" err="1" smtClean="0">
                <a:latin typeface="Arial Black" pitchFamily="34" charset="0"/>
                <a:cs typeface="Aharoni" pitchFamily="2" charset="-79"/>
              </a:rPr>
              <a:t>печери</a:t>
            </a:r>
            <a:r>
              <a:rPr lang="ru-RU" sz="1800" b="1" i="1" dirty="0" smtClean="0">
                <a:latin typeface="Arial Black" pitchFamily="34" charset="0"/>
                <a:cs typeface="Aharoni" pitchFamily="2" charset="-79"/>
              </a:rPr>
              <a:t>, </a:t>
            </a:r>
            <a:r>
              <a:rPr lang="ru-RU" sz="1800" b="1" i="1" dirty="0" err="1" smtClean="0">
                <a:latin typeface="Arial Black" pitchFamily="34" charset="0"/>
                <a:cs typeface="Aharoni" pitchFamily="2" charset="-79"/>
              </a:rPr>
              <a:t>ідоли</a:t>
            </a:r>
            <a:r>
              <a:rPr lang="ru-RU" sz="1800" b="1" i="1" dirty="0" smtClean="0">
                <a:latin typeface="Arial Black" pitchFamily="34" charset="0"/>
                <a:cs typeface="Aharoni" pitchFamily="2" charset="-79"/>
              </a:rPr>
              <a:t> ринку (</a:t>
            </a:r>
            <a:r>
              <a:rPr lang="ru-RU" sz="1800" b="1" i="1" dirty="0" err="1" smtClean="0">
                <a:latin typeface="Arial Black" pitchFamily="34" charset="0"/>
                <a:cs typeface="Aharoni" pitchFamily="2" charset="-79"/>
              </a:rPr>
              <a:t>площі</a:t>
            </a:r>
            <a:r>
              <a:rPr lang="ru-RU" sz="1800" b="1" i="1" dirty="0" smtClean="0">
                <a:latin typeface="Arial Black" pitchFamily="34" charset="0"/>
                <a:cs typeface="Aharoni" pitchFamily="2" charset="-79"/>
              </a:rPr>
              <a:t>), </a:t>
            </a:r>
            <a:r>
              <a:rPr lang="ru-RU" sz="1800" b="1" i="1" dirty="0" err="1" smtClean="0">
                <a:latin typeface="Arial Black" pitchFamily="34" charset="0"/>
                <a:cs typeface="Aharoni" pitchFamily="2" charset="-79"/>
              </a:rPr>
              <a:t>ідоли</a:t>
            </a:r>
            <a:r>
              <a:rPr lang="ru-RU" sz="1800" b="1" i="1" dirty="0" smtClean="0">
                <a:latin typeface="Arial Black" pitchFamily="34" charset="0"/>
                <a:cs typeface="Aharoni" pitchFamily="2" charset="-79"/>
              </a:rPr>
              <a:t> театру.</a:t>
            </a:r>
            <a:endParaRPr lang="ru-RU" sz="1800" b="1" dirty="0" smtClean="0">
              <a:latin typeface="Arial Black" pitchFamily="34" charset="0"/>
              <a:cs typeface="Aharoni" pitchFamily="2" charset="-79"/>
            </a:endParaRPr>
          </a:p>
          <a:p>
            <a:pPr eaLnBrk="1" hangingPunct="1">
              <a:buFont typeface="Wingdings" pitchFamily="2" charset="2"/>
              <a:buChar char="q"/>
            </a:pPr>
            <a:endParaRPr lang="uk-UA" sz="1800" b="1" dirty="0" smtClean="0">
              <a:latin typeface="Arial Black" pitchFamily="34" charset="0"/>
              <a:cs typeface="Aharoni" pitchFamily="2" charset="-79"/>
            </a:endParaRPr>
          </a:p>
          <a:p>
            <a:pPr eaLnBrk="1" hangingPunct="1">
              <a:buFont typeface="Wingdings" pitchFamily="2" charset="2"/>
              <a:buChar char="q"/>
            </a:pPr>
            <a:endParaRPr lang="uk-UA" sz="1800" b="1" dirty="0" smtClean="0">
              <a:latin typeface="Arial Black" pitchFamily="34" charset="0"/>
              <a:cs typeface="Aharoni" pitchFamily="2" charset="-79"/>
            </a:endParaRPr>
          </a:p>
          <a:p>
            <a:pPr eaLnBrk="1" hangingPunct="1">
              <a:buFont typeface="Wingdings" pitchFamily="2" charset="2"/>
              <a:buChar char="q"/>
            </a:pPr>
            <a:endParaRPr lang="ru-RU" sz="1800" b="1" dirty="0" smtClean="0">
              <a:cs typeface="Aharoni" pitchFamily="2" charset="-79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>РЕНЕ ДЕКАРТ (1596-1650)  – ОСНОВОПОЛОЖНИК РАЦІОНАЛІЗМУ</a:t>
            </a:r>
            <a:endParaRPr lang="ru-R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Arial Black" pitchFamily="34" charset="0"/>
              </a:rPr>
              <a:t>Основні погляди</a:t>
            </a:r>
            <a:endParaRPr lang="uk-UA" sz="1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Джерелом істинного знання є розум;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Сходження істини починається з сумніву. Безсумнівним є лише факт сумніву і буття того, хто сумнівається;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Сумнів – це мислення. Звідси: “Я мислю, отже я існую” (</a:t>
            </a:r>
            <a:r>
              <a:rPr lang="en-US" sz="1600" dirty="0" smtClean="0">
                <a:solidFill>
                  <a:srgbClr val="0070C0"/>
                </a:solidFill>
                <a:latin typeface="Arial Black" pitchFamily="34" charset="0"/>
              </a:rPr>
              <a:t>cogito ergo sum</a:t>
            </a: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);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Субстанція – це річ, яка існує так, що не потребує для свого існування нічого, крім самої себе;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Вищою субстанцією є Бог;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Бог створив дві субстанції – матеріальну і духовну. Існування духовної субстанції не залежить від матеріальної і навпаки. Звідси – дуалізм Декарта;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1600" dirty="0" smtClean="0">
                <a:solidFill>
                  <a:srgbClr val="0070C0"/>
                </a:solidFill>
                <a:latin typeface="Arial Black" pitchFamily="34" charset="0"/>
              </a:rPr>
              <a:t>Методом пізнання є дедукція – перехід від загального до конкретного.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764704"/>
            <a:ext cx="6264696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 smtClean="0">
                <a:latin typeface="Arial Black" pitchFamily="34" charset="0"/>
              </a:rPr>
              <a:t>Метафізичний дуалізм Р.Декарта</a:t>
            </a:r>
            <a:endParaRPr lang="ru-RU" sz="2400" dirty="0" smtClean="0">
              <a:latin typeface="Arial Black" pitchFamily="34" charset="0"/>
            </a:endParaRPr>
          </a:p>
          <a:p>
            <a:pPr algn="ctr">
              <a:defRPr/>
            </a:pPr>
            <a:endParaRPr lang="ru-RU" sz="2400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717032"/>
            <a:ext cx="7959799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 smtClean="0">
                <a:latin typeface="Arial Black" pitchFamily="34" charset="0"/>
              </a:rPr>
              <a:t>Субстанція </a:t>
            </a:r>
            <a:r>
              <a:rPr lang="uk-UA" dirty="0" smtClean="0">
                <a:latin typeface="Arial Black" pitchFamily="34" charset="0"/>
              </a:rPr>
              <a:t>(лат.сутність)-це те,що не потребує для власного існування нічого крім себе</a:t>
            </a:r>
            <a:endParaRPr lang="ru-RU" dirty="0" smtClean="0">
              <a:latin typeface="Arial Black" pitchFamily="34" charset="0"/>
            </a:endParaRPr>
          </a:p>
          <a:p>
            <a:pPr algn="ctr"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229200"/>
            <a:ext cx="164306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 smtClean="0"/>
              <a:t>Духовна субстанція (дух)</a:t>
            </a:r>
            <a:endParaRPr lang="ru-RU" dirty="0" smtClean="0"/>
          </a:p>
          <a:p>
            <a:pPr algn="ctr"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5157192"/>
            <a:ext cx="28803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 smtClean="0"/>
              <a:t>Бог як вища субстанція,вічна, нестворена причина всього сущого</a:t>
            </a:r>
            <a:endParaRPr lang="ru-RU" dirty="0" smtClean="0"/>
          </a:p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56176" y="5157192"/>
            <a:ext cx="230425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 smtClean="0"/>
              <a:t>Матеріальна субстанція (природа)</a:t>
            </a:r>
            <a:endParaRPr lang="ru-RU" dirty="0" smtClean="0"/>
          </a:p>
          <a:p>
            <a:pPr algn="ctr">
              <a:defRPr/>
            </a:pP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556048" y="1988840"/>
            <a:ext cx="64087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600" dirty="0" smtClean="0">
                <a:latin typeface="Arial Black" pitchFamily="34" charset="0"/>
              </a:rPr>
              <a:t>Головна проблема метафізики як філософської системи-це буття і пізнання,що пізнаються не чуттєво, а умоглядним шляхом. Пізнання буття-це визначення субстанції та її атрибутів</a:t>
            </a:r>
            <a:endParaRPr lang="ru-RU" sz="1600" dirty="0" smtClean="0">
              <a:latin typeface="Arial Black" pitchFamily="34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26" name="Стрелка вниз 25"/>
          <p:cNvSpPr/>
          <p:nvPr/>
        </p:nvSpPr>
        <p:spPr>
          <a:xfrm>
            <a:off x="1331640" y="4797152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трелка вниз 26"/>
          <p:cNvSpPr/>
          <p:nvPr/>
        </p:nvSpPr>
        <p:spPr>
          <a:xfrm>
            <a:off x="4211960" y="4797152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низ 27"/>
          <p:cNvSpPr/>
          <p:nvPr/>
        </p:nvSpPr>
        <p:spPr>
          <a:xfrm>
            <a:off x="7308304" y="4797152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8"/>
          <p:cNvSpPr>
            <a:spLocks noChangeArrowheads="1"/>
          </p:cNvSpPr>
          <p:nvPr/>
        </p:nvSpPr>
        <p:spPr bwMode="auto">
          <a:xfrm>
            <a:off x="1043608" y="404664"/>
            <a:ext cx="7272807" cy="5764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 dirty="0">
                <a:solidFill>
                  <a:schemeClr val="tx2"/>
                </a:solidFill>
                <a:latin typeface="Arial Black" pitchFamily="34" charset="0"/>
              </a:rPr>
              <a:t>СОЦІАЛЬНО-ФІЛОСОФСЬКІ ІДЕЇ НОВОГО ЧАСУ</a:t>
            </a:r>
            <a:endParaRPr lang="ru-RU" sz="2400" b="1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95546" name="Group 314"/>
          <p:cNvGraphicFramePr>
            <a:graphicFrameLocks noGrp="1"/>
          </p:cNvGraphicFramePr>
          <p:nvPr>
            <p:ph/>
          </p:nvPr>
        </p:nvGraphicFramePr>
        <p:xfrm>
          <a:off x="179388" y="1039813"/>
          <a:ext cx="8785225" cy="5789105"/>
        </p:xfrm>
        <a:graphic>
          <a:graphicData uri="http://schemas.openxmlformats.org/drawingml/2006/table">
            <a:tbl>
              <a:tblPr/>
              <a:tblGrid>
                <a:gridCol w="1944687"/>
                <a:gridCol w="3024188"/>
                <a:gridCol w="38163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Філософи просвітництва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Праці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Головні ідеї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Жан-Жак Руссо (1712 – 1778)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“Міркування про науки та мистецтва”, “Міркування про походження та основи нерівності між людьми” , “Про суспільний договір”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Вважав, що природним станом людини були первісні суспільні форми життя, коли на підставі розуму люди об'єднувалися у певні рівноправні спільноти.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Ф.Вольтер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(1694 - 1778)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“Філософські листи”, “Метафізіичний трактат”, “Роздуми про людину”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Суспільно-політичним ідеалом вважав аристократичну монархію на чолі з філософськи освіченим монархом. 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Д.Дідро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(1713 - 1784)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“Думки про тлумачення природи”, “Філософські принципи відносно матерії та руху”, “Енциклопедія”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Матерія складається з неподільних частинок - молекул. Причина руху матерії - у ній самій, причому матерія і рух невіддільні, одна форма переходить в іншу. Свідомість своїм походженням зобов'язана не Богові, а є результатом еволюції людини.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3" name="Text Box 315"/>
          <p:cNvSpPr txBox="1">
            <a:spLocks noChangeArrowheads="1"/>
          </p:cNvSpPr>
          <p:nvPr/>
        </p:nvSpPr>
        <p:spPr bwMode="auto">
          <a:xfrm flipH="1">
            <a:off x="9144000" y="0"/>
            <a:ext cx="46038" cy="4000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2127</TotalTime>
  <Words>1792</Words>
  <Application>Microsoft Office PowerPoint</Application>
  <PresentationFormat>Экран (4:3)</PresentationFormat>
  <Paragraphs>209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Поток</vt:lpstr>
      <vt:lpstr>Національна академія внутрішніх справ</vt:lpstr>
      <vt:lpstr>Тема  2.2.</vt:lpstr>
      <vt:lpstr>План лекції</vt:lpstr>
      <vt:lpstr>Рекомендована література: </vt:lpstr>
      <vt:lpstr>Слайд 5</vt:lpstr>
      <vt:lpstr>ФРЕНСІС БЕКОН (1561-1626) – АНГЛІЙСЬКИЙ ФІЛОСОФ, ПОЛІТИК, ВИДАТНИЙ  ДЕРЖАВНИЙ ДІЯЧ НОВОГО ЧАСУ </vt:lpstr>
      <vt:lpstr>РЕНЕ ДЕКАРТ (1596-1650)  – ОСНОВОПОЛОЖНИК РАЦІОНАЛІЗМУ</vt:lpstr>
      <vt:lpstr>Слайд 8</vt:lpstr>
      <vt:lpstr>Слайд 9</vt:lpstr>
      <vt:lpstr>Слайд 10</vt:lpstr>
      <vt:lpstr>ФІЛОСОФІЯ ПРОСВІТНИЦТВА </vt:lpstr>
      <vt:lpstr>ХАРАКТЕРНІ РИСИ ПРОСВІТНИЦТВА:</vt:lpstr>
      <vt:lpstr>Слайд 13</vt:lpstr>
      <vt:lpstr>ІММАНУЇЛ КАНТ (1724-1804) </vt:lpstr>
      <vt:lpstr>Слайд 15</vt:lpstr>
      <vt:lpstr>АНТИНОМІЇ РОЗУМУ </vt:lpstr>
      <vt:lpstr>КАТЕГОРИЧНИЙ ІМПЕРАТИВ</vt:lpstr>
      <vt:lpstr>ЙОГАН ГОТЛІБ ФІХТЕ (1762-1814) </vt:lpstr>
      <vt:lpstr>ГЕОРГ ВІЛЬГЕЛЬМ ФРІДРІХ ГЕГЕЛЬ (1770-1831) </vt:lpstr>
      <vt:lpstr>Слайд 20</vt:lpstr>
      <vt:lpstr>СВІТОВИЙ РОЗУМ ЖИВЕ І РОЗВИВАЄТЬСЯ У ВІДПОВІДНОСТІ З ОБ’ЄКТИВНИМИ ЗАКОНАМИ ДІАЛЕКТИКИ</vt:lpstr>
      <vt:lpstr>ВІЛЬГЕЛЬМ ЙОЗЕФ ШЕЛЛІНГ  (1775–1854) </vt:lpstr>
      <vt:lpstr>Слайд 23</vt:lpstr>
      <vt:lpstr>ЛЮДВІГ ФЕЙЄРБАХ (1804 – 1872) </vt:lpstr>
      <vt:lpstr>МАТЕРІАЛІЗМ КАРЛА МАРКСА (1818-1883) ТА ФРІДРІХА  ЕНГЕЛЬСА (1820-1895)</vt:lpstr>
      <vt:lpstr>Слайд 26</vt:lpstr>
      <vt:lpstr>  Дякуємо за увагу!</vt:lpstr>
    </vt:vector>
  </TitlesOfParts>
  <Company>Noname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Роговенко</dc:creator>
  <cp:lastModifiedBy>НР</cp:lastModifiedBy>
  <cp:revision>479</cp:revision>
  <dcterms:created xsi:type="dcterms:W3CDTF">2010-08-08T19:20:51Z</dcterms:created>
  <dcterms:modified xsi:type="dcterms:W3CDTF">2016-08-31T17:49:05Z</dcterms:modified>
</cp:coreProperties>
</file>