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82" r:id="rId2"/>
    <p:sldId id="256" r:id="rId3"/>
    <p:sldId id="283" r:id="rId4"/>
    <p:sldId id="285" r:id="rId5"/>
    <p:sldId id="263" r:id="rId6"/>
    <p:sldId id="261" r:id="rId7"/>
    <p:sldId id="260" r:id="rId8"/>
    <p:sldId id="262" r:id="rId9"/>
    <p:sldId id="269" r:id="rId10"/>
    <p:sldId id="271" r:id="rId11"/>
    <p:sldId id="268" r:id="rId12"/>
    <p:sldId id="270" r:id="rId13"/>
    <p:sldId id="272" r:id="rId14"/>
    <p:sldId id="273" r:id="rId15"/>
    <p:sldId id="276" r:id="rId16"/>
    <p:sldId id="274" r:id="rId17"/>
    <p:sldId id="275" r:id="rId18"/>
    <p:sldId id="277" r:id="rId19"/>
    <p:sldId id="278" r:id="rId20"/>
    <p:sldId id="279" r:id="rId21"/>
    <p:sldId id="280" r:id="rId22"/>
    <p:sldId id="28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CCFF"/>
    <a:srgbClr val="FFFF99"/>
    <a:srgbClr val="CCFFCC"/>
    <a:srgbClr val="FF00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9927" autoAdjust="0"/>
  </p:normalViewPr>
  <p:slideViewPr>
    <p:cSldViewPr>
      <p:cViewPr>
        <p:scale>
          <a:sx n="110" d="100"/>
          <a:sy n="110" d="100"/>
        </p:scale>
        <p:origin x="90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4C035-ED59-44DE-AF6C-5134306225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ED977-23E8-4625-8B99-B99C84F1CA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7E172-F649-40E6-B4DC-0ECE4D876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BF07D-0306-4492-AAA7-7F47E54F4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E7506-17CC-46A3-913D-88F6EA6EBC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ABCF3-4BA6-4868-B735-ACEF5C02E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429C6-A6A1-40A2-BC70-C4CEB271F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18145-80CD-45EE-8000-6815E8EC0D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F7454-7A7D-4F83-B52E-F424CE7D66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6BCAD-AABC-4CB1-97EE-3AF6C850DD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EBB7C-3F84-4B11-8C5A-50506FE8AA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1FD36E5-2F4A-459B-A235-8221292343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353DADE-3679-44B8-BFFE-A6D8AA1E8E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284984"/>
            <a:ext cx="7851648" cy="1828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Національна академія </a:t>
            </a:r>
            <a:br>
              <a:rPr lang="uk-UA" sz="40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40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внутрішніх справ</a:t>
            </a:r>
            <a:r>
              <a:rPr lang="uk-UA" sz="36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36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36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36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2700" b="1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Кафедра філософії права та юридичної логіки</a:t>
            </a:r>
            <a:r>
              <a:rPr lang="uk-UA" sz="2700" b="1" spc="150" dirty="0" smtClean="0">
                <a:latin typeface="Book Antiqua" pitchFamily="18" charset="0"/>
              </a:rPr>
              <a:t/>
            </a:r>
            <a:br>
              <a:rPr lang="uk-UA" sz="2700" b="1" spc="150" dirty="0" smtClean="0">
                <a:latin typeface="Book Antiqua" pitchFamily="18" charset="0"/>
              </a:rPr>
            </a:br>
            <a:r>
              <a:rPr lang="uk-UA" sz="3600" spc="150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uk-UA" sz="3600" spc="150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uk-UA" sz="6600" b="1" kern="12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6600" b="1" kern="12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1600" b="1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1600" b="1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uk-UA" sz="1800" b="1" kern="12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uk-UA" sz="1800" b="1" kern="1200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1800" kern="1200" dirty="0" smtClean="0">
                <a:solidFill>
                  <a:schemeClr val="tx2"/>
                </a:solidFill>
              </a:rPr>
              <a:t/>
            </a:r>
            <a:br>
              <a:rPr lang="ru-RU" sz="1800" kern="1200" dirty="0" smtClean="0">
                <a:solidFill>
                  <a:schemeClr val="tx2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5445224"/>
            <a:ext cx="5856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uk-UA" sz="2400" b="1" spc="15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uk-UA" sz="2800" b="1" spc="150" dirty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Мультимедійний підручник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sz="9600" b="1" spc="150" dirty="0" smtClean="0">
                <a:solidFill>
                  <a:schemeClr val="accent3">
                    <a:lumMod val="50000"/>
                  </a:schemeClr>
                </a:solidFill>
                <a:latin typeface="Book Antiqua" pitchFamily="18" charset="0"/>
              </a:rPr>
              <a:t>ФІЛОСОФІЯ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38" y="549275"/>
            <a:ext cx="3894137" cy="519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50825" y="765175"/>
            <a:ext cx="4392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66"/>
                </a:solidFill>
              </a:rPr>
              <a:t>СОКРАТ (469 – 399 pp. до н.е.). </a:t>
            </a:r>
          </a:p>
          <a:p>
            <a:r>
              <a:rPr lang="uk-UA" sz="2400" b="1" i="1">
                <a:solidFill>
                  <a:srgbClr val="000066"/>
                </a:solidFill>
              </a:rPr>
              <a:t>У центрі філософії Сократа — людина. Але вона ним розглядається насамперед як моральна істота. Тому філософія Сократа — це етичний антропологізм. Інтересам Сократа були чужі як міфологія, так і метафізика.</a:t>
            </a:r>
            <a:endParaRPr lang="ru-RU" sz="2400" b="1" i="1">
              <a:solidFill>
                <a:srgbClr val="000066"/>
              </a:solidFill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557713" y="5988050"/>
            <a:ext cx="4392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600" i="1">
                <a:solidFill>
                  <a:srgbClr val="000099"/>
                </a:solidFill>
              </a:rPr>
              <a:t>Портрет Сократа, скульптура римської епохи, що зберігається в Луврі</a:t>
            </a: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14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550" y="549275"/>
            <a:ext cx="373062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323850" y="908050"/>
            <a:ext cx="45735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66"/>
                </a:solidFill>
              </a:rPr>
              <a:t>ПЛАТОН (427 – 347 pp. до н.е.). </a:t>
            </a:r>
          </a:p>
          <a:p>
            <a:r>
              <a:rPr lang="uk-UA" sz="2400" b="1" i="1">
                <a:solidFill>
                  <a:srgbClr val="000066"/>
                </a:solidFill>
              </a:rPr>
              <a:t>давньогрецький філософ</a:t>
            </a:r>
          </a:p>
          <a:p>
            <a:r>
              <a:rPr lang="uk-UA" sz="2400" b="1" i="1">
                <a:solidFill>
                  <a:srgbClr val="000066"/>
                </a:solidFill>
              </a:rPr>
              <a:t>погляди Платона складаються у систему, до якої входять: 1) вчення про буття; 2) вчення про Бога;  3) вчення про світ;              4) вчення про походження світу; 5) вчення про душу; 6) вчення про пізнання;       7) вчення про моральність;   8) вчення про суспільство</a:t>
            </a:r>
            <a:endParaRPr lang="ru-RU" sz="2400" b="1" i="1">
              <a:solidFill>
                <a:srgbClr val="000066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15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620713"/>
            <a:ext cx="40290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395288" y="1179513"/>
            <a:ext cx="42481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 i="1">
                <a:solidFill>
                  <a:srgbClr val="000066"/>
                </a:solidFill>
              </a:rPr>
              <a:t>АРІСТОТЕЛЬ (384 – 322 pp. до н.е.). </a:t>
            </a:r>
          </a:p>
          <a:p>
            <a:r>
              <a:rPr lang="uk-UA" sz="2400" b="1" i="1">
                <a:solidFill>
                  <a:srgbClr val="000066"/>
                </a:solidFill>
              </a:rPr>
              <a:t>давньогрецький вчений-енциклопедист, філософ і логік, засновник класичної (формальної) логіки.</a:t>
            </a:r>
          </a:p>
          <a:p>
            <a:r>
              <a:rPr lang="uk-UA" sz="2400" b="1" i="1">
                <a:solidFill>
                  <a:srgbClr val="000066"/>
                </a:solidFill>
              </a:rPr>
              <a:t>Арістотелем були закладені основи біології, фізики, етики, логіки, психології, соціології.  </a:t>
            </a:r>
          </a:p>
          <a:p>
            <a:endParaRPr lang="uk-UA" sz="2400" b="1" i="1">
              <a:solidFill>
                <a:srgbClr val="000066"/>
              </a:solidFill>
            </a:endParaRP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4716463" y="6110288"/>
            <a:ext cx="43926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uk-UA" sz="1600" i="1">
                <a:solidFill>
                  <a:srgbClr val="000099"/>
                </a:solidFill>
              </a:rPr>
              <a:t>Бюст Арістотеля, римська копія</a:t>
            </a:r>
          </a:p>
        </p:txBody>
      </p:sp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16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09613" y="476250"/>
            <a:ext cx="789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ПЕРІОДИ РОЗВИТКУ СЕРЕДНЬОВІЧНОЇ ФІЛОСОФІЇ</a:t>
            </a:r>
            <a:endParaRPr lang="ru-RU" sz="2400" b="1" i="1">
              <a:solidFill>
                <a:srgbClr val="000099"/>
              </a:solidFill>
            </a:endParaRPr>
          </a:p>
        </p:txBody>
      </p:sp>
      <p:sp>
        <p:nvSpPr>
          <p:cNvPr id="13315" name="Text Box 98"/>
          <p:cNvSpPr txBox="1">
            <a:spLocks noChangeArrowheads="1"/>
          </p:cNvSpPr>
          <p:nvPr/>
        </p:nvSpPr>
        <p:spPr bwMode="auto">
          <a:xfrm>
            <a:off x="323850" y="1268413"/>
            <a:ext cx="8569325" cy="534035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8FFF8"/>
              </a:gs>
              <a:gs pos="100000">
                <a:srgbClr val="CC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uk-UA" sz="2200" b="1" i="1">
                <a:solidFill>
                  <a:srgbClr val="000099"/>
                </a:solidFill>
              </a:rPr>
              <a:t>ІІ – І</a:t>
            </a:r>
            <a:r>
              <a:rPr lang="en-US" sz="2200" b="1" i="1">
                <a:solidFill>
                  <a:srgbClr val="000099"/>
                </a:solidFill>
              </a:rPr>
              <a:t>V </a:t>
            </a:r>
            <a:r>
              <a:rPr lang="uk-UA" sz="2200" b="1" i="1">
                <a:solidFill>
                  <a:srgbClr val="000099"/>
                </a:solidFill>
              </a:rPr>
              <a:t>ст. – АПОЛОГЕТИКА</a:t>
            </a:r>
          </a:p>
          <a:p>
            <a:pPr algn="just">
              <a:spcBef>
                <a:spcPct val="50000"/>
              </a:spcBef>
            </a:pPr>
            <a:r>
              <a:rPr lang="uk-UA" sz="2200" b="1" i="1">
                <a:solidFill>
                  <a:srgbClr val="C00000"/>
                </a:solidFill>
              </a:rPr>
              <a:t>Апологетика</a:t>
            </a:r>
            <a:r>
              <a:rPr lang="uk-UA" sz="2200" b="1" i="1">
                <a:solidFill>
                  <a:srgbClr val="000099"/>
                </a:solidFill>
              </a:rPr>
              <a:t> – (грец. </a:t>
            </a:r>
            <a:r>
              <a:rPr lang="el-GR" sz="2200" b="1" i="1">
                <a:solidFill>
                  <a:srgbClr val="000099"/>
                </a:solidFill>
              </a:rPr>
              <a:t>απολογητιχος — </a:t>
            </a:r>
            <a:r>
              <a:rPr lang="uk-UA" sz="2200" b="1" i="1">
                <a:solidFill>
                  <a:srgbClr val="000099"/>
                </a:solidFill>
              </a:rPr>
              <a:t>захисний, виправдальний) — упереджений, безумовний захист та виправдання християнської віри.</a:t>
            </a:r>
          </a:p>
          <a:p>
            <a:pPr algn="ctr">
              <a:spcBef>
                <a:spcPct val="50000"/>
              </a:spcBef>
            </a:pPr>
            <a:r>
              <a:rPr lang="en-US" sz="2200" b="1" i="1">
                <a:solidFill>
                  <a:srgbClr val="000099"/>
                </a:solidFill>
              </a:rPr>
              <a:t>V</a:t>
            </a:r>
            <a:r>
              <a:rPr lang="uk-UA" sz="2200" b="1" i="1">
                <a:solidFill>
                  <a:srgbClr val="000099"/>
                </a:solidFill>
              </a:rPr>
              <a:t> - ІХ</a:t>
            </a:r>
            <a:r>
              <a:rPr lang="en-US" sz="2200" b="1" i="1">
                <a:solidFill>
                  <a:srgbClr val="000099"/>
                </a:solidFill>
              </a:rPr>
              <a:t> </a:t>
            </a:r>
            <a:r>
              <a:rPr lang="uk-UA" sz="2200" b="1" i="1">
                <a:solidFill>
                  <a:srgbClr val="000099"/>
                </a:solidFill>
              </a:rPr>
              <a:t>ст. - ПАТРИСТИКА</a:t>
            </a:r>
          </a:p>
          <a:p>
            <a:pPr algn="just">
              <a:spcBef>
                <a:spcPct val="50000"/>
              </a:spcBef>
            </a:pPr>
            <a:r>
              <a:rPr lang="uk-UA" sz="2200" b="1" i="1">
                <a:solidFill>
                  <a:srgbClr val="FF0000"/>
                </a:solidFill>
              </a:rPr>
              <a:t>Патристика </a:t>
            </a:r>
            <a:r>
              <a:rPr lang="uk-UA" sz="2200" b="1" i="1">
                <a:solidFill>
                  <a:srgbClr val="000099"/>
                </a:solidFill>
              </a:rPr>
              <a:t>–</a:t>
            </a:r>
            <a:r>
              <a:rPr lang="uk-UA" sz="2200" b="1" i="1">
                <a:solidFill>
                  <a:srgbClr val="FF0000"/>
                </a:solidFill>
              </a:rPr>
              <a:t> </a:t>
            </a:r>
            <a:r>
              <a:rPr lang="uk-UA" sz="2200" b="1" i="1">
                <a:solidFill>
                  <a:srgbClr val="000099"/>
                </a:solidFill>
              </a:rPr>
              <a:t>(лат. </a:t>
            </a:r>
            <a:r>
              <a:rPr lang="en-US" sz="2200" b="1" i="1">
                <a:solidFill>
                  <a:srgbClr val="000099"/>
                </a:solidFill>
              </a:rPr>
              <a:t>pater – </a:t>
            </a:r>
            <a:r>
              <a:rPr lang="uk-UA" sz="2200" b="1" i="1">
                <a:solidFill>
                  <a:srgbClr val="000099"/>
                </a:solidFill>
              </a:rPr>
              <a:t>батько</a:t>
            </a:r>
            <a:r>
              <a:rPr lang="en-US" sz="2200" b="1" i="1">
                <a:solidFill>
                  <a:srgbClr val="000099"/>
                </a:solidFill>
              </a:rPr>
              <a:t>) – </a:t>
            </a:r>
            <a:r>
              <a:rPr lang="uk-UA" sz="2200" b="1" i="1">
                <a:solidFill>
                  <a:srgbClr val="000099"/>
                </a:solidFill>
              </a:rPr>
              <a:t>сукупність філософських доктрин християнських мислителів (Отців Церкви).</a:t>
            </a:r>
          </a:p>
          <a:p>
            <a:pPr algn="ctr">
              <a:spcBef>
                <a:spcPct val="50000"/>
              </a:spcBef>
            </a:pPr>
            <a:r>
              <a:rPr lang="uk-UA" sz="2200" b="1" i="1">
                <a:solidFill>
                  <a:srgbClr val="000099"/>
                </a:solidFill>
              </a:rPr>
              <a:t>ІХ – </a:t>
            </a:r>
            <a:r>
              <a:rPr lang="en-US" sz="2200" b="1" i="1">
                <a:solidFill>
                  <a:srgbClr val="000099"/>
                </a:solidFill>
              </a:rPr>
              <a:t>X</a:t>
            </a:r>
            <a:r>
              <a:rPr lang="uk-UA" sz="2200" b="1" i="1">
                <a:solidFill>
                  <a:srgbClr val="000099"/>
                </a:solidFill>
              </a:rPr>
              <a:t>ІІ</a:t>
            </a:r>
            <a:r>
              <a:rPr lang="en-US" sz="2200" b="1" i="1">
                <a:solidFill>
                  <a:srgbClr val="000099"/>
                </a:solidFill>
              </a:rPr>
              <a:t> </a:t>
            </a:r>
            <a:r>
              <a:rPr lang="uk-UA" sz="2200" b="1" i="1">
                <a:solidFill>
                  <a:srgbClr val="000099"/>
                </a:solidFill>
              </a:rPr>
              <a:t>ст. – СХОЛАСТИКА</a:t>
            </a:r>
          </a:p>
          <a:p>
            <a:pPr algn="just">
              <a:spcBef>
                <a:spcPct val="50000"/>
              </a:spcBef>
            </a:pPr>
            <a:r>
              <a:rPr lang="uk-UA" sz="2200" b="1" i="1">
                <a:solidFill>
                  <a:srgbClr val="FF0000"/>
                </a:solidFill>
              </a:rPr>
              <a:t>Схоластика</a:t>
            </a:r>
            <a:r>
              <a:rPr lang="uk-UA" sz="2200" b="1" i="1">
                <a:solidFill>
                  <a:srgbClr val="000099"/>
                </a:solidFill>
              </a:rPr>
              <a:t> – (лат. </a:t>
            </a:r>
            <a:r>
              <a:rPr lang="en-US" sz="2200" b="1" i="1">
                <a:solidFill>
                  <a:srgbClr val="000099"/>
                </a:solidFill>
              </a:rPr>
              <a:t>scholastikos – </a:t>
            </a:r>
            <a:r>
              <a:rPr lang="uk-UA" sz="2200" b="1" i="1">
                <a:solidFill>
                  <a:srgbClr val="000099"/>
                </a:solidFill>
              </a:rPr>
              <a:t>учений, шкільний) – філософське вчення, в якому поєднані релігійно-філософські засновки з раціоналістичною методикою та формально-логічними проблемами</a:t>
            </a:r>
            <a:endParaRPr lang="ru-RU" sz="2200" b="1" i="1">
              <a:solidFill>
                <a:srgbClr val="000099"/>
              </a:solidFill>
            </a:endParaRPr>
          </a:p>
        </p:txBody>
      </p:sp>
      <p:sp>
        <p:nvSpPr>
          <p:cNvPr id="13316" name="Text Box 99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3</a:t>
            </a:r>
            <a:endParaRPr lang="ru-RU" sz="2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7"/>
          <p:cNvGrpSpPr>
            <a:grpSpLocks/>
          </p:cNvGrpSpPr>
          <p:nvPr/>
        </p:nvGrpSpPr>
        <p:grpSpPr bwMode="auto">
          <a:xfrm>
            <a:off x="539750" y="1125538"/>
            <a:ext cx="8604250" cy="4679950"/>
            <a:chOff x="340" y="709"/>
            <a:chExt cx="5420" cy="2948"/>
          </a:xfrm>
        </p:grpSpPr>
        <p:sp>
          <p:nvSpPr>
            <p:cNvPr id="14340" name="Line 16"/>
            <p:cNvSpPr>
              <a:spLocks noChangeShapeType="1"/>
            </p:cNvSpPr>
            <p:nvPr/>
          </p:nvSpPr>
          <p:spPr bwMode="auto">
            <a:xfrm>
              <a:off x="2064" y="306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Line 8"/>
            <p:cNvSpPr>
              <a:spLocks noChangeShapeType="1"/>
            </p:cNvSpPr>
            <p:nvPr/>
          </p:nvSpPr>
          <p:spPr bwMode="auto">
            <a:xfrm flipV="1">
              <a:off x="2154" y="890"/>
              <a:ext cx="726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Text Box 7"/>
            <p:cNvSpPr txBox="1">
              <a:spLocks noChangeArrowheads="1"/>
            </p:cNvSpPr>
            <p:nvPr/>
          </p:nvSpPr>
          <p:spPr bwMode="auto">
            <a:xfrm>
              <a:off x="2835" y="709"/>
              <a:ext cx="276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spcAft>
                  <a:spcPct val="35000"/>
                </a:spcAft>
              </a:pPr>
              <a:r>
                <a:rPr lang="uk-UA" sz="2000" b="1" i="1">
                  <a:solidFill>
                    <a:srgbClr val="000099"/>
                  </a:solidFill>
                </a:rPr>
                <a:t>Василій Великий (Кесарійський) (329—379), </a:t>
              </a:r>
            </a:p>
            <a:p>
              <a:pPr>
                <a:spcBef>
                  <a:spcPct val="50000"/>
                </a:spcBef>
                <a:spcAft>
                  <a:spcPct val="35000"/>
                </a:spcAft>
              </a:pPr>
              <a:r>
                <a:rPr lang="uk-UA" sz="2000" b="1" i="1">
                  <a:solidFill>
                    <a:srgbClr val="000099"/>
                  </a:solidFill>
                </a:rPr>
                <a:t>Григорій Богослов (330—389), </a:t>
              </a:r>
            </a:p>
            <a:p>
              <a:pPr>
                <a:spcBef>
                  <a:spcPct val="50000"/>
                </a:spcBef>
                <a:spcAft>
                  <a:spcPct val="35000"/>
                </a:spcAft>
              </a:pPr>
              <a:r>
                <a:rPr lang="uk-UA" sz="2000" b="1" i="1">
                  <a:solidFill>
                    <a:srgbClr val="000099"/>
                  </a:solidFill>
                </a:rPr>
                <a:t>Григорій Ниський (335—394). </a:t>
              </a:r>
              <a:endParaRPr lang="ru-RU" sz="2000" b="1" i="1">
                <a:solidFill>
                  <a:srgbClr val="000099"/>
                </a:solidFill>
              </a:endParaRPr>
            </a:p>
          </p:txBody>
        </p:sp>
        <p:sp>
          <p:nvSpPr>
            <p:cNvPr id="14343" name="Line 10"/>
            <p:cNvSpPr>
              <a:spLocks noChangeShapeType="1"/>
            </p:cNvSpPr>
            <p:nvPr/>
          </p:nvSpPr>
          <p:spPr bwMode="auto">
            <a:xfrm>
              <a:off x="2154" y="1344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Line 13"/>
            <p:cNvSpPr>
              <a:spLocks noChangeShapeType="1"/>
            </p:cNvSpPr>
            <p:nvPr/>
          </p:nvSpPr>
          <p:spPr bwMode="auto">
            <a:xfrm>
              <a:off x="2064" y="1389"/>
              <a:ext cx="81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340" y="799"/>
              <a:ext cx="1837" cy="117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lnSpc>
                  <a:spcPct val="85000"/>
                </a:lnSpc>
                <a:defRPr/>
              </a:pPr>
              <a:r>
                <a:rPr lang="uk-UA" sz="2400" b="1">
                  <a:solidFill>
                    <a:srgbClr val="000066"/>
                  </a:solidFill>
                </a:rPr>
                <a:t>Східна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uk-UA" sz="2400" b="1">
                  <a:solidFill>
                    <a:srgbClr val="000066"/>
                  </a:solidFill>
                </a:rPr>
                <a:t>патристика</a:t>
              </a:r>
            </a:p>
          </p:txBody>
        </p:sp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476" y="2478"/>
              <a:ext cx="1837" cy="1179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uk-UA" sz="2400" b="1">
                  <a:solidFill>
                    <a:srgbClr val="000066"/>
                  </a:solidFill>
                </a:rPr>
                <a:t>Західна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uk-UA" sz="2400" b="1">
                  <a:solidFill>
                    <a:srgbClr val="000066"/>
                  </a:solidFill>
                </a:rPr>
                <a:t>патристика</a:t>
              </a:r>
            </a:p>
          </p:txBody>
        </p:sp>
        <p:sp>
          <p:nvSpPr>
            <p:cNvPr id="14347" name="Rectangle 15"/>
            <p:cNvSpPr>
              <a:spLocks noChangeArrowheads="1"/>
            </p:cNvSpPr>
            <p:nvPr/>
          </p:nvSpPr>
          <p:spPr bwMode="auto">
            <a:xfrm>
              <a:off x="2744" y="2704"/>
              <a:ext cx="301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uk-UA" sz="2000" b="1" i="1">
                  <a:solidFill>
                    <a:srgbClr val="000099"/>
                  </a:solidFill>
                </a:rPr>
                <a:t>Аврелій Августин - Авґустин Блаженний, єпископ Гіппокійський (північ Африки) (354- 430). </a:t>
              </a:r>
            </a:p>
          </p:txBody>
        </p:sp>
      </p:grpSp>
      <p:sp>
        <p:nvSpPr>
          <p:cNvPr id="14339" name="Text Box 18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5</a:t>
            </a:r>
            <a:endParaRPr lang="ru-RU" sz="2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9"/>
          <p:cNvGrpSpPr>
            <a:grpSpLocks/>
          </p:cNvGrpSpPr>
          <p:nvPr/>
        </p:nvGrpSpPr>
        <p:grpSpPr bwMode="auto">
          <a:xfrm>
            <a:off x="176213" y="620713"/>
            <a:ext cx="8788400" cy="6048375"/>
            <a:chOff x="111" y="391"/>
            <a:chExt cx="5536" cy="3810"/>
          </a:xfrm>
        </p:grpSpPr>
        <p:sp>
          <p:nvSpPr>
            <p:cNvPr id="3" name="AutoShape 18"/>
            <p:cNvSpPr>
              <a:spLocks noChangeArrowheads="1"/>
            </p:cNvSpPr>
            <p:nvPr/>
          </p:nvSpPr>
          <p:spPr bwMode="auto">
            <a:xfrm rot="5400000" flipH="1">
              <a:off x="2656" y="1654"/>
              <a:ext cx="499" cy="5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grpSp>
          <p:nvGrpSpPr>
            <p:cNvPr id="15365" name="Group 16"/>
            <p:cNvGrpSpPr>
              <a:grpSpLocks/>
            </p:cNvGrpSpPr>
            <p:nvPr/>
          </p:nvGrpSpPr>
          <p:grpSpPr bwMode="auto">
            <a:xfrm>
              <a:off x="111" y="391"/>
              <a:ext cx="5536" cy="1315"/>
              <a:chOff x="340" y="482"/>
              <a:chExt cx="5125" cy="1315"/>
            </a:xfrm>
          </p:grpSpPr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340" y="482"/>
                <a:ext cx="5125" cy="1315"/>
              </a:xfrm>
              <a:prstGeom prst="rect">
                <a:avLst/>
              </a:prstGeom>
              <a:gradFill rotWithShape="1">
                <a:gsLst>
                  <a:gs pos="0">
                    <a:srgbClr val="CCFFCC"/>
                  </a:gs>
                  <a:gs pos="50000">
                    <a:srgbClr val="FAFFFA"/>
                  </a:gs>
                  <a:gs pos="100000">
                    <a:srgbClr val="CCFFCC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uk-UA"/>
              </a:p>
            </p:txBody>
          </p:sp>
          <p:sp>
            <p:nvSpPr>
              <p:cNvPr id="15372" name="Text Box 12"/>
              <p:cNvSpPr txBox="1">
                <a:spLocks noChangeArrowheads="1"/>
              </p:cNvSpPr>
              <p:nvPr/>
            </p:nvSpPr>
            <p:spPr bwMode="auto">
              <a:xfrm>
                <a:off x="385" y="572"/>
                <a:ext cx="5035" cy="9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uk-UA" sz="2800" b="1">
                    <a:solidFill>
                      <a:srgbClr val="FF0000"/>
                    </a:solidFill>
                  </a:rPr>
                  <a:t>Патристика </a:t>
                </a:r>
                <a:r>
                  <a:rPr lang="uk-UA" sz="2800" b="1">
                    <a:solidFill>
                      <a:srgbClr val="000099"/>
                    </a:solidFill>
                  </a:rPr>
                  <a:t>– до </a:t>
                </a:r>
                <a:r>
                  <a:rPr lang="en-US" sz="2800" b="1">
                    <a:solidFill>
                      <a:srgbClr val="000099"/>
                    </a:solidFill>
                  </a:rPr>
                  <a:t>XII </a:t>
                </a:r>
                <a:r>
                  <a:rPr lang="uk-UA" sz="2800" b="1">
                    <a:solidFill>
                      <a:srgbClr val="000099"/>
                    </a:solidFill>
                  </a:rPr>
                  <a:t>ст. (августиніанство)</a:t>
                </a:r>
                <a:endParaRPr lang="ru-RU" sz="2800" b="1">
                  <a:solidFill>
                    <a:srgbClr val="000099"/>
                  </a:solidFill>
                </a:endParaRPr>
              </a:p>
              <a:p>
                <a:pPr algn="just">
                  <a:spcBef>
                    <a:spcPct val="15000"/>
                  </a:spcBef>
                </a:pPr>
                <a:r>
                  <a:rPr lang="uk-UA" sz="2800" b="1">
                    <a:solidFill>
                      <a:srgbClr val="000099"/>
                    </a:solidFill>
                  </a:rPr>
                  <a:t>Домінують ідеї Августина, пов'язані з неоплатонізмом</a:t>
                </a:r>
                <a:endParaRPr lang="ru-RU" sz="2800" b="1">
                  <a:solidFill>
                    <a:srgbClr val="000099"/>
                  </a:solidFill>
                </a:endParaRPr>
              </a:p>
            </p:txBody>
          </p:sp>
        </p:grpSp>
        <p:grpSp>
          <p:nvGrpSpPr>
            <p:cNvPr id="15366" name="Group 15"/>
            <p:cNvGrpSpPr>
              <a:grpSpLocks/>
            </p:cNvGrpSpPr>
            <p:nvPr/>
          </p:nvGrpSpPr>
          <p:grpSpPr bwMode="auto">
            <a:xfrm>
              <a:off x="138" y="2886"/>
              <a:ext cx="5489" cy="1315"/>
              <a:chOff x="431" y="2750"/>
              <a:chExt cx="5125" cy="1315"/>
            </a:xfrm>
          </p:grpSpPr>
          <p:sp>
            <p:nvSpPr>
              <p:cNvPr id="15369" name="Rectangle 13"/>
              <p:cNvSpPr>
                <a:spLocks noChangeArrowheads="1"/>
              </p:cNvSpPr>
              <p:nvPr/>
            </p:nvSpPr>
            <p:spPr bwMode="auto">
              <a:xfrm>
                <a:off x="431" y="2750"/>
                <a:ext cx="5125" cy="1315"/>
              </a:xfrm>
              <a:prstGeom prst="rect">
                <a:avLst/>
              </a:prstGeom>
              <a:gradFill rotWithShape="1">
                <a:gsLst>
                  <a:gs pos="0">
                    <a:srgbClr val="CCFFCC"/>
                  </a:gs>
                  <a:gs pos="50000">
                    <a:srgbClr val="FEFFFE"/>
                  </a:gs>
                  <a:gs pos="100000">
                    <a:srgbClr val="CCFFCC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CCFFCC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uk-UA"/>
              </a:p>
            </p:txBody>
          </p:sp>
          <p:sp>
            <p:nvSpPr>
              <p:cNvPr id="15370" name="Text Box 14"/>
              <p:cNvSpPr txBox="1">
                <a:spLocks noChangeArrowheads="1"/>
              </p:cNvSpPr>
              <p:nvPr/>
            </p:nvSpPr>
            <p:spPr bwMode="auto">
              <a:xfrm>
                <a:off x="476" y="2840"/>
                <a:ext cx="5035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uk-UA" sz="2800" b="1">
                    <a:solidFill>
                      <a:srgbClr val="FF0000"/>
                    </a:solidFill>
                  </a:rPr>
                  <a:t>Схоластика</a:t>
                </a:r>
                <a:r>
                  <a:rPr lang="uk-UA" sz="2800" b="1">
                    <a:solidFill>
                      <a:srgbClr val="000099"/>
                    </a:solidFill>
                  </a:rPr>
                  <a:t> – до </a:t>
                </a:r>
                <a:r>
                  <a:rPr lang="en-US" sz="2800" b="1">
                    <a:solidFill>
                      <a:srgbClr val="000099"/>
                    </a:solidFill>
                  </a:rPr>
                  <a:t>XIII – XV </a:t>
                </a:r>
                <a:r>
                  <a:rPr lang="uk-UA" sz="2800" b="1">
                    <a:solidFill>
                      <a:srgbClr val="000099"/>
                    </a:solidFill>
                  </a:rPr>
                  <a:t>ст. (томізм)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uk-UA" sz="2400" b="1">
                    <a:solidFill>
                      <a:srgbClr val="000099"/>
                    </a:solidFill>
                  </a:rPr>
                  <a:t>Поширюються ідеї Фоми Аквінського (1225 – 1274 рр.). Пристосував вчення Аристотеля до потреб зміцнення позицій католицизму </a:t>
                </a:r>
                <a:endParaRPr lang="ru-RU" sz="2400" b="1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 rot="16200000" flipH="1" flipV="1">
              <a:off x="2657" y="2325"/>
              <a:ext cx="499" cy="590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15368" name="Rectangle 4"/>
            <p:cNvSpPr>
              <a:spLocks noChangeArrowheads="1"/>
            </p:cNvSpPr>
            <p:nvPr/>
          </p:nvSpPr>
          <p:spPr bwMode="auto">
            <a:xfrm>
              <a:off x="1610" y="2151"/>
              <a:ext cx="2550" cy="327"/>
            </a:xfrm>
            <a:prstGeom prst="rect">
              <a:avLst/>
            </a:prstGeom>
            <a:gradFill rotWithShape="1">
              <a:gsLst>
                <a:gs pos="0">
                  <a:srgbClr val="CCFFFF"/>
                </a:gs>
                <a:gs pos="50000">
                  <a:srgbClr val="F6FFFF"/>
                </a:gs>
                <a:gs pos="100000">
                  <a:srgbClr val="CCFFFF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FF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uk-UA" sz="2800" b="1" i="1">
                  <a:solidFill>
                    <a:srgbClr val="000099"/>
                  </a:solidFill>
                </a:rPr>
                <a:t>СХОЛАСТИКА</a:t>
              </a:r>
              <a:endParaRPr lang="ru-RU" sz="2800" b="1" i="1">
                <a:solidFill>
                  <a:srgbClr val="000099"/>
                </a:solidFill>
              </a:endParaRPr>
            </a:p>
          </p:txBody>
        </p:sp>
      </p:grpSp>
      <p:sp>
        <p:nvSpPr>
          <p:cNvPr id="15363" name="Text Box 20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6</a:t>
            </a:r>
            <a:endParaRPr lang="ru-RU" sz="2000"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57"/>
          <p:cNvGrpSpPr>
            <a:grpSpLocks/>
          </p:cNvGrpSpPr>
          <p:nvPr/>
        </p:nvGrpSpPr>
        <p:grpSpPr bwMode="auto">
          <a:xfrm>
            <a:off x="395288" y="549275"/>
            <a:ext cx="8497887" cy="5532438"/>
            <a:chOff x="249" y="346"/>
            <a:chExt cx="5353" cy="3485"/>
          </a:xfrm>
        </p:grpSpPr>
        <p:sp>
          <p:nvSpPr>
            <p:cNvPr id="16388" name="Text Box 151"/>
            <p:cNvSpPr txBox="1">
              <a:spLocks noChangeArrowheads="1"/>
            </p:cNvSpPr>
            <p:nvPr/>
          </p:nvSpPr>
          <p:spPr bwMode="auto">
            <a:xfrm>
              <a:off x="249" y="763"/>
              <a:ext cx="5353" cy="125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8FFF8"/>
                </a:gs>
                <a:gs pos="100000">
                  <a:srgbClr val="CCFFCC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just">
                <a:lnSpc>
                  <a:spcPct val="95000"/>
                </a:lnSpc>
              </a:pPr>
              <a:r>
                <a:rPr lang="uk-UA" sz="2200" b="1" i="1">
                  <a:solidFill>
                    <a:srgbClr val="FF0000"/>
                  </a:solidFill>
                </a:rPr>
                <a:t>Ериугена (810 – 877 рр.)</a:t>
              </a:r>
              <a:r>
                <a:rPr lang="uk-UA" sz="2200" b="1" i="1">
                  <a:solidFill>
                    <a:srgbClr val="000099"/>
                  </a:solidFill>
                </a:rPr>
                <a:t> у творі «Про розподіл природи» вперше накреслив цілісну християнізовану картину світу, де існувала струнка система ієрархічних зв'язків, зумовлених дією єдиного божественного начала. Стверджував, що справжні знання збігаються з вірою, а філософія — з теологією. </a:t>
              </a:r>
            </a:p>
          </p:txBody>
        </p:sp>
        <p:sp>
          <p:nvSpPr>
            <p:cNvPr id="16389" name="Rectangle 155"/>
            <p:cNvSpPr>
              <a:spLocks noChangeArrowheads="1"/>
            </p:cNvSpPr>
            <p:nvPr/>
          </p:nvSpPr>
          <p:spPr bwMode="auto">
            <a:xfrm>
              <a:off x="249" y="2296"/>
              <a:ext cx="5353" cy="1535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8FFF8"/>
                </a:gs>
                <a:gs pos="100000">
                  <a:srgbClr val="CCFFCC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</a:sp3d>
          </p:spPr>
          <p:txBody>
            <a:bodyPr anchor="ctr">
              <a:spAutoFit/>
              <a:flatTx/>
            </a:bodyPr>
            <a:lstStyle/>
            <a:p>
              <a:pPr algn="just"/>
              <a:r>
                <a:rPr lang="uk-UA" sz="2200" b="1" i="1">
                  <a:solidFill>
                    <a:srgbClr val="FF0000"/>
                  </a:solidFill>
                </a:rPr>
                <a:t>Ансельм Кентерберійський (1033-1109 рр.)</a:t>
              </a:r>
              <a:r>
                <a:rPr lang="ru-RU" sz="2200" b="1" i="1">
                  <a:solidFill>
                    <a:srgbClr val="000099"/>
                  </a:solidFill>
                </a:rPr>
                <a:t> </a:t>
              </a:r>
              <a:r>
                <a:rPr lang="uk-UA" sz="2200" b="1" i="1">
                  <a:solidFill>
                    <a:srgbClr val="000099"/>
                  </a:solidFill>
                </a:rPr>
                <a:t>увів в інтелектуальний обіг онтологічне доведення існування Бога: якщо Бог е суцільна досконалість, то він не може не існувати, адже його неіснування було б недоліком буття, а, отже, недосконалістю. Гостро поставив питання про природу ідеальних сутностей, без уваги до яких неможливо збагнути таємниці свідомості.</a:t>
              </a:r>
            </a:p>
          </p:txBody>
        </p:sp>
        <p:sp>
          <p:nvSpPr>
            <p:cNvPr id="16390" name="Rectangle 156"/>
            <p:cNvSpPr>
              <a:spLocks noChangeArrowheads="1"/>
            </p:cNvSpPr>
            <p:nvPr/>
          </p:nvSpPr>
          <p:spPr bwMode="auto">
            <a:xfrm>
              <a:off x="793" y="346"/>
              <a:ext cx="3901" cy="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i="1">
                  <a:solidFill>
                    <a:srgbClr val="000099"/>
                  </a:solidFill>
                </a:rPr>
                <a:t>Представники схоластики</a:t>
              </a:r>
              <a:endParaRPr lang="ru-RU" sz="2800" b="1" i="1">
                <a:solidFill>
                  <a:srgbClr val="000099"/>
                </a:solidFill>
              </a:endParaRPr>
            </a:p>
          </p:txBody>
        </p:sp>
      </p:grpSp>
      <p:sp>
        <p:nvSpPr>
          <p:cNvPr id="16387" name="Text Box 158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7</a:t>
            </a:r>
            <a:endParaRPr lang="ru-RU" sz="20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2"/>
          <p:cNvSpPr>
            <a:spLocks noChangeArrowheads="1"/>
          </p:cNvSpPr>
          <p:nvPr/>
        </p:nvSpPr>
        <p:spPr bwMode="auto">
          <a:xfrm>
            <a:off x="250825" y="1127125"/>
            <a:ext cx="8497888" cy="471963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8FFF8"/>
              </a:gs>
              <a:gs pos="100000">
                <a:srgbClr val="CC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spAutoFit/>
            <a:flatTx/>
          </a:bodyPr>
          <a:lstStyle/>
          <a:p>
            <a:pPr algn="just">
              <a:lnSpc>
                <a:spcPct val="115000"/>
              </a:lnSpc>
            </a:pPr>
            <a:r>
              <a:rPr lang="uk-UA" sz="2400" b="1" i="1">
                <a:solidFill>
                  <a:srgbClr val="FF0000"/>
                </a:solidFill>
              </a:rPr>
              <a:t>Реалізм</a:t>
            </a:r>
            <a:r>
              <a:rPr lang="uk-UA" sz="2400" b="1" i="1">
                <a:solidFill>
                  <a:srgbClr val="000099"/>
                </a:solidFill>
              </a:rPr>
              <a:t> – (лат. </a:t>
            </a:r>
            <a:r>
              <a:rPr lang="en-US" sz="2400" b="1" i="1">
                <a:solidFill>
                  <a:srgbClr val="000099"/>
                </a:solidFill>
              </a:rPr>
              <a:t>realis – </a:t>
            </a:r>
            <a:r>
              <a:rPr lang="uk-UA" sz="2400" b="1" i="1">
                <a:solidFill>
                  <a:srgbClr val="000099"/>
                </a:solidFill>
              </a:rPr>
              <a:t>суттєвий, дійсний) – філософський напрям, згідно з яким загальні поняття (універсалії) існують реально як сутності речей. (Фома Аквінський, Ансельм Кентерберійський)</a:t>
            </a:r>
            <a:endParaRPr lang="ru-RU" sz="2400" b="1" i="1">
              <a:solidFill>
                <a:srgbClr val="000099"/>
              </a:solidFill>
            </a:endParaRPr>
          </a:p>
          <a:p>
            <a:pPr algn="just">
              <a:lnSpc>
                <a:spcPct val="115000"/>
              </a:lnSpc>
            </a:pPr>
            <a:endParaRPr lang="uk-UA" sz="2400" b="1" i="1">
              <a:solidFill>
                <a:srgbClr val="000099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uk-UA" sz="2400" b="1" i="1">
                <a:solidFill>
                  <a:srgbClr val="FF0000"/>
                </a:solidFill>
              </a:rPr>
              <a:t>Номіналізм</a:t>
            </a:r>
            <a:r>
              <a:rPr lang="uk-UA" sz="2400" b="1" i="1">
                <a:solidFill>
                  <a:srgbClr val="000099"/>
                </a:solidFill>
              </a:rPr>
              <a:t> – (лат. </a:t>
            </a:r>
            <a:r>
              <a:rPr lang="en-US" sz="2400" b="1" i="1">
                <a:solidFill>
                  <a:srgbClr val="000099"/>
                </a:solidFill>
              </a:rPr>
              <a:t>nomen – </a:t>
            </a:r>
            <a:r>
              <a:rPr lang="uk-UA" sz="2400" b="1" i="1">
                <a:solidFill>
                  <a:srgbClr val="000099"/>
                </a:solidFill>
              </a:rPr>
              <a:t>ім'я) – філософське вчення, що заперечує онтологічне значення універсалій (загальних понять), стверджують, що універсалії існують не в дійсності, а тільки в мисленні. (Вільям Оккам, Жан Буридан)</a:t>
            </a:r>
          </a:p>
        </p:txBody>
      </p:sp>
      <p:sp>
        <p:nvSpPr>
          <p:cNvPr id="17411" name="Text Box 163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8</a:t>
            </a:r>
            <a:endParaRPr lang="ru-RU" sz="20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714375" y="1000125"/>
            <a:ext cx="7488238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3200" b="1" i="1">
                <a:solidFill>
                  <a:srgbClr val="000099"/>
                </a:solidFill>
              </a:rPr>
              <a:t>Епоха Відродження (</a:t>
            </a:r>
            <a:r>
              <a:rPr lang="en-US" sz="3200" b="1" i="1">
                <a:solidFill>
                  <a:srgbClr val="000099"/>
                </a:solidFill>
              </a:rPr>
              <a:t>XIV – XVI </a:t>
            </a:r>
            <a:r>
              <a:rPr lang="uk-UA" sz="3200" b="1" i="1">
                <a:solidFill>
                  <a:srgbClr val="000099"/>
                </a:solidFill>
              </a:rPr>
              <a:t>ст.)</a:t>
            </a:r>
          </a:p>
          <a:p>
            <a:pPr algn="just">
              <a:lnSpc>
                <a:spcPct val="115000"/>
              </a:lnSpc>
            </a:pPr>
            <a:endParaRPr lang="uk-UA" sz="2800" b="1" i="1">
              <a:solidFill>
                <a:srgbClr val="000099"/>
              </a:solidFill>
            </a:endParaRPr>
          </a:p>
          <a:p>
            <a:pPr algn="just">
              <a:lnSpc>
                <a:spcPct val="115000"/>
              </a:lnSpc>
            </a:pPr>
            <a:r>
              <a:rPr lang="uk-UA" sz="2800" b="1" i="1">
                <a:solidFill>
                  <a:srgbClr val="FF0000"/>
                </a:solidFill>
              </a:rPr>
              <a:t>Антропоцентризм</a:t>
            </a:r>
            <a:r>
              <a:rPr lang="uk-UA" sz="2800" b="1" i="1">
                <a:solidFill>
                  <a:srgbClr val="000099"/>
                </a:solidFill>
              </a:rPr>
              <a:t> – філософський принцип, згідно з яким людина вважається центром Всесвіту, найвищою метою всього, що відбувається у Світі. Вона – співтворець Бога, оскільки втілює  Божий задум на землі.</a:t>
            </a:r>
          </a:p>
          <a:p>
            <a:pPr algn="just">
              <a:lnSpc>
                <a:spcPct val="115000"/>
              </a:lnSpc>
            </a:pPr>
            <a:endParaRPr lang="uk-UA" sz="24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26"/>
          <p:cNvGraphicFramePr>
            <a:graphicFrameLocks/>
          </p:cNvGraphicFramePr>
          <p:nvPr/>
        </p:nvGraphicFramePr>
        <p:xfrm>
          <a:off x="179388" y="1268413"/>
          <a:ext cx="8785225" cy="4392613"/>
        </p:xfrm>
        <a:graphic>
          <a:graphicData uri="http://schemas.openxmlformats.org/drawingml/2006/table">
            <a:tbl>
              <a:tblPr/>
              <a:tblGrid>
                <a:gridCol w="2663825"/>
                <a:gridCol w="1728787"/>
                <a:gridCol w="4392613"/>
              </a:tblGrid>
              <a:tr h="2089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Гуманістичний антропоцентризм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11373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Данте Аліг'єрі (1265 - 1321).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11373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Міркування спрямовані на обґрунтування цінності і значущості життя людини. Поет прагне довести, що корінь людського буття полягає у свободі, волі, а останню можна реалізувати лише через реальне діяння.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11373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23034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Франческо Петрарка (1304-1374).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11373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Виступає проти схоластичної формалізованої освіченості. Виставляє на перший план  комплекс учень і роздумів про людину. І хоча для духу першим предметом міркувань є Бог, головне для людини </a:t>
                      </a:r>
                      <a:r>
                        <a:rPr kumimoji="0" lang="uk-UA" sz="1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–уславити</a:t>
                      </a:r>
                      <a:r>
                        <a:rPr kumimoji="0" lang="uk-UA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 себе земними вчинками.    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11373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9471" name="Rectangle 24"/>
          <p:cNvSpPr>
            <a:spLocks noChangeArrowheads="1"/>
          </p:cNvSpPr>
          <p:nvPr/>
        </p:nvSpPr>
        <p:spPr bwMode="auto">
          <a:xfrm>
            <a:off x="755650" y="476250"/>
            <a:ext cx="805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Основні філософські напрямки епохи Відродження</a:t>
            </a:r>
            <a:endParaRPr lang="ru-RU" sz="2400" b="1" i="1">
              <a:solidFill>
                <a:srgbClr val="000099"/>
              </a:solidFill>
            </a:endParaRPr>
          </a:p>
        </p:txBody>
      </p:sp>
      <p:sp>
        <p:nvSpPr>
          <p:cNvPr id="19472" name="Text Box 127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10</a:t>
            </a:r>
            <a:endParaRPr lang="ru-RU" sz="20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137525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542925" algn="r"/>
            <a:r>
              <a:rPr lang="uk-UA" sz="54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Тема 2.1.  </a:t>
            </a:r>
            <a:endParaRPr lang="uk-UA" sz="5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indent="542925" algn="ctr"/>
            <a:endParaRPr lang="uk-UA" sz="2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542925" algn="ctr"/>
            <a:endParaRPr lang="uk-UA" sz="3600" b="1" i="1" dirty="0">
              <a:solidFill>
                <a:srgbClr val="000099"/>
              </a:solidFill>
              <a:latin typeface="+mn-lt"/>
            </a:endParaRPr>
          </a:p>
          <a:p>
            <a:pPr indent="542925" algn="ctr"/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Історичні типи філософської думки:</a:t>
            </a:r>
          </a:p>
          <a:p>
            <a:pPr indent="542925" algn="ctr"/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 античність, середньовіччя, відродження</a:t>
            </a:r>
          </a:p>
          <a:p>
            <a:pPr indent="542925" algn="ctr"/>
            <a:endParaRPr lang="uk-UA" sz="2400" b="1" i="1" dirty="0">
              <a:solidFill>
                <a:srgbClr val="000099"/>
              </a:solidFill>
            </a:endParaRPr>
          </a:p>
          <a:p>
            <a:pPr indent="542925" algn="ctr"/>
            <a:endParaRPr lang="uk-UA" sz="2400" b="1" i="1" dirty="0">
              <a:solidFill>
                <a:srgbClr val="000099"/>
              </a:solidFill>
            </a:endParaRPr>
          </a:p>
          <a:p>
            <a:pPr indent="542925" algn="ctr"/>
            <a:endParaRPr lang="uk-UA" sz="2400" b="1" i="1" dirty="0">
              <a:solidFill>
                <a:srgbClr val="000099"/>
              </a:solidFill>
            </a:endParaRPr>
          </a:p>
          <a:p>
            <a:pPr indent="542925" algn="ctr"/>
            <a:endParaRPr lang="uk-UA" sz="2400" b="1" i="1" dirty="0">
              <a:solidFill>
                <a:srgbClr val="000099"/>
              </a:solidFill>
            </a:endParaRPr>
          </a:p>
          <a:p>
            <a:pPr indent="542925" algn="ctr">
              <a:spcBef>
                <a:spcPct val="50000"/>
              </a:spcBef>
            </a:pPr>
            <a:endParaRPr lang="uk-UA" sz="24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36"/>
          <p:cNvGraphicFramePr>
            <a:graphicFrameLocks/>
          </p:cNvGraphicFramePr>
          <p:nvPr/>
        </p:nvGraphicFramePr>
        <p:xfrm>
          <a:off x="179388" y="981075"/>
          <a:ext cx="8785225" cy="5383530"/>
        </p:xfrm>
        <a:graphic>
          <a:graphicData uri="http://schemas.openxmlformats.org/drawingml/2006/table">
            <a:tbl>
              <a:tblPr/>
              <a:tblGrid>
                <a:gridCol w="2663825"/>
                <a:gridCol w="1800225"/>
                <a:gridCol w="4321175"/>
              </a:tblGrid>
              <a:tr h="172878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Ренесансний платонізм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Микола Кузанський (1401 -1464)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Вважав Бога єдиним початком сущого, але розрізняв Бога в його виявленнях і сутності, яка є невимовна. Як сутність, Бог постає можливістю усього, але у згорнутому вигляді. Світ, відповідно, є розгорнута сутність Бога.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14414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Марсіліо Фічіно (1433 - 1499)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Людина потенційно здатна до дій, що можуть прирівнювати її до Бога. За наявності належних засобів людина була б спроможна створити небесне склепіння.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15430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Піко делла Мірандола (1463 – 1494).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Людина є сутністю, що перебуває у становленні; людина стає тим, що вона творить із себе самої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7059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0498" name="Rectangle 22"/>
          <p:cNvSpPr>
            <a:spLocks noChangeArrowheads="1"/>
          </p:cNvSpPr>
          <p:nvPr/>
        </p:nvSpPr>
        <p:spPr bwMode="auto">
          <a:xfrm>
            <a:off x="755650" y="476250"/>
            <a:ext cx="797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Основні філософські напрямки епохи Вдродження</a:t>
            </a:r>
            <a:endParaRPr lang="ru-RU" sz="2400" b="1" i="1">
              <a:solidFill>
                <a:srgbClr val="000099"/>
              </a:solidFill>
            </a:endParaRPr>
          </a:p>
        </p:txBody>
      </p:sp>
      <p:sp>
        <p:nvSpPr>
          <p:cNvPr id="20499" name="Text Box 137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11</a:t>
            </a:r>
            <a:endParaRPr lang="ru-RU" sz="2000"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7"/>
          <p:cNvGraphicFramePr>
            <a:graphicFrameLocks/>
          </p:cNvGraphicFramePr>
          <p:nvPr/>
        </p:nvGraphicFramePr>
        <p:xfrm>
          <a:off x="179388" y="836613"/>
          <a:ext cx="8785225" cy="5916930"/>
        </p:xfrm>
        <a:graphic>
          <a:graphicData uri="http://schemas.openxmlformats.org/drawingml/2006/table">
            <a:tbl>
              <a:tblPr/>
              <a:tblGrid>
                <a:gridCol w="2663825"/>
                <a:gridCol w="1800225"/>
                <a:gridCol w="4321175"/>
              </a:tblGrid>
              <a:tr h="13684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Натурфілософія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Леонардо да Вінчі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(1452 - 1519)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Одним із перших відкинув арістотелівський якісний поділ світобудови на "підмісячний" і "надмісячний" світи; Всесвіт однорідний. Для науки ця думка була передумовою визнання загального характеру наукових висновків і принципів.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7921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Микола Коперник (1473 - 1543)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Філософія шукає істину в міру досяжності її людським розумом. Світ природи є першим об'єктом пізнання, тому слід займатися не схоластичними сперечаннями, а пізнаванням світу.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9334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Бернардіно Телезіо (1509 - 1598)</a:t>
                      </a: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Пізнання людини має бути спрямоване на тілесні сутності, бо у світі немає сил або сутностей, не пов'язаних із тілесністю. Тому в пізнанні слід йти за відчуттям і природою. 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  <a:tr h="100965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Джордано Бруно </a:t>
                      </a:r>
                      <a:endParaRPr kumimoji="0" lang="en-US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(1548 - 1600). 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Природа дорівнює буттю, буття = сутності, сутність = Богові, Бог = внутрішній основі речей.</a:t>
                      </a:r>
                      <a:endParaRPr kumimoji="0" 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FFCC"/>
                        </a:gs>
                        <a:gs pos="50000">
                          <a:srgbClr val="CCFFCC">
                            <a:gamma/>
                            <a:tint val="4706"/>
                            <a:invGamma/>
                          </a:srgbClr>
                        </a:gs>
                        <a:gs pos="100000">
                          <a:srgbClr val="CCFFCC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21525" name="Rectangle 26"/>
          <p:cNvSpPr>
            <a:spLocks noChangeArrowheads="1"/>
          </p:cNvSpPr>
          <p:nvPr/>
        </p:nvSpPr>
        <p:spPr bwMode="auto">
          <a:xfrm>
            <a:off x="755650" y="333375"/>
            <a:ext cx="805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Основні філософські напрямки епохи Відродження</a:t>
            </a:r>
            <a:endParaRPr lang="ru-RU" sz="2400" b="1" i="1">
              <a:solidFill>
                <a:srgbClr val="000099"/>
              </a:solidFill>
            </a:endParaRPr>
          </a:p>
        </p:txBody>
      </p:sp>
      <p:sp>
        <p:nvSpPr>
          <p:cNvPr id="21526" name="Text Box 158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12</a:t>
            </a:r>
            <a:endParaRPr lang="ru-RU" sz="20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140968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sz="9600" dirty="0" smtClean="0">
                <a:solidFill>
                  <a:schemeClr val="accent3">
                    <a:lumMod val="50000"/>
                  </a:schemeClr>
                </a:solidFill>
              </a:rPr>
              <a:t>КІНЕЦЬ</a:t>
            </a: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854696" cy="1752600"/>
          </a:xfrm>
        </p:spPr>
        <p:txBody>
          <a:bodyPr>
            <a:normAutofit lnSpcReduction="10000"/>
          </a:bodyPr>
          <a:lstStyle/>
          <a:p>
            <a:pPr algn="ctr"/>
            <a:endParaRPr lang="uk-UA" sz="5400" b="1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uk-UA" sz="54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Дякуємо </a:t>
            </a:r>
            <a:r>
              <a:rPr lang="uk-UA" sz="5400" b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за увагу!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54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Питання:</a:t>
            </a:r>
            <a:r>
              <a:rPr lang="ru-RU" sz="5400" b="1" i="1" dirty="0" smtClean="0">
                <a:solidFill>
                  <a:srgbClr val="000099"/>
                </a:solidFill>
              </a:rPr>
              <a:t/>
            </a:r>
            <a:br>
              <a:rPr lang="ru-RU" sz="5400" b="1" i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542925" algn="just"/>
            <a:r>
              <a:rPr lang="uk-UA" sz="3200" b="1" i="1" dirty="0" smtClean="0">
                <a:solidFill>
                  <a:srgbClr val="000099"/>
                </a:solidFill>
              </a:rPr>
              <a:t>1. Передумови виникнення  та загальна характеристика античної філософії.</a:t>
            </a:r>
          </a:p>
          <a:p>
            <a:pPr indent="542925" algn="just"/>
            <a:r>
              <a:rPr lang="uk-UA" sz="3200" b="1" i="1" dirty="0" smtClean="0">
                <a:solidFill>
                  <a:srgbClr val="000099"/>
                </a:solidFill>
              </a:rPr>
              <a:t>2. Основні ідеї та принципи середньовічної філософії.</a:t>
            </a:r>
          </a:p>
          <a:p>
            <a:pPr indent="542925"/>
            <a:r>
              <a:rPr lang="uk-UA" sz="3200" b="1" i="1" dirty="0" smtClean="0">
                <a:solidFill>
                  <a:srgbClr val="000099"/>
                </a:solidFill>
              </a:rPr>
              <a:t>3. Гуманізм та натурфілософія епохи Відродження.</a:t>
            </a:r>
            <a:endParaRPr lang="ru-RU" sz="3200" b="1" i="1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 smtClean="0">
                <a:latin typeface="+mn-lt"/>
              </a:rPr>
              <a:t>Р</a:t>
            </a:r>
            <a:r>
              <a:rPr lang="ru-RU" sz="3200" b="1" i="1" dirty="0" err="1" smtClean="0">
                <a:latin typeface="+mn-lt"/>
              </a:rPr>
              <a:t>екомендована</a:t>
            </a:r>
            <a:r>
              <a:rPr lang="ru-RU" sz="3200" b="1" i="1" dirty="0" smtClean="0">
                <a:latin typeface="+mn-lt"/>
              </a:rPr>
              <a:t> </a:t>
            </a:r>
            <a:r>
              <a:rPr lang="ru-RU" sz="3200" b="1" i="1" dirty="0" err="1" smtClean="0">
                <a:latin typeface="+mn-lt"/>
              </a:rPr>
              <a:t>література</a:t>
            </a:r>
            <a:r>
              <a:rPr lang="ru-RU" sz="3200" b="1" i="1" dirty="0" smtClean="0">
                <a:latin typeface="+mn-lt"/>
              </a:rPr>
              <a:t>: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Батурин В.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Философия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Учебник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– М.: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Юнити-Дана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2016. – 512 с.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Вовк В.М., Петрова Г.М.,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Чернєй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В.В. Історія філософії: опорний конспект: К.: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Атіка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2012. – 275 с.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Касьян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В.І. Філософія: відповіді на питання екзаменаційних білетів: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посіб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—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8-те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вид., випр. і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доп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— К.: Знання,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2015.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— 354с.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Причепій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Є.М.,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Черній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А.М.,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Чекаль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Л.А. Філософія: підручник.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–5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вид., випр.,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доп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– К.: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Академвидав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2015.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 592 с.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Бойченко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І.В.,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Бойченко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М.І. Філософія: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посібник для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дистанц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/ Відкритий міжнародний ун-т розвитку людини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“Україна”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Інститут дистанційного навчання. – К.: Університет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“Україна”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2011. – 211 с.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Бондаревич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І.М. Філософія [Текст] 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посіб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/ І. М.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Бондаревич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– К. 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Алерта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, 2013. – 239 с.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Буслинський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В.А., Скрипка П.І. та ін. Філософія: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посібник для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студ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і аспірантів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вищ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закладів. – К., 2012. – 315 с.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Губар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О.М. Філософія: інтерактивний курс лекцій: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посібник. К.: Центр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учбов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л-ри, 2012 – 416 с.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Присухін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С.І. Філософія: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посібник / Державний вищий навчальний заклад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“Київський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національний економічний ун-т ім. Вадима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Гетьмана”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 – К.: КНЕУ,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2015.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 356 с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Філософія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[Текст] 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підруч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для студ.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вищ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навч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закл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/ [Л. В.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Губерський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ін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; за ред. Л.В.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Губерського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].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Х. :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Фоліо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2013.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–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509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с.</a:t>
            </a:r>
            <a:endParaRPr lang="ru-RU" b="1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50825" y="987425"/>
            <a:ext cx="8642350" cy="4967288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8FFF8"/>
              </a:gs>
              <a:gs pos="100000">
                <a:srgbClr val="CC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spAutoFit/>
            <a:flatTx/>
          </a:bodyPr>
          <a:lstStyle/>
          <a:p>
            <a:pPr algn="just">
              <a:lnSpc>
                <a:spcPct val="120000"/>
              </a:lnSpc>
            </a:pPr>
            <a:r>
              <a:rPr lang="uk-UA" sz="2400" b="1" i="1">
                <a:solidFill>
                  <a:srgbClr val="FF0000"/>
                </a:solidFill>
              </a:rPr>
              <a:t>Мета:</a:t>
            </a:r>
            <a:r>
              <a:rPr lang="uk-UA" sz="2400" b="1" i="1">
                <a:solidFill>
                  <a:srgbClr val="000099"/>
                </a:solidFill>
              </a:rPr>
              <a:t> отримати систематизовані знання про  особливості та основні етапи становлення філософської думки Античності, Середньовіччя, Відродження.</a:t>
            </a:r>
            <a:endParaRPr lang="en-US" sz="2400" b="1" i="1">
              <a:solidFill>
                <a:srgbClr val="000099"/>
              </a:solidFill>
            </a:endParaRPr>
          </a:p>
          <a:p>
            <a:pPr algn="just">
              <a:lnSpc>
                <a:spcPct val="120000"/>
              </a:lnSpc>
            </a:pPr>
            <a:endParaRPr lang="uk-UA" sz="2400" b="1" i="1">
              <a:solidFill>
                <a:srgbClr val="000099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uk-UA" sz="2400" b="1" i="1">
                <a:solidFill>
                  <a:srgbClr val="FF0000"/>
                </a:solidFill>
              </a:rPr>
              <a:t>Основні поняття:</a:t>
            </a:r>
            <a:r>
              <a:rPr lang="uk-UA" sz="2400" b="1" i="1">
                <a:solidFill>
                  <a:srgbClr val="000099"/>
                </a:solidFill>
              </a:rPr>
              <a:t> натурфілософія, майєвтика, космоцентризм, діалектика, метафізика, еллінізм, теоцентризм, креаціонізм, апологетика, патристика, схоластика, тринітарна проблема, реалізм і номіналізм, пантеїзм, антропоцентризм, гуманізм, геліоцентризм</a:t>
            </a:r>
            <a:r>
              <a:rPr lang="en-US" sz="2400" b="1" i="1">
                <a:solidFill>
                  <a:srgbClr val="000099"/>
                </a:solidFill>
              </a:rPr>
              <a:t>.</a:t>
            </a:r>
            <a:endParaRPr lang="uk-UA" sz="2400" b="1" i="1">
              <a:solidFill>
                <a:srgbClr val="000099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2</a:t>
            </a:r>
            <a:endParaRPr lang="ru-RU" sz="2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30213" y="1268413"/>
            <a:ext cx="8213725" cy="4227512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8FFF8"/>
              </a:gs>
              <a:gs pos="100000">
                <a:srgbClr val="CC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spAutoFit/>
            <a:flatTx/>
          </a:bodyPr>
          <a:lstStyle/>
          <a:p>
            <a:pPr algn="just">
              <a:lnSpc>
                <a:spcPct val="120000"/>
              </a:lnSpc>
            </a:pPr>
            <a:r>
              <a:rPr lang="uk-UA" sz="3200" b="1" i="1">
                <a:solidFill>
                  <a:srgbClr val="FF0000"/>
                </a:solidFill>
              </a:rPr>
              <a:t>Натурфілософія</a:t>
            </a:r>
            <a:r>
              <a:rPr lang="uk-UA" sz="3200" b="1" i="1">
                <a:solidFill>
                  <a:srgbClr val="000099"/>
                </a:solidFill>
              </a:rPr>
              <a:t> - це філософське осмислення природи. Грецькою мовою слово “природа” звучить як "фізис", тому таку філософію у Стародавній Греції називали "фізичною", а філософів цього періоду - "фізиками". 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700338" y="476250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Антична філософія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10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439" name="Group 159"/>
          <p:cNvGraphicFramePr>
            <a:graphicFrameLocks noGrp="1"/>
          </p:cNvGraphicFramePr>
          <p:nvPr>
            <p:ph/>
          </p:nvPr>
        </p:nvGraphicFramePr>
        <p:xfrm>
          <a:off x="100013" y="1085850"/>
          <a:ext cx="8964612" cy="5027676"/>
        </p:xfrm>
        <a:graphic>
          <a:graphicData uri="http://schemas.openxmlformats.org/drawingml/2006/table">
            <a:tbl>
              <a:tblPr/>
              <a:tblGrid>
                <a:gridCol w="3541712"/>
                <a:gridCol w="54229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Філософська школа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Суть вчення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МІЛЕТСЬКА ШКОЛА</a:t>
                      </a:r>
                      <a:r>
                        <a:rPr kumimoji="0" lang="uk-U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(засновник Фалес,  </a:t>
                      </a:r>
                      <a:r>
                        <a:rPr kumimoji="0" lang="uk-UA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прибл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. 625 – прибл.545 рр. до Р.Х.)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0363" algn="just" defTabSz="179388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"Усе з води" та "Усе має душу". Всі речі – це перетворення води. Різноманітність світу зводиться до єдиної основи, </a:t>
                      </a:r>
                      <a:r>
                        <a:rPr kumimoji="0" lang="uk-U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первня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ПІФАГОРЕЇЗМ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(засновник Піфагор, 580 – 500 до рр. до Р.Х.)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03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Число є вихідним виміром всього, що існує.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“Все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подібне до числа або </a:t>
                      </a:r>
                      <a:r>
                        <a:rPr kumimoji="0" lang="uk-UA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пропорції“</a:t>
                      </a: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ЕЛЕЙСЬКА ШКОЛА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(Парменід (540 - 450 рр. до Р.Х.) та Зенон (490 - 430 рр. до Р.Х.).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0363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Світ є незмінним і нерухомим буттям. Все суще має буття. Буття є щось всезагальне. Воно єдине, незмінне і неподільне.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187" name="Rectangle 29"/>
          <p:cNvSpPr>
            <a:spLocks noChangeArrowheads="1"/>
          </p:cNvSpPr>
          <p:nvPr/>
        </p:nvSpPr>
        <p:spPr bwMode="auto">
          <a:xfrm>
            <a:off x="2700338" y="476250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Антична філософія</a:t>
            </a:r>
          </a:p>
        </p:txBody>
      </p:sp>
      <p:sp>
        <p:nvSpPr>
          <p:cNvPr id="7188" name="Text Box 160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11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548" name="Group 172"/>
          <p:cNvGraphicFramePr>
            <a:graphicFrameLocks noGrp="1"/>
          </p:cNvGraphicFramePr>
          <p:nvPr>
            <p:ph/>
          </p:nvPr>
        </p:nvGraphicFramePr>
        <p:xfrm>
          <a:off x="100013" y="820738"/>
          <a:ext cx="8964612" cy="5957888"/>
        </p:xfrm>
        <a:graphic>
          <a:graphicData uri="http://schemas.openxmlformats.org/drawingml/2006/table">
            <a:tbl>
              <a:tblPr/>
              <a:tblGrid>
                <a:gridCol w="3541712"/>
                <a:gridCol w="5422900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Філософська школа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Суть вчення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ШКОЛА АТОМІЗМУ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(засновник Демокріт 480-390 рр. до Р.Х., Левкіпп 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0363" algn="just" defTabSz="179388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Можна ділити і дробити речовину, але не нескінченно. Край, межа можливого поділу - атом (неподільний); його існування - запорука незнищенності світу. З атомів утворюються світові стихії, а з останніх - усе, що існує.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ШКОЛА ЕВОЛЮЦІОНІЗМУ</a:t>
                      </a:r>
                      <a:r>
                        <a:rPr kumimoji="0" lang="uk-U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(засновник Емпедокл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(483 - 423 рр. до Р.Х.)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0363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Джерелом всесвіту є боротьба двох психічних начал: Любові і Ненависті. </a:t>
                      </a:r>
                    </a:p>
                    <a:p>
                      <a:pPr marL="0" marR="0" lvl="0" indent="360363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Предмет пізнання – світ як ціле. Але людина пізнає тільки ту частину світу, яку здатна охопити її думка.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Школа ноології</a:t>
                      </a:r>
                      <a:r>
                        <a:rPr kumimoji="0" lang="uk-U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,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або концепції всесвітнього розуму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(засновник Анаксагор (500-428 рр. до Р.Х.),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0363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uk-U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charset="0"/>
                        </a:rPr>
                        <a:t>Все, що існує, складається з частинок, які містять у собі всі якості та властивості світу, — із гомеомерій (частково подібних до всього). Тому ми й бачимо різноманітність світу. Конкретне поєднання гомеомерій зумовлене ідеєю світового розуму - Нуса, або Нооса, який постає мірою для усього сущого.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8211" name="Rectangle 25"/>
          <p:cNvSpPr>
            <a:spLocks noChangeArrowheads="1"/>
          </p:cNvSpPr>
          <p:nvPr/>
        </p:nvSpPr>
        <p:spPr bwMode="auto">
          <a:xfrm>
            <a:off x="2700338" y="333375"/>
            <a:ext cx="327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 i="1">
                <a:solidFill>
                  <a:srgbClr val="000099"/>
                </a:solidFill>
              </a:rPr>
              <a:t>Антична філософія</a:t>
            </a:r>
          </a:p>
        </p:txBody>
      </p:sp>
      <p:sp>
        <p:nvSpPr>
          <p:cNvPr id="8212" name="Text Box 173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12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95288" y="733425"/>
            <a:ext cx="8280400" cy="56483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50000">
                <a:srgbClr val="F8FFF8"/>
              </a:gs>
              <a:gs pos="100000">
                <a:srgbClr val="CC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</a:sp3d>
        </p:spPr>
        <p:txBody>
          <a:bodyPr anchor="ctr">
            <a:spAutoFit/>
            <a:flatTx/>
          </a:bodyPr>
          <a:lstStyle/>
          <a:p>
            <a:pPr indent="536575" algn="just">
              <a:lnSpc>
                <a:spcPct val="140000"/>
              </a:lnSpc>
            </a:pPr>
            <a:r>
              <a:rPr lang="uk-UA" sz="2600" b="1" i="1">
                <a:solidFill>
                  <a:srgbClr val="F51201"/>
                </a:solidFill>
              </a:rPr>
              <a:t>Софісти</a:t>
            </a:r>
            <a:r>
              <a:rPr lang="uk-UA" sz="2600" b="1" i="1">
                <a:solidFill>
                  <a:srgbClr val="000099"/>
                </a:solidFill>
              </a:rPr>
              <a:t> – друга половина </a:t>
            </a:r>
            <a:r>
              <a:rPr lang="en-US" sz="2600" b="1" i="1">
                <a:solidFill>
                  <a:srgbClr val="000099"/>
                </a:solidFill>
              </a:rPr>
              <a:t>V </a:t>
            </a:r>
            <a:r>
              <a:rPr lang="uk-UA" sz="2600" b="1" i="1">
                <a:solidFill>
                  <a:srgbClr val="000099"/>
                </a:solidFill>
              </a:rPr>
              <a:t>ст. до н.е. (старогрец. – </a:t>
            </a:r>
            <a:r>
              <a:rPr lang="en-US" sz="2600" b="1" i="1">
                <a:solidFill>
                  <a:srgbClr val="000099"/>
                </a:solidFill>
              </a:rPr>
              <a:t>“</a:t>
            </a:r>
            <a:r>
              <a:rPr lang="uk-UA" sz="2600" b="1" i="1">
                <a:solidFill>
                  <a:srgbClr val="000099"/>
                </a:solidFill>
              </a:rPr>
              <a:t>софістес </a:t>
            </a:r>
            <a:r>
              <a:rPr lang="en-US" sz="2600" b="1" i="1">
                <a:solidFill>
                  <a:srgbClr val="000099"/>
                </a:solidFill>
              </a:rPr>
              <a:t>”</a:t>
            </a:r>
            <a:r>
              <a:rPr lang="uk-UA" sz="2600" b="1" i="1">
                <a:solidFill>
                  <a:srgbClr val="000099"/>
                </a:solidFill>
              </a:rPr>
              <a:t>знавець, майстер, художник, мудрець)  привернули увагу до проблеми людини, суспільства, знання.</a:t>
            </a:r>
          </a:p>
          <a:p>
            <a:pPr indent="536575" algn="just">
              <a:lnSpc>
                <a:spcPct val="140000"/>
              </a:lnSpc>
            </a:pPr>
            <a:r>
              <a:rPr lang="uk-UA" sz="2600" b="1" i="1">
                <a:solidFill>
                  <a:srgbClr val="F51201"/>
                </a:solidFill>
              </a:rPr>
              <a:t>Старші</a:t>
            </a:r>
            <a:r>
              <a:rPr lang="uk-UA" sz="2600" b="1" i="1">
                <a:solidFill>
                  <a:srgbClr val="000099"/>
                </a:solidFill>
              </a:rPr>
              <a:t> </a:t>
            </a:r>
            <a:r>
              <a:rPr lang="uk-UA" sz="2600" b="1" i="1">
                <a:solidFill>
                  <a:srgbClr val="F51201"/>
                </a:solidFill>
              </a:rPr>
              <a:t>софісти</a:t>
            </a:r>
            <a:r>
              <a:rPr lang="uk-UA" sz="2600" b="1" i="1">
                <a:solidFill>
                  <a:srgbClr val="000099"/>
                </a:solidFill>
              </a:rPr>
              <a:t> – Протагор (481—411 pp. до н.е.), Горгій, Гіппій, Продік, Антіфонт, Ксеніад.</a:t>
            </a:r>
          </a:p>
          <a:p>
            <a:pPr indent="536575" algn="just">
              <a:lnSpc>
                <a:spcPct val="140000"/>
              </a:lnSpc>
            </a:pPr>
            <a:r>
              <a:rPr lang="uk-UA" sz="2600" b="1" i="1">
                <a:solidFill>
                  <a:srgbClr val="F51201"/>
                </a:solidFill>
              </a:rPr>
              <a:t>Молодші</a:t>
            </a:r>
            <a:r>
              <a:rPr lang="uk-UA" sz="2600" b="1" i="1">
                <a:solidFill>
                  <a:srgbClr val="000099"/>
                </a:solidFill>
              </a:rPr>
              <a:t> </a:t>
            </a:r>
            <a:r>
              <a:rPr lang="uk-UA" sz="2600" b="1" i="1">
                <a:solidFill>
                  <a:srgbClr val="F51201"/>
                </a:solidFill>
              </a:rPr>
              <a:t>софісти </a:t>
            </a:r>
            <a:r>
              <a:rPr lang="uk-UA" sz="2600" b="1" i="1">
                <a:solidFill>
                  <a:srgbClr val="000099"/>
                </a:solidFill>
              </a:rPr>
              <a:t>–</a:t>
            </a:r>
            <a:r>
              <a:rPr lang="uk-UA" sz="2600" b="1" i="1">
                <a:solidFill>
                  <a:srgbClr val="F51201"/>
                </a:solidFill>
              </a:rPr>
              <a:t> </a:t>
            </a:r>
            <a:r>
              <a:rPr lang="uk-UA" sz="2600" b="1" i="1">
                <a:solidFill>
                  <a:srgbClr val="000099"/>
                </a:solidFill>
              </a:rPr>
              <a:t>Алкідам, Трасімах, Крішій, Каллікл.</a:t>
            </a:r>
            <a:r>
              <a:rPr lang="ru-RU" sz="2600" b="1" i="1">
                <a:solidFill>
                  <a:srgbClr val="000099"/>
                </a:solidFill>
              </a:rPr>
              <a:t> </a:t>
            </a:r>
            <a:endParaRPr lang="uk-UA" sz="2600" b="1" i="1">
              <a:solidFill>
                <a:srgbClr val="000099"/>
              </a:solidFill>
            </a:endParaRPr>
          </a:p>
          <a:p>
            <a:pPr indent="536575" algn="just">
              <a:lnSpc>
                <a:spcPct val="140000"/>
              </a:lnSpc>
            </a:pPr>
            <a:endParaRPr lang="uk-UA" sz="2600" b="1" i="1">
              <a:solidFill>
                <a:srgbClr val="000099"/>
              </a:solidFill>
            </a:endParaRP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8604250" y="0"/>
            <a:ext cx="539750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b="1"/>
              <a:t>13</a:t>
            </a:r>
            <a:endParaRPr lang="ru-RU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890</TotalTime>
  <Words>1542</Words>
  <Application>Microsoft Office PowerPoint</Application>
  <PresentationFormat>Экран (4:3)</PresentationFormat>
  <Paragraphs>144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Національна академія  внутрішніх справ  Кафедра філософії права та юридичної логіки      </vt:lpstr>
      <vt:lpstr>Слайд 2</vt:lpstr>
      <vt:lpstr>Питання: </vt:lpstr>
      <vt:lpstr>Рекомендована література: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КІНЕЦЬ</vt:lpstr>
    </vt:vector>
  </TitlesOfParts>
  <Company>Noname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Роговенко</dc:creator>
  <cp:lastModifiedBy>НР</cp:lastModifiedBy>
  <cp:revision>195</cp:revision>
  <dcterms:created xsi:type="dcterms:W3CDTF">2010-08-08T19:20:51Z</dcterms:created>
  <dcterms:modified xsi:type="dcterms:W3CDTF">2016-08-18T16:36:35Z</dcterms:modified>
</cp:coreProperties>
</file>