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4" r:id="rId3"/>
    <p:sldId id="278" r:id="rId4"/>
    <p:sldId id="293" r:id="rId5"/>
    <p:sldId id="264" r:id="rId6"/>
    <p:sldId id="272" r:id="rId7"/>
    <p:sldId id="286" r:id="rId8"/>
    <p:sldId id="263" r:id="rId9"/>
    <p:sldId id="267" r:id="rId10"/>
    <p:sldId id="279" r:id="rId11"/>
    <p:sldId id="280" r:id="rId12"/>
    <p:sldId id="281" r:id="rId13"/>
    <p:sldId id="268" r:id="rId14"/>
    <p:sldId id="274" r:id="rId15"/>
    <p:sldId id="273" r:id="rId16"/>
    <p:sldId id="282" r:id="rId17"/>
    <p:sldId id="283" r:id="rId18"/>
    <p:sldId id="292" r:id="rId19"/>
    <p:sldId id="288" r:id="rId20"/>
    <p:sldId id="291" r:id="rId21"/>
    <p:sldId id="289" r:id="rId22"/>
    <p:sldId id="290" r:id="rId23"/>
    <p:sldId id="271" r:id="rId24"/>
    <p:sldId id="269" r:id="rId25"/>
    <p:sldId id="276" r:id="rId26"/>
    <p:sldId id="277" r:id="rId27"/>
    <p:sldId id="287" r:id="rId28"/>
    <p:sldId id="275" r:id="rId29"/>
    <p:sldId id="285" r:id="rId3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1402"/>
    <a:srgbClr val="FF99FF"/>
    <a:srgbClr val="FFFF00"/>
    <a:srgbClr val="00CCFF"/>
    <a:srgbClr val="FFFF99"/>
    <a:srgbClr val="66FF99"/>
    <a:srgbClr val="CCFFCC"/>
    <a:srgbClr val="F512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546" autoAdjust="0"/>
    <p:restoredTop sz="94512" autoAdjust="0"/>
  </p:normalViewPr>
  <p:slideViewPr>
    <p:cSldViewPr>
      <p:cViewPr>
        <p:scale>
          <a:sx n="100" d="100"/>
          <a:sy n="100" d="100"/>
        </p:scale>
        <p:origin x="-24" y="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3B11E1-93B0-4920-8A72-18CAB2E469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BB4E2-CE52-4D72-90E7-42ACE8430C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87BCAD-1694-453D-8B57-4AEEC61D9F0B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4D3478-569C-4F7F-9705-8BAF77078374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D60B-FCCC-49E7-B4DC-C99E59D690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D0F12-D59A-40DF-A2D3-610658CD0B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5746D-B097-438A-9C43-9F8949F9D9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34B17-5E94-4BFC-98F9-CA1705FEBC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63C0A-ADBE-4017-BDCD-759E17BA46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F15BA-7A6F-4A7D-A9C7-70E37B00CF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83D5B-99EB-4123-AD07-2C1A53301F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43A52-15E6-4FC3-A3C6-C2DD1A4E11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242D-EC7F-46D0-B0F0-C441A3363B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72F1E-7D7C-4279-8CBE-BF2F248EE8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26EBF-AB5B-4973-8D9D-B451DD9E10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CCB3E-324A-4486-99C2-B0D057029C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2BEB396-B688-4C5C-A1B6-361E9541AC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33" r:id="rId2"/>
    <p:sldLayoutId id="214748404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4" r:id="rId9"/>
    <p:sldLayoutId id="2147484039" r:id="rId10"/>
    <p:sldLayoutId id="2147484040" r:id="rId11"/>
    <p:sldLayoutId id="214748404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stetica.etica.in.ua/wp-content/uploads/2014/07/phil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stetica.etica.in.ua/wp-content/uploads/2014/07/shema2.jpg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827088" y="0"/>
            <a:ext cx="7700962" cy="105251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Національна</a:t>
            </a:r>
            <a:r>
              <a:rPr lang="uk-UA" sz="32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uk-UA" sz="36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академія </a:t>
            </a:r>
            <a:br>
              <a:rPr lang="uk-UA" sz="36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</a:br>
            <a:r>
              <a:rPr lang="uk-UA" sz="36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внутрішніх справ</a:t>
            </a:r>
            <a:endParaRPr lang="uk-UA" sz="3600" spc="150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908050"/>
            <a:ext cx="8497887" cy="86518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Кафедра філософії права та юридичної логіки</a:t>
            </a:r>
            <a:endParaRPr lang="uk-UA" sz="2400" b="1" spc="150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7016" y="2420888"/>
            <a:ext cx="8856984" cy="972108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7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88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ФІЛОСОФІЯ</a:t>
            </a:r>
            <a:endParaRPr lang="uk-UA" sz="8800" b="1" spc="150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27088" y="5876925"/>
            <a:ext cx="7886700" cy="57626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8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Мультимедійний підручник</a:t>
            </a:r>
            <a:endParaRPr lang="uk-UA" sz="2800" b="1" spc="150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РІВНІ СВІТОГЛЯДУ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687638" indent="-3603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вітовідчуття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2687638" indent="-3603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світосприйняття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2687638" indent="-3603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віторозуміння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Світогляд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субстанційні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картина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b="1" dirty="0" smtClean="0">
                <a:latin typeface="Monotype Corsiva" pitchFamily="66" charset="0"/>
              </a:rPr>
              <a:t/>
            </a:r>
            <a:br>
              <a:rPr lang="ru-RU" b="1" dirty="0" smtClean="0">
                <a:latin typeface="Monotype Corsiva" pitchFamily="66" charset="0"/>
              </a:rPr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140"/>
                            </p:stCondLst>
                            <p:childTnLst>
                              <p:par>
                                <p:cTn id="3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Содержимое 2" descr="Снимок.PNG"/>
          <p:cNvPicPr>
            <a:picLocks noGrp="1" noChangeAspect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" y="785813"/>
            <a:ext cx="8358188" cy="6072187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b="1" i="1" smtClean="0">
                <a:latin typeface="Times New Roman" pitchFamily="18" charset="0"/>
                <a:cs typeface="Times New Roman" pitchFamily="18" charset="0"/>
              </a:rPr>
              <a:t>Філософія і наука: єдність і відмінність по предмету і функціям</a:t>
            </a:r>
            <a:endParaRPr lang="en-US" altLang="ru-RU" b="1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mtClean="0"/>
          </a:p>
        </p:txBody>
      </p:sp>
      <p:pic>
        <p:nvPicPr>
          <p:cNvPr id="3" name="Рисунок 2" descr="11.PNG"/>
          <p:cNvPicPr>
            <a:picLocks noChangeAspect="1"/>
          </p:cNvPicPr>
          <p:nvPr/>
        </p:nvPicPr>
        <p:blipFill>
          <a:blip r:embed="rId2" cstate="print"/>
          <a:srcRect l="851" t="1540" r="858" b="1526"/>
          <a:stretch>
            <a:fillRect/>
          </a:stretch>
        </p:blipFill>
        <p:spPr bwMode="auto">
          <a:xfrm>
            <a:off x="323850" y="1628775"/>
            <a:ext cx="842486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/>
          <p:cNvSpPr>
            <a:spLocks noChangeArrowheads="1"/>
          </p:cNvSpPr>
          <p:nvPr/>
        </p:nvSpPr>
        <p:spPr bwMode="auto">
          <a:xfrm>
            <a:off x="2413000" y="2636838"/>
            <a:ext cx="4319588" cy="230505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FFFF00"/>
              </a:gs>
              <a:gs pos="50000">
                <a:srgbClr val="FFFFAD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ru-RU" alt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11188" y="547688"/>
            <a:ext cx="8208962" cy="360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ru-RU" sz="2200" b="1" i="1">
                <a:solidFill>
                  <a:srgbClr val="000099"/>
                </a:solidFill>
              </a:rPr>
              <a:t>Структура філософського знання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3492500" y="3284538"/>
            <a:ext cx="2160588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uk-UA" altLang="ru-RU" sz="2400" b="1" i="1">
                <a:solidFill>
                  <a:srgbClr val="000099"/>
                </a:solidFill>
              </a:rPr>
              <a:t>Галузі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400" b="1" i="1">
                <a:solidFill>
                  <a:srgbClr val="000099"/>
                </a:solidFill>
              </a:rPr>
              <a:t>філософії</a:t>
            </a:r>
            <a:endParaRPr lang="ru-RU" altLang="ru-RU" sz="2400" b="1" i="1">
              <a:solidFill>
                <a:srgbClr val="000099"/>
              </a:solidFill>
            </a:endParaRPr>
          </a:p>
        </p:txBody>
      </p: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2268538" y="1268413"/>
            <a:ext cx="1582737" cy="923925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rgbClr val="DBF8FF"/>
              </a:gs>
              <a:gs pos="100000">
                <a:srgbClr val="00CC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/>
            <a:endParaRPr lang="uk-UA" altLang="ru-RU" b="1" i="1"/>
          </a:p>
          <a:p>
            <a:pPr algn="ctr" eaLnBrk="1" hangingPunct="1"/>
            <a:r>
              <a:rPr lang="uk-UA" altLang="ru-RU" b="1" i="1"/>
              <a:t>Онтологія</a:t>
            </a:r>
          </a:p>
          <a:p>
            <a:pPr algn="ctr" eaLnBrk="1" hangingPunct="1"/>
            <a:endParaRPr lang="ru-RU" altLang="ru-RU" b="1" i="1"/>
          </a:p>
        </p:txBody>
      </p:sp>
      <p:sp>
        <p:nvSpPr>
          <p:cNvPr id="107541" name="Rectangle 21"/>
          <p:cNvSpPr>
            <a:spLocks noChangeArrowheads="1"/>
          </p:cNvSpPr>
          <p:nvPr/>
        </p:nvSpPr>
        <p:spPr bwMode="auto">
          <a:xfrm>
            <a:off x="4211638" y="1268413"/>
            <a:ext cx="2017712" cy="75247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F8FFF8"/>
              </a:gs>
              <a:gs pos="100000">
                <a:srgbClr val="CCFFCC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anchor="ctr">
            <a:spAutoFit/>
            <a:flatTx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uk-UA" altLang="ru-RU" b="1" i="1"/>
              <a:t>Філософська антропологія </a:t>
            </a:r>
            <a:endParaRPr lang="ru-RU" altLang="ru-RU" b="1" i="1"/>
          </a:p>
        </p:txBody>
      </p:sp>
      <p:sp>
        <p:nvSpPr>
          <p:cNvPr id="107542" name="Rectangle 22"/>
          <p:cNvSpPr>
            <a:spLocks noChangeArrowheads="1"/>
          </p:cNvSpPr>
          <p:nvPr/>
        </p:nvSpPr>
        <p:spPr bwMode="auto">
          <a:xfrm>
            <a:off x="6300788" y="2133600"/>
            <a:ext cx="1873250" cy="922338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FFFFBF"/>
              </a:gs>
              <a:gs pos="100000">
                <a:srgbClr val="FFFF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/>
            <a:endParaRPr lang="uk-UA" altLang="ru-RU" b="1" i="1"/>
          </a:p>
          <a:p>
            <a:pPr algn="ctr" eaLnBrk="1" hangingPunct="1"/>
            <a:r>
              <a:rPr lang="uk-UA" altLang="ru-RU" b="1" i="1"/>
              <a:t>Гносеологія </a:t>
            </a:r>
          </a:p>
          <a:p>
            <a:pPr algn="ctr" eaLnBrk="1" hangingPunct="1"/>
            <a:endParaRPr lang="ru-RU" altLang="ru-RU" b="1" i="1"/>
          </a:p>
        </p:txBody>
      </p:sp>
      <p:sp>
        <p:nvSpPr>
          <p:cNvPr id="107543" name="Rectangle 23"/>
          <p:cNvSpPr>
            <a:spLocks noChangeArrowheads="1"/>
          </p:cNvSpPr>
          <p:nvPr/>
        </p:nvSpPr>
        <p:spPr bwMode="auto">
          <a:xfrm>
            <a:off x="1331913" y="5661025"/>
            <a:ext cx="2017712" cy="842963"/>
          </a:xfrm>
          <a:prstGeom prst="rect">
            <a:avLst/>
          </a:prstGeom>
          <a:gradFill rotWithShape="1">
            <a:gsLst>
              <a:gs pos="0">
                <a:srgbClr val="9999FF"/>
              </a:gs>
              <a:gs pos="50000">
                <a:srgbClr val="F1F1FF"/>
              </a:gs>
              <a:gs pos="100000">
                <a:srgbClr val="9999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99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>
              <a:lnSpc>
                <a:spcPct val="170000"/>
              </a:lnSpc>
            </a:pPr>
            <a:r>
              <a:rPr lang="uk-UA" altLang="ru-RU" b="1" i="1"/>
              <a:t>Філософія </a:t>
            </a:r>
          </a:p>
          <a:p>
            <a:pPr algn="ctr" eaLnBrk="1" hangingPunct="1"/>
            <a:r>
              <a:rPr lang="uk-UA" altLang="ru-RU" b="1" i="1"/>
              <a:t>релігії</a:t>
            </a:r>
            <a:endParaRPr lang="ru-RU" altLang="ru-RU" b="1" i="1"/>
          </a:p>
        </p:txBody>
      </p:sp>
      <p:sp>
        <p:nvSpPr>
          <p:cNvPr id="107544" name="Rectangle 24"/>
          <p:cNvSpPr>
            <a:spLocks noChangeArrowheads="1"/>
          </p:cNvSpPr>
          <p:nvPr/>
        </p:nvSpPr>
        <p:spPr bwMode="auto">
          <a:xfrm>
            <a:off x="6804025" y="3284538"/>
            <a:ext cx="2017713" cy="815975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rgbClr val="FFECFF"/>
              </a:gs>
              <a:gs pos="100000">
                <a:srgbClr val="FF99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>
              <a:lnSpc>
                <a:spcPct val="130000"/>
              </a:lnSpc>
            </a:pPr>
            <a:r>
              <a:rPr lang="uk-UA" altLang="ru-RU" b="1" i="1"/>
              <a:t>Філософська логіка</a:t>
            </a:r>
            <a:endParaRPr lang="ru-RU" altLang="ru-RU" b="1" i="1"/>
          </a:p>
        </p:txBody>
      </p:sp>
      <p:sp>
        <p:nvSpPr>
          <p:cNvPr id="107545" name="Rectangle 25"/>
          <p:cNvSpPr>
            <a:spLocks noChangeArrowheads="1"/>
          </p:cNvSpPr>
          <p:nvPr/>
        </p:nvSpPr>
        <p:spPr bwMode="auto">
          <a:xfrm>
            <a:off x="6804025" y="4365625"/>
            <a:ext cx="2017713" cy="925513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rgbClr val="E9FFFF"/>
              </a:gs>
              <a:gs pos="100000">
                <a:srgbClr val="66FF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/>
            <a:endParaRPr lang="uk-UA" altLang="ru-RU" b="1" i="1"/>
          </a:p>
          <a:p>
            <a:pPr algn="ctr" eaLnBrk="1" hangingPunct="1"/>
            <a:r>
              <a:rPr lang="uk-UA" altLang="ru-RU" b="1" i="1"/>
              <a:t>Аксіологія</a:t>
            </a:r>
          </a:p>
          <a:p>
            <a:pPr algn="ctr" eaLnBrk="1" hangingPunct="1"/>
            <a:endParaRPr lang="ru-RU" altLang="ru-RU" b="1" i="1"/>
          </a:p>
        </p:txBody>
      </p:sp>
      <p:sp>
        <p:nvSpPr>
          <p:cNvPr id="107546" name="Rectangle 26"/>
          <p:cNvSpPr>
            <a:spLocks noChangeArrowheads="1"/>
          </p:cNvSpPr>
          <p:nvPr/>
        </p:nvSpPr>
        <p:spPr bwMode="auto">
          <a:xfrm>
            <a:off x="5724525" y="5589588"/>
            <a:ext cx="2017713" cy="925512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rgbClr val="DBF8FF"/>
              </a:gs>
              <a:gs pos="100000">
                <a:srgbClr val="00CC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/>
            <a:endParaRPr lang="uk-UA" altLang="ru-RU" b="1" i="1"/>
          </a:p>
          <a:p>
            <a:pPr algn="ctr" eaLnBrk="1" hangingPunct="1"/>
            <a:r>
              <a:rPr lang="uk-UA" altLang="ru-RU" b="1" i="1"/>
              <a:t>Етика</a:t>
            </a:r>
          </a:p>
          <a:p>
            <a:pPr algn="ctr" eaLnBrk="1" hangingPunct="1"/>
            <a:endParaRPr lang="ru-RU" altLang="ru-RU" b="1" i="1"/>
          </a:p>
        </p:txBody>
      </p:sp>
      <p:sp>
        <p:nvSpPr>
          <p:cNvPr id="107547" name="Rectangle 27"/>
          <p:cNvSpPr>
            <a:spLocks noChangeArrowheads="1"/>
          </p:cNvSpPr>
          <p:nvPr/>
        </p:nvSpPr>
        <p:spPr bwMode="auto">
          <a:xfrm>
            <a:off x="3708400" y="5732463"/>
            <a:ext cx="1657350" cy="923925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50000">
                <a:srgbClr val="FFF5F3"/>
              </a:gs>
              <a:gs pos="100000">
                <a:srgbClr val="FF33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/>
            <a:endParaRPr lang="uk-UA" altLang="ru-RU" b="1" i="1"/>
          </a:p>
          <a:p>
            <a:pPr algn="ctr" eaLnBrk="1" hangingPunct="1"/>
            <a:r>
              <a:rPr lang="uk-UA" altLang="ru-RU" b="1" i="1"/>
              <a:t>Естетика</a:t>
            </a:r>
          </a:p>
          <a:p>
            <a:pPr algn="ctr" eaLnBrk="1" hangingPunct="1"/>
            <a:endParaRPr lang="ru-RU" altLang="ru-RU" b="1" i="1"/>
          </a:p>
        </p:txBody>
      </p:sp>
      <p:sp>
        <p:nvSpPr>
          <p:cNvPr id="107548" name="Rectangle 28"/>
          <p:cNvSpPr>
            <a:spLocks noChangeArrowheads="1"/>
          </p:cNvSpPr>
          <p:nvPr/>
        </p:nvSpPr>
        <p:spPr bwMode="auto">
          <a:xfrm>
            <a:off x="395288" y="2420938"/>
            <a:ext cx="2017712" cy="741362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rgbClr val="E9FFFF"/>
              </a:gs>
              <a:gs pos="100000">
                <a:srgbClr val="66FF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/>
            <a:endParaRPr lang="uk-UA" altLang="ru-RU" sz="1200" b="1" i="1"/>
          </a:p>
          <a:p>
            <a:pPr algn="ctr" eaLnBrk="1" hangingPunct="1"/>
            <a:r>
              <a:rPr lang="uk-UA" altLang="ru-RU" b="1" i="1"/>
              <a:t>Методологія </a:t>
            </a:r>
          </a:p>
          <a:p>
            <a:pPr algn="ctr" eaLnBrk="1" hangingPunct="1"/>
            <a:endParaRPr lang="ru-RU" altLang="ru-RU" sz="1200" b="1" i="1"/>
          </a:p>
        </p:txBody>
      </p:sp>
      <p:sp>
        <p:nvSpPr>
          <p:cNvPr id="107549" name="Rectangle 29"/>
          <p:cNvSpPr>
            <a:spLocks noChangeArrowheads="1"/>
          </p:cNvSpPr>
          <p:nvPr/>
        </p:nvSpPr>
        <p:spPr bwMode="auto">
          <a:xfrm>
            <a:off x="179388" y="3500438"/>
            <a:ext cx="2017712" cy="650875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50000">
                <a:srgbClr val="F1F8DB"/>
              </a:gs>
              <a:gs pos="100000">
                <a:srgbClr val="99CC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/>
            <a:r>
              <a:rPr lang="uk-UA" altLang="ru-RU" b="1" i="1"/>
              <a:t>Історія </a:t>
            </a:r>
          </a:p>
          <a:p>
            <a:pPr algn="ctr" eaLnBrk="1" hangingPunct="1"/>
            <a:r>
              <a:rPr lang="uk-UA" altLang="ru-RU" b="1" i="1"/>
              <a:t>філософії</a:t>
            </a:r>
            <a:endParaRPr lang="ru-RU" altLang="ru-RU" b="1" i="1"/>
          </a:p>
        </p:txBody>
      </p:sp>
      <p:sp>
        <p:nvSpPr>
          <p:cNvPr id="107550" name="Rectangle 30"/>
          <p:cNvSpPr>
            <a:spLocks noChangeArrowheads="1"/>
          </p:cNvSpPr>
          <p:nvPr/>
        </p:nvSpPr>
        <p:spPr bwMode="auto">
          <a:xfrm>
            <a:off x="539750" y="4508500"/>
            <a:ext cx="1873250" cy="923925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rgbClr val="FFEAFF"/>
              </a:gs>
              <a:gs pos="100000">
                <a:srgbClr val="FF99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/>
            <a:endParaRPr lang="uk-UA" altLang="ru-RU" b="1" i="1"/>
          </a:p>
          <a:p>
            <a:pPr algn="ctr" eaLnBrk="1" hangingPunct="1"/>
            <a:r>
              <a:rPr lang="uk-UA" altLang="ru-RU" b="1" i="1"/>
              <a:t>Праксеологія</a:t>
            </a:r>
          </a:p>
          <a:p>
            <a:pPr algn="ctr" eaLnBrk="1" hangingPunct="1"/>
            <a:endParaRPr lang="ru-RU" altLang="ru-RU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8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nimBg="1"/>
      <p:bldP spid="107524" grpId="0"/>
      <p:bldP spid="107537" grpId="0" animBg="1"/>
      <p:bldP spid="107541" grpId="0" animBg="1"/>
      <p:bldP spid="107542" grpId="0" animBg="1"/>
      <p:bldP spid="107543" grpId="0" animBg="1"/>
      <p:bldP spid="107544" grpId="0" animBg="1"/>
      <p:bldP spid="107545" grpId="0" animBg="1"/>
      <p:bldP spid="107546" grpId="0" animBg="1"/>
      <p:bldP spid="107547" grpId="0" animBg="1"/>
      <p:bldP spid="107548" grpId="0" animBg="1"/>
      <p:bldP spid="107549" grpId="0" animBg="1"/>
      <p:bldP spid="1075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76375" y="1052513"/>
            <a:ext cx="6480175" cy="430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0363" algn="just" eaLnBrk="1" hangingPunct="1">
              <a:lnSpc>
                <a:spcPct val="120000"/>
              </a:lnSpc>
            </a:pPr>
            <a:r>
              <a:rPr lang="en-US" altLang="ru-RU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altLang="ru-RU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пецифіка філософського знання             </a:t>
            </a:r>
            <a:r>
              <a:rPr lang="uk-UA" altLang="ru-RU" sz="2800" b="1" i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500" b="1" i="1">
                <a:latin typeface="Times New Roman" pitchFamily="18" charset="0"/>
                <a:cs typeface="Times New Roman" pitchFamily="18" charset="0"/>
              </a:rPr>
              <a:t>полягає в тому, що, будучи надзагальним, воно, на відміну від наукового, не має чіткого укорінення у факти. А на відміну від мистецтва, з яким його споріднює оцінювальне відношення до дійсності, філософія все-таки ґрунтується на засадах розуму, передбачає певну, хоч і не чітку, відповідність дійсності</a:t>
            </a:r>
            <a:r>
              <a:rPr lang="ru-RU" altLang="ru-RU" sz="2500" b="1" i="1">
                <a:latin typeface="Times New Roman" pitchFamily="18" charset="0"/>
                <a:cs typeface="Times New Roman" pitchFamily="18" charset="0"/>
              </a:rPr>
              <a:t>.</a:t>
            </a:r>
            <a:endParaRPr lang="uk-UA" altLang="ru-RU" sz="25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323850" y="908050"/>
            <a:ext cx="8351838" cy="4706938"/>
          </a:xfrm>
          <a:prstGeom prst="rect">
            <a:avLst/>
          </a:prstGeom>
          <a:gradFill rotWithShape="1">
            <a:gsLst>
              <a:gs pos="0">
                <a:srgbClr val="66FF99"/>
              </a:gs>
              <a:gs pos="50000">
                <a:srgbClr val="F4FFF8"/>
              </a:gs>
              <a:gs pos="100000">
                <a:srgbClr val="66FF99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99"/>
            </a:extrusionClr>
          </a:sp3d>
        </p:spPr>
        <p:txBody>
          <a:bodyPr anchor="ctr">
            <a:spAutoFit/>
            <a:flatTx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uk-UA" altLang="ru-RU" sz="2800" b="1" i="1">
                <a:solidFill>
                  <a:srgbClr val="FF0000"/>
                </a:solidFill>
              </a:rPr>
              <a:t>Філософія</a:t>
            </a:r>
            <a:r>
              <a:rPr lang="uk-UA" altLang="ru-RU" sz="2800" b="1" i="1">
                <a:solidFill>
                  <a:schemeClr val="bg2"/>
                </a:solidFill>
              </a:rPr>
              <a:t> — </a:t>
            </a:r>
            <a:r>
              <a:rPr lang="uk-UA" altLang="ru-RU" sz="2800" b="1" i="1">
                <a:solidFill>
                  <a:schemeClr val="accent1"/>
                </a:solidFill>
              </a:rPr>
              <a:t>теоретичний світогляд, вчення, яке прагне осягнути всезагальне у світі, в людині і суспільстві.</a:t>
            </a:r>
          </a:p>
          <a:p>
            <a:pPr algn="just" eaLnBrk="1" hangingPunct="1">
              <a:lnSpc>
                <a:spcPct val="120000"/>
              </a:lnSpc>
            </a:pPr>
            <a:endParaRPr lang="uk-UA" altLang="ru-RU" sz="2800" b="1" i="1">
              <a:solidFill>
                <a:schemeClr val="bg2"/>
              </a:solidFill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uk-UA" altLang="ru-RU" sz="2800" b="1" i="1">
                <a:solidFill>
                  <a:srgbClr val="FF0000"/>
                </a:solidFill>
              </a:rPr>
              <a:t>Предметом філософії </a:t>
            </a:r>
            <a:r>
              <a:rPr lang="uk-UA" altLang="ru-RU" sz="2800" b="1" i="1">
                <a:solidFill>
                  <a:schemeClr val="accent1"/>
                </a:solidFill>
              </a:rPr>
              <a:t>є найбільш загальні засади сущого (буття — небуття, простір — час, причинність, сенс людського існування, істина, добро, свобода тощо), з яких «конструюється» світ</a:t>
            </a:r>
            <a:r>
              <a:rPr lang="en-US" altLang="ru-RU" sz="2800" b="1" i="1">
                <a:solidFill>
                  <a:schemeClr val="accent1"/>
                </a:solidFill>
              </a:rPr>
              <a:t>.</a:t>
            </a:r>
            <a:endParaRPr lang="uk-UA" altLang="ru-RU" sz="2800" b="1" i="1">
              <a:solidFill>
                <a:schemeClr val="accent1"/>
              </a:solidFill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8604250" y="0"/>
            <a:ext cx="539750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ru-RU" alt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575" y="620713"/>
            <a:ext cx="371316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Предмет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філософії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188" y="1268413"/>
            <a:ext cx="7993062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000" b="1" u="sng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Світ як ціле</a:t>
            </a:r>
            <a:endParaRPr lang="en-US" sz="2000" b="1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Вчення про буття світу, вивчає філософська онтологія. </a:t>
            </a:r>
            <a:b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uk-UA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Основні проблеми</a:t>
            </a:r>
            <a: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: як виникає, існує і в якому напрямку розвивається цей світ.</a:t>
            </a:r>
            <a:endParaRPr lang="uk-UA" sz="2000" u="sng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000" b="1" u="sng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Суспільство як цілісність</a:t>
            </a:r>
            <a:r>
              <a:rPr lang="uk-UA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endParaRPr lang="en-US" sz="2000" b="1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Вивчає соціальна філософія (</a:t>
            </a:r>
            <a:r>
              <a:rPr lang="uk-UA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філософія</a:t>
            </a:r>
            <a: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 історії).</a:t>
            </a:r>
            <a:endParaRPr lang="uk-UA" sz="2000" i="1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   </a:t>
            </a:r>
            <a:r>
              <a:rPr lang="uk-UA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Основні проблеми</a:t>
            </a:r>
            <a: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: співвідношення суб’єктивного та об’єктивного, скінченного і нескінченного у суспільстві.</a:t>
            </a:r>
            <a:endParaRPr lang="uk-UA" sz="2000" u="sng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000" b="1" u="sng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Людина</a:t>
            </a:r>
            <a:endParaRPr lang="en-US" sz="2000" b="1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Вивчає філософська антропологія (вчення про природу і сутність людини).</a:t>
            </a:r>
            <a:endParaRPr lang="uk-UA" sz="2000" i="1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Основні проблеми</a:t>
            </a:r>
            <a: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: співвідношення об’єктивного та суб’єктивного, скінченного і нескінченного у людині.</a:t>
            </a:r>
            <a:endParaRPr lang="uk-UA" sz="2000" u="sng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000" b="1" u="sng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Пізнання світу</a:t>
            </a:r>
            <a:endParaRPr lang="en-US" sz="2000" b="1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Вивчає гносеологія (вчення про пізнання світу). </a:t>
            </a:r>
            <a:endParaRPr lang="en-US" sz="2000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Основні проблеми</a:t>
            </a:r>
            <a:r>
              <a:rPr lang="uk-UA" sz="2000" dirty="0">
                <a:solidFill>
                  <a:schemeClr val="accent1"/>
                </a:solidFill>
                <a:latin typeface="Arial" panose="020B0604020202020204" pitchFamily="34" charset="0"/>
                <a:cs typeface="Arial" pitchFamily="34" charset="0"/>
              </a:rPr>
              <a:t>: можливість чи неможливість адекватного відображення світу.</a:t>
            </a:r>
            <a:endParaRPr lang="en-US" sz="2000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150" y="549275"/>
            <a:ext cx="6362700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Предмет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філософії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(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продовження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750" y="1268413"/>
            <a:ext cx="7848600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eaLnBrk="1" hangingPunct="1">
              <a:buFont typeface="Wingdings" pitchFamily="2" charset="2"/>
              <a:buChar char="§"/>
              <a:defRPr/>
            </a:pPr>
            <a:r>
              <a:rPr lang="uk-UA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Перетворення буття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Вивчає праксеологія (вчення про практичну діяльність).</a:t>
            </a:r>
            <a:endParaRPr lang="uk-UA" sz="2000" i="1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i="1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Основні проблеми</a:t>
            </a: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: ефективність перетворення буття.</a:t>
            </a:r>
            <a:endParaRPr lang="en-US" sz="2000" b="1" u="sng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indent="442913" eaLnBrk="1" hangingPunct="1">
              <a:buFont typeface="Wingdings" pitchFamily="2" charset="2"/>
              <a:buChar char="§"/>
              <a:defRPr/>
            </a:pPr>
            <a:r>
              <a:rPr lang="uk-UA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Моральні відносини </a:t>
            </a:r>
            <a:endParaRPr lang="en-US" sz="2000" b="1" u="sng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Вивчає етика. </a:t>
            </a:r>
            <a:endParaRPr lang="uk-UA" sz="2000" i="1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i="1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Основні проблеми</a:t>
            </a: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: мораль, взаєморозуміння, спілкування.</a:t>
            </a:r>
            <a:endParaRPr lang="uk-UA" sz="2000" u="sng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indent="442913" eaLnBrk="1" hangingPunct="1">
              <a:buFont typeface="Wingdings" pitchFamily="2" charset="2"/>
              <a:buChar char="§"/>
              <a:defRPr/>
            </a:pPr>
            <a:r>
              <a:rPr lang="uk-UA" sz="20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Ціннісно-орієнтаційна</a:t>
            </a:r>
            <a:r>
              <a:rPr lang="uk-UA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 діяльність</a:t>
            </a:r>
            <a:r>
              <a:rPr lang="uk-UA" sz="2000" b="1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Вивчає аксіологія (наука про цінності).</a:t>
            </a:r>
            <a:endParaRPr lang="uk-UA" sz="2000" i="1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i="1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Основні проблеми</a:t>
            </a: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: реалізація життєвого сенсу, найважливіших людських цінностей.</a:t>
            </a:r>
            <a:endParaRPr lang="uk-UA" sz="2000" u="sng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indent="442913" eaLnBrk="1" hangingPunct="1">
              <a:buFont typeface="Wingdings" pitchFamily="2" charset="2"/>
              <a:buChar char="§"/>
              <a:defRPr/>
            </a:pPr>
            <a:r>
              <a:rPr lang="uk-UA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Естетичне опанування світом</a:t>
            </a:r>
            <a:endParaRPr lang="en-US" sz="2000" b="1" u="sng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Вивчає наука естетика.</a:t>
            </a:r>
            <a:endParaRPr lang="uk-UA" sz="2000" i="1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i="1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Основні проблеми</a:t>
            </a: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: діяльність за закономірностями краси.</a:t>
            </a:r>
            <a:endParaRPr lang="uk-UA" sz="2000" u="sng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indent="442913" eaLnBrk="1" hangingPunct="1">
              <a:buFont typeface="Wingdings" pitchFamily="2" charset="2"/>
              <a:buChar char="§"/>
              <a:defRPr/>
            </a:pPr>
            <a:r>
              <a:rPr lang="uk-UA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Релігійне ставлення до світу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Вивчає філософія релігії.</a:t>
            </a:r>
            <a:endParaRPr lang="uk-UA" sz="2000" i="1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i="1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Основні проблеми</a:t>
            </a:r>
            <a:r>
              <a:rPr lang="uk-UA" sz="20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: чи можливе у цьому світі існування чогось святого.</a:t>
            </a:r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uk-UA" sz="2000" u="sng" dirty="0">
              <a:solidFill>
                <a:schemeClr val="bg2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pidruchniki.com/imag/filosof/gub_fil/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785813"/>
            <a:ext cx="8858250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smtClean="0">
                <a:solidFill>
                  <a:srgbClr val="00B0F0"/>
                </a:solidFill>
              </a:rPr>
              <a:t>Основне питання філософії</a:t>
            </a:r>
            <a:endParaRPr lang="ru-RU" smtClean="0">
              <a:solidFill>
                <a:srgbClr val="00B0F0"/>
              </a:solidFill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b="1" smtClean="0">
              <a:solidFill>
                <a:srgbClr val="7030A0"/>
              </a:solidFill>
            </a:endParaRPr>
          </a:p>
          <a:p>
            <a:endParaRPr lang="uk-UA" b="1" smtClean="0">
              <a:solidFill>
                <a:srgbClr val="7030A0"/>
              </a:solidFill>
            </a:endParaRPr>
          </a:p>
          <a:p>
            <a:endParaRPr lang="uk-UA" b="1" smtClean="0">
              <a:solidFill>
                <a:srgbClr val="7030A0"/>
              </a:solidFill>
            </a:endParaRPr>
          </a:p>
          <a:p>
            <a:pPr algn="just">
              <a:buFont typeface="Wingdings 2" pitchFamily="18" charset="2"/>
              <a:buNone/>
            </a:pPr>
            <a:endParaRPr lang="uk-UA" b="1" smtClean="0">
              <a:solidFill>
                <a:srgbClr val="7030A0"/>
              </a:solidFill>
            </a:endParaRPr>
          </a:p>
          <a:p>
            <a:pPr algn="just"/>
            <a:r>
              <a:rPr lang="uk-UA" b="1" smtClean="0">
                <a:solidFill>
                  <a:srgbClr val="00B0F0"/>
                </a:solidFill>
              </a:rPr>
              <a:t>це питання про відношення свідомості до буття й духовного до матеріального, проблема цього відношення має два аспекти: </a:t>
            </a:r>
          </a:p>
          <a:p>
            <a:pPr algn="just"/>
            <a:r>
              <a:rPr lang="uk-UA" b="1" smtClean="0">
                <a:solidFill>
                  <a:srgbClr val="00B0F0"/>
                </a:solidFill>
              </a:rPr>
              <a:t>1) онтологічний, що первинне? </a:t>
            </a:r>
          </a:p>
          <a:p>
            <a:pPr algn="just"/>
            <a:r>
              <a:rPr lang="uk-UA" b="1" smtClean="0">
                <a:solidFill>
                  <a:srgbClr val="00B0F0"/>
                </a:solidFill>
              </a:rPr>
              <a:t>2) гносеологічний, чи можна пізнати світ?</a:t>
            </a:r>
            <a:endParaRPr lang="ru-RU" b="1" smtClean="0">
              <a:solidFill>
                <a:srgbClr val="00B0F0"/>
              </a:solidFill>
            </a:endParaRPr>
          </a:p>
          <a:p>
            <a:endParaRPr lang="ru-RU" smtClean="0"/>
          </a:p>
        </p:txBody>
      </p:sp>
      <p:pic>
        <p:nvPicPr>
          <p:cNvPr id="22532" name="Рисунок 3" descr="phi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785938"/>
            <a:ext cx="3929062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5288" y="620713"/>
            <a:ext cx="8569325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uk-UA" altLang="ru-RU" sz="2400" b="1" i="1" dirty="0">
              <a:solidFill>
                <a:srgbClr val="000099"/>
              </a:solidFill>
            </a:endParaRPr>
          </a:p>
          <a:p>
            <a:pPr algn="ctr" eaLnBrk="1" hangingPunct="1">
              <a:defRPr/>
            </a:pPr>
            <a:endParaRPr lang="uk-UA" altLang="ru-RU" sz="2400" b="1" i="1" dirty="0">
              <a:solidFill>
                <a:srgbClr val="000099"/>
              </a:solidFill>
            </a:endParaRPr>
          </a:p>
          <a:p>
            <a:pPr algn="ctr" eaLnBrk="1" hangingPunct="1">
              <a:defRPr/>
            </a:pPr>
            <a:endParaRPr lang="uk-UA" altLang="ru-RU" sz="2400" b="1" i="1" dirty="0">
              <a:solidFill>
                <a:srgbClr val="000099"/>
              </a:solidFill>
            </a:endParaRPr>
          </a:p>
          <a:p>
            <a:pPr algn="ctr" eaLnBrk="1" hangingPunct="1">
              <a:defRPr/>
            </a:pPr>
            <a:endParaRPr lang="en-US" altLang="ru-RU" sz="2400" b="1" i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uk-UA" altLang="ru-RU" sz="2400" b="1" i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uk-UA" altLang="ru-RU" sz="2400" b="1" i="1" dirty="0">
                <a:solidFill>
                  <a:schemeClr val="bg1"/>
                </a:solidFill>
              </a:rPr>
              <a:t>                      </a:t>
            </a:r>
          </a:p>
          <a:p>
            <a:pPr algn="ctr" eaLnBrk="1" hangingPunct="1">
              <a:defRPr/>
            </a:pPr>
            <a:r>
              <a:rPr lang="uk-UA" altLang="ru-RU" sz="5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Філософія  як  наука </a:t>
            </a:r>
          </a:p>
          <a:p>
            <a:pPr algn="ctr" eaLnBrk="1" hangingPunct="1">
              <a:defRPr/>
            </a:pPr>
            <a:r>
              <a:rPr lang="uk-UA" altLang="ru-RU" sz="5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і світогляд</a:t>
            </a:r>
            <a:endParaRPr lang="en-US" altLang="ru-RU" sz="54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eaLnBrk="1" hangingPunct="1">
              <a:defRPr/>
            </a:pPr>
            <a:endParaRPr lang="uk-UA" altLang="ru-RU" sz="2400" b="1" i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en-US" altLang="ru-RU" sz="2400" b="1" i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ru-RU" altLang="ru-RU" sz="2200" b="1" i="1" dirty="0">
              <a:solidFill>
                <a:srgbClr val="000099"/>
              </a:solidFill>
            </a:endParaRPr>
          </a:p>
          <a:p>
            <a:pPr algn="ctr" eaLnBrk="1" hangingPunct="1">
              <a:defRPr/>
            </a:pPr>
            <a:endParaRPr lang="uk-UA" altLang="ru-RU" sz="2200" b="1" i="1" dirty="0">
              <a:solidFill>
                <a:srgbClr val="000099"/>
              </a:solidFill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uk-UA" altLang="ru-RU" sz="2400" b="1" i="1" dirty="0">
              <a:solidFill>
                <a:srgbClr val="000099"/>
              </a:solidFill>
            </a:endParaRPr>
          </a:p>
        </p:txBody>
      </p:sp>
      <p:sp>
        <p:nvSpPr>
          <p:cNvPr id="6147" name="Прямоугольник 2"/>
          <p:cNvSpPr>
            <a:spLocks noChangeArrowheads="1"/>
          </p:cNvSpPr>
          <p:nvPr/>
        </p:nvSpPr>
        <p:spPr bwMode="auto">
          <a:xfrm>
            <a:off x="5435600" y="1557338"/>
            <a:ext cx="311816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5400" b="1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Тема </a:t>
            </a:r>
            <a:r>
              <a:rPr lang="uk-UA" sz="54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1.</a:t>
            </a:r>
            <a:endParaRPr lang="ru-RU" sz="5400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1" descr="shema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2938"/>
            <a:ext cx="8929688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</a:rPr>
              <a:t>Матеріалізм</a:t>
            </a:r>
            <a:r>
              <a:rPr lang="uk-UA" i="1" dirty="0" smtClean="0">
                <a:solidFill>
                  <a:srgbClr val="00B0F0"/>
                </a:solidFill>
              </a:rPr>
              <a:t/>
            </a:r>
            <a:br>
              <a:rPr lang="uk-UA" i="1" dirty="0" smtClean="0">
                <a:solidFill>
                  <a:srgbClr val="00B0F0"/>
                </a:solidFill>
              </a:rPr>
            </a:br>
            <a:endParaRPr lang="ru-RU" dirty="0" smtClean="0">
              <a:solidFill>
                <a:srgbClr val="00B0F0"/>
              </a:solidFill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428000"/>
          </a:xfrm>
        </p:spPr>
        <p:txBody>
          <a:bodyPr/>
          <a:lstStyle/>
          <a:p>
            <a:pPr algn="just"/>
            <a:endParaRPr lang="uk-UA" dirty="0" smtClean="0"/>
          </a:p>
          <a:p>
            <a:pPr algn="just"/>
            <a:r>
              <a:rPr lang="uk-UA" sz="3200" dirty="0" smtClean="0"/>
              <a:t>– </a:t>
            </a:r>
            <a:r>
              <a:rPr lang="uk-UA" sz="3600" b="1" dirty="0" smtClean="0"/>
              <a:t>філософський напрям, який при вирішенні основного питання філософії стверджує, що буття, природа, матеріальне є первинним, а дух, свідомість, ідеальне – вторинним. </a:t>
            </a:r>
            <a:endParaRPr lang="ru-RU" sz="3600" b="1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</a:rPr>
              <a:t>Ідеалізм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 algn="just"/>
            <a:r>
              <a:rPr lang="uk-UA" b="1" dirty="0" smtClean="0"/>
              <a:t>– </a:t>
            </a:r>
            <a:r>
              <a:rPr lang="uk-UA" sz="3600" b="1" dirty="0" smtClean="0"/>
              <a:t>філософський напрям, який при вирішенні основного питання філософії стверджує, що дух, свідомість, мислення, ідеальне є первинним, а буття, природа, матеріальне – вторинним.</a:t>
            </a:r>
            <a:endParaRPr lang="ru-RU" sz="3600" b="1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323850" y="728663"/>
            <a:ext cx="8497888" cy="1187450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F8FFF8"/>
              </a:gs>
              <a:gs pos="100000">
                <a:srgbClr val="CCFFCC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anchor="ctr">
            <a:spAutoFit/>
            <a:flatTx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uk-UA" altLang="ru-RU" sz="2000" b="1" i="1">
                <a:solidFill>
                  <a:srgbClr val="FF0000"/>
                </a:solidFill>
              </a:rPr>
              <a:t>Метод </a:t>
            </a:r>
            <a:r>
              <a:rPr lang="uk-UA" altLang="ru-RU" sz="2000" b="1" i="1">
                <a:solidFill>
                  <a:srgbClr val="000099"/>
                </a:solidFill>
              </a:rPr>
              <a:t>– сукупність </a:t>
            </a:r>
            <a:r>
              <a:rPr lang="ru-RU" altLang="ru-RU" sz="2000" b="1" i="1">
                <a:solidFill>
                  <a:srgbClr val="000099"/>
                </a:solidFill>
              </a:rPr>
              <a:t>правил </a:t>
            </a:r>
            <a:r>
              <a:rPr lang="uk-UA" altLang="ru-RU" sz="2000" b="1" i="1">
                <a:solidFill>
                  <a:srgbClr val="000099"/>
                </a:solidFill>
              </a:rPr>
              <a:t>дії (наприклад, набір і послідовність певних операцій), спосіб, знаряддя, які сприяють розв'язанню теоретичних чи практичних проблем</a:t>
            </a:r>
          </a:p>
        </p:txBody>
      </p:sp>
      <p:sp>
        <p:nvSpPr>
          <p:cNvPr id="110605" name="Rectangle 13"/>
          <p:cNvSpPr>
            <a:spLocks noChangeArrowheads="1"/>
          </p:cNvSpPr>
          <p:nvPr/>
        </p:nvSpPr>
        <p:spPr bwMode="auto">
          <a:xfrm>
            <a:off x="3779838" y="2420938"/>
            <a:ext cx="2592387" cy="522287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rgbClr val="FFECFF"/>
              </a:gs>
              <a:gs pos="100000">
                <a:srgbClr val="FF99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>
              <a:lnSpc>
                <a:spcPct val="130000"/>
              </a:lnSpc>
            </a:pPr>
            <a:r>
              <a:rPr lang="uk-UA" altLang="ru-RU" b="1" i="1">
                <a:solidFill>
                  <a:srgbClr val="7030A0"/>
                </a:solidFill>
              </a:rPr>
              <a:t>  </a:t>
            </a:r>
            <a:r>
              <a:rPr lang="uk-UA" altLang="ru-RU" sz="2400" b="1" i="1">
                <a:solidFill>
                  <a:srgbClr val="7030A0"/>
                </a:solidFill>
              </a:rPr>
              <a:t>ДІАЛЕКТИЧНИЙ    </a:t>
            </a:r>
            <a:endParaRPr lang="ru-RU" altLang="ru-RU" sz="2400" b="1" i="1">
              <a:solidFill>
                <a:srgbClr val="7030A0"/>
              </a:solidFill>
            </a:endParaRPr>
          </a:p>
        </p:txBody>
      </p:sp>
      <p:sp>
        <p:nvSpPr>
          <p:cNvPr id="110606" name="Rectangle 14"/>
          <p:cNvSpPr>
            <a:spLocks noChangeArrowheads="1"/>
          </p:cNvSpPr>
          <p:nvPr/>
        </p:nvSpPr>
        <p:spPr bwMode="auto">
          <a:xfrm>
            <a:off x="4498975" y="3429000"/>
            <a:ext cx="3457575" cy="522288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rgbClr val="FFECFF"/>
              </a:gs>
              <a:gs pos="100000">
                <a:srgbClr val="FF99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>
              <a:lnSpc>
                <a:spcPct val="130000"/>
              </a:lnSpc>
            </a:pPr>
            <a:r>
              <a:rPr lang="uk-UA" altLang="ru-RU" sz="2400" b="1" i="1">
                <a:solidFill>
                  <a:srgbClr val="7030A0"/>
                </a:solidFill>
              </a:rPr>
              <a:t>ФЕНОМЕНОЛОГІЧНИЙ</a:t>
            </a:r>
            <a:endParaRPr lang="ru-RU" altLang="ru-RU" sz="2400" b="1" i="1">
              <a:solidFill>
                <a:srgbClr val="7030A0"/>
              </a:solidFill>
            </a:endParaRPr>
          </a:p>
        </p:txBody>
      </p:sp>
      <p:sp>
        <p:nvSpPr>
          <p:cNvPr id="110607" name="Rectangle 15"/>
          <p:cNvSpPr>
            <a:spLocks noChangeArrowheads="1"/>
          </p:cNvSpPr>
          <p:nvPr/>
        </p:nvSpPr>
        <p:spPr bwMode="auto">
          <a:xfrm>
            <a:off x="3995738" y="5516563"/>
            <a:ext cx="3095625" cy="522287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rgbClr val="FFECFF"/>
              </a:gs>
              <a:gs pos="100000">
                <a:srgbClr val="FF99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>
              <a:lnSpc>
                <a:spcPct val="130000"/>
              </a:lnSpc>
            </a:pPr>
            <a:r>
              <a:rPr lang="uk-UA" altLang="ru-RU" b="1" i="1">
                <a:solidFill>
                  <a:srgbClr val="7030A0"/>
                </a:solidFill>
              </a:rPr>
              <a:t> </a:t>
            </a:r>
            <a:r>
              <a:rPr lang="uk-UA" altLang="ru-RU" sz="2400" b="1" i="1">
                <a:solidFill>
                  <a:srgbClr val="7030A0"/>
                </a:solidFill>
              </a:rPr>
              <a:t>ГЕРМЕНЕВТИЧНИЙ</a:t>
            </a:r>
            <a:endParaRPr lang="ru-RU" altLang="ru-RU" sz="2400" b="1" i="1">
              <a:solidFill>
                <a:srgbClr val="7030A0"/>
              </a:solidFill>
            </a:endParaRPr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auto">
          <a:xfrm>
            <a:off x="4787900" y="4508500"/>
            <a:ext cx="4030663" cy="522288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rgbClr val="FFECFF"/>
              </a:gs>
              <a:gs pos="100000">
                <a:srgbClr val="FF99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lIns="3600" rIns="3600">
            <a:spAutoFit/>
            <a:flatTx/>
          </a:bodyPr>
          <a:lstStyle/>
          <a:p>
            <a:pPr algn="ctr" eaLnBrk="1" hangingPunct="1">
              <a:lnSpc>
                <a:spcPct val="130000"/>
              </a:lnSpc>
            </a:pPr>
            <a:r>
              <a:rPr lang="uk-UA" altLang="ru-RU" sz="2400" b="1" i="1">
                <a:solidFill>
                  <a:srgbClr val="7030A0"/>
                </a:solidFill>
              </a:rPr>
              <a:t>ТРАНСЦЕНДЕНТАЛЬНИЙ</a:t>
            </a:r>
            <a:r>
              <a:rPr lang="ru-RU" altLang="ru-RU" sz="2400" b="1" i="1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110610" name="AutoShape 18"/>
          <p:cNvSpPr>
            <a:spLocks noChangeArrowheads="1"/>
          </p:cNvSpPr>
          <p:nvPr/>
        </p:nvSpPr>
        <p:spPr bwMode="auto">
          <a:xfrm>
            <a:off x="323850" y="2924175"/>
            <a:ext cx="3095625" cy="2400300"/>
          </a:xfrm>
          <a:prstGeom prst="pentagon">
            <a:avLst/>
          </a:prstGeom>
          <a:gradFill rotWithShape="1">
            <a:gsLst>
              <a:gs pos="0">
                <a:srgbClr val="FFCC00"/>
              </a:gs>
              <a:gs pos="50000">
                <a:srgbClr val="FFF9E2"/>
              </a:gs>
              <a:gs pos="100000">
                <a:srgbClr val="FFCC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>
            <a:spAutoFit/>
            <a:flatTx/>
          </a:bodyPr>
          <a:lstStyle/>
          <a:p>
            <a:pPr algn="ctr" eaLnBrk="1" hangingPunct="1">
              <a:spcAft>
                <a:spcPct val="25000"/>
              </a:spcAft>
              <a:tabLst>
                <a:tab pos="623888" algn="l"/>
              </a:tabLst>
            </a:pPr>
            <a:endParaRPr lang="uk-UA" altLang="ru-RU" sz="2400" b="1" i="1">
              <a:solidFill>
                <a:schemeClr val="bg2"/>
              </a:solidFill>
            </a:endParaRPr>
          </a:p>
          <a:p>
            <a:pPr algn="ctr" eaLnBrk="1" hangingPunct="1">
              <a:spcAft>
                <a:spcPct val="25000"/>
              </a:spcAft>
              <a:tabLst>
                <a:tab pos="623888" algn="l"/>
              </a:tabLst>
            </a:pPr>
            <a:r>
              <a:rPr lang="uk-UA" altLang="ru-RU" sz="2400" b="1" i="1">
                <a:solidFill>
                  <a:srgbClr val="7030A0"/>
                </a:solidFill>
              </a:rPr>
              <a:t>МЕТОДИ </a:t>
            </a:r>
          </a:p>
          <a:p>
            <a:pPr algn="ctr" eaLnBrk="1" hangingPunct="1">
              <a:spcAft>
                <a:spcPct val="25000"/>
              </a:spcAft>
              <a:tabLst>
                <a:tab pos="623888" algn="l"/>
              </a:tabLst>
            </a:pPr>
            <a:r>
              <a:rPr lang="uk-UA" altLang="ru-RU" sz="2400" b="1" i="1">
                <a:solidFill>
                  <a:srgbClr val="7030A0"/>
                </a:solidFill>
              </a:rPr>
              <a:t>ФІЛОСОФІЇ</a:t>
            </a:r>
          </a:p>
          <a:p>
            <a:pPr algn="ctr" eaLnBrk="1" hangingPunct="1">
              <a:spcAft>
                <a:spcPct val="25000"/>
              </a:spcAft>
              <a:tabLst>
                <a:tab pos="623888" algn="l"/>
              </a:tabLst>
            </a:pPr>
            <a:endParaRPr lang="ru-RU" altLang="ru-RU" sz="2400" b="1" i="1">
              <a:solidFill>
                <a:schemeClr val="bg2"/>
              </a:solidFill>
            </a:endParaRPr>
          </a:p>
        </p:txBody>
      </p:sp>
      <p:sp>
        <p:nvSpPr>
          <p:cNvPr id="110611" name="Line 19"/>
          <p:cNvSpPr>
            <a:spLocks noChangeShapeType="1"/>
          </p:cNvSpPr>
          <p:nvPr/>
        </p:nvSpPr>
        <p:spPr bwMode="auto">
          <a:xfrm flipV="1">
            <a:off x="3059113" y="2708275"/>
            <a:ext cx="720725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12" name="Line 20"/>
          <p:cNvSpPr>
            <a:spLocks noChangeShapeType="1"/>
          </p:cNvSpPr>
          <p:nvPr/>
        </p:nvSpPr>
        <p:spPr bwMode="auto">
          <a:xfrm flipV="1">
            <a:off x="3419475" y="3716338"/>
            <a:ext cx="10795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13" name="Line 21"/>
          <p:cNvSpPr>
            <a:spLocks noChangeShapeType="1"/>
          </p:cNvSpPr>
          <p:nvPr/>
        </p:nvSpPr>
        <p:spPr bwMode="auto">
          <a:xfrm>
            <a:off x="3275013" y="4437063"/>
            <a:ext cx="15128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14" name="Line 22"/>
          <p:cNvSpPr>
            <a:spLocks noChangeShapeType="1"/>
          </p:cNvSpPr>
          <p:nvPr/>
        </p:nvSpPr>
        <p:spPr bwMode="auto">
          <a:xfrm>
            <a:off x="3059113" y="4941888"/>
            <a:ext cx="9366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6" name="Text Box 23"/>
          <p:cNvSpPr txBox="1">
            <a:spLocks noChangeArrowheads="1"/>
          </p:cNvSpPr>
          <p:nvPr/>
        </p:nvSpPr>
        <p:spPr bwMode="auto">
          <a:xfrm>
            <a:off x="8604250" y="0"/>
            <a:ext cx="539750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ru-RU" alt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1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4" grpId="0" animBg="1"/>
      <p:bldP spid="110605" grpId="0" animBg="1"/>
      <p:bldP spid="110606" grpId="0" animBg="1"/>
      <p:bldP spid="110607" grpId="0" animBg="1"/>
      <p:bldP spid="110608" grpId="0" animBg="1"/>
      <p:bldP spid="110610" grpId="0" animBg="1"/>
      <p:bldP spid="110611" grpId="0" animBg="1"/>
      <p:bldP spid="110612" grpId="0" animBg="1"/>
      <p:bldP spid="110613" grpId="0" animBg="1"/>
      <p:bldP spid="1106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0"/>
            <a:ext cx="9144000" cy="17287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6391275" cy="522288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rgbClr val="F2FFF2"/>
              </a:gs>
              <a:gs pos="100000">
                <a:srgbClr val="66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 eaLnBrk="1" hangingPunct="1"/>
            <a:r>
              <a:rPr lang="uk-UA" altLang="ru-RU" sz="1400" b="1" i="1">
                <a:solidFill>
                  <a:srgbClr val="FF3300"/>
                </a:solidFill>
              </a:rPr>
              <a:t>Світоглядна</a:t>
            </a:r>
            <a:r>
              <a:rPr lang="uk-UA" altLang="ru-RU" sz="1400" b="1" i="1"/>
              <a:t> - пов'язана із системним абстрактно-теоретичним, понятійним поясненням світу</a:t>
            </a:r>
            <a:r>
              <a:rPr lang="ru-RU" altLang="ru-RU" sz="1400" b="1" i="1"/>
              <a:t> 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2195513" y="1052513"/>
            <a:ext cx="6335712" cy="5175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rgbClr val="F2FFF2"/>
              </a:gs>
              <a:gs pos="100000">
                <a:srgbClr val="66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marL="342900" indent="-342900" algn="ctr" eaLnBrk="1" hangingPunct="1">
              <a:tabLst>
                <a:tab pos="5297488" algn="l"/>
              </a:tabLst>
            </a:pPr>
            <a:r>
              <a:rPr lang="uk-UA" altLang="ru-RU" sz="1400" b="1" i="1">
                <a:solidFill>
                  <a:srgbClr val="FF3300"/>
                </a:solidFill>
              </a:rPr>
              <a:t>Загальнометодологічна</a:t>
            </a:r>
            <a:r>
              <a:rPr lang="uk-UA" altLang="ru-RU" sz="1400" b="1" i="1"/>
              <a:t> – полягає у формуванні загальних принципів і норм одержання знань, її координації та інтеграції</a:t>
            </a:r>
            <a:endParaRPr lang="ru-RU" altLang="ru-RU" sz="1400" b="1" i="1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2627313" y="1773238"/>
            <a:ext cx="6156325" cy="5175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rgbClr val="F2FFF2"/>
              </a:gs>
              <a:gs pos="100000">
                <a:srgbClr val="66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marL="342900" indent="-342900" algn="ctr" eaLnBrk="1" hangingPunct="1"/>
            <a:r>
              <a:rPr lang="uk-UA" altLang="ru-RU" sz="1400" b="1" i="1">
                <a:solidFill>
                  <a:srgbClr val="FF3300"/>
                </a:solidFill>
              </a:rPr>
              <a:t>Пізнавальна (гносеологічна)</a:t>
            </a:r>
            <a:r>
              <a:rPr lang="uk-UA" altLang="ru-RU" sz="1400" b="1" i="1"/>
              <a:t> – полягає в поясненні найбільш загальних принципів буття та вихідних основ мислення</a:t>
            </a:r>
            <a:endParaRPr lang="ru-RU" altLang="ru-RU" sz="1400" b="1" i="1"/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2951163" y="2492375"/>
            <a:ext cx="6192837" cy="5175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rgbClr val="F2FFF2"/>
              </a:gs>
              <a:gs pos="100000">
                <a:srgbClr val="66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marL="342900" indent="-342900" algn="ctr" eaLnBrk="1" hangingPunct="1"/>
            <a:r>
              <a:rPr lang="uk-UA" altLang="ru-RU" sz="1400" b="1" i="1">
                <a:solidFill>
                  <a:srgbClr val="FF3300"/>
                </a:solidFill>
              </a:rPr>
              <a:t>Прогностична</a:t>
            </a:r>
            <a:r>
              <a:rPr lang="uk-UA" altLang="ru-RU" sz="1400" b="1" i="1"/>
              <a:t> – розкриває загальні тенденції (передбачення) розвитку людини і світу</a:t>
            </a:r>
            <a:r>
              <a:rPr lang="ru-RU" altLang="ru-RU" sz="1400" b="1" i="1"/>
              <a:t> 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2806700" y="3213100"/>
            <a:ext cx="6337300" cy="5175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rgbClr val="F2FFF2"/>
              </a:gs>
              <a:gs pos="100000">
                <a:srgbClr val="66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uk-UA" altLang="ru-RU" sz="1400" b="1" i="1">
                <a:solidFill>
                  <a:srgbClr val="FF3300"/>
                </a:solidFill>
              </a:rPr>
              <a:t>Критична</a:t>
            </a:r>
            <a:r>
              <a:rPr lang="uk-UA" altLang="ru-RU" sz="1400" b="1" i="1"/>
              <a:t> – за принципом «піддавай усе сумніву» виконує антидогматичну роль у розвитку знань</a:t>
            </a:r>
            <a:r>
              <a:rPr lang="ru-RU" altLang="ru-RU" sz="1400" b="1" i="1"/>
              <a:t> </a:t>
            </a:r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 flipV="1">
            <a:off x="1187450" y="981075"/>
            <a:ext cx="2889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 flipV="1">
            <a:off x="1692275" y="1628775"/>
            <a:ext cx="503238" cy="668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4" name="Line 9"/>
          <p:cNvSpPr>
            <a:spLocks noChangeShapeType="1"/>
          </p:cNvSpPr>
          <p:nvPr/>
        </p:nvSpPr>
        <p:spPr bwMode="auto">
          <a:xfrm flipV="1">
            <a:off x="1979613" y="2205038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>
            <a:off x="2124075" y="35004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2411413" y="3933825"/>
            <a:ext cx="6408737" cy="5175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rgbClr val="F2FFF2"/>
              </a:gs>
              <a:gs pos="100000">
                <a:srgbClr val="66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 eaLnBrk="1" hangingPunct="1"/>
            <a:r>
              <a:rPr lang="uk-UA" altLang="ru-RU" sz="1400" b="1" i="1">
                <a:solidFill>
                  <a:srgbClr val="FF3300"/>
                </a:solidFill>
              </a:rPr>
              <a:t>Аксіологічна</a:t>
            </a:r>
            <a:r>
              <a:rPr lang="uk-UA" altLang="ru-RU" sz="1400" b="1" i="1"/>
              <a:t> – вимагає дослідження об'єкта з точки зору найрізноманітніших цінностей</a:t>
            </a:r>
            <a:r>
              <a:rPr lang="ru-RU" altLang="ru-RU" sz="1400" b="1" i="1"/>
              <a:t> </a:t>
            </a:r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 flipV="1">
            <a:off x="2195513" y="2781300"/>
            <a:ext cx="5048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>
            <a:off x="1835150" y="3860800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8558" name="AutoShape 14"/>
          <p:cNvSpPr>
            <a:spLocks noChangeArrowheads="1"/>
          </p:cNvSpPr>
          <p:nvPr/>
        </p:nvSpPr>
        <p:spPr bwMode="auto">
          <a:xfrm>
            <a:off x="250825" y="2349500"/>
            <a:ext cx="2017713" cy="1871663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9900"/>
              </a:gs>
              <a:gs pos="50000">
                <a:srgbClr val="FFEED5"/>
              </a:gs>
              <a:gs pos="100000">
                <a:srgbClr val="FF99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uk-UA" altLang="ru-RU" b="1" i="1"/>
              <a:t>Функції </a:t>
            </a:r>
          </a:p>
          <a:p>
            <a:pPr algn="ctr" eaLnBrk="1" hangingPunct="1"/>
            <a:r>
              <a:rPr lang="uk-UA" altLang="ru-RU" b="1" i="1"/>
              <a:t>філософії</a:t>
            </a:r>
            <a:endParaRPr lang="ru-RU" altLang="ru-RU" b="1" i="1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763713" y="6381750"/>
            <a:ext cx="6337300" cy="304800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rgbClr val="F2FFF2"/>
              </a:gs>
              <a:gs pos="100000">
                <a:srgbClr val="66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uk-UA" altLang="ru-RU" sz="1400" b="1" i="1">
                <a:solidFill>
                  <a:srgbClr val="FF3300"/>
                </a:solidFill>
              </a:rPr>
              <a:t>Освітня </a:t>
            </a:r>
            <a:r>
              <a:rPr lang="uk-UA" altLang="ru-RU" sz="1400" b="1" i="1"/>
              <a:t>– пов'язана з впливом філософії на свідомість людей</a:t>
            </a:r>
            <a:r>
              <a:rPr lang="ru-RU" altLang="ru-RU" sz="1400" b="1" i="1"/>
              <a:t> 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124075" y="5445125"/>
            <a:ext cx="6337300" cy="730250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rgbClr val="F2FFF2"/>
              </a:gs>
              <a:gs pos="100000">
                <a:srgbClr val="66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uk-UA" altLang="ru-RU" sz="1400" b="1" i="1">
                <a:solidFill>
                  <a:srgbClr val="FF3300"/>
                </a:solidFill>
              </a:rPr>
              <a:t>Гуманістична </a:t>
            </a:r>
            <a:r>
              <a:rPr lang="uk-UA" altLang="ru-RU" sz="1400" b="1" i="1"/>
              <a:t>– шляхом утвердження позитивного сенсу і мети життя, формування гуманістичних цінностей та ідеалів виконує роль інтелектуальної терапії</a:t>
            </a:r>
            <a:r>
              <a:rPr lang="ru-RU" altLang="ru-RU" sz="1400" b="1" i="1"/>
              <a:t> 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268538" y="4652963"/>
            <a:ext cx="6337300" cy="5175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rgbClr val="F2FFF2"/>
              </a:gs>
              <a:gs pos="100000">
                <a:srgbClr val="66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 eaLnBrk="1" hangingPunct="1"/>
            <a:r>
              <a:rPr lang="uk-UA" altLang="ru-RU" sz="1400" b="1" i="1">
                <a:solidFill>
                  <a:srgbClr val="FF3300"/>
                </a:solidFill>
              </a:rPr>
              <a:t>Соціальна</a:t>
            </a:r>
            <a:r>
              <a:rPr lang="uk-UA" altLang="ru-RU" sz="1400" b="1" i="1"/>
              <a:t> – завдяки якій соціальне буття не лише одержує необхідну інтерпретацію, а й може зазнати змін</a:t>
            </a:r>
            <a:r>
              <a:rPr lang="ru-RU" altLang="ru-RU" sz="1400" b="1" i="1"/>
              <a:t> </a:t>
            </a:r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1692275" y="4221163"/>
            <a:ext cx="4318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1476375" y="4221163"/>
            <a:ext cx="43180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Line 24"/>
          <p:cNvSpPr>
            <a:spLocks noChangeShapeType="1"/>
          </p:cNvSpPr>
          <p:nvPr/>
        </p:nvSpPr>
        <p:spPr bwMode="auto">
          <a:xfrm>
            <a:off x="1187450" y="4221163"/>
            <a:ext cx="360363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8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75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375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375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875"/>
                            </p:stCondLst>
                            <p:childTnLst>
                              <p:par>
                                <p:cTn id="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875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375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375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6875"/>
                            </p:stCondLst>
                            <p:childTnLst>
                              <p:par>
                                <p:cTn id="7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875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8375"/>
                            </p:stCondLst>
                            <p:childTnLst>
                              <p:par>
                                <p:cTn id="9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9375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9875"/>
                            </p:stCondLst>
                            <p:childTnLst>
                              <p:par>
                                <p:cTn id="1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0875"/>
                            </p:stCondLst>
                            <p:childTnLst>
                              <p:par>
                                <p:cTn id="1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1375"/>
                            </p:stCondLst>
                            <p:childTnLst>
                              <p:par>
                                <p:cTn id="1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12375"/>
                            </p:stCondLst>
                            <p:childTnLst>
                              <p:par>
                                <p:cTn id="1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2875"/>
                            </p:stCondLst>
                            <p:childTnLst>
                              <p:par>
                                <p:cTn id="1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3875"/>
                            </p:stCondLst>
                            <p:childTnLst>
                              <p:par>
                                <p:cTn id="1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14375"/>
                            </p:stCondLst>
                            <p:childTnLst>
                              <p:par>
                                <p:cTn id="1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nimBg="1"/>
      <p:bldP spid="21508" grpId="0" animBg="1"/>
      <p:bldP spid="21509" grpId="0" animBg="1"/>
      <p:bldP spid="21510" grpId="0" animBg="1"/>
      <p:bldP spid="21511" grpId="0" animBg="1"/>
      <p:bldP spid="108551" grpId="0" animBg="1"/>
      <p:bldP spid="108552" grpId="0" animBg="1"/>
      <p:bldP spid="21514" grpId="0" animBg="1"/>
      <p:bldP spid="21515" grpId="0" animBg="1"/>
      <p:bldP spid="21516" grpId="0" animBg="1"/>
      <p:bldP spid="21517" grpId="0" animBg="1"/>
      <p:bldP spid="21518" grpId="0" animBg="1"/>
      <p:bldP spid="108558" grpId="0" animBg="1"/>
      <p:bldP spid="21520" grpId="0" animBg="1"/>
      <p:bldP spid="21521" grpId="0" animBg="1"/>
      <p:bldP spid="21522" grpId="0" animBg="1"/>
      <p:bldP spid="21523" grpId="0" animBg="1"/>
      <p:bldP spid="21524" grpId="0" animBg="1"/>
      <p:bldP spid="2152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395288" y="547688"/>
            <a:ext cx="8569325" cy="288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uk-UA" sz="28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етапи розвитку філософії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8313" y="1125538"/>
            <a:ext cx="8243887" cy="53546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eaLnBrk="1" hangingPunct="1">
              <a:buFont typeface="+mj-lt"/>
              <a:buAutoNum type="romanUcPeriod"/>
              <a:defRPr/>
            </a:pPr>
            <a:r>
              <a:rPr lang="uk-UA" b="1" dirty="0">
                <a:solidFill>
                  <a:srgbClr val="F51201"/>
                </a:solidFill>
              </a:rPr>
              <a:t>Давня філософія</a:t>
            </a:r>
            <a:r>
              <a:rPr lang="uk-UA" b="1" dirty="0">
                <a:solidFill>
                  <a:schemeClr val="bg2"/>
                </a:solidFill>
              </a:rPr>
              <a:t> </a:t>
            </a:r>
            <a:r>
              <a:rPr lang="uk-UA" b="1" dirty="0">
                <a:solidFill>
                  <a:schemeClr val="accent1"/>
                </a:solidFill>
              </a:rPr>
              <a:t>(VII ст. до н.е. — V ст. н.е.). її репрезентують давньоіндійська філософія (веданта, </a:t>
            </a:r>
            <a:r>
              <a:rPr lang="uk-UA" b="1" dirty="0" err="1">
                <a:solidFill>
                  <a:schemeClr val="accent1"/>
                </a:solidFill>
              </a:rPr>
              <a:t>міманса</a:t>
            </a:r>
            <a:r>
              <a:rPr lang="uk-UA" b="1" dirty="0">
                <a:solidFill>
                  <a:schemeClr val="accent1"/>
                </a:solidFill>
              </a:rPr>
              <a:t>, </a:t>
            </a:r>
            <a:r>
              <a:rPr lang="uk-UA" b="1" dirty="0" err="1">
                <a:solidFill>
                  <a:schemeClr val="accent1"/>
                </a:solidFill>
              </a:rPr>
              <a:t>вайшешика</a:t>
            </a:r>
            <a:r>
              <a:rPr lang="uk-UA" b="1" dirty="0">
                <a:solidFill>
                  <a:schemeClr val="accent1"/>
                </a:solidFill>
              </a:rPr>
              <a:t>, </a:t>
            </a:r>
            <a:r>
              <a:rPr lang="uk-UA" b="1" dirty="0" err="1">
                <a:solidFill>
                  <a:schemeClr val="accent1"/>
                </a:solidFill>
              </a:rPr>
              <a:t>санкх'я</a:t>
            </a:r>
            <a:r>
              <a:rPr lang="uk-UA" b="1" dirty="0">
                <a:solidFill>
                  <a:schemeClr val="accent1"/>
                </a:solidFill>
              </a:rPr>
              <a:t>, йога тощо), </a:t>
            </a:r>
            <a:r>
              <a:rPr lang="uk-UA" b="1" dirty="0" err="1">
                <a:solidFill>
                  <a:schemeClr val="accent1"/>
                </a:solidFill>
              </a:rPr>
              <a:t>давньокитайська</a:t>
            </a:r>
            <a:r>
              <a:rPr lang="uk-UA" b="1" dirty="0">
                <a:solidFill>
                  <a:schemeClr val="accent1"/>
                </a:solidFill>
              </a:rPr>
              <a:t> (</a:t>
            </a:r>
            <a:r>
              <a:rPr lang="uk-UA" b="1" dirty="0" err="1">
                <a:solidFill>
                  <a:schemeClr val="accent1"/>
                </a:solidFill>
              </a:rPr>
              <a:t>Лао-цзи</a:t>
            </a:r>
            <a:r>
              <a:rPr lang="uk-UA" b="1" dirty="0">
                <a:solidFill>
                  <a:schemeClr val="accent1"/>
                </a:solidFill>
              </a:rPr>
              <a:t>, </a:t>
            </a:r>
            <a:r>
              <a:rPr lang="uk-UA" b="1" dirty="0" err="1">
                <a:solidFill>
                  <a:schemeClr val="accent1"/>
                </a:solidFill>
              </a:rPr>
              <a:t>Кун-цзи</a:t>
            </a:r>
            <a:r>
              <a:rPr lang="uk-UA" b="1" dirty="0">
                <a:solidFill>
                  <a:schemeClr val="accent1"/>
                </a:solidFill>
              </a:rPr>
              <a:t>, Лунь </a:t>
            </a:r>
            <a:r>
              <a:rPr lang="uk-UA" b="1" dirty="0" err="1">
                <a:solidFill>
                  <a:schemeClr val="accent1"/>
                </a:solidFill>
              </a:rPr>
              <a:t>Юй</a:t>
            </a:r>
            <a:r>
              <a:rPr lang="uk-UA" b="1" dirty="0">
                <a:solidFill>
                  <a:schemeClr val="accent1"/>
                </a:solidFill>
              </a:rPr>
              <a:t> та ін.), давньогрецька (Піфагор, Сократ, Платон, </a:t>
            </a:r>
            <a:r>
              <a:rPr lang="uk-UA" b="1" dirty="0" err="1">
                <a:solidFill>
                  <a:schemeClr val="accent1"/>
                </a:solidFill>
              </a:rPr>
              <a:t>Арістотель</a:t>
            </a:r>
            <a:r>
              <a:rPr lang="uk-UA" b="1" dirty="0">
                <a:solidFill>
                  <a:schemeClr val="accent1"/>
                </a:solidFill>
              </a:rPr>
              <a:t> та ін.).</a:t>
            </a:r>
          </a:p>
          <a:p>
            <a:pPr marL="342900" indent="-342900" algn="just" eaLnBrk="1" hangingPunct="1">
              <a:buFont typeface="+mj-lt"/>
              <a:buAutoNum type="romanUcPeriod"/>
              <a:defRPr/>
            </a:pPr>
            <a:endParaRPr lang="uk-UA" b="1" dirty="0">
              <a:solidFill>
                <a:schemeClr val="bg2"/>
              </a:solidFill>
            </a:endParaRPr>
          </a:p>
          <a:p>
            <a:pPr marL="342900" indent="-342900" algn="just" eaLnBrk="1" hangingPunct="1">
              <a:buFont typeface="+mj-lt"/>
              <a:buAutoNum type="romanUcPeriod"/>
              <a:defRPr/>
            </a:pPr>
            <a:r>
              <a:rPr lang="uk-UA" b="1" dirty="0">
                <a:solidFill>
                  <a:srgbClr val="F51201"/>
                </a:solidFill>
              </a:rPr>
              <a:t>Середньовічна філософія</a:t>
            </a:r>
            <a:r>
              <a:rPr lang="uk-UA" b="1" dirty="0">
                <a:solidFill>
                  <a:schemeClr val="bg2"/>
                </a:solidFill>
              </a:rPr>
              <a:t> </a:t>
            </a:r>
            <a:r>
              <a:rPr lang="uk-UA" b="1" dirty="0">
                <a:solidFill>
                  <a:schemeClr val="accent1"/>
                </a:solidFill>
              </a:rPr>
              <a:t>(VI ст. — XV ст. н.е.). На її теренах працювали такі видатні мислителі, як А. </a:t>
            </a:r>
            <a:r>
              <a:rPr lang="uk-UA" b="1" dirty="0" err="1">
                <a:solidFill>
                  <a:schemeClr val="accent1"/>
                </a:solidFill>
              </a:rPr>
              <a:t>Аврелій</a:t>
            </a:r>
            <a:r>
              <a:rPr lang="uk-UA" b="1" dirty="0">
                <a:solidFill>
                  <a:schemeClr val="accent1"/>
                </a:solidFill>
              </a:rPr>
              <a:t> (Блаженний), Ф. Аквінський, Абу Алі </a:t>
            </a:r>
            <a:r>
              <a:rPr lang="uk-UA" b="1" dirty="0" err="1">
                <a:solidFill>
                  <a:schemeClr val="accent1"/>
                </a:solidFill>
              </a:rPr>
              <a:t>Ібн-Сіна</a:t>
            </a:r>
            <a:r>
              <a:rPr lang="uk-UA" b="1" dirty="0">
                <a:solidFill>
                  <a:schemeClr val="accent1"/>
                </a:solidFill>
              </a:rPr>
              <a:t> та ін.</a:t>
            </a:r>
          </a:p>
          <a:p>
            <a:pPr marL="342900" indent="-342900" algn="just" eaLnBrk="1" hangingPunct="1">
              <a:buFont typeface="+mj-lt"/>
              <a:buAutoNum type="romanUcPeriod"/>
              <a:defRPr/>
            </a:pPr>
            <a:endParaRPr lang="uk-UA" b="1" dirty="0">
              <a:solidFill>
                <a:schemeClr val="bg2"/>
              </a:solidFill>
            </a:endParaRPr>
          </a:p>
          <a:p>
            <a:pPr indent="360363" algn="just" eaLnBrk="1" hangingPunct="1">
              <a:buFont typeface="+mj-lt"/>
              <a:buAutoNum type="romanUcPeriod"/>
              <a:tabLst>
                <a:tab pos="5021263" algn="l"/>
              </a:tabLst>
              <a:defRPr/>
            </a:pPr>
            <a:r>
              <a:rPr lang="uk-UA" b="1" dirty="0">
                <a:solidFill>
                  <a:srgbClr val="F51201"/>
                </a:solidFill>
              </a:rPr>
              <a:t>Філософія Нового </a:t>
            </a:r>
            <a:r>
              <a:rPr lang="uk-UA" b="1" dirty="0">
                <a:solidFill>
                  <a:schemeClr val="accent1"/>
                </a:solidFill>
              </a:rPr>
              <a:t>часу (XVI ст. — перша половина XIX ст.). </a:t>
            </a:r>
          </a:p>
          <a:p>
            <a:pPr marL="360363" algn="just" eaLnBrk="1" hangingPunct="1">
              <a:tabLst>
                <a:tab pos="5021263" algn="l"/>
              </a:tabLst>
              <a:defRPr/>
            </a:pPr>
            <a:r>
              <a:rPr lang="uk-UA" b="1" dirty="0">
                <a:solidFill>
                  <a:schemeClr val="accent1"/>
                </a:solidFill>
              </a:rPr>
              <a:t>У ній виокремлюються:</a:t>
            </a:r>
          </a:p>
          <a:p>
            <a:pPr marL="360363" algn="just" eaLnBrk="1" hangingPunct="1">
              <a:tabLst>
                <a:tab pos="5021263" algn="l"/>
              </a:tabLst>
              <a:defRPr/>
            </a:pPr>
            <a:r>
              <a:rPr lang="uk-UA" b="1" dirty="0">
                <a:solidFill>
                  <a:srgbClr val="F51201"/>
                </a:solidFill>
              </a:rPr>
              <a:t>доба Відродження</a:t>
            </a:r>
            <a:r>
              <a:rPr lang="uk-UA" b="1" dirty="0">
                <a:solidFill>
                  <a:schemeClr val="bg2"/>
                </a:solidFill>
              </a:rPr>
              <a:t> </a:t>
            </a:r>
            <a:r>
              <a:rPr lang="uk-UA" b="1" dirty="0">
                <a:solidFill>
                  <a:schemeClr val="accent1"/>
                </a:solidFill>
              </a:rPr>
              <a:t>(М.</a:t>
            </a:r>
            <a:r>
              <a:rPr lang="uk-UA" b="1" dirty="0" err="1">
                <a:solidFill>
                  <a:schemeClr val="accent1"/>
                </a:solidFill>
              </a:rPr>
              <a:t>Кузанський</a:t>
            </a:r>
            <a:r>
              <a:rPr lang="uk-UA" b="1" dirty="0">
                <a:solidFill>
                  <a:schemeClr val="accent1"/>
                </a:solidFill>
              </a:rPr>
              <a:t>, М. Коперник, Дж. </a:t>
            </a:r>
            <a:r>
              <a:rPr lang="uk-UA" b="1" dirty="0" err="1">
                <a:solidFill>
                  <a:schemeClr val="accent1"/>
                </a:solidFill>
              </a:rPr>
              <a:t>Пікко</a:t>
            </a:r>
            <a:r>
              <a:rPr lang="uk-UA" b="1" dirty="0">
                <a:solidFill>
                  <a:schemeClr val="accent1"/>
                </a:solidFill>
              </a:rPr>
              <a:t> </a:t>
            </a:r>
            <a:r>
              <a:rPr lang="uk-UA" b="1" dirty="0" err="1">
                <a:solidFill>
                  <a:schemeClr val="accent1"/>
                </a:solidFill>
              </a:rPr>
              <a:t>делла</a:t>
            </a:r>
            <a:r>
              <a:rPr lang="uk-UA" b="1" dirty="0">
                <a:solidFill>
                  <a:schemeClr val="accent1"/>
                </a:solidFill>
              </a:rPr>
              <a:t> </a:t>
            </a:r>
            <a:r>
              <a:rPr lang="uk-UA" b="1" dirty="0" err="1">
                <a:solidFill>
                  <a:schemeClr val="accent1"/>
                </a:solidFill>
              </a:rPr>
              <a:t>Мірандола</a:t>
            </a:r>
            <a:r>
              <a:rPr lang="uk-UA" b="1" dirty="0">
                <a:solidFill>
                  <a:schemeClr val="accent1"/>
                </a:solidFill>
              </a:rPr>
              <a:t>, Дж. Бруно);</a:t>
            </a:r>
          </a:p>
          <a:p>
            <a:pPr marL="360363" algn="just" eaLnBrk="1" hangingPunct="1">
              <a:tabLst>
                <a:tab pos="5021263" algn="l"/>
              </a:tabLst>
              <a:defRPr/>
            </a:pPr>
            <a:r>
              <a:rPr lang="uk-UA" b="1" dirty="0">
                <a:solidFill>
                  <a:srgbClr val="F51201"/>
                </a:solidFill>
              </a:rPr>
              <a:t>Просвітництво і </a:t>
            </a:r>
            <a:r>
              <a:rPr lang="uk-UA" b="1" dirty="0">
                <a:solidFill>
                  <a:schemeClr val="accent1"/>
                </a:solidFill>
              </a:rPr>
              <a:t>бароко (Ф. Бекон, Т. Гоббс, Дж. Локк, Р. Декарт, Б. Спіноза, Г.-В. </a:t>
            </a:r>
            <a:r>
              <a:rPr lang="uk-UA" b="1" dirty="0" err="1">
                <a:solidFill>
                  <a:schemeClr val="accent1"/>
                </a:solidFill>
              </a:rPr>
              <a:t>Лейбніц</a:t>
            </a:r>
            <a:r>
              <a:rPr lang="uk-UA" b="1" dirty="0">
                <a:solidFill>
                  <a:schemeClr val="accent1"/>
                </a:solidFill>
              </a:rPr>
              <a:t> та ін.);</a:t>
            </a:r>
          </a:p>
          <a:p>
            <a:pPr marL="360363" algn="just" eaLnBrk="1" hangingPunct="1">
              <a:tabLst>
                <a:tab pos="5021263" algn="l"/>
              </a:tabLst>
              <a:defRPr/>
            </a:pPr>
            <a:r>
              <a:rPr lang="uk-UA" b="1" dirty="0">
                <a:solidFill>
                  <a:srgbClr val="F51201"/>
                </a:solidFill>
              </a:rPr>
              <a:t>німецька класична філософія</a:t>
            </a:r>
            <a:r>
              <a:rPr lang="uk-UA" b="1" dirty="0">
                <a:solidFill>
                  <a:schemeClr val="bg2"/>
                </a:solidFill>
              </a:rPr>
              <a:t> </a:t>
            </a:r>
            <a:r>
              <a:rPr lang="uk-UA" b="1" dirty="0">
                <a:solidFill>
                  <a:schemeClr val="accent1"/>
                </a:solidFill>
              </a:rPr>
              <a:t>(І. Кант, І. Фіхте, Ф.-В.-Й. </a:t>
            </a:r>
            <a:r>
              <a:rPr lang="uk-UA" b="1" dirty="0" err="1">
                <a:solidFill>
                  <a:schemeClr val="accent1"/>
                </a:solidFill>
              </a:rPr>
              <a:t>Шеллінг</a:t>
            </a:r>
            <a:r>
              <a:rPr lang="uk-UA" b="1" dirty="0">
                <a:solidFill>
                  <a:schemeClr val="accent1"/>
                </a:solidFill>
              </a:rPr>
              <a:t>, Г.-В.-Ф. Гегель);</a:t>
            </a:r>
          </a:p>
          <a:p>
            <a:pPr algn="just" eaLnBrk="1" hangingPunct="1">
              <a:defRPr/>
            </a:pPr>
            <a:endParaRPr lang="uk-UA" b="1" dirty="0">
              <a:solidFill>
                <a:schemeClr val="bg2"/>
              </a:solidFill>
            </a:endParaRPr>
          </a:p>
          <a:p>
            <a:pPr algn="just" eaLnBrk="1" hangingPunct="1">
              <a:defRPr/>
            </a:pPr>
            <a:endParaRPr lang="uk-UA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395288" y="547688"/>
            <a:ext cx="8569325" cy="288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етапи розвитку філософії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4213" y="1052513"/>
            <a:ext cx="7974012" cy="52324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eaLnBrk="1" hangingPunct="1">
              <a:spcAft>
                <a:spcPct val="45000"/>
              </a:spcAft>
              <a:buFont typeface="+mj-lt"/>
              <a:buAutoNum type="romanUcPeriod" startAt="4"/>
              <a:tabLst>
                <a:tab pos="5021263" algn="l"/>
              </a:tabLst>
              <a:defRPr/>
            </a:pPr>
            <a:r>
              <a:rPr lang="uk-UA" b="1" dirty="0">
                <a:solidFill>
                  <a:srgbClr val="F51201"/>
                </a:solidFill>
              </a:rPr>
              <a:t>Сучасна філософія</a:t>
            </a:r>
            <a:r>
              <a:rPr lang="uk-UA" b="1" dirty="0">
                <a:solidFill>
                  <a:schemeClr val="bg2"/>
                </a:solidFill>
              </a:rPr>
              <a:t> </a:t>
            </a:r>
            <a:r>
              <a:rPr lang="uk-UA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(друга половина XIX — XX ст.). її репрезентують такі філософські течії: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позитивізм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(неопозитивізм, постпозитивізм — О.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Г.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Спенсер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Е. Мах, Р. Авенаріус, К. Поппер, М.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Шлік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Р.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Карнап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та ін.);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екзистенціалізм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(М. Гайдеггер, К.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Ясперс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Ж.-П. Сартр, Г. Марсель, А.Камю та ін.);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філософія життя 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(3. Фрейд, Ф. Ніцше, А. Бергсон та ін.);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філософія науки 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(Т. Кун, І.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Лакатос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П.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Фейєрабенд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та ін.);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філософська антропологія 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(М.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Шелер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Г.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Плесснер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А. Гелен);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неотомізм 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(Ж.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Марітен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Е.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Жільсон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Ю.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Бохенський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та ін.);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феноменологія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(Е.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Гуссерль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Ф.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Брентано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П.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Рікер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та ін.);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герменевтика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(Ф.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Шлегель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Ф.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Шлейєрмахер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В.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Дільтей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та ін.);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структуралізм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(К.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Леві-Строс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М.-П. Фуко);</a:t>
            </a:r>
          </a:p>
          <a:p>
            <a:pPr marL="800100" indent="-342900" algn="just" eaLnBrk="1" hangingPunct="1">
              <a:spcAft>
                <a:spcPct val="45000"/>
              </a:spcAft>
              <a:buFont typeface="Wingdings" pitchFamily="2" charset="2"/>
              <a:buChar char="Ø"/>
              <a:tabLst>
                <a:tab pos="5021263" algn="l"/>
              </a:tabLst>
              <a:defRPr/>
            </a:pPr>
            <a:r>
              <a:rPr lang="uk-UA" sz="1700" b="1" dirty="0">
                <a:solidFill>
                  <a:srgbClr val="FF0000"/>
                </a:solidFill>
              </a:rPr>
              <a:t>прагматизм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(Ч. Пірс, В. </a:t>
            </a:r>
            <a:r>
              <a:rPr lang="uk-UA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Джеме</a:t>
            </a:r>
            <a:r>
              <a:rPr lang="uk-UA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Дж. Дьюї).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57188" y="285750"/>
            <a:ext cx="8540750" cy="11430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chemeClr val="accent6"/>
            </a:solidFill>
            <a:prstDash val="solid"/>
            <a:miter lim="800000"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uk-UA" sz="4000" kern="0" dirty="0">
                <a:solidFill>
                  <a:schemeClr val="tx1"/>
                </a:solidFill>
                <a:latin typeface="Tahoma" charset="0"/>
              </a:rPr>
              <a:t>Практичне значення філософії 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 bwMode="auto">
          <a:xfrm>
            <a:off x="301625" y="1600200"/>
            <a:ext cx="8540750" cy="4498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uk-UA" sz="3600" kern="0" dirty="0">
                <a:latin typeface="+mn-lt"/>
              </a:rPr>
              <a:t>полягає в тім, що вона дозволяє свідомо формувати професійний світогляд юриста, допомагає зрозуміти суть права, забезпечувати верховенство права в повсякденному житті.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611188" y="547688"/>
            <a:ext cx="8208962" cy="360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ru-RU" sz="2200" b="1" i="1">
                <a:solidFill>
                  <a:srgbClr val="000099"/>
                </a:solidFill>
              </a:rPr>
              <a:t>Філософські настанови-максими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642938" y="1285875"/>
            <a:ext cx="8135937" cy="120015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spAutoFit/>
            <a:flatTx/>
          </a:bodyPr>
          <a:lstStyle/>
          <a:p>
            <a:pPr algn="just" eaLnBrk="1" hangingPunct="1"/>
            <a:r>
              <a:rPr lang="uk-UA" altLang="ru-RU" b="1" i="1">
                <a:solidFill>
                  <a:srgbClr val="0070C0"/>
                </a:solidFill>
              </a:rPr>
              <a:t>Даремне вчення того філософа, яке не рятує душу від певної недуги! </a:t>
            </a:r>
          </a:p>
          <a:p>
            <a:pPr algn="just" eaLnBrk="1" hangingPunct="1"/>
            <a:endParaRPr lang="uk-UA" altLang="ru-RU" b="1" i="1">
              <a:solidFill>
                <a:schemeClr val="accent1"/>
              </a:solidFill>
            </a:endParaRPr>
          </a:p>
          <a:p>
            <a:pPr algn="r" eaLnBrk="1" hangingPunct="1"/>
            <a:r>
              <a:rPr lang="uk-UA" altLang="ru-RU" b="1" i="1">
                <a:solidFill>
                  <a:srgbClr val="FE1402"/>
                </a:solidFill>
              </a:rPr>
              <a:t>Епікур </a:t>
            </a: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611188" y="2928938"/>
            <a:ext cx="8137525" cy="120015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spAutoFit/>
            <a:flatTx/>
          </a:bodyPr>
          <a:lstStyle/>
          <a:p>
            <a:pPr algn="just" eaLnBrk="1" hangingPunct="1"/>
            <a:r>
              <a:rPr lang="uk-UA" altLang="ru-RU" b="1" i="1">
                <a:solidFill>
                  <a:srgbClr val="0070C0"/>
                </a:solidFill>
              </a:rPr>
              <a:t>Недостатньо лише отримати знання; треба знайти їм застосування. Недостатньо тільки бажати; треба творити. </a:t>
            </a:r>
          </a:p>
          <a:p>
            <a:pPr algn="r" eaLnBrk="1" hangingPunct="1"/>
            <a:r>
              <a:rPr lang="uk-UA" altLang="ru-RU" b="1" i="1">
                <a:solidFill>
                  <a:srgbClr val="FE1402"/>
                </a:solidFill>
              </a:rPr>
              <a:t>Йоган Гете</a:t>
            </a:r>
          </a:p>
          <a:p>
            <a:pPr algn="r" eaLnBrk="1" hangingPunct="1"/>
            <a:endParaRPr lang="uk-UA" altLang="ru-RU" b="1" i="1">
              <a:solidFill>
                <a:srgbClr val="FE1402"/>
              </a:solidFill>
            </a:endParaRP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539750" y="4357688"/>
            <a:ext cx="8208963" cy="120015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spAutoFit/>
            <a:flatTx/>
          </a:bodyPr>
          <a:lstStyle/>
          <a:p>
            <a:pPr algn="just" eaLnBrk="1" hangingPunct="1"/>
            <a:r>
              <a:rPr lang="uk-UA" altLang="ru-RU" b="1" i="1">
                <a:solidFill>
                  <a:srgbClr val="0070C0"/>
                </a:solidFill>
              </a:rPr>
              <a:t>Доброта і скромність — ось дві риси, які ніколи не повинні втомлювати людину! </a:t>
            </a:r>
          </a:p>
          <a:p>
            <a:pPr algn="just" eaLnBrk="1" hangingPunct="1"/>
            <a:r>
              <a:rPr lang="uk-UA" altLang="ru-RU" b="1" i="1">
                <a:solidFill>
                  <a:srgbClr val="0070C0"/>
                </a:solidFill>
              </a:rPr>
              <a:t> </a:t>
            </a:r>
          </a:p>
          <a:p>
            <a:pPr algn="r" eaLnBrk="1" hangingPunct="1"/>
            <a:r>
              <a:rPr lang="uk-UA" altLang="ru-RU" b="1" i="1">
                <a:solidFill>
                  <a:srgbClr val="FE1402"/>
                </a:solidFill>
              </a:rPr>
              <a:t>Стівен Роберт Льюїс</a:t>
            </a:r>
          </a:p>
        </p:txBody>
      </p:sp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539750" y="5643563"/>
            <a:ext cx="8208963" cy="923925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spAutoFit/>
            <a:flatTx/>
          </a:bodyPr>
          <a:lstStyle/>
          <a:p>
            <a:pPr algn="just" eaLnBrk="1" hangingPunct="1"/>
            <a:r>
              <a:rPr lang="uk-UA" altLang="ru-RU" b="1" i="1">
                <a:solidFill>
                  <a:srgbClr val="0070C0"/>
                </a:solidFill>
              </a:rPr>
              <a:t>Життя — це чудова пригода, щоб заради успіху терпіти невдачі. </a:t>
            </a:r>
          </a:p>
          <a:p>
            <a:pPr algn="just" eaLnBrk="1" hangingPunct="1"/>
            <a:endParaRPr lang="uk-UA" altLang="ru-RU" b="1" i="1">
              <a:solidFill>
                <a:schemeClr val="bg2"/>
              </a:solidFill>
            </a:endParaRPr>
          </a:p>
          <a:p>
            <a:pPr algn="r" eaLnBrk="1" hangingPunct="1"/>
            <a:r>
              <a:rPr lang="uk-UA" altLang="ru-RU" b="1" i="1">
                <a:solidFill>
                  <a:srgbClr val="FE1402"/>
                </a:solidFill>
              </a:rPr>
              <a:t>Річард Олдінгтон</a:t>
            </a:r>
          </a:p>
        </p:txBody>
      </p:sp>
      <p:sp>
        <p:nvSpPr>
          <p:cNvPr id="31751" name="Text Box 11"/>
          <p:cNvSpPr txBox="1">
            <a:spLocks noChangeArrowheads="1"/>
          </p:cNvSpPr>
          <p:nvPr/>
        </p:nvSpPr>
        <p:spPr bwMode="auto">
          <a:xfrm>
            <a:off x="8604250" y="0"/>
            <a:ext cx="539750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ru-RU" alt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0" grpId="0" animBg="1"/>
      <p:bldP spid="24581" grpId="0" animBg="1"/>
      <p:bldP spid="2458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913" y="928688"/>
            <a:ext cx="7145337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k-UA" altLang="uk-UA" sz="60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</a:t>
            </a: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2268538" y="2500313"/>
            <a:ext cx="5040312" cy="4357687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endParaRPr lang="uk-UA" altLang="uk-UA" sz="1400" b="1" i="1" kern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>
              <a:defRPr/>
            </a:pPr>
            <a:endParaRPr lang="uk-UA" altLang="uk-UA" sz="9600" b="1" i="1" kern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 eaLnBrk="1" hangingPunct="1">
              <a:defRPr/>
            </a:pPr>
            <a:endParaRPr lang="uk-UA" altLang="uk-UA" sz="4800" b="1" i="1" kern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 eaLnBrk="1" hangingPunct="1">
              <a:defRPr/>
            </a:pPr>
            <a:endParaRPr lang="uk-UA" altLang="uk-UA" sz="4800" b="1" i="1" kern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 eaLnBrk="1" hangingPunct="1">
              <a:defRPr/>
            </a:pPr>
            <a:r>
              <a:rPr lang="uk-UA" altLang="uk-UA" sz="4800" b="1" i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КІНЕЦЬ</a:t>
            </a:r>
          </a:p>
        </p:txBody>
      </p:sp>
      <p:pic>
        <p:nvPicPr>
          <p:cNvPr id="32772" name="Picture 4" descr="C:\Users\НР\Downloads\pamyat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0" y="1928813"/>
            <a:ext cx="40005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>
                <a:latin typeface="Monotype Corsiva" pitchFamily="66" charset="0"/>
              </a:rPr>
              <a:t>ПЛАН ЛЕКЦІЇ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uk-UA" sz="2800" b="1" i="1" dirty="0" smtClean="0">
                <a:solidFill>
                  <a:schemeClr val="tx2"/>
                </a:solidFill>
              </a:rPr>
              <a:t>Світогляд, його структура, рівні, типи та їх сутність. </a:t>
            </a:r>
            <a:endParaRPr lang="ru-RU" sz="2800" b="1" i="1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uk-UA" sz="2800" b="1" i="1" dirty="0" smtClean="0">
                <a:solidFill>
                  <a:schemeClr val="tx2"/>
                </a:solidFill>
              </a:rPr>
              <a:t>2. Специфіка філософського вирішення світоглядних питань. </a:t>
            </a:r>
            <a:endParaRPr lang="ru-RU" sz="2800" b="1" i="1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uk-UA" sz="2800" b="1" i="1" dirty="0" smtClean="0">
                <a:solidFill>
                  <a:schemeClr val="tx2"/>
                </a:solidFill>
              </a:rPr>
              <a:t>3. Предмет, основні питання та функції філософії. Значення філософії для професійної діяльності юристів. </a:t>
            </a:r>
            <a:endParaRPr lang="ru-RU" sz="2800" b="1" i="1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642942"/>
          </a:xfrm>
        </p:spPr>
        <p:txBody>
          <a:bodyPr/>
          <a:lstStyle/>
          <a:p>
            <a:pPr algn="ctr"/>
            <a:r>
              <a:rPr lang="uk-UA" sz="3600" b="1" i="1" dirty="0" smtClean="0">
                <a:latin typeface="+mn-lt"/>
              </a:rPr>
              <a:t>Р</a:t>
            </a:r>
            <a:r>
              <a:rPr lang="ru-RU" sz="3600" b="1" i="1" dirty="0" err="1" smtClean="0">
                <a:latin typeface="+mn-lt"/>
              </a:rPr>
              <a:t>екомендована</a:t>
            </a:r>
            <a:r>
              <a:rPr lang="ru-RU" sz="3600" b="1" i="1" dirty="0" smtClean="0">
                <a:latin typeface="+mn-lt"/>
              </a:rPr>
              <a:t> </a:t>
            </a:r>
            <a:r>
              <a:rPr lang="ru-RU" sz="3600" b="1" i="1" dirty="0" err="1" smtClean="0">
                <a:latin typeface="+mn-lt"/>
              </a:rPr>
              <a:t>література</a:t>
            </a:r>
            <a:r>
              <a:rPr lang="ru-RU" sz="3600" b="1" i="1" dirty="0" smtClean="0">
                <a:latin typeface="+mn-lt"/>
              </a:rPr>
              <a:t>: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5110178"/>
          </a:xfrm>
        </p:spPr>
        <p:txBody>
          <a:bodyPr/>
          <a:lstStyle/>
          <a:p>
            <a:pPr eaLnBrk="1" hangingPunct="1"/>
            <a:r>
              <a:rPr lang="uk-UA" altLang="uk-UA" sz="1600" b="1" dirty="0" err="1" smtClean="0">
                <a:solidFill>
                  <a:srgbClr val="0070C0"/>
                </a:solidFill>
              </a:rPr>
              <a:t>Головашенко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 І. О. Філософія [Текст] :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навч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посіб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/ І. О.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Головашенко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‑ Вінниця : ВНТУ, 2016. ‑ 200 с.</a:t>
            </a:r>
          </a:p>
          <a:p>
            <a:pPr eaLnBrk="1" hangingPunct="1"/>
            <a:r>
              <a:rPr lang="uk-UA" altLang="uk-UA" sz="1600" b="1" dirty="0" smtClean="0">
                <a:solidFill>
                  <a:srgbClr val="0070C0"/>
                </a:solidFill>
              </a:rPr>
              <a:t>Кримський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 С.Б. Запити філософських смислів. – К.: Видавець ПАРАПАН, 2003. – 240 с.</a:t>
            </a:r>
          </a:p>
          <a:p>
            <a:pPr eaLnBrk="1" hangingPunct="1"/>
            <a:r>
              <a:rPr lang="uk-UA" altLang="uk-UA" sz="1600" b="1" dirty="0" err="1" smtClean="0">
                <a:solidFill>
                  <a:srgbClr val="0070C0"/>
                </a:solidFill>
              </a:rPr>
              <a:t>Костицький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 М.В. Про діалектику як методологію юридичної науки / М.В. 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Костицький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 // Філософські та методологічні проблеми права. – № 1. – 2012. – С. 3 ‑ 17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</a:t>
            </a:r>
            <a:r>
              <a:rPr lang="uk-UA" altLang="uk-UA" sz="1600" b="1" dirty="0" smtClean="0">
                <a:solidFill>
                  <a:srgbClr val="000099"/>
                </a:solidFill>
              </a:rPr>
              <a:t> </a:t>
            </a:r>
            <a:endParaRPr lang="uk-UA" altLang="uk-UA" sz="1600" b="1" dirty="0" smtClean="0">
              <a:solidFill>
                <a:srgbClr val="000099"/>
              </a:solidFill>
            </a:endParaRPr>
          </a:p>
          <a:p>
            <a:pPr eaLnBrk="1" hangingPunct="1"/>
            <a:r>
              <a:rPr lang="uk-UA" altLang="uk-UA" sz="1600" b="1" dirty="0" smtClean="0">
                <a:solidFill>
                  <a:srgbClr val="000099"/>
                </a:solidFill>
              </a:rPr>
              <a:t>Кремінь </a:t>
            </a:r>
            <a:r>
              <a:rPr lang="uk-UA" altLang="uk-UA" sz="1600" b="1" dirty="0" smtClean="0">
                <a:solidFill>
                  <a:srgbClr val="000099"/>
                </a:solidFill>
              </a:rPr>
              <a:t>В.П., Ільїн В.В. Філософія: Логос, Софія, Розум: Підручник. – К.: Книга. 2007 – 432 с</a:t>
            </a:r>
            <a:r>
              <a:rPr lang="uk-UA" altLang="uk-UA" sz="1600" b="1" dirty="0" smtClean="0">
                <a:solidFill>
                  <a:srgbClr val="000099"/>
                </a:solidFill>
              </a:rPr>
              <a:t>.</a:t>
            </a:r>
            <a:endParaRPr lang="ru-RU" altLang="uk-UA" sz="1600" b="1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uk-UA" altLang="uk-UA" sz="1600" b="1" dirty="0" err="1" smtClean="0">
                <a:solidFill>
                  <a:srgbClr val="0070C0"/>
                </a:solidFill>
              </a:rPr>
              <a:t>Мозговий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 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Л. І., Бичко І. В.,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Додонов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 Р. О.  та ін. Філософія. Кредитно-модульний курс: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Навч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посіб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 / За ред. Р. О.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Додонова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, Л. І.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Мозгового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‑ К.: Центр учбової літератури, 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2016. 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‑ 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439 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с.</a:t>
            </a:r>
          </a:p>
          <a:p>
            <a:pPr eaLnBrk="1" hangingPunct="1"/>
            <a:r>
              <a:rPr lang="uk-UA" altLang="uk-UA" sz="1600" b="1" dirty="0" err="1" smtClean="0">
                <a:solidFill>
                  <a:srgbClr val="0070C0"/>
                </a:solidFill>
              </a:rPr>
              <a:t>Новая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философская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энциклопедия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: В 4 т./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Ин-т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 Нб8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философии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 РАН, Нац.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общ.-научн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фонд;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Научноред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совет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: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предс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В. С.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Степин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,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заместители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предс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.: А. А.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Гусейнов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, Г. Ю.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Семигин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,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уч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секр. А. П.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Огурцов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‑ М. :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Мысль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, Т. II ‑ 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2015 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‑ 634 с.</a:t>
            </a:r>
          </a:p>
          <a:p>
            <a:pPr eaLnBrk="1" hangingPunct="1"/>
            <a:r>
              <a:rPr lang="uk-UA" altLang="uk-UA" sz="1600" b="1" dirty="0" smtClean="0">
                <a:solidFill>
                  <a:srgbClr val="0070C0"/>
                </a:solidFill>
              </a:rPr>
              <a:t>Приходько 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В. В. Основи теоретичної філософії [Текст] :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навч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</a:t>
            </a:r>
            <a:r>
              <a:rPr lang="uk-UA" altLang="uk-UA" sz="1600" b="1" dirty="0" err="1" smtClean="0">
                <a:solidFill>
                  <a:srgbClr val="0070C0"/>
                </a:solidFill>
              </a:rPr>
              <a:t>посіб</a:t>
            </a:r>
            <a:r>
              <a:rPr lang="uk-UA" altLang="uk-UA" sz="1600" b="1" dirty="0" smtClean="0">
                <a:solidFill>
                  <a:srgbClr val="0070C0"/>
                </a:solidFill>
              </a:rPr>
              <a:t>. / В. В. Приходько ; Київ. нац. ун-т ім. Тараса Шевченка. - Київ : Київський університет, 2015. ‑ 142 с.</a:t>
            </a:r>
          </a:p>
          <a:p>
            <a:pPr eaLnBrk="1" hangingPunct="1"/>
            <a:endParaRPr lang="uk-UA" altLang="uk-UA" sz="1600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39750" y="836613"/>
            <a:ext cx="8064500" cy="504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uk-UA" altLang="ru-RU" sz="3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Мета:</a:t>
            </a:r>
            <a:r>
              <a:rPr lang="uk-UA" altLang="ru-RU" sz="3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uk-UA" altLang="ru-R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розкрити сутність та особливості  філософії 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uk-UA" altLang="ru-R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як форми суспільної свідомості та теоретичного світогляду.</a:t>
            </a:r>
            <a:endParaRPr lang="en-US" alt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endParaRPr lang="uk-UA" alt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endParaRPr lang="uk-UA" alt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uk-UA" altLang="ru-RU" sz="3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поняття: 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uk-UA" altLang="ru-R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світогляд, міфологія, релігія, філософія, матеріалізм,  ідеалізм,  дуалізм, функції філософії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2195513" y="1268413"/>
            <a:ext cx="6553200" cy="64135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>
            <a:spAutoFit/>
            <a:flatTx/>
          </a:bodyPr>
          <a:lstStyle/>
          <a:p>
            <a:pPr algn="just" eaLnBrk="1" hangingPunct="1"/>
            <a:r>
              <a:rPr lang="uk-UA" altLang="ru-RU" b="1" i="1">
                <a:solidFill>
                  <a:srgbClr val="FF3300"/>
                </a:solidFill>
              </a:rPr>
              <a:t>ПІЗНАВАЛЬНИЙ</a:t>
            </a:r>
            <a:r>
              <a:rPr lang="uk-UA" altLang="ru-RU" b="1" i="1"/>
              <a:t> – охоплює найбільш загальне знання про світ, історію людства й окрему людину</a:t>
            </a:r>
            <a:r>
              <a:rPr lang="ru-RU" altLang="ru-RU"/>
              <a:t> </a:t>
            </a: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2627313" y="2481263"/>
            <a:ext cx="6337300" cy="1739900"/>
          </a:xfrm>
          <a:prstGeom prst="rect">
            <a:avLst/>
          </a:prstGeom>
          <a:gradFill rotWithShape="1">
            <a:gsLst>
              <a:gs pos="0">
                <a:srgbClr val="66FF99"/>
              </a:gs>
              <a:gs pos="50000">
                <a:srgbClr val="FFFFFF"/>
              </a:gs>
              <a:gs pos="100000">
                <a:srgbClr val="66FF99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99"/>
            </a:extrusionClr>
          </a:sp3d>
        </p:spPr>
        <p:txBody>
          <a:bodyPr>
            <a:spAutoFit/>
            <a:flatTx/>
          </a:bodyPr>
          <a:lstStyle/>
          <a:p>
            <a:pPr algn="just" eaLnBrk="1" hangingPunct="1">
              <a:tabLst>
                <a:tab pos="5297488" algn="l"/>
              </a:tabLst>
            </a:pPr>
            <a:r>
              <a:rPr lang="uk-UA" altLang="ru-RU" b="1" i="1">
                <a:solidFill>
                  <a:srgbClr val="FF3300"/>
                </a:solidFill>
              </a:rPr>
              <a:t>ОЦІНЮВАЛЬНИЙ </a:t>
            </a:r>
            <a:r>
              <a:rPr lang="uk-UA" altLang="ru-RU" b="1" i="1"/>
              <a:t>–</a:t>
            </a:r>
            <a:r>
              <a:rPr lang="uk-UA" altLang="ru-RU" b="1" i="1">
                <a:solidFill>
                  <a:srgbClr val="FF3300"/>
                </a:solidFill>
              </a:rPr>
              <a:t> </a:t>
            </a:r>
            <a:r>
              <a:rPr lang="uk-UA" altLang="ru-RU" b="1" i="1"/>
              <a:t>включає цінності, ідеали, які регулюють соціальні стосунки в суспільстві і на основі яких відбувається оцінювання соціальних явищ (добро – зло, прекрасне – потворне, справедливе – несправедливе, корисне – некорисне тощо)</a:t>
            </a:r>
            <a:r>
              <a:rPr lang="ru-RU" altLang="ru-RU"/>
              <a:t> 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2195513" y="4868863"/>
            <a:ext cx="6589712" cy="915987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spAutoFit/>
            <a:flatTx/>
          </a:bodyPr>
          <a:lstStyle/>
          <a:p>
            <a:pPr algn="just" eaLnBrk="1" hangingPunct="1"/>
            <a:r>
              <a:rPr lang="uk-UA" altLang="ru-RU" b="1" i="1">
                <a:solidFill>
                  <a:srgbClr val="FF3300"/>
                </a:solidFill>
              </a:rPr>
              <a:t>ПРАКТИЧНИЙ </a:t>
            </a:r>
            <a:r>
              <a:rPr lang="uk-UA" altLang="ru-RU" b="1" i="1"/>
              <a:t>–</a:t>
            </a:r>
            <a:r>
              <a:rPr lang="uk-UA" altLang="ru-RU" b="1" i="1">
                <a:solidFill>
                  <a:srgbClr val="FF3300"/>
                </a:solidFill>
              </a:rPr>
              <a:t> </a:t>
            </a:r>
            <a:r>
              <a:rPr lang="uk-UA" altLang="ru-RU" b="1" i="1"/>
              <a:t>передбачає наявність у світогляді певних практичних настанов: чинити або не чинити так чи інакше</a:t>
            </a:r>
            <a:r>
              <a:rPr lang="ru-RU" altLang="ru-RU" b="1" i="1"/>
              <a:t> </a:t>
            </a:r>
          </a:p>
        </p:txBody>
      </p:sp>
      <p:sp>
        <p:nvSpPr>
          <p:cNvPr id="6149" name="Line 22"/>
          <p:cNvSpPr>
            <a:spLocks noChangeShapeType="1"/>
          </p:cNvSpPr>
          <p:nvPr/>
        </p:nvSpPr>
        <p:spPr bwMode="auto">
          <a:xfrm>
            <a:off x="2195513" y="35004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24"/>
          <p:cNvSpPr>
            <a:spLocks noChangeShapeType="1"/>
          </p:cNvSpPr>
          <p:nvPr/>
        </p:nvSpPr>
        <p:spPr bwMode="auto">
          <a:xfrm>
            <a:off x="1619250" y="4437063"/>
            <a:ext cx="5762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1630" name="AutoShape 14"/>
          <p:cNvSpPr>
            <a:spLocks noChangeArrowheads="1"/>
          </p:cNvSpPr>
          <p:nvPr/>
        </p:nvSpPr>
        <p:spPr bwMode="auto">
          <a:xfrm>
            <a:off x="250825" y="2636838"/>
            <a:ext cx="1801813" cy="1871662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99FF"/>
              </a:gs>
              <a:gs pos="50000">
                <a:srgbClr val="FFFFFF"/>
              </a:gs>
              <a:gs pos="100000">
                <a:srgbClr val="FF99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uk-UA" altLang="ru-RU" sz="2000" b="1" i="1">
                <a:solidFill>
                  <a:srgbClr val="000099"/>
                </a:solidFill>
              </a:rPr>
              <a:t>Типи</a:t>
            </a:r>
            <a:r>
              <a:rPr lang="uk-UA" altLang="ru-RU" b="1" i="1">
                <a:solidFill>
                  <a:srgbClr val="000099"/>
                </a:solidFill>
              </a:rPr>
              <a:t> </a:t>
            </a:r>
          </a:p>
          <a:p>
            <a:pPr algn="ctr" eaLnBrk="1" hangingPunct="1"/>
            <a:r>
              <a:rPr lang="uk-UA" altLang="ru-RU" b="1" i="1">
                <a:solidFill>
                  <a:srgbClr val="000099"/>
                </a:solidFill>
              </a:rPr>
              <a:t> відношення</a:t>
            </a:r>
          </a:p>
          <a:p>
            <a:pPr algn="ctr" eaLnBrk="1" hangingPunct="1"/>
            <a:r>
              <a:rPr lang="uk-UA" altLang="ru-RU" b="1" i="1">
                <a:solidFill>
                  <a:srgbClr val="000099"/>
                </a:solidFill>
              </a:rPr>
              <a:t> людини </a:t>
            </a:r>
          </a:p>
          <a:p>
            <a:pPr algn="ctr" eaLnBrk="1" hangingPunct="1"/>
            <a:r>
              <a:rPr lang="uk-UA" altLang="ru-RU" b="1" i="1">
                <a:solidFill>
                  <a:srgbClr val="000099"/>
                </a:solidFill>
              </a:rPr>
              <a:t>до світу</a:t>
            </a:r>
            <a:r>
              <a:rPr lang="ru-RU" altLang="ru-RU"/>
              <a:t> </a:t>
            </a:r>
            <a:endParaRPr lang="uk-UA" altLang="ru-RU"/>
          </a:p>
        </p:txBody>
      </p:sp>
      <p:sp>
        <p:nvSpPr>
          <p:cNvPr id="6152" name="Line 25"/>
          <p:cNvSpPr>
            <a:spLocks noChangeShapeType="1"/>
          </p:cNvSpPr>
          <p:nvPr/>
        </p:nvSpPr>
        <p:spPr bwMode="auto">
          <a:xfrm flipV="1">
            <a:off x="1619250" y="1557338"/>
            <a:ext cx="5762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 animBg="1"/>
      <p:bldP spid="111619" grpId="0" animBg="1"/>
      <p:bldP spid="111620" grpId="0" animBg="1"/>
      <p:bldP spid="6149" grpId="0" animBg="1"/>
      <p:bldP spid="6150" grpId="0" animBg="1"/>
      <p:bldP spid="111630" grpId="0" animBg="1"/>
      <p:bldP spid="61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550" y="476250"/>
            <a:ext cx="7488238" cy="54784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uk-UA" sz="2800" b="1" dirty="0">
                <a:solidFill>
                  <a:srgbClr val="FE1402"/>
                </a:solidFill>
                <a:latin typeface="Times New Roman" pitchFamily="18" charset="0"/>
                <a:cs typeface="Times New Roman" pitchFamily="18" charset="0"/>
              </a:rPr>
              <a:t>ПОНЯТТЯ ФІЛОСОФІЇ</a:t>
            </a:r>
          </a:p>
          <a:p>
            <a:pPr indent="360363" algn="just" eaLnBrk="1" hangingPunct="1"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Філософія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– одна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суспільної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наука про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60363" algn="just" eaLnBrk="1" hangingPunct="1"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Філософія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особливий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тип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світогляду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відрізняється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релігії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міфології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грунтуються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на: </a:t>
            </a:r>
          </a:p>
          <a:p>
            <a:pPr marL="360363" indent="358775" algn="just" eaLnBrk="1" hangingPunct="1">
              <a:buFont typeface="Wingdings" pitchFamily="2" charset="2"/>
              <a:buChar char="Ø"/>
              <a:defRPr/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знанні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(а не на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вірі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вигадці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60363" indent="358775" algn="just" eaLnBrk="1" hangingPunct="1">
              <a:buFont typeface="Wingdings" pitchFamily="2" charset="2"/>
              <a:buChar char="Ø"/>
              <a:defRPr/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рефлексивності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спрямованість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думки на саму себе);</a:t>
            </a:r>
          </a:p>
          <a:p>
            <a:pPr marL="360363" indent="358775" algn="just" eaLnBrk="1" hangingPunct="1">
              <a:buFont typeface="Wingdings" pitchFamily="2" charset="2"/>
              <a:buChar char="Ø"/>
              <a:defRPr/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логічності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систему); </a:t>
            </a:r>
          </a:p>
          <a:p>
            <a:pPr marL="360363" indent="358775" algn="just" eaLnBrk="1" hangingPunct="1">
              <a:buFont typeface="Wingdings" pitchFamily="2" charset="2"/>
              <a:buChar char="Ø"/>
              <a:defRPr/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спирається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чіткі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11188" y="404813"/>
            <a:ext cx="8208962" cy="360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uk-UA" altLang="ru-RU" sz="2200" b="1" i="1">
              <a:solidFill>
                <a:srgbClr val="000099"/>
              </a:solidFill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95288" y="692150"/>
            <a:ext cx="8353425" cy="110807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EFFFEF"/>
              </a:gs>
              <a:gs pos="100000">
                <a:srgbClr val="CCFFCC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>
            <a:spAutoFit/>
            <a:flatTx/>
          </a:bodyPr>
          <a:lstStyle/>
          <a:p>
            <a:pPr marL="7938" indent="-7938" algn="just" eaLnBrk="1" hangingPunct="1">
              <a:spcBef>
                <a:spcPct val="50000"/>
              </a:spcBef>
            </a:pPr>
            <a:r>
              <a:rPr lang="uk-UA" altLang="ru-RU" sz="2200" b="1" i="1">
                <a:solidFill>
                  <a:srgbClr val="FF0000"/>
                </a:solidFill>
              </a:rPr>
              <a:t>Світогляд </a:t>
            </a:r>
            <a:r>
              <a:rPr lang="uk-UA" altLang="ru-RU" sz="2200" b="1" i="1">
                <a:solidFill>
                  <a:srgbClr val="000099"/>
                </a:solidFill>
              </a:rPr>
              <a:t>– історично конкретна форма суспільної самосвідомості, за допомогою якої людина сприймає, оцінює, осмислює світ, своє призначення.</a:t>
            </a:r>
            <a:r>
              <a:rPr lang="ru-RU" altLang="ru-RU" sz="2200"/>
              <a:t> </a:t>
            </a:r>
            <a:endParaRPr lang="uk-UA" altLang="ru-RU" sz="2200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250825" y="3213100"/>
            <a:ext cx="2736850" cy="345598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22353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3132138" y="3213100"/>
            <a:ext cx="2736850" cy="345598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20392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6011863" y="3213100"/>
            <a:ext cx="2736850" cy="345598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26667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323850" y="3140075"/>
            <a:ext cx="2592388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uk-UA" altLang="ru-RU" sz="2000" b="1">
                <a:solidFill>
                  <a:srgbClr val="000066"/>
                </a:solidFill>
              </a:rPr>
              <a:t>МІФОЛОГІЧНИЙ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1500" b="1"/>
              <a:t>Міфологія є світоглядом родового і нерозвинутого класового суспільства. Суб'єктом-носієм міфу є рід або інша спільнота.     В міфологічній свідомості органічно поєднані зародки релігії, філософії, моралі, права, естетичних канонів і навіть науки.</a:t>
            </a:r>
            <a:r>
              <a:rPr lang="uk-UA" altLang="ru-RU" sz="1500"/>
              <a:t> </a:t>
            </a:r>
            <a:endParaRPr lang="ru-RU" altLang="ru-RU" sz="1500"/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3203575" y="3140075"/>
            <a:ext cx="2592388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uk-UA" altLang="ru-RU" sz="2000" b="1">
                <a:solidFill>
                  <a:srgbClr val="000066"/>
                </a:solidFill>
              </a:rPr>
              <a:t>РЕЛІГІЙНИЙ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1500" b="1"/>
              <a:t>Релігія здійснює соціальний контроль за поведінкою особи. , Серцевиною для неї є віра і мораль.</a:t>
            </a:r>
            <a:r>
              <a:rPr lang="ru-RU" altLang="ru-RU" sz="1500" b="1"/>
              <a:t> </a:t>
            </a:r>
            <a:r>
              <a:rPr lang="uk-UA" altLang="ru-RU" sz="1500" b="1"/>
              <a:t>Як особи, як носії моральної свідомості — всі люди рівноцінні та рівноправні.</a:t>
            </a:r>
            <a:endParaRPr lang="ru-RU" altLang="ru-RU" sz="1500" b="1"/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6084888" y="3140075"/>
            <a:ext cx="2592387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uk-UA" altLang="ru-RU" sz="2000" b="1">
                <a:solidFill>
                  <a:srgbClr val="000066"/>
                </a:solidFill>
              </a:rPr>
              <a:t>ФІЛОСОФСЬКИЙ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1500" b="1"/>
              <a:t>Заснований на розумі, оперує абстрактними поняттями. Грунтується на засадах свободи.</a:t>
            </a:r>
            <a:endParaRPr lang="ru-RU" altLang="ru-RU" sz="1500" b="1"/>
          </a:p>
        </p:txBody>
      </p:sp>
      <p:sp>
        <p:nvSpPr>
          <p:cNvPr id="10250" name="AutoShape 14"/>
          <p:cNvSpPr>
            <a:spLocks noChangeArrowheads="1"/>
          </p:cNvSpPr>
          <p:nvPr/>
        </p:nvSpPr>
        <p:spPr bwMode="auto">
          <a:xfrm>
            <a:off x="1403350" y="1916113"/>
            <a:ext cx="504825" cy="1152525"/>
          </a:xfrm>
          <a:prstGeom prst="downArrow">
            <a:avLst>
              <a:gd name="adj1" fmla="val 50000"/>
              <a:gd name="adj2" fmla="val 5707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0251" name="AutoShape 19"/>
          <p:cNvSpPr>
            <a:spLocks noChangeArrowheads="1"/>
          </p:cNvSpPr>
          <p:nvPr/>
        </p:nvSpPr>
        <p:spPr bwMode="auto">
          <a:xfrm>
            <a:off x="7164388" y="1916113"/>
            <a:ext cx="504825" cy="1152525"/>
          </a:xfrm>
          <a:prstGeom prst="downArrow">
            <a:avLst>
              <a:gd name="adj1" fmla="val 50000"/>
              <a:gd name="adj2" fmla="val 5707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0252" name="AutoShape 20"/>
          <p:cNvSpPr>
            <a:spLocks noChangeArrowheads="1"/>
          </p:cNvSpPr>
          <p:nvPr/>
        </p:nvSpPr>
        <p:spPr bwMode="auto">
          <a:xfrm>
            <a:off x="4211638" y="1916113"/>
            <a:ext cx="504825" cy="1152525"/>
          </a:xfrm>
          <a:prstGeom prst="downArrow">
            <a:avLst>
              <a:gd name="adj1" fmla="val 50000"/>
              <a:gd name="adj2" fmla="val 5707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02413" name="Oval 13"/>
          <p:cNvSpPr>
            <a:spLocks noChangeArrowheads="1"/>
          </p:cNvSpPr>
          <p:nvPr/>
        </p:nvSpPr>
        <p:spPr bwMode="auto">
          <a:xfrm>
            <a:off x="900113" y="2060575"/>
            <a:ext cx="7416800" cy="6477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23137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uk-UA" b="1">
                <a:solidFill>
                  <a:srgbClr val="CC0000"/>
                </a:solidFill>
              </a:rPr>
              <a:t>ТИПИ     СТВІТОГЛЯДУ</a:t>
            </a:r>
            <a:endParaRPr lang="ru-RU" b="1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 animBg="1"/>
      <p:bldP spid="102407" grpId="0" animBg="1"/>
      <p:bldP spid="102408" grpId="0" animBg="1"/>
      <p:bldP spid="102409" grpId="0"/>
      <p:bldP spid="102410" grpId="0"/>
      <p:bldP spid="102411" grpId="0"/>
      <p:bldP spid="10250" grpId="0" animBg="1"/>
      <p:bldP spid="10251" grpId="0" animBg="1"/>
      <p:bldP spid="10252" grpId="0" animBg="1"/>
      <p:bldP spid="1024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5651500" y="3933825"/>
            <a:ext cx="3025775" cy="25193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uk-UA" b="1" dirty="0">
                <a:solidFill>
                  <a:srgbClr val="FF0000"/>
                </a:solidFill>
              </a:rPr>
              <a:t>За своїми функціями: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uk-UA" b="1" i="1" dirty="0">
                <a:solidFill>
                  <a:srgbClr val="000099"/>
                </a:solidFill>
              </a:rPr>
              <a:t>покликаний </a:t>
            </a:r>
          </a:p>
          <a:p>
            <a:pPr eaLnBrk="1" hangingPunct="1">
              <a:defRPr/>
            </a:pPr>
            <a:r>
              <a:rPr lang="uk-UA" b="1" i="1" dirty="0">
                <a:solidFill>
                  <a:srgbClr val="000099"/>
                </a:solidFill>
              </a:rPr>
              <a:t>інтегрувати людину у </a:t>
            </a:r>
          </a:p>
          <a:p>
            <a:pPr eaLnBrk="1" hangingPunct="1">
              <a:defRPr/>
            </a:pPr>
            <a:r>
              <a:rPr lang="uk-UA" b="1" i="1" dirty="0">
                <a:solidFill>
                  <a:srgbClr val="000099"/>
                </a:solidFill>
              </a:rPr>
              <a:t>світ;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uk-UA" b="1" i="1" dirty="0">
                <a:solidFill>
                  <a:srgbClr val="000099"/>
                </a:solidFill>
              </a:rPr>
              <a:t> надати їй найперших</a:t>
            </a:r>
          </a:p>
          <a:p>
            <a:pPr eaLnBrk="1" hangingPunct="1">
              <a:defRPr/>
            </a:pPr>
            <a:r>
              <a:rPr lang="uk-UA" b="1" i="1" dirty="0">
                <a:solidFill>
                  <a:srgbClr val="000099"/>
                </a:solidFill>
              </a:rPr>
              <a:t>життєвих орієнтирів;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uk-UA" b="1" i="1" dirty="0">
                <a:solidFill>
                  <a:srgbClr val="000099"/>
                </a:solidFill>
              </a:rPr>
              <a:t> подати дійсність</a:t>
            </a:r>
          </a:p>
          <a:p>
            <a:pPr eaLnBrk="1" hangingPunct="1">
              <a:defRPr/>
            </a:pPr>
            <a:r>
              <a:rPr lang="uk-UA" b="1" i="1" dirty="0">
                <a:solidFill>
                  <a:srgbClr val="000099"/>
                </a:solidFill>
              </a:rPr>
              <a:t>у її людських вимірах та </a:t>
            </a:r>
          </a:p>
          <a:p>
            <a:pPr eaLnBrk="1" hangingPunct="1">
              <a:defRPr/>
            </a:pPr>
            <a:r>
              <a:rPr lang="uk-UA" b="1" i="1" dirty="0">
                <a:solidFill>
                  <a:srgbClr val="000099"/>
                </a:solidFill>
              </a:rPr>
              <a:t>виявленнях</a:t>
            </a:r>
            <a:endParaRPr lang="ru-RU" dirty="0"/>
          </a:p>
        </p:txBody>
      </p:sp>
      <p:sp>
        <p:nvSpPr>
          <p:cNvPr id="11267" name="AutoShape 11"/>
          <p:cNvSpPr>
            <a:spLocks noChangeArrowheads="1"/>
          </p:cNvSpPr>
          <p:nvPr/>
        </p:nvSpPr>
        <p:spPr bwMode="auto">
          <a:xfrm rot="2249971" flipH="1" flipV="1">
            <a:off x="4716463" y="4076700"/>
            <a:ext cx="1081087" cy="576263"/>
          </a:xfrm>
          <a:prstGeom prst="leftArrow">
            <a:avLst>
              <a:gd name="adj1" fmla="val 50000"/>
              <a:gd name="adj2" fmla="val 4690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250825" y="4005263"/>
            <a:ext cx="3025775" cy="2519362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rgbClr val="F3FDFF"/>
              </a:gs>
              <a:gs pos="100000">
                <a:srgbClr val="00CC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anchor="ctr">
            <a:flatTx/>
          </a:bodyPr>
          <a:lstStyle/>
          <a:p>
            <a:pPr eaLnBrk="1" hangingPunct="1"/>
            <a:r>
              <a:rPr lang="uk-UA" altLang="ru-RU" b="1" i="1">
                <a:solidFill>
                  <a:srgbClr val="FF0000"/>
                </a:solidFill>
              </a:rPr>
              <a:t>За ставленням</a:t>
            </a:r>
          </a:p>
          <a:p>
            <a:pPr eaLnBrk="1" hangingPunct="1"/>
            <a:r>
              <a:rPr lang="uk-UA" altLang="ru-RU" b="1" i="1">
                <a:solidFill>
                  <a:srgbClr val="FF0000"/>
                </a:solidFill>
              </a:rPr>
              <a:t> до  існування</a:t>
            </a:r>
          </a:p>
          <a:p>
            <a:pPr eaLnBrk="1" hangingPunct="1"/>
            <a:r>
              <a:rPr lang="uk-UA" altLang="ru-RU" b="1" i="1">
                <a:solidFill>
                  <a:srgbClr val="FF0000"/>
                </a:solidFill>
              </a:rPr>
              <a:t> вищих сутностей: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 i="1">
                <a:solidFill>
                  <a:srgbClr val="000099"/>
                </a:solidFill>
              </a:rPr>
              <a:t>  </a:t>
            </a:r>
            <a:r>
              <a:rPr lang="uk-UA" altLang="ru-RU" b="1">
                <a:solidFill>
                  <a:srgbClr val="000099"/>
                </a:solidFill>
              </a:rPr>
              <a:t>релігійний,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 скептичний,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 агностичний,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 атеїстичний </a:t>
            </a:r>
            <a:endParaRPr lang="ru-RU" altLang="ru-RU"/>
          </a:p>
        </p:txBody>
      </p:sp>
      <p:sp>
        <p:nvSpPr>
          <p:cNvPr id="11269" name="AutoShape 10"/>
          <p:cNvSpPr>
            <a:spLocks noChangeArrowheads="1"/>
          </p:cNvSpPr>
          <p:nvPr/>
        </p:nvSpPr>
        <p:spPr bwMode="auto">
          <a:xfrm rot="19350029" flipV="1">
            <a:off x="3203575" y="4076700"/>
            <a:ext cx="1081088" cy="576263"/>
          </a:xfrm>
          <a:prstGeom prst="leftArrow">
            <a:avLst>
              <a:gd name="adj1" fmla="val 50000"/>
              <a:gd name="adj2" fmla="val 4690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5651500" y="692150"/>
            <a:ext cx="3025775" cy="251936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E7"/>
              </a:gs>
              <a:gs pos="100000">
                <a:srgbClr val="FFFF99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 anchor="ctr">
            <a:flatTx/>
          </a:bodyPr>
          <a:lstStyle/>
          <a:p>
            <a:pPr eaLnBrk="1" hangingPunct="1"/>
            <a:r>
              <a:rPr lang="uk-UA" altLang="ru-RU" b="1" i="1">
                <a:solidFill>
                  <a:srgbClr val="FF0000"/>
                </a:solidFill>
              </a:rPr>
              <a:t>За ступенем</a:t>
            </a:r>
          </a:p>
          <a:p>
            <a:pPr eaLnBrk="1" hangingPunct="1"/>
            <a:r>
              <a:rPr lang="uk-UA" altLang="ru-RU" b="1" i="1">
                <a:solidFill>
                  <a:srgbClr val="FF0000"/>
                </a:solidFill>
              </a:rPr>
              <a:t> адекватності</a:t>
            </a:r>
          </a:p>
          <a:p>
            <a:pPr eaLnBrk="1" hangingPunct="1"/>
            <a:r>
              <a:rPr lang="uk-UA" altLang="ru-RU" b="1" i="1">
                <a:solidFill>
                  <a:srgbClr val="FF0000"/>
                </a:solidFill>
              </a:rPr>
              <a:t> сприйняття </a:t>
            </a:r>
          </a:p>
          <a:p>
            <a:pPr eaLnBrk="1" hangingPunct="1"/>
            <a:r>
              <a:rPr lang="uk-UA" altLang="ru-RU" b="1" i="1">
                <a:solidFill>
                  <a:srgbClr val="FF0000"/>
                </a:solidFill>
              </a:rPr>
              <a:t>дійсності: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 реалістичний,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 фантастичний,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викривлений,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адекватний </a:t>
            </a:r>
            <a:endParaRPr lang="ru-RU" altLang="ru-RU" b="1">
              <a:solidFill>
                <a:srgbClr val="000099"/>
              </a:solidFill>
            </a:endParaRPr>
          </a:p>
        </p:txBody>
      </p:sp>
      <p:sp>
        <p:nvSpPr>
          <p:cNvPr id="11271" name="AutoShape 9"/>
          <p:cNvSpPr>
            <a:spLocks noChangeArrowheads="1"/>
          </p:cNvSpPr>
          <p:nvPr/>
        </p:nvSpPr>
        <p:spPr bwMode="auto">
          <a:xfrm rot="19350029" flipH="1">
            <a:off x="4716463" y="2636838"/>
            <a:ext cx="1081087" cy="576262"/>
          </a:xfrm>
          <a:prstGeom prst="leftArrow">
            <a:avLst>
              <a:gd name="adj1" fmla="val 50000"/>
              <a:gd name="adj2" fmla="val 4690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250825" y="765175"/>
            <a:ext cx="3025775" cy="2519363"/>
          </a:xfrm>
          <a:prstGeom prst="rect">
            <a:avLst/>
          </a:prstGeom>
          <a:gradFill rotWithShape="1">
            <a:gsLst>
              <a:gs pos="0">
                <a:srgbClr val="66FF99"/>
              </a:gs>
              <a:gs pos="50000">
                <a:srgbClr val="E3FFEC"/>
              </a:gs>
              <a:gs pos="100000">
                <a:srgbClr val="66FF99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99"/>
            </a:extrusionClr>
          </a:sp3d>
        </p:spPr>
        <p:txBody>
          <a:bodyPr wrap="none" anchor="ctr">
            <a:flatTx/>
          </a:bodyPr>
          <a:lstStyle/>
          <a:p>
            <a:pPr eaLnBrk="1" hangingPunct="1"/>
            <a:r>
              <a:rPr lang="uk-UA" altLang="ru-RU" b="1" i="1">
                <a:solidFill>
                  <a:srgbClr val="FF0000"/>
                </a:solidFill>
              </a:rPr>
              <a:t>За формою</a:t>
            </a:r>
            <a:r>
              <a:rPr lang="uk-UA" altLang="ru-RU" b="1">
                <a:solidFill>
                  <a:srgbClr val="FF0000"/>
                </a:solidFill>
              </a:rPr>
              <a:t>:</a:t>
            </a:r>
            <a:r>
              <a:rPr lang="uk-UA" altLang="ru-RU" b="1">
                <a:solidFill>
                  <a:srgbClr val="000099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цілісний,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фрагментарний,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внутрішньо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злагоджений,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uk-UA" altLang="ru-RU" b="1">
                <a:solidFill>
                  <a:srgbClr val="000099"/>
                </a:solidFill>
              </a:rPr>
              <a:t>суперечливий</a:t>
            </a:r>
            <a:endParaRPr lang="ru-RU" altLang="ru-RU" b="1">
              <a:solidFill>
                <a:srgbClr val="000099"/>
              </a:solidFill>
            </a:endParaRPr>
          </a:p>
        </p:txBody>
      </p:sp>
      <p:sp>
        <p:nvSpPr>
          <p:cNvPr id="11273" name="AutoShape 8"/>
          <p:cNvSpPr>
            <a:spLocks noChangeArrowheads="1"/>
          </p:cNvSpPr>
          <p:nvPr/>
        </p:nvSpPr>
        <p:spPr bwMode="auto">
          <a:xfrm rot="2249971">
            <a:off x="3203575" y="2636838"/>
            <a:ext cx="1081088" cy="576262"/>
          </a:xfrm>
          <a:prstGeom prst="leftArrow">
            <a:avLst>
              <a:gd name="adj1" fmla="val 50000"/>
              <a:gd name="adj2" fmla="val 4690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06499" name="Oval 3"/>
          <p:cNvSpPr>
            <a:spLocks noChangeArrowheads="1"/>
          </p:cNvSpPr>
          <p:nvPr/>
        </p:nvSpPr>
        <p:spPr bwMode="auto">
          <a:xfrm>
            <a:off x="3276600" y="2997200"/>
            <a:ext cx="2159000" cy="1492250"/>
          </a:xfrm>
          <a:prstGeom prst="ellipse">
            <a:avLst/>
          </a:prstGeom>
          <a:gradFill rotWithShape="1">
            <a:gsLst>
              <a:gs pos="0">
                <a:srgbClr val="FFCC00"/>
              </a:gs>
              <a:gs pos="50000">
                <a:srgbClr val="FFF3C4"/>
              </a:gs>
              <a:gs pos="100000">
                <a:srgbClr val="FFCC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anchor="ctr">
            <a:spAutoFit/>
            <a:flatTx/>
          </a:bodyPr>
          <a:lstStyle/>
          <a:p>
            <a:pPr algn="just" eaLnBrk="1" hangingPunct="1">
              <a:lnSpc>
                <a:spcPct val="120000"/>
              </a:lnSpc>
            </a:pPr>
            <a:endParaRPr lang="uk-UA" altLang="ru-RU" b="1" i="1">
              <a:solidFill>
                <a:srgbClr val="000099"/>
              </a:solidFill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uk-UA" altLang="ru-RU" b="1" i="1">
                <a:solidFill>
                  <a:srgbClr val="000099"/>
                </a:solidFill>
              </a:rPr>
              <a:t>СВІТОГЛЯД</a:t>
            </a:r>
          </a:p>
          <a:p>
            <a:pPr algn="just" eaLnBrk="1" hangingPunct="1">
              <a:lnSpc>
                <a:spcPct val="120000"/>
              </a:lnSpc>
            </a:pPr>
            <a:endParaRPr lang="ru-RU" altLang="ru-RU" b="1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75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withGroup">
                            <p:stCondLst>
                              <p:cond delay="750"/>
                            </p:stCondLst>
                            <p:childTnLst>
                              <p:par>
                                <p:cTn id="4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withGroup">
                            <p:stCondLst>
                              <p:cond delay="750"/>
                            </p:stCondLst>
                            <p:childTnLst>
                              <p:par>
                                <p:cTn id="6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2" grpId="0" animBg="1"/>
      <p:bldP spid="11267" grpId="0" animBg="1"/>
      <p:bldP spid="106501" grpId="0" animBg="1"/>
      <p:bldP spid="11269" grpId="0" animBg="1"/>
      <p:bldP spid="106503" grpId="0" animBg="1"/>
      <p:bldP spid="11271" grpId="0" animBg="1"/>
      <p:bldP spid="106500" grpId="0" animBg="1"/>
      <p:bldP spid="11273" grpId="0" animBg="1"/>
      <p:bldP spid="10649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1405</TotalTime>
  <Words>1516</Words>
  <Application>Microsoft Office PowerPoint</Application>
  <PresentationFormat>Экран (4:3)</PresentationFormat>
  <Paragraphs>234</Paragraphs>
  <Slides>29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Поток</vt:lpstr>
      <vt:lpstr>Національна академія  внутрішніх справ</vt:lpstr>
      <vt:lpstr>Слайд 2</vt:lpstr>
      <vt:lpstr>ПЛАН ЛЕКЦІЇ:</vt:lpstr>
      <vt:lpstr>Рекомендована література: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Основне питання філософії</vt:lpstr>
      <vt:lpstr>Слайд 20</vt:lpstr>
      <vt:lpstr>Матеріалізм </vt:lpstr>
      <vt:lpstr>Ідеалізм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Noname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Роговенко</dc:creator>
  <cp:lastModifiedBy>НР</cp:lastModifiedBy>
  <cp:revision>361</cp:revision>
  <dcterms:created xsi:type="dcterms:W3CDTF">2010-08-08T19:20:51Z</dcterms:created>
  <dcterms:modified xsi:type="dcterms:W3CDTF">2016-08-18T15:24:15Z</dcterms:modified>
</cp:coreProperties>
</file>