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16" r:id="rId2"/>
    <p:sldId id="317" r:id="rId3"/>
    <p:sldId id="335" r:id="rId4"/>
    <p:sldId id="337" r:id="rId5"/>
    <p:sldId id="366" r:id="rId6"/>
    <p:sldId id="357" r:id="rId7"/>
    <p:sldId id="339" r:id="rId8"/>
    <p:sldId id="306" r:id="rId9"/>
    <p:sldId id="346" r:id="rId10"/>
    <p:sldId id="351" r:id="rId11"/>
    <p:sldId id="348" r:id="rId12"/>
    <p:sldId id="373" r:id="rId13"/>
    <p:sldId id="358" r:id="rId14"/>
    <p:sldId id="352" r:id="rId15"/>
    <p:sldId id="360" r:id="rId16"/>
    <p:sldId id="361" r:id="rId17"/>
    <p:sldId id="350" r:id="rId18"/>
    <p:sldId id="319" r:id="rId19"/>
    <p:sldId id="307" r:id="rId20"/>
    <p:sldId id="323" r:id="rId21"/>
    <p:sldId id="359" r:id="rId22"/>
    <p:sldId id="343" r:id="rId23"/>
    <p:sldId id="368" r:id="rId24"/>
    <p:sldId id="369" r:id="rId25"/>
    <p:sldId id="370" r:id="rId26"/>
    <p:sldId id="349" r:id="rId27"/>
    <p:sldId id="367" r:id="rId28"/>
    <p:sldId id="340" r:id="rId29"/>
    <p:sldId id="329" r:id="rId30"/>
    <p:sldId id="321" r:id="rId31"/>
    <p:sldId id="322" r:id="rId32"/>
    <p:sldId id="374" r:id="rId33"/>
  </p:sldIdLst>
  <p:sldSz cx="12192000" cy="6858000"/>
  <p:notesSz cx="12192000" cy="6858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 varScale="1">
        <p:scale>
          <a:sx n="40" d="100"/>
          <a:sy n="40" d="100"/>
        </p:scale>
        <p:origin x="470" y="53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9F1F2-5867-4FCC-BD0E-F9AD29DA8500}" type="datetimeFigureOut">
              <a:rPr lang="uk-UA"/>
              <a:t>04.09.2023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2ECE02B-84BB-4BA2-8369-4C74F24F7A86}" type="slidenum">
              <a:rPr lang="uk-UA" altLang="en-US"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89182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76B8F16-D85D-4FFC-A340-0958A79156B3}" type="slidenum">
              <a:rPr lang="uk-UA" altLang="en-US"/>
              <a:t>11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1928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7781-4CB3-46CE-BA04-A8C7FD9AB8B5}" type="datetimeFigureOut">
              <a:rPr lang="en-US"/>
              <a:t>9/4/2023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F8E1C9-A4CD-42C6-99A5-EC4FF2885901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F021-EEF1-4669-90AE-BC59914CC981}" type="datetimeFigureOut">
              <a:rPr lang="en-US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4293-5A4B-4FC8-8996-5D4E422CEF66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8797925" y="0"/>
            <a:ext cx="6191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8863013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10D5-927E-4828-BD53-301EB82CC071}" type="datetimeFigureOut">
              <a:rPr lang="en-US"/>
              <a:t>9/4/2023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1075" y="6376988"/>
            <a:ext cx="5114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5212B-937C-446A-8F0B-5095D3AD4BCA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27FA2-CD19-4CF7-8DA3-1E99A259E921}" type="datetimeFigureOut">
              <a:rPr lang="en-US"/>
              <a:t>9/4/2023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5778FA-DBAF-4694-9805-8C732AD69A6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93C4C-A9D6-42CC-9257-DAFEB9C06144}" type="datetimeFigureOut">
              <a:rPr lang="en-US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6C71-90C4-442A-899B-7B766C0AE966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084D6-9EDA-413B-B09B-5F56E934D4F6}" type="datetimeFigureOut">
              <a:rPr lang="en-US"/>
              <a:t>9/4/2023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6E48-FE92-4AFF-9E28-A5F61279725D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091CB-6993-45AB-B138-A8744C13418C}" type="datetimeFigureOut">
              <a:rPr lang="en-US"/>
              <a:t>9/4/2023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F35B-0C89-4609-92CE-CCDE53F023DF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9DA6-BD7C-4A5D-A17B-819638709C9C}" type="datetimeFigureOut">
              <a:rPr lang="en-US"/>
              <a:t>9/4/2023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B30C-BF8B-4BD4-B466-BC584ECCF698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994E-051D-46B6-BAC3-DC54E1258DF6}" type="datetimeFigureOut">
              <a:rPr lang="en-US"/>
              <a:t>9/4/2023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D4DF-E18B-4F6A-9B58-06EBE584D95B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24ACE-6AF4-4983-AFB2-312209488F74}" type="datetimeFigureOut">
              <a:rPr lang="en-US"/>
              <a:t>9/4/2023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8DD6E0-E23A-4962-A5C0-FB63B550BCF3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D108-B934-444D-A6DF-E9AD9465F7F6}" type="datetimeFigureOut">
              <a:rPr lang="en-US"/>
              <a:t>9/4/2023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612593-E773-4530-991F-73EF05C848BE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3808413" y="0"/>
            <a:ext cx="6032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219075" y="1169988"/>
            <a:ext cx="33655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B7824-778C-45B0-9D87-9257391D4418}" type="datetimeFigureOut">
              <a:rPr lang="en-US"/>
              <a:t>9/4/2023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48125" y="1169988"/>
            <a:ext cx="6924675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118850" y="1169988"/>
            <a:ext cx="979488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0CE602-32E7-4474-9113-0BC22CA5832F}" type="slidenum">
              <a:rPr lang="uk-UA" altLang="en-US"/>
              <a:t>‹#›</a:t>
            </a:fld>
            <a:endParaRPr lang="uk-UA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54864" tIns="91440" rIns="91440" bIns="45720" numCol="1" anchor="t" anchorCtr="0" compatLnSpc="1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828374-449A-4B61-99E3-6EBFE6F29106}" type="datetimeFigureOut">
              <a:rPr lang="en-US"/>
              <a:t>9/4/2023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21075" y="6477000"/>
            <a:ext cx="734377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39463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 eaLnBrk="1" hangingPunct="1"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651AB74B-C8BF-4138-B238-B2D2C36EADBE}" type="slidenum">
              <a:rPr lang="uk-UA" altLang="en-US"/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376" y="2636912"/>
            <a:ext cx="11116816" cy="3024336"/>
          </a:xfrm>
          <a:scene3d>
            <a:camera prst="orthographicFront"/>
            <a:lightRig rig="threePt" dir="t">
              <a:rot lat="0" lon="0" rev="4800000"/>
            </a:lightRig>
          </a:scene3d>
          <a:sp3d>
            <a:bevelT prst="relaxedInset"/>
          </a:sp3d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>
                <a:solidFill>
                  <a:srgbClr val="C00000"/>
                </a:solidFill>
              </a:rPr>
              <a:t>Професійна етика: сутність, завдання, виклики сьогодення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sz="2000" dirty="0" smtClean="0">
                <a:solidFill>
                  <a:srgbClr val="C00000"/>
                </a:solidFill>
              </a:rPr>
              <a:t/>
            </a:r>
            <a:br>
              <a:rPr lang="uk-UA" sz="2000" dirty="0" smtClean="0">
                <a:solidFill>
                  <a:srgbClr val="C00000"/>
                </a:solidFill>
              </a:rPr>
            </a:br>
            <a:r>
              <a:rPr lang="uk-UA" sz="2000" dirty="0">
                <a:solidFill>
                  <a:srgbClr val="C00000"/>
                </a:solidFill>
              </a:rPr>
              <a:t/>
            </a:r>
            <a:br>
              <a:rPr lang="uk-UA" sz="2000" dirty="0">
                <a:solidFill>
                  <a:srgbClr val="C00000"/>
                </a:solidFill>
              </a:rPr>
            </a:br>
            <a:r>
              <a:rPr lang="uk-UA" sz="2700" dirty="0" smtClean="0">
                <a:solidFill>
                  <a:schemeClr val="tx1"/>
                </a:solidFill>
              </a:rPr>
              <a:t>Київ 2023</a:t>
            </a:r>
            <a:endParaRPr lang="uk-UA" sz="2700" dirty="0">
              <a:solidFill>
                <a:schemeClr val="tx1"/>
              </a:solidFill>
            </a:endParaRPr>
          </a:p>
        </p:txBody>
      </p:sp>
      <p:pic>
        <p:nvPicPr>
          <p:cNvPr id="9219" name="Рисунок 4" descr="navs_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7248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nav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0"/>
            <a:ext cx="690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Виявлення та чітке формулювання призначення державної служби – </a:t>
            </a:r>
            <a:endParaRPr lang="uk-UA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    основа для побудови всієї системи етики державних службовців і фактор ствердження моральних відносин між </a:t>
            </a:r>
            <a:r>
              <a:rPr lang="uk-UA" altLang="en-US" i="1" dirty="0" smtClean="0">
                <a:solidFill>
                  <a:srgbClr val="002060"/>
                </a:solidFill>
              </a:rPr>
              <a:t>органами державної влади і громадянами</a:t>
            </a:r>
            <a:r>
              <a:rPr lang="uk-UA" altLang="en-US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		Призначення державної служби </a:t>
            </a:r>
            <a:r>
              <a:rPr lang="uk-UA" altLang="en-US" b="1" i="1" dirty="0" smtClean="0">
                <a:solidFill>
                  <a:srgbClr val="002060"/>
                </a:solidFill>
              </a:rPr>
              <a:t>формує розуміння місця державних службовців у суспільстві; воно є стрижнем для побудови засад професійної діяльності та відповідних вимог до представників органів державної влади, масштабом для оцінки їхньої діяльності</a:t>
            </a:r>
            <a:r>
              <a:rPr lang="uk-UA" altLang="en-US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3000" dirty="0" smtClean="0"/>
              <a:t>Навколо призначення професії </a:t>
            </a:r>
            <a:br>
              <a:rPr lang="uk-UA" sz="3000" dirty="0" smtClean="0"/>
            </a:br>
            <a:r>
              <a:rPr lang="uk-UA" sz="3000" dirty="0" smtClean="0"/>
              <a:t>будується вся професійно-етична система </a:t>
            </a:r>
            <a:br>
              <a:rPr lang="uk-UA" sz="3000" dirty="0" smtClean="0"/>
            </a:br>
            <a:r>
              <a:rPr lang="uk-UA" sz="3000" dirty="0" smtClean="0"/>
              <a:t>діяльності   публічної   служби:</a:t>
            </a:r>
            <a:endParaRPr lang="uk-UA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1950" y="3213100"/>
            <a:ext cx="3671888" cy="2160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ЕТИКА</a:t>
            </a:r>
            <a:endParaRPr lang="uk-UA" sz="28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ДЕРЖАВНОГО СЛУЖБОВЦЯ</a:t>
            </a:r>
            <a:endParaRPr lang="uk-UA" sz="28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88163" y="1989138"/>
            <a:ext cx="4535487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ЦІННОСТІ та ПРИНЦИПИ реалізовувати?</a:t>
            </a:r>
            <a:endParaRPr lang="uk-UA" sz="24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88163" y="5013325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Яких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НОРМ та СТАНДАРТІВ дотримуватись?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8163" y="3500438"/>
            <a:ext cx="4537075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Які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rgbClr val="002060"/>
                </a:solidFill>
              </a:rPr>
              <a:t>ЯКОСТІ  та ЧЕСНОТИ виявляти?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5375275" y="2276475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8" name="Стрелка вправо 17"/>
          <p:cNvSpPr/>
          <p:nvPr/>
        </p:nvSpPr>
        <p:spPr>
          <a:xfrm>
            <a:off x="5375275" y="3716338"/>
            <a:ext cx="1368425" cy="93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19" name="Стрелка вправо 18"/>
          <p:cNvSpPr/>
          <p:nvPr/>
        </p:nvSpPr>
        <p:spPr>
          <a:xfrm>
            <a:off x="5375275" y="5157788"/>
            <a:ext cx="1368425" cy="935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pic>
        <p:nvPicPr>
          <p:cNvPr id="24578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4765" y="980440"/>
            <a:ext cx="24003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83086" cy="3614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220"/>
            <a:ext cx="3287688" cy="2203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628800"/>
            <a:ext cx="9192343" cy="5229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229200"/>
            <a:ext cx="2294582" cy="163441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363108" y="4264863"/>
            <a:ext cx="4304892" cy="11382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>
                <a:solidFill>
                  <a:srgbClr val="002060"/>
                </a:solidFill>
                <a:latin typeface="Georgia" panose="02040502050405020303"/>
              </a:rPr>
              <a:t>недискримінація</a:t>
            </a:r>
            <a:endParaRPr lang="ru-RU" sz="2400" b="1" i="1" dirty="0">
              <a:solidFill>
                <a:srgbClr val="002060"/>
              </a:solidFill>
              <a:latin typeface="Georgia" panose="02040502050405020303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33457" y="290880"/>
            <a:ext cx="5984650" cy="2841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Конститутивна модель </a:t>
            </a:r>
          </a:p>
          <a:p>
            <a:pPr algn="ctr"/>
            <a:r>
              <a:rPr lang="uk-UA" sz="3300" b="1" i="1" dirty="0">
                <a:solidFill>
                  <a:srgbClr val="C00000"/>
                </a:solidFill>
                <a:ea typeface="+mj-ea"/>
                <a:cs typeface="+mj-cs"/>
              </a:rPr>
              <a:t>професійної етики</a:t>
            </a:r>
            <a:endParaRPr lang="ru-RU" sz="3300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24001" y="1336201"/>
            <a:ext cx="3396301" cy="1446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3000" b="1" i="1" dirty="0">
                <a:solidFill>
                  <a:srgbClr val="002060"/>
                </a:solidFill>
                <a:latin typeface="Georgia" panose="02040502050405020303"/>
              </a:rPr>
              <a:t>людська гідність</a:t>
            </a:r>
            <a:endParaRPr lang="ru-RU" sz="3000" b="1" i="1" dirty="0">
              <a:solidFill>
                <a:srgbClr val="002060"/>
              </a:solidFill>
              <a:latin typeface="Georgia" panose="02040502050405020303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11848" y="5271353"/>
            <a:ext cx="3874770" cy="1171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400" b="1" i="1" dirty="0">
                <a:solidFill>
                  <a:srgbClr val="002060"/>
                </a:solidFill>
                <a:latin typeface="Georgia" panose="02040502050405020303"/>
              </a:rPr>
              <a:t>г</a:t>
            </a:r>
            <a:r>
              <a:rPr lang="uk-UA" sz="2400" b="1" i="1" dirty="0" err="1">
                <a:solidFill>
                  <a:srgbClr val="002060"/>
                </a:solidFill>
                <a:latin typeface="Georgia" panose="02040502050405020303"/>
              </a:rPr>
              <a:t>ендерна</a:t>
            </a:r>
            <a:r>
              <a:rPr lang="uk-UA" sz="2400" b="1" i="1" dirty="0">
                <a:solidFill>
                  <a:srgbClr val="002060"/>
                </a:solidFill>
                <a:latin typeface="Georgia" panose="02040502050405020303"/>
              </a:rPr>
              <a:t> рівність</a:t>
            </a:r>
            <a:endParaRPr lang="ru-RU" sz="2400" b="1" i="1" dirty="0">
              <a:solidFill>
                <a:srgbClr val="002060"/>
              </a:solidFill>
              <a:latin typeface="Georgia" panose="02040502050405020303"/>
            </a:endParaRPr>
          </a:p>
          <a:p>
            <a:pPr algn="ctr" eaLnBrk="1" hangingPunct="1">
              <a:defRPr/>
            </a:pPr>
            <a:endParaRPr lang="ru-RU" b="1" dirty="0">
              <a:solidFill>
                <a:srgbClr val="FFC000"/>
              </a:solidFill>
              <a:latin typeface="Georgia" panose="02040502050405020303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9703" y="3297724"/>
            <a:ext cx="3241280" cy="1243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uk-UA" sz="2800" b="1" i="1" dirty="0">
                <a:solidFill>
                  <a:srgbClr val="002060"/>
                </a:solidFill>
                <a:latin typeface="Georgia" panose="02040502050405020303"/>
              </a:rPr>
              <a:t>права людини</a:t>
            </a:r>
            <a:endParaRPr lang="ru-RU" sz="2800" b="1" i="1" dirty="0">
              <a:solidFill>
                <a:srgbClr val="002060"/>
              </a:solidFill>
              <a:latin typeface="Georgia" panose="02040502050405020303"/>
            </a:endParaRPr>
          </a:p>
          <a:p>
            <a:pPr algn="ctr" eaLnBrk="1" hangingPunct="1">
              <a:defRPr/>
            </a:pPr>
            <a:endParaRPr lang="ru-RU" sz="2800" b="1" dirty="0">
              <a:solidFill>
                <a:srgbClr val="FFC000"/>
              </a:solidFill>
              <a:latin typeface="Georgia" panose="02040502050405020303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epositphotos_78113298-stock-photo-principles-standards-conce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77439"/>
            <a:ext cx="12192000" cy="5380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5400" dirty="0" smtClean="0"/>
              <a:t>СКЛАДОВІ  ПРОФЕСІЙНОЇ  ЕТИКИ</a:t>
            </a:r>
            <a:endParaRPr lang="uk-UA" sz="5400" dirty="0"/>
          </a:p>
        </p:txBody>
      </p:sp>
      <p:sp>
        <p:nvSpPr>
          <p:cNvPr id="4" name="Овал 3"/>
          <p:cNvSpPr/>
          <p:nvPr/>
        </p:nvSpPr>
        <p:spPr>
          <a:xfrm>
            <a:off x="2063552" y="2060848"/>
            <a:ext cx="3341687" cy="22272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ЦІННОСТІ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5" name="Овал 4"/>
          <p:cNvSpPr/>
          <p:nvPr/>
        </p:nvSpPr>
        <p:spPr>
          <a:xfrm>
            <a:off x="5663952" y="2060848"/>
            <a:ext cx="3716338" cy="20526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6" name="Овал 5"/>
          <p:cNvSpPr/>
          <p:nvPr/>
        </p:nvSpPr>
        <p:spPr>
          <a:xfrm>
            <a:off x="1487488" y="4581128"/>
            <a:ext cx="3144838" cy="20970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  <p:sp>
        <p:nvSpPr>
          <p:cNvPr id="7" name="Овал 6"/>
          <p:cNvSpPr/>
          <p:nvPr/>
        </p:nvSpPr>
        <p:spPr>
          <a:xfrm>
            <a:off x="6888088" y="4437112"/>
            <a:ext cx="3932237" cy="26209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ЕТИЧНИЙ ІНСТРУМЕН-ТАРІЙ</a:t>
            </a:r>
          </a:p>
          <a:p>
            <a:pPr algn="ctr" eaLnBrk="1" hangingPunct="1">
              <a:defRPr/>
            </a:pP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/>
              <a:t>Цінності  </a:t>
            </a:r>
            <a:br>
              <a:rPr lang="uk-UA" dirty="0" smtClean="0"/>
            </a:br>
            <a:r>
              <a:rPr lang="uk-UA" dirty="0" smtClean="0"/>
              <a:t>професійної  діяльності</a:t>
            </a:r>
            <a:endParaRPr lang="uk-UA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Цінності, які відстоює публічна служба у демократичному суспільстві – наголошення на людській, соціальній та культурній важливості, якими виступають </a:t>
            </a:r>
            <a:r>
              <a:rPr lang="uk-UA" sz="2800" b="1" i="1" dirty="0" smtClean="0">
                <a:solidFill>
                  <a:srgbClr val="7030A0"/>
                </a:solidFill>
              </a:rPr>
              <a:t>життя та гідність людини, повага до неї, справедливість, солідарність </a:t>
            </a:r>
            <a:r>
              <a:rPr lang="uk-UA" sz="2800" dirty="0" smtClean="0">
                <a:solidFill>
                  <a:srgbClr val="002060"/>
                </a:solidFill>
              </a:rPr>
              <a:t>тощо.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28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Верховенство права</a:t>
            </a:r>
            <a:r>
              <a:rPr lang="uk-UA" sz="2800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гуманізм</a:t>
            </a:r>
            <a:r>
              <a:rPr lang="uk-UA" sz="2800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8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професіоналізм</a:t>
            </a:r>
            <a:r>
              <a:rPr lang="uk-UA" sz="2800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- базові цінності професійної діяльності державного службовця; вони мають регулятивну значущість, </a:t>
            </a:r>
            <a:r>
              <a:rPr lang="uk-UA" sz="2800" dirty="0" err="1" smtClean="0">
                <a:solidFill>
                  <a:srgbClr val="002060"/>
                </a:solidFill>
              </a:rPr>
              <a:t>конститутивність</a:t>
            </a:r>
            <a:r>
              <a:rPr lang="uk-UA" sz="2800" dirty="0" smtClean="0">
                <a:solidFill>
                  <a:srgbClr val="002060"/>
                </a:solidFill>
              </a:rPr>
              <a:t> використання, </a:t>
            </a:r>
            <a:r>
              <a:rPr lang="uk-UA" sz="2800" i="1" dirty="0" smtClean="0">
                <a:solidFill>
                  <a:srgbClr val="002060"/>
                </a:solidFill>
              </a:rPr>
              <a:t>формують фундамент розуміння сутності і призначення професійної діяльності</a:t>
            </a:r>
            <a:r>
              <a:rPr lang="uk-UA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888" y="1412875"/>
            <a:ext cx="10972800" cy="4625975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2800" b="1" i="1" dirty="0" smtClean="0">
                <a:solidFill>
                  <a:srgbClr val="002060"/>
                </a:solidFill>
              </a:rPr>
              <a:t>		</a:t>
            </a:r>
            <a:r>
              <a:rPr lang="uk-UA" sz="26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Верховенство права</a:t>
            </a:r>
            <a:r>
              <a:rPr lang="uk-UA" sz="2600" b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 smtClean="0">
                <a:solidFill>
                  <a:srgbClr val="002060"/>
                </a:solidFill>
              </a:rPr>
              <a:t>є гарантованою Конституцією основою співіснування людей в українському суспільстві; має закріплення і реалізацію у політичних програмах, зокрема у політичному курсі на євроінтеграцію.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2600" b="1" i="1" dirty="0" smtClean="0">
                <a:solidFill>
                  <a:srgbClr val="002060"/>
                </a:solidFill>
              </a:rPr>
              <a:t>		</a:t>
            </a:r>
            <a:r>
              <a:rPr lang="uk-UA" sz="26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Гуманізм</a:t>
            </a:r>
            <a:r>
              <a:rPr lang="uk-UA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600" dirty="0" smtClean="0">
                <a:solidFill>
                  <a:srgbClr val="002060"/>
                </a:solidFill>
              </a:rPr>
              <a:t>як визнання людини найвищою соціальною цінністю, тобто всебічне утвердження цінності людської особи й особистості є вихідним у побудові будь-якого політичного, економічного, соціального чи освітнього проекту.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2600" b="1" i="1" dirty="0" smtClean="0">
                <a:solidFill>
                  <a:srgbClr val="002060"/>
                </a:solidFill>
              </a:rPr>
              <a:t>		</a:t>
            </a:r>
            <a:r>
              <a:rPr lang="uk-UA" sz="26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Професіоналізм</a:t>
            </a:r>
            <a:r>
              <a:rPr lang="uk-UA" sz="2600" dirty="0" smtClean="0">
                <a:solidFill>
                  <a:srgbClr val="002060"/>
                </a:solidFill>
              </a:rPr>
              <a:t> як форма самовизначення, стилю життя, способів діяльності і алгоритмів дій, що розгортаються у публічній сфері, є ознакою соціальної зрілості, автономії  і  суверенності особи.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uk-UA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23392" y="1412776"/>
            <a:ext cx="10972800" cy="4916487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uk-UA" altLang="en-US" dirty="0" smtClean="0">
                <a:solidFill>
                  <a:srgbClr val="002060"/>
                </a:solidFill>
              </a:rPr>
              <a:t>		</a:t>
            </a:r>
            <a:r>
              <a:rPr lang="uk-UA" altLang="en-US" sz="3000" dirty="0" smtClean="0">
                <a:solidFill>
                  <a:srgbClr val="002060"/>
                </a:solidFill>
              </a:rPr>
              <a:t>Цінності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верховенства права, гуманізму, професіоналізму</a:t>
            </a:r>
            <a:r>
              <a:rPr lang="uk-UA" altLang="en-US" sz="3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altLang="en-US" sz="3000" dirty="0" smtClean="0">
                <a:solidFill>
                  <a:srgbClr val="002060"/>
                </a:solidFill>
              </a:rPr>
              <a:t>постають «формулами» моральності професіонала, 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суб’єктивний характер сприйняття яких залежить від рівня освіти і життєвих ціннісних орієнтацій працівника</a:t>
            </a:r>
            <a:r>
              <a:rPr lang="uk-UA" altLang="en-US" sz="30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uk-UA" altLang="en-US" sz="3000" i="1" dirty="0" smtClean="0">
                <a:solidFill>
                  <a:srgbClr val="002060"/>
                </a:solidFill>
              </a:rPr>
              <a:t>		Професійна діяльність, професіоналізм – це не лише знання про процесуальність / певний алгоритм дій, а й </a:t>
            </a:r>
            <a:r>
              <a:rPr lang="uk-UA" altLang="en-US" sz="3000" b="1" i="1" dirty="0" smtClean="0">
                <a:solidFill>
                  <a:schemeClr val="accent3">
                    <a:lumMod val="50000"/>
                  </a:schemeClr>
                </a:solidFill>
              </a:rPr>
              <a:t>розуміння та виконання етичних норм і приписів щодо здійснення професійної діяльності</a:t>
            </a:r>
            <a:r>
              <a:rPr lang="uk-UA" altLang="en-US" sz="3000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altLang="en-US" sz="3000" i="1" dirty="0" smtClean="0">
                <a:solidFill>
                  <a:srgbClr val="002060"/>
                </a:solidFill>
              </a:rPr>
              <a:t> Ці норми і приписи є похідними від основних принципів професійної етики.</a:t>
            </a:r>
            <a:endParaRPr lang="uk-UA" altLang="en-US" sz="3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5400" dirty="0" smtClean="0"/>
              <a:t>Принципи професійної етики</a:t>
            </a:r>
            <a:endParaRPr lang="uk-UA" sz="54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550863" y="1412875"/>
            <a:ext cx="10972800" cy="4625975"/>
          </a:xfrm>
        </p:spPr>
        <p:txBody>
          <a:bodyPr/>
          <a:lstStyle/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відображають у загальній формі об’єктивно обумовлену вимогу щодо учасників суспільних відносин;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слугують засобом самообмеження державної влади;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виступають керівництвом для досягнення цілей правового регулювання;</a:t>
            </a:r>
          </a:p>
          <a:p>
            <a:pPr algn="just"/>
            <a:r>
              <a:rPr lang="uk-UA" altLang="en-US" sz="3400" b="1" smtClean="0">
                <a:solidFill>
                  <a:srgbClr val="002060"/>
                </a:solidFill>
              </a:rPr>
              <a:t>формують ідейне поле </a:t>
            </a:r>
            <a:r>
              <a:rPr lang="uk-UA" altLang="en-US" sz="3400" b="1" i="1" smtClean="0">
                <a:solidFill>
                  <a:srgbClr val="002060"/>
                </a:solidFill>
              </a:rPr>
              <a:t>філософії професійної діяльності</a:t>
            </a:r>
            <a:r>
              <a:rPr lang="uk-UA" altLang="en-US" sz="3400" b="1" smtClean="0">
                <a:solidFill>
                  <a:srgbClr val="002060"/>
                </a:solidFill>
              </a:rPr>
              <a:t>.</a:t>
            </a:r>
          </a:p>
          <a:p>
            <a:endParaRPr lang="uk-U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ОСНОВНІ  ПРИНЦИПИ  ПРОФЕСІЙНОЇ ЕТИКИ </a:t>
            </a:r>
            <a:endParaRPr lang="uk-UA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xfrm>
            <a:off x="550863" y="1628775"/>
            <a:ext cx="10972800" cy="462597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- це загальні вимоги до професіонала, в яких фіксується </a:t>
            </a:r>
            <a:r>
              <a:rPr lang="uk-UA" sz="2800" b="1" i="1" dirty="0" smtClean="0">
                <a:solidFill>
                  <a:srgbClr val="7030A0"/>
                </a:solidFill>
              </a:rPr>
              <a:t>ціннісні</a:t>
            </a:r>
            <a:r>
              <a:rPr lang="uk-UA" sz="2800" b="1" dirty="0" smtClean="0">
                <a:solidFill>
                  <a:srgbClr val="002060"/>
                </a:solidFill>
              </a:rPr>
              <a:t> та </a:t>
            </a:r>
            <a:r>
              <a:rPr lang="uk-UA" sz="2800" b="1" i="1" dirty="0" smtClean="0">
                <a:solidFill>
                  <a:srgbClr val="7030A0"/>
                </a:solidFill>
              </a:rPr>
              <a:t>ідеологічні</a:t>
            </a:r>
            <a:r>
              <a:rPr lang="uk-UA" sz="2800" b="1" dirty="0" smtClean="0">
                <a:solidFill>
                  <a:srgbClr val="002060"/>
                </a:solidFill>
              </a:rPr>
              <a:t> засади публічного життя суспільства. 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Недотримання цих вимог: 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- ставить під сумнів легітимність здійснення професійної діяльності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- підриває довіру до професіоналізму як до певної кваліфікаційної якості людини</a:t>
            </a:r>
            <a:r>
              <a:rPr lang="uk-UA" sz="2800" b="1" dirty="0" smtClean="0">
                <a:solidFill>
                  <a:srgbClr val="002060"/>
                </a:solidFill>
              </a:rPr>
              <a:t>, </a:t>
            </a:r>
          </a:p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- загрожує загальною недовірою громадськості до програм державного менеджменту та, у крайніх своїх виявах, соціальними заворушеннями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10871200" cy="436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FFFF00"/>
                </a:solidFill>
              </a:rPr>
              <a:t>Принципи  професійної  етики державного службовця</a:t>
            </a:r>
            <a:endParaRPr lang="ru-RU" dirty="0" smtClean="0">
              <a:solidFill>
                <a:srgbClr val="FFFF00"/>
              </a:solidFill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idx="1"/>
          </p:nvPr>
        </p:nvSpPr>
        <p:spPr>
          <a:xfrm>
            <a:off x="623392" y="1484784"/>
            <a:ext cx="10972800" cy="4625975"/>
          </a:xfrm>
        </p:spPr>
        <p:txBody>
          <a:bodyPr/>
          <a:lstStyle/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верховенство права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законність</a:t>
            </a: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патріотизм</a:t>
            </a: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доброчесність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ефективність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забезпечення рівного доступу до державної служби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політична неупередженість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uk-UA" altLang="ru-RU" b="1" dirty="0" smtClean="0">
                <a:solidFill>
                  <a:srgbClr val="002060"/>
                </a:solidFill>
              </a:rPr>
              <a:t>прозорість</a:t>
            </a:r>
          </a:p>
          <a:p>
            <a:pPr eaLnBrk="1" hangingPunct="1"/>
            <a:r>
              <a:rPr lang="uk-UA" altLang="en-US" b="1" dirty="0" smtClean="0">
                <a:solidFill>
                  <a:srgbClr val="002060"/>
                </a:solidFill>
              </a:rPr>
              <a:t>стабільність</a:t>
            </a:r>
            <a:endParaRPr lang="ru-RU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spc="300" dirty="0" smtClean="0">
                <a:solidFill>
                  <a:schemeClr val="accent1">
                    <a:satMod val="1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endParaRPr lang="uk-UA" sz="6000" spc="300" dirty="0">
              <a:solidFill>
                <a:schemeClr val="accent1">
                  <a:satMod val="1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uk-UA" altLang="en-US" sz="4800" dirty="0" smtClean="0">
                <a:solidFill>
                  <a:srgbClr val="002060"/>
                </a:solidFill>
              </a:rPr>
              <a:t>- </a:t>
            </a:r>
            <a:r>
              <a:rPr lang="uk-UA" altLang="en-US" sz="4600" dirty="0" smtClean="0">
                <a:solidFill>
                  <a:srgbClr val="002060"/>
                </a:solidFill>
              </a:rPr>
              <a:t>це набір моральних принципів і цінностей, які керують поведінкою людини чи групи людей і визначають позитивні і негативні оцінки їхніх думок і дій.</a:t>
            </a:r>
          </a:p>
        </p:txBody>
      </p:sp>
      <p:pic>
        <p:nvPicPr>
          <p:cNvPr id="10244" name="Рисунок 3" descr="ethics-K-300x1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4492260"/>
            <a:ext cx="7824192" cy="23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 принципів професійної етики  державних службовців викладено у: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25602" name="Содержимое 4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marL="443230" indent="-323850" algn="just">
              <a:buFont typeface="Wingdings 2" panose="05020102010507070707" pitchFamily="18" charset="2"/>
              <a:buNone/>
              <a:tabLst>
                <a:tab pos="1260475" algn="l"/>
                <a:tab pos="1620520" algn="l"/>
              </a:tabLst>
              <a:defRPr/>
            </a:pPr>
            <a:r>
              <a:rPr lang="uk-UA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uk-UA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Законах України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“Про</a:t>
            </a:r>
            <a:r>
              <a:rPr lang="uk-UA" sz="4000" b="1" i="1" spc="3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Державну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службу”</a:t>
            </a:r>
            <a:r>
              <a:rPr lang="uk-UA" sz="40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 </a:t>
            </a:r>
            <a:r>
              <a:rPr lang="uk-UA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“Про</a:t>
            </a:r>
            <a:r>
              <a:rPr lang="uk-UA" sz="40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запобігання </a:t>
            </a:r>
            <a:r>
              <a:rPr lang="uk-UA" sz="40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корупції”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buFont typeface="Wingdings 2" panose="05020102010507070707" pitchFamily="18" charset="2"/>
              <a:buNone/>
              <a:tabLst>
                <a:tab pos="1787525" algn="l"/>
              </a:tabLst>
              <a:defRPr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Наказі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“Про</a:t>
            </a:r>
            <a:r>
              <a:rPr lang="uk-UA" sz="4000" b="1" i="1" spc="300" dirty="0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затвердження  Загальних правил етичної поведінки державних службовців та посадових осіб місцевого </a:t>
            </a:r>
            <a:r>
              <a:rPr lang="uk-UA" sz="4000" b="1" i="1" spc="300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самоврядування”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fontAlgn="t" hangingPunct="1">
              <a:buFont typeface="Wingdings 2" panose="05020102010507070707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uk-UA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  <a:tabLst>
                <a:tab pos="10764520" algn="l"/>
              </a:tabLst>
              <a:defRPr/>
            </a:pPr>
            <a:r>
              <a:rPr lang="uk-UA" sz="3600" b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задають загальний напрямок професійної діяльності. </a:t>
            </a:r>
          </a:p>
          <a:p>
            <a:pPr marL="0" indent="0" algn="ctr">
              <a:buFont typeface="Wingdings 2" panose="05020102010507070707" pitchFamily="18" charset="2"/>
              <a:buNone/>
              <a:tabLst>
                <a:tab pos="10764520" algn="l"/>
              </a:tabLst>
              <a:defRPr/>
            </a:pPr>
            <a:r>
              <a:rPr lang="uk-UA" sz="3600" b="1" dirty="0" smtClean="0">
                <a:solidFill>
                  <a:srgbClr val="002060"/>
                </a:solidFill>
              </a:rPr>
              <a:t>	</a:t>
            </a:r>
            <a:r>
              <a:rPr lang="uk-UA" sz="3600" b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</a:t>
            </a:r>
            <a:r>
              <a:rPr lang="uk-UA" sz="3600" b="1" dirty="0" smtClean="0">
                <a:solidFill>
                  <a:srgbClr val="002060"/>
                </a:solidFill>
              </a:rPr>
              <a:t> професійної етики вказують, які конкретно вчинки має здійснити державний службовець, як він мусить поводитися у типових ситуаціях.</a:t>
            </a:r>
          </a:p>
        </p:txBody>
      </p:sp>
      <p:pic>
        <p:nvPicPr>
          <p:cNvPr id="32771" name="Рисунок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28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800" dirty="0" smtClean="0"/>
              <a:t>Нормативні вимоги професійної етики</a:t>
            </a:r>
            <a:endParaRPr lang="uk-UA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50863" y="1700808"/>
            <a:ext cx="8497465" cy="440948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8340725" algn="l"/>
              </a:tabLst>
            </a:pPr>
            <a:r>
              <a:rPr lang="uk-UA" altLang="en-US" b="1" dirty="0" smtClean="0">
                <a:solidFill>
                  <a:srgbClr val="002060"/>
                </a:solidFill>
                <a:latin typeface="Calibri" panose="020F0502020204030204" charset="0"/>
              </a:rPr>
              <a:t> конкретні вказівки щодо того, як мають діяти представники публічної служби, щоб їхня поведінка відповідала їх суспільно-правовому статусу.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8340725" algn="l"/>
              </a:tabLst>
            </a:pPr>
            <a:endParaRPr lang="ru-RU" altLang="en-US" b="1" dirty="0" smtClean="0">
              <a:solidFill>
                <a:srgbClr val="002060"/>
              </a:solidFill>
              <a:latin typeface="Calibri" panose="020F0502020204030204" charset="0"/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8340725" algn="l"/>
              </a:tabLst>
            </a:pPr>
            <a:r>
              <a:rPr lang="uk-UA" altLang="en-US" b="1" dirty="0" smtClean="0">
                <a:solidFill>
                  <a:srgbClr val="002060"/>
                </a:solidFill>
                <a:latin typeface="Calibri" panose="020F0502020204030204" charset="0"/>
              </a:rPr>
              <a:t>зафіксовані у </a:t>
            </a:r>
            <a:r>
              <a:rPr lang="uk-UA" altLang="en-US" b="1" dirty="0" err="1" smtClean="0">
                <a:solidFill>
                  <a:srgbClr val="002060"/>
                </a:solidFill>
                <a:latin typeface="Calibri" panose="020F0502020204030204" charset="0"/>
              </a:rPr>
              <a:t>“Загальних</a:t>
            </a:r>
            <a:r>
              <a:rPr lang="uk-UA" altLang="en-US" b="1" dirty="0" smtClean="0">
                <a:solidFill>
                  <a:srgbClr val="002060"/>
                </a:solidFill>
                <a:latin typeface="Calibri" panose="020F0502020204030204" charset="0"/>
              </a:rPr>
              <a:t> правилах етичної поведінки державних службовців та посадових осіб місцевого </a:t>
            </a:r>
            <a:r>
              <a:rPr lang="uk-UA" altLang="en-US" b="1" dirty="0" err="1" smtClean="0">
                <a:solidFill>
                  <a:srgbClr val="002060"/>
                </a:solidFill>
                <a:latin typeface="Calibri" panose="020F0502020204030204" charset="0"/>
              </a:rPr>
              <a:t>самоврядування”</a:t>
            </a:r>
            <a:r>
              <a:rPr lang="uk-UA" altLang="en-US" b="1" dirty="0" smtClean="0">
                <a:solidFill>
                  <a:srgbClr val="002060"/>
                </a:solidFill>
                <a:latin typeface="Calibri" panose="020F050202020403020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altLang="en-US" b="1" dirty="0" smtClean="0">
              <a:solidFill>
                <a:srgbClr val="002060"/>
              </a:solidFill>
              <a:latin typeface="Calibri" panose="020F0502020204030204" charset="0"/>
            </a:endParaRPr>
          </a:p>
          <a:p>
            <a:endParaRPr lang="uk-UA" altLang="en-US" dirty="0" smtClean="0"/>
          </a:p>
        </p:txBody>
      </p:sp>
      <p:pic>
        <p:nvPicPr>
          <p:cNvPr id="5" name="Рисунок 4" descr="Screenshot_20200831_234752УУУ_com.android.ch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9459" y="1124744"/>
            <a:ext cx="3172541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Діяльність  публічного  службовця регламентується  нормами і стандартами: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поведінки у взаємодіях та спілкуванні з громадянами, представниками релігійних та громадських об'єднань, ЗМІ</a:t>
            </a:r>
            <a:r>
              <a:rPr lang="uk-UA" sz="2400" b="1" dirty="0" smtClean="0">
                <a:solidFill>
                  <a:srgbClr val="002060"/>
                </a:solidFill>
              </a:rPr>
              <a:t> (служіння інтересам громадян, верховенство права, чесність, повага, доброзичливість, відкритість, прозорість, справедливість, толерантність, конкретність тощо);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ставлення до професійних обов'язків </a:t>
            </a:r>
            <a:r>
              <a:rPr lang="uk-UA" sz="2400" b="1" dirty="0" smtClean="0">
                <a:solidFill>
                  <a:srgbClr val="002060"/>
                </a:solidFill>
              </a:rPr>
              <a:t>(професіоналізм, відповідальність, дисциплінованість, прозорість, результативність, ефективність, раціональне використання ресурсів держави чи територіальної громади, якнайкраще застосування здібностей, знань, підвищення власного професійного рівня, дії в громадських інтересах і відповідно до обставин справи тощо);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988024"/>
          </a:xfrm>
        </p:spPr>
        <p:txBody>
          <a:bodyPr/>
          <a:lstStyle/>
          <a:p>
            <a:pPr algn="just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внутрішньослужбової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поведінки – поведінки  у відносинах із керівниками, колегами, підлеглими </a:t>
            </a:r>
            <a:r>
              <a:rPr lang="uk-UA" sz="2400" b="1" dirty="0" smtClean="0">
                <a:solidFill>
                  <a:srgbClr val="002060"/>
                </a:solidFill>
              </a:rPr>
              <a:t>(повага, доброзичливість, ввічливість, стриманість, неупередженість, визнання помилок, бажання надати допомогу, визнання іншої позиції тощо);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участі в об'єднаннях та політичної або іншої неупередженості 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ділових відносин представників різних гілок влади, взаємодій з іноземними делегаціями;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антикорупційного поводження</a:t>
            </a:r>
            <a:r>
              <a:rPr lang="uk-UA" sz="2400" b="1" dirty="0" smtClean="0">
                <a:solidFill>
                  <a:srgbClr val="002060"/>
                </a:solidFill>
              </a:rPr>
              <a:t> (урегульовуються питання несумісних сторін інтересів, побічної діяльності, працевлаштування після закінчення служби, службових привілеїв, послуг і подарунків, реагування на неправомірні пропозиції, заборони зловживання службовим становищем тощо);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управління конфліктом інтересів;</a:t>
            </a:r>
          </a:p>
          <a:p>
            <a:pPr algn="just"/>
            <a:endParaRPr lang="uk-UA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поводження з конфіденційною, службовою інформацією </a:t>
            </a:r>
            <a:r>
              <a:rPr lang="uk-UA" sz="2400" b="1" dirty="0" smtClean="0">
                <a:solidFill>
                  <a:srgbClr val="002060"/>
                </a:solidFill>
              </a:rPr>
              <a:t>(щодо оприлюднення інформації відповідно до правил, вимог; ужиття відповідних заходів для забезпечення захисту та конфіденційності інформації; заборони на намагання отримати доступ до інформації, якою посадовцю не слід володіти; заборони на неналежне використання інформації, що отримана в процесі виконання службових обов'язків або у зв'язку з ними)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прав співробітників </a:t>
            </a:r>
            <a:r>
              <a:rPr lang="uk-UA" sz="2400" b="1" dirty="0" smtClean="0">
                <a:solidFill>
                  <a:srgbClr val="002060"/>
                </a:solidFill>
              </a:rPr>
              <a:t>(щодо відповідного правового і матеріального  середовища для ефективної діяльності, доступу до офіційної інформації, соціального захисту, відповідного статусу, кар'єрного просування за заслугами, захисту приватного життя, захисту від неправомірних звинувачень)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службових викриттів тощо.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4000" dirty="0" smtClean="0"/>
              <a:t>Інструментарій </a:t>
            </a:r>
            <a:br>
              <a:rPr lang="uk-UA" sz="4000" dirty="0" smtClean="0"/>
            </a:br>
            <a:r>
              <a:rPr lang="uk-UA" sz="4000" dirty="0" smtClean="0"/>
              <a:t>професійної етики державного службовця</a:t>
            </a:r>
            <a:endParaRPr lang="uk-UA" sz="4000" dirty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844008"/>
          </a:xfrm>
        </p:spPr>
        <p:txBody>
          <a:bodyPr/>
          <a:lstStyle/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Особистісна </a:t>
            </a:r>
            <a:r>
              <a:rPr lang="uk-UA" altLang="en-US" sz="3000" b="1" dirty="0" err="1" smtClean="0">
                <a:solidFill>
                  <a:schemeClr val="accent3">
                    <a:lumMod val="50000"/>
                  </a:schemeClr>
                </a:solidFill>
              </a:rPr>
              <a:t>моральнісна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 саморегуляція 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з орієнтацією на </a:t>
            </a:r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чесноти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: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доброчесності, професійної відповідальності, професійної честі та гідності, толерантності.</a:t>
            </a:r>
          </a:p>
          <a:p>
            <a:pPr algn="just"/>
            <a:r>
              <a:rPr lang="uk-UA" altLang="en-US" sz="3000" b="1" dirty="0" smtClean="0">
                <a:solidFill>
                  <a:schemeClr val="accent3">
                    <a:lumMod val="50000"/>
                  </a:schemeClr>
                </a:solidFill>
              </a:rPr>
              <a:t>Інституціональна підтримка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, що здійснюється шляхом </a:t>
            </a:r>
            <a:r>
              <a:rPr lang="uk-UA" altLang="en-US" sz="3000" b="1" i="1" dirty="0" smtClean="0">
                <a:solidFill>
                  <a:srgbClr val="002060"/>
                </a:solidFill>
              </a:rPr>
              <a:t>створення і функціонування етичної інфраструктури публічної служби</a:t>
            </a:r>
            <a:r>
              <a:rPr lang="uk-UA" altLang="en-US" sz="3000" b="1" dirty="0" smtClean="0">
                <a:solidFill>
                  <a:srgbClr val="002060"/>
                </a:solidFill>
              </a:rPr>
              <a:t>.</a:t>
            </a:r>
          </a:p>
          <a:p>
            <a:pPr marL="2148205" indent="527050" algn="r">
              <a:spcBef>
                <a:spcPts val="400"/>
              </a:spcBef>
              <a:buNone/>
            </a:pPr>
            <a:r>
              <a:rPr lang="uk-UA" altLang="en-US" sz="26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Етична інфраструктура публічної служби</a:t>
            </a:r>
            <a:r>
              <a:rPr lang="uk-UA" altLang="en-US" sz="2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– сукупність засобів, що використовуються для регулювання неналежної і заохочення належної поведінки публічних службовців.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ЕТИЧНА   ІНФРАСТРУКТУРА  </a:t>
            </a:r>
            <a:br>
              <a:rPr lang="uk-UA" dirty="0" smtClean="0"/>
            </a:br>
            <a:r>
              <a:rPr lang="uk-UA" dirty="0" smtClean="0"/>
              <a:t>ПУБЛІЧНОЇ   СЛУЖБИ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844823"/>
          <a:ext cx="11175033" cy="3261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40738"/>
                <a:gridCol w="2684273"/>
                <a:gridCol w="1055819"/>
                <a:gridCol w="2577778"/>
                <a:gridCol w="1008112"/>
                <a:gridCol w="2808313"/>
              </a:tblGrid>
              <a:tr h="924600"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baseline="0" dirty="0" smtClean="0">
                          <a:latin typeface="Cambria" panose="02040503050406030204" pitchFamily="18" charset="0"/>
                        </a:rPr>
                        <a:t>Функція керування</a:t>
                      </a:r>
                      <a:endParaRPr lang="uk-UA" sz="2800" baseline="0" dirty="0">
                        <a:latin typeface="Cambria" panose="02040503050406030204" pitchFamily="18" charset="0"/>
                      </a:endParaRPr>
                    </a:p>
                  </a:txBody>
                  <a:tcPr vert="vert27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політична воля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Cambria" panose="02040503050406030204" pitchFamily="18" charset="0"/>
                        </a:rPr>
                        <a:t>Функція управління</a:t>
                      </a:r>
                      <a:endParaRPr lang="uk-UA" sz="2800" dirty="0">
                        <a:latin typeface="Cambria" panose="020405030504060302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координуючі органи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Cambria" panose="02040503050406030204" pitchFamily="18" charset="0"/>
                        </a:rPr>
                        <a:t>Функція контролю</a:t>
                      </a:r>
                      <a:endParaRPr lang="uk-UA" sz="2800" dirty="0">
                        <a:latin typeface="Cambria" panose="020405030504060302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законодавство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42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етичні кодекси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умови підтримки публічної служби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механізми звітності та нагляду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24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професійна соціалізація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rgbClr val="002060"/>
                          </a:solidFill>
                        </a:rPr>
                        <a:t>громадянське суспільство</a:t>
                      </a:r>
                      <a:endParaRPr lang="uk-UA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 smtClean="0"/>
              <a:t>ЛЮДСЬКИЙ   ФАКТОР</a:t>
            </a:r>
            <a:endParaRPr lang="uk-UA" dirty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916016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uk-UA" altLang="en-US" b="1" dirty="0" smtClean="0">
                <a:solidFill>
                  <a:srgbClr val="002060"/>
                </a:solidFill>
              </a:rPr>
              <a:t>		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Професійна діяльність має ставати  реалізацією особистісних смислів людини-працівника в межах правового і морального поля професії. Якщо у професії людина не має можливості для самореалізації, то тоді професійна етика перетворюється виключно на </a:t>
            </a:r>
            <a:r>
              <a:rPr lang="uk-UA" altLang="en-US" sz="4000" b="1" dirty="0" smtClean="0">
                <a:solidFill>
                  <a:srgbClr val="7030A0"/>
                </a:solidFill>
              </a:rPr>
              <a:t>засіб тиску та примусу</a:t>
            </a:r>
            <a:r>
              <a:rPr lang="uk-UA" altLang="en-US" sz="40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197735"/>
            <a:ext cx="11048365" cy="4200525"/>
          </a:xfrm>
        </p:spPr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  <a:defRPr/>
            </a:pPr>
            <a:r>
              <a:rPr lang="uk-UA" sz="4000" b="1" dirty="0" smtClean="0">
                <a:solidFill>
                  <a:srgbClr val="002060"/>
                </a:solidFill>
              </a:rPr>
              <a:t>         Існування </a:t>
            </a:r>
            <a:r>
              <a:rPr lang="uk-UA" sz="4000" b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системної корупції </a:t>
            </a:r>
            <a:r>
              <a:rPr lang="uk-UA" sz="4000" b="1" dirty="0" smtClean="0">
                <a:solidFill>
                  <a:srgbClr val="002060"/>
                </a:solidFill>
              </a:rPr>
              <a:t>в організації є свідченням того, що її </a:t>
            </a:r>
            <a:r>
              <a:rPr lang="uk-UA" sz="4000" b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мотиваційні механізми </a:t>
            </a:r>
            <a:r>
              <a:rPr lang="uk-UA" sz="4000" b="1" dirty="0" smtClean="0">
                <a:solidFill>
                  <a:srgbClr val="002060"/>
                </a:solidFill>
              </a:rPr>
              <a:t>не працюють і що вони більше не відповідають очікуванням працівників цієї організації з точки зору забезпечення їх потреб.</a:t>
            </a:r>
          </a:p>
        </p:txBody>
      </p:sp>
      <p:pic>
        <p:nvPicPr>
          <p:cNvPr id="3" name="Объект 2" descr="2531364-e1583935007686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75100" cy="222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uk-UA" altLang="en-US" sz="4400" smtClean="0">
                <a:solidFill>
                  <a:srgbClr val="002060"/>
                </a:solidFill>
              </a:rPr>
              <a:t>Всі норми етики мають </a:t>
            </a:r>
            <a:r>
              <a:rPr lang="uk-UA" altLang="en-US" sz="4400" i="1" smtClean="0">
                <a:solidFill>
                  <a:srgbClr val="002060"/>
                </a:solidFill>
              </a:rPr>
              <a:t>імперативний характер</a:t>
            </a:r>
            <a:r>
              <a:rPr lang="uk-UA" altLang="en-US" sz="440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uk-UA" altLang="en-US" sz="4400" b="1" smtClean="0">
                <a:solidFill>
                  <a:srgbClr val="002060"/>
                </a:solidFill>
              </a:rPr>
              <a:t>Імператив</a:t>
            </a:r>
            <a:r>
              <a:rPr lang="uk-UA" altLang="en-US" sz="4400" smtClean="0">
                <a:solidFill>
                  <a:srgbClr val="002060"/>
                </a:solidFill>
              </a:rPr>
              <a:t> – це вимога дії, яку людина виказує до самої себе і змушує себе слідувати їй.</a:t>
            </a:r>
          </a:p>
        </p:txBody>
      </p:sp>
      <p:pic>
        <p:nvPicPr>
          <p:cNvPr id="12291" name="Рисунок 2" descr="starry-sky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dirty="0" smtClean="0"/>
              <a:t>Рекомендації зі створення </a:t>
            </a:r>
            <a:br>
              <a:rPr lang="uk-UA" sz="3600" dirty="0" smtClean="0"/>
            </a:br>
            <a:r>
              <a:rPr lang="uk-UA" sz="3600" dirty="0" smtClean="0"/>
              <a:t>мотиваційних механізмів етичної  поведінки:</a:t>
            </a:r>
            <a:endParaRPr lang="uk-UA" sz="3600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550863" y="1341438"/>
            <a:ext cx="10972800" cy="4625975"/>
          </a:xfrm>
        </p:spPr>
        <p:txBody>
          <a:bodyPr/>
          <a:lstStyle/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встановлення чітких вимог до діяльності в усіх напрямках; 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запровадження чітко визначених процедур, які будуть ефективно працювати, а їх вимог будуть суворо дотримуватись;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активне культивування нових вимог і процедур серед керівного складу;</a:t>
            </a:r>
          </a:p>
          <a:p>
            <a:pPr algn="just" eaLnBrk="1" hangingPunct="1"/>
            <a:r>
              <a:rPr lang="uk-UA" altLang="en-US" b="1" dirty="0" smtClean="0">
                <a:solidFill>
                  <a:srgbClr val="002060"/>
                </a:solidFill>
              </a:rPr>
              <a:t>створення серед керівництва організації належної мотивації до впровадження нової, ефективної, добре функціонуючої системи;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549400"/>
            <a:ext cx="10689590" cy="4848860"/>
          </a:xfrm>
        </p:spPr>
        <p:txBody>
          <a:bodyPr/>
          <a:lstStyle/>
          <a:p>
            <a:pPr algn="just" eaLnBrk="1" hangingPunct="1"/>
            <a:r>
              <a:rPr lang="uk-UA" altLang="en-US" b="1" smtClean="0">
                <a:solidFill>
                  <a:srgbClr val="002060"/>
                </a:solidFill>
              </a:rPr>
              <a:t>застосування інформаційних заходів, які допоможуть донести нові вимоги і принципи до працівників поліції усіх рівнів;</a:t>
            </a:r>
          </a:p>
          <a:p>
            <a:pPr algn="just" eaLnBrk="1" hangingPunct="1"/>
            <a:r>
              <a:rPr lang="uk-UA" altLang="en-US" b="1" smtClean="0">
                <a:solidFill>
                  <a:srgbClr val="002060"/>
                </a:solidFill>
              </a:rPr>
              <a:t>впровадження чітко визначених санкцій за порушення вимог і стандартів, які мають адекватно відображати рівень порушення; </a:t>
            </a:r>
          </a:p>
          <a:p>
            <a:pPr algn="just" eaLnBrk="1" hangingPunct="1"/>
            <a:r>
              <a:rPr lang="uk-UA" altLang="en-US" b="1" smtClean="0">
                <a:solidFill>
                  <a:srgbClr val="002060"/>
                </a:solidFill>
              </a:rPr>
              <a:t>регулярний аналіз та оцінка досягнутих результатів разом з усіма учасниками.</a:t>
            </a:r>
          </a:p>
          <a:p>
            <a:pPr eaLnBrk="1" hangingPunct="1"/>
            <a:endParaRPr lang="uk-UA" altLang="en-US" smtClean="0"/>
          </a:p>
        </p:txBody>
      </p:sp>
      <p:pic>
        <p:nvPicPr>
          <p:cNvPr id="3" name="Объект 2" descr="1a245bf6-b42c-491e-82cd-9e208d016320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12350" y="4689475"/>
            <a:ext cx="2293620" cy="216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-6474"/>
            <a:ext cx="10225136" cy="653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310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depositphotos_129286826-stock-photo-business-ethics-concep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788" y="0"/>
            <a:ext cx="436721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575"/>
            <a:ext cx="10972800" cy="1252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ЕТИКА ЗВЕРНЕНА ДО </a:t>
            </a:r>
            <a:br>
              <a:rPr lang="uk-UA" dirty="0" smtClean="0"/>
            </a:br>
            <a:r>
              <a:rPr lang="uk-UA" dirty="0" smtClean="0"/>
              <a:t>			ЛЮДИНИ, яка</a:t>
            </a:r>
            <a:endParaRPr lang="uk-UA" dirty="0"/>
          </a:p>
        </p:txBody>
      </p:sp>
      <p:sp>
        <p:nvSpPr>
          <p:cNvPr id="1434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uk-UA" altLang="en-US" sz="5400" b="1" dirty="0" smtClean="0">
              <a:solidFill>
                <a:srgbClr val="00206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розуміє свої потреби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наділена свободою </a:t>
            </a: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uk-UA" altLang="en-US" sz="5400" b="1" dirty="0" smtClean="0">
                <a:solidFill>
                  <a:srgbClr val="002060"/>
                </a:solidFill>
              </a:rPr>
              <a:t>- має здатність вибору</a:t>
            </a: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Аристотель зауважував, що той, хто не може керувати </a:t>
            </a: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своїми пристрастями, не може керувати собою. </a:t>
            </a: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2800" i="1" dirty="0" smtClean="0">
                <a:solidFill>
                  <a:schemeClr val="accent3">
                    <a:lumMod val="75000"/>
                  </a:schemeClr>
                </a:solidFill>
              </a:rPr>
              <a:t>А тим, хто не може керувати собою, будуть керувати інші.</a:t>
            </a:r>
            <a:endParaRPr lang="uk-UA" altLang="en-US" sz="2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484313"/>
            <a:ext cx="10972800" cy="4916487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</a:rPr>
              <a:t>			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sz="40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uk-UA" sz="3600" b="1" i="1" spc="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Етика</a:t>
            </a:r>
            <a:r>
              <a:rPr lang="uk-U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орієнтується на вироблення нових, більш універсальних форм співжиття людей, на заохочення співавторства </a:t>
            </a:r>
            <a:r>
              <a:rPr lang="uk-UA" sz="3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рівних у своїй гідності громадян</a:t>
            </a:r>
            <a:r>
              <a:rPr lang="uk-UA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шляхом включення до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спільної справи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громадського упорядкування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задля</a:t>
            </a:r>
            <a:r>
              <a:rPr lang="uk-UA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реалізації </a:t>
            </a:r>
            <a:r>
              <a:rPr lang="uk-U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спільного суспільного блага</a:t>
            </a:r>
            <a:r>
              <a:rPr lang="uk-UA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Рисунок 6" descr="depositphotos_59158793-stock-photo-integrity-on-wooden-piece-arrang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755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uk-UA" b="1" i="1" dirty="0" smtClean="0">
                <a:solidFill>
                  <a:srgbClr val="02044A"/>
                </a:solidFill>
              </a:rPr>
              <a:t>		</a:t>
            </a:r>
            <a:r>
              <a:rPr lang="uk-UA" sz="3600" b="1" i="1" spc="300" dirty="0" smtClean="0">
                <a:solidFill>
                  <a:srgbClr val="02044A"/>
                </a:solidFill>
                <a:latin typeface="Arial Black" panose="020B0A04020102020204" pitchFamily="34" charset="0"/>
              </a:rPr>
              <a:t>Етику</a:t>
            </a:r>
            <a:r>
              <a:rPr lang="uk-UA" sz="3600" b="1" i="1" dirty="0" smtClean="0">
                <a:solidFill>
                  <a:srgbClr val="02044A"/>
                </a:solidFill>
                <a:latin typeface="Arial Black" panose="020B0A04020102020204" pitchFamily="34" charset="0"/>
              </a:rPr>
              <a:t> </a:t>
            </a:r>
            <a:r>
              <a:rPr lang="uk-UA" sz="3600" b="1" i="1" dirty="0" smtClean="0">
                <a:solidFill>
                  <a:srgbClr val="02044A"/>
                </a:solidFill>
              </a:rPr>
              <a:t>визначають як прагнення осмислити наш індивідуальний та суспільний досвід таким чином, щоб встановити </a:t>
            </a:r>
            <a:r>
              <a:rPr lang="uk-UA" sz="3600" b="1" i="1" u="sng" spc="300" dirty="0" smtClean="0">
                <a:solidFill>
                  <a:srgbClr val="02044A"/>
                </a:solidFill>
                <a:latin typeface="Arial Black" panose="020B0A04020102020204" pitchFamily="34" charset="0"/>
              </a:rPr>
              <a:t>правила</a:t>
            </a:r>
            <a:r>
              <a:rPr lang="uk-UA" sz="3600" b="1" i="1" dirty="0" smtClean="0">
                <a:solidFill>
                  <a:srgbClr val="02044A"/>
                </a:solidFill>
              </a:rPr>
              <a:t>, які повинні управляти поведінкою людей, виробити </a:t>
            </a:r>
            <a:r>
              <a:rPr lang="uk-UA" sz="3600" b="1" i="1" u="sng" spc="300" dirty="0" smtClean="0">
                <a:solidFill>
                  <a:srgbClr val="02044A"/>
                </a:solidFill>
                <a:latin typeface="Arial Black" panose="020B0A04020102020204" pitchFamily="34" charset="0"/>
              </a:rPr>
              <a:t>цінності</a:t>
            </a:r>
            <a:r>
              <a:rPr lang="uk-UA" sz="3600" b="1" i="1" dirty="0" smtClean="0">
                <a:solidFill>
                  <a:srgbClr val="02044A"/>
                </a:solidFill>
              </a:rPr>
              <a:t>, яких варто дотримуватися, а також виховати такі </a:t>
            </a:r>
            <a:r>
              <a:rPr lang="uk-UA" sz="3600" b="1" i="1" u="sng" spc="300" dirty="0" smtClean="0">
                <a:solidFill>
                  <a:srgbClr val="02044A"/>
                </a:solidFill>
                <a:latin typeface="Arial Black" panose="020B0A04020102020204" pitchFamily="34" charset="0"/>
              </a:rPr>
              <a:t>риси  характеру</a:t>
            </a:r>
            <a:r>
              <a:rPr lang="uk-UA" sz="3600" b="1" i="1" spc="300" dirty="0" smtClean="0">
                <a:solidFill>
                  <a:srgbClr val="02044A"/>
                </a:solidFill>
                <a:latin typeface="Arial Black" panose="020B0A04020102020204" pitchFamily="34" charset="0"/>
              </a:rPr>
              <a:t> </a:t>
            </a:r>
            <a:r>
              <a:rPr lang="uk-UA" sz="3600" b="1" i="1" dirty="0" smtClean="0">
                <a:solidFill>
                  <a:srgbClr val="02044A"/>
                </a:solidFill>
              </a:rPr>
              <a:t>людей, які їм корисно в собі розвивати.</a:t>
            </a:r>
            <a:endParaRPr lang="uk-UA" sz="3600" b="1" dirty="0" smtClean="0">
              <a:solidFill>
                <a:srgbClr val="02044A"/>
              </a:solidFill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dirty="0" smtClean="0"/>
          </a:p>
          <a:p>
            <a:pPr>
              <a:buFont typeface="Wingdings 2" panose="05020102010507070707" pitchFamily="18" charset="2"/>
              <a:buNone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79425" y="1268413"/>
            <a:ext cx="10972800" cy="4625975"/>
          </a:xfrm>
        </p:spPr>
        <p:txBody>
          <a:bodyPr/>
          <a:lstStyle/>
          <a:p>
            <a:pPr algn="r">
              <a:buFont typeface="Wingdings 2" panose="05020102010507070707" pitchFamily="18" charset="2"/>
              <a:buNone/>
              <a:defRPr/>
            </a:pPr>
            <a:endParaRPr lang="uk-UA" sz="4000" b="1" dirty="0" smtClean="0">
              <a:solidFill>
                <a:srgbClr val="002060"/>
              </a:solidFill>
            </a:endParaRP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  <a:sym typeface="+mn-ea"/>
              </a:rPr>
              <a:t>Обираючи професію, </a:t>
            </a:r>
            <a:endParaRPr lang="uk-UA" sz="3800" b="1" dirty="0" smtClean="0">
              <a:solidFill>
                <a:srgbClr val="002060"/>
              </a:solidFill>
            </a:endParaRP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  <a:sym typeface="+mn-ea"/>
              </a:rPr>
              <a:t>ми одночасно </a:t>
            </a:r>
            <a:r>
              <a:rPr lang="uk-UA" sz="3800" b="1" i="1" dirty="0" smtClean="0">
                <a:solidFill>
                  <a:srgbClr val="0070C0"/>
                </a:solidFill>
                <a:sym typeface="+mn-ea"/>
              </a:rPr>
              <a:t>даємо згоду</a:t>
            </a:r>
            <a:r>
              <a:rPr lang="uk-UA" sz="3800" b="1" i="1" dirty="0" smtClean="0">
                <a:solidFill>
                  <a:srgbClr val="002060"/>
                </a:solidFill>
                <a:sym typeface="+mn-ea"/>
              </a:rPr>
              <a:t> </a:t>
            </a:r>
            <a:r>
              <a:rPr lang="uk-UA" sz="3800" b="1" dirty="0" smtClean="0">
                <a:solidFill>
                  <a:srgbClr val="002060"/>
                </a:solidFill>
                <a:sym typeface="+mn-ea"/>
              </a:rPr>
              <a:t>дотримуватися принципів і норм професійної етики.</a:t>
            </a:r>
            <a:endParaRPr lang="uk-UA" sz="3800" b="1" dirty="0" smtClean="0">
              <a:solidFill>
                <a:srgbClr val="002060"/>
              </a:solidFill>
            </a:endParaRPr>
          </a:p>
          <a:p>
            <a:pPr algn="r">
              <a:buFont typeface="Wingdings 2" panose="05020102010507070707" pitchFamily="18" charset="2"/>
              <a:buNone/>
              <a:defRPr/>
            </a:pPr>
            <a:endParaRPr lang="uk-UA" sz="3800" b="1" dirty="0" smtClean="0">
              <a:solidFill>
                <a:srgbClr val="002060"/>
              </a:solidFill>
            </a:endParaRP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3800" b="1" dirty="0" smtClean="0">
                <a:solidFill>
                  <a:srgbClr val="002060"/>
                </a:solidFill>
                <a:sym typeface="+mn-ea"/>
              </a:rPr>
              <a:t>Ми обираємо не лише престижну професію чи гідну оплату праці, а - у першу чергу - </a:t>
            </a:r>
            <a:endParaRPr lang="uk-UA" sz="3800" b="1" dirty="0" smtClean="0">
              <a:solidFill>
                <a:srgbClr val="002060"/>
              </a:solidFill>
            </a:endParaRPr>
          </a:p>
          <a:p>
            <a:pPr algn="r">
              <a:buFont typeface="Wingdings 2" panose="05020102010507070707" pitchFamily="18" charset="2"/>
              <a:buNone/>
              <a:defRPr/>
            </a:pPr>
            <a:r>
              <a:rPr lang="uk-UA" sz="3800" b="1" i="1" dirty="0" smtClean="0">
                <a:solidFill>
                  <a:srgbClr val="0070C0"/>
                </a:solidFill>
                <a:sym typeface="+mn-ea"/>
              </a:rPr>
              <a:t>певний стиль життя</a:t>
            </a:r>
            <a:r>
              <a:rPr lang="uk-UA" sz="3800" b="1" dirty="0" smtClean="0">
                <a:solidFill>
                  <a:srgbClr val="002060"/>
                </a:solidFill>
                <a:sym typeface="+mn-ea"/>
              </a:rPr>
              <a:t>.</a:t>
            </a:r>
            <a:endParaRPr lang="uk-UA" sz="3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Рисунок 4" descr="65731653_474619549999178_1266238908132229120_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8008" cy="265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11520488" cy="899790"/>
          </a:xfrm>
        </p:spPr>
        <p:txBody>
          <a:bodyPr>
            <a:noAutofit/>
          </a:bodyPr>
          <a:lstStyle/>
          <a:p>
            <a:pPr indent="457200"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    </a:t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uk-UA" sz="4400" dirty="0" smtClean="0">
                <a:solidFill>
                  <a:schemeClr val="accent1">
                    <a:satMod val="150000"/>
                  </a:schemeClr>
                </a:solidFill>
              </a:rPr>
              <a:t>ПРОФЕСІЙНА   ЕТИКА 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—</a:t>
            </a:r>
            <a:r>
              <a:rPr lang="uk-UA" sz="3600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uk-UA" sz="3600" dirty="0" smtClean="0">
                <a:solidFill>
                  <a:srgbClr val="002060"/>
                </a:solidFill>
              </a:rPr>
              <a:t>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600" dirty="0" smtClean="0">
                <a:solidFill>
                  <a:srgbClr val="002060"/>
                </a:solidFill>
              </a:rPr>
              <a:t>враховуючи </a:t>
            </a:r>
            <a:r>
              <a:rPr lang="uk-UA" sz="3600" i="1" dirty="0" smtClean="0">
                <a:solidFill>
                  <a:srgbClr val="7030A0"/>
                </a:solidFill>
              </a:rPr>
              <a:t>очікування і запити суспільства </a:t>
            </a:r>
            <a:r>
              <a:rPr lang="uk-UA" sz="3600" dirty="0" smtClean="0">
                <a:solidFill>
                  <a:srgbClr val="002060"/>
                </a:solidFill>
              </a:rPr>
              <a:t>щодо певної професії, а також </a:t>
            </a:r>
            <a:r>
              <a:rPr lang="uk-UA" sz="3600" i="1" dirty="0" smtClean="0">
                <a:solidFill>
                  <a:srgbClr val="7030A0"/>
                </a:solidFill>
              </a:rPr>
              <a:t>окреслення меж </a:t>
            </a:r>
            <a:r>
              <a:rPr lang="uk-UA" sz="3600" dirty="0" smtClean="0">
                <a:solidFill>
                  <a:srgbClr val="002060"/>
                </a:solidFill>
              </a:rPr>
              <a:t>професійної діяльності та професійної компетенції.</a:t>
            </a:r>
            <a:br>
              <a:rPr lang="uk-UA" sz="3600" dirty="0" smtClean="0">
                <a:solidFill>
                  <a:srgbClr val="002060"/>
                </a:solidFill>
              </a:rPr>
            </a:br>
            <a:r>
              <a:rPr lang="uk-UA" sz="32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uk-UA" sz="3200" dirty="0" smtClean="0">
                <a:solidFill>
                  <a:schemeClr val="tx2"/>
                </a:solidFill>
                <a:latin typeface="+mn-lt"/>
              </a:rPr>
            </a:br>
            <a:endParaRPr lang="ru-RU" sz="3200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uk-UA" altLang="en-US" b="1" i="1" dirty="0" smtClean="0"/>
              <a:t>		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uk-UA" altLang="en-US" sz="4000" b="1" i="1" dirty="0" smtClean="0">
                <a:solidFill>
                  <a:srgbClr val="002060"/>
                </a:solidFill>
              </a:rPr>
              <a:t>			</a:t>
            </a:r>
          </a:p>
          <a:p>
            <a:pPr algn="just">
              <a:buFont typeface="Wingdings 2" panose="05020102010507070707" pitchFamily="18" charset="2"/>
              <a:buNone/>
            </a:pPr>
            <a:r>
              <a:rPr lang="uk-UA" altLang="en-US" sz="4000" b="1" i="1" dirty="0" smtClean="0">
                <a:solidFill>
                  <a:srgbClr val="002060"/>
                </a:solidFill>
              </a:rPr>
              <a:t>           Професійна етика державного службовця має </a:t>
            </a:r>
            <a:r>
              <a:rPr lang="uk-UA" altLang="en-US" sz="4000" b="1" i="1" dirty="0" smtClean="0">
                <a:solidFill>
                  <a:srgbClr val="7030A0"/>
                </a:solidFill>
              </a:rPr>
              <a:t>деонтологічний характер:</a:t>
            </a:r>
            <a:r>
              <a:rPr lang="uk-UA" altLang="en-US" sz="4000" dirty="0" smtClean="0">
                <a:solidFill>
                  <a:srgbClr val="002060"/>
                </a:solidFill>
              </a:rPr>
              <a:t> </a:t>
            </a:r>
            <a:r>
              <a:rPr lang="uk-UA" altLang="en-US" sz="4000" dirty="0" smtClean="0">
                <a:solidFill>
                  <a:srgbClr val="002060"/>
                </a:solidFill>
                <a:sym typeface="+mn-ea"/>
              </a:rPr>
              <a:t>її принципи, норми і приписи потребують безумовного виконання й обговоренню не підлягають</a:t>
            </a:r>
            <a:r>
              <a:rPr lang="uk-UA" altLang="en-US" sz="4000" i="1" dirty="0" smtClean="0">
                <a:solidFill>
                  <a:srgbClr val="002060"/>
                </a:solidFill>
                <a:sym typeface="+mn-ea"/>
              </a:rPr>
              <a:t>.</a:t>
            </a:r>
            <a:endParaRPr lang="uk-UA" altLang="en-US" sz="40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872d6d596dff6b7423893734444e486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93285" cy="259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322</TotalTime>
  <Words>963</Words>
  <Application>Microsoft Office PowerPoint</Application>
  <PresentationFormat>Широкоэкранный</PresentationFormat>
  <Paragraphs>126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Calibri</vt:lpstr>
      <vt:lpstr>Cambria</vt:lpstr>
      <vt:lpstr>Constantia</vt:lpstr>
      <vt:lpstr>Corbel</vt:lpstr>
      <vt:lpstr>Georgia</vt:lpstr>
      <vt:lpstr>Times New Roman</vt:lpstr>
      <vt:lpstr>Wingdings</vt:lpstr>
      <vt:lpstr>Wingdings 2</vt:lpstr>
      <vt:lpstr>Wingdings 3</vt:lpstr>
      <vt:lpstr>Модульная</vt:lpstr>
      <vt:lpstr> Професійна етика: сутність, завдання, виклики сьогодення   Київ 2023</vt:lpstr>
      <vt:lpstr>ЕТИКА</vt:lpstr>
      <vt:lpstr>Презентация PowerPoint</vt:lpstr>
      <vt:lpstr>ЕТИКА ЗВЕРНЕНА ДО     ЛЮДИНИ, яка</vt:lpstr>
      <vt:lpstr>Презентация PowerPoint</vt:lpstr>
      <vt:lpstr>Презентация PowerPoint</vt:lpstr>
      <vt:lpstr>Презентация PowerPoint</vt:lpstr>
      <vt:lpstr>                  ПРОФЕСІЙНА   ЕТИКА    — галузь прикладної етики, що формулює й обґрунтовує систему моральних норм і принципів, які діють у специфічних умовах взаємовідносин людей у сфері визначеної професії,  враховуючи очікування і запити суспільства щодо певної професії, а також окреслення меж професійної діяльності та професійної компетенції.  </vt:lpstr>
      <vt:lpstr>Презентация PowerPoint</vt:lpstr>
      <vt:lpstr>Виявлення та чітке формулювання призначення державної служби – </vt:lpstr>
      <vt:lpstr>Навколо призначення професії  будується вся професійно-етична система  діяльності   публічної   служби:</vt:lpstr>
      <vt:lpstr>Презентация PowerPoint</vt:lpstr>
      <vt:lpstr>СКЛАДОВІ  ПРОФЕСІЙНОЇ  ЕТИКИ</vt:lpstr>
      <vt:lpstr>Цінності   професійної  діяльності</vt:lpstr>
      <vt:lpstr>Презентация PowerPoint</vt:lpstr>
      <vt:lpstr>Презентация PowerPoint</vt:lpstr>
      <vt:lpstr>Принципи професійної етики</vt:lpstr>
      <vt:lpstr>ОСНОВНІ  ПРИНЦИПИ  ПРОФЕСІЙНОЇ ЕТИКИ </vt:lpstr>
      <vt:lpstr>Принципи  професійної  етики державного службовця</vt:lpstr>
      <vt:lpstr>Зміст принципів професійної етики  державних службовців викладено у: </vt:lpstr>
      <vt:lpstr>Презентация PowerPoint</vt:lpstr>
      <vt:lpstr>Нормативні вимоги професійної етики</vt:lpstr>
      <vt:lpstr>Діяльність  публічного  службовця регламентується  нормами і стандартами:</vt:lpstr>
      <vt:lpstr>Презентация PowerPoint</vt:lpstr>
      <vt:lpstr>Презентация PowerPoint</vt:lpstr>
      <vt:lpstr>Інструментарій  професійної етики державного службовця</vt:lpstr>
      <vt:lpstr>ЕТИЧНА   ІНФРАСТРУКТУРА   ПУБЛІЧНОЇ   СЛУЖБИ</vt:lpstr>
      <vt:lpstr>ЛЮДСЬКИЙ   ФАКТОР</vt:lpstr>
      <vt:lpstr>Презентация PowerPoint</vt:lpstr>
      <vt:lpstr>Рекомендації зі створення  мотиваційних механізмів етичної  поведінки: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Новели закону україни про національну поліцію</dc:title>
  <dc:creator>Учетная запись Майкрософт</dc:creator>
  <cp:lastModifiedBy>Пользователь Windows</cp:lastModifiedBy>
  <cp:revision>424</cp:revision>
  <dcterms:created xsi:type="dcterms:W3CDTF">2015-11-13T16:06:00Z</dcterms:created>
  <dcterms:modified xsi:type="dcterms:W3CDTF">2023-09-04T06:43:12Z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2015-10-31T02:00:00Z</vt:filetime>
  </property>
  <property fmtid="{D5CDD505-2E9C-101B-9397-08002B2CF9AE}" pid="3" name="LastSaved">
    <vt:filetime>2015-11-13T02:00:00Z</vt:filetime>
  </property>
  <property fmtid="{D5CDD505-2E9C-101B-9397-08002B2CF9AE}" pid="4" name="ICV">
    <vt:lpwstr>A7AA146E929D45D99A995BC3F6502AF6</vt:lpwstr>
  </property>
  <property fmtid="{D5CDD505-2E9C-101B-9397-08002B2CF9AE}" pid="5" name="KSOProductBuildVer">
    <vt:lpwstr>1033-11.2.0.11380</vt:lpwstr>
  </property>
</Properties>
</file>