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6"/>
  </p:notesMasterIdLst>
  <p:sldIdLst>
    <p:sldId id="256" r:id="rId2"/>
    <p:sldId id="293" r:id="rId3"/>
    <p:sldId id="257" r:id="rId4"/>
    <p:sldId id="294" r:id="rId5"/>
    <p:sldId id="260" r:id="rId6"/>
    <p:sldId id="299" r:id="rId7"/>
    <p:sldId id="278" r:id="rId8"/>
    <p:sldId id="29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  <p:sldId id="295" r:id="rId21"/>
    <p:sldId id="296" r:id="rId22"/>
    <p:sldId id="297" r:id="rId23"/>
    <p:sldId id="292" r:id="rId24"/>
    <p:sldId id="298" r:id="rId25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4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0334" autoAdjust="0"/>
  </p:normalViewPr>
  <p:slideViewPr>
    <p:cSldViewPr>
      <p:cViewPr varScale="1">
        <p:scale>
          <a:sx n="114" d="100"/>
          <a:sy n="114" d="100"/>
        </p:scale>
        <p:origin x="2964" y="108"/>
      </p:cViewPr>
      <p:guideLst>
        <p:guide orient="horz" pos="284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CFF56-3512-4E56-8BA1-D6FB19289B63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B2D36-D312-4661-9F35-83E30A4597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7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B2D36-D312-4661-9F35-83E30A4597D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72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/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ru-RU"/>
            </a:p>
          </p:txBody>
        </p:sp>
        <p:sp>
          <p:nvSpPr>
            <p:cNvPr id="6" name="Arc 4"/>
            <p:cNvSpPr>
              <a:spLocks noChangeArrowheads="1"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T0" fmla="*/ 8474 w 43200"/>
                <a:gd name="T1" fmla="*/ 3400 h 43200"/>
                <a:gd name="T2" fmla="*/ 4237 w 43200"/>
                <a:gd name="T3" fmla="*/ 6800 h 43200"/>
                <a:gd name="T4" fmla="*/ 0 w 43200"/>
                <a:gd name="T5" fmla="*/ 3400 h 43200"/>
                <a:gd name="T6" fmla="*/ 4237 w 43200"/>
                <a:gd name="T7" fmla="*/ 0 h 43200"/>
                <a:gd name="T8" fmla="*/ 4900 w 43200"/>
                <a:gd name="T9" fmla="*/ 42 h 43200"/>
                <a:gd name="T10" fmla="*/ 8474 w 43200"/>
                <a:gd name="T11" fmla="*/ 3400 h 43200"/>
                <a:gd name="T12" fmla="*/ 4237 w 43200"/>
                <a:gd name="T13" fmla="*/ 6800 h 43200"/>
                <a:gd name="T14" fmla="*/ 0 w 43200"/>
                <a:gd name="T15" fmla="*/ 3400 h 43200"/>
                <a:gd name="T16" fmla="*/ 4237 w 43200"/>
                <a:gd name="T17" fmla="*/ 0 h 43200"/>
                <a:gd name="T18" fmla="*/ 4900 w 43200"/>
                <a:gd name="T19" fmla="*/ 42 h 43200"/>
                <a:gd name="T20" fmla="*/ 4237 w 43200"/>
                <a:gd name="T21" fmla="*/ 3400 h 43200"/>
                <a:gd name="T22" fmla="*/ 8474 w 43200"/>
                <a:gd name="T23" fmla="*/ 3400 h 432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3200" h="43200" fill="none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uk-UA" noProof="1"/>
              <a:t>Образец заголовка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anose="05000000000000000000" pitchFamily="2" charset="2"/>
              <a:buNone/>
              <a:defRPr/>
            </a:lvl1pPr>
          </a:lstStyle>
          <a:p>
            <a:r>
              <a:rPr lang="uk-UA" noProof="1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Times New Roman" panose="02020603050405020304" pitchFamily="18" charset="0"/>
              </a:defRPr>
            </a:lvl2pPr>
          </a:lstStyle>
          <a:p>
            <a:pPr lvl="1">
              <a:defRPr/>
            </a:pPr>
            <a:fld id="{C10DA54C-6BB2-470F-B52C-1802F4AFF987}" type="slidenum">
              <a:rPr lang="uk-UA" altLang="en-US"/>
              <a:t>‹#›</a:t>
            </a:fld>
            <a:endParaRPr lang="uk-UA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7C8B63E-2EF9-4F3B-B7D7-F1CBA30E0019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99E2D98-77C2-4B9F-A7DB-DC5BE20EDC99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A70FCBC-966B-4629-AF06-CD188EFDBFFC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noProof="1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C2F6AD5-7F96-43C3-A5F6-A01C7C2D3A92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A67FA94-0B80-485D-9305-FB3A3326659B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1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noProof="1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6593375-9B35-4C24-8828-837C051D2343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FA132B8-DA56-45A2-836F-88BFD20AD0B2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218F7B1-B9A2-43B4-92AF-63778BAEBF05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ru-RU" noProof="1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1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63A3E6B-6958-43BB-BA1F-938C013D243D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noProof="1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BEEE3CD-6AD4-4A70-826C-67A6F8700019}" type="slidenum">
              <a:rPr lang="uk-UA" altLang="en-US"/>
              <a:t>‹#›</a:t>
            </a:fld>
            <a:endParaRPr lang="uk-UA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5363" name="Freeform 3"/>
            <p:cNvSpPr/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ru-RU"/>
            </a:p>
          </p:txBody>
        </p:sp>
        <p:sp>
          <p:nvSpPr>
            <p:cNvPr id="1033" name="Arc 4"/>
            <p:cNvSpPr>
              <a:spLocks noChangeArrowheads="1"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T0" fmla="*/ 10596 w 43200"/>
                <a:gd name="T1" fmla="*/ 4312 h 43200"/>
                <a:gd name="T2" fmla="*/ 5298 w 43200"/>
                <a:gd name="T3" fmla="*/ 8624 h 43200"/>
                <a:gd name="T4" fmla="*/ 0 w 43200"/>
                <a:gd name="T5" fmla="*/ 4312 h 43200"/>
                <a:gd name="T6" fmla="*/ 5298 w 43200"/>
                <a:gd name="T7" fmla="*/ 0 h 43200"/>
                <a:gd name="T8" fmla="*/ 10596 w 43200"/>
                <a:gd name="T9" fmla="*/ 4312 h 43200"/>
                <a:gd name="T10" fmla="*/ 5298 w 43200"/>
                <a:gd name="T11" fmla="*/ 8624 h 43200"/>
                <a:gd name="T12" fmla="*/ 0 w 43200"/>
                <a:gd name="T13" fmla="*/ 4312 h 43200"/>
                <a:gd name="T14" fmla="*/ 5298 w 43200"/>
                <a:gd name="T15" fmla="*/ 0 h 43200"/>
                <a:gd name="T16" fmla="*/ 5298 w 43200"/>
                <a:gd name="T17" fmla="*/ 4312 h 43200"/>
                <a:gd name="T18" fmla="*/ 10596 w 43200"/>
                <a:gd name="T19" fmla="*/ 4312 h 432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3200" h="43200" fill="none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lnTo>
                    <a:pt x="43200" y="2160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uk-UA" noProof="1" smtClean="0"/>
              <a:t>Образец заголовка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/>
          <a:lstStyle/>
          <a:p>
            <a:pPr lvl="0"/>
            <a:r>
              <a:rPr lang="uk-UA" altLang="en-US" smtClean="0"/>
              <a:t>Образец текста</a:t>
            </a:r>
          </a:p>
          <a:p>
            <a:pPr lvl="1"/>
            <a:r>
              <a:rPr lang="uk-UA" altLang="en-US" smtClean="0"/>
              <a:t>Второй уровень</a:t>
            </a:r>
          </a:p>
          <a:p>
            <a:pPr lvl="2"/>
            <a:r>
              <a:rPr lang="uk-UA" altLang="en-US" smtClean="0"/>
              <a:t>Третий уровень</a:t>
            </a:r>
          </a:p>
          <a:p>
            <a:pPr lvl="3"/>
            <a:r>
              <a:rPr lang="uk-UA" altLang="en-US" smtClean="0"/>
              <a:t>Четвертый уровень</a:t>
            </a:r>
          </a:p>
          <a:p>
            <a:pPr lvl="4"/>
            <a:r>
              <a:rPr lang="uk-UA" altLang="en-US" smtClean="0"/>
              <a:t>Пятый уровень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46038" rIns="92075" bIns="46038" numCol="1" anchor="ctr" anchorCtr="0" compatLnSpc="1"/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2075" tIns="0" rIns="92075" bIns="0" numCol="1" anchor="b" anchorCtr="0" compatLnSpc="1"/>
          <a:lstStyle>
            <a:lvl2pPr lvl="1" algn="r" eaLnBrk="1" hangingPunct="1">
              <a:defRPr kumimoji="0" sz="1400">
                <a:latin typeface="Arial" panose="020B0604020202020204" pitchFamily="34" charset="0"/>
              </a:defRPr>
            </a:lvl2pPr>
          </a:lstStyle>
          <a:p>
            <a:pPr lvl="1">
              <a:defRPr/>
            </a:pPr>
            <a:fld id="{5529F356-8E80-45C5-9255-7FB01431CFC2}" type="slidenum">
              <a:rPr lang="uk-UA" altLang="en-US"/>
              <a:t>‹#›</a:t>
            </a:fld>
            <a:endParaRPr lang="uk-UA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0"/>
            <a:ext cx="7772400" cy="1411288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2400" b="1" dirty="0" smtClean="0"/>
              <a:t/>
            </a:r>
            <a:br>
              <a:rPr lang="uk-UA" sz="2400" b="1" dirty="0" smtClean="0"/>
            </a:br>
            <a:r>
              <a:rPr lang="uk-UA" sz="2400" b="1" dirty="0"/>
              <a:t/>
            </a:r>
            <a:br>
              <a:rPr lang="uk-UA" sz="2400" b="1" dirty="0"/>
            </a:br>
            <a:r>
              <a:rPr lang="uk-UA" sz="2400" b="1" dirty="0" smtClean="0"/>
              <a:t>Національна академія внутрішніх справ</a:t>
            </a:r>
            <a:br>
              <a:rPr lang="uk-UA" sz="2400" b="1" dirty="0" smtClean="0"/>
            </a:br>
            <a:r>
              <a:rPr lang="uk-UA" sz="2400" b="1" dirty="0" smtClean="0"/>
              <a:t>Кафедра філософії права  та  юридичної логіки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uk-UA" sz="4000" b="1" dirty="0" smtClean="0"/>
          </a:p>
        </p:txBody>
      </p:sp>
      <p:sp>
        <p:nvSpPr>
          <p:cNvPr id="13315" name="Rectangle 3"/>
          <p:cNvSpPr>
            <a:spLocks noGrp="1"/>
          </p:cNvSpPr>
          <p:nvPr>
            <p:ph type="subTitle" sz="quarter" idx="1"/>
          </p:nvPr>
        </p:nvSpPr>
        <p:spPr>
          <a:xfrm>
            <a:off x="1042988" y="1928813"/>
            <a:ext cx="7342187" cy="1995487"/>
          </a:xfrm>
        </p:spPr>
        <p:txBody>
          <a:bodyPr/>
          <a:lstStyle/>
          <a:p>
            <a:pPr eaLnBrk="1" hangingPunct="1"/>
            <a:endParaRPr lang="ru-RU" altLang="en-US" b="1" noProof="1" smtClean="0"/>
          </a:p>
          <a:p>
            <a:pPr eaLnBrk="1" hangingPunct="1"/>
            <a:endParaRPr lang="ru-RU" altLang="en-US" b="1" noProof="1" smtClean="0"/>
          </a:p>
          <a:p>
            <a:pPr eaLnBrk="1" hangingPunct="1">
              <a:lnSpc>
                <a:spcPct val="150000"/>
              </a:lnSpc>
            </a:pPr>
            <a:r>
              <a:rPr lang="ru-RU" altLang="en-US" sz="2400" b="1" noProof="1" smtClean="0"/>
              <a:t>ТЕМА № 4. </a:t>
            </a:r>
            <a:r>
              <a:rPr lang="uk-UA" altLang="ru-RU" sz="2400" b="1" noProof="1" smtClean="0"/>
              <a:t> </a:t>
            </a:r>
            <a:r>
              <a:rPr lang="ru-RU" altLang="en-US" sz="3600" b="1" noProof="1" smtClean="0"/>
              <a:t>Моделі управління: </a:t>
            </a:r>
            <a:r>
              <a:rPr lang="ru-RU" altLang="en-US" b="1" noProof="1" smtClean="0"/>
              <a:t>онтологічні та гносеологічні виміри</a:t>
            </a:r>
            <a:endParaRPr lang="ru-RU" altLang="en-US" noProof="1" smtClean="0"/>
          </a:p>
          <a:p>
            <a:pPr eaLnBrk="1" hangingPunct="1"/>
            <a:r>
              <a:rPr lang="ru-RU" altLang="en-US" noProof="1" smtClean="0"/>
              <a:t> </a:t>
            </a:r>
          </a:p>
          <a:p>
            <a:pPr eaLnBrk="1" hangingPunct="1"/>
            <a:endParaRPr lang="ru-RU" altLang="en-US" b="1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uk-UA" sz="2800" i="1" dirty="0" smtClean="0">
                <a:solidFill>
                  <a:schemeClr val="tx1"/>
                </a:solidFill>
              </a:rPr>
              <a:t>моделі стратегічного управління:</a:t>
            </a:r>
            <a:endParaRPr lang="uk-UA" sz="28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34575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en-US" smtClean="0"/>
              <a:t>- модель ситуативного управління виникла в результаті подальшого ускладнення зовнішнього середовища і зробила наголос на неможливим передбачення майбутніх змін. Тобто  реакція на прояв нових факторів зовнішнього середовища повинна бути швидкою і адекватною;</a:t>
            </a:r>
            <a:endParaRPr lang="ru-RU" altLang="en-US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8905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/>
              <a:t>Стиль </a:t>
            </a:r>
            <a:r>
              <a:rPr lang="ru-RU" sz="2800" b="1" i="1" dirty="0" err="1" smtClean="0"/>
              <a:t>управління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або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керівництва</a:t>
            </a:r>
            <a:r>
              <a:rPr lang="ru-RU" sz="2800" dirty="0" smtClean="0"/>
              <a:t> - </a:t>
            </a:r>
            <a:endParaRPr lang="uk-UA" sz="28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2214563"/>
            <a:ext cx="7772400" cy="3881437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uk-UA" altLang="ru-RU" smtClean="0"/>
              <a:t>		</a:t>
            </a:r>
            <a:r>
              <a:rPr lang="ru-RU" altLang="en-US" smtClean="0"/>
              <a:t>це гнучка манера поведінки керівника щодо співробітників, яка змінюється в часі залежно від ситуації і виявляється в способах виконання управлінських робіт підпорядковани</a:t>
            </a:r>
            <a:r>
              <a:rPr lang="uk-UA" altLang="ru-RU" smtClean="0"/>
              <a:t>ми</a:t>
            </a:r>
            <a:r>
              <a:rPr lang="ru-RU" altLang="en-US" smtClean="0"/>
              <a:t> керівнику співробітник</a:t>
            </a:r>
            <a:r>
              <a:rPr lang="uk-UA" altLang="ru-RU" smtClean="0"/>
              <a:t>ами</a:t>
            </a:r>
            <a:r>
              <a:rPr lang="ru-RU" altLang="en-US" smtClean="0"/>
              <a:t>.</a:t>
            </a:r>
            <a:endParaRPr lang="uk-U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dirty="0" smtClean="0"/>
              <a:t>Стиль </a:t>
            </a:r>
            <a:r>
              <a:rPr lang="ru-RU" sz="3200" b="1" i="1" dirty="0" err="1" smtClean="0"/>
              <a:t>керівника</a:t>
            </a:r>
            <a:r>
              <a:rPr lang="ru-RU" sz="3200" b="1" i="1" dirty="0" smtClean="0"/>
              <a:t> </a:t>
            </a:r>
            <a:r>
              <a:rPr lang="ru-RU" sz="2800" dirty="0" smtClean="0"/>
              <a:t>-</a:t>
            </a:r>
            <a:endParaRPr lang="uk-UA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2000250"/>
            <a:ext cx="7772400" cy="409575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ru-RU" sz="2800" smtClean="0"/>
              <a:t>	</a:t>
            </a:r>
            <a:r>
              <a:rPr lang="ru-RU" altLang="en-US" sz="2800" smtClean="0"/>
              <a:t>це сукупність типових і відносно стабільних методів впливу керівника на підлеглих з метою ефективного виконання управлінських функцій </a:t>
            </a:r>
          </a:p>
          <a:p>
            <a:pPr marL="0" indent="0" algn="just" eaLnBrk="1" hangingPunct="1">
              <a:buNone/>
            </a:pPr>
            <a:endParaRPr lang="ru-RU" altLang="en-US" sz="2800" smtClean="0"/>
          </a:p>
          <a:p>
            <a:pPr marL="0" indent="0" algn="just" eaLnBrk="1" hangingPunct="1">
              <a:buNone/>
            </a:pPr>
            <a:r>
              <a:rPr lang="ru-RU" altLang="en-US" sz="2800" smtClean="0"/>
              <a:t>Існують традиційні і сучасні підходи до визначення стилю керівництва. Вперше стилі керівництва були визначені К. Левіном як </a:t>
            </a:r>
            <a:r>
              <a:rPr lang="ru-RU" altLang="en-US" sz="2800" i="1" smtClean="0"/>
              <a:t>авторитарний, демократичний і ліберальний. </a:t>
            </a:r>
            <a:endParaRPr lang="ru-RU" altLang="en-US" sz="2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396240"/>
            <a:ext cx="8080375" cy="10445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dirty="0" err="1" smtClean="0"/>
              <a:t>Ліберальний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пасивний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нейтральний</a:t>
            </a:r>
            <a:r>
              <a:rPr lang="ru-RU" sz="2800" b="1" i="1" dirty="0" smtClean="0"/>
              <a:t>) стиль </a:t>
            </a:r>
            <a:r>
              <a:rPr lang="ru-RU" sz="2800" b="1" i="1" dirty="0" err="1" smtClean="0"/>
              <a:t>управління</a:t>
            </a:r>
            <a:endParaRPr lang="uk-UA" sz="28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75285" y="1484630"/>
            <a:ext cx="8339455" cy="43815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ru-RU" altLang="en-US" sz="2800" smtClean="0"/>
              <a:t>Характеризується можливістю кожного висловлювати свої позиції, але реального врахування і узгодження цих позицій не прагнуть досягти, а з іншого боку, навіть ухвалені рішення не виконуються, немає контролю за їхньою реалізацією, все спущено на "самоплив", внаслідок чого результати роботи зазвичай низькі, люди не задоволені своєю роботою, керівником, психологічний клімат у колективі несприятливий, немає дієвого співробітництва, немає стимулу сумлінно трудитися, частини роботи складаються з окремих інтересів, можливі приховані і явні конфлікти, іде розшарування на конфліктуючі підгрупи.</a:t>
            </a:r>
            <a:endParaRPr lang="uk-UA" altLang="en-US" sz="28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357188"/>
            <a:ext cx="8080375" cy="1395412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b="1" i="1" dirty="0" err="1" smtClean="0"/>
              <a:t>Авторитарний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директивний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диктаторський</a:t>
            </a:r>
            <a:r>
              <a:rPr lang="ru-RU" sz="2800" b="1" i="1" dirty="0" smtClean="0"/>
              <a:t>) стиль </a:t>
            </a:r>
            <a:r>
              <a:rPr lang="ru-RU" sz="2800" b="1" i="1" dirty="0" err="1" smtClean="0"/>
              <a:t>управління</a:t>
            </a:r>
            <a:r>
              <a:rPr lang="ru-RU" sz="2800" b="1" i="1" dirty="0" smtClean="0"/>
              <a:t>:</a:t>
            </a:r>
            <a:endParaRPr lang="uk-UA" sz="28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ru-RU" altLang="en-US" sz="2800" smtClean="0"/>
              <a:t>тверде одноосібне прийняття керівником всіх рішень, жорсткий тотальний контроль за виконанням рішень із погрозою покарання;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ru-RU" altLang="en-US" sz="2800" smtClean="0"/>
              <a:t>відсутність інтересу до працівника як до особистості. 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en-US" sz="2800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smtClean="0"/>
              <a:t>		</a:t>
            </a:r>
            <a:r>
              <a:rPr lang="ru-RU" altLang="en-US" sz="2800" smtClean="0"/>
              <a:t>За рахунок постійного контролю цей стиль управління забезпечує цілком прийнятні результати роботи (за непсихологічними критеріями: прибуток, продуктивність, якість продукції може бути високими),</a:t>
            </a:r>
            <a:endParaRPr lang="uk-UA" altLang="en-US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74771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err="1" smtClean="0"/>
              <a:t>Недоліки</a:t>
            </a:r>
            <a:r>
              <a:rPr lang="ru-RU" sz="2800" dirty="0" smtClean="0"/>
              <a:t> авторитарного стилю </a:t>
            </a:r>
            <a:r>
              <a:rPr lang="ru-RU" sz="2800" dirty="0" err="1" smtClean="0"/>
              <a:t>керівництва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endParaRPr lang="uk-UA" sz="2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714500"/>
            <a:ext cx="7772400" cy="4810125"/>
          </a:xfrm>
        </p:spPr>
        <p:txBody>
          <a:bodyPr/>
          <a:lstStyle/>
          <a:p>
            <a:pPr algn="just" eaLnBrk="1" hangingPunct="1"/>
            <a:r>
              <a:rPr lang="ru-RU" altLang="en-US" sz="2800" smtClean="0"/>
              <a:t>висока ймовірність помилкових рішень;</a:t>
            </a:r>
          </a:p>
          <a:p>
            <a:pPr algn="just" eaLnBrk="1" hangingPunct="1"/>
            <a:r>
              <a:rPr lang="ru-RU" altLang="en-US" sz="2800" smtClean="0"/>
              <a:t>придушення ініціативи, творчості підлеглих, уповільнення нововведень, застій, пасивність співробітників;</a:t>
            </a:r>
          </a:p>
          <a:p>
            <a:pPr algn="just" eaLnBrk="1" hangingPunct="1"/>
            <a:r>
              <a:rPr lang="ru-RU" altLang="en-US" sz="2800" smtClean="0"/>
              <a:t>незадоволеність людей своєю роботою, своїм положенням у колективі;</a:t>
            </a:r>
          </a:p>
          <a:p>
            <a:pPr algn="just" eaLnBrk="1" hangingPunct="1"/>
            <a:r>
              <a:rPr lang="ru-RU" altLang="en-US" sz="2800" smtClean="0"/>
              <a:t>несприятливий психологічний клімат, що обумовлює підвищене психологічно-стресове навантаження і шкідливий для психічного і фізичного здоров'я.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en-US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sz="2800" b="1" i="1" dirty="0" err="1" smtClean="0"/>
              <a:t>Авторитарний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директивний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диктаторський</a:t>
            </a:r>
            <a:r>
              <a:rPr lang="ru-RU" sz="2800" b="1" i="1" dirty="0" smtClean="0"/>
              <a:t>) стиль </a:t>
            </a:r>
            <a:r>
              <a:rPr lang="ru-RU" sz="2800" b="1" i="1" dirty="0" err="1" smtClean="0"/>
              <a:t>управління</a:t>
            </a:r>
            <a:r>
              <a:rPr lang="ru-RU" sz="2800" b="1" i="1" dirty="0" smtClean="0"/>
              <a:t>:</a:t>
            </a:r>
            <a:endParaRPr lang="uk-UA" sz="28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46164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		</a:t>
            </a:r>
            <a:r>
              <a:rPr lang="ru-RU" altLang="en-US" smtClean="0"/>
              <a:t> доцільний і виправданий лише в критичних ситуаціях (аварії, бойові воєнні дії і т.п.).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en-US" smtClean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			</a:t>
            </a:r>
            <a:r>
              <a:rPr lang="ru-RU" altLang="en-US" smtClean="0"/>
              <a:t>Але в керівника-автократа є і привабливі риси. Люди цього типу найчастіше мають прямо-таки блискавичну реакцію, енергійні і розумні, рішуче переборюють труднощі.</a:t>
            </a:r>
            <a:endParaRPr lang="uk-UA" alt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42938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err="1" smtClean="0"/>
              <a:t>Демократичний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колективний</a:t>
            </a:r>
            <a:r>
              <a:rPr lang="ru-RU" sz="2800" b="1" i="1" dirty="0" smtClean="0"/>
              <a:t>) стиль </a:t>
            </a:r>
            <a:r>
              <a:rPr lang="ru-RU" sz="2800" b="1" i="1" dirty="0" err="1" smtClean="0"/>
              <a:t>управління</a:t>
            </a:r>
            <a:r>
              <a:rPr lang="ru-RU" sz="2800" b="1" i="1" dirty="0" smtClean="0"/>
              <a:t>:</a:t>
            </a:r>
            <a:endParaRPr lang="uk-UA" sz="28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22935" y="1714500"/>
            <a:ext cx="7832090" cy="412877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en-US" sz="2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en-US" sz="2800" smtClean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uk-UA" altLang="ru-RU" sz="2800" smtClean="0"/>
              <a:t>		</a:t>
            </a:r>
            <a:r>
              <a:rPr lang="ru-RU" altLang="en-US" sz="2800" smtClean="0"/>
              <a:t>управлінські рішення приймаються на основі обговорення проблеми, врахування думок і ініціатив співробітників, виконання ухваленого рішення контролюється і керівником, і самими співробітниками, керівник проявляє інтерес до особистості співробітників, до їхніх інтересів, потреб, особливостей.</a:t>
            </a:r>
            <a:endParaRPr lang="uk-UA" altLang="en-US" sz="28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en-US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571500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dirty="0" err="1" smtClean="0"/>
              <a:t>Демократичний</a:t>
            </a:r>
            <a:r>
              <a:rPr lang="ru-RU" sz="3200" dirty="0" smtClean="0"/>
              <a:t> стиль </a:t>
            </a:r>
            <a:r>
              <a:rPr lang="ru-RU" sz="3200" dirty="0" err="1" smtClean="0"/>
              <a:t>є</a:t>
            </a:r>
            <a:endParaRPr lang="uk-UA" sz="3200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96925" y="1628775"/>
            <a:ext cx="7772400" cy="4543425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ru-RU" sz="2800" smtClean="0"/>
              <a:t>		</a:t>
            </a:r>
            <a:r>
              <a:rPr lang="ru-RU" altLang="en-US" sz="2800" smtClean="0"/>
              <a:t>найефективнішим, тому що він забезпечує високу ймовірність зважених рішень, високі виробничі результати праці, ініціативу, активність співробітників, задоволеність людей своєю роботою і членством у колективі, сприятливий психологічний клімат і згуртованість колективу.</a:t>
            </a:r>
          </a:p>
          <a:p>
            <a:pPr marL="0" indent="0" algn="just" eaLnBrk="1" hangingPunct="1">
              <a:buNone/>
            </a:pPr>
            <a:r>
              <a:rPr lang="uk-UA" altLang="ru-RU" sz="2800" smtClean="0"/>
              <a:t>		</a:t>
            </a:r>
            <a:r>
              <a:rPr lang="ru-RU" altLang="en-US" sz="2800" smtClean="0"/>
              <a:t>Керівник-демократ не уникає відповідальності за власні рішення або помилки підлеглих, по заслугах хвалить або критикує, свої вказівки формулює чітко і переконливо.</a:t>
            </a:r>
          </a:p>
          <a:p>
            <a:pPr marL="0" indent="0" eaLnBrk="1" hangingPunct="1">
              <a:lnSpc>
                <a:spcPct val="70000"/>
              </a:lnSpc>
              <a:buNone/>
            </a:pPr>
            <a:r>
              <a:rPr lang="uk-UA" altLang="en-US" sz="280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45185" y="393700"/>
            <a:ext cx="8021320" cy="91186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dirty="0" smtClean="0"/>
              <a:t>При </a:t>
            </a:r>
            <a:r>
              <a:rPr lang="ru-RU" sz="2400" dirty="0" err="1" smtClean="0"/>
              <a:t>виборі</a:t>
            </a:r>
            <a:r>
              <a:rPr lang="ru-RU" sz="2400" dirty="0" smtClean="0"/>
              <a:t> стилю </a:t>
            </a:r>
            <a:r>
              <a:rPr lang="ru-RU" sz="2400" dirty="0" err="1" smtClean="0"/>
              <a:t>користуються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критеріями</a:t>
            </a:r>
            <a:r>
              <a:rPr lang="ru-RU" sz="2400" dirty="0" smtClean="0"/>
              <a:t>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uk-UA" sz="32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214438"/>
            <a:ext cx="7772400" cy="5310187"/>
          </a:xfrm>
        </p:spPr>
        <p:txBody>
          <a:bodyPr/>
          <a:lstStyle/>
          <a:p>
            <a:pPr algn="just" eaLnBrk="1" hangingPunct="1"/>
            <a:r>
              <a:rPr lang="ru-RU" altLang="en-US" sz="2400" smtClean="0"/>
              <a:t>наявність  досвіду в підлеглих;</a:t>
            </a:r>
          </a:p>
          <a:p>
            <a:pPr algn="just" eaLnBrk="1" hangingPunct="1"/>
            <a:endParaRPr lang="ru-RU" altLang="en-US" sz="2400" smtClean="0"/>
          </a:p>
          <a:p>
            <a:pPr algn="just" eaLnBrk="1" hangingPunct="1"/>
            <a:r>
              <a:rPr lang="ru-RU" altLang="en-US" sz="2400" smtClean="0"/>
              <a:t>чіткість і структурованість проблеми;</a:t>
            </a:r>
          </a:p>
          <a:p>
            <a:pPr algn="just" eaLnBrk="1" hangingPunct="1"/>
            <a:endParaRPr lang="ru-RU" altLang="en-US" sz="2400" smtClean="0"/>
          </a:p>
          <a:p>
            <a:pPr algn="just" eaLnBrk="1" hangingPunct="1"/>
            <a:r>
              <a:rPr lang="ru-RU" altLang="en-US" sz="2400" smtClean="0"/>
              <a:t>ступінь причетності проблеми до справ організації і необхідність узгоджувати з ними рішення;</a:t>
            </a:r>
          </a:p>
          <a:p>
            <a:pPr algn="just" eaLnBrk="1" hangingPunct="1"/>
            <a:endParaRPr lang="ru-RU" altLang="en-US" sz="2400" smtClean="0"/>
          </a:p>
          <a:p>
            <a:pPr algn="just" eaLnBrk="1" hangingPunct="1"/>
            <a:r>
              <a:rPr lang="ru-RU" altLang="en-US" sz="2400" smtClean="0"/>
              <a:t>імовірність того, що одноособове рішення керівника одержить підтримку виконавців;</a:t>
            </a:r>
          </a:p>
          <a:p>
            <a:pPr algn="just" eaLnBrk="1" hangingPunct="1"/>
            <a:endParaRPr lang="ru-RU" altLang="en-US" sz="2400" smtClean="0"/>
          </a:p>
          <a:p>
            <a:pPr algn="just" eaLnBrk="1" hangingPunct="1"/>
            <a:r>
              <a:rPr lang="ru-RU" altLang="en-US" sz="2400" smtClean="0"/>
              <a:t>зацікавленість виконавців у досягненні цілей;</a:t>
            </a:r>
          </a:p>
          <a:p>
            <a:pPr algn="just" eaLnBrk="1" hangingPunct="1"/>
            <a:r>
              <a:rPr lang="ru-RU" altLang="en-US" sz="2400" smtClean="0"/>
              <a:t>ступінь імовірності виникнення конфліктів між підлеглими в результаті прийняття рішень.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en-US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916113"/>
            <a:ext cx="8455025" cy="41148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en-US" b="1" smtClean="0">
                <a:solidFill>
                  <a:srgbClr val="FFC000"/>
                </a:solidFill>
              </a:rPr>
              <a:t>Будь-який існуючий порядок необхідно безперервно організовувати і упорядковувати.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uk-UA" altLang="en-US" sz="3600" smtClean="0">
                <a:solidFill>
                  <a:schemeClr val="tx1"/>
                </a:solidFill>
              </a:rPr>
              <a:t>Владислав Гжегорчик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en-US" sz="3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en-US" sz="3600" b="1" smtClean="0">
                <a:solidFill>
                  <a:srgbClr val="FFC000"/>
                </a:solidFill>
              </a:rPr>
              <a:t>Щоб прийти до мети, треба лише обрати правильний </a:t>
            </a:r>
            <a:r>
              <a:rPr lang="uk-UA" altLang="en-US" sz="4400" b="1" smtClean="0">
                <a:solidFill>
                  <a:srgbClr val="FFC000"/>
                </a:solidFill>
              </a:rPr>
              <a:t>шлях. </a:t>
            </a:r>
            <a:endParaRPr lang="uk-UA" altLang="en-US" b="1" smtClean="0">
              <a:solidFill>
                <a:srgbClr val="FFC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en-US" smtClean="0"/>
              <a:t>                                 Е. фон Манштейн</a:t>
            </a:r>
            <a:endParaRPr lang="ru-RU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600" b="1" dirty="0" smtClean="0"/>
              <a:t>Висновки до лекції: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557338"/>
            <a:ext cx="7772400" cy="489585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ru-RU" sz="2800" b="1" smtClean="0"/>
              <a:t>	</a:t>
            </a:r>
            <a:r>
              <a:rPr lang="ru-RU" altLang="en-US" sz="2800" b="1" smtClean="0"/>
              <a:t>Оптимальним сам по собі не може бути жоден з основних або навіть проміжних стилів керівництва. Оптимальним може бути лише динамічний стиль, що міняється зі зміною ситуації і об'єктів управління. Зокрема, правильна думка </a:t>
            </a:r>
            <a:r>
              <a:rPr lang="ru-RU" altLang="en-US" sz="2800" b="1" smtClean="0">
                <a:solidFill>
                  <a:srgbClr val="FFC000"/>
                </a:solidFill>
              </a:rPr>
              <a:t>"... уміння керувати - це вміння міняти стиль управлівння". </a:t>
            </a:r>
          </a:p>
          <a:p>
            <a:pPr marL="0" indent="0" algn="just" eaLnBrk="1" hangingPunct="1">
              <a:buNone/>
            </a:pPr>
            <a:r>
              <a:rPr lang="uk-UA" altLang="ru-RU" sz="2800" b="1" smtClean="0"/>
              <a:t>	</a:t>
            </a:r>
            <a:r>
              <a:rPr lang="ru-RU" altLang="en-US" sz="2800" b="1" smtClean="0"/>
              <a:t>Жоден зі стилів управління не повинен намертво "приклеюватися" до керівника. Стиль повинен бути динамічним.</a:t>
            </a:r>
            <a:endParaRPr lang="uk-UA" altLang="en-US" sz="28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341438"/>
            <a:ext cx="7772400" cy="511175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ru-RU" b="1" smtClean="0"/>
              <a:t>	</a:t>
            </a:r>
            <a:r>
              <a:rPr lang="ru-RU" altLang="en-US" b="1" smtClean="0"/>
              <a:t>Основою оптимального стилю управління повинен стати демократичний стиль. Для такого стилю характерна органічна єдність теорії і практики управління, тісний зв'язок з колективом, розвинене почуття відповідальності перед суспільством, уміння вступати в контакти з різними людьми, поважне відношення до підлеглих, постійна турбота про них.</a:t>
            </a:r>
            <a:endParaRPr lang="ru-RU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Содержимое 2"/>
          <p:cNvSpPr>
            <a:spLocks noGrp="1" noChangeArrowheads="1"/>
          </p:cNvSpPr>
          <p:nvPr>
            <p:ph idx="1"/>
          </p:nvPr>
        </p:nvSpPr>
        <p:spPr>
          <a:xfrm>
            <a:off x="633730" y="1457960"/>
            <a:ext cx="8262620" cy="4740275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ru-RU" sz="3600" b="1" smtClean="0">
                <a:solidFill>
                  <a:srgbClr val="FFC000"/>
                </a:solidFill>
              </a:rPr>
              <a:t>	</a:t>
            </a:r>
            <a:r>
              <a:rPr lang="ru-RU" altLang="en-US" sz="3600" b="1" smtClean="0">
                <a:solidFill>
                  <a:srgbClr val="FFC000"/>
                </a:solidFill>
              </a:rPr>
              <a:t>Індивідуальний стиль управління керівника, що базується на демократичних принципах, є гнучким і динамічним, здатним у екстремальних ситуаціях перейти в авторитарний, а стосовно творчих особистостей високої кваліфікації спроможний бути ліберальним, </a:t>
            </a:r>
            <a:r>
              <a:rPr lang="ru-RU" altLang="en-US" sz="4000" b="1" i="1" smtClean="0">
                <a:solidFill>
                  <a:srgbClr val="FFC000"/>
                </a:solidFill>
              </a:rPr>
              <a:t>може вважатися оптимальним</a:t>
            </a:r>
            <a:r>
              <a:rPr lang="ru-RU" altLang="en-US" sz="3600" b="1" smtClean="0">
                <a:solidFill>
                  <a:srgbClr val="FFC000"/>
                </a:solidFill>
              </a:rPr>
              <a:t>.</a:t>
            </a:r>
            <a:endParaRPr lang="ru-RU" altLang="en-US" sz="3600" smtClean="0">
              <a:solidFill>
                <a:srgbClr val="FFC000"/>
              </a:solidFill>
            </a:endParaRPr>
          </a:p>
          <a:p>
            <a:pPr eaLnBrk="1" hangingPunct="1"/>
            <a:endParaRPr lang="ru-RU" alt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3200" dirty="0" smtClean="0"/>
              <a:t>Завдання для самостійної роботи: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214438"/>
            <a:ext cx="7772400" cy="5383212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uk-UA" altLang="en-US" sz="2800" smtClean="0"/>
              <a:t>Провести письмово порівняльний аналіз основних стилів управління. </a:t>
            </a:r>
          </a:p>
          <a:p>
            <a:pPr algn="just" eaLnBrk="1" hangingPunct="1">
              <a:lnSpc>
                <a:spcPct val="70000"/>
              </a:lnSpc>
            </a:pPr>
            <a:r>
              <a:rPr lang="ru-RU" altLang="en-US" sz="2800" smtClean="0"/>
              <a:t>Створити таблицю, що узагальнить характеристику традиційних стилів управління.</a:t>
            </a:r>
          </a:p>
          <a:p>
            <a:pPr algn="just"/>
            <a:r>
              <a:rPr lang="uk-UA" altLang="en-US" sz="2800" smtClean="0"/>
              <a:t>Назвіть основні риси управлінця, які детермінують його успіх.</a:t>
            </a:r>
            <a:endParaRPr lang="ru-RU" altLang="en-US" sz="2800" smtClean="0"/>
          </a:p>
          <a:p>
            <a:pPr algn="just"/>
            <a:r>
              <a:rPr lang="uk-UA" altLang="en-US" sz="2800" smtClean="0"/>
              <a:t>Назвіть основні етичні норми, в руслі яких повинно здійснюватись керівництво колективом, підрозділом, фірмою, асоціацією і т. д.</a:t>
            </a:r>
            <a:endParaRPr lang="ru-RU" altLang="en-US" sz="2800" smtClean="0"/>
          </a:p>
          <a:p>
            <a:pPr algn="just" eaLnBrk="1" hangingPunct="1">
              <a:lnSpc>
                <a:spcPct val="70000"/>
              </a:lnSpc>
            </a:pPr>
            <a:endParaRPr lang="uk-UA" alt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4" descr="seminars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42976" y="2714620"/>
            <a:ext cx="6572296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kumimoji="1" lang="uk-UA" sz="5400" i="1" kern="10" dirty="0">
                <a:ln w="9525" cap="rnd">
                  <a:solidFill>
                    <a:srgbClr val="0000FF"/>
                  </a:solidFill>
                  <a:prstDash val="sysDot"/>
                  <a:round/>
                </a:ln>
                <a:solidFill>
                  <a:srgbClr val="0000FF"/>
                </a:solidFill>
                <a:latin typeface="Impact" panose="020B0806030902050204"/>
              </a:rPr>
              <a:t>Дякую   за    увагу</a:t>
            </a:r>
            <a:endParaRPr kumimoji="1" lang="ru-RU" sz="5400" i="1" kern="10" dirty="0">
              <a:ln w="9525" cap="rnd">
                <a:solidFill>
                  <a:srgbClr val="0000FF"/>
                </a:solidFill>
                <a:prstDash val="sysDot"/>
                <a:round/>
              </a:ln>
              <a:solidFill>
                <a:srgbClr val="0000FF"/>
              </a:solidFill>
              <a:latin typeface="Impact" panose="020B080603090205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b="1" dirty="0" smtClean="0"/>
              <a:t>Питання до розгляду: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2074545"/>
            <a:ext cx="7772400" cy="4307205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smtClean="0"/>
              <a:t>1. Онтологічний вимір феномену управління.  Поняття моделі управління. Критерії типологізації управлінських систем.</a:t>
            </a:r>
            <a:endParaRPr lang="ru-RU" altLang="en-US" smtClean="0"/>
          </a:p>
          <a:p>
            <a:pPr marL="0" indent="0" algn="just" eaLnBrk="1" hangingPunct="1">
              <a:buNone/>
            </a:pPr>
            <a:r>
              <a:rPr lang="uk-UA" altLang="en-US" smtClean="0"/>
              <a:t>2. Ліберальний тип управлінських систем.</a:t>
            </a:r>
            <a:endParaRPr lang="ru-RU" altLang="en-US" smtClean="0"/>
          </a:p>
          <a:p>
            <a:pPr marL="0" indent="0" algn="just" eaLnBrk="1" hangingPunct="1">
              <a:buNone/>
            </a:pPr>
            <a:r>
              <a:rPr lang="uk-UA" altLang="en-US" smtClean="0"/>
              <a:t>3. Тоталітарна система управління.</a:t>
            </a:r>
            <a:endParaRPr lang="ru-RU" altLang="en-US" smtClean="0"/>
          </a:p>
          <a:p>
            <a:pPr marL="0" indent="0" algn="just" eaLnBrk="1" hangingPunct="1">
              <a:buNone/>
            </a:pPr>
            <a:r>
              <a:rPr lang="uk-UA" altLang="en-US" smtClean="0"/>
              <a:t>4. Демократична система управління.</a:t>
            </a:r>
            <a:endParaRPr lang="ru-RU" altLang="en-US" smtClean="0"/>
          </a:p>
          <a:p>
            <a:pPr eaLnBrk="1" hangingPunct="1">
              <a:lnSpc>
                <a:spcPct val="80000"/>
              </a:lnSpc>
            </a:pPr>
            <a:endParaRPr lang="uk-U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1533525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b="1" dirty="0" smtClean="0"/>
              <a:t>У чому прирощення наших знань після розгляду теми?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2928938"/>
            <a:ext cx="7772400" cy="3595687"/>
          </a:xfrm>
        </p:spPr>
        <p:txBody>
          <a:bodyPr/>
          <a:lstStyle/>
          <a:p>
            <a:pPr algn="just" eaLnBrk="1" hangingPunct="1"/>
            <a:r>
              <a:rPr lang="uk-UA" altLang="en-US" sz="2800" smtClean="0"/>
              <a:t>Ми систематизуємо відомості щодо моделей управління;</a:t>
            </a:r>
          </a:p>
          <a:p>
            <a:pPr algn="just" eaLnBrk="1" hangingPunct="1"/>
            <a:r>
              <a:rPr lang="uk-UA" altLang="en-US" sz="2800" smtClean="0"/>
              <a:t>ознайомимося із науковими рекомендаціями з управління;</a:t>
            </a:r>
          </a:p>
          <a:p>
            <a:pPr algn="just" eaLnBrk="1" hangingPunct="1"/>
            <a:r>
              <a:rPr lang="uk-UA" altLang="en-US" sz="2800" smtClean="0"/>
              <a:t>виявимо специфіку управлінської діяльності  МВС України.</a:t>
            </a:r>
          </a:p>
          <a:p>
            <a:pPr eaLnBrk="1" hangingPunct="1"/>
            <a:endParaRPr lang="uk-UA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78" y="45402"/>
            <a:ext cx="8080375" cy="1214438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dirty="0" smtClean="0"/>
              <a:t> Рекомендована література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8880"/>
            <a:ext cx="8785225" cy="4975860"/>
          </a:xfrm>
        </p:spPr>
        <p:txBody>
          <a:bodyPr/>
          <a:lstStyle/>
          <a:p>
            <a:pPr algn="just"/>
            <a:r>
              <a:rPr lang="uk-UA" altLang="en-US" sz="2400" smtClean="0"/>
              <a:t>Актуальні проблеми філософії ХХ-ХХІ століть. </a:t>
            </a:r>
            <a:r>
              <a:rPr lang="ru-RU" altLang="en-US" sz="2400" smtClean="0"/>
              <a:t>За заг. ред. д-ра філос. наук І. В. Карівц</a:t>
            </a:r>
            <a:r>
              <a:rPr lang="uk-UA" altLang="en-US" sz="2400" smtClean="0"/>
              <a:t>я. Навчальний посібник. Л.: Львівська політехніка,</a:t>
            </a:r>
            <a:r>
              <a:rPr lang="ru-RU" altLang="en-US" sz="2400" smtClean="0"/>
              <a:t> 2022. 240 с.</a:t>
            </a:r>
            <a:endParaRPr lang="uk-UA" altLang="en-US" sz="2400" smtClean="0"/>
          </a:p>
          <a:p>
            <a:pPr algn="just"/>
            <a:r>
              <a:rPr lang="en-US" altLang="en-US" sz="2400" smtClean="0"/>
              <a:t>Гаєвська О. Б., Гаєвський Б. А. Організаційний потенціал України в системі наукового управління суспільством : монографія / О. Б. Гаєвська, Б. А. Гаєвський. К</a:t>
            </a:r>
            <a:r>
              <a:rPr lang="uk-UA" altLang="en-US" sz="2400" smtClean="0"/>
              <a:t>.</a:t>
            </a:r>
            <a:r>
              <a:rPr lang="en-US" altLang="en-US" sz="2400" smtClean="0"/>
              <a:t>: КНЕУ, 20</a:t>
            </a:r>
            <a:r>
              <a:rPr lang="uk-UA" altLang="en-US" sz="2400" smtClean="0"/>
              <a:t>21</a:t>
            </a:r>
            <a:r>
              <a:rPr lang="en-US" altLang="en-US" sz="2400" smtClean="0"/>
              <a:t>. 255 с. </a:t>
            </a:r>
          </a:p>
          <a:p>
            <a:pPr algn="just"/>
            <a:r>
              <a:rPr lang="uk-UA" altLang="en-US" sz="2400" smtClean="0"/>
              <a:t>Кремень В.Г., Пазиніч С.М., Пономарьов О.С. Філософія управління: підруч. для студ. вищ. навч. закл. Вид. 4-те, доп. і переробл. Х. : НТУ "ХПІ", 2021. 524 с.</a:t>
            </a:r>
            <a:endParaRPr lang="ru-RU" altLang="en-US" sz="2400" smtClean="0"/>
          </a:p>
          <a:p>
            <a:pPr algn="just"/>
            <a:r>
              <a:rPr lang="en-US" altLang="en-US" sz="2400" smtClean="0"/>
              <a:t>Мацусiта К. Філософія менеджменту К.: Альпіна Паблішер, 2018. </a:t>
            </a:r>
            <a:r>
              <a:rPr lang="ru-RU" altLang="en-US" sz="2400" smtClean="0"/>
              <a:t>188 с.</a:t>
            </a:r>
          </a:p>
          <a:p>
            <a:pPr algn="just"/>
            <a:r>
              <a:rPr lang="ru-RU" altLang="en-US" sz="2400" smtClean="0">
                <a:sym typeface="+mn-ea"/>
              </a:rPr>
              <a:t>Тертичка</a:t>
            </a:r>
            <a:r>
              <a:rPr lang="uk-UA" altLang="ru-RU" sz="2400" smtClean="0">
                <a:sym typeface="+mn-ea"/>
              </a:rPr>
              <a:t> В. </a:t>
            </a:r>
            <a:r>
              <a:rPr lang="ru-RU" altLang="en-US" sz="2400" smtClean="0"/>
              <a:t>Стратегічне управління : підручник</a:t>
            </a:r>
            <a:r>
              <a:rPr lang="uk-UA" altLang="ru-RU" sz="2400" smtClean="0"/>
              <a:t>.</a:t>
            </a:r>
            <a:r>
              <a:rPr lang="ru-RU" altLang="en-US" sz="2400" smtClean="0"/>
              <a:t> К</a:t>
            </a:r>
            <a:r>
              <a:rPr lang="uk-UA" altLang="ru-RU" sz="2400" smtClean="0"/>
              <a:t>.</a:t>
            </a:r>
            <a:r>
              <a:rPr lang="ru-RU" altLang="en-US" sz="2400" smtClean="0"/>
              <a:t>: “К.І.С.”, 2021. 932 с</a:t>
            </a:r>
            <a:r>
              <a:rPr lang="uk-UA" altLang="ru-RU" sz="2400" smtClean="0"/>
              <a:t>.</a:t>
            </a:r>
            <a:r>
              <a:rPr lang="ru-RU" altLang="en-US" sz="2400" smtClean="0"/>
              <a:t> </a:t>
            </a:r>
          </a:p>
          <a:p>
            <a:pPr algn="just"/>
            <a:endParaRPr lang="ru-RU" altLang="en-US" sz="2400" smtClean="0"/>
          </a:p>
          <a:p>
            <a:endParaRPr lang="uk-UA" altLang="en-US" sz="2800" smtClean="0"/>
          </a:p>
          <a:p>
            <a:pPr eaLnBrk="1" hangingPunct="1"/>
            <a:endParaRPr lang="uk-UA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sz="3600" i="1" dirty="0" smtClean="0">
                <a:solidFill>
                  <a:schemeClr val="tx1"/>
                </a:solidFill>
              </a:rPr>
              <a:t>Онтологія управління</a:t>
            </a:r>
            <a:endParaRPr lang="ru-RU" sz="3600" dirty="0"/>
          </a:p>
        </p:txBody>
      </p:sp>
      <p:sp>
        <p:nvSpPr>
          <p:cNvPr id="18435" name="Содержимое 2"/>
          <p:cNvSpPr>
            <a:spLocks noGrp="1" noChangeArrowheads="1"/>
          </p:cNvSpPr>
          <p:nvPr>
            <p:ph idx="1"/>
          </p:nvPr>
        </p:nvSpPr>
        <p:spPr>
          <a:xfrm>
            <a:off x="636270" y="1714500"/>
            <a:ext cx="7818755" cy="3746500"/>
          </a:xfrm>
        </p:spPr>
        <p:txBody>
          <a:bodyPr/>
          <a:lstStyle/>
          <a:p>
            <a:endParaRPr lang="uk-UA" altLang="en-US" sz="2800" smtClean="0"/>
          </a:p>
          <a:p>
            <a:pPr marL="0" indent="0" algn="just">
              <a:buNone/>
            </a:pPr>
            <a:r>
              <a:rPr lang="uk-UA" altLang="en-US" sz="2800" smtClean="0"/>
              <a:t>	розкриває сутність управління як специфічного соціального феномену, відповідає на запитання, </a:t>
            </a:r>
            <a:r>
              <a:rPr lang="uk-UA" altLang="en-US" sz="2800" i="1" smtClean="0"/>
              <a:t>що</a:t>
            </a:r>
            <a:r>
              <a:rPr lang="uk-UA" altLang="en-US" sz="2800" smtClean="0"/>
              <a:t> взагалі являє собою явище управління, яка його роль  у забезпеченні буття конкретної людини як суспільної істоти та суспільства в цілому як основної форми існування й діяльності людей, якою є природа соціального управління.</a:t>
            </a:r>
            <a:endParaRPr lang="ru-RU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115" y="346710"/>
            <a:ext cx="8096885" cy="113792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Поняття моделі в науці управління</a:t>
            </a:r>
            <a:r>
              <a:rPr lang="uk-UA" sz="2800" dirty="0" smtClean="0"/>
              <a:t>. </a:t>
            </a:r>
            <a:r>
              <a:rPr lang="uk-UA" sz="2800" b="1" dirty="0" smtClean="0"/>
              <a:t>Класифікація моделей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7772400" cy="4611687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i="1" smtClean="0"/>
              <a:t>Моделювання - це створення моделі, образу об’єкта, який замінює його, для здобуття інформації про цей об’єкт шляхом проведення експериментів з його моделлю.</a:t>
            </a:r>
            <a:endParaRPr lang="ru-RU" altLang="en-US" smtClean="0"/>
          </a:p>
          <a:p>
            <a:pPr marL="0" indent="0" algn="just" eaLnBrk="1" hangingPunct="1">
              <a:buNone/>
            </a:pPr>
            <a:r>
              <a:rPr lang="uk-UA" altLang="en-US" smtClean="0"/>
              <a:t>Моделювання в управлінні є інструмент аналізу складних управлінських систем і об’єктів.</a:t>
            </a:r>
            <a:endParaRPr lang="ru-RU" altLang="en-US" smtClean="0"/>
          </a:p>
          <a:p>
            <a:pPr marL="0" indent="0" eaLnBrk="1" hangingPunct="1">
              <a:buNone/>
            </a:pPr>
            <a:endParaRPr lang="el-GR" altLang="en-US" sz="2800" smtClean="0"/>
          </a:p>
          <a:p>
            <a:pPr marL="0" indent="0" eaLnBrk="1" hangingPunct="1">
              <a:buNone/>
            </a:pPr>
            <a:endParaRPr lang="uk-UA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467995"/>
            <a:ext cx="8080375" cy="60388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3200" i="1" dirty="0" smtClean="0">
                <a:solidFill>
                  <a:schemeClr val="tx1"/>
                </a:solidFill>
              </a:rPr>
              <a:t>моделі стратегічного управління: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484630"/>
            <a:ext cx="7772400" cy="41910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sz="2800" smtClean="0"/>
              <a:t>- </a:t>
            </a:r>
            <a:r>
              <a:rPr lang="uk-UA" altLang="en-US" smtClean="0"/>
              <a:t>модель аналітичного управління, основою якої є твердження, що майбутнє неможливо дослідити методами екстраполяції, але характер майбутніх змін цілком передбачуваний. Тому першочерговим завданням її реалізації є здійснення стратегічного аналізу перспектив розвитку управління у нових умовах;</a:t>
            </a:r>
            <a:endParaRPr lang="ru-RU" altLang="en-US" smtClean="0"/>
          </a:p>
          <a:p>
            <a:pPr eaLnBrk="1" hangingPunct="1">
              <a:lnSpc>
                <a:spcPct val="70000"/>
              </a:lnSpc>
            </a:pPr>
            <a:endParaRPr lang="uk-U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500063"/>
            <a:ext cx="8080375" cy="96202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2800" i="1" dirty="0" smtClean="0">
                <a:solidFill>
                  <a:schemeClr val="tx1"/>
                </a:solidFill>
              </a:rPr>
              <a:t>моделі стратегічного управління:</a:t>
            </a:r>
            <a:endParaRPr lang="uk-UA" sz="28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2625" y="1981200"/>
            <a:ext cx="7772400" cy="354076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smtClean="0"/>
              <a:t>- модель формалізованого стратегічного управління: основою є чітка регламентація процедур обґрунтування та реалізації стратегії. В свою чергу регламентація обумовлює конкретизацію аналітичних, планових і контролюючих процедур. Велике значення приділяється кількісним та сценарним прогнозам;</a:t>
            </a:r>
            <a:endParaRPr lang="ru-RU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en-US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uk-U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609</Words>
  <Application>Microsoft Office PowerPoint</Application>
  <PresentationFormat>Экран (4:3)</PresentationFormat>
  <Paragraphs>93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Impact</vt:lpstr>
      <vt:lpstr>Times New Roman</vt:lpstr>
      <vt:lpstr>Wingdings</vt:lpstr>
      <vt:lpstr>Training</vt:lpstr>
      <vt:lpstr>  Національна академія внутрішніх справ Кафедра філософії права  та  юридичної логіки </vt:lpstr>
      <vt:lpstr>Презентация PowerPoint</vt:lpstr>
      <vt:lpstr>Питання до розгляду:</vt:lpstr>
      <vt:lpstr>У чому прирощення наших знань після розгляду теми?</vt:lpstr>
      <vt:lpstr> Рекомендована література</vt:lpstr>
      <vt:lpstr>Онтологія управління</vt:lpstr>
      <vt:lpstr> Поняття моделі в науці управління. Класифікація моделей </vt:lpstr>
      <vt:lpstr>моделі стратегічного управління:</vt:lpstr>
      <vt:lpstr>моделі стратегічного управління:</vt:lpstr>
      <vt:lpstr>моделі стратегічного управління:</vt:lpstr>
      <vt:lpstr>Стиль управління, або керівництва - </vt:lpstr>
      <vt:lpstr>Стиль керівника -</vt:lpstr>
      <vt:lpstr>Ліберальний (пасивний, нейтральний) стиль управління</vt:lpstr>
      <vt:lpstr>Авторитарний (директивний, диктаторський) стиль управління:</vt:lpstr>
      <vt:lpstr>Недоліки авторитарного стилю керівництва: </vt:lpstr>
      <vt:lpstr>Авторитарний (директивний, диктаторський) стиль управління:</vt:lpstr>
      <vt:lpstr>Демократичний (колективний) стиль управління:</vt:lpstr>
      <vt:lpstr>Демократичний стиль є</vt:lpstr>
      <vt:lpstr>При виборі стилю користуються наступними основними критеріями: </vt:lpstr>
      <vt:lpstr>Висновки до лекції:</vt:lpstr>
      <vt:lpstr>Презентация PowerPoint</vt:lpstr>
      <vt:lpstr>Презентация PowerPoint</vt:lpstr>
      <vt:lpstr>Завдання для самостійної роботи:</vt:lpstr>
      <vt:lpstr>Презентация PowerPoint</vt:lpstr>
    </vt:vector>
  </TitlesOfParts>
  <Company>MoBIL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Курси підвищення кваліфікації</dc:title>
  <dc:creator>user</dc:creator>
  <cp:lastModifiedBy>PC 1</cp:lastModifiedBy>
  <cp:revision>51</cp:revision>
  <dcterms:created xsi:type="dcterms:W3CDTF">2014-01-14T11:11:00Z</dcterms:created>
  <dcterms:modified xsi:type="dcterms:W3CDTF">2023-11-13T12:02:36Z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200B6E1B9F624763B66757994A35A11B</vt:lpwstr>
  </property>
  <property fmtid="{D5CDD505-2E9C-101B-9397-08002B2CF9AE}" pid="3" name="KSOProductBuildVer">
    <vt:lpwstr>1033-11.2.0.11513</vt:lpwstr>
  </property>
</Properties>
</file>