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3" r:id="rId3"/>
    <p:sldId id="259" r:id="rId4"/>
    <p:sldId id="257" r:id="rId5"/>
    <p:sldId id="272" r:id="rId6"/>
    <p:sldId id="258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4" r:id="rId20"/>
    <p:sldId id="275" r:id="rId21"/>
    <p:sldId id="280" r:id="rId22"/>
    <p:sldId id="279" r:id="rId23"/>
    <p:sldId id="276" r:id="rId24"/>
    <p:sldId id="277" r:id="rId25"/>
    <p:sldId id="278" r:id="rId26"/>
  </p:sldIdLst>
  <p:sldSz cx="9144000" cy="6858000" type="screen4x3"/>
  <p:notesSz cx="6858000" cy="9144000"/>
  <p:defaultTextStyle>
    <a:defPPr>
      <a:defRPr lang="fr-FR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1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DD330"/>
    <a:srgbClr val="00CC00"/>
    <a:srgbClr val="0C7CD2"/>
    <a:srgbClr val="1F7EE7"/>
    <a:srgbClr val="AE1517"/>
    <a:srgbClr val="CC0000"/>
    <a:srgbClr val="0087B9"/>
    <a:srgbClr val="2AB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7"/>
    <p:restoredTop sz="94660"/>
  </p:normalViewPr>
  <p:slideViewPr>
    <p:cSldViewPr showGuides="1">
      <p:cViewPr>
        <p:scale>
          <a:sx n="117" d="100"/>
          <a:sy n="117" d="100"/>
        </p:scale>
        <p:origin x="1416" y="-48"/>
      </p:cViewPr>
      <p:guideLst>
        <p:guide orient="horz" pos="2160"/>
        <p:guide pos="29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://www.powerpointstyles.com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9"/>
          <p:cNvSpPr txBox="1">
            <a:spLocks noChangeArrowheads="1"/>
          </p:cNvSpPr>
          <p:nvPr/>
        </p:nvSpPr>
        <p:spPr bwMode="auto">
          <a:xfrm>
            <a:off x="3348038" y="6237288"/>
            <a:ext cx="2990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r-FR" altLang="en-US" sz="1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13"/>
              </a:rPr>
              <a:t>Free Powerpoint Templates</a:t>
            </a:r>
            <a:endParaRPr kumimoji="0" lang="fr-FR" altLang="en-US" sz="1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pic>
        <p:nvPicPr>
          <p:cNvPr id="1027" name="Picture 28" descr="2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7962900" y="6375400"/>
            <a:ext cx="1073150" cy="3667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fr-FR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Page </a:t>
            </a:r>
            <a:fld id="{B965133D-7FDC-44F7-8661-7D40107036F6}" type="slidenum">
              <a:rPr kumimoji="0" lang="fr-FR" altLang="en-US" sz="1800" b="1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‹#›</a:t>
            </a:fld>
            <a:endParaRPr kumimoji="0" lang="fr-FR" altLang="en-US" sz="1800" b="1" i="0" u="none" strike="noStrike" kern="1200" cap="none" spc="0" normalizeH="0" baseline="0" noProof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powerpointstyles.com/" TargetMode="Externa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://toneto.net/catalog/uristi---notariusi---advokati/Markiv-Ruslan-Bogdanovich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4"/>
          <p:cNvSpPr txBox="1"/>
          <p:nvPr/>
        </p:nvSpPr>
        <p:spPr>
          <a:xfrm>
            <a:off x="3348038" y="6237288"/>
            <a:ext cx="2990850" cy="3667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eaLnBrk="1" hangingPunct="1"/>
            <a:r>
              <a:rPr lang="fr-FR" altLang="en-US" dirty="0">
                <a:latin typeface="Arial" panose="020B0604020202020204" pitchFamily="34" charset="0"/>
                <a:hlinkClick r:id="rId2"/>
              </a:rPr>
              <a:t>Free Powerpoint Templates</a:t>
            </a:r>
            <a:endParaRPr lang="fr-FR" altLang="en-US" dirty="0">
              <a:latin typeface="Arial" panose="020B0604020202020204" pitchFamily="34" charset="0"/>
            </a:endParaRPr>
          </a:p>
        </p:txBody>
      </p:sp>
      <p:pic>
        <p:nvPicPr>
          <p:cNvPr id="2051" name="Picture 23" descr="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59293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2" name="Заголовок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26112"/>
          </a:xfrm>
          <a:noFill/>
          <a:ln>
            <a:noFill/>
          </a:ln>
        </p:spPr>
        <p:txBody>
          <a:bodyPr/>
          <a:lstStyle/>
          <a:p>
            <a:r>
              <a:rPr lang="ru-RU" altLang="en-US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НА</a:t>
            </a:r>
            <a:r>
              <a:rPr lang="uk-UA" altLang="en-US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ЦІОНАЛЬНА АКАДЕМІЯ ВНУТРІШНІХ СПРАВ</a:t>
            </a:r>
            <a:br>
              <a:rPr lang="uk-UA" altLang="en-US" sz="24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uk-UA" altLang="en-US" sz="2400" b="1" dirty="0">
                <a:solidFill>
                  <a:schemeClr val="tx1"/>
                </a:solidFill>
                <a:latin typeface="Calibri" panose="020F0502020204030204" pitchFamily="34" charset="0"/>
              </a:rPr>
              <a:t>КАФЕДРА  ФІЛОСОФІЇ ПРАВА ТА ЮРИДИЧНОЇ  ЛОГІКИ</a:t>
            </a:r>
            <a:br>
              <a:rPr lang="uk-UA" altLang="en-US" sz="2400" b="1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endParaRPr lang="ru-RU" altLang="en-US" sz="2400" dirty="0">
              <a:solidFill>
                <a:schemeClr val="tx1"/>
              </a:solidFill>
            </a:endParaRPr>
          </a:p>
        </p:txBody>
      </p:sp>
      <p:sp>
        <p:nvSpPr>
          <p:cNvPr id="2053" name="Содержимое 7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768850"/>
          </a:xfrm>
          <a:noFill/>
          <a:ln>
            <a:noFill/>
          </a:ln>
        </p:spPr>
        <p:txBody>
          <a:bodyPr/>
          <a:lstStyle/>
          <a:p>
            <a:endParaRPr lang="ru-RU" altLang="en-US" b="1" dirty="0"/>
          </a:p>
          <a:p>
            <a:endParaRPr lang="ru-RU" altLang="en-US" b="1" dirty="0"/>
          </a:p>
          <a:p>
            <a:endParaRPr lang="ru-RU" altLang="en-US" b="1" dirty="0"/>
          </a:p>
          <a:p>
            <a:endParaRPr lang="ru-RU" altLang="en-US" b="1" dirty="0"/>
          </a:p>
          <a:p>
            <a:endParaRPr lang="ru-RU" altLang="en-US" b="1" dirty="0"/>
          </a:p>
          <a:p>
            <a:endParaRPr lang="ru-RU" altLang="en-US" b="1" dirty="0"/>
          </a:p>
          <a:p>
            <a:r>
              <a:rPr lang="ru-RU" altLang="en-US" b="1" dirty="0"/>
              <a:t>Тема 3. Теоретико-методологічні засади соціального управління</a:t>
            </a:r>
            <a:endParaRPr lang="fr-FR" altLang="en-US" i="1" dirty="0">
              <a:solidFill>
                <a:srgbClr val="0087B9"/>
              </a:solidFill>
            </a:endParaRPr>
          </a:p>
          <a:p>
            <a:endParaRPr lang="ru-RU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pPr eaLnBrk="1" hangingPunct="1"/>
            <a:r>
              <a:rPr lang="uk-UA" altLang="en-US" sz="2400" b="1" dirty="0">
                <a:solidFill>
                  <a:schemeClr val="tx1"/>
                </a:solidFill>
              </a:rPr>
              <a:t>1.2. Застосування принципу розвитку в управлінні передбачає:</a:t>
            </a:r>
            <a:endParaRPr lang="ru-RU" altLang="en-US" sz="2400" dirty="0">
              <a:solidFill>
                <a:schemeClr val="tx1"/>
              </a:solidFill>
            </a:endParaRPr>
          </a:p>
        </p:txBody>
      </p:sp>
      <p:sp>
        <p:nvSpPr>
          <p:cNvPr id="11267" name="Содержимое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197350"/>
          </a:xfrm>
          <a:noFill/>
          <a:ln>
            <a:noFill/>
          </a:ln>
        </p:spPr>
        <p:txBody>
          <a:bodyPr/>
          <a:lstStyle/>
          <a:p>
            <a:pPr marL="0" indent="0" algn="just" eaLnBrk="1" hangingPunct="1">
              <a:buNone/>
            </a:pPr>
            <a:r>
              <a:rPr lang="uk-UA" altLang="en-US" dirty="0"/>
              <a:t>– </a:t>
            </a:r>
            <a:r>
              <a:rPr lang="uk-UA" altLang="en-US" sz="2800" dirty="0"/>
              <a:t>розуміння розвитку управління як 	удосконалення, руху до вищого розвитку;</a:t>
            </a:r>
            <a:endParaRPr lang="ru-RU" altLang="en-US" sz="2800" dirty="0"/>
          </a:p>
          <a:p>
            <a:pPr marL="0" indent="0" algn="just" eaLnBrk="1" hangingPunct="1">
              <a:buNone/>
            </a:pPr>
            <a:r>
              <a:rPr lang="uk-UA" altLang="en-US" sz="2800" dirty="0"/>
              <a:t>– визнання суб'єктивного характеру розвитку;</a:t>
            </a:r>
            <a:endParaRPr lang="ru-RU" altLang="en-US" sz="2800" dirty="0"/>
          </a:p>
          <a:p>
            <a:pPr marL="0" indent="0" algn="just" eaLnBrk="1" hangingPunct="1">
              <a:buNone/>
            </a:pPr>
            <a:r>
              <a:rPr lang="uk-UA" altLang="en-US" sz="2800" dirty="0"/>
              <a:t>– індивідуальний характер розвитку;</a:t>
            </a:r>
            <a:endParaRPr lang="ru-RU" altLang="en-US" sz="2800" dirty="0"/>
          </a:p>
          <a:p>
            <a:pPr marL="0" indent="0" algn="just" eaLnBrk="1" hangingPunct="1">
              <a:buNone/>
            </a:pPr>
            <a:r>
              <a:rPr lang="uk-UA" altLang="en-US" sz="2800" dirty="0"/>
              <a:t>– багатоплановість розвитку в різних сферах;</a:t>
            </a:r>
            <a:endParaRPr lang="ru-RU" altLang="en-US" sz="2800" dirty="0"/>
          </a:p>
          <a:p>
            <a:pPr marL="0" indent="0" algn="just" eaLnBrk="1" hangingPunct="1">
              <a:buNone/>
            </a:pPr>
            <a:r>
              <a:rPr lang="uk-UA" altLang="en-US" sz="2800" dirty="0"/>
              <a:t>– реалізація потенціалу в процесі розвитку.</a:t>
            </a:r>
            <a:endParaRPr lang="ru-RU" altLang="en-US" sz="2800" dirty="0"/>
          </a:p>
          <a:p>
            <a:pPr marL="0" indent="0" algn="just" eaLnBrk="1" hangingPunct="1">
              <a:buNone/>
            </a:pPr>
            <a:endParaRPr lang="ru-RU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lang="uk-UA" altLang="en-US" sz="2800" b="1" i="1" dirty="0">
                <a:solidFill>
                  <a:schemeClr val="tx1"/>
                </a:solidFill>
              </a:rPr>
              <a:t>1.3. Принцип об'єктивності</a:t>
            </a:r>
            <a:endParaRPr lang="ru-RU" altLang="en-US" sz="2800" dirty="0"/>
          </a:p>
        </p:txBody>
      </p:sp>
      <p:sp>
        <p:nvSpPr>
          <p:cNvPr id="12291" name="Содержимое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/>
          <a:lstStyle/>
          <a:p>
            <a:pPr algn="just" eaLnBrk="1" hangingPunct="1"/>
            <a:r>
              <a:rPr lang="uk-UA" altLang="en-US" sz="2400" dirty="0"/>
              <a:t>передбачає вивчення об'єктивних закономірностей розвитку управління,</a:t>
            </a:r>
          </a:p>
          <a:p>
            <a:pPr algn="just" eaLnBrk="1" hangingPunct="1"/>
            <a:r>
              <a:rPr lang="uk-UA" altLang="en-US" sz="2400" dirty="0"/>
              <a:t> вимагає, щоб методи дослідження і позиція дослідника не впливали на одержані результати. </a:t>
            </a:r>
          </a:p>
          <a:p>
            <a:pPr algn="just" eaLnBrk="1" hangingPunct="1"/>
            <a:endParaRPr lang="uk-UA" altLang="en-US" sz="2400" b="1" dirty="0"/>
          </a:p>
          <a:p>
            <a:pPr marL="0" indent="0" algn="just" eaLnBrk="1" hangingPunct="1">
              <a:buNone/>
            </a:pPr>
            <a:r>
              <a:rPr lang="uk-UA" altLang="en-US" sz="2400" b="1" dirty="0"/>
              <a:t>	</a:t>
            </a:r>
            <a:r>
              <a:rPr lang="uk-UA" altLang="en-US" sz="2400" b="1" dirty="0">
                <a:solidFill>
                  <a:srgbClr val="002060"/>
                </a:solidFill>
              </a:rPr>
              <a:t>Умовами об'єктивності є:</a:t>
            </a:r>
            <a:endParaRPr lang="uk-UA" altLang="en-US" sz="2400" dirty="0">
              <a:solidFill>
                <a:srgbClr val="002060"/>
              </a:solidFill>
            </a:endParaRPr>
          </a:p>
          <a:p>
            <a:pPr marL="0" indent="0" algn="just" eaLnBrk="1" hangingPunct="1">
              <a:buNone/>
            </a:pPr>
            <a:r>
              <a:rPr lang="uk-UA" altLang="en-US" sz="2400" dirty="0"/>
              <a:t> 	</a:t>
            </a:r>
            <a:r>
              <a:rPr lang="uk-UA" altLang="en-US" sz="2400" b="1" i="1" dirty="0"/>
              <a:t>точність, обґрунтованість, надійність, достовірність,  наукова аргументованість.</a:t>
            </a:r>
            <a:endParaRPr lang="ru-RU" altLang="en-US" sz="2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lang="uk-UA" altLang="en-US" sz="2800" b="1" i="1" dirty="0">
                <a:solidFill>
                  <a:schemeClr val="tx1"/>
                </a:solidFill>
              </a:rPr>
              <a:t>Принцип комплексності</a:t>
            </a:r>
            <a:endParaRPr lang="ru-RU" altLang="en-US" sz="2800" dirty="0"/>
          </a:p>
        </p:txBody>
      </p:sp>
      <p:sp>
        <p:nvSpPr>
          <p:cNvPr id="13315" name="Содержимое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126038"/>
          </a:xfrm>
          <a:noFill/>
          <a:ln>
            <a:noFill/>
          </a:ln>
        </p:spPr>
        <p:txBody>
          <a:bodyPr/>
          <a:lstStyle/>
          <a:p>
            <a:pPr algn="just" eaLnBrk="1" hangingPunct="1"/>
            <a:r>
              <a:rPr lang="uk-UA" altLang="en-US" dirty="0"/>
              <a:t> </a:t>
            </a:r>
            <a:r>
              <a:rPr lang="uk-UA" altLang="en-US" sz="2800" dirty="0"/>
              <a:t>врахування в кожному складному явищі всіх його аспектів;</a:t>
            </a:r>
          </a:p>
          <a:p>
            <a:pPr algn="just" eaLnBrk="1" hangingPunct="1"/>
            <a:r>
              <a:rPr lang="uk-UA" altLang="en-US" sz="2800" dirty="0"/>
              <a:t> націлений на інтеграцію знання про різні якості, властивості і стани управління.</a:t>
            </a:r>
          </a:p>
          <a:p>
            <a:pPr marL="0" indent="0" algn="just" eaLnBrk="1" hangingPunct="1">
              <a:buNone/>
            </a:pPr>
            <a:r>
              <a:rPr lang="uk-UA" altLang="en-US" sz="2800" dirty="0"/>
              <a:t>	</a:t>
            </a:r>
            <a:r>
              <a:rPr lang="uk-UA" altLang="en-US" sz="2800" b="1" i="1" dirty="0">
                <a:solidFill>
                  <a:srgbClr val="002060"/>
                </a:solidFill>
              </a:rPr>
              <a:t>Загальними характеристиками комплексності є:</a:t>
            </a:r>
          </a:p>
          <a:p>
            <a:pPr marL="0" indent="0" algn="just" eaLnBrk="1" hangingPunct="1">
              <a:buNone/>
            </a:pPr>
            <a:r>
              <a:rPr lang="uk-UA" altLang="en-US" sz="2800" dirty="0"/>
              <a:t>	 виявлення багатоаспектності, багатофакторності, різнопланованості онтологічних детермінант управління</a:t>
            </a:r>
            <a:r>
              <a:rPr lang="uk-UA" altLang="en-US" dirty="0"/>
              <a:t>. </a:t>
            </a:r>
            <a:endParaRPr lang="ru-RU" altLang="en-US" dirty="0"/>
          </a:p>
          <a:p>
            <a:pPr eaLnBrk="1" hangingPunct="1"/>
            <a:endParaRPr lang="ru-RU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lang="uk-UA" altLang="en-US" sz="2800" b="1" i="1" dirty="0"/>
              <a:t>Принцип системності</a:t>
            </a:r>
            <a:endParaRPr lang="ru-RU" altLang="en-US" sz="2800" dirty="0"/>
          </a:p>
        </p:txBody>
      </p:sp>
      <p:sp>
        <p:nvSpPr>
          <p:cNvPr id="14339" name="Содержимое 2"/>
          <p:cNvSpPr>
            <a:spLocks noGrp="1"/>
          </p:cNvSpPr>
          <p:nvPr>
            <p:ph idx="1"/>
          </p:nvPr>
        </p:nvSpPr>
        <p:spPr>
          <a:xfrm>
            <a:off x="457200" y="908685"/>
            <a:ext cx="8229600" cy="5126038"/>
          </a:xfrm>
          <a:noFill/>
          <a:ln>
            <a:noFill/>
          </a:ln>
        </p:spPr>
        <p:txBody>
          <a:bodyPr/>
          <a:lstStyle/>
          <a:p>
            <a:pPr marL="0" indent="0" algn="just" eaLnBrk="1" hangingPunct="1">
              <a:buNone/>
            </a:pPr>
            <a:r>
              <a:rPr lang="uk-UA" altLang="en-US" dirty="0">
                <a:solidFill>
                  <a:srgbClr val="002060"/>
                </a:solidFill>
              </a:rPr>
              <a:t>передбачає розгляд управління як цілісної системи елементів:</a:t>
            </a:r>
          </a:p>
          <a:p>
            <a:pPr marL="0" indent="0" algn="just" eaLnBrk="1" hangingPunct="1">
              <a:buNone/>
            </a:pPr>
            <a:r>
              <a:rPr lang="uk-UA" altLang="en-US" sz="2400" dirty="0"/>
              <a:t>1) формування цілей і з'ясування їхньої ієрархії до початку будь-якої діяльності, пов'язаної з управлінням, особливо з прийняттям рішень;</a:t>
            </a:r>
            <a:endParaRPr lang="ru-RU" altLang="en-US" sz="2400" dirty="0"/>
          </a:p>
          <a:p>
            <a:pPr marL="0" indent="0" algn="just" eaLnBrk="1" hangingPunct="1">
              <a:buNone/>
            </a:pPr>
            <a:r>
              <a:rPr lang="uk-UA" altLang="en-US" sz="2400" dirty="0"/>
              <a:t>2) досягнення поставлених цілей при мінімальних витратах;</a:t>
            </a:r>
            <a:endParaRPr lang="ru-RU" altLang="en-US" sz="2400" dirty="0"/>
          </a:p>
          <a:p>
            <a:pPr marL="0" indent="0" algn="just" eaLnBrk="1" hangingPunct="1">
              <a:buNone/>
            </a:pPr>
            <a:r>
              <a:rPr lang="uk-UA" altLang="en-US" sz="2400" dirty="0"/>
              <a:t>3) кількісна оцінка (квантифікація) мети, методів і засобів їхнього досягнення, заснована не на часткових критеріях, а на широкій і всебічній оцінці всіх можливих результатів діяльності.</a:t>
            </a:r>
            <a:endParaRPr lang="ru-RU" altLang="en-US" sz="2400" dirty="0"/>
          </a:p>
          <a:p>
            <a:pPr marL="0" indent="0" eaLnBrk="1" hangingPunct="1">
              <a:buNone/>
            </a:pPr>
            <a:endParaRPr lang="ru-RU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87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lang="uk-UA" altLang="en-US" sz="2800" b="1" dirty="0"/>
              <a:t>2. Галузеві принципи філософії управління</a:t>
            </a:r>
            <a:r>
              <a:rPr lang="ru-RU" altLang="en-US" sz="2400" dirty="0"/>
              <a:t/>
            </a:r>
            <a:br>
              <a:rPr lang="ru-RU" altLang="en-US" sz="2400" dirty="0"/>
            </a:br>
            <a:endParaRPr lang="ru-RU" altLang="en-US" sz="2400" dirty="0"/>
          </a:p>
        </p:txBody>
      </p:sp>
      <p:sp>
        <p:nvSpPr>
          <p:cNvPr id="1536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  <a:noFill/>
          <a:ln>
            <a:noFill/>
          </a:ln>
        </p:spPr>
        <p:txBody>
          <a:bodyPr/>
          <a:lstStyle/>
          <a:p>
            <a:pPr marL="0" indent="0" algn="just" eaLnBrk="1" hangingPunct="1">
              <a:buNone/>
            </a:pPr>
            <a:r>
              <a:rPr lang="uk-UA" altLang="en-US" sz="2800" dirty="0"/>
              <a:t>	До цієї групи належать принципи, обов'язкові власне для філософії управління як науки. </a:t>
            </a:r>
          </a:p>
          <a:p>
            <a:pPr marL="0" indent="0" algn="just" eaLnBrk="1" hangingPunct="1">
              <a:buNone/>
            </a:pPr>
            <a:endParaRPr lang="uk-UA" altLang="en-US" sz="2800" dirty="0"/>
          </a:p>
          <a:p>
            <a:pPr marL="0" indent="0" algn="just" eaLnBrk="1" hangingPunct="1">
              <a:buNone/>
            </a:pPr>
            <a:r>
              <a:rPr lang="uk-UA" altLang="en-US" sz="2800" dirty="0"/>
              <a:t>	Найактуальнішими серед них є принцип діалектичного розвитку, принцип єдності свідомості й діяльності, принцип гуманізму, принцип активності.</a:t>
            </a:r>
            <a:endParaRPr lang="ru-RU" altLang="en-US" dirty="0"/>
          </a:p>
          <a:p>
            <a:pPr eaLnBrk="1" hangingPunct="1"/>
            <a:endParaRPr lang="ru-RU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036050" cy="65405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lang="uk-UA" altLang="en-US" sz="3200" b="1" i="1" dirty="0">
                <a:solidFill>
                  <a:srgbClr val="0070C0"/>
                </a:solidFill>
              </a:rPr>
              <a:t>Принцип єдності свідомості й діяльності</a:t>
            </a:r>
            <a:endParaRPr lang="ru-RU" altLang="en-US" sz="3200" dirty="0">
              <a:solidFill>
                <a:srgbClr val="0070C0"/>
              </a:solidFill>
            </a:endParaRPr>
          </a:p>
        </p:txBody>
      </p:sp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/>
          <a:lstStyle/>
          <a:p>
            <a:pPr marL="0" indent="0" algn="just" eaLnBrk="1" hangingPunct="1">
              <a:buNone/>
            </a:pPr>
            <a:r>
              <a:rPr lang="uk-UA" altLang="en-US" b="1" dirty="0"/>
              <a:t> 	</a:t>
            </a:r>
            <a:r>
              <a:rPr lang="uk-UA" altLang="en-US" sz="2800" b="1" dirty="0">
                <a:solidFill>
                  <a:srgbClr val="002060"/>
                </a:solidFill>
              </a:rPr>
              <a:t>свідомість і діяльність перебувають у тісному зв'язку</a:t>
            </a:r>
            <a:r>
              <a:rPr lang="uk-UA" altLang="en-US" sz="2800" b="1" dirty="0"/>
              <a:t>,</a:t>
            </a:r>
            <a:r>
              <a:rPr lang="uk-UA" altLang="en-US" sz="2800" dirty="0"/>
              <a:t> зумовлюють одна одну: </a:t>
            </a:r>
          </a:p>
          <a:p>
            <a:pPr algn="just" eaLnBrk="1" hangingPunct="1">
              <a:buNone/>
            </a:pPr>
            <a:r>
              <a:rPr lang="uk-UA" altLang="en-US" sz="2800" dirty="0"/>
              <a:t>    управлінська діяльність впливає на формування свідомості, психічних зв'язків, процесів, властивостей, а вони регулюють людську діяльність, є умовою її адекватності. </a:t>
            </a:r>
            <a:endParaRPr lang="ru-RU" altLang="en-US" sz="2800" dirty="0"/>
          </a:p>
          <a:p>
            <a:pPr eaLnBrk="1" hangingPunct="1"/>
            <a:endParaRPr lang="ru-RU" altLang="en-US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30163" y="260350"/>
            <a:ext cx="8229600" cy="65405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lang="uk-UA" altLang="en-US" sz="3200" b="1" i="1" dirty="0">
                <a:solidFill>
                  <a:srgbClr val="0070C0"/>
                </a:solidFill>
              </a:rPr>
              <a:t>Принцип гуманізму</a:t>
            </a:r>
            <a:endParaRPr lang="ru-RU" altLang="en-US" sz="3200" dirty="0">
              <a:solidFill>
                <a:srgbClr val="0070C0"/>
              </a:solidFill>
            </a:endParaRPr>
          </a:p>
        </p:txBody>
      </p:sp>
      <p:sp>
        <p:nvSpPr>
          <p:cNvPr id="17411" name="Содержимое 2"/>
          <p:cNvSpPr>
            <a:spLocks noGrp="1"/>
          </p:cNvSpPr>
          <p:nvPr>
            <p:ph idx="1"/>
          </p:nvPr>
        </p:nvSpPr>
        <p:spPr>
          <a:xfrm>
            <a:off x="467995" y="1340485"/>
            <a:ext cx="8229600" cy="4525963"/>
          </a:xfrm>
          <a:noFill/>
          <a:ln>
            <a:noFill/>
          </a:ln>
        </p:spPr>
        <p:txBody>
          <a:bodyPr/>
          <a:lstStyle/>
          <a:p>
            <a:pPr marL="0" indent="0" algn="just" eaLnBrk="1" hangingPunct="1">
              <a:buNone/>
            </a:pPr>
            <a:r>
              <a:rPr lang="uk-UA" altLang="en-US" b="1" dirty="0"/>
              <a:t> 	</a:t>
            </a:r>
            <a:r>
              <a:rPr lang="uk-UA" altLang="en-US" sz="2800" b="1" dirty="0"/>
              <a:t>означає пріоритетність гуманістичних цінностей в управлінні</a:t>
            </a:r>
          </a:p>
          <a:p>
            <a:pPr marL="0" indent="0" algn="just" eaLnBrk="1" hangingPunct="1">
              <a:buNone/>
            </a:pPr>
            <a:endParaRPr lang="uk-UA" altLang="en-US" sz="2800" b="1" dirty="0"/>
          </a:p>
          <a:p>
            <a:pPr marL="0" indent="0" algn="just" eaLnBrk="1" hangingPunct="1">
              <a:buNone/>
            </a:pPr>
            <a:r>
              <a:rPr lang="uk-UA" altLang="en-US" sz="2800" b="1" dirty="0"/>
              <a:t>	Принцип гуманізму наголошує на необхідності використовувати в управлінській діяльності різноманітні гуманітарні технології, спрямовані на удосконалення соціальної політики організації</a:t>
            </a:r>
            <a:r>
              <a:rPr lang="uk-UA" altLang="en-US" b="1" dirty="0"/>
              <a:t>.</a:t>
            </a:r>
            <a:endParaRPr lang="ru-RU" altLang="en-US" b="1" dirty="0"/>
          </a:p>
          <a:p>
            <a:pPr eaLnBrk="1" hangingPunct="1"/>
            <a:endParaRPr lang="ru-RU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lang="uk-UA" altLang="en-US" sz="2800" b="1" dirty="0">
                <a:solidFill>
                  <a:srgbClr val="0070C0"/>
                </a:solidFill>
              </a:rPr>
              <a:t>Основні напрямки гуманізації управління:</a:t>
            </a:r>
            <a:r>
              <a:rPr lang="ru-RU" altLang="en-US" sz="2800" dirty="0">
                <a:solidFill>
                  <a:srgbClr val="0070C0"/>
                </a:solidFill>
              </a:rPr>
              <a:t/>
            </a:r>
            <a:br>
              <a:rPr lang="ru-RU" altLang="en-US" sz="2800" dirty="0">
                <a:solidFill>
                  <a:srgbClr val="0070C0"/>
                </a:solidFill>
              </a:rPr>
            </a:br>
            <a:endParaRPr lang="ru-RU" altLang="en-US" sz="2800" dirty="0">
              <a:solidFill>
                <a:srgbClr val="0070C0"/>
              </a:solidFill>
            </a:endParaRPr>
          </a:p>
        </p:txBody>
      </p:sp>
      <p:sp>
        <p:nvSpPr>
          <p:cNvPr id="18435" name="Содержимое 2"/>
          <p:cNvSpPr>
            <a:spLocks noGrp="1"/>
          </p:cNvSpPr>
          <p:nvPr>
            <p:ph idx="1"/>
          </p:nvPr>
        </p:nvSpPr>
        <p:spPr>
          <a:xfrm>
            <a:off x="457200" y="1428750"/>
            <a:ext cx="8229600" cy="4697413"/>
          </a:xfrm>
          <a:noFill/>
          <a:ln>
            <a:noFill/>
          </a:ln>
        </p:spPr>
        <p:txBody>
          <a:bodyPr/>
          <a:lstStyle/>
          <a:p>
            <a:pPr algn="just" eaLnBrk="1" hangingPunct="1"/>
            <a:r>
              <a:rPr lang="uk-UA" altLang="en-US" sz="2400" dirty="0"/>
              <a:t>покращення соціально-економічного змісту праці;</a:t>
            </a:r>
            <a:endParaRPr lang="ru-RU" altLang="en-US" sz="2400" dirty="0"/>
          </a:p>
          <a:p>
            <a:pPr algn="just" eaLnBrk="1" hangingPunct="1"/>
            <a:r>
              <a:rPr lang="uk-UA" altLang="en-US" sz="2400" dirty="0"/>
              <a:t>забезпечення гідних людини умов життєдіяльності, здорових умов побуту і праці;</a:t>
            </a:r>
            <a:endParaRPr lang="ru-RU" altLang="en-US" sz="2400" dirty="0"/>
          </a:p>
          <a:p>
            <a:pPr algn="just" eaLnBrk="1" hangingPunct="1"/>
            <a:r>
              <a:rPr lang="uk-UA" altLang="en-US" sz="2400" dirty="0"/>
              <a:t>використання технологій, спрямованих на розвиток індивідуально-особистісних якостей особистості, удосконалення міжособистісних відношень і оздоровлення соціально-психологічного клімату колективу, стимулювання професійного росту, творчої ініціативи і ділового партнерства. </a:t>
            </a:r>
            <a:endParaRPr lang="ru-RU" altLang="en-US" sz="2400" dirty="0"/>
          </a:p>
          <a:p>
            <a:pPr algn="just" eaLnBrk="1" hangingPunct="1"/>
            <a:endParaRPr lang="ru-RU" alt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-252412" y="274638"/>
            <a:ext cx="9504362" cy="65405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lang="uk-UA" altLang="en-US" sz="3200" b="1" dirty="0">
                <a:solidFill>
                  <a:srgbClr val="0070C0"/>
                </a:solidFill>
              </a:rPr>
              <a:t>3.  Прикладні методи філософії управління</a:t>
            </a:r>
            <a:r>
              <a:rPr lang="ru-RU" altLang="en-US" b="1" dirty="0">
                <a:solidFill>
                  <a:srgbClr val="0070C0"/>
                </a:solidFill>
              </a:rPr>
              <a:t/>
            </a:r>
            <a:br>
              <a:rPr lang="ru-RU" altLang="en-US" b="1" dirty="0">
                <a:solidFill>
                  <a:srgbClr val="0070C0"/>
                </a:solidFill>
              </a:rPr>
            </a:br>
            <a:endParaRPr lang="ru-RU" altLang="en-US" dirty="0">
              <a:solidFill>
                <a:srgbClr val="0070C0"/>
              </a:solidFill>
            </a:endParaRPr>
          </a:p>
        </p:txBody>
      </p:sp>
      <p:sp>
        <p:nvSpPr>
          <p:cNvPr id="19459" name="Содержимое 2"/>
          <p:cNvSpPr>
            <a:spLocks noGrp="1"/>
          </p:cNvSpPr>
          <p:nvPr>
            <p:ph idx="1"/>
          </p:nvPr>
        </p:nvSpPr>
        <p:spPr>
          <a:xfrm>
            <a:off x="457200" y="1714500"/>
            <a:ext cx="8229600" cy="3571875"/>
          </a:xfrm>
          <a:noFill/>
          <a:ln>
            <a:noFill/>
          </a:ln>
        </p:spPr>
        <p:txBody>
          <a:bodyPr/>
          <a:lstStyle/>
          <a:p>
            <a:pPr algn="just" eaLnBrk="1" hangingPunct="1"/>
            <a:r>
              <a:rPr lang="uk-UA" altLang="en-US" sz="2800" dirty="0">
                <a:solidFill>
                  <a:srgbClr val="002060"/>
                </a:solidFill>
              </a:rPr>
              <a:t>методи вивчення особистості в системі управління;</a:t>
            </a:r>
            <a:endParaRPr lang="ru-RU" altLang="en-US" sz="2800" dirty="0"/>
          </a:p>
          <a:p>
            <a:pPr algn="just" eaLnBrk="1" hangingPunct="1"/>
            <a:r>
              <a:rPr lang="uk-UA" altLang="en-US" sz="2800" dirty="0"/>
              <a:t>методи вивчення організації в структурі управління;</a:t>
            </a:r>
            <a:endParaRPr lang="ru-RU" altLang="en-US" sz="2800" dirty="0"/>
          </a:p>
          <a:p>
            <a:pPr algn="just" eaLnBrk="1" hangingPunct="1"/>
            <a:r>
              <a:rPr lang="uk-UA" altLang="en-US" sz="2800" dirty="0">
                <a:solidFill>
                  <a:srgbClr val="002060"/>
                </a:solidFill>
              </a:rPr>
              <a:t>методи, спрямовані на розв'язання управлінських завдань та прийняття управлінських рішень.</a:t>
            </a:r>
            <a:endParaRPr lang="ru-RU" altLang="en-US" sz="2800" dirty="0"/>
          </a:p>
          <a:p>
            <a:pPr eaLnBrk="1" hangingPunct="1"/>
            <a:endParaRPr lang="ru-RU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457200" y="274955"/>
            <a:ext cx="8229600" cy="1529715"/>
          </a:xfrm>
          <a:noFill/>
          <a:ln>
            <a:noFill/>
          </a:ln>
        </p:spPr>
        <p:txBody>
          <a:bodyPr/>
          <a:lstStyle/>
          <a:p>
            <a:r>
              <a:rPr lang="uk-UA" altLang="en-US" sz="2800" b="1" dirty="0">
                <a:solidFill>
                  <a:srgbClr val="002060"/>
                </a:solidFill>
              </a:rPr>
              <a:t>3.1. </a:t>
            </a:r>
            <a:r>
              <a:rPr lang="uk-UA" altLang="en-US" sz="2800" b="1" dirty="0">
                <a:solidFill>
                  <a:schemeClr val="tx1"/>
                </a:solidFill>
              </a:rPr>
              <a:t> </a:t>
            </a:r>
            <a:r>
              <a:rPr lang="uk-UA" altLang="en-US" sz="2800" b="1" dirty="0">
                <a:solidFill>
                  <a:srgbClr val="002060"/>
                </a:solidFill>
              </a:rPr>
              <a:t>Методи, спрямовані на розв'язання управлінських завдань </a:t>
            </a:r>
            <a:br>
              <a:rPr lang="uk-UA" altLang="en-US" sz="2800" b="1" dirty="0">
                <a:solidFill>
                  <a:srgbClr val="002060"/>
                </a:solidFill>
              </a:rPr>
            </a:br>
            <a:r>
              <a:rPr lang="uk-UA" altLang="en-US" sz="2800" b="1" dirty="0">
                <a:solidFill>
                  <a:srgbClr val="002060"/>
                </a:solidFill>
              </a:rPr>
              <a:t>і прийняття управлінських рішень</a:t>
            </a:r>
            <a:r>
              <a:rPr lang="ru-RU" altLang="en-US" sz="2800" dirty="0">
                <a:solidFill>
                  <a:srgbClr val="002060"/>
                </a:solidFill>
              </a:rPr>
              <a:t/>
            </a:r>
            <a:br>
              <a:rPr lang="ru-RU" altLang="en-US" sz="2800" dirty="0">
                <a:solidFill>
                  <a:srgbClr val="002060"/>
                </a:solidFill>
              </a:rPr>
            </a:br>
            <a:endParaRPr lang="ru-RU" altLang="en-US" sz="2800" dirty="0">
              <a:solidFill>
                <a:srgbClr val="002060"/>
              </a:solidFill>
            </a:endParaRPr>
          </a:p>
        </p:txBody>
      </p:sp>
      <p:sp>
        <p:nvSpPr>
          <p:cNvPr id="20483" name="Содержимое 2"/>
          <p:cNvSpPr>
            <a:spLocks noGrp="1"/>
          </p:cNvSpPr>
          <p:nvPr>
            <p:ph idx="1"/>
          </p:nvPr>
        </p:nvSpPr>
        <p:spPr>
          <a:xfrm>
            <a:off x="468630" y="1812290"/>
            <a:ext cx="8057515" cy="3303270"/>
          </a:xfrm>
          <a:noFill/>
          <a:ln>
            <a:noFill/>
          </a:ln>
        </p:spPr>
        <p:txBody>
          <a:bodyPr/>
          <a:lstStyle/>
          <a:p>
            <a:pPr marL="0" indent="0" algn="just">
              <a:buNone/>
            </a:pPr>
            <a:r>
              <a:rPr lang="uk-UA" altLang="en-US" dirty="0"/>
              <a:t>	</a:t>
            </a:r>
          </a:p>
          <a:p>
            <a:pPr marL="0" indent="0" algn="just">
              <a:buNone/>
            </a:pPr>
            <a:r>
              <a:rPr lang="uk-UA" altLang="en-US" dirty="0"/>
              <a:t>	</a:t>
            </a:r>
            <a:r>
              <a:rPr lang="uk-UA" altLang="en-US" sz="2800" dirty="0"/>
              <a:t>Розв'язання управлінських завдань і прийняття управлінських рішень — це завжди вибір альтернативи, що вимагає від учасників управлінського процесу компетентності, творчості, активності, рішучості і передбачає застосування відповідних методів.</a:t>
            </a:r>
            <a:endParaRPr lang="ru-RU" altLang="en-US" sz="2800" dirty="0"/>
          </a:p>
          <a:p>
            <a:endParaRPr lang="ru-RU" alt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Содержимое 2"/>
          <p:cNvSpPr>
            <a:spLocks noGrp="1"/>
          </p:cNvSpPr>
          <p:nvPr>
            <p:ph idx="1"/>
          </p:nvPr>
        </p:nvSpPr>
        <p:spPr>
          <a:xfrm>
            <a:off x="558165" y="949325"/>
            <a:ext cx="7964805" cy="5177155"/>
          </a:xfrm>
          <a:noFill/>
          <a:ln>
            <a:noFill/>
          </a:ln>
        </p:spPr>
        <p:txBody>
          <a:bodyPr/>
          <a:lstStyle/>
          <a:p>
            <a:pPr>
              <a:buNone/>
            </a:pPr>
            <a:r>
              <a:rPr lang="uk-UA" altLang="en-US" sz="2800" b="1" dirty="0">
                <a:solidFill>
                  <a:srgbClr val="002060"/>
                </a:solidFill>
              </a:rPr>
              <a:t>Ефективне управління завжди означає постановку правильних питань.</a:t>
            </a:r>
            <a:endParaRPr lang="ru-RU" altLang="en-US" sz="2800" b="1" dirty="0">
              <a:solidFill>
                <a:srgbClr val="002060"/>
              </a:solidFill>
              <a:highlight>
                <a:srgbClr val="FFFF00"/>
              </a:highlight>
            </a:endParaRPr>
          </a:p>
          <a:p>
            <a:pPr marL="0" indent="0" algn="r">
              <a:buNone/>
            </a:pPr>
            <a:r>
              <a:rPr lang="uk-UA" altLang="en-US" sz="2800" dirty="0"/>
              <a:t>                                                                              </a:t>
            </a:r>
            <a:r>
              <a:rPr lang="uk-UA" altLang="en-US" dirty="0"/>
              <a:t>                           </a:t>
            </a:r>
            <a:r>
              <a:rPr lang="uk-UA" altLang="en-US" sz="2800" dirty="0">
                <a:solidFill>
                  <a:srgbClr val="002060"/>
                </a:solidFill>
              </a:rPr>
              <a:t> </a:t>
            </a:r>
            <a:r>
              <a:rPr lang="uk-UA" altLang="en-US" sz="2400" b="1" dirty="0">
                <a:solidFill>
                  <a:srgbClr val="002060"/>
                </a:solidFill>
              </a:rPr>
              <a:t>Роберт Хеллер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uk-UA" altLang="en-US" b="1" dirty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uk-UA" altLang="en-US" sz="2800" b="1" dirty="0">
                <a:solidFill>
                  <a:srgbClr val="0070C0"/>
                </a:solidFill>
              </a:rPr>
              <a:t>Будь-який існуючий порядок необхідно безперервно упорядковувати.</a:t>
            </a:r>
          </a:p>
          <a:p>
            <a:pPr algn="r" eaLnBrk="1" hangingPunct="1">
              <a:buFont typeface="Wingdings" panose="05000000000000000000" pitchFamily="2" charset="2"/>
              <a:buNone/>
            </a:pPr>
            <a:r>
              <a:rPr lang="uk-UA" altLang="en-US" sz="2400" b="1" dirty="0">
                <a:solidFill>
                  <a:srgbClr val="002060"/>
                </a:solidFill>
              </a:rPr>
              <a:t>Владислав Гжегорчик</a:t>
            </a:r>
          </a:p>
          <a:p>
            <a:pPr eaLnBrk="1" hangingPunct="1"/>
            <a:endParaRPr lang="uk-UA" altLang="en-US" sz="24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386715" y="586105"/>
            <a:ext cx="8300085" cy="831850"/>
          </a:xfrm>
          <a:noFill/>
          <a:ln>
            <a:noFill/>
          </a:ln>
        </p:spPr>
        <p:txBody>
          <a:bodyPr/>
          <a:lstStyle/>
          <a:p>
            <a:r>
              <a:rPr lang="uk-UA" altLang="en-US" sz="2400" b="1" dirty="0">
                <a:solidFill>
                  <a:srgbClr val="002060"/>
                </a:solidFill>
              </a:rPr>
              <a:t>Методи, спрямовані на розв'язання управлінських завдань і прийняття управлінських рішень:</a:t>
            </a:r>
            <a:r>
              <a:rPr lang="ru-RU" altLang="en-US" dirty="0"/>
              <a:t/>
            </a:r>
            <a:br>
              <a:rPr lang="ru-RU" altLang="en-US" dirty="0"/>
            </a:br>
            <a:endParaRPr lang="ru-RU" altLang="en-US" dirty="0"/>
          </a:p>
        </p:txBody>
      </p:sp>
      <p:sp>
        <p:nvSpPr>
          <p:cNvPr id="21507" name="Содержимое 2"/>
          <p:cNvSpPr>
            <a:spLocks noGrp="1"/>
          </p:cNvSpPr>
          <p:nvPr>
            <p:ph idx="1"/>
          </p:nvPr>
        </p:nvSpPr>
        <p:spPr>
          <a:xfrm>
            <a:off x="408940" y="1772285"/>
            <a:ext cx="8256270" cy="3464560"/>
          </a:xfrm>
          <a:noFill/>
          <a:ln>
            <a:noFill/>
          </a:ln>
        </p:spPr>
        <p:txBody>
          <a:bodyPr/>
          <a:lstStyle/>
          <a:p>
            <a:r>
              <a:rPr lang="uk-UA" altLang="en-US" sz="2000" b="1" i="1" dirty="0">
                <a:solidFill>
                  <a:srgbClr val="002060"/>
                </a:solidFill>
              </a:rPr>
              <a:t>Метод «гарної ідеї»</a:t>
            </a:r>
            <a:r>
              <a:rPr lang="uk-UA" altLang="en-US" sz="2000" dirty="0">
                <a:solidFill>
                  <a:srgbClr val="002060"/>
                </a:solidFill>
              </a:rPr>
              <a:t> (</a:t>
            </a:r>
            <a:r>
              <a:rPr lang="uk-UA" altLang="en-US" sz="2000" b="1" i="1" dirty="0">
                <a:solidFill>
                  <a:srgbClr val="002060"/>
                </a:solidFill>
              </a:rPr>
              <a:t>інтуїтивне</a:t>
            </a:r>
            <a:r>
              <a:rPr lang="uk-UA" altLang="en-US" sz="2000" dirty="0">
                <a:solidFill>
                  <a:srgbClr val="002060"/>
                </a:solidFill>
              </a:rPr>
              <a:t> формулювання)</a:t>
            </a:r>
            <a:endParaRPr lang="ru-RU" altLang="en-US" sz="2000" dirty="0">
              <a:solidFill>
                <a:srgbClr val="002060"/>
              </a:solidFill>
            </a:endParaRPr>
          </a:p>
          <a:p>
            <a:r>
              <a:rPr lang="uk-UA" altLang="en-US" sz="2000" b="1" i="1" dirty="0"/>
              <a:t>Метод «мозкового штурму»</a:t>
            </a:r>
          </a:p>
          <a:p>
            <a:r>
              <a:rPr lang="uk-UA" altLang="en-US" sz="2000" b="1" i="1" dirty="0">
                <a:solidFill>
                  <a:srgbClr val="002060"/>
                </a:solidFill>
              </a:rPr>
              <a:t>Метод синектики</a:t>
            </a:r>
            <a:endParaRPr lang="uk-UA" altLang="en-US" sz="2000" dirty="0">
              <a:solidFill>
                <a:srgbClr val="002060"/>
              </a:solidFill>
            </a:endParaRPr>
          </a:p>
          <a:p>
            <a:r>
              <a:rPr lang="uk-UA" altLang="en-US" sz="2000" b="1" i="1" dirty="0"/>
              <a:t>Метод щоденників</a:t>
            </a:r>
          </a:p>
          <a:p>
            <a:r>
              <a:rPr lang="uk-UA" altLang="en-US" sz="2000" b="1" i="1" dirty="0">
                <a:solidFill>
                  <a:srgbClr val="002060"/>
                </a:solidFill>
              </a:rPr>
              <a:t>Метод Дельфи</a:t>
            </a:r>
          </a:p>
          <a:p>
            <a:r>
              <a:rPr lang="uk-UA" altLang="en-US" sz="2000" b="1" i="1" dirty="0"/>
              <a:t>Метод «635»</a:t>
            </a:r>
            <a:r>
              <a:rPr lang="uk-UA" altLang="en-US" sz="2000" dirty="0"/>
              <a:t> </a:t>
            </a:r>
          </a:p>
          <a:p>
            <a:r>
              <a:rPr lang="uk-UA" altLang="en-US" sz="2000" b="1" i="1" dirty="0">
                <a:solidFill>
                  <a:srgbClr val="002060"/>
                </a:solidFill>
              </a:rPr>
              <a:t>Метод голосування «за — проти»</a:t>
            </a:r>
            <a:r>
              <a:rPr lang="uk-UA" altLang="en-US" sz="2000" b="1" dirty="0">
                <a:solidFill>
                  <a:srgbClr val="002060"/>
                </a:solidFill>
              </a:rPr>
              <a:t> </a:t>
            </a:r>
          </a:p>
          <a:p>
            <a:r>
              <a:rPr lang="uk-UA" altLang="en-US" sz="2000" b="1" i="1" dirty="0"/>
              <a:t>Метод утопічних ігор</a:t>
            </a:r>
            <a:endParaRPr lang="uk-UA" altLang="en-US" sz="2000" dirty="0"/>
          </a:p>
          <a:p>
            <a:r>
              <a:rPr lang="uk-UA" altLang="en-US" sz="2000" b="1" i="1" dirty="0">
                <a:solidFill>
                  <a:srgbClr val="002060"/>
                </a:solidFill>
              </a:rPr>
              <a:t>Метод Дельбека</a:t>
            </a:r>
            <a:r>
              <a:rPr lang="uk-UA" altLang="en-US" sz="2000" dirty="0">
                <a:solidFill>
                  <a:srgbClr val="00206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buNone/>
            </a:pPr>
            <a:r>
              <a:rPr lang="ru-RU" altLang="x-none" b="1" i="1" dirty="0">
                <a:solidFill>
                  <a:schemeClr val="bg1"/>
                </a:solidFill>
              </a:rPr>
              <a:t>2. </a:t>
            </a:r>
            <a:r>
              <a:rPr lang="uk-UA" altLang="x-none" sz="3200" b="1" i="1" dirty="0">
                <a:solidFill>
                  <a:srgbClr val="0070C0"/>
                </a:solidFill>
              </a:rPr>
              <a:t>Метод «гарної ідеї»:</a:t>
            </a:r>
            <a:r>
              <a:rPr lang="uk-UA" altLang="x-none" sz="4900" b="1" i="1" dirty="0">
                <a:solidFill>
                  <a:srgbClr val="0070C0"/>
                </a:solidFill>
              </a:rPr>
              <a:t/>
            </a:r>
            <a:br>
              <a:rPr lang="uk-UA" altLang="x-none" sz="4900" b="1" i="1" dirty="0">
                <a:solidFill>
                  <a:srgbClr val="0070C0"/>
                </a:solidFill>
              </a:rPr>
            </a:br>
            <a:r>
              <a:rPr lang="ru-RU" altLang="x-none" b="1" i="1" dirty="0">
                <a:solidFill>
                  <a:schemeClr val="bg1"/>
                </a:solidFill>
              </a:rPr>
              <a:t>оавыыяччипооовчягггггггггггггггггыыыапппроооеесылдлсрррееееее УКккккКккккккКарусель</a:t>
            </a:r>
            <a:r>
              <a:rPr lang="ru-RU" altLang="x-none" sz="4000" dirty="0"/>
              <a:t/>
            </a:r>
            <a:br>
              <a:rPr lang="ru-RU" altLang="x-none" sz="4000" dirty="0"/>
            </a:br>
            <a:endParaRPr lang="ru-RU" altLang="x-none" sz="4000" dirty="0"/>
          </a:p>
        </p:txBody>
      </p:sp>
      <p:sp>
        <p:nvSpPr>
          <p:cNvPr id="22531" name="Объект 2"/>
          <p:cNvSpPr>
            <a:spLocks noGrp="1"/>
          </p:cNvSpPr>
          <p:nvPr>
            <p:ph idx="1"/>
          </p:nvPr>
        </p:nvSpPr>
        <p:spPr>
          <a:xfrm>
            <a:off x="457200" y="1500505"/>
            <a:ext cx="5710555" cy="3237230"/>
          </a:xfrm>
          <a:noFill/>
          <a:ln>
            <a:noFill/>
          </a:ln>
        </p:spPr>
        <p:txBody>
          <a:bodyPr/>
          <a:lstStyle/>
          <a:p>
            <a:pPr marL="0" indent="0" algn="just">
              <a:buNone/>
            </a:pPr>
            <a:r>
              <a:rPr lang="ru-RU" altLang="x-none" sz="2800" dirty="0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Цей варіант кооперативного навчання найбільш ефективний  для одночасного включення всіх учасників в активну роботу з різними партнерами зі спілкування для обговорення дискусійних</a:t>
            </a:r>
            <a:r>
              <a:rPr lang="ru-RU" altLang="x-none" dirty="0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 </a:t>
            </a:r>
            <a:r>
              <a:rPr lang="ru-RU" altLang="x-none" sz="2800" dirty="0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питань</a:t>
            </a:r>
            <a:endParaRPr lang="ru-RU" altLang="x-none" sz="28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indent="0" algn="just">
              <a:buNone/>
            </a:pPr>
            <a:endParaRPr lang="ru-RU" altLang="en-US" sz="2800" dirty="0"/>
          </a:p>
        </p:txBody>
      </p:sp>
      <p:pic>
        <p:nvPicPr>
          <p:cNvPr id="2050" name="Picture 2" descr="http://brokenbones.com.ua/UserFiles/circular-bike-hh0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9050" y="1500188"/>
            <a:ext cx="2774950" cy="292893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2" name="Picture 4" descr="http://kolomyya.org/korg/kol/news/2013/53610/01_index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5213" y="4478338"/>
            <a:ext cx="2857500" cy="21431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054" name="Picture 6" descr="http://www.oda.kherson.ua/media/node/9909_thumb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786313"/>
            <a:ext cx="2381250" cy="14859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" name="Стрелка влево 6"/>
          <p:cNvSpPr/>
          <p:nvPr/>
        </p:nvSpPr>
        <p:spPr>
          <a:xfrm>
            <a:off x="3571875" y="5072063"/>
            <a:ext cx="1208088" cy="863600"/>
          </a:xfrm>
          <a:prstGeom prst="leftArrow">
            <a:avLst>
              <a:gd name="adj1" fmla="val 43587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775" y="160338"/>
            <a:ext cx="8229600" cy="768350"/>
          </a:xfrm>
        </p:spPr>
        <p:txBody>
          <a:bodyPr/>
          <a:lstStyle/>
          <a:p>
            <a:pPr>
              <a:buNone/>
            </a:pPr>
            <a:r>
              <a:rPr lang="ru-RU" altLang="x-none" sz="3600" b="1" i="1" dirty="0">
                <a:solidFill>
                  <a:schemeClr val="bg1"/>
                </a:solidFill>
              </a:rPr>
              <a:t>10. </a:t>
            </a:r>
            <a:r>
              <a:rPr lang="uk-UA" altLang="x-none" sz="3600" b="1" i="1" dirty="0">
                <a:solidFill>
                  <a:srgbClr val="0070C0"/>
                </a:solidFill>
              </a:rPr>
              <a:t>Метод «мозкового штурму»:</a:t>
            </a:r>
            <a:br>
              <a:rPr lang="uk-UA" altLang="x-none" sz="3600" b="1" i="1" dirty="0">
                <a:solidFill>
                  <a:srgbClr val="0070C0"/>
                </a:solidFill>
              </a:rPr>
            </a:br>
            <a:r>
              <a:rPr lang="ru-RU" altLang="x-none" sz="3600" b="1" i="1" dirty="0">
                <a:solidFill>
                  <a:schemeClr val="bg1"/>
                </a:solidFill>
              </a:rPr>
              <a:t>Мозковий штурм</a:t>
            </a:r>
          </a:p>
        </p:txBody>
      </p:sp>
      <p:sp>
        <p:nvSpPr>
          <p:cNvPr id="23555" name="Объект 2"/>
          <p:cNvSpPr>
            <a:spLocks noGrp="1"/>
          </p:cNvSpPr>
          <p:nvPr>
            <p:ph idx="1"/>
          </p:nvPr>
        </p:nvSpPr>
        <p:spPr>
          <a:xfrm>
            <a:off x="1793240" y="1028065"/>
            <a:ext cx="6893560" cy="5098415"/>
          </a:xfrm>
          <a:noFill/>
          <a:ln>
            <a:noFill/>
          </a:ln>
        </p:spPr>
        <p:txBody>
          <a:bodyPr/>
          <a:lstStyle/>
          <a:p>
            <a:pPr lvl="0" algn="just" eaLnBrk="1" hangingPunct="1">
              <a:buNone/>
            </a:pPr>
            <a:r>
              <a:rPr lang="ru-RU" altLang="x-none" sz="2400" dirty="0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Інтерактивна технологія  колективного обговорення, що використовується для вироблення кількох вирішень конкретної проблеми. Спонукає </a:t>
            </a:r>
            <a:r>
              <a:rPr lang="uk-UA" altLang="x-none" sz="2400" dirty="0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учасників </a:t>
            </a:r>
            <a:r>
              <a:rPr lang="ru-RU" altLang="x-none" sz="2400" dirty="0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проявити  уяву та творчість, дає  можливість їм вільно висловлювати свої  думки.</a:t>
            </a:r>
            <a:endParaRPr lang="ru-RU" altLang="x-none" sz="2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0" eaLnBrk="1" hangingPunct="1">
              <a:buNone/>
            </a:pPr>
            <a:r>
              <a:rPr lang="uk-UA" altLang="ru-RU" sz="2400" dirty="0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		</a:t>
            </a:r>
            <a:r>
              <a:rPr lang="ru-RU" altLang="x-none" sz="2400" i="1" dirty="0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Мета  </a:t>
            </a:r>
            <a:r>
              <a:rPr lang="uk-UA" altLang="x-none" sz="2400" i="1" dirty="0">
                <a:solidFill>
                  <a:srgbClr val="002060"/>
                </a:solidFill>
                <a:latin typeface="Arial" panose="020B0604020202020204" pitchFamily="34" charset="0"/>
                <a:sym typeface="+mn-ea"/>
              </a:rPr>
              <a:t>«</a:t>
            </a:r>
            <a:r>
              <a:rPr lang="ru-RU" altLang="x-none" sz="2400" i="1" dirty="0">
                <a:solidFill>
                  <a:srgbClr val="002060"/>
                </a:solidFill>
                <a:latin typeface="Arial" panose="020B0604020202020204" pitchFamily="34" charset="0"/>
                <a:sym typeface="+mn-ea"/>
              </a:rPr>
              <a:t>Мозкового штурму</a:t>
            </a:r>
            <a:r>
              <a:rPr lang="uk-UA" altLang="x-none" sz="2400" i="1" dirty="0">
                <a:solidFill>
                  <a:srgbClr val="002060"/>
                </a:solidFill>
                <a:latin typeface="Arial" panose="020B0604020202020204" pitchFamily="34" charset="0"/>
                <a:sym typeface="+mn-ea"/>
              </a:rPr>
              <a:t>»</a:t>
            </a:r>
            <a:r>
              <a:rPr lang="ru-RU" altLang="x-none" sz="2400" i="1" dirty="0">
                <a:solidFill>
                  <a:srgbClr val="002060"/>
                </a:solidFill>
                <a:latin typeface="Arial" panose="020B0604020202020204" pitchFamily="34" charset="0"/>
                <a:sym typeface="+mn-ea"/>
              </a:rPr>
              <a:t> </a:t>
            </a:r>
          </a:p>
          <a:p>
            <a:pPr lvl="0" eaLnBrk="1" hangingPunct="1">
              <a:buNone/>
            </a:pPr>
            <a:r>
              <a:rPr lang="uk-UA" altLang="ru-RU" sz="2400" i="1" dirty="0">
                <a:solidFill>
                  <a:srgbClr val="002060"/>
                </a:solidFill>
                <a:latin typeface="Arial" panose="020B0604020202020204" pitchFamily="34" charset="0"/>
                <a:sym typeface="+mn-ea"/>
              </a:rPr>
              <a:t>	</a:t>
            </a:r>
            <a:r>
              <a:rPr lang="ru-RU" altLang="x-none" sz="2400" i="1" dirty="0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чи </a:t>
            </a:r>
            <a:r>
              <a:rPr lang="uk-UA" altLang="x-none" sz="2400" i="1" dirty="0">
                <a:solidFill>
                  <a:srgbClr val="002060"/>
                </a:solidFill>
                <a:latin typeface="Arial" panose="020B0604020202020204" pitchFamily="34" charset="0"/>
                <a:sym typeface="+mn-ea"/>
              </a:rPr>
              <a:t>«</a:t>
            </a:r>
            <a:r>
              <a:rPr lang="ru-RU" altLang="x-none" sz="2400" i="1" dirty="0">
                <a:solidFill>
                  <a:srgbClr val="002060"/>
                </a:solidFill>
                <a:latin typeface="Arial" panose="020B0604020202020204" pitchFamily="34" charset="0"/>
                <a:sym typeface="+mn-ea"/>
              </a:rPr>
              <a:t>Мозкової атаки</a:t>
            </a:r>
            <a:r>
              <a:rPr lang="uk-UA" altLang="x-none" sz="2400" i="1" dirty="0">
                <a:solidFill>
                  <a:srgbClr val="002060"/>
                </a:solidFill>
                <a:latin typeface="Arial" panose="020B0604020202020204" pitchFamily="34" charset="0"/>
                <a:sym typeface="+mn-ea"/>
              </a:rPr>
              <a:t>»</a:t>
            </a:r>
            <a:r>
              <a:rPr lang="ru-RU" altLang="x-none" sz="2400" i="1" dirty="0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 в тому, щоб </a:t>
            </a:r>
          </a:p>
          <a:p>
            <a:pPr lvl="0" eaLnBrk="1" hangingPunct="1">
              <a:buNone/>
            </a:pPr>
            <a:r>
              <a:rPr lang="uk-UA" altLang="ru-RU" sz="2400" i="1" dirty="0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	</a:t>
            </a:r>
            <a:r>
              <a:rPr lang="ru-RU" altLang="x-none" sz="2400" i="1" dirty="0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зібрати якомога більше ідей щодо</a:t>
            </a:r>
          </a:p>
          <a:p>
            <a:pPr lvl="0" eaLnBrk="1" hangingPunct="1">
              <a:buNone/>
            </a:pPr>
            <a:r>
              <a:rPr lang="uk-UA" altLang="ru-RU" sz="2400" i="1" dirty="0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	</a:t>
            </a:r>
            <a:r>
              <a:rPr lang="ru-RU" altLang="x-none" sz="2400" i="1" dirty="0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проблеми від усіх </a:t>
            </a:r>
            <a:r>
              <a:rPr lang="uk-UA" altLang="x-none" sz="2400" i="1" dirty="0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учасників</a:t>
            </a:r>
            <a:r>
              <a:rPr lang="ru-RU" altLang="x-none" sz="2400" i="1" dirty="0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 </a:t>
            </a:r>
          </a:p>
          <a:p>
            <a:pPr lvl="0" eaLnBrk="1" hangingPunct="1">
              <a:buNone/>
            </a:pPr>
            <a:r>
              <a:rPr lang="uk-UA" altLang="ru-RU" sz="2400" i="1" dirty="0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	</a:t>
            </a:r>
            <a:r>
              <a:rPr lang="ru-RU" altLang="x-none" sz="2400" i="1" dirty="0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протягом обмеженого періоду </a:t>
            </a:r>
          </a:p>
          <a:p>
            <a:pPr lvl="0" eaLnBrk="1" hangingPunct="1">
              <a:buNone/>
            </a:pPr>
            <a:r>
              <a:rPr lang="uk-UA" altLang="ru-RU" sz="2400" i="1" dirty="0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	</a:t>
            </a:r>
            <a:r>
              <a:rPr lang="ru-RU" altLang="x-none" sz="2400" i="1" dirty="0">
                <a:solidFill>
                  <a:srgbClr val="000000"/>
                </a:solidFill>
                <a:latin typeface="Arial" panose="020B0604020202020204" pitchFamily="34" charset="0"/>
                <a:sym typeface="+mn-ea"/>
              </a:rPr>
              <a:t>часу.</a:t>
            </a:r>
            <a:endParaRPr lang="ru-RU" altLang="en-US" sz="2400" i="1" dirty="0"/>
          </a:p>
        </p:txBody>
      </p:sp>
      <p:sp>
        <p:nvSpPr>
          <p:cNvPr id="23557" name="AutoShape 4" descr="data:image/jpeg;base64,/9j/4AAQSkZJRgABAQAAAQABAAD/2wCEAAkGBxQREhQUEhQWFhUWGB8aGBcYGSIfGhsgHCAeHh8eGhweISogGB8lHxsYJjEhJSs3Li4uIB8zPDQsNyktLisBCgoKDg0OGhAQGzEkICUtLDQsLCwvLzcsLC8vLDEvLCwsLDgtLDcvLCwsLCwsLCwsNiwsLCwsLCwsLCwsLCw0LP/AABEIAJ4AmgMBIgACEQEDEQH/xAAcAAACAwEBAQEAAAAAAAAAAAAABgQFBwgCAwH/xABKEAACAgAEAwUEBQYLBwUBAAABAgMRAAQSIQUGMQcTIkFRMmFxgRQjUpGhCDNCc7LRFSQ0U2JydJOxwdIWNUOCkuHwlKKzwsMl/8QAGQEBAQEBAQEAAAAAAAAAAAAAAAIBAwQF/8QALREAAgIBAgMGBQUAAAAAAAAAAAECEQMSITFhkSIyQXGBsQQTI1HBM1Kh4fD/2gAMAwEAAhEDEQA/ANwwYMGADBgwYAMGDFfxriyZWMM4LMx0xxru8jnoqD12Js7AAkkAE4AsMVacw5Zvzcqy+vc3LX9buw2m/K+u/piDlODvmRrz7BwaK5ZL7hK3prNztf6TAKaWlHnfwQqihUUKqigqigB6ADYYAW/9t4f5jPf+in/0YmRcalmCNlssxViQzZjVBpAvcKyF2NjppHreLvAcAVUORzJsyZre9hFCqKBQ8nMjE3ZvV5gVtuTZDMV9Xm2DWK1xIy9RYKqEY2LGzCrv3YiT878PR1jbOQamqqkBG5oeIbDf1OLTI8VgnJEM0UpG5EbqxHx0k1gCpzHGp8obzkKtCPazMF6VFneWFraNQKtlZwNyaANXuVzCSoskbB0cBlZTYIO4IPmMfXFDmOXmSQy5KUZZnNyJ3YaGQ+bNGCpVyABrVgSOt0KAvsGF+HiOdi0jMZVZboGTKvYFk7mOXSwCrVkMxPkPIWeQ4tDMzpG4Lx0HjOzpYBGpDTAEEEGqPlgCbgwYMAGDBgwAYMGDABgwYMAGFjhuaOZucsGVmYQaegjB0gggkMXotqHkQPLeXzHnmP8AFYJO7nljZhIAG7pRQ1lSdySaUeZv7Jx+ZLKpDGkcahURQqqPIAUBjUTJl1AKUfDHvHiF9QBxm/NPEElzWYgzfeaF06IG2jdNI+spfzgL6x4iQNA2BGMKGTivPeTiVxFPFPP3bPHDG+oyEAkKCgYAkrXu64o2ikzKq2eKSPW8ag9wtkGgjEhiKHjaz1qgaxF/hqJEpAaA8KgUPh6AYopOZ5FbTYNG3NWI1O4MjdEBNAaiLvADfDAqLpRVVR+ioob9dhtiG/A8swo5eGv1aj7iBY+IxBg5jutSbV1U3fwHp88So+Oxkb6h8v3YAsIs1K2tfpMhCNQAoFfCrUzUWc+K/gQPKz6zfHM1lwJEZJkUANFL4SfIFZVBKm9zqVr/AKOK5+Oxgbaj7q/fiozvFZMzIMvDEWJBYqpGqh0uyFF0aF34Sd6NAaNypzGuejZtBjkQ1JGTeknoVagHUjo1eoIBBGJub4TFJLHMVqWP2ZF2ajdqSPaQ3eg7XRqwMUXZ7wWXLxSSTrokmYHu7B0KopQxG2oksTRIFgeW7XgCs4VnnLyQTfnY99QQqkiMTpZNzuB4WF2GBNBSt2eF7nTKN3IzUIP0jK/WppFl1G8kRA3YOgI0/aCHyxfQSh1Vh0YAj5i8Ae8GDBgAwYMGADBgxX8fEpy8ncau8rbRpD1Y1aC/hD6dWnVtdXgCqzY08Ra0NPlU0vtX1ckmtfUfnYj6fdiditzHDZZYpWhZw6Sd5le9uj9UoKSBvGEZjIDdMLsdBj94LxZcwnTRKu0sJPjibcaXHxBpujDcWMaiJIuslLRr1wcV4PBmgozESSBTa6hZU+qnqOg6emI6tRsYs4ZNQvBmxYv/AOxWRUu3cjxAXbMVFCvCpal99dcQuUeWVhjywTwRwAkd2KWdmXSZHVrNEbg3q9+n2mBoWlmViNKRWF9WJFE+5QOnmT6VvYY4VrlfguHmWZ7zNyrDmMwYYcusYVYXd4XMbnvXaIkKoC/Vxxs9kmyFGk1vdHkLJ+kv98/+rFrw91efMtppkZIS13qCoJQa6LRzDj3118hZ46RTt2YKqdn+SUABZaHT65/9WIQ4cvDZJe5QBJBG0b7k6tdOZnLF2RQ0bE2AI1IAGmy74XudYXMKuiCRY2JkjKFiyMrRsyqD4iiuzaN9YBXYkETljqjRqGHBiPw4KIo9BtdC6T12oVuOu2JGOhhF4pKqQysxCqsbEsTQAANkk7Ae/H7wz8zF+rX/AAGKzmiVXVcpWps1aFfSL/jOfsgJYBO2tox54/OEcWaRowoiMMiuU0k6o+6KrobqHNlrqtBGmm9rAF7gwYMAGDBgwAYjcSEncy9zQl0N3ZPTXR037rrEnBgCu4IHCNqDqNZ0CQ24Xb2iCb8WojfpV73j58a4IJysiOYZ0BCSqATR/RdSKkS6Ok+mxB3x8vozQzSZiWQd0sbljbE1asLWqARVYAjc6jjDOce1vPHMfxeVYog+pECC9IO3eE7nUNyu1dPfgDWspxdoAI+IaIZRt3nSCXrukh8KtsbjJ1D3ijj657iuWkgBOcjjilbT3iTooej4kWS9iaIJU6hvRB3xYci8xfwjkoc1o0FwQy3YBUlTXusGsTm4blYgZDDAgQai+hRp076rrw1V35YE6SGvMUZCLlo5MxY2MS3EKIU3Ofq9rNgMT4W2sViF/D8uWa860GiR1RUhYs8cjaQIqNNPYKvaqGFnw1RxkvaB2v5h3CZImBB0YUXb3tY8O3RfLqSbADb2KcjrFCvEMxpknn+sjY2WRWBs2erNqN/47nAoUufO07MvM7ZCcQ5cHwkIA8pAosSbsGqHuVcaZ2T86PxbKu8yos0Umhwl0QQCrUb03uKs7qTtdDnTnWW8zMPSeYH+8P8AlX34Z+xKGCTMzx5gzAd1qUxSvH0YCj3bAuWLKAu9npucAdNM1CzsMUo5pyzECIvOpNF4InljHh1bvGrL0I2vzGKDjPAUlWFIRIyAMQG1vqmjI7tcwzE6URgWYMNygFn2WeQK2GwGAKHKcUgy8WhEzJRNRVBlZthZIRAIgKHsqPQDETi3NyCMKk0GVmYKy/TmEZCk+13RcSHowANUevSsNWOWe1aQnO5stu7T0Td7INIF0NgoA6YA6T4Fw3uU1PK08snieZv0thWhR4Y0AqlX4kkkk1udZYM53iRQrq7pZW7v66QSuYxpcEUEdkLWGsE9DV5T2G9oJR14fmnJRiFy5IvSx/QJ+yfLbY+gxuz5dGZXKqXW9LEDUt7Gj1Fj0wB9cGDBgAwYMGADBgx4mlVFLOQqqCWYmgANySTsAPXACR2x58R5DRqIM0ioKHWrcg+gpTjl/iEhaRyfUj7tsbd2n8/5TNwNBGp1K4aOVwAtiwdIvXuCR06HGXdn3Kz8TzscIDd2CGmcfooOu5BAJ6Cwdz0O+AOi+x/ImHhGUUkHUpk+UjFwPleGPmDIHMZWeFSFaWJ0Vj0BZSAT6gGjibFGFUKoAVQAAOgA2AGPWAOK+N5OWHMSxzjTIjlWFHqPS96PUH0rG0dl3a1l48vFlM6BD3KBElFlGAv2hVoaA9QT6dMaHzzyJluKx6ZRolWykyAagarxbeNelr7tiOuOaedOS8zwuRUzAXS9926kFXC1e3UVqXqPvwBcdsYyr5/6Rk545kzCCRgjWUboQ32boGjRG+w2ti7B89kYRmlzU6JJmKiEchpGSiTbEVvZFE/4jGRYMAduZPLLEgRLoeZJJN7kljuxJ3JPXH2xzl2P9pf0FvoubYnLu3hkJJMRoCt/+HQGw6dfM46LjcMAVIIIsEbgg+YPngDMO3XmXOZGHL/RGaMO51yqRew2SiCd7Jv+jjOe1LhMz5fJcQKllzMETTuBsJtNFmHRda6elC1Pmd3ft15i+jz8OTwMqS9/Ih32RgF1KDup8fUbldjscM3avx+CDhbl4lmWdQqRvYU3TAtpojTQOxBuqI6gDmnlqdo83lnQ6WWZCCPLxDHaGOH5GskgBQTdC6HuFkmvicNPLfaJxDItcc7Ou1xzEuhry3Nj08JGAOt8GF/kXmdeJ5OPMqukm1dOul16i/MdCPcR54YMAGDGV9ofPecyualy+X7lUVY/G0ZZwZA5u9ejqgAtT1wqR9onE/PMg/CGMf8A1OOM88IOmztj+HnNWjfycc+9qvaD9JYpC1QRllWm2ma6LmjTIK8PxJvcVR8Q5uzmlkkzs7IVIkVipBUitJ8O+qzt6XhCzuZMjlj8APQeWOkJKStHOcHB0zxNMXNsbOGXsz5h+gcRglNBGbu5L8kcgE9CfDs225qvPCtj06kGiCD6HFEncGKvIcwQZiZ4YHErRC5GQ2qG6Csw21HxbXY0m6xzZyWeKZ64crNtGPE0mYK6Abo1rsjatlIG140ThXO3D+AwQZVCMzI695NLl2Rk1MaosCOlUF6hQvrgDY8c/wD5RN/TEsmhlo6F7AmSXUa8idK/cPTGqT9oWTUqEM0mq6KQvQ+LOFAvyxlPa1K3EcwHghkKCBUslVIZXkboW6Uy/jjm82NcZLqWsc3wT6GP4MXf+yeb/mf/AHL/AKsR87y/mIULyR6VHmWX8Bdn5YLNjbpSXUPFNbtPoRZUHdIw2NlT7/O/xrHRXYBx2TM5B4pSWOWcIhNbIVBVffRDdfIjHPAV5ikcaM2kUABZ33JON07IeIZThmWeOZplmkYPITDIUG1BEZQwatzqHW/cMU5RWzZKi3wRRdv8WrPe8ZSM/dJMT+Axlmc4zNLFFFIxZIl0Jfkupmr72PyCjoBWk9snHMtmcyJYJg4bL90w0OpVkZyL1Ae13h/6TjJsUYGPckemvUi69L6fhR+eJeWylKZHFKOgP6R8vliJLIWJJ6k3gDoz8nbL6eHSPqY652FE+EaVX2R5Xe/yxqeOX+ROYs5lIlXLTsqO1tHoVhd0WXUDp2Fn4Y37ljiks2TyssjW8kEbsaAtmRSTQ2G5OJjNSuvAqUHGr8RK7ZOCOC2bQRhCsSOSTrLCRgNgKI0v1vyrFXwPs7WfIrm5c13QZDI2mPVoUWepO9AemNC7TYFfhuY1C9IDjfoVYEHbr8MIOd4vInKzkEXqaEeVIZSu1VvXmfxxyeODybo7RyTjj2fiYjnc8zgAm/NjVWf+3TELBgx3SrZHBu92PHZNyUOKZupb+jw00tEgtd6UBA21EG9waDVR3Dr218Dy0mbijiQQziAMZOkbjUUjRhWzDSfF6UKbbSo9lfaJ/BLSrKjSQSb6Uqw421b9dtqvGu8Z4XHxdo87kJo5CYxDJGzUAtl9wASjgvurDcEdOpjJq0PTxKx6dS1cDnnNcuZmMi4Xb0KDUDX9W6+eL3hfLs2aYS5sslUBYp2APmCNhWwJ9OlYdc9wd4R3csU+V9CNl6A7OpaJjQ6WSKO2PlESbEcysQSDqCsQdtvAVquu4vfHzMvxWWqap/en/Z78fw+O9na80TcfmI8azUNQjJ8yCwHyG9ffj4xzT6vFFHp9RIb+4qMfN08/5PdqJ1YrM9wSOckzF3W7CFqVfLwhQD95OJfev/Nj/r/7Y+c2cKC2VR8XH4bb42DlF9lmSUZbM+2VyccShY0VQPQf+XhZ5+ys0ixd0rsoJ1KgJN7USB6b74m5jj739XED66nr7qU48njktbRoDX2iQD9wvHfF8yE1Pj5sjJGM4uHD0Ik/GO7gjizGWmkpFDFltSw959rpd4U89xlZCP4vCqg2Ao8VAUAW8wNugHTDXPxubTvJEnqVT8PExH4YqM3n4qAd+83utj+A2HXHtwSSd6d+TZ5cuNtU5UudC7m848ntHbyA2GI2JfEs2JXsCgBQH/nvJxEx9JNtbnzpJJ0h/wCQODSZr6MkciKzSyINSkgVFI5JIb01AbemOmchkEiijjVVARFUADYBQAK922MS7C8mpky5belmlXypgRFfv8Dv128XuGN3xzxVu+bOmVvZckLnaKCeG5oDclNh/wAw9dsZXw/ijnhZ4e0AqTvdTvIAy621oVUK1kXuDX47al2kD/8AmZv9X/mMIfJfJKZ3h4mWV0mLSL4vHGdLsBanxLtV6GF0OuIzLI5dh70Xi0KPb4WY3n+U8zETSd4o6FN7/wCX2vwxSyRlSVYEEGiD1Hxxu3NPLM/DoxKZA8epVY7tpLH0P1hvYWC1E+zW+EXOEcQk7iHLd9O2waMWRRG+ogAKNW+o0N7xzx5sylpnHp/vYqeLE1qhLqJWUy6yCtWl/K+h/ccW3L/HpuHzAqzKykUynfbyPky7nwnbETmXgE2QnMGYULIArEBgwphY3GIceWkkSSQbrHWskixqNDYmzv6Y9h5Tpnsk56bicUqSkGaAi22BkVrptA6EEUa26Ha6DhxDgeWnozQRSEGwWQE30u661jBPydM7oz80VX3kJN300MD087vHReAKDM8l5GRSpy0YB80BRvkykMvyOMD7WZvoGfOWyZkijjjTbvXfUWti1uSRsQKuvDfnjpvHL/bv/vib+pH+wMQ8cXxSKU5LgyV2XO2dknGZeRwiAr42WiTv7JF4UeZc/KuZlUO2lWoAsTQ9LNnDP2Pdc7+o/fik584M0TR5miUzPeb7UHjkdCo8/ZVG3+0fQ4fKh+1dDfmT+76jj2I8Jg4i2ZjzaNIYwrKwldKuwRSMAfWzh0515Z4PwnLNmXy2twQIomnlIkfyBDOQy+bWCKB+GFb8mr8/nP1aftHHw/KL493mahyinwwprcb1rfoCKrZKNj7ZHljVGK4Ixzk+LM6n5gOuRoY44jIGVtCgDS3VQtUoxHyohCapPExJ2F3+GK8oaBo0dgfI11r7x9+PwC8USe5nBPhXSPIb/wCeJOS4VNNWiNiPtEUo892Ow2wz8ncvGeWOOJNU7syq8liNGVXeqKnxaVvcNvWw641rgvZQ0gDcQmv0ihOw3+2y9CB0VRV7HHFzm3UF6s7LHFK5v0RR9irqmbjgVg/d5eY61vSbkjO1ijV9QT0xuGMr5D4fHBxWRIl0qq5lRZJNLKgALMSTQAG5xqmGHuvzfuZl73ovYoefcuZOHZtVq+6J39F8R/AHFF2M5lW4eUF3HNIrfFiJBXr4XX53hn5q/kWb/s8v7DYTOw7+SZn+0/8A5RYp99eT/Bi/TfmvyX3adAr8NzGoXpCsvuIYUffjLOxyMDiS19ib8SpONX7SP925r+oP2lxinZlOy8Wy4DEAzOprzBhZqPusA/LETX1EdIP6ci7/ACkuD02UzSg7hoXNitvEm3Ukgy79Nh080fso4KM9mcxlia73KyhWq9LeHSa9xr5XjVPykP5Bl/7SP/jkwifk+Rn+E9Xl3Lj5+E47nnJ35PPDSOI5hn1K8MRUoRRtmAIa9wQV6Y6GxnHIHARl+L8XcDSC0ZVbuxLqctdk7sDt78aPgAxzh+UHkVTiOsXbwxM3oN5U29BUa/O8dH4587fZFbPbMCPocfQ+Yll/f+OMboqKtlL2Pdc7+o/fh15m4L9J5cLAEvl5pZRV9BNIH2H9Ek2egBxX8g5CCN1jjeOQnIIZzGyt9Y8sxZWZCRqVSi9boLh15Q47kU4ecvmszlkLNOrxyyKDTySbMrHoVP3HGkiT+TUw77ODSL0IdW99Tt1qvlfvwq9uikcYnsHdYyPf9Wo29dwcOXYFFHBmM4veIw01rBFMFdlBG/QgWPjis7fcq8vFYdClguUjZiOgXvpFs+gtlF+8Yy9rK070IfF4tPD8oD/P5j8Uyxxf8k8HRuFcSzDAFg0ESkjoDNGW0t1F7A17sWnFOAFuXGzBHs515VojZCVgOqx9tei/0T61MyWXMPK8LKx/jGcDOPcJCmn3j6pT8cS32b5GpVOuZadj+VU5mIkWR38o36MCIrFf0GYUfW/SttxivYs9zxWd+6zF/wB6vljasc/h+6/Nl5+96Izbkhe94nPKvsgTHfr9bKCv7Jv5Y0nGcdmX8pzH9QftvjR8bg7t837k5e96L2IXG8q02WniStUkTot9LZSBfoLOF7s05Zm4flpEzDIXklMlRklQNKIBZAJ9i+nnhuwY60rsi3VETinDo8zE8My6o5BTLZFj4qQR8jjI14TDlOYMtDl0EcastKLO5heySSSxPqTeNnxAfguXaYZgwRGcdJSg1jatmq+hIxko2VCWmzP+3vhsuayuUhgQvLJmgFUeZ7uTzOwFWSTsBZxD7OOQszw7iFtGe4WNwJtSUxYL+iG19QRuo2AxrDQqWDEAst0SNxfWvToMe8a1ZKdETL8NjjllmVakmCCRrJvuwQuxNLQY9AL87xLwYMaYZlFm2zM0xzAldhM6CIyeCEIWAPc+G9SCNgxDE67G2+PeWGXEZZYljjXamhMYHTorqprcbgV5eWH3PcJgnrvYY3I6FlBI2rY9RtinXkbKKhSP6RHsaK5qe1J8wGkK3e+4I9xwAlcUfLsA8UyRypelo2UGj1UggqwI8mHUA7EXhZGZgi0gug3LAu29k2T4vefhjV8tySsZJXOZw39qRH+4PGQPliu4h2WZWdtUs+bZvXvQPwCAeWAE1uYchIgGZSJxf6MfeCwOpCqSPu88VudMWenXL8ODLNPSOzsREY4vrNJUhjGtoKKqp1Hf2jei5Tsn4aikOk0tnq88gNengZRXyvfDNwTl7LZNdOWgSIUASo8TV9pj4nPvJJwasJ0VHKnK5i4YMlmwjahKsgQkqRK7tsaU9GG+2+EvmjgZ4fwKDLSMD3WZYBjW4MkzKetC1Kmsa9jxLErCmAI9CL/xxLjcdJSlUtQp9m/BMtHkspPHBEsz5dNcqoA7alBOpgLNmicN+PxVAAAFAdAMfuKMe4qco8qyZKeeR5kkSTZAEKso1M3iJYhjuOldMNeDBjEklSDbfE//2Q=="/>
          <p:cNvSpPr>
            <a:spLocks noChangeAspect="1"/>
          </p:cNvSpPr>
          <p:nvPr/>
        </p:nvSpPr>
        <p:spPr>
          <a:xfrm>
            <a:off x="155575" y="-144462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eaLnBrk="1" hangingPunct="1"/>
            <a:endParaRPr lang="ru-RU" altLang="en-US" dirty="0">
              <a:latin typeface="Arial" panose="020B0604020202020204" pitchFamily="34" charset="0"/>
            </a:endParaRPr>
          </a:p>
        </p:txBody>
      </p:sp>
      <p:sp>
        <p:nvSpPr>
          <p:cNvPr id="23558" name="AutoShape 6" descr="data:image/jpeg;base64,/9j/4AAQSkZJRgABAQAAAQABAAD/2wCEAAkGBxQREhQUEhQWFhUWGB8aGBcYGSIfGhsgHCAeHh8eGhweISogGB8lHxsYJjEhJSs3Li4uIB8zPDQsNyktLisBCgoKDg0OGhAQGzEkICUtLDQsLCwvLzcsLC8vLDEvLCwsLDgtLDcvLCwsLCwsLCwsNiwsLCwsLCwsLCwsLCw0LP/AABEIAJ4AmgMBIgACEQEDEQH/xAAcAAACAwEBAQEAAAAAAAAAAAAABgQFBwgCAwH/xABKEAACAgAEAwUEBQYLBwUBAAABAgMRAAQSIQUGMQcTIkFRMmFxgRQjUpGhCDNCc7LRFSQ0U2JydJOxwdIWNUOCkuHwlKKzwsMl/8QAGQEBAQEBAQEAAAAAAAAAAAAAAAIBAwQF/8QALREAAgIBAgMGBQUAAAAAAAAAAAECEQMSITFhkSIyQXGBsQQTI1HBM1Kh4fD/2gAMAwEAAhEDEQA/ANwwYMGADBgwYAMGDFfxriyZWMM4LMx0xxru8jnoqD12Js7AAkkAE4AsMVacw5Zvzcqy+vc3LX9buw2m/K+u/piDlODvmRrz7BwaK5ZL7hK3prNztf6TAKaWlHnfwQqihUUKqigqigB6ADYYAW/9t4f5jPf+in/0YmRcalmCNlssxViQzZjVBpAvcKyF2NjppHreLvAcAVUORzJsyZre9hFCqKBQ8nMjE3ZvV5gVtuTZDMV9Xm2DWK1xIy9RYKqEY2LGzCrv3YiT878PR1jbOQamqqkBG5oeIbDf1OLTI8VgnJEM0UpG5EbqxHx0k1gCpzHGp8obzkKtCPazMF6VFneWFraNQKtlZwNyaANXuVzCSoskbB0cBlZTYIO4IPmMfXFDmOXmSQy5KUZZnNyJ3YaGQ+bNGCpVyABrVgSOt0KAvsGF+HiOdi0jMZVZboGTKvYFk7mOXSwCrVkMxPkPIWeQ4tDMzpG4Lx0HjOzpYBGpDTAEEEGqPlgCbgwYMAGDBgwAYMGDABgwYMAGFjhuaOZucsGVmYQaegjB0gggkMXotqHkQPLeXzHnmP8AFYJO7nljZhIAG7pRQ1lSdySaUeZv7Jx+ZLKpDGkcahURQqqPIAUBjUTJl1AKUfDHvHiF9QBxm/NPEElzWYgzfeaF06IG2jdNI+spfzgL6x4iQNA2BGMKGTivPeTiVxFPFPP3bPHDG+oyEAkKCgYAkrXu64o2ikzKq2eKSPW8ag9wtkGgjEhiKHjaz1qgaxF/hqJEpAaA8KgUPh6AYopOZ5FbTYNG3NWI1O4MjdEBNAaiLvADfDAqLpRVVR+ioob9dhtiG/A8swo5eGv1aj7iBY+IxBg5jutSbV1U3fwHp88So+Oxkb6h8v3YAsIs1K2tfpMhCNQAoFfCrUzUWc+K/gQPKz6zfHM1lwJEZJkUANFL4SfIFZVBKm9zqVr/AKOK5+Oxgbaj7q/fiozvFZMzIMvDEWJBYqpGqh0uyFF0aF34Sd6NAaNypzGuejZtBjkQ1JGTeknoVagHUjo1eoIBBGJub4TFJLHMVqWP2ZF2ajdqSPaQ3eg7XRqwMUXZ7wWXLxSSTrokmYHu7B0KopQxG2oksTRIFgeW7XgCs4VnnLyQTfnY99QQqkiMTpZNzuB4WF2GBNBSt2eF7nTKN3IzUIP0jK/WppFl1G8kRA3YOgI0/aCHyxfQSh1Vh0YAj5i8Ae8GDBgAwYMGADBgxX8fEpy8ncau8rbRpD1Y1aC/hD6dWnVtdXgCqzY08Ra0NPlU0vtX1ckmtfUfnYj6fdiditzHDZZYpWhZw6Sd5le9uj9UoKSBvGEZjIDdMLsdBj94LxZcwnTRKu0sJPjibcaXHxBpujDcWMaiJIuslLRr1wcV4PBmgozESSBTa6hZU+qnqOg6emI6tRsYs4ZNQvBmxYv/AOxWRUu3cjxAXbMVFCvCpal99dcQuUeWVhjywTwRwAkd2KWdmXSZHVrNEbg3q9+n2mBoWlmViNKRWF9WJFE+5QOnmT6VvYY4VrlfguHmWZ7zNyrDmMwYYcusYVYXd4XMbnvXaIkKoC/Vxxs9kmyFGk1vdHkLJ+kv98/+rFrw91efMtppkZIS13qCoJQa6LRzDj3118hZ46RTt2YKqdn+SUABZaHT65/9WIQ4cvDZJe5QBJBG0b7k6tdOZnLF2RQ0bE2AI1IAGmy74XudYXMKuiCRY2JkjKFiyMrRsyqD4iiuzaN9YBXYkETljqjRqGHBiPw4KIo9BtdC6T12oVuOu2JGOhhF4pKqQysxCqsbEsTQAANkk7Ae/H7wz8zF+rX/AAGKzmiVXVcpWps1aFfSL/jOfsgJYBO2tox54/OEcWaRowoiMMiuU0k6o+6KrobqHNlrqtBGmm9rAF7gwYMAGDBgwAYjcSEncy9zQl0N3ZPTXR037rrEnBgCu4IHCNqDqNZ0CQ24Xb2iCb8WojfpV73j58a4IJysiOYZ0BCSqATR/RdSKkS6Ok+mxB3x8vozQzSZiWQd0sbljbE1asLWqARVYAjc6jjDOce1vPHMfxeVYog+pECC9IO3eE7nUNyu1dPfgDWspxdoAI+IaIZRt3nSCXrukh8KtsbjJ1D3ijj657iuWkgBOcjjilbT3iTooej4kWS9iaIJU6hvRB3xYci8xfwjkoc1o0FwQy3YBUlTXusGsTm4blYgZDDAgQai+hRp076rrw1V35YE6SGvMUZCLlo5MxY2MS3EKIU3Ofq9rNgMT4W2sViF/D8uWa860GiR1RUhYs8cjaQIqNNPYKvaqGFnw1RxkvaB2v5h3CZImBB0YUXb3tY8O3RfLqSbADb2KcjrFCvEMxpknn+sjY2WRWBs2erNqN/47nAoUufO07MvM7ZCcQ5cHwkIA8pAosSbsGqHuVcaZ2T86PxbKu8yos0Umhwl0QQCrUb03uKs7qTtdDnTnWW8zMPSeYH+8P8AlX34Z+xKGCTMzx5gzAd1qUxSvH0YCj3bAuWLKAu9npucAdNM1CzsMUo5pyzECIvOpNF4InljHh1bvGrL0I2vzGKDjPAUlWFIRIyAMQG1vqmjI7tcwzE6URgWYMNygFn2WeQK2GwGAKHKcUgy8WhEzJRNRVBlZthZIRAIgKHsqPQDETi3NyCMKk0GVmYKy/TmEZCk+13RcSHowANUevSsNWOWe1aQnO5stu7T0Td7INIF0NgoA6YA6T4Fw3uU1PK08snieZv0thWhR4Y0AqlX4kkkk1udZYM53iRQrq7pZW7v66QSuYxpcEUEdkLWGsE9DV5T2G9oJR14fmnJRiFy5IvSx/QJ+yfLbY+gxuz5dGZXKqXW9LEDUt7Gj1Fj0wB9cGDBgAwYMGADBgx4mlVFLOQqqCWYmgANySTsAPXACR2x58R5DRqIM0ioKHWrcg+gpTjl/iEhaRyfUj7tsbd2n8/5TNwNBGp1K4aOVwAtiwdIvXuCR06HGXdn3Kz8TzscIDd2CGmcfooOu5BAJ6Cwdz0O+AOi+x/ImHhGUUkHUpk+UjFwPleGPmDIHMZWeFSFaWJ0Vj0BZSAT6gGjibFGFUKoAVQAAOgA2AGPWAOK+N5OWHMSxzjTIjlWFHqPS96PUH0rG0dl3a1l48vFlM6BD3KBElFlGAv2hVoaA9QT6dMaHzzyJluKx6ZRolWykyAagarxbeNelr7tiOuOaedOS8zwuRUzAXS9926kFXC1e3UVqXqPvwBcdsYyr5/6Rk545kzCCRgjWUboQ32boGjRG+w2ti7B89kYRmlzU6JJmKiEchpGSiTbEVvZFE/4jGRYMAduZPLLEgRLoeZJJN7kljuxJ3JPXH2xzl2P9pf0FvoubYnLu3hkJJMRoCt/+HQGw6dfM46LjcMAVIIIsEbgg+YPngDMO3XmXOZGHL/RGaMO51yqRew2SiCd7Jv+jjOe1LhMz5fJcQKllzMETTuBsJtNFmHRda6elC1Pmd3ft15i+jz8OTwMqS9/Ih32RgF1KDup8fUbldjscM3avx+CDhbl4lmWdQqRvYU3TAtpojTQOxBuqI6gDmnlqdo83lnQ6WWZCCPLxDHaGOH5GskgBQTdC6HuFkmvicNPLfaJxDItcc7Ou1xzEuhry3Nj08JGAOt8GF/kXmdeJ5OPMqukm1dOul16i/MdCPcR54YMAGDGV9ofPecyualy+X7lUVY/G0ZZwZA5u9ejqgAtT1wqR9onE/PMg/CGMf8A1OOM88IOmztj+HnNWjfycc+9qvaD9JYpC1QRllWm2ma6LmjTIK8PxJvcVR8Q5uzmlkkzs7IVIkVipBUitJ8O+qzt6XhCzuZMjlj8APQeWOkJKStHOcHB0zxNMXNsbOGXsz5h+gcRglNBGbu5L8kcgE9CfDs225qvPCtj06kGiCD6HFEncGKvIcwQZiZ4YHErRC5GQ2qG6Csw21HxbXY0m6xzZyWeKZ64crNtGPE0mYK6Abo1rsjatlIG140ThXO3D+AwQZVCMzI695NLl2Rk1MaosCOlUF6hQvrgDY8c/wD5RN/TEsmhlo6F7AmSXUa8idK/cPTGqT9oWTUqEM0mq6KQvQ+LOFAvyxlPa1K3EcwHghkKCBUslVIZXkboW6Uy/jjm82NcZLqWsc3wT6GP4MXf+yeb/mf/AHL/AKsR87y/mIULyR6VHmWX8Bdn5YLNjbpSXUPFNbtPoRZUHdIw2NlT7/O/xrHRXYBx2TM5B4pSWOWcIhNbIVBVffRDdfIjHPAV5ikcaM2kUABZ33JON07IeIZThmWeOZplmkYPITDIUG1BEZQwatzqHW/cMU5RWzZKi3wRRdv8WrPe8ZSM/dJMT+Axlmc4zNLFFFIxZIl0Jfkupmr72PyCjoBWk9snHMtmcyJYJg4bL90w0OpVkZyL1Ae13h/6TjJsUYGPckemvUi69L6fhR+eJeWylKZHFKOgP6R8vliJLIWJJ6k3gDoz8nbL6eHSPqY652FE+EaVX2R5Xe/yxqeOX+ROYs5lIlXLTsqO1tHoVhd0WXUDp2Fn4Y37ljiks2TyssjW8kEbsaAtmRSTQ2G5OJjNSuvAqUHGr8RK7ZOCOC2bQRhCsSOSTrLCRgNgKI0v1vyrFXwPs7WfIrm5c13QZDI2mPVoUWepO9AemNC7TYFfhuY1C9IDjfoVYEHbr8MIOd4vInKzkEXqaEeVIZSu1VvXmfxxyeODybo7RyTjj2fiYjnc8zgAm/NjVWf+3TELBgx3SrZHBu92PHZNyUOKZupb+jw00tEgtd6UBA21EG9waDVR3Dr218Dy0mbijiQQziAMZOkbjUUjRhWzDSfF6UKbbSo9lfaJ/BLSrKjSQSb6Uqw421b9dtqvGu8Z4XHxdo87kJo5CYxDJGzUAtl9wASjgvurDcEdOpjJq0PTxKx6dS1cDnnNcuZmMi4Xb0KDUDX9W6+eL3hfLs2aYS5sslUBYp2APmCNhWwJ9OlYdc9wd4R3csU+V9CNl6A7OpaJjQ6WSKO2PlESbEcysQSDqCsQdtvAVquu4vfHzMvxWWqap/en/Z78fw+O9na80TcfmI8azUNQjJ8yCwHyG9ffj4xzT6vFFHp9RIb+4qMfN08/5PdqJ1YrM9wSOckzF3W7CFqVfLwhQD95OJfev/Nj/r/7Y+c2cKC2VR8XH4bb42DlF9lmSUZbM+2VyccShY0VQPQf+XhZ5+ys0ixd0rsoJ1KgJN7USB6b74m5jj739XED66nr7qU48njktbRoDX2iQD9wvHfF8yE1Pj5sjJGM4uHD0Ik/GO7gjizGWmkpFDFltSw959rpd4U89xlZCP4vCqg2Ao8VAUAW8wNugHTDXPxubTvJEnqVT8PExH4YqM3n4qAd+83utj+A2HXHtwSSd6d+TZ5cuNtU5UudC7m848ntHbyA2GI2JfEs2JXsCgBQH/nvJxEx9JNtbnzpJJ0h/wCQODSZr6MkciKzSyINSkgVFI5JIb01AbemOmchkEiijjVVARFUADYBQAK922MS7C8mpky5belmlXypgRFfv8Dv128XuGN3xzxVu+bOmVvZckLnaKCeG5oDclNh/wAw9dsZXw/ijnhZ4e0AqTvdTvIAy621oVUK1kXuDX47al2kD/8AmZv9X/mMIfJfJKZ3h4mWV0mLSL4vHGdLsBanxLtV6GF0OuIzLI5dh70Xi0KPb4WY3n+U8zETSd4o6FN7/wCX2vwxSyRlSVYEEGiD1Hxxu3NPLM/DoxKZA8epVY7tpLH0P1hvYWC1E+zW+EXOEcQk7iHLd9O2waMWRRG+ogAKNW+o0N7xzx5sylpnHp/vYqeLE1qhLqJWUy6yCtWl/K+h/ccW3L/HpuHzAqzKykUynfbyPky7nwnbETmXgE2QnMGYULIArEBgwphY3GIceWkkSSQbrHWskixqNDYmzv6Y9h5Tpnsk56bicUqSkGaAi22BkVrptA6EEUa26Ha6DhxDgeWnozQRSEGwWQE30u661jBPydM7oz80VX3kJN300MD087vHReAKDM8l5GRSpy0YB80BRvkykMvyOMD7WZvoGfOWyZkijjjTbvXfUWti1uSRsQKuvDfnjpvHL/bv/vib+pH+wMQ8cXxSKU5LgyV2XO2dknGZeRwiAr42WiTv7JF4UeZc/KuZlUO2lWoAsTQ9LNnDP2Pdc7+o/fik584M0TR5miUzPeb7UHjkdCo8/ZVG3+0fQ4fKh+1dDfmT+76jj2I8Jg4i2ZjzaNIYwrKwldKuwRSMAfWzh0515Z4PwnLNmXy2twQIomnlIkfyBDOQy+bWCKB+GFb8mr8/nP1aftHHw/KL493mahyinwwprcb1rfoCKrZKNj7ZHljVGK4Ixzk+LM6n5gOuRoY44jIGVtCgDS3VQtUoxHyohCapPExJ2F3+GK8oaBo0dgfI11r7x9+PwC8USe5nBPhXSPIb/wCeJOS4VNNWiNiPtEUo892Ow2wz8ncvGeWOOJNU7syq8liNGVXeqKnxaVvcNvWw641rgvZQ0gDcQmv0ihOw3+2y9CB0VRV7HHFzm3UF6s7LHFK5v0RR9irqmbjgVg/d5eY61vSbkjO1ijV9QT0xuGMr5D4fHBxWRIl0qq5lRZJNLKgALMSTQAG5xqmGHuvzfuZl73ovYoefcuZOHZtVq+6J39F8R/AHFF2M5lW4eUF3HNIrfFiJBXr4XX53hn5q/kWb/s8v7DYTOw7+SZn+0/8A5RYp99eT/Bi/TfmvyX3adAr8NzGoXpCsvuIYUffjLOxyMDiS19ib8SpONX7SP925r+oP2lxinZlOy8Wy4DEAzOprzBhZqPusA/LETX1EdIP6ci7/ACkuD02UzSg7hoXNitvEm3Ukgy79Nh080fso4KM9mcxlia73KyhWq9LeHSa9xr5XjVPykP5Bl/7SP/jkwifk+Rn+E9Xl3Lj5+E47nnJ35PPDSOI5hn1K8MRUoRRtmAIa9wQV6Y6GxnHIHARl+L8XcDSC0ZVbuxLqctdk7sDt78aPgAxzh+UHkVTiOsXbwxM3oN5U29BUa/O8dH4587fZFbPbMCPocfQ+Yll/f+OMboqKtlL2Pdc7+o/fh15m4L9J5cLAEvl5pZRV9BNIH2H9Ek2egBxX8g5CCN1jjeOQnIIZzGyt9Y8sxZWZCRqVSi9boLh15Q47kU4ecvmszlkLNOrxyyKDTySbMrHoVP3HGkiT+TUw77ODSL0IdW99Tt1qvlfvwq9uikcYnsHdYyPf9Wo29dwcOXYFFHBmM4veIw01rBFMFdlBG/QgWPjis7fcq8vFYdClguUjZiOgXvpFs+gtlF+8Yy9rK070IfF4tPD8oD/P5j8Uyxxf8k8HRuFcSzDAFg0ESkjoDNGW0t1F7A17sWnFOAFuXGzBHs515VojZCVgOqx9tei/0T61MyWXMPK8LKx/jGcDOPcJCmn3j6pT8cS32b5GpVOuZadj+VU5mIkWR38o36MCIrFf0GYUfW/SttxivYs9zxWd+6zF/wB6vljasc/h+6/Nl5+96Izbkhe94nPKvsgTHfr9bKCv7Jv5Y0nGcdmX8pzH9QftvjR8bg7t837k5e96L2IXG8q02WniStUkTot9LZSBfoLOF7s05Zm4flpEzDIXklMlRklQNKIBZAJ9i+nnhuwY60rsi3VETinDo8zE8My6o5BTLZFj4qQR8jjI14TDlOYMtDl0EcastKLO5heySSSxPqTeNnxAfguXaYZgwRGcdJSg1jatmq+hIxko2VCWmzP+3vhsuayuUhgQvLJmgFUeZ7uTzOwFWSTsBZxD7OOQszw7iFtGe4WNwJtSUxYL+iG19QRuo2AxrDQqWDEAst0SNxfWvToMe8a1ZKdETL8NjjllmVakmCCRrJvuwQuxNLQY9AL87xLwYMaYZlFm2zM0xzAldhM6CIyeCEIWAPc+G9SCNgxDE67G2+PeWGXEZZYljjXamhMYHTorqprcbgV5eWH3PcJgnrvYY3I6FlBI2rY9RtinXkbKKhSP6RHsaK5qe1J8wGkK3e+4I9xwAlcUfLsA8UyRypelo2UGj1UggqwI8mHUA7EXhZGZgi0gug3LAu29k2T4vefhjV8tySsZJXOZw39qRH+4PGQPliu4h2WZWdtUs+bZvXvQPwCAeWAE1uYchIgGZSJxf6MfeCwOpCqSPu88VudMWenXL8ODLNPSOzsREY4vrNJUhjGtoKKqp1Hf2jei5Tsn4aikOk0tnq88gNengZRXyvfDNwTl7LZNdOWgSIUASo8TV9pj4nPvJJwasJ0VHKnK5i4YMlmwjahKsgQkqRK7tsaU9GG+2+EvmjgZ4fwKDLSMD3WZYBjW4MkzKetC1Kmsa9jxLErCmAI9CL/xxLjcdJSlUtQp9m/BMtHkspPHBEsz5dNcqoA7alBOpgLNmicN+PxVAAAFAdAMfuKMe4qco8qyZKeeR5kkSTZAEKso1M3iJYhjuOldMNeDBjEklSDbfE//2Q=="/>
          <p:cNvSpPr>
            <a:spLocks noChangeAspect="1"/>
          </p:cNvSpPr>
          <p:nvPr/>
        </p:nvSpPr>
        <p:spPr>
          <a:xfrm>
            <a:off x="307975" y="7938"/>
            <a:ext cx="304800" cy="3048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eaLnBrk="1" hangingPunct="1"/>
            <a:endParaRPr lang="ru-RU" altLang="en-US" dirty="0">
              <a:latin typeface="Arial" panose="020B0604020202020204" pitchFamily="34" charset="0"/>
            </a:endParaRPr>
          </a:p>
        </p:txBody>
      </p:sp>
      <p:pic>
        <p:nvPicPr>
          <p:cNvPr id="8200" name="Picture 8" descr="http://upload.wikimedia.org/wikipedia/commons/0/07/Brainstormin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85813"/>
            <a:ext cx="1857375" cy="22955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2" name="Picture 10" descr="http://konogonka.com/wp-content/uploads/2011/12/02-brainstorming_thumb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8850" y="3880485"/>
            <a:ext cx="1859915" cy="298005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8204" name="Picture 12" descr="http://zavantag.com/tw_files/21251/d-21250983/21250983_html_dfb1aaf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648200"/>
            <a:ext cx="1928813" cy="22098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Заголовок 1"/>
          <p:cNvSpPr>
            <a:spLocks noGrp="1"/>
          </p:cNvSpPr>
          <p:nvPr>
            <p:ph type="title"/>
          </p:nvPr>
        </p:nvSpPr>
        <p:spPr>
          <a:xfrm>
            <a:off x="250825" y="260350"/>
            <a:ext cx="8229600" cy="439738"/>
          </a:xfrm>
          <a:noFill/>
          <a:ln>
            <a:noFill/>
          </a:ln>
        </p:spPr>
        <p:txBody>
          <a:bodyPr/>
          <a:lstStyle/>
          <a:p>
            <a:r>
              <a:rPr lang="ru-RU" altLang="en-US" sz="3200" b="1" dirty="0">
                <a:solidFill>
                  <a:srgbClr val="0070C0"/>
                </a:solidFill>
              </a:rPr>
              <a:t>Висновки</a:t>
            </a:r>
          </a:p>
        </p:txBody>
      </p:sp>
      <p:sp>
        <p:nvSpPr>
          <p:cNvPr id="24579" name="Содержимое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97475"/>
          </a:xfrm>
          <a:noFill/>
          <a:ln>
            <a:noFill/>
          </a:ln>
        </p:spPr>
        <p:txBody>
          <a:bodyPr/>
          <a:lstStyle/>
          <a:p>
            <a:endParaRPr lang="uk-UA" altLang="en-US" sz="2400" dirty="0"/>
          </a:p>
          <a:p>
            <a:pPr marL="0" indent="0" algn="just">
              <a:buNone/>
            </a:pPr>
            <a:r>
              <a:rPr lang="uk-UA" altLang="en-US" sz="2400" b="1" dirty="0"/>
              <a:t>	Використання методів аналізу управління як єдиного соціального організму дозволяє проаналізувати:</a:t>
            </a:r>
            <a:endParaRPr lang="ru-RU" altLang="en-US" sz="2400" b="1" dirty="0"/>
          </a:p>
          <a:p>
            <a:pPr marL="0" indent="0" algn="just">
              <a:buNone/>
            </a:pPr>
            <a:r>
              <a:rPr lang="uk-UA" altLang="en-US" sz="2400" b="1" dirty="0"/>
              <a:t>– управління як важливу сферу діяльності, що знаходиться під впливом людини;</a:t>
            </a:r>
            <a:endParaRPr lang="ru-RU" altLang="en-US" sz="2400" b="1" dirty="0"/>
          </a:p>
          <a:p>
            <a:pPr marL="0" indent="0" algn="just">
              <a:buNone/>
            </a:pPr>
            <a:r>
              <a:rPr lang="uk-UA" altLang="en-US" sz="2400" b="1" dirty="0"/>
              <a:t>– утвердження управління як органу перетворення дійсності;</a:t>
            </a:r>
            <a:endParaRPr lang="ru-RU" altLang="en-US" sz="2400" b="1" dirty="0"/>
          </a:p>
          <a:p>
            <a:pPr marL="0" indent="0" algn="just">
              <a:buNone/>
            </a:pPr>
            <a:r>
              <a:rPr lang="uk-UA" altLang="en-US" sz="2400" b="1" dirty="0"/>
              <a:t>– обґрунтування ідеї упорядкування соціальних відносин у контексті методологічних та аксіологічних вимірів управління.</a:t>
            </a:r>
            <a:endParaRPr lang="ru-RU" altLang="en-US" sz="2400" b="1" dirty="0"/>
          </a:p>
          <a:p>
            <a:pPr marL="0" indent="0">
              <a:buNone/>
            </a:pPr>
            <a:endParaRPr lang="ru-RU" alt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r>
              <a:rPr lang="uk-UA" altLang="en-US" sz="3600" b="1" dirty="0">
                <a:solidFill>
                  <a:srgbClr val="0070C0"/>
                </a:solidFill>
              </a:rPr>
              <a:t>Завдання для самостійної роботи:</a:t>
            </a:r>
            <a:endParaRPr lang="ru-RU" altLang="en-US" sz="3600" b="1" dirty="0">
              <a:solidFill>
                <a:srgbClr val="0070C0"/>
              </a:solidFill>
            </a:endParaRPr>
          </a:p>
        </p:txBody>
      </p:sp>
      <p:sp>
        <p:nvSpPr>
          <p:cNvPr id="25603" name="Содержимое 2"/>
          <p:cNvSpPr>
            <a:spLocks noGrp="1"/>
          </p:cNvSpPr>
          <p:nvPr>
            <p:ph idx="1"/>
          </p:nvPr>
        </p:nvSpPr>
        <p:spPr>
          <a:xfrm>
            <a:off x="457200" y="1196340"/>
            <a:ext cx="8229600" cy="4201160"/>
          </a:xfrm>
          <a:noFill/>
          <a:ln>
            <a:noFill/>
          </a:ln>
        </p:spPr>
        <p:txBody>
          <a:bodyPr/>
          <a:lstStyle/>
          <a:p>
            <a:pPr algn="just"/>
            <a:r>
              <a:rPr lang="uk-UA" altLang="en-US" sz="2800" dirty="0"/>
              <a:t>Визначите, що означає вираз Г.Гегеля «Протиріччя – от що насправді рухає світом управління».</a:t>
            </a:r>
            <a:endParaRPr lang="ru-RU" altLang="en-US" sz="2800" dirty="0"/>
          </a:p>
          <a:p>
            <a:pPr algn="just"/>
            <a:r>
              <a:rPr lang="ru-RU" altLang="en-US" dirty="0"/>
              <a:t> </a:t>
            </a:r>
            <a:r>
              <a:rPr lang="uk-UA" altLang="en-US" sz="2800" dirty="0"/>
              <a:t>Яку роль відіграють методи в управлінській діяльності?</a:t>
            </a:r>
            <a:endParaRPr lang="ru-RU" altLang="en-US" sz="2800" dirty="0"/>
          </a:p>
          <a:p>
            <a:pPr algn="just"/>
            <a:r>
              <a:rPr lang="ru-RU" altLang="en-US" sz="2800" dirty="0"/>
              <a:t> </a:t>
            </a:r>
            <a:r>
              <a:rPr lang="uk-UA" altLang="en-US" sz="2800" dirty="0"/>
              <a:t>У чому складається сутність системного підходу до управління?</a:t>
            </a:r>
            <a:endParaRPr lang="ru-RU" altLang="en-US" sz="2800" dirty="0"/>
          </a:p>
          <a:p>
            <a:pPr algn="just"/>
            <a:r>
              <a:rPr lang="ru-RU" altLang="en-US" sz="2800" dirty="0"/>
              <a:t> </a:t>
            </a:r>
            <a:r>
              <a:rPr lang="uk-UA" altLang="en-US" sz="2800" dirty="0"/>
              <a:t>Яка роль соціального експеримента в управлінні?</a:t>
            </a:r>
            <a:endParaRPr lang="ru-RU" altLang="en-US" sz="2800" dirty="0"/>
          </a:p>
          <a:p>
            <a:r>
              <a:rPr lang="ru-RU" altLang="en-US" dirty="0"/>
              <a:t> 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Місце для вмісту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2"/>
          </a:xfrm>
          <a:noFill/>
          <a:ln>
            <a:noFill/>
          </a:ln>
          <a:effectLst/>
          <a:scene3d>
            <a:camera prst="orthographicFront"/>
            <a:lightRig rig="balanced" dir="t"/>
          </a:scene3d>
          <a:sp3d prstMaterial="plastic"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None/>
              <a:defRPr/>
            </a:pPr>
            <a:r>
              <a:rPr kumimoji="0" lang="en-US" sz="8800" b="1" i="0" u="none" strike="noStrike" kern="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uk-UA" sz="6000" b="1" i="0" u="none" strike="noStrike" kern="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Дякую за увагу</a:t>
            </a:r>
            <a:r>
              <a:rPr kumimoji="0" lang="en-US" sz="6000" b="1" i="0" u="none" strike="noStrike" kern="0" cap="none" spc="0" normalizeH="0" baseline="0" noProof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!</a:t>
            </a:r>
          </a:p>
        </p:txBody>
      </p:sp>
      <p:pic>
        <p:nvPicPr>
          <p:cNvPr id="26627" name="Рисунок 3" descr="Маркив Руслан Богданович, адвокат">
            <a:hlinkClick r:id="rId2"/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00438" y="4357688"/>
            <a:ext cx="1490662" cy="15621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/>
          <p:nvPr/>
        </p:nvSpPr>
        <p:spPr>
          <a:xfrm>
            <a:off x="395288" y="188913"/>
            <a:ext cx="3465512" cy="10779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eaLnBrk="1" hangingPunct="1"/>
            <a:r>
              <a:rPr lang="uk-UA" altLang="en-US" sz="3200" b="1" dirty="0">
                <a:latin typeface="Arial" panose="020B0604020202020204" pitchFamily="34" charset="0"/>
              </a:rPr>
              <a:t>Дидактичні цілі:</a:t>
            </a:r>
            <a:endParaRPr lang="ru-RU" altLang="en-US" sz="3200" dirty="0">
              <a:latin typeface="Arial" panose="020B0604020202020204" pitchFamily="34" charset="0"/>
            </a:endParaRPr>
          </a:p>
          <a:p>
            <a:pPr eaLnBrk="1" hangingPunct="1"/>
            <a:endParaRPr lang="fr-FR" altLang="en-US" sz="3200" u="sng" dirty="0">
              <a:solidFill>
                <a:srgbClr val="0087B9"/>
              </a:solidFill>
              <a:latin typeface="Arial" panose="020B0604020202020204" pitchFamily="34" charset="0"/>
            </a:endParaRPr>
          </a:p>
        </p:txBody>
      </p:sp>
      <p:sp>
        <p:nvSpPr>
          <p:cNvPr id="4099" name="Text Box 3"/>
          <p:cNvSpPr txBox="1"/>
          <p:nvPr/>
        </p:nvSpPr>
        <p:spPr>
          <a:xfrm>
            <a:off x="900113" y="1500188"/>
            <a:ext cx="7704137" cy="3656012"/>
          </a:xfrm>
          <a:prstGeom prst="rect">
            <a:avLst/>
          </a:prstGeom>
          <a:noFill/>
          <a:ln w="9525">
            <a:noFill/>
          </a:ln>
        </p:spPr>
        <p:txBody>
          <a:bodyPr lIns="180000" tIns="180000" rIns="180000" bIns="180000"/>
          <a:lstStyle/>
          <a:p>
            <a:pPr eaLnBrk="1" hangingPunct="1"/>
            <a:r>
              <a:rPr lang="uk-UA" altLang="en-US" sz="2400" b="1" i="1" dirty="0">
                <a:latin typeface="Arial" panose="020B0604020202020204" pitchFamily="34" charset="0"/>
              </a:rPr>
              <a:t>засвоїти </a:t>
            </a:r>
            <a:r>
              <a:rPr lang="uk-UA" altLang="en-US" sz="2000" b="1" dirty="0">
                <a:latin typeface="Arial" panose="020B0604020202020204" pitchFamily="34" charset="0"/>
              </a:rPr>
              <a:t>значення філософії управління, ключових понять теми та їх ролі в ґенезі осмислення феномену управління; </a:t>
            </a:r>
          </a:p>
          <a:p>
            <a:pPr eaLnBrk="1" hangingPunct="1"/>
            <a:endParaRPr lang="ru-RU" altLang="en-US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uk-UA" altLang="en-US" sz="2400" b="1" i="1" dirty="0">
                <a:latin typeface="Arial" panose="020B0604020202020204" pitchFamily="34" charset="0"/>
              </a:rPr>
              <a:t>сформувати</a:t>
            </a:r>
            <a:r>
              <a:rPr lang="uk-UA" altLang="en-US" sz="2000" b="1" dirty="0">
                <a:latin typeface="Arial" panose="020B0604020202020204" pitchFamily="34" charset="0"/>
              </a:rPr>
              <a:t> критичне ставлення до найзагальніших підстав  управлінської діяльності в умовах сучасного транзитивного суспільства;</a:t>
            </a:r>
          </a:p>
          <a:p>
            <a:pPr eaLnBrk="1" hangingPunct="1"/>
            <a:endParaRPr lang="uk-UA" altLang="en-US" sz="2000" b="1" dirty="0">
              <a:latin typeface="Arial" panose="020B0604020202020204" pitchFamily="34" charset="0"/>
            </a:endParaRPr>
          </a:p>
          <a:p>
            <a:pPr eaLnBrk="1" hangingPunct="1"/>
            <a:r>
              <a:rPr lang="uk-UA" altLang="en-US" sz="2400" b="1" i="1" dirty="0">
                <a:latin typeface="Arial" panose="020B0604020202020204" pitchFamily="34" charset="0"/>
              </a:rPr>
              <a:t>утвердити </a:t>
            </a:r>
            <a:r>
              <a:rPr lang="uk-UA" altLang="en-US" sz="2000" b="1" dirty="0">
                <a:latin typeface="Arial" panose="020B0604020202020204" pitchFamily="34" charset="0"/>
              </a:rPr>
              <a:t>необхідність здійснення управлінської діяльності на засадах демократизму, виховати почуття громадянської солідарності та свідому громадянську позицію</a:t>
            </a:r>
            <a:r>
              <a:rPr lang="uk-UA" altLang="en-US" sz="2000" dirty="0">
                <a:latin typeface="Arial" panose="020B0604020202020204" pitchFamily="34" charset="0"/>
              </a:rPr>
              <a:t>.</a:t>
            </a:r>
            <a:endParaRPr lang="ru-RU" altLang="en-US" sz="2000" dirty="0">
              <a:latin typeface="Arial" panose="020B0604020202020204" pitchFamily="34" charset="0"/>
            </a:endParaRPr>
          </a:p>
          <a:p>
            <a:pPr algn="just" eaLnBrk="1" hangingPunct="1"/>
            <a:endParaRPr lang="fr-FR" altLang="en-US" sz="2000" b="1" dirty="0">
              <a:solidFill>
                <a:srgbClr val="0087B9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7"/>
          <p:cNvSpPr txBox="1"/>
          <p:nvPr/>
        </p:nvSpPr>
        <p:spPr>
          <a:xfrm>
            <a:off x="395288" y="188913"/>
            <a:ext cx="5399087" cy="10779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eaLnBrk="1" hangingPunct="1"/>
            <a:r>
              <a:rPr lang="uk-UA" altLang="en-US" sz="3200" b="1" dirty="0">
                <a:latin typeface="Arial" panose="020B0604020202020204" pitchFamily="34" charset="0"/>
              </a:rPr>
              <a:t>Питання до обговорення:</a:t>
            </a:r>
            <a:endParaRPr lang="ru-RU" altLang="en-US" sz="3200" dirty="0">
              <a:latin typeface="Arial" panose="020B0604020202020204" pitchFamily="34" charset="0"/>
            </a:endParaRPr>
          </a:p>
          <a:p>
            <a:pPr eaLnBrk="1" hangingPunct="1"/>
            <a:endParaRPr lang="fr-FR" altLang="en-US" sz="3200" u="sng" dirty="0">
              <a:solidFill>
                <a:srgbClr val="0087B9"/>
              </a:solidFill>
              <a:latin typeface="Arial" panose="020B0604020202020204" pitchFamily="34" charset="0"/>
            </a:endParaRPr>
          </a:p>
        </p:txBody>
      </p:sp>
      <p:sp>
        <p:nvSpPr>
          <p:cNvPr id="5123" name="Text Box 8"/>
          <p:cNvSpPr txBox="1"/>
          <p:nvPr/>
        </p:nvSpPr>
        <p:spPr>
          <a:xfrm>
            <a:off x="424815" y="1428750"/>
            <a:ext cx="8472805" cy="3727450"/>
          </a:xfrm>
          <a:prstGeom prst="rect">
            <a:avLst/>
          </a:prstGeom>
          <a:noFill/>
          <a:ln w="9525">
            <a:noFill/>
          </a:ln>
        </p:spPr>
        <p:txBody>
          <a:bodyPr lIns="180000" tIns="180000" rIns="180000" bIns="180000"/>
          <a:lstStyle/>
          <a:p>
            <a:pPr algn="just" eaLnBrk="1" hangingPunct="1"/>
            <a:r>
              <a:rPr lang="uk-UA" altLang="en-US" sz="2800" b="1" dirty="0">
                <a:solidFill>
                  <a:srgbClr val="002060"/>
                </a:solidFill>
                <a:latin typeface="Arial" panose="020B0604020202020204" pitchFamily="34" charset="0"/>
              </a:rPr>
              <a:t>1. Загальні принципи філософії управління. </a:t>
            </a:r>
            <a:endParaRPr lang="ru-RU" altLang="en-US" sz="28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 eaLnBrk="1" hangingPunct="1"/>
            <a:r>
              <a:rPr lang="uk-UA" altLang="en-US" sz="2800" b="1" dirty="0">
                <a:solidFill>
                  <a:srgbClr val="002060"/>
                </a:solidFill>
                <a:latin typeface="Arial" panose="020B0604020202020204" pitchFamily="34" charset="0"/>
              </a:rPr>
              <a:t>2. Галузеві принципи філософії управління</a:t>
            </a:r>
            <a:endParaRPr lang="ru-RU" altLang="en-US" sz="28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 eaLnBrk="1" hangingPunct="1"/>
            <a:r>
              <a:rPr lang="uk-UA" altLang="en-US" sz="2800" b="1" dirty="0">
                <a:solidFill>
                  <a:srgbClr val="002060"/>
                </a:solidFill>
                <a:latin typeface="Arial" panose="020B0604020202020204" pitchFamily="34" charset="0"/>
              </a:rPr>
              <a:t>3. Прикладні методи філософії управління</a:t>
            </a:r>
            <a:endParaRPr lang="ru-RU" altLang="en-US" sz="2800" b="1" dirty="0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 eaLnBrk="1" hangingPunct="1"/>
            <a:r>
              <a:rPr lang="uk-UA" altLang="en-US" sz="2800" b="1" dirty="0">
                <a:solidFill>
                  <a:srgbClr val="002060"/>
                </a:solidFill>
                <a:latin typeface="Arial" panose="020B0604020202020204" pitchFamily="34" charset="0"/>
              </a:rPr>
              <a:t>3.1. Методи, спрямовані на розв'язання управлінських завдань і прийняття управлінських рішень</a:t>
            </a:r>
            <a:endParaRPr lang="ru-RU" altLang="en-US" sz="2800" b="1" dirty="0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lang="ru-RU" altLang="en-US" sz="2800" b="1" dirty="0">
                <a:solidFill>
                  <a:srgbClr val="C00000"/>
                </a:solidFill>
              </a:rPr>
              <a:t>Рекомендована    література</a:t>
            </a:r>
          </a:p>
        </p:txBody>
      </p:sp>
      <p:sp>
        <p:nvSpPr>
          <p:cNvPr id="6147" name="Содержимое 2"/>
          <p:cNvSpPr>
            <a:spLocks noGrp="1"/>
          </p:cNvSpPr>
          <p:nvPr>
            <p:ph idx="1"/>
          </p:nvPr>
        </p:nvSpPr>
        <p:spPr>
          <a:xfrm>
            <a:off x="467995" y="836295"/>
            <a:ext cx="8229600" cy="4983163"/>
          </a:xfrm>
          <a:noFill/>
          <a:ln>
            <a:noFill/>
          </a:ln>
        </p:spPr>
        <p:txBody>
          <a:bodyPr/>
          <a:lstStyle/>
          <a:p>
            <a:pPr algn="just"/>
            <a:r>
              <a:rPr lang="ru-RU" altLang="en-US" sz="2400" dirty="0">
                <a:solidFill>
                  <a:srgbClr val="FF0000"/>
                </a:solidFill>
              </a:rPr>
              <a:t> </a:t>
            </a:r>
            <a:r>
              <a:rPr lang="uk-UA" altLang="en-US" sz="2000" b="1" dirty="0"/>
              <a:t>Актуальні проблеми філософії ХХ-ХХІ століть. </a:t>
            </a:r>
            <a:r>
              <a:rPr lang="ru-RU" altLang="en-US" sz="2000" b="1" dirty="0"/>
              <a:t>За заг. ред. д-ра філос. наук І. В. Карівц</a:t>
            </a:r>
            <a:r>
              <a:rPr lang="uk-UA" altLang="en-US" sz="2000" b="1" dirty="0"/>
              <a:t>я. Навчальний посібник. Л.: Львівська політехніка,</a:t>
            </a:r>
            <a:r>
              <a:rPr lang="ru-RU" altLang="en-US" sz="2000" b="1" dirty="0"/>
              <a:t> 2022. 240 с.</a:t>
            </a:r>
            <a:endParaRPr lang="uk-UA" altLang="en-US" sz="2000" b="1" dirty="0"/>
          </a:p>
          <a:p>
            <a:pPr algn="just"/>
            <a:r>
              <a:rPr lang="uk-UA" altLang="en-US" sz="2000" b="1" dirty="0">
                <a:sym typeface="+mn-ea"/>
              </a:rPr>
              <a:t>Воронкова В.Г., Белiченко А.Г., Попов О.М. та iн. Управлiння людськими ресурсами: фiлософськi засади : навч. посiбник / пiд ред. В.Г. Воронкової.  Запорiз. держ. iнж. акад. К. : Професiонал, 2021. 567 с.</a:t>
            </a:r>
            <a:endParaRPr lang="ru-RU" altLang="en-US" sz="2000" b="1" dirty="0"/>
          </a:p>
          <a:p>
            <a:pPr algn="just"/>
            <a:r>
              <a:rPr lang="uk-UA" altLang="en-US" sz="2000" b="1" dirty="0"/>
              <a:t>Гаєвська О. Б. Філософія управління / Філософія: навч. посібник. Ю.М. Вільчинський, Л.В. Северин Мрачковська, О.Б. Гаєвська та ін. К.: КНЕУб 2022. С. 337-350. </a:t>
            </a:r>
          </a:p>
          <a:p>
            <a:pPr algn="just"/>
            <a:r>
              <a:rPr lang="uk-UA" altLang="en-US" sz="2000" b="1" dirty="0"/>
              <a:t>Кремень В.Г., Пазиніч С.М., Пономарьов О.С. Філософія управління: підруч. для студ. вищ. навч. закл. / Національний технічний ун-т "Харківський політехнічний ін-т". Вид. 4-те, доп. і переробл. Х. : НТУ "ХПІ", 2021. 524 с.</a:t>
            </a:r>
            <a:endParaRPr lang="ru-RU" altLang="en-US" sz="2000" b="1" dirty="0"/>
          </a:p>
          <a:p>
            <a:pPr algn="just"/>
            <a:r>
              <a:rPr lang="ru-RU" altLang="en-US" sz="2000" b="1" dirty="0">
                <a:sym typeface="+mn-ea"/>
              </a:rPr>
              <a:t>Тертичка. В</a:t>
            </a:r>
            <a:r>
              <a:rPr lang="uk-UA" altLang="ru-RU" sz="2000" b="1" dirty="0">
                <a:sym typeface="+mn-ea"/>
              </a:rPr>
              <a:t>.</a:t>
            </a:r>
            <a:r>
              <a:rPr lang="ru-RU" altLang="en-US" sz="2000" b="1" dirty="0">
                <a:sym typeface="+mn-ea"/>
              </a:rPr>
              <a:t> </a:t>
            </a:r>
            <a:r>
              <a:rPr lang="ru-RU" altLang="en-US" sz="2000" b="1" dirty="0"/>
              <a:t>Стратегічне управління : підручник</a:t>
            </a:r>
            <a:r>
              <a:rPr lang="uk-UA" altLang="ru-RU" sz="2000" b="1" dirty="0"/>
              <a:t>. </a:t>
            </a:r>
            <a:r>
              <a:rPr lang="ru-RU" altLang="en-US" sz="2000" b="1" dirty="0"/>
              <a:t>К</a:t>
            </a:r>
            <a:r>
              <a:rPr lang="uk-UA" altLang="ru-RU" sz="2000" b="1" dirty="0"/>
              <a:t>.</a:t>
            </a:r>
            <a:r>
              <a:rPr lang="ru-RU" altLang="en-US" sz="2000" b="1" dirty="0"/>
              <a:t> : “К.І.С.”, 2017. 932 с</a:t>
            </a:r>
            <a:r>
              <a:rPr lang="uk-UA" altLang="ru-RU" sz="2000" b="1" dirty="0"/>
              <a:t>.</a:t>
            </a:r>
            <a:r>
              <a:rPr lang="ru-RU" altLang="en-US" sz="2000" b="1" dirty="0"/>
              <a:t> </a:t>
            </a:r>
          </a:p>
          <a:p>
            <a:endParaRPr lang="uk-UA" altLang="en-US" sz="1600" dirty="0"/>
          </a:p>
          <a:p>
            <a:pPr eaLnBrk="1" hangingPunct="1"/>
            <a:endParaRPr lang="ru-RU" alt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/>
          <p:nvPr/>
        </p:nvSpPr>
        <p:spPr>
          <a:xfrm>
            <a:off x="395288" y="188913"/>
            <a:ext cx="1830387" cy="5842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pPr eaLnBrk="1" hangingPunct="1"/>
            <a:r>
              <a:rPr lang="uk-UA" altLang="en-US" sz="3200" b="1" u="sng" dirty="0">
                <a:solidFill>
                  <a:srgbClr val="0087B9"/>
                </a:solidFill>
                <a:latin typeface="Verdana" panose="020B0604030504040204" pitchFamily="34" charset="0"/>
              </a:rPr>
              <a:t>Вступ</a:t>
            </a:r>
            <a:r>
              <a:rPr lang="fr-FR" altLang="en-US" sz="3200" b="1" u="sng" dirty="0">
                <a:solidFill>
                  <a:srgbClr val="0087B9"/>
                </a:solidFill>
                <a:latin typeface="Verdana" panose="020B0604030504040204" pitchFamily="34" charset="0"/>
              </a:rPr>
              <a:t> :</a:t>
            </a:r>
            <a:endParaRPr lang="fr-FR" altLang="en-US" sz="3200" u="sng" dirty="0">
              <a:solidFill>
                <a:srgbClr val="0087B9"/>
              </a:solidFill>
              <a:latin typeface="Arial" panose="020B0604020202020204" pitchFamily="34" charset="0"/>
            </a:endParaRPr>
          </a:p>
        </p:txBody>
      </p:sp>
      <p:sp>
        <p:nvSpPr>
          <p:cNvPr id="7171" name="Text Box 3"/>
          <p:cNvSpPr txBox="1"/>
          <p:nvPr/>
        </p:nvSpPr>
        <p:spPr>
          <a:xfrm>
            <a:off x="900113" y="836613"/>
            <a:ext cx="7704137" cy="4319587"/>
          </a:xfrm>
          <a:prstGeom prst="rect">
            <a:avLst/>
          </a:prstGeom>
          <a:noFill/>
          <a:ln w="9525">
            <a:noFill/>
          </a:ln>
        </p:spPr>
        <p:txBody>
          <a:bodyPr lIns="180000" tIns="180000" rIns="180000" bIns="180000"/>
          <a:lstStyle/>
          <a:p>
            <a:pPr algn="just" eaLnBrk="1" hangingPunct="1"/>
            <a:endParaRPr lang="uk-UA" altLang="en-US" sz="2400" dirty="0">
              <a:latin typeface="Arial" panose="020B0604020202020204" pitchFamily="34" charset="0"/>
            </a:endParaRPr>
          </a:p>
          <a:p>
            <a:pPr algn="just" eaLnBrk="1" hangingPunct="1"/>
            <a:r>
              <a:rPr lang="uk-UA" altLang="en-US" sz="2400" dirty="0">
                <a:latin typeface="Arial" panose="020B0604020202020204" pitchFamily="34" charset="0"/>
              </a:rPr>
              <a:t>Розробка методологічних засад управління розпочалася з моменту формування її як науки, учбової дисципліни і галузі дослідження. </a:t>
            </a:r>
          </a:p>
          <a:p>
            <a:pPr algn="just" eaLnBrk="1" hangingPunct="1"/>
            <a:endParaRPr lang="uk-UA" altLang="en-US" sz="2400" dirty="0">
              <a:latin typeface="Arial" panose="020B0604020202020204" pitchFamily="34" charset="0"/>
            </a:endParaRPr>
          </a:p>
          <a:p>
            <a:pPr algn="just" eaLnBrk="1" hangingPunct="1"/>
            <a:endParaRPr lang="uk-UA" altLang="en-US" sz="2400" dirty="0">
              <a:latin typeface="Arial" panose="020B0604020202020204" pitchFamily="34" charset="0"/>
            </a:endParaRPr>
          </a:p>
          <a:p>
            <a:pPr algn="just" eaLnBrk="1" hangingPunct="1"/>
            <a:r>
              <a:rPr lang="uk-UA" altLang="en-US" sz="2400" dirty="0">
                <a:latin typeface="Arial" panose="020B0604020202020204" pitchFamily="34" charset="0"/>
              </a:rPr>
              <a:t>Специфічність предмета, об'єкту і цілей управління полягає в тому, що увага дослідників зосереджується на принципах і способах пізнання управління.</a:t>
            </a:r>
            <a:endParaRPr lang="ru-RU" altLang="en-US" sz="2400" dirty="0">
              <a:latin typeface="Arial" panose="020B0604020202020204" pitchFamily="34" charset="0"/>
            </a:endParaRPr>
          </a:p>
          <a:p>
            <a:pPr algn="just" eaLnBrk="1" hangingPunct="1"/>
            <a:endParaRPr lang="fr-FR" altLang="en-US" sz="2000" b="1" dirty="0">
              <a:solidFill>
                <a:srgbClr val="0087B9"/>
              </a:solidFill>
              <a:latin typeface="Verdana" panose="020B060403050404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  <a:noFill/>
          <a:ln>
            <a:noFill/>
          </a:ln>
        </p:spPr>
        <p:txBody>
          <a:bodyPr/>
          <a:lstStyle/>
          <a:p>
            <a:pPr eaLnBrk="1" hangingPunct="1"/>
            <a:r>
              <a:rPr lang="uk-UA" altLang="en-US" sz="2800" b="1" dirty="0">
                <a:solidFill>
                  <a:srgbClr val="0070C0"/>
                </a:solidFill>
              </a:rPr>
              <a:t>1. Загальні принципи філософії управління</a:t>
            </a:r>
            <a:endParaRPr lang="ru-RU" altLang="en-US" sz="2800" b="1" dirty="0">
              <a:solidFill>
                <a:srgbClr val="0070C0"/>
              </a:solidFill>
            </a:endParaRPr>
          </a:p>
        </p:txBody>
      </p:sp>
      <p:sp>
        <p:nvSpPr>
          <p:cNvPr id="8195" name="Содержимое 2"/>
          <p:cNvSpPr>
            <a:spLocks noGrp="1"/>
          </p:cNvSpPr>
          <p:nvPr>
            <p:ph idx="1"/>
          </p:nvPr>
        </p:nvSpPr>
        <p:spPr>
          <a:noFill/>
          <a:ln>
            <a:noFill/>
          </a:ln>
        </p:spPr>
        <p:txBody>
          <a:bodyPr/>
          <a:lstStyle/>
          <a:p>
            <a:pPr marL="0" indent="0" algn="just" eaLnBrk="1" hangingPunct="1">
              <a:buNone/>
            </a:pPr>
            <a:r>
              <a:rPr lang="uk-UA" altLang="en-US" dirty="0"/>
              <a:t>	Принципи філософії управління охоплюють правила, основні положення і норми, якими керуються органи управління в процесі здійснення управлінської діяльності. </a:t>
            </a:r>
          </a:p>
          <a:p>
            <a:pPr marL="0" indent="0" algn="just" eaLnBrk="1" hangingPunct="1">
              <a:buNone/>
            </a:pPr>
            <a:r>
              <a:rPr lang="uk-UA" altLang="en-US" dirty="0"/>
              <a:t>	Виокремлюють </a:t>
            </a:r>
            <a:r>
              <a:rPr lang="uk-UA" altLang="en-US" b="1" i="1" dirty="0"/>
              <a:t>загальні</a:t>
            </a:r>
            <a:r>
              <a:rPr lang="uk-UA" altLang="en-US" dirty="0"/>
              <a:t> та </a:t>
            </a:r>
            <a:r>
              <a:rPr lang="uk-UA" altLang="en-US" b="1" i="1" dirty="0"/>
              <a:t>галузеві</a:t>
            </a:r>
            <a:r>
              <a:rPr lang="uk-UA" altLang="en-US" dirty="0"/>
              <a:t> принципи філософії управління.</a:t>
            </a:r>
            <a:endParaRPr lang="ru-RU" altLang="en-US" dirty="0"/>
          </a:p>
          <a:p>
            <a:pPr marL="0" indent="0" algn="just" eaLnBrk="1" hangingPunct="1">
              <a:buNone/>
            </a:pPr>
            <a:endParaRPr lang="ru-RU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txBody>
          <a:bodyPr/>
          <a:lstStyle/>
          <a:p>
            <a:pPr eaLnBrk="1" hangingPunct="1"/>
            <a:r>
              <a:rPr lang="uk-UA" altLang="en-US" sz="2400" b="1" dirty="0">
                <a:solidFill>
                  <a:srgbClr val="0070C0"/>
                </a:solidFill>
              </a:rPr>
              <a:t>1. Загальні принципи філософії управління </a:t>
            </a:r>
            <a:r>
              <a:rPr lang="ru-RU" altLang="en-US" b="1" dirty="0">
                <a:solidFill>
                  <a:srgbClr val="0070C0"/>
                </a:solidFill>
              </a:rPr>
              <a:t/>
            </a:r>
            <a:br>
              <a:rPr lang="ru-RU" altLang="en-US" b="1" dirty="0">
                <a:solidFill>
                  <a:srgbClr val="0070C0"/>
                </a:solidFill>
              </a:rPr>
            </a:br>
            <a:endParaRPr lang="ru-RU" altLang="en-US" b="1" dirty="0">
              <a:solidFill>
                <a:srgbClr val="0070C0"/>
              </a:solidFill>
            </a:endParaRPr>
          </a:p>
        </p:txBody>
      </p:sp>
      <p:sp>
        <p:nvSpPr>
          <p:cNvPr id="9219" name="Содержимое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126038"/>
          </a:xfrm>
          <a:noFill/>
          <a:ln>
            <a:noFill/>
          </a:ln>
        </p:spPr>
        <p:txBody>
          <a:bodyPr/>
          <a:lstStyle/>
          <a:p>
            <a:pPr marL="0" indent="0" algn="just" eaLnBrk="1" hangingPunct="1">
              <a:buNone/>
            </a:pPr>
            <a:r>
              <a:rPr lang="uk-UA" altLang="en-US" sz="2800" dirty="0"/>
              <a:t>	Всебічне пізнання управління передбачає дослідження його у розвитку, різноманітних взаємозв'язках із зовнішнім середовищем та іншими системами. </a:t>
            </a:r>
          </a:p>
          <a:p>
            <a:pPr marL="0" indent="0" algn="just" eaLnBrk="1" hangingPunct="1">
              <a:buNone/>
            </a:pPr>
            <a:endParaRPr lang="uk-UA" altLang="en-US" sz="2800" dirty="0"/>
          </a:p>
          <a:p>
            <a:pPr marL="0" indent="0" algn="just" eaLnBrk="1" hangingPunct="1">
              <a:buNone/>
            </a:pPr>
            <a:r>
              <a:rPr lang="uk-UA" altLang="en-US" b="1" dirty="0"/>
              <a:t>	Все це вимагає дотримання таких принципів:</a:t>
            </a:r>
            <a:r>
              <a:rPr lang="uk-UA" altLang="en-US" dirty="0"/>
              <a:t> </a:t>
            </a:r>
            <a:r>
              <a:rPr lang="uk-UA" altLang="en-US" b="1" i="1" dirty="0"/>
              <a:t>історизму, об'єктивності, системності, комплексності.</a:t>
            </a:r>
            <a:endParaRPr lang="ru-RU" altLang="en-US" dirty="0"/>
          </a:p>
          <a:p>
            <a:pPr marL="0" indent="0" algn="just" eaLnBrk="1" hangingPunct="1">
              <a:buNone/>
            </a:pPr>
            <a:endParaRPr lang="ru-RU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612"/>
          </a:xfrm>
          <a:noFill/>
          <a:ln>
            <a:noFill/>
          </a:ln>
        </p:spPr>
        <p:txBody>
          <a:bodyPr/>
          <a:lstStyle/>
          <a:p>
            <a:pPr algn="l" eaLnBrk="1" hangingPunct="1"/>
            <a:r>
              <a:rPr lang="uk-UA" altLang="en-US" sz="2800" b="1" i="1" dirty="0">
                <a:solidFill>
                  <a:schemeClr val="tx1"/>
                </a:solidFill>
              </a:rPr>
              <a:t>1.1. Принцип історизму</a:t>
            </a:r>
            <a:endParaRPr lang="ru-RU" altLang="en-US" sz="2800" dirty="0"/>
          </a:p>
        </p:txBody>
      </p:sp>
      <p:sp>
        <p:nvSpPr>
          <p:cNvPr id="10243" name="Содержимое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197475"/>
          </a:xfrm>
          <a:noFill/>
          <a:ln>
            <a:noFill/>
          </a:ln>
        </p:spPr>
        <p:txBody>
          <a:bodyPr/>
          <a:lstStyle/>
          <a:p>
            <a:pPr eaLnBrk="1" hangingPunct="1">
              <a:buNone/>
            </a:pPr>
            <a:endParaRPr lang="uk-UA" altLang="en-US" b="1" dirty="0"/>
          </a:p>
          <a:p>
            <a:pPr eaLnBrk="1" hangingPunct="1">
              <a:buNone/>
            </a:pPr>
            <a:endParaRPr lang="uk-UA" altLang="en-US" b="1" dirty="0"/>
          </a:p>
          <a:p>
            <a:pPr algn="just" eaLnBrk="1" hangingPunct="1">
              <a:buNone/>
            </a:pPr>
            <a:r>
              <a:rPr lang="uk-UA" altLang="en-US" b="1" dirty="0"/>
              <a:t>   		Забезпечує вивчення управління з погляду його виникнення, етапів розвитку, сучасного і майбутнього стану </a:t>
            </a:r>
            <a:r>
              <a:rPr lang="uk-UA" altLang="en-US" b="1" i="1" dirty="0"/>
              <a:t>взаємодії людей в організованих</a:t>
            </a:r>
            <a:r>
              <a:rPr lang="uk-UA" altLang="en-US" b="1" dirty="0"/>
              <a:t> </a:t>
            </a:r>
            <a:r>
              <a:rPr lang="uk-UA" altLang="en-US" b="1" i="1" dirty="0"/>
              <a:t>спільнотах.</a:t>
            </a:r>
            <a:r>
              <a:rPr lang="uk-UA" altLang="en-US" b="1" dirty="0"/>
              <a:t> </a:t>
            </a:r>
            <a:endParaRPr lang="ru-RU" altLang="en-US" b="1" dirty="0"/>
          </a:p>
          <a:p>
            <a:pPr eaLnBrk="1" hangingPunct="1"/>
            <a:endParaRPr lang="ru-RU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490</Words>
  <Application>Microsoft Office PowerPoint</Application>
  <PresentationFormat>Экран (4:3)</PresentationFormat>
  <Paragraphs>125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0" baseType="lpstr">
      <vt:lpstr>Arial</vt:lpstr>
      <vt:lpstr>Calibri</vt:lpstr>
      <vt:lpstr>Verdana</vt:lpstr>
      <vt:lpstr>Wingdings</vt:lpstr>
      <vt:lpstr>Modèle par défaut</vt:lpstr>
      <vt:lpstr>НАЦІОНАЛЬНА АКАДЕМІЯ ВНУТРІШНІХ СПРАВ КАФЕДРА  ФІЛОСОФІЇ ПРАВА ТА ЮРИДИЧНОЇ  ЛОГІКИ </vt:lpstr>
      <vt:lpstr>Презентация PowerPoint</vt:lpstr>
      <vt:lpstr>Презентация PowerPoint</vt:lpstr>
      <vt:lpstr>Презентация PowerPoint</vt:lpstr>
      <vt:lpstr>Рекомендована    література</vt:lpstr>
      <vt:lpstr>Презентация PowerPoint</vt:lpstr>
      <vt:lpstr>1. Загальні принципи філософії управління</vt:lpstr>
      <vt:lpstr>1. Загальні принципи філософії управління  </vt:lpstr>
      <vt:lpstr>1.1. Принцип історизму</vt:lpstr>
      <vt:lpstr>1.2. Застосування принципу розвитку в управлінні передбачає:</vt:lpstr>
      <vt:lpstr>1.3. Принцип об'єктивності</vt:lpstr>
      <vt:lpstr>Принцип комплексності</vt:lpstr>
      <vt:lpstr>Принцип системності</vt:lpstr>
      <vt:lpstr>2. Галузеві принципи філософії управління </vt:lpstr>
      <vt:lpstr>Принцип єдності свідомості й діяльності</vt:lpstr>
      <vt:lpstr>Принцип гуманізму</vt:lpstr>
      <vt:lpstr>Основні напрямки гуманізації управління: </vt:lpstr>
      <vt:lpstr>3.  Прикладні методи філософії управління </vt:lpstr>
      <vt:lpstr>3.1.  Методи, спрямовані на розв'язання управлінських завдань  і прийняття управлінських рішень </vt:lpstr>
      <vt:lpstr>Методи, спрямовані на розв'язання управлінських завдань і прийняття управлінських рішень: </vt:lpstr>
      <vt:lpstr>2. Метод «гарної ідеї»: оавыыяччипооовчягггггггггггггггггыыыапппроооеесылдлсрррееееее УКккккКккккккКарусель </vt:lpstr>
      <vt:lpstr>10. Метод «мозкового штурму»: Мозковий штурм</vt:lpstr>
      <vt:lpstr>Висновки</vt:lpstr>
      <vt:lpstr>Завдання для самостійної роботи: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Work Silhouette</dc:title>
  <dc:creator>www.powerpointstyles.com</dc:creator>
  <cp:lastModifiedBy>PC 1</cp:lastModifiedBy>
  <cp:revision>78</cp:revision>
  <dcterms:created xsi:type="dcterms:W3CDTF">2009-03-23T15:23:00Z</dcterms:created>
  <dcterms:modified xsi:type="dcterms:W3CDTF">2023-11-07T06:07:32Z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5F32919255C64F679E6E5A6FC5407E72</vt:lpwstr>
  </property>
  <property fmtid="{D5CDD505-2E9C-101B-9397-08002B2CF9AE}" pid="3" name="KSOProductBuildVer">
    <vt:lpwstr>1033-11.2.0.11513</vt:lpwstr>
  </property>
</Properties>
</file>