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73" r:id="rId3"/>
    <p:sldId id="259" r:id="rId4"/>
    <p:sldId id="257" r:id="rId5"/>
    <p:sldId id="272" r:id="rId6"/>
    <p:sldId id="258"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4" r:id="rId20"/>
    <p:sldId id="275" r:id="rId21"/>
    <p:sldId id="297" r:id="rId22"/>
    <p:sldId id="298" r:id="rId23"/>
    <p:sldId id="299" r:id="rId24"/>
    <p:sldId id="276" r:id="rId25"/>
    <p:sldId id="277" r:id="rId26"/>
    <p:sldId id="278" r:id="rId27"/>
  </p:sldIdLst>
  <p:sldSz cx="9144000" cy="6858000" type="screen4x3"/>
  <p:notesSz cx="6858000" cy="9144000"/>
  <p:defaultTextStyle>
    <a:defPPr>
      <a:defRPr lang="fr-FR"/>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D330"/>
    <a:srgbClr val="00CC00"/>
    <a:srgbClr val="0C7CD2"/>
    <a:srgbClr val="1F7EE7"/>
    <a:srgbClr val="AE1517"/>
    <a:srgbClr val="CC0000"/>
    <a:srgbClr val="0087B9"/>
    <a:srgbClr val="2ABB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7"/>
    <p:restoredTop sz="94660"/>
  </p:normalViewPr>
  <p:slideViewPr>
    <p:cSldViewPr showGuides="1">
      <p:cViewPr varScale="1">
        <p:scale>
          <a:sx n="110" d="100"/>
          <a:sy n="110" d="100"/>
        </p:scale>
        <p:origin x="1626" y="108"/>
      </p:cViewPr>
      <p:guideLst>
        <p:guide orient="horz" pos="2160"/>
        <p:guide pos="285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a:prstGeom prst="rect">
            <a:avLst/>
          </a:prstGeo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ru-RU"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powerpointstyles.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29"/>
          <p:cNvSpPr txBox="1">
            <a:spLocks noChangeArrowheads="1"/>
          </p:cNvSpPr>
          <p:nvPr/>
        </p:nvSpPr>
        <p:spPr bwMode="auto">
          <a:xfrm>
            <a:off x="3348038" y="6237288"/>
            <a:ext cx="2990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fr-FR" altLang="en-US" sz="18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hlinkClick r:id="rId13"/>
              </a:rPr>
              <a:t>Free Powerpoint Templates</a:t>
            </a:r>
            <a:endParaRPr kumimoji="0" lang="fr-FR" altLang="en-US" sz="18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pic>
        <p:nvPicPr>
          <p:cNvPr id="1027" name="Picture 28" descr="2"/>
          <p:cNvPicPr>
            <a:picLocks noChangeAspect="1"/>
          </p:cNvPicPr>
          <p:nvPr userDrawn="1"/>
        </p:nvPicPr>
        <p:blipFill>
          <a:blip r:embed="rId14"/>
          <a:stretch>
            <a:fillRect/>
          </a:stretch>
        </p:blipFill>
        <p:spPr>
          <a:xfrm>
            <a:off x="0" y="0"/>
            <a:ext cx="9144000" cy="6858000"/>
          </a:xfrm>
          <a:prstGeom prst="rect">
            <a:avLst/>
          </a:prstGeom>
          <a:noFill/>
          <a:ln w="9525">
            <a:noFill/>
          </a:ln>
        </p:spPr>
      </p:pic>
      <p:sp>
        <p:nvSpPr>
          <p:cNvPr id="1032" name="Text Box 8"/>
          <p:cNvSpPr txBox="1">
            <a:spLocks noChangeArrowheads="1"/>
          </p:cNvSpPr>
          <p:nvPr/>
        </p:nvSpPr>
        <p:spPr bwMode="auto">
          <a:xfrm>
            <a:off x="7962900" y="6375400"/>
            <a:ext cx="1073150" cy="366713"/>
          </a:xfrm>
          <a:prstGeom prst="rect">
            <a:avLst/>
          </a:prstGeom>
          <a:noFill/>
          <a:ln w="9525">
            <a:noFill/>
            <a:miter lim="800000"/>
          </a:ln>
          <a:effec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fr-FR" altLang="en-US" sz="1800" b="1" i="0" u="none" strike="noStrike" kern="1200" cap="none" spc="0" normalizeH="0" baseline="0" noProof="0" smtClean="0">
                <a:ln>
                  <a:noFill/>
                </a:ln>
                <a:solidFill>
                  <a:schemeClr val="bg1"/>
                </a:solidFill>
                <a:effectLst/>
                <a:uLnTx/>
                <a:uFillTx/>
                <a:latin typeface="Arial" panose="020B0604020202020204" pitchFamily="34" charset="0"/>
                <a:ea typeface="+mn-ea"/>
                <a:cs typeface="Arial" panose="020B0604020202020204" pitchFamily="34" charset="0"/>
              </a:rPr>
              <a:t>Page </a:t>
            </a:r>
            <a:fld id="{B965133D-7FDC-44F7-8661-7D40107036F6}" type="slidenum">
              <a:rPr kumimoji="0" lang="fr-FR" altLang="en-US" sz="1800" b="1" i="0" u="none" strike="noStrike" kern="1200" cap="none" spc="0" normalizeH="0" baseline="0" noProof="0" smtClean="0">
                <a:ln>
                  <a:noFill/>
                </a:ln>
                <a:solidFill>
                  <a:schemeClr val="bg1"/>
                </a:solidFill>
                <a:effectLst/>
                <a:uLnTx/>
                <a:uFillTx/>
                <a:latin typeface="Arial" panose="020B0604020202020204" pitchFamily="34" charset="0"/>
                <a:ea typeface="+mn-ea"/>
                <a:cs typeface="Arial" panose="020B0604020202020204" pitchFamily="34" charset="0"/>
              </a:rPr>
              <a:t>‹#›</a:t>
            </a:fld>
            <a:endParaRPr kumimoji="0" lang="fr-FR" altLang="en-US" sz="1800" b="1" i="0" u="none" strike="noStrike" kern="1200" cap="none" spc="0" normalizeH="0" baseline="0" noProof="0" smtClean="0">
              <a:ln>
                <a:noFill/>
              </a:ln>
              <a:solidFill>
                <a:schemeClr val="bg1"/>
              </a:solidFill>
              <a:effectLst/>
              <a:uLnTx/>
              <a:uFillTx/>
              <a:latin typeface="Arial" panose="020B0604020202020204" pitchFamily="34" charset="0"/>
              <a:ea typeface="+mn-ea"/>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powerpointstyles.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toneto.net/catalog/uristi---notariusi---advokati/Markiv-Ruslan-Bogdanovich"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4"/>
          <p:cNvSpPr txBox="1"/>
          <p:nvPr/>
        </p:nvSpPr>
        <p:spPr>
          <a:xfrm>
            <a:off x="3348038" y="6237288"/>
            <a:ext cx="2990850" cy="366712"/>
          </a:xfrm>
          <a:prstGeom prst="rect">
            <a:avLst/>
          </a:prstGeom>
          <a:noFill/>
          <a:ln w="9525">
            <a:noFill/>
          </a:ln>
        </p:spPr>
        <p:txBody>
          <a:bodyPr wrap="none">
            <a:spAutoFit/>
          </a:bodyPr>
          <a:lstStyle/>
          <a:p>
            <a:pPr eaLnBrk="1" hangingPunct="1"/>
            <a:r>
              <a:rPr lang="fr-FR" altLang="en-US" dirty="0">
                <a:latin typeface="Arial" panose="020B0604020202020204" pitchFamily="34" charset="0"/>
                <a:hlinkClick r:id="rId2"/>
              </a:rPr>
              <a:t>Free Powerpoint Templates</a:t>
            </a:r>
            <a:endParaRPr lang="fr-FR" altLang="en-US" dirty="0">
              <a:latin typeface="Arial" panose="020B0604020202020204" pitchFamily="34" charset="0"/>
            </a:endParaRPr>
          </a:p>
        </p:txBody>
      </p:sp>
      <p:pic>
        <p:nvPicPr>
          <p:cNvPr id="2051" name="Picture 23" descr="1"/>
          <p:cNvPicPr>
            <a:picLocks noChangeAspect="1"/>
          </p:cNvPicPr>
          <p:nvPr/>
        </p:nvPicPr>
        <p:blipFill>
          <a:blip r:embed="rId3"/>
          <a:stretch>
            <a:fillRect/>
          </a:stretch>
        </p:blipFill>
        <p:spPr>
          <a:xfrm>
            <a:off x="0" y="0"/>
            <a:ext cx="9144000" cy="5929313"/>
          </a:xfrm>
          <a:prstGeom prst="rect">
            <a:avLst/>
          </a:prstGeom>
          <a:noFill/>
          <a:ln w="9525">
            <a:noFill/>
          </a:ln>
        </p:spPr>
      </p:pic>
      <p:sp>
        <p:nvSpPr>
          <p:cNvPr id="2052" name="Заголовок 6"/>
          <p:cNvSpPr>
            <a:spLocks noGrp="1"/>
          </p:cNvSpPr>
          <p:nvPr>
            <p:ph type="title"/>
          </p:nvPr>
        </p:nvSpPr>
        <p:spPr>
          <a:xfrm>
            <a:off x="457200" y="274638"/>
            <a:ext cx="8229600" cy="5726112"/>
          </a:xfrm>
          <a:noFill/>
          <a:ln>
            <a:noFill/>
          </a:ln>
        </p:spPr>
        <p:txBody>
          <a:bodyPr/>
          <a:lstStyle/>
          <a:p>
            <a:r>
              <a:rPr lang="ru-RU" altLang="en-US" sz="2400" b="1" dirty="0">
                <a:solidFill>
                  <a:schemeClr val="tx1"/>
                </a:solidFill>
                <a:latin typeface="Calibri" panose="020F0502020204030204" pitchFamily="34" charset="0"/>
              </a:rPr>
              <a:t>НА</a:t>
            </a:r>
            <a:r>
              <a:rPr lang="uk-UA" altLang="en-US" sz="2400" b="1" dirty="0">
                <a:solidFill>
                  <a:schemeClr val="tx1"/>
                </a:solidFill>
                <a:latin typeface="Calibri" panose="020F0502020204030204" pitchFamily="34" charset="0"/>
              </a:rPr>
              <a:t>ЦІОНАЛЬНА АКАДЕМІЯ ВНУТРІШНІХ СПРАВ</a:t>
            </a:r>
            <a:br>
              <a:rPr lang="uk-UA" altLang="en-US" sz="2400" b="1" dirty="0">
                <a:solidFill>
                  <a:schemeClr val="tx1"/>
                </a:solidFill>
                <a:latin typeface="Calibri" panose="020F0502020204030204" pitchFamily="34" charset="0"/>
              </a:rPr>
            </a:br>
            <a:r>
              <a:rPr lang="uk-UA" altLang="en-US" sz="2400" b="1" dirty="0">
                <a:solidFill>
                  <a:schemeClr val="tx1"/>
                </a:solidFill>
                <a:latin typeface="Calibri" panose="020F0502020204030204" pitchFamily="34" charset="0"/>
              </a:rPr>
              <a:t>КАФЕДРА  ФІЛОСОФІЇ ПРАВА ТА ЮРИДИЧНОЇ  ЛОГІКИ</a:t>
            </a:r>
            <a:br>
              <a:rPr lang="uk-UA" altLang="en-US" sz="2400" b="1" dirty="0">
                <a:solidFill>
                  <a:schemeClr val="tx1"/>
                </a:solidFill>
                <a:latin typeface="Calibri" panose="020F0502020204030204" pitchFamily="34" charset="0"/>
              </a:rPr>
            </a:br>
            <a:endParaRPr lang="ru-RU" altLang="en-US" sz="2400" dirty="0">
              <a:solidFill>
                <a:schemeClr val="tx1"/>
              </a:solidFill>
            </a:endParaRPr>
          </a:p>
        </p:txBody>
      </p:sp>
      <p:sp>
        <p:nvSpPr>
          <p:cNvPr id="2053" name="Содержимое 7"/>
          <p:cNvSpPr>
            <a:spLocks noGrp="1"/>
          </p:cNvSpPr>
          <p:nvPr>
            <p:ph idx="1"/>
          </p:nvPr>
        </p:nvSpPr>
        <p:spPr>
          <a:xfrm>
            <a:off x="457200" y="1357313"/>
            <a:ext cx="8229600" cy="4768850"/>
          </a:xfrm>
          <a:noFill/>
          <a:ln>
            <a:noFill/>
          </a:ln>
        </p:spPr>
        <p:txBody>
          <a:bodyPr/>
          <a:lstStyle/>
          <a:p>
            <a:endParaRPr lang="ru-RU" altLang="en-US" b="1" dirty="0"/>
          </a:p>
          <a:p>
            <a:endParaRPr lang="ru-RU" altLang="en-US" b="1" dirty="0"/>
          </a:p>
          <a:p>
            <a:endParaRPr lang="ru-RU" altLang="en-US" b="1" dirty="0"/>
          </a:p>
          <a:p>
            <a:endParaRPr lang="ru-RU" altLang="en-US" b="1" dirty="0"/>
          </a:p>
          <a:p>
            <a:endParaRPr lang="ru-RU" altLang="en-US" b="1" dirty="0"/>
          </a:p>
          <a:p>
            <a:endParaRPr lang="ru-RU" altLang="en-US" b="1" dirty="0"/>
          </a:p>
          <a:p>
            <a:r>
              <a:rPr lang="ru-RU" altLang="en-US" b="1" dirty="0"/>
              <a:t>Тема </a:t>
            </a:r>
            <a:r>
              <a:rPr lang="uk-UA" altLang="ru-RU" b="1" dirty="0"/>
              <a:t>2</a:t>
            </a:r>
            <a:r>
              <a:rPr lang="ru-RU" altLang="en-US" b="1" dirty="0"/>
              <a:t>. </a:t>
            </a:r>
            <a:r>
              <a:rPr lang="uk-UA" altLang="ru-RU" b="1" dirty="0"/>
              <a:t>Історичні етапи становлення управлінської думки</a:t>
            </a:r>
            <a:endParaRPr lang="fr-FR" altLang="en-US" i="1" dirty="0">
              <a:solidFill>
                <a:srgbClr val="0087B9"/>
              </a:solidFill>
            </a:endParaRPr>
          </a:p>
          <a:p>
            <a:endParaRPr lang="ru-RU"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a:xfrm>
            <a:off x="457200" y="274955"/>
            <a:ext cx="8229600" cy="622935"/>
          </a:xfrm>
          <a:noFill/>
          <a:ln>
            <a:noFill/>
          </a:ln>
        </p:spPr>
        <p:txBody>
          <a:bodyPr/>
          <a:lstStyle/>
          <a:p>
            <a:pPr eaLnBrk="1" hangingPunct="1"/>
            <a:r>
              <a:rPr lang="uk-UA" altLang="en-US" sz="2400" b="1" dirty="0">
                <a:solidFill>
                  <a:schemeClr val="tx1"/>
                </a:solidFill>
              </a:rPr>
              <a:t>1.2. Антична епоха</a:t>
            </a:r>
          </a:p>
        </p:txBody>
      </p:sp>
      <p:sp>
        <p:nvSpPr>
          <p:cNvPr id="11267" name="Содержимое 2"/>
          <p:cNvSpPr>
            <a:spLocks noGrp="1"/>
          </p:cNvSpPr>
          <p:nvPr>
            <p:ph idx="1"/>
          </p:nvPr>
        </p:nvSpPr>
        <p:spPr>
          <a:xfrm>
            <a:off x="457200" y="901065"/>
            <a:ext cx="8229600" cy="5225415"/>
          </a:xfrm>
          <a:noFill/>
          <a:ln>
            <a:noFill/>
          </a:ln>
        </p:spPr>
        <p:txBody>
          <a:bodyPr/>
          <a:lstStyle/>
          <a:p>
            <a:pPr marL="0" indent="0" algn="just" eaLnBrk="1" hangingPunct="1">
              <a:buNone/>
            </a:pPr>
            <a:r>
              <a:rPr lang="uk-UA" altLang="en-US" sz="2400" dirty="0"/>
              <a:t>- управління як процес панування (космічного порядку) та підкорення (Піфагор);</a:t>
            </a:r>
          </a:p>
          <a:p>
            <a:pPr marL="0" indent="0" algn="just" eaLnBrk="1" hangingPunct="1">
              <a:buNone/>
            </a:pPr>
            <a:r>
              <a:rPr lang="uk-UA" altLang="en-US" sz="2400" dirty="0"/>
              <a:t>- становий розподіл суспільства, де управлінням займаються аристократи (Геракліт), царська влада (Сократ), філософи (Платон), управління як мистецтво, яким наділений не кожен (Аристотель);</a:t>
            </a:r>
          </a:p>
          <a:p>
            <a:pPr marL="0" indent="0" algn="just" eaLnBrk="1" hangingPunct="1">
              <a:buNone/>
            </a:pPr>
            <a:r>
              <a:rPr lang="uk-UA" altLang="en-US" sz="2400" dirty="0"/>
              <a:t>- діалектичний характер форм управління: монархія-тиранія, аристократія-олігархія, політія-демократія; </a:t>
            </a:r>
          </a:p>
          <a:p>
            <a:pPr marL="0" indent="0" algn="just" eaLnBrk="1" hangingPunct="1">
              <a:buNone/>
            </a:pPr>
            <a:r>
              <a:rPr lang="uk-UA" altLang="en-US" sz="2400" dirty="0"/>
              <a:t>	</a:t>
            </a:r>
          </a:p>
          <a:p>
            <a:pPr marL="0" indent="0" algn="just" eaLnBrk="1" hangingPunct="1">
              <a:buNone/>
            </a:pPr>
            <a:r>
              <a:rPr lang="uk-UA" altLang="en-US" sz="2400" dirty="0"/>
              <a:t>	</a:t>
            </a:r>
            <a:r>
              <a:rPr lang="uk-UA" altLang="en-US" sz="2400" dirty="0">
                <a:solidFill>
                  <a:schemeClr val="accent2">
                    <a:lumMod val="75000"/>
                  </a:schemeClr>
                </a:solidFill>
              </a:rPr>
              <a:t>Філософія управління вивчає причини і форми морально-етичної поведінки та найкращої організації   суспільного життя людей (Аристотель).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a:xfrm>
            <a:off x="457200" y="274638"/>
            <a:ext cx="8229600" cy="654050"/>
          </a:xfrm>
          <a:noFill/>
          <a:ln>
            <a:noFill/>
          </a:ln>
        </p:spPr>
        <p:txBody>
          <a:bodyPr/>
          <a:lstStyle/>
          <a:p>
            <a:pPr eaLnBrk="1" hangingPunct="1"/>
            <a:r>
              <a:rPr lang="uk-UA" altLang="en-US" sz="2400" b="1" i="1" dirty="0">
                <a:solidFill>
                  <a:schemeClr val="tx1"/>
                </a:solidFill>
              </a:rPr>
              <a:t>2. Обґрунтування управлінських функцій у філософії Середньовіччя та епохи Відродження</a:t>
            </a:r>
          </a:p>
        </p:txBody>
      </p:sp>
      <p:sp>
        <p:nvSpPr>
          <p:cNvPr id="12291" name="Содержимое 2"/>
          <p:cNvSpPr>
            <a:spLocks noGrp="1"/>
          </p:cNvSpPr>
          <p:nvPr>
            <p:ph idx="1"/>
          </p:nvPr>
        </p:nvSpPr>
        <p:spPr>
          <a:xfrm>
            <a:off x="457200" y="1116330"/>
            <a:ext cx="8229600" cy="5010150"/>
          </a:xfrm>
          <a:noFill/>
          <a:ln>
            <a:noFill/>
          </a:ln>
        </p:spPr>
        <p:txBody>
          <a:bodyPr/>
          <a:lstStyle/>
          <a:p>
            <a:pPr marL="0" indent="0" algn="just" eaLnBrk="1" hangingPunct="1">
              <a:buNone/>
            </a:pPr>
            <a:r>
              <a:rPr lang="uk-UA" altLang="en-US" sz="2400" dirty="0">
                <a:solidFill>
                  <a:schemeClr val="accent2">
                    <a:lumMod val="75000"/>
                  </a:schemeClr>
                </a:solidFill>
              </a:rPr>
              <a:t>		Світоглядні системи Середньовіччя та Відродження характеризуються новим типом культури, новим баченням світу загалом і суспільства зокрема. Вони кардинально різнилися між собою, в той же час, акумулювали досвід попередніх соціально-політичних систем в галузі управління.</a:t>
            </a:r>
          </a:p>
          <a:p>
            <a:pPr marL="0" indent="0" algn="just" eaLnBrk="1" hangingPunct="1">
              <a:buNone/>
            </a:pPr>
            <a:r>
              <a:rPr lang="uk-UA" altLang="en-US" sz="2400" dirty="0">
                <a:solidFill>
                  <a:schemeClr val="accent2">
                    <a:lumMod val="75000"/>
                  </a:schemeClr>
                </a:solidFill>
              </a:rPr>
              <a:t>		Економічний устрій, взаємодія соціальних верств, державна політика і правові інститути, духовний клімат і гостра взаємообумовленість різних сфер життєдіяльності (релігійної, політичної, економічної) є тими факторами, які вплинули на зміст, диференціацію, соціальну спрямованість політико-юридичних ідей Середньовіччя та Відродження.</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title"/>
          </p:nvPr>
        </p:nvSpPr>
        <p:spPr>
          <a:xfrm>
            <a:off x="457200" y="188278"/>
            <a:ext cx="8229600" cy="654050"/>
          </a:xfrm>
          <a:noFill/>
          <a:ln>
            <a:noFill/>
          </a:ln>
        </p:spPr>
        <p:txBody>
          <a:bodyPr/>
          <a:lstStyle/>
          <a:p>
            <a:pPr eaLnBrk="1" hangingPunct="1"/>
            <a:r>
              <a:rPr lang="uk-UA" altLang="en-US" sz="2800" b="1" i="1" dirty="0">
                <a:solidFill>
                  <a:schemeClr val="tx1"/>
                </a:solidFill>
              </a:rPr>
              <a:t>2.1. Середньовіччя</a:t>
            </a:r>
          </a:p>
        </p:txBody>
      </p:sp>
      <p:sp>
        <p:nvSpPr>
          <p:cNvPr id="13315" name="Содержимое 2"/>
          <p:cNvSpPr>
            <a:spLocks noGrp="1"/>
          </p:cNvSpPr>
          <p:nvPr>
            <p:ph idx="1"/>
          </p:nvPr>
        </p:nvSpPr>
        <p:spPr>
          <a:xfrm>
            <a:off x="484505" y="770255"/>
            <a:ext cx="8336915" cy="5356225"/>
          </a:xfrm>
          <a:noFill/>
          <a:ln>
            <a:noFill/>
          </a:ln>
        </p:spPr>
        <p:txBody>
          <a:bodyPr/>
          <a:lstStyle/>
          <a:p>
            <a:pPr algn="just" eaLnBrk="1" hangingPunct="1"/>
            <a:r>
              <a:rPr lang="uk-UA" altLang="en-US" sz="2000" dirty="0">
                <a:latin typeface="Arial Narrow" panose="020B0606020202030204" charset="0"/>
                <a:cs typeface="Arial Narrow" panose="020B0606020202030204" charset="0"/>
              </a:rPr>
              <a:t> основна проблематика дослідження зводилася до вияснення питання співвідношення "людина-Бог";</a:t>
            </a:r>
          </a:p>
          <a:p>
            <a:pPr algn="just" eaLnBrk="1" hangingPunct="1"/>
            <a:r>
              <a:rPr lang="uk-UA" altLang="en-US" sz="2000" dirty="0">
                <a:latin typeface="Arial Narrow" panose="020B0606020202030204" charset="0"/>
                <a:cs typeface="Arial Narrow" panose="020B0606020202030204" charset="0"/>
              </a:rPr>
              <a:t>  </a:t>
            </a:r>
            <a:r>
              <a:rPr lang="uk-UA" altLang="en-US" sz="2000" dirty="0">
                <a:solidFill>
                  <a:schemeClr val="accent2">
                    <a:lumMod val="75000"/>
                  </a:schemeClr>
                </a:solidFill>
                <a:latin typeface="Arial Narrow" panose="020B0606020202030204" charset="0"/>
                <a:cs typeface="Arial Narrow" panose="020B0606020202030204" charset="0"/>
              </a:rPr>
              <a:t>засада першості релігійних сфер життя стосовно світських визначила та вплинула на створення теологічно-філософських основ науки управління;</a:t>
            </a:r>
          </a:p>
          <a:p>
            <a:pPr algn="just" eaLnBrk="1" hangingPunct="1"/>
            <a:r>
              <a:rPr lang="uk-UA" altLang="en-US" sz="2000" dirty="0">
                <a:latin typeface="Arial Narrow" panose="020B0606020202030204" charset="0"/>
                <a:cs typeface="Arial Narrow" panose="020B0606020202030204" charset="0"/>
              </a:rPr>
              <a:t>  обґрунтування та захист феодальних суспільних структур релігійно-філософськими принципами, сформованими Отцями Церкви та їх послідовниками.</a:t>
            </a:r>
          </a:p>
          <a:p>
            <a:pPr algn="just" eaLnBrk="1" hangingPunct="1"/>
            <a:r>
              <a:rPr lang="uk-UA" altLang="en-US" sz="2000" dirty="0">
                <a:latin typeface="Arial Narrow" panose="020B0606020202030204" charset="0"/>
                <a:cs typeface="Arial Narrow" panose="020B0606020202030204" charset="0"/>
              </a:rPr>
              <a:t> </a:t>
            </a:r>
            <a:r>
              <a:rPr lang="uk-UA" altLang="en-US" sz="2000" dirty="0">
                <a:solidFill>
                  <a:schemeClr val="accent2">
                    <a:lumMod val="75000"/>
                  </a:schemeClr>
                </a:solidFill>
                <a:latin typeface="Arial Narrow" panose="020B0606020202030204" charset="0"/>
                <a:cs typeface="Arial Narrow" panose="020B0606020202030204" charset="0"/>
              </a:rPr>
              <a:t> необхідність підпорядкування людини церковній владі на всіх її рівнях; пізнати основи управління, принципи права, свободи і справедливості, закону й порядку можна не з допомогою державних приписів, а тільки з допомогою Святого Письма (Августин); </a:t>
            </a:r>
          </a:p>
          <a:p>
            <a:pPr algn="just" eaLnBrk="1" hangingPunct="1"/>
            <a:r>
              <a:rPr lang="uk-UA" altLang="en-US" sz="2000" dirty="0">
                <a:latin typeface="Arial Narrow" panose="020B0606020202030204" charset="0"/>
                <a:cs typeface="Arial Narrow" panose="020B0606020202030204" charset="0"/>
              </a:rPr>
              <a:t>в управлінні керуватись системою законів, побудованої на основі строгої ієрархії: (закони Божі </a:t>
            </a:r>
            <a:r>
              <a:rPr lang="uk-UA" altLang="en-US" sz="2000" dirty="0">
                <a:latin typeface="Arial Narrow" panose="020B0606020202030204" charset="0"/>
                <a:cs typeface="Arial Narrow" panose="020B0606020202030204" charset="0"/>
                <a:sym typeface="+mn-ea"/>
              </a:rPr>
              <a:t>—</a:t>
            </a:r>
            <a:r>
              <a:rPr lang="uk-UA" altLang="en-US" sz="2000" dirty="0">
                <a:latin typeface="Arial Narrow" panose="020B0606020202030204" charset="0"/>
                <a:cs typeface="Arial Narrow" panose="020B0606020202030204" charset="0"/>
              </a:rPr>
              <a:t> загальні закони — людські закони); </a:t>
            </a:r>
          </a:p>
          <a:p>
            <a:pPr algn="just" eaLnBrk="1" hangingPunct="1"/>
            <a:r>
              <a:rPr lang="uk-UA" altLang="en-US" sz="2000" dirty="0">
                <a:solidFill>
                  <a:schemeClr val="accent2">
                    <a:lumMod val="75000"/>
                  </a:schemeClr>
                </a:solidFill>
                <a:latin typeface="Arial Narrow" panose="020B0606020202030204" charset="0"/>
                <a:cs typeface="Arial Narrow" panose="020B0606020202030204" charset="0"/>
              </a:rPr>
              <a:t>ієрархічна структура суспільних відносин (в суспільстві кожен нижчий стан є якісно гірший від вищого, тому з представників дворянства не можна формувати управління для духовенства, а з купців, торгівців, ремісників — для дворянства) (Фома Аквінський).</a:t>
            </a:r>
          </a:p>
          <a:p>
            <a:pPr eaLnBrk="1" hangingPunct="1"/>
            <a:endParaRPr lang="uk-UA" altLang="en-US" sz="2000" dirty="0">
              <a:solidFill>
                <a:schemeClr val="accent2">
                  <a:lumMod val="75000"/>
                </a:schemeClr>
              </a:solidFill>
              <a:latin typeface="Arial Narrow" panose="020B0606020202030204" charset="0"/>
              <a:cs typeface="Arial Narrow" panose="020B06060202020302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a:xfrm>
            <a:off x="457200" y="274638"/>
            <a:ext cx="8229600" cy="582612"/>
          </a:xfrm>
          <a:noFill/>
          <a:ln>
            <a:noFill/>
          </a:ln>
        </p:spPr>
        <p:txBody>
          <a:bodyPr/>
          <a:lstStyle/>
          <a:p>
            <a:pPr eaLnBrk="1" hangingPunct="1"/>
            <a:r>
              <a:rPr lang="uk-UA" altLang="en-US" sz="2800" b="1" i="1" dirty="0"/>
              <a:t>2.2. Відродження</a:t>
            </a:r>
          </a:p>
        </p:txBody>
      </p:sp>
      <p:sp>
        <p:nvSpPr>
          <p:cNvPr id="14339" name="Содержимое 2"/>
          <p:cNvSpPr>
            <a:spLocks noGrp="1"/>
          </p:cNvSpPr>
          <p:nvPr>
            <p:ph idx="1"/>
          </p:nvPr>
        </p:nvSpPr>
        <p:spPr>
          <a:xfrm>
            <a:off x="457200" y="908685"/>
            <a:ext cx="8229600" cy="5126038"/>
          </a:xfrm>
          <a:noFill/>
          <a:ln>
            <a:noFill/>
          </a:ln>
        </p:spPr>
        <p:txBody>
          <a:bodyPr/>
          <a:lstStyle/>
          <a:p>
            <a:pPr marL="0" indent="0" algn="just" eaLnBrk="1" hangingPunct="1">
              <a:buNone/>
            </a:pPr>
            <a:r>
              <a:rPr lang="uk-UA" altLang="en-US" dirty="0">
                <a:solidFill>
                  <a:srgbClr val="002060"/>
                </a:solidFill>
              </a:rPr>
              <a:t> </a:t>
            </a:r>
            <a:r>
              <a:rPr lang="uk-UA" altLang="en-US" sz="2000" dirty="0">
                <a:solidFill>
                  <a:srgbClr val="002060"/>
                </a:solidFill>
              </a:rPr>
              <a:t>* період кризи римсько-католицької церкви і ортодоксальної релігії, формування антисхоластичного типу мислення, гуманістичної культури, мистецтва та нового типу світогляду;</a:t>
            </a:r>
          </a:p>
          <a:p>
            <a:pPr marL="0" indent="0" algn="just" eaLnBrk="1" hangingPunct="1">
              <a:buNone/>
            </a:pPr>
            <a:r>
              <a:rPr lang="uk-UA" altLang="en-US" sz="2000" dirty="0">
                <a:solidFill>
                  <a:srgbClr val="002060"/>
                </a:solidFill>
              </a:rPr>
              <a:t>  * швидке зростання кількості людей розумової праці, поява нових професій, які погано корелювались зі змістом теологічних доктрин.</a:t>
            </a:r>
          </a:p>
          <a:p>
            <a:pPr marL="0" indent="0" algn="just" eaLnBrk="1" hangingPunct="1">
              <a:buNone/>
            </a:pPr>
            <a:r>
              <a:rPr lang="uk-UA" altLang="en-US" sz="2000" dirty="0">
                <a:solidFill>
                  <a:srgbClr val="002060"/>
                </a:solidFill>
              </a:rPr>
              <a:t> </a:t>
            </a:r>
          </a:p>
          <a:p>
            <a:pPr marL="0" indent="0" algn="just" eaLnBrk="1" hangingPunct="1">
              <a:buNone/>
            </a:pPr>
            <a:r>
              <a:rPr lang="uk-UA" altLang="en-US" sz="2000" dirty="0">
                <a:solidFill>
                  <a:srgbClr val="002060"/>
                </a:solidFill>
              </a:rPr>
              <a:t>- релігійна та світська засади управління (М. Падуанський);</a:t>
            </a:r>
          </a:p>
          <a:p>
            <a:pPr marL="0" indent="0" algn="just" eaLnBrk="1" hangingPunct="1">
              <a:buNone/>
            </a:pPr>
            <a:r>
              <a:rPr lang="uk-UA" altLang="en-US" sz="2000" dirty="0">
                <a:solidFill>
                  <a:srgbClr val="002060"/>
                </a:solidFill>
              </a:rPr>
              <a:t>- діяльність управлінця має бути спрямована на забезпечення потреб народу (Д. Алігʼєрі);</a:t>
            </a:r>
          </a:p>
          <a:p>
            <a:pPr marL="0" indent="0" algn="just" eaLnBrk="1" hangingPunct="1">
              <a:buNone/>
            </a:pPr>
            <a:r>
              <a:rPr lang="uk-UA" altLang="en-US" sz="2000" dirty="0">
                <a:solidFill>
                  <a:srgbClr val="002060"/>
                </a:solidFill>
              </a:rPr>
              <a:t>- врахування людської природи в керівництві державними справами та розмежування сфери управління і моралі (Н.Макіавеллі)</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1"/>
          <p:cNvSpPr>
            <a:spLocks noGrp="1"/>
          </p:cNvSpPr>
          <p:nvPr>
            <p:ph type="title"/>
          </p:nvPr>
        </p:nvSpPr>
        <p:spPr>
          <a:xfrm>
            <a:off x="457200" y="274638"/>
            <a:ext cx="8229600" cy="725487"/>
          </a:xfrm>
          <a:noFill/>
          <a:ln>
            <a:noFill/>
          </a:ln>
        </p:spPr>
        <p:txBody>
          <a:bodyPr/>
          <a:lstStyle/>
          <a:p>
            <a:pPr eaLnBrk="1" hangingPunct="1"/>
            <a:r>
              <a:rPr lang="uk-UA" altLang="en-US" sz="2800" b="1" dirty="0"/>
              <a:t>2. </a:t>
            </a:r>
            <a:r>
              <a:rPr altLang="en-US" sz="2400" b="1" dirty="0"/>
              <a:t>Філософські основи управління суспільством в теоріях Нового часу та Просвітництва</a:t>
            </a:r>
          </a:p>
        </p:txBody>
      </p:sp>
      <p:sp>
        <p:nvSpPr>
          <p:cNvPr id="15363" name="Содержимое 2"/>
          <p:cNvSpPr>
            <a:spLocks noGrp="1"/>
          </p:cNvSpPr>
          <p:nvPr>
            <p:ph idx="1"/>
          </p:nvPr>
        </p:nvSpPr>
        <p:spPr>
          <a:xfrm>
            <a:off x="457200" y="1143000"/>
            <a:ext cx="8229600" cy="4983163"/>
          </a:xfrm>
          <a:noFill/>
          <a:ln>
            <a:noFill/>
          </a:ln>
        </p:spPr>
        <p:txBody>
          <a:bodyPr/>
          <a:lstStyle/>
          <a:p>
            <a:pPr marL="0" indent="0" algn="just" eaLnBrk="1" hangingPunct="1">
              <a:buNone/>
            </a:pPr>
            <a:r>
              <a:rPr lang="uk-UA" altLang="en-US" sz="2800" dirty="0"/>
              <a:t>	</a:t>
            </a:r>
          </a:p>
          <a:p>
            <a:pPr marL="0" indent="0" algn="just" eaLnBrk="1" hangingPunct="1">
              <a:buNone/>
            </a:pPr>
            <a:r>
              <a:rPr lang="uk-UA" altLang="en-US" sz="2800" dirty="0"/>
              <a:t>	У Новий час визначення предмету філософії управління і підприємництва наближається до розуміння дослідного і теоретичного природознавства. Таке її розуміння характерне для англійських філософів XVI-XVIII століть Ф.Бекона, Д.Локка, Т.Гоббса та філософів-раціоналістів Нового часу P. Декарта, Б. Спінози, Г.Лейбніца.</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xfrm>
            <a:off x="906145" y="274955"/>
            <a:ext cx="7451090" cy="654050"/>
          </a:xfrm>
          <a:noFill/>
          <a:ln>
            <a:noFill/>
          </a:ln>
        </p:spPr>
        <p:txBody>
          <a:bodyPr/>
          <a:lstStyle/>
          <a:p>
            <a:pPr eaLnBrk="1" hangingPunct="1"/>
            <a:r>
              <a:rPr lang="uk-UA" altLang="en-US" sz="3200" b="1" i="1" dirty="0">
                <a:solidFill>
                  <a:srgbClr val="0070C0"/>
                </a:solidFill>
              </a:rPr>
              <a:t>3.1. Емпіризм та раціоналізм</a:t>
            </a:r>
          </a:p>
        </p:txBody>
      </p:sp>
      <p:sp>
        <p:nvSpPr>
          <p:cNvPr id="16387" name="Содержимое 2"/>
          <p:cNvSpPr>
            <a:spLocks noGrp="1"/>
          </p:cNvSpPr>
          <p:nvPr>
            <p:ph idx="1"/>
          </p:nvPr>
        </p:nvSpPr>
        <p:spPr>
          <a:xfrm>
            <a:off x="457200" y="929005"/>
            <a:ext cx="8229600" cy="5197475"/>
          </a:xfrm>
          <a:noFill/>
          <a:ln>
            <a:noFill/>
          </a:ln>
        </p:spPr>
        <p:txBody>
          <a:bodyPr/>
          <a:lstStyle/>
          <a:p>
            <a:pPr algn="just" eaLnBrk="1" hangingPunct="1"/>
            <a:r>
              <a:rPr lang="uk-UA" altLang="en-US" sz="1800" b="1" dirty="0">
                <a:solidFill>
                  <a:schemeClr val="accent6"/>
                </a:solidFill>
                <a:latin typeface="Arial Narrow" panose="020B0606020202030204" charset="0"/>
                <a:cs typeface="Arial Narrow" panose="020B0606020202030204" charset="0"/>
              </a:rPr>
              <a:t> </a:t>
            </a:r>
            <a:r>
              <a:rPr lang="uk-UA" altLang="en-US" sz="1800" dirty="0">
                <a:solidFill>
                  <a:schemeClr val="accent6"/>
                </a:solidFill>
                <a:latin typeface="Arial Narrow" panose="020B0606020202030204" charset="0"/>
                <a:cs typeface="Arial Narrow" panose="020B0606020202030204" charset="0"/>
              </a:rPr>
              <a:t>принцип емпіризму в основі взаємовідносин людей на рівні міжособистісних стосунків</a:t>
            </a:r>
          </a:p>
          <a:p>
            <a:pPr marL="0" indent="0" algn="just" eaLnBrk="1" hangingPunct="1">
              <a:buNone/>
            </a:pPr>
            <a:r>
              <a:rPr lang="uk-UA" altLang="en-US" sz="1800" dirty="0">
                <a:solidFill>
                  <a:schemeClr val="accent6"/>
                </a:solidFill>
                <a:latin typeface="Arial Narrow" panose="020B0606020202030204" charset="0"/>
                <a:cs typeface="Arial Narrow" panose="020B0606020202030204" charset="0"/>
              </a:rPr>
              <a:t>"людина — людина", "організація — людина", "керівник — підлеглий (Френсіс Бекон):</a:t>
            </a:r>
            <a:endParaRPr lang="uk-UA" altLang="en-US" sz="1800" dirty="0">
              <a:latin typeface="Arial Narrow" panose="020B0606020202030204" charset="0"/>
              <a:cs typeface="Arial Narrow" panose="020B0606020202030204" charset="0"/>
            </a:endParaRPr>
          </a:p>
          <a:p>
            <a:pPr marL="0" indent="0" algn="just" eaLnBrk="1" hangingPunct="1">
              <a:buNone/>
            </a:pPr>
            <a:r>
              <a:rPr lang="uk-UA" altLang="en-US" sz="1600" dirty="0">
                <a:latin typeface="Arial Narrow" panose="020B0606020202030204" charset="0"/>
                <a:cs typeface="Arial Narrow" panose="020B0606020202030204" charset="0"/>
              </a:rPr>
              <a:t>- управління здійснюється з урахуванням індивідуальних особливостей кожного і раціональним використанням його здібностей;</a:t>
            </a:r>
          </a:p>
          <a:p>
            <a:pPr marL="0" indent="0" algn="just" eaLnBrk="1" hangingPunct="1">
              <a:buNone/>
            </a:pPr>
            <a:r>
              <a:rPr lang="uk-UA" altLang="en-US" sz="1600" dirty="0">
                <a:latin typeface="Arial Narrow" panose="020B0606020202030204" charset="0"/>
                <a:cs typeface="Arial Narrow" panose="020B0606020202030204" charset="0"/>
              </a:rPr>
              <a:t>- між структурами організації діє взаємоповага, враховується особистий досвід кожного в процесі спілкування та спостереження за діями інших членів співтовариства.</a:t>
            </a:r>
          </a:p>
          <a:p>
            <a:pPr algn="just" eaLnBrk="1" hangingPunct="1"/>
            <a:r>
              <a:rPr lang="uk-UA" altLang="en-US" sz="1800" dirty="0">
                <a:solidFill>
                  <a:schemeClr val="accent6"/>
                </a:solidFill>
                <a:latin typeface="Arial Narrow" panose="020B0606020202030204" charset="0"/>
                <a:cs typeface="Arial Narrow" panose="020B0606020202030204" charset="0"/>
              </a:rPr>
              <a:t>принцип раціоналізму в основі управлінських рішень суспільства, яке будувалось на ринкових засадах нового типу (Р. Декарт, Б. Спіноза, Г. Лейбніц, Т. Гоббс):</a:t>
            </a:r>
          </a:p>
          <a:p>
            <a:pPr marL="0" indent="0" algn="just" eaLnBrk="1" hangingPunct="1">
              <a:buNone/>
            </a:pPr>
            <a:r>
              <a:rPr lang="uk-UA" altLang="en-US" sz="1800" dirty="0">
                <a:latin typeface="Arial Narrow" panose="020B0606020202030204" charset="0"/>
                <a:cs typeface="Arial Narrow" panose="020B0606020202030204" charset="0"/>
              </a:rPr>
              <a:t>- спілкування на засадах доцільності і внутрішньої потреби;</a:t>
            </a:r>
          </a:p>
          <a:p>
            <a:pPr marL="0" indent="0" algn="just" eaLnBrk="1" hangingPunct="1">
              <a:buNone/>
            </a:pPr>
            <a:r>
              <a:rPr lang="uk-UA" altLang="en-US" sz="1800" dirty="0">
                <a:latin typeface="Arial Narrow" panose="020B0606020202030204" charset="0"/>
                <a:cs typeface="Arial Narrow" panose="020B0606020202030204" charset="0"/>
              </a:rPr>
              <a:t>- політичні принципи управління повинні бути підпорядковані економічним і повинні формуватись таким чином, щоб сприяти розвитку економіки (Г.Гроцій);</a:t>
            </a:r>
          </a:p>
          <a:p>
            <a:pPr marL="0" indent="0" algn="just" eaLnBrk="1" hangingPunct="1">
              <a:buNone/>
            </a:pPr>
            <a:r>
              <a:rPr lang="uk-UA" altLang="en-US" sz="1800" dirty="0">
                <a:latin typeface="Arial Narrow" panose="020B0606020202030204" charset="0"/>
                <a:cs typeface="Arial Narrow" panose="020B0606020202030204" charset="0"/>
              </a:rPr>
              <a:t> 	</a:t>
            </a:r>
            <a:r>
              <a:rPr lang="uk-UA" altLang="en-US" sz="1600" dirty="0">
                <a:latin typeface="Arial Narrow" panose="020B0606020202030204" charset="0"/>
                <a:cs typeface="Arial Narrow" panose="020B0606020202030204" charset="0"/>
              </a:rPr>
              <a:t>- абсолютна влада керівника держави, котрий дбає про матеріальне і духовне благополуччя всіх людей є найвищим проявом раціональності правління (.Гоббс);</a:t>
            </a:r>
          </a:p>
          <a:p>
            <a:pPr marL="0" indent="0" algn="just" eaLnBrk="1" hangingPunct="1">
              <a:buNone/>
            </a:pPr>
            <a:r>
              <a:rPr lang="uk-UA" altLang="en-US" sz="1600" dirty="0">
                <a:latin typeface="Arial Narrow" panose="020B0606020202030204" charset="0"/>
                <a:cs typeface="Arial Narrow" panose="020B0606020202030204" charset="0"/>
              </a:rPr>
              <a:t> 	- керівництво суспільними справами слід надавати вченим - духовне життя, і промисловцям - сфера матеріального виробництва (Сен-Сімон);</a:t>
            </a:r>
          </a:p>
          <a:p>
            <a:pPr marL="0" indent="0" algn="just" eaLnBrk="1" hangingPunct="1">
              <a:buNone/>
            </a:pPr>
            <a:r>
              <a:rPr lang="uk-UA" altLang="en-US" sz="1600" dirty="0">
                <a:latin typeface="Arial Narrow" panose="020B0606020202030204" charset="0"/>
                <a:cs typeface="Arial Narrow" panose="020B0606020202030204" charset="0"/>
              </a:rPr>
              <a:t> 	- «краще керованою буде та держава, яка розробить найбільш досконалу систему 	виховання народу» (Р.Оуен). </a:t>
            </a:r>
            <a:endParaRPr lang="ru-RU" altLang="en-US" sz="1600" dirty="0">
              <a:latin typeface="Arial Narrow" panose="020B0606020202030204" charset="0"/>
              <a:cs typeface="Arial Narrow" panose="020B0606020202030204" charset="0"/>
            </a:endParaRPr>
          </a:p>
          <a:p>
            <a:pPr eaLnBrk="1" hangingPunct="1"/>
            <a:endParaRPr lang="ru-RU" altLang="en-US" sz="1600" dirty="0">
              <a:latin typeface="Arial Narrow" panose="020B0606020202030204" charset="0"/>
              <a:cs typeface="Arial Narrow" panose="020B06060202020302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p:nvPr>
        </p:nvSpPr>
        <p:spPr>
          <a:xfrm>
            <a:off x="456565" y="260350"/>
            <a:ext cx="7803515" cy="654050"/>
          </a:xfrm>
          <a:noFill/>
          <a:ln>
            <a:noFill/>
          </a:ln>
        </p:spPr>
        <p:txBody>
          <a:bodyPr/>
          <a:lstStyle/>
          <a:p>
            <a:pPr eaLnBrk="1" hangingPunct="1"/>
            <a:r>
              <a:rPr lang="uk-UA" altLang="en-US" sz="3200" b="1" i="1" dirty="0">
                <a:solidFill>
                  <a:srgbClr val="0070C0"/>
                </a:solidFill>
              </a:rPr>
              <a:t>3.2. Німецька класична філософія</a:t>
            </a:r>
          </a:p>
        </p:txBody>
      </p:sp>
      <p:sp>
        <p:nvSpPr>
          <p:cNvPr id="17411" name="Содержимое 2"/>
          <p:cNvSpPr>
            <a:spLocks noGrp="1"/>
          </p:cNvSpPr>
          <p:nvPr>
            <p:ph idx="1"/>
          </p:nvPr>
        </p:nvSpPr>
        <p:spPr>
          <a:xfrm>
            <a:off x="467995" y="914400"/>
            <a:ext cx="8229600" cy="4952365"/>
          </a:xfrm>
          <a:noFill/>
          <a:ln>
            <a:noFill/>
          </a:ln>
        </p:spPr>
        <p:txBody>
          <a:bodyPr/>
          <a:lstStyle/>
          <a:p>
            <a:pPr marL="0" indent="0" algn="just" eaLnBrk="1" latinLnBrk="0" hangingPunct="1">
              <a:spcBef>
                <a:spcPts val="0"/>
              </a:spcBef>
              <a:buNone/>
            </a:pPr>
            <a:r>
              <a:rPr lang="uk-UA" altLang="en-US" b="1" dirty="0"/>
              <a:t> 	</a:t>
            </a:r>
            <a:r>
              <a:rPr lang="uk-UA" altLang="en-US" sz="1400" b="1" dirty="0"/>
              <a:t>Прагнення до створення цілісних, надійно обґрунтованих філософських систем, які б визначали основи управління суспільством і підприємництвом, зберігається у представників німецької класичної філософії кінця XVIII — початку</a:t>
            </a:r>
            <a:endParaRPr lang="uk-UA" altLang="en-US" b="1" dirty="0"/>
          </a:p>
          <a:p>
            <a:pPr marL="0" indent="0" algn="just" eaLnBrk="1" hangingPunct="1">
              <a:buNone/>
            </a:pPr>
            <a:r>
              <a:rPr lang="ru-RU" altLang="en-US" sz="1400" b="1" dirty="0"/>
              <a:t>XIX століття, зокрема у творчості І. Канта, Й. Фіхте, Ф. Шеллінга, Г. Гегеля.</a:t>
            </a:r>
          </a:p>
          <a:p>
            <a:pPr marL="0" indent="0" algn="just" eaLnBrk="1" hangingPunct="1">
              <a:buNone/>
            </a:pPr>
            <a:r>
              <a:rPr lang="uk-UA" altLang="ru-RU" sz="1400" b="1" dirty="0">
                <a:solidFill>
                  <a:srgbClr val="0070C0"/>
                </a:solidFill>
              </a:rPr>
              <a:t>	</a:t>
            </a:r>
            <a:r>
              <a:rPr lang="ru-RU" altLang="en-US" sz="1400" b="1" dirty="0">
                <a:solidFill>
                  <a:srgbClr val="0070C0"/>
                </a:solidFill>
              </a:rPr>
              <a:t>Люди повинні бути якимось чином заангажовані в систему управління і лише тоді можна вияснити здатність кожного зайняти певне місце в управлінському процесі </a:t>
            </a:r>
          </a:p>
          <a:p>
            <a:pPr marL="0" indent="0" algn="r" eaLnBrk="1" hangingPunct="1">
              <a:buNone/>
            </a:pPr>
            <a:r>
              <a:rPr lang="ru-RU" altLang="en-US" sz="1400" b="1" dirty="0">
                <a:solidFill>
                  <a:srgbClr val="0070C0"/>
                </a:solidFill>
              </a:rPr>
              <a:t>(І. Кант).</a:t>
            </a:r>
          </a:p>
          <a:p>
            <a:pPr marL="0" indent="0" algn="just" eaLnBrk="1" hangingPunct="1">
              <a:buNone/>
            </a:pPr>
            <a:r>
              <a:rPr lang="ru-RU" altLang="en-US" sz="1400" dirty="0"/>
              <a:t> </a:t>
            </a:r>
            <a:r>
              <a:rPr lang="uk-UA" altLang="ru-RU" sz="1400" dirty="0"/>
              <a:t>-</a:t>
            </a:r>
            <a:r>
              <a:rPr lang="ru-RU" altLang="en-US" sz="1400" dirty="0"/>
              <a:t> </a:t>
            </a:r>
            <a:r>
              <a:rPr lang="uk-UA" altLang="ru-RU" sz="1400" dirty="0"/>
              <a:t>у</a:t>
            </a:r>
            <a:r>
              <a:rPr lang="ru-RU" altLang="en-US" sz="1400" dirty="0"/>
              <a:t> суспільстві як організації є пасивні (фізична робота) та активні (творча діяльність) його члени;</a:t>
            </a:r>
          </a:p>
          <a:p>
            <a:pPr marL="0" indent="0" algn="just" eaLnBrk="1" hangingPunct="1">
              <a:buNone/>
            </a:pPr>
            <a:r>
              <a:rPr lang="ru-RU" altLang="en-US" sz="1400" dirty="0"/>
              <a:t>  </a:t>
            </a:r>
            <a:r>
              <a:rPr lang="uk-UA" altLang="ru-RU" sz="1400" dirty="0"/>
              <a:t>- </a:t>
            </a:r>
            <a:r>
              <a:rPr lang="ru-RU" altLang="en-US" sz="1400" dirty="0"/>
              <a:t>найкраща форма правління для розуміння і реалізації управлінських функцій є конституційна монархія, в якій людина має бути не засобом, а абсолютною </a:t>
            </a:r>
            <a:r>
              <a:rPr lang="uk-UA" altLang="ru-RU" sz="1400" dirty="0"/>
              <a:t>ціл</a:t>
            </a:r>
            <a:r>
              <a:rPr lang="ru-RU" altLang="en-US" sz="1400" dirty="0"/>
              <a:t>лю</a:t>
            </a:r>
          </a:p>
          <a:p>
            <a:pPr marL="0" indent="0" algn="just" eaLnBrk="1" hangingPunct="1">
              <a:buNone/>
            </a:pPr>
            <a:r>
              <a:rPr lang="uk-UA" altLang="ru-RU" sz="1400" b="1" dirty="0">
                <a:solidFill>
                  <a:srgbClr val="0070C0"/>
                </a:solidFill>
              </a:rPr>
              <a:t>	</a:t>
            </a:r>
            <a:r>
              <a:rPr lang="ru-RU" altLang="en-US" sz="1400" b="1" dirty="0">
                <a:solidFill>
                  <a:srgbClr val="0070C0"/>
                </a:solidFill>
              </a:rPr>
              <a:t>Не люди формують відносини між собою, керують і підпорядковуються на засадах добровільності, а абсолютний дух керує ними </a:t>
            </a:r>
          </a:p>
          <a:p>
            <a:pPr marL="0" indent="0" algn="r" eaLnBrk="1" hangingPunct="1">
              <a:buNone/>
            </a:pPr>
            <a:r>
              <a:rPr lang="ru-RU" altLang="en-US" sz="1400" b="1" dirty="0">
                <a:solidFill>
                  <a:srgbClr val="0070C0"/>
                </a:solidFill>
              </a:rPr>
              <a:t>(Г. Гегель).</a:t>
            </a:r>
          </a:p>
          <a:p>
            <a:pPr marL="0" indent="0" algn="just" eaLnBrk="1" hangingPunct="1">
              <a:buNone/>
            </a:pPr>
            <a:r>
              <a:rPr lang="uk-UA" altLang="ru-RU" sz="1400" dirty="0"/>
              <a:t>- </a:t>
            </a:r>
            <a:r>
              <a:rPr lang="ru-RU" altLang="en-US" sz="1400" dirty="0"/>
              <a:t>керувати людьми це не тільки благо, але и величезна відповідальність; найкращими стосунками в системі "управління — підпорядкування" є ті, </a:t>
            </a:r>
            <a:r>
              <a:rPr lang="uk-UA" altLang="ru-RU" sz="1400" dirty="0"/>
              <a:t>як</a:t>
            </a:r>
            <a:r>
              <a:rPr lang="ru-RU" altLang="en-US" sz="1400" dirty="0"/>
              <a:t>і базуються на основі розумності, раціональності;</a:t>
            </a:r>
          </a:p>
          <a:p>
            <a:pPr marL="0" indent="0" algn="just" eaLnBrk="1" hangingPunct="1">
              <a:buNone/>
            </a:pPr>
            <a:r>
              <a:rPr lang="uk-UA" altLang="ru-RU" sz="1400" dirty="0"/>
              <a:t>- </a:t>
            </a:r>
            <a:r>
              <a:rPr lang="ru-RU" altLang="en-US" sz="1400" dirty="0"/>
              <a:t>коли жінка керує державою, то така держава у небезпеці, бо навіть якщо жінка освічена, вона може легко піддатися чарам серця, а це суперечить принципу раціональності.</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p:nvPr>
        </p:nvSpPr>
        <p:spPr>
          <a:xfrm>
            <a:off x="2555875" y="260350"/>
            <a:ext cx="3999230" cy="582295"/>
          </a:xfrm>
          <a:noFill/>
          <a:ln>
            <a:noFill/>
          </a:ln>
        </p:spPr>
        <p:txBody>
          <a:bodyPr/>
          <a:lstStyle/>
          <a:p>
            <a:pPr eaLnBrk="1" hangingPunct="1"/>
            <a:r>
              <a:rPr lang="uk-UA" altLang="en-US" sz="2800" b="1" dirty="0">
                <a:solidFill>
                  <a:srgbClr val="0070C0"/>
                </a:solidFill>
              </a:rPr>
              <a:t>Марксизм</a:t>
            </a:r>
            <a:r>
              <a:rPr lang="ru-RU" altLang="en-US" sz="2800" dirty="0">
                <a:solidFill>
                  <a:srgbClr val="0070C0"/>
                </a:solidFill>
              </a:rPr>
              <a:t/>
            </a:r>
            <a:br>
              <a:rPr lang="ru-RU" altLang="en-US" sz="2800" dirty="0">
                <a:solidFill>
                  <a:srgbClr val="0070C0"/>
                </a:solidFill>
              </a:rPr>
            </a:br>
            <a:endParaRPr lang="ru-RU" altLang="en-US" sz="2800" dirty="0">
              <a:solidFill>
                <a:srgbClr val="0070C0"/>
              </a:solidFill>
            </a:endParaRPr>
          </a:p>
        </p:txBody>
      </p:sp>
      <p:sp>
        <p:nvSpPr>
          <p:cNvPr id="18435" name="Содержимое 2"/>
          <p:cNvSpPr>
            <a:spLocks noGrp="1"/>
          </p:cNvSpPr>
          <p:nvPr>
            <p:ph idx="1"/>
          </p:nvPr>
        </p:nvSpPr>
        <p:spPr>
          <a:xfrm>
            <a:off x="457200" y="860425"/>
            <a:ext cx="8229600" cy="5266055"/>
          </a:xfrm>
          <a:noFill/>
          <a:ln>
            <a:noFill/>
          </a:ln>
        </p:spPr>
        <p:txBody>
          <a:bodyPr/>
          <a:lstStyle/>
          <a:p>
            <a:pPr marL="0" indent="0" algn="just" eaLnBrk="1" hangingPunct="1">
              <a:buNone/>
            </a:pPr>
            <a:r>
              <a:rPr lang="uk-UA" altLang="en-US" sz="2400" dirty="0"/>
              <a:t>	</a:t>
            </a:r>
            <a:r>
              <a:rPr lang="uk-UA" altLang="en-US" sz="2000" dirty="0"/>
              <a:t>У ХІХ ст. </a:t>
            </a:r>
            <a:r>
              <a:rPr lang="uk-UA" altLang="en-US" sz="2000" dirty="0">
                <a:solidFill>
                  <a:schemeClr val="tx1"/>
                </a:solidFill>
              </a:rPr>
              <a:t>Карл Маркс</a:t>
            </a:r>
            <a:r>
              <a:rPr lang="uk-UA" altLang="en-US" sz="2000" dirty="0"/>
              <a:t> (1820-1895) та Фрідріх Енгельс (1818-1883) обґрунтували необхідність насильницької ліквідації приватної власності, побудови соціалістичного, а потім комуністичного суспільства на принципах суспільної власності та диктатури пролетаріату; обґрунтували історичну місію пролетаріату як могильника капіталізму та творця нового соціалістичного суспільства; змістили функцію філософії з пізнавальної до соціально-практичної, по суті перетворивши її на ідеологію.</a:t>
            </a:r>
          </a:p>
          <a:p>
            <a:pPr marL="0" indent="0" algn="just" eaLnBrk="1" hangingPunct="1">
              <a:buNone/>
            </a:pPr>
            <a:r>
              <a:rPr lang="uk-UA" altLang="en-US" sz="2000" dirty="0"/>
              <a:t>	Одним з</a:t>
            </a:r>
            <a:r>
              <a:rPr lang="uk-UA" altLang="en-US" sz="2000" dirty="0">
                <a:sym typeface="+mn-ea"/>
              </a:rPr>
              <a:t>і</a:t>
            </a:r>
            <a:r>
              <a:rPr lang="uk-UA" altLang="en-US" sz="2000" dirty="0"/>
              <a:t> слабких місць марксистського вчення в цілому і його більшовистської інтерпретації, зокрема, була відсутність розуміння того, що соціальне управління — це специфічний вид людської діяльності. Саме тому в колишньому СРСР досягнення світового менеджменту не були затребувані й належним чином сприйняті, а саме управління навіть не вважалося особливою професією.</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a:xfrm>
            <a:off x="237490" y="274955"/>
            <a:ext cx="9014460" cy="654050"/>
          </a:xfrm>
          <a:noFill/>
          <a:ln>
            <a:noFill/>
          </a:ln>
        </p:spPr>
        <p:txBody>
          <a:bodyPr/>
          <a:lstStyle/>
          <a:p>
            <a:pPr eaLnBrk="1" hangingPunct="1"/>
            <a:r>
              <a:rPr lang="uk-UA" altLang="en-US" sz="2800" b="1" dirty="0">
                <a:solidFill>
                  <a:srgbClr val="0070C0"/>
                </a:solidFill>
              </a:rPr>
              <a:t>4. Сучасний стан філософського осмислення феномену управління</a:t>
            </a:r>
            <a:r>
              <a:rPr lang="ru-RU" altLang="en-US" b="1" dirty="0">
                <a:solidFill>
                  <a:srgbClr val="0070C0"/>
                </a:solidFill>
              </a:rPr>
              <a:t/>
            </a:r>
            <a:br>
              <a:rPr lang="ru-RU" altLang="en-US" b="1" dirty="0">
                <a:solidFill>
                  <a:srgbClr val="0070C0"/>
                </a:solidFill>
              </a:rPr>
            </a:br>
            <a:endParaRPr lang="ru-RU" altLang="en-US" dirty="0">
              <a:solidFill>
                <a:srgbClr val="0070C0"/>
              </a:solidFill>
            </a:endParaRPr>
          </a:p>
        </p:txBody>
      </p:sp>
      <p:sp>
        <p:nvSpPr>
          <p:cNvPr id="19459" name="Содержимое 2"/>
          <p:cNvSpPr>
            <a:spLocks noGrp="1"/>
          </p:cNvSpPr>
          <p:nvPr>
            <p:ph idx="1"/>
          </p:nvPr>
        </p:nvSpPr>
        <p:spPr>
          <a:xfrm>
            <a:off x="457200" y="1264920"/>
            <a:ext cx="8229600" cy="4021455"/>
          </a:xfrm>
          <a:noFill/>
          <a:ln>
            <a:noFill/>
          </a:ln>
        </p:spPr>
        <p:txBody>
          <a:bodyPr/>
          <a:lstStyle/>
          <a:p>
            <a:pPr marL="0" indent="0" algn="just" eaLnBrk="1" hangingPunct="1">
              <a:buNone/>
            </a:pPr>
            <a:r>
              <a:rPr lang="uk-UA" altLang="en-US" sz="1800" dirty="0">
                <a:solidFill>
                  <a:srgbClr val="002060"/>
                </a:solidFill>
              </a:rPr>
              <a:t>	</a:t>
            </a:r>
            <a:r>
              <a:rPr lang="uk-UA" altLang="en-US" sz="1600" dirty="0">
                <a:solidFill>
                  <a:srgbClr val="002060"/>
                </a:solidFill>
              </a:rPr>
              <a:t>Система управління, що розробляється, найбільш ефективна тоді, коли вона вбирає в себе весь попередній досвід, накопичений безліччю різних течій і обґрунтований науково.</a:t>
            </a:r>
          </a:p>
          <a:p>
            <a:pPr marL="0" indent="0" algn="just" eaLnBrk="1" hangingPunct="1">
              <a:buNone/>
            </a:pPr>
            <a:r>
              <a:rPr lang="uk-UA" altLang="en-US" sz="1600" dirty="0">
                <a:solidFill>
                  <a:srgbClr val="002060"/>
                </a:solidFill>
              </a:rPr>
              <a:t>	Сучасне осмислення феномену управління зародилося на початку ХХ ст.</a:t>
            </a:r>
          </a:p>
          <a:p>
            <a:pPr marL="0" indent="0" algn="just" eaLnBrk="1" hangingPunct="1">
              <a:buNone/>
            </a:pPr>
            <a:r>
              <a:rPr lang="uk-UA" altLang="en-US" sz="1600" b="1" dirty="0">
                <a:solidFill>
                  <a:srgbClr val="0070C0"/>
                </a:solidFill>
              </a:rPr>
              <a:t>Американський інженер Ф. Тейлор (1856-1915) :</a:t>
            </a:r>
          </a:p>
          <a:p>
            <a:pPr marL="0" indent="0" algn="just" eaLnBrk="1" hangingPunct="1">
              <a:buNone/>
            </a:pPr>
            <a:r>
              <a:rPr lang="uk-UA" altLang="en-US" sz="1600" dirty="0">
                <a:solidFill>
                  <a:srgbClr val="002060"/>
                </a:solidFill>
              </a:rPr>
              <a:t>~ необхідність заміни пануючої у той час системи загального керівництва управління тією, яка заснована на повсюдному використанні фахівців вузького профілю; </a:t>
            </a:r>
          </a:p>
          <a:p>
            <a:pPr marL="0" indent="0" algn="just" eaLnBrk="1" hangingPunct="1">
              <a:buNone/>
            </a:pPr>
            <a:r>
              <a:rPr lang="uk-UA" altLang="en-US" sz="1600" dirty="0">
                <a:solidFill>
                  <a:srgbClr val="002060"/>
                </a:solidFill>
              </a:rPr>
              <a:t>- організація праці на основі моделі раціональних цілей;</a:t>
            </a:r>
          </a:p>
          <a:p>
            <a:pPr marL="0" indent="0" algn="just" eaLnBrk="1" hangingPunct="1">
              <a:buNone/>
            </a:pPr>
            <a:r>
              <a:rPr lang="uk-UA" altLang="en-US" sz="1600" dirty="0">
                <a:solidFill>
                  <a:srgbClr val="002060"/>
                </a:solidFill>
              </a:rPr>
              <a:t>- акцент на фінансових стимулах та системі індивідуальної оплати праці;</a:t>
            </a:r>
          </a:p>
          <a:p>
            <a:pPr marL="0" indent="0" algn="just" eaLnBrk="1" hangingPunct="1">
              <a:buNone/>
            </a:pPr>
            <a:r>
              <a:rPr lang="uk-UA" altLang="en-US" sz="1600" b="1" dirty="0">
                <a:solidFill>
                  <a:srgbClr val="0070C0"/>
                </a:solidFill>
              </a:rPr>
              <a:t>Французький інженер А. Файоль (1841-1925);</a:t>
            </a:r>
          </a:p>
          <a:p>
            <a:pPr marL="0" indent="0" algn="just" eaLnBrk="1" hangingPunct="1">
              <a:buNone/>
            </a:pPr>
            <a:r>
              <a:rPr lang="uk-UA" altLang="en-US" sz="1600" dirty="0">
                <a:solidFill>
                  <a:srgbClr val="002060"/>
                </a:solidFill>
              </a:rPr>
              <a:t>- орієнтація на основні принципи адміністративного управління, такі як розподіл праці, забезпечення спеціалізації функцій, відповідальність, дисципліна, єдиноначальність, єдність напряму, підпорядкування приватного інтересу загальному, винагорода праці, централізація, порядок, справедливість, стабільність робочого місця для персоналу, ініціатива, корпоративний дух.</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Заголовок 1"/>
          <p:cNvSpPr>
            <a:spLocks noGrp="1"/>
          </p:cNvSpPr>
          <p:nvPr>
            <p:ph type="title"/>
          </p:nvPr>
        </p:nvSpPr>
        <p:spPr>
          <a:xfrm>
            <a:off x="457200" y="274955"/>
            <a:ext cx="8034020" cy="579755"/>
          </a:xfrm>
          <a:noFill/>
          <a:ln>
            <a:noFill/>
          </a:ln>
        </p:spPr>
        <p:txBody>
          <a:bodyPr/>
          <a:lstStyle/>
          <a:p>
            <a:r>
              <a:rPr altLang="en-US" sz="2800" b="1" dirty="0">
                <a:solidFill>
                  <a:srgbClr val="0070C0"/>
                </a:solidFill>
              </a:rPr>
              <a:t>Німецький соціолог М. Вебер (1864-1920)</a:t>
            </a:r>
          </a:p>
        </p:txBody>
      </p:sp>
      <p:sp>
        <p:nvSpPr>
          <p:cNvPr id="20483" name="Содержимое 2"/>
          <p:cNvSpPr>
            <a:spLocks noGrp="1"/>
          </p:cNvSpPr>
          <p:nvPr>
            <p:ph idx="1"/>
          </p:nvPr>
        </p:nvSpPr>
        <p:spPr>
          <a:xfrm>
            <a:off x="468630" y="1031240"/>
            <a:ext cx="8057515" cy="4084320"/>
          </a:xfrm>
          <a:noFill/>
          <a:ln>
            <a:noFill/>
          </a:ln>
        </p:spPr>
        <p:txBody>
          <a:bodyPr/>
          <a:lstStyle/>
          <a:p>
            <a:pPr marL="0" indent="0" algn="just">
              <a:buNone/>
            </a:pPr>
            <a:r>
              <a:rPr lang="uk-UA" altLang="en-US" dirty="0"/>
              <a:t>	</a:t>
            </a:r>
            <a:r>
              <a:rPr lang="uk-UA" altLang="en-US" sz="2000" dirty="0"/>
              <a:t>Бюрократія — система, що управляється не на основі особистих оцінок, а у відповідності з точним використанням певних правил і процедур.</a:t>
            </a:r>
          </a:p>
          <a:p>
            <a:pPr marL="0" indent="0" algn="just">
              <a:buNone/>
            </a:pPr>
            <a:r>
              <a:rPr lang="uk-UA" altLang="en-US" sz="2000" dirty="0"/>
              <a:t>- формальні структури управління посилюють централізацію влади, а ієрархічна організація сприяє функціональній спеціалізації; </a:t>
            </a:r>
          </a:p>
          <a:p>
            <a:pPr marL="0" indent="0" algn="just">
              <a:buNone/>
            </a:pPr>
            <a:r>
              <a:rPr lang="uk-UA" altLang="en-US" sz="2000" dirty="0"/>
              <a:t>- важливість карʼєри для працівника, розуміння ним можливостей просування людини в організації;</a:t>
            </a:r>
          </a:p>
          <a:p>
            <a:pPr marL="0" indent="0" algn="just">
              <a:buNone/>
            </a:pPr>
            <a:r>
              <a:rPr lang="uk-UA" altLang="en-US" sz="2000" dirty="0"/>
              <a:t>- основними структурними елементи бюрократичного менеджменту є: правила і приписи; неупередженість до персоналу; розподіл праці; ієрархічна структура; структура повноважень; раціональне використання найбільш ефективних засобів виконання завдань.</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Содержимое 2"/>
          <p:cNvSpPr>
            <a:spLocks noGrp="1"/>
          </p:cNvSpPr>
          <p:nvPr>
            <p:ph idx="1"/>
          </p:nvPr>
        </p:nvSpPr>
        <p:spPr>
          <a:xfrm>
            <a:off x="558165" y="949325"/>
            <a:ext cx="7964805" cy="5177155"/>
          </a:xfrm>
          <a:noFill/>
          <a:ln>
            <a:noFill/>
          </a:ln>
        </p:spPr>
        <p:txBody>
          <a:bodyPr/>
          <a:lstStyle/>
          <a:p>
            <a:pPr>
              <a:buNone/>
            </a:pPr>
            <a:r>
              <a:rPr lang="uk-UA" altLang="en-US" sz="2800" b="1" dirty="0">
                <a:solidFill>
                  <a:srgbClr val="002060"/>
                </a:solidFill>
              </a:rPr>
              <a:t>		</a:t>
            </a:r>
          </a:p>
          <a:p>
            <a:pPr>
              <a:buNone/>
            </a:pPr>
            <a:r>
              <a:rPr lang="uk-UA" altLang="en-US" sz="2800" b="1" dirty="0">
                <a:solidFill>
                  <a:srgbClr val="002060"/>
                </a:solidFill>
              </a:rPr>
              <a:t>			Правильний шлях такий: усвідом те, що зробили твої попередники і йди далі </a:t>
            </a:r>
          </a:p>
          <a:p>
            <a:pPr algn="r">
              <a:buNone/>
            </a:pPr>
            <a:r>
              <a:rPr lang="uk-UA" altLang="en-US" sz="2800" b="1" dirty="0">
                <a:gradFill>
                  <a:gsLst>
                    <a:gs pos="0">
                      <a:srgbClr val="012D86"/>
                    </a:gs>
                    <a:gs pos="100000">
                      <a:srgbClr val="0E2557"/>
                    </a:gs>
                  </a:gsLst>
                  <a:lin scaled="0"/>
                </a:gradFill>
              </a:rPr>
              <a:t>Г. Мюррей</a:t>
            </a:r>
            <a:r>
              <a:rPr lang="uk-UA" altLang="en-US" sz="2800" b="1" dirty="0">
                <a:solidFill>
                  <a:srgbClr val="002060"/>
                </a:solidFill>
              </a:rPr>
              <a:t> </a:t>
            </a:r>
          </a:p>
          <a:p>
            <a:pPr>
              <a:buNone/>
            </a:pPr>
            <a:endParaRPr lang="uk-UA" altLang="en-US" sz="2800" b="1" dirty="0">
              <a:solidFill>
                <a:srgbClr val="002060"/>
              </a:solidFill>
            </a:endParaRPr>
          </a:p>
          <a:p>
            <a:pPr>
              <a:buNone/>
            </a:pPr>
            <a:r>
              <a:rPr lang="uk-UA" altLang="en-US" sz="2800" b="1" dirty="0">
                <a:solidFill>
                  <a:srgbClr val="002060"/>
                </a:solidFill>
              </a:rPr>
              <a:t>			</a:t>
            </a:r>
            <a:r>
              <a:rPr lang="uk-UA" altLang="en-US" sz="2800" b="1" dirty="0">
                <a:solidFill>
                  <a:srgbClr val="0070C0"/>
                </a:solidFill>
              </a:rPr>
              <a:t>Найкращі керівники ті, існування яких народ не помічає</a:t>
            </a:r>
          </a:p>
          <a:p>
            <a:pPr algn="r">
              <a:buNone/>
            </a:pPr>
            <a:r>
              <a:rPr lang="uk-UA" altLang="en-US" sz="2800" b="1" dirty="0">
                <a:solidFill>
                  <a:srgbClr val="002060"/>
                </a:solidFill>
              </a:rPr>
              <a:t>    Лао–цзи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1"/>
          <p:cNvSpPr>
            <a:spLocks noGrp="1"/>
          </p:cNvSpPr>
          <p:nvPr>
            <p:ph type="title"/>
          </p:nvPr>
        </p:nvSpPr>
        <p:spPr>
          <a:xfrm>
            <a:off x="386715" y="586105"/>
            <a:ext cx="8300085" cy="831850"/>
          </a:xfrm>
          <a:noFill/>
          <a:ln>
            <a:noFill/>
          </a:ln>
        </p:spPr>
        <p:txBody>
          <a:bodyPr/>
          <a:lstStyle/>
          <a:p>
            <a:r>
              <a:rPr lang="uk-UA" altLang="en-US" sz="2400" b="1" dirty="0">
                <a:solidFill>
                  <a:srgbClr val="002060"/>
                </a:solidFill>
              </a:rPr>
              <a:t>Концепції «людських відносин» </a:t>
            </a:r>
            <a:br>
              <a:rPr lang="uk-UA" altLang="en-US" sz="2400" b="1" dirty="0">
                <a:solidFill>
                  <a:srgbClr val="002060"/>
                </a:solidFill>
              </a:rPr>
            </a:br>
            <a:r>
              <a:rPr lang="uk-UA" altLang="en-US" sz="2400" b="1" dirty="0">
                <a:solidFill>
                  <a:srgbClr val="002060"/>
                </a:solidFill>
              </a:rPr>
              <a:t>(Е. Мейо, М. Фолет і Ф. Ротлісберг)</a:t>
            </a:r>
            <a:r>
              <a:rPr lang="ru-RU" altLang="en-US" dirty="0"/>
              <a:t/>
            </a:r>
            <a:br>
              <a:rPr lang="ru-RU" altLang="en-US" dirty="0"/>
            </a:br>
            <a:endParaRPr lang="ru-RU" altLang="en-US" dirty="0"/>
          </a:p>
        </p:txBody>
      </p:sp>
      <p:sp>
        <p:nvSpPr>
          <p:cNvPr id="21507" name="Содержимое 2"/>
          <p:cNvSpPr>
            <a:spLocks noGrp="1"/>
          </p:cNvSpPr>
          <p:nvPr>
            <p:ph idx="1"/>
          </p:nvPr>
        </p:nvSpPr>
        <p:spPr>
          <a:xfrm>
            <a:off x="408940" y="1772285"/>
            <a:ext cx="8256270" cy="3464560"/>
          </a:xfrm>
          <a:noFill/>
          <a:ln>
            <a:noFill/>
          </a:ln>
        </p:spPr>
        <p:txBody>
          <a:bodyPr/>
          <a:lstStyle/>
          <a:p>
            <a:pPr algn="just"/>
            <a:r>
              <a:rPr lang="uk-UA" altLang="en-US" sz="2000" dirty="0">
                <a:solidFill>
                  <a:srgbClr val="002060"/>
                </a:solidFill>
              </a:rPr>
              <a:t>  вирішальне значення і вплив на продуктивність праці мають психологічні чинники;</a:t>
            </a:r>
          </a:p>
          <a:p>
            <a:pPr algn="just"/>
            <a:r>
              <a:rPr lang="uk-UA" altLang="en-US" sz="2000" dirty="0">
                <a:solidFill>
                  <a:srgbClr val="002060"/>
                </a:solidFill>
              </a:rPr>
              <a:t>  важливою умовою поліпшення діяльності підприємства є підвищення загальної культури організації виробництва;</a:t>
            </a:r>
          </a:p>
          <a:p>
            <a:pPr algn="just"/>
            <a:r>
              <a:rPr lang="uk-UA" altLang="en-US" sz="2000" dirty="0">
                <a:solidFill>
                  <a:srgbClr val="002060"/>
                </a:solidFill>
              </a:rPr>
              <a:t>  заміщення бюрократичних інститутів взаємоповʼязаними групами, в яких індивіди самостійно аналізували б проблеми, приймали рішення і втілювали їх в життя;</a:t>
            </a:r>
          </a:p>
          <a:p>
            <a:pPr algn="just"/>
            <a:r>
              <a:rPr lang="uk-UA" altLang="en-US" sz="2000" dirty="0">
                <a:solidFill>
                  <a:srgbClr val="002060"/>
                </a:solidFill>
              </a:rPr>
              <a:t>  дійсна демократія передбачає використання потенціалу всіх членів суспільства.</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395"/>
            <a:ext cx="8229600" cy="4525963"/>
          </a:xfrm>
        </p:spPr>
        <p:txBody>
          <a:bodyPr/>
          <a:lstStyle/>
          <a:p>
            <a:pPr algn="just"/>
            <a:r>
              <a:rPr lang="en-US" sz="2000" b="1" i="1">
                <a:solidFill>
                  <a:srgbClr val="0070C0"/>
                </a:solidFill>
              </a:rPr>
              <a:t>концепція ситуаційного лідерства</a:t>
            </a:r>
            <a:r>
              <a:rPr lang="en-US" sz="2000"/>
              <a:t> (А.Голднер, Е.Фідлер, А.Рейлі,</a:t>
            </a:r>
            <a:r>
              <a:rPr lang="uk-UA" altLang="en-US" sz="2000"/>
              <a:t> </a:t>
            </a:r>
            <a:r>
              <a:rPr lang="en-US" sz="2000"/>
              <a:t>Д.Томпсон, Д.Міллер, П.Фрізен, С.Мілз, Д.Вудворд, Ф.Лутанс, П.Лоуренс, Ф.Йсттон, П.Херсі, РХауз) - характеристики лідера змінюються в залежності від ситуації, в основі теорії - аналіз певних ситуацій і відповідних їм стилів управління;</a:t>
            </a:r>
          </a:p>
          <a:p>
            <a:pPr algn="just"/>
            <a:r>
              <a:rPr lang="en-US" sz="2000" b="1" i="1">
                <a:solidFill>
                  <a:srgbClr val="0070C0"/>
                </a:solidFill>
              </a:rPr>
              <a:t>теорія обміну та трансформаційного лідерства</a:t>
            </a:r>
            <a:r>
              <a:rPr lang="en-US" sz="2000"/>
              <a:t> (Дж. Грен, Дж. М.Бернс) - лідерство розглядається як функція групи та процес організації міжособистісних відношень у групі;</a:t>
            </a:r>
          </a:p>
          <a:p>
            <a:pPr algn="just"/>
            <a:r>
              <a:rPr lang="en-US" sz="2000" b="1" i="1">
                <a:solidFill>
                  <a:srgbClr val="0070C0"/>
                </a:solidFill>
              </a:rPr>
              <a:t>лідерство-служіння</a:t>
            </a:r>
            <a:r>
              <a:rPr lang="en-US" sz="2000"/>
              <a:t> (Р. Грінліф) - в основі управління має бути бажання керівників служити людям;</a:t>
            </a:r>
          </a:p>
          <a:p>
            <a:pPr algn="just"/>
            <a:r>
              <a:rPr lang="en-US" sz="2000" b="1" i="1">
                <a:solidFill>
                  <a:srgbClr val="0070C0"/>
                </a:solidFill>
              </a:rPr>
              <a:t>теорія емоційного лідерства</a:t>
            </a:r>
            <a:r>
              <a:rPr lang="en-US" sz="2000"/>
              <a:t> (Д.Гоулман) - в умовах змінного середовища для реалізації та розвитку лідерської ролі необхідно володіти емоційним інтелектом;</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1010" y="1052830"/>
            <a:ext cx="8236585" cy="3707765"/>
          </a:xfrm>
        </p:spPr>
        <p:txBody>
          <a:bodyPr/>
          <a:lstStyle/>
          <a:p>
            <a:pPr algn="just"/>
            <a:r>
              <a:rPr lang="en-US" sz="2000" b="1" i="1">
                <a:solidFill>
                  <a:srgbClr val="0070C0"/>
                </a:solidFill>
              </a:rPr>
              <a:t>теорія «двигуна лідерства»</a:t>
            </a:r>
            <a:r>
              <a:rPr lang="en-US" sz="2000"/>
              <a:t> (Н. Тичи) досліджує питання довгострокового лідерства;</a:t>
            </a:r>
          </a:p>
          <a:p>
            <a:pPr algn="just"/>
            <a:r>
              <a:rPr lang="en-US" sz="2000" b="1" i="1">
                <a:solidFill>
                  <a:srgbClr val="0070C0"/>
                </a:solidFill>
              </a:rPr>
              <a:t>концепція обʼєднуючого лідерства</a:t>
            </a:r>
            <a:r>
              <a:rPr lang="en-US" sz="2000"/>
              <a:t> (Дж. Ліпман-Блюмен)  стверджує, що сучасний лідер повинен вміти встановлювати звʼязки між своїми бажаннями та цілями, а також бажаннями та цілями інших;</a:t>
            </a:r>
          </a:p>
          <a:p>
            <a:pPr algn="just"/>
            <a:r>
              <a:rPr lang="en-US" sz="2000" b="1" i="1">
                <a:solidFill>
                  <a:srgbClr val="0070C0"/>
                </a:solidFill>
              </a:rPr>
              <a:t>теорія опосередкованого лідерства</a:t>
            </a:r>
            <a:r>
              <a:rPr lang="en-US" sz="2000"/>
              <a:t> (Р. Фішер, А. Шарп)  аналізує проблем</a:t>
            </a:r>
            <a:r>
              <a:rPr lang="uk-UA" altLang="en-US" sz="2000"/>
              <a:t>у</a:t>
            </a:r>
            <a:r>
              <a:rPr lang="en-US" sz="2000"/>
              <a:t> мотивації </a:t>
            </a:r>
            <a:r>
              <a:rPr lang="uk-UA" altLang="en-US" sz="2000"/>
              <a:t>прояву</a:t>
            </a:r>
            <a:r>
              <a:rPr lang="en-US" sz="2000"/>
              <a:t> лідерської поведінки та визначається перелік необхідних якостей;</a:t>
            </a:r>
          </a:p>
          <a:p>
            <a:pPr algn="just"/>
            <a:r>
              <a:rPr lang="en-US" sz="2000" b="1" i="1">
                <a:solidFill>
                  <a:srgbClr val="0070C0"/>
                </a:solidFill>
              </a:rPr>
              <a:t>теорія розподіленого лідерства</a:t>
            </a:r>
            <a:r>
              <a:rPr lang="en-US" sz="2000"/>
              <a:t> (Д. Бредфорд, А. Коен) розгля</a:t>
            </a:r>
            <a:r>
              <a:rPr lang="uk-UA" altLang="en-US" sz="2000"/>
              <a:t>дає</a:t>
            </a:r>
            <a:r>
              <a:rPr lang="en-US" sz="2000"/>
              <a:t> процес «естафетної» передачі лідерства від одного члена команди до іншого в залежності від домінуючої компетенції</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335" y="274955"/>
            <a:ext cx="8165465" cy="704215"/>
          </a:xfrm>
        </p:spPr>
        <p:txBody>
          <a:bodyPr/>
          <a:lstStyle/>
          <a:p>
            <a:r>
              <a:rPr lang="en-US" sz="3600" b="1">
                <a:solidFill>
                  <a:srgbClr val="0070C0"/>
                </a:solidFill>
              </a:rPr>
              <a:t>Теорії управління XXI століття</a:t>
            </a:r>
          </a:p>
        </p:txBody>
      </p:sp>
      <p:sp>
        <p:nvSpPr>
          <p:cNvPr id="3" name="Content Placeholder 2"/>
          <p:cNvSpPr>
            <a:spLocks noGrp="1"/>
          </p:cNvSpPr>
          <p:nvPr>
            <p:ph idx="1"/>
          </p:nvPr>
        </p:nvSpPr>
        <p:spPr/>
        <p:txBody>
          <a:bodyPr/>
          <a:lstStyle/>
          <a:p>
            <a:pPr algn="just"/>
            <a:r>
              <a:rPr lang="en-US" sz="1800" b="1" i="1">
                <a:solidFill>
                  <a:srgbClr val="0070C0"/>
                </a:solidFill>
              </a:rPr>
              <a:t>теорія внутрішнього стимулювання лідерства</a:t>
            </a:r>
            <a:r>
              <a:rPr lang="en-US" sz="1800"/>
              <a:t> (К. Кешман) - удосконалення лідерства шляхом розвитку самопізнання, цілепокладання, управління змінами міжособистісних відносин, буття, знаходження рівноваги, вміння діяти;</a:t>
            </a:r>
          </a:p>
          <a:p>
            <a:pPr algn="just"/>
            <a:r>
              <a:rPr lang="en-US" sz="1800" b="1" i="1">
                <a:solidFill>
                  <a:srgbClr val="0070C0"/>
                </a:solidFill>
              </a:rPr>
              <a:t>концепція «первинного» лідерства </a:t>
            </a:r>
            <a:r>
              <a:rPr lang="en-US" sz="1800"/>
              <a:t>(Д. Гоулман, Р. Бояцис) - виявлена сильна залежність ефективності підлеглих від емоційного стану керівника;</a:t>
            </a:r>
          </a:p>
          <a:p>
            <a:pPr algn="just"/>
            <a:r>
              <a:rPr lang="en-US" sz="1800" b="1" i="1">
                <a:solidFill>
                  <a:srgbClr val="0070C0"/>
                </a:solidFill>
              </a:rPr>
              <a:t>теорія лідерства як управління парадоксами</a:t>
            </a:r>
            <a:r>
              <a:rPr lang="en-US" sz="1800"/>
              <a:t> (Ф. Тромпенаарс, Ч.Хемпден-Тернер) — для реалізації своєї діяльності лідер балансує між полюсами парадоксів: універсалізм - специфічність, індивідуалізм - колективізм, жорсткі стандарти — «мʼякі» процеси, врівноваженість - емоційність, набутий статус - визначений статус, самоконтроль - зовнішній контроль, лінійне ставлення до часу — циклічне ставлення до часу.</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Заголовок 1"/>
          <p:cNvSpPr>
            <a:spLocks noGrp="1"/>
          </p:cNvSpPr>
          <p:nvPr>
            <p:ph type="title"/>
          </p:nvPr>
        </p:nvSpPr>
        <p:spPr>
          <a:xfrm>
            <a:off x="250825" y="260350"/>
            <a:ext cx="8229600" cy="439738"/>
          </a:xfrm>
          <a:noFill/>
          <a:ln>
            <a:noFill/>
          </a:ln>
        </p:spPr>
        <p:txBody>
          <a:bodyPr/>
          <a:lstStyle/>
          <a:p>
            <a:r>
              <a:rPr lang="ru-RU" altLang="en-US" sz="3200" b="1" dirty="0">
                <a:solidFill>
                  <a:srgbClr val="0070C0"/>
                </a:solidFill>
              </a:rPr>
              <a:t>Висновки</a:t>
            </a:r>
          </a:p>
        </p:txBody>
      </p:sp>
      <p:sp>
        <p:nvSpPr>
          <p:cNvPr id="24579" name="Содержимое 2"/>
          <p:cNvSpPr>
            <a:spLocks noGrp="1"/>
          </p:cNvSpPr>
          <p:nvPr>
            <p:ph idx="1"/>
          </p:nvPr>
        </p:nvSpPr>
        <p:spPr>
          <a:xfrm>
            <a:off x="377190" y="929005"/>
            <a:ext cx="8309610" cy="4222115"/>
          </a:xfrm>
          <a:noFill/>
          <a:ln>
            <a:noFill/>
          </a:ln>
        </p:spPr>
        <p:txBody>
          <a:bodyPr/>
          <a:lstStyle/>
          <a:p>
            <a:endParaRPr lang="uk-UA" altLang="en-US" sz="2400" dirty="0"/>
          </a:p>
          <a:p>
            <a:pPr algn="just"/>
            <a:r>
              <a:rPr lang="uk-UA" altLang="en-US" sz="1800" b="1" dirty="0"/>
              <a:t>управління, як і будь-який інший вид людської діяльності, підпадає під дію законів еволюційного розвитку суспільства, з часом видозмінюється та набуває нових рис;</a:t>
            </a:r>
          </a:p>
          <a:p>
            <a:pPr algn="just"/>
            <a:r>
              <a:rPr lang="uk-UA" altLang="en-US" sz="1800" b="1" dirty="0"/>
              <a:t> </a:t>
            </a:r>
            <a:r>
              <a:rPr lang="uk-UA" altLang="en-US" sz="1800" b="1" dirty="0">
                <a:solidFill>
                  <a:srgbClr val="002060"/>
                </a:solidFill>
              </a:rPr>
              <a:t>у своїй еволюції управління як вид професійної діяльності пройшло три етапи розвитку: від адміністрування через менеджмент до лідерства як вищого (у порівнянні з попередніми) еволюційного та якісного рівня управління;</a:t>
            </a:r>
          </a:p>
          <a:p>
            <a:pPr algn="just"/>
            <a:r>
              <a:rPr lang="uk-UA" altLang="en-US" sz="1800" b="1" dirty="0"/>
              <a:t>виявлення практичного значення представлених ідей, концепцій, стратегій мислення щодо проблем управління виступає критерієм успіху дослідження;</a:t>
            </a:r>
          </a:p>
          <a:p>
            <a:pPr algn="just"/>
            <a:r>
              <a:rPr lang="uk-UA" altLang="en-US" sz="1800" b="1" dirty="0">
                <a:solidFill>
                  <a:srgbClr val="002060"/>
                </a:solidFill>
              </a:rPr>
              <a:t>усвідомлення практичних і онтологічних засад управління відіграє важливу роль для ефективного менеджменту.</a:t>
            </a:r>
            <a:endParaRPr lang="uk-UA" altLang="en-US" sz="2400" b="1" dirty="0"/>
          </a:p>
          <a:p>
            <a:pPr>
              <a:buNone/>
            </a:pPr>
            <a:endParaRPr lang="ru-RU"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Заголовок 1"/>
          <p:cNvSpPr>
            <a:spLocks noGrp="1"/>
          </p:cNvSpPr>
          <p:nvPr>
            <p:ph type="title"/>
          </p:nvPr>
        </p:nvSpPr>
        <p:spPr>
          <a:noFill/>
          <a:ln>
            <a:noFill/>
          </a:ln>
        </p:spPr>
        <p:txBody>
          <a:bodyPr/>
          <a:lstStyle/>
          <a:p>
            <a:r>
              <a:rPr lang="uk-UA" altLang="en-US" sz="3600" b="1" dirty="0">
                <a:solidFill>
                  <a:srgbClr val="0070C0"/>
                </a:solidFill>
              </a:rPr>
              <a:t>Завдання для самостійної роботи:</a:t>
            </a:r>
            <a:endParaRPr lang="ru-RU" altLang="en-US" sz="3600" b="1" dirty="0">
              <a:solidFill>
                <a:srgbClr val="0070C0"/>
              </a:solidFill>
            </a:endParaRPr>
          </a:p>
        </p:txBody>
      </p:sp>
      <p:sp>
        <p:nvSpPr>
          <p:cNvPr id="25603" name="Содержимое 2"/>
          <p:cNvSpPr>
            <a:spLocks noGrp="1"/>
          </p:cNvSpPr>
          <p:nvPr>
            <p:ph idx="1"/>
          </p:nvPr>
        </p:nvSpPr>
        <p:spPr>
          <a:xfrm>
            <a:off x="457200" y="1196340"/>
            <a:ext cx="8229600" cy="4201160"/>
          </a:xfrm>
          <a:noFill/>
          <a:ln>
            <a:noFill/>
          </a:ln>
        </p:spPr>
        <p:txBody>
          <a:bodyPr/>
          <a:lstStyle/>
          <a:p>
            <a:pPr algn="just"/>
            <a:r>
              <a:rPr lang="uk-UA" altLang="en-US" sz="2400" dirty="0">
                <a:latin typeface="Arial" panose="020B0604020202020204" pitchFamily="34" charset="0"/>
                <a:cs typeface="Arial" panose="020B0604020202020204" pitchFamily="34" charset="0"/>
              </a:rPr>
              <a:t>Розробіть схему, яка б узагальнювала і відображала чинники виникнення, становлення і формування філософії управління як самостійної науки.</a:t>
            </a:r>
          </a:p>
          <a:p>
            <a:pPr algn="just"/>
            <a:r>
              <a:rPr lang="uk-UA" altLang="en-US" sz="2400" dirty="0">
                <a:latin typeface="Arial" panose="020B0604020202020204" pitchFamily="34" charset="0"/>
                <a:cs typeface="Arial" panose="020B0604020202020204" pitchFamily="34" charset="0"/>
              </a:rPr>
              <a:t>  Поясніть термін ”макіавеллізм”. Наведіть приклади його проявів.</a:t>
            </a:r>
          </a:p>
          <a:p>
            <a:pPr algn="just"/>
            <a:r>
              <a:rPr lang="uk-UA" altLang="en-US" sz="2400" dirty="0">
                <a:latin typeface="Arial" panose="020B0604020202020204" pitchFamily="34" charset="0"/>
                <a:cs typeface="Arial" panose="020B0604020202020204" pitchFamily="34" charset="0"/>
              </a:rPr>
              <a:t>  В чому суть раціоналізації управління, висунутої М.Вебером? Поясніть свою думку відповідно до можливостей застосування його концепції (чи окремих елементів) у сучасному менеджменті.</a:t>
            </a:r>
            <a:endParaRPr lang="uk-UA" altLang="en-US" sz="2400" dirty="0"/>
          </a:p>
          <a:p>
            <a:pPr marL="0" indent="0">
              <a:buNone/>
            </a:pPr>
            <a:r>
              <a:rPr lang="ru-RU" altLang="en-US" dirty="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Місце для вмісту 2"/>
          <p:cNvSpPr>
            <a:spLocks noGrp="1"/>
          </p:cNvSpPr>
          <p:nvPr>
            <p:ph idx="1"/>
          </p:nvPr>
        </p:nvSpPr>
        <p:spPr>
          <a:xfrm>
            <a:off x="457200" y="1600200"/>
            <a:ext cx="8229600" cy="4525962"/>
          </a:xfrm>
          <a:noFill/>
          <a:ln>
            <a:noFill/>
          </a:ln>
          <a:effectLst/>
          <a:scene3d>
            <a:camera prst="orthographicFront"/>
            <a:lightRig rig="balanced" dir="t"/>
          </a:scene3d>
          <a:sp3d prstMaterial="plastic"/>
        </p:spPr>
        <p:txBody>
          <a:bodyPr/>
          <a:lstStyle/>
          <a:p>
            <a:pPr marL="342900" marR="0" lvl="0" indent="-342900" algn="ctr" defTabSz="914400" rtl="0" eaLnBrk="0" fontAlgn="base" latinLnBrk="0" hangingPunct="0">
              <a:lnSpc>
                <a:spcPct val="100000"/>
              </a:lnSpc>
              <a:spcBef>
                <a:spcPct val="20000"/>
              </a:spcBef>
              <a:spcAft>
                <a:spcPct val="0"/>
              </a:spcAft>
              <a:buClrTx/>
              <a:buSzTx/>
              <a:buFont typeface="Wingdings" panose="05000000000000000000" pitchFamily="2" charset="2"/>
              <a:buNone/>
              <a:defRPr/>
            </a:pPr>
            <a:r>
              <a:rPr kumimoji="0" lang="en-US" sz="8800" b="1" i="0" u="none" strike="noStrike" kern="0" cap="none" spc="0" normalizeH="0" baseline="0" noProof="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uLnTx/>
                <a:uFillTx/>
                <a:latin typeface="+mn-lt"/>
                <a:ea typeface="+mn-ea"/>
                <a:cs typeface="+mn-cs"/>
              </a:rPr>
              <a:t> </a:t>
            </a:r>
            <a:r>
              <a:rPr kumimoji="0" lang="uk-UA" sz="6000" b="1" i="0" u="none" strike="noStrike" kern="0" cap="none" spc="0" normalizeH="0" baseline="0" noProof="0" dirty="0" smtClean="0">
                <a:ln w="9525">
                  <a:solidFill>
                    <a:schemeClr val="bg1"/>
                  </a:solidFill>
                  <a:prstDash val="solid"/>
                </a:ln>
                <a:solidFill>
                  <a:srgbClr val="0070C0"/>
                </a:solidFill>
                <a:effectLst>
                  <a:outerShdw blurRad="12700" dist="38100" dir="2700000" algn="tl" rotWithShape="0">
                    <a:schemeClr val="accent5">
                      <a:lumMod val="60000"/>
                      <a:lumOff val="40000"/>
                    </a:schemeClr>
                  </a:outerShdw>
                </a:effectLst>
                <a:uLnTx/>
                <a:uFillTx/>
                <a:latin typeface="+mn-lt"/>
                <a:ea typeface="+mn-ea"/>
                <a:cs typeface="+mn-cs"/>
              </a:rPr>
              <a:t>Дякую за увагу</a:t>
            </a:r>
            <a:r>
              <a:rPr kumimoji="0" lang="en-US" sz="6000" b="1" i="0" u="none" strike="noStrike" kern="0" cap="none" spc="0" normalizeH="0" baseline="0" noProof="0" dirty="0" smtClean="0">
                <a:ln w="9525">
                  <a:solidFill>
                    <a:schemeClr val="bg1"/>
                  </a:solidFill>
                  <a:prstDash val="solid"/>
                </a:ln>
                <a:solidFill>
                  <a:srgbClr val="0070C0"/>
                </a:solidFill>
                <a:effectLst>
                  <a:outerShdw blurRad="12700" dist="38100" dir="2700000" algn="tl" rotWithShape="0">
                    <a:schemeClr val="accent5">
                      <a:lumMod val="60000"/>
                      <a:lumOff val="40000"/>
                    </a:schemeClr>
                  </a:outerShdw>
                </a:effectLst>
                <a:uLnTx/>
                <a:uFillTx/>
                <a:latin typeface="+mn-lt"/>
                <a:ea typeface="+mn-ea"/>
                <a:cs typeface="+mn-cs"/>
              </a:rPr>
              <a:t>!</a:t>
            </a:r>
          </a:p>
        </p:txBody>
      </p:sp>
      <p:pic>
        <p:nvPicPr>
          <p:cNvPr id="26627" name="Рисунок 3" descr="Маркив Руслан Богданович, адвокат">
            <a:hlinkClick r:id="rId2"/>
          </p:cNvPr>
          <p:cNvPicPr>
            <a:picLocks noChangeAspect="1"/>
          </p:cNvPicPr>
          <p:nvPr/>
        </p:nvPicPr>
        <p:blipFill>
          <a:blip r:embed="rId3"/>
          <a:stretch>
            <a:fillRect/>
          </a:stretch>
        </p:blipFill>
        <p:spPr>
          <a:xfrm>
            <a:off x="3500438" y="4357688"/>
            <a:ext cx="1490662" cy="1562100"/>
          </a:xfrm>
          <a:prstGeom prst="rect">
            <a:avLst/>
          </a:prstGeom>
          <a:noFill/>
          <a:ln w="9525">
            <a:noFill/>
          </a:ln>
        </p:spPr>
      </p:pic>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p:nvPr/>
        </p:nvSpPr>
        <p:spPr>
          <a:xfrm>
            <a:off x="395288" y="188913"/>
            <a:ext cx="3465512" cy="1077912"/>
          </a:xfrm>
          <a:prstGeom prst="rect">
            <a:avLst/>
          </a:prstGeom>
          <a:noFill/>
          <a:ln w="9525">
            <a:noFill/>
          </a:ln>
        </p:spPr>
        <p:txBody>
          <a:bodyPr wrap="none">
            <a:spAutoFit/>
          </a:bodyPr>
          <a:lstStyle/>
          <a:p>
            <a:pPr eaLnBrk="1" hangingPunct="1"/>
            <a:r>
              <a:rPr lang="uk-UA" altLang="en-US" sz="3200" b="1" dirty="0">
                <a:latin typeface="Arial" panose="020B0604020202020204" pitchFamily="34" charset="0"/>
              </a:rPr>
              <a:t>Дидактичні цілі:</a:t>
            </a:r>
            <a:endParaRPr lang="ru-RU" altLang="en-US" sz="3200" dirty="0">
              <a:latin typeface="Arial" panose="020B0604020202020204" pitchFamily="34" charset="0"/>
            </a:endParaRPr>
          </a:p>
          <a:p>
            <a:pPr eaLnBrk="1" hangingPunct="1"/>
            <a:endParaRPr lang="fr-FR" altLang="en-US" sz="3200" u="sng" dirty="0">
              <a:solidFill>
                <a:srgbClr val="0087B9"/>
              </a:solidFill>
              <a:latin typeface="Arial" panose="020B0604020202020204" pitchFamily="34" charset="0"/>
            </a:endParaRPr>
          </a:p>
        </p:txBody>
      </p:sp>
      <p:sp>
        <p:nvSpPr>
          <p:cNvPr id="4099" name="Text Box 3"/>
          <p:cNvSpPr txBox="1"/>
          <p:nvPr/>
        </p:nvSpPr>
        <p:spPr>
          <a:xfrm>
            <a:off x="492760" y="1113790"/>
            <a:ext cx="8193405" cy="3954780"/>
          </a:xfrm>
          <a:prstGeom prst="rect">
            <a:avLst/>
          </a:prstGeom>
          <a:noFill/>
          <a:ln w="9525">
            <a:noFill/>
          </a:ln>
        </p:spPr>
        <p:txBody>
          <a:bodyPr lIns="180000" tIns="180000" rIns="180000" bIns="180000"/>
          <a:lstStyle/>
          <a:p>
            <a:pPr marL="342900" indent="-342900" algn="just" eaLnBrk="1" hangingPunct="1">
              <a:buFont typeface="Arial" panose="020B0604020202020204" pitchFamily="34" charset="0"/>
              <a:buChar char="•"/>
            </a:pPr>
            <a:r>
              <a:rPr lang="uk-UA" altLang="en-US" sz="2400" b="1" i="1" dirty="0">
                <a:latin typeface="Arial" panose="020B0604020202020204" pitchFamily="34" charset="0"/>
              </a:rPr>
              <a:t>засвоїти</a:t>
            </a:r>
            <a:r>
              <a:rPr lang="uk-UA" altLang="en-US" sz="2400" b="1" dirty="0">
                <a:latin typeface="Arial" panose="020B0604020202020204" pitchFamily="34" charset="0"/>
              </a:rPr>
              <a:t> значення філософії управління, ключових понять теми та їх ролі в ґенезі осмислення феномену управління;</a:t>
            </a:r>
          </a:p>
          <a:p>
            <a:pPr marL="342900" indent="-342900" algn="just" eaLnBrk="1" hangingPunct="1">
              <a:buFont typeface="Arial" panose="020B0604020202020204" pitchFamily="34" charset="0"/>
              <a:buChar char="•"/>
            </a:pPr>
            <a:r>
              <a:rPr lang="uk-UA" altLang="en-US" sz="2400" b="1" i="1" dirty="0">
                <a:solidFill>
                  <a:srgbClr val="002060"/>
                </a:solidFill>
                <a:latin typeface="Arial" panose="020B0604020202020204" pitchFamily="34" charset="0"/>
              </a:rPr>
              <a:t>сформувати</a:t>
            </a:r>
            <a:r>
              <a:rPr lang="uk-UA" altLang="en-US" sz="2400" b="1" dirty="0">
                <a:solidFill>
                  <a:srgbClr val="002060"/>
                </a:solidFill>
                <a:latin typeface="Arial" panose="020B0604020202020204" pitchFamily="34" charset="0"/>
              </a:rPr>
              <a:t> критичне ставлення до найзагальніших підстав управлінської діяльності в умовах сучасного перехідного суспільства;</a:t>
            </a:r>
          </a:p>
          <a:p>
            <a:pPr marL="342900" indent="-342900" algn="just" eaLnBrk="1" hangingPunct="1">
              <a:buFont typeface="Arial" panose="020B0604020202020204" pitchFamily="34" charset="0"/>
              <a:buChar char="•"/>
            </a:pPr>
            <a:r>
              <a:rPr lang="uk-UA" altLang="en-US" sz="2400" b="1" i="1" dirty="0">
                <a:latin typeface="Arial" panose="020B0604020202020204" pitchFamily="34" charset="0"/>
              </a:rPr>
              <a:t>утвердити</a:t>
            </a:r>
            <a:r>
              <a:rPr lang="uk-UA" altLang="en-US" sz="2400" b="1" dirty="0">
                <a:latin typeface="Arial" panose="020B0604020202020204" pitchFamily="34" charset="0"/>
              </a:rPr>
              <a:t> необхідність здійснення управлінської діяльності на засадах демократизму, виховати почуття громадянської солідарності та свідому громадянську позицію.</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7"/>
          <p:cNvSpPr txBox="1"/>
          <p:nvPr/>
        </p:nvSpPr>
        <p:spPr>
          <a:xfrm>
            <a:off x="1200785" y="189230"/>
            <a:ext cx="6511925" cy="1076325"/>
          </a:xfrm>
          <a:prstGeom prst="rect">
            <a:avLst/>
          </a:prstGeom>
          <a:noFill/>
          <a:ln w="9525">
            <a:noFill/>
          </a:ln>
        </p:spPr>
        <p:txBody>
          <a:bodyPr wrap="square">
            <a:spAutoFit/>
          </a:bodyPr>
          <a:lstStyle/>
          <a:p>
            <a:pPr algn="ctr" eaLnBrk="1" hangingPunct="1"/>
            <a:r>
              <a:rPr lang="uk-UA" altLang="en-US" sz="3200" b="1" dirty="0">
                <a:latin typeface="Arial" panose="020B0604020202020204" pitchFamily="34" charset="0"/>
              </a:rPr>
              <a:t>Питання до обговорення:</a:t>
            </a:r>
            <a:endParaRPr lang="ru-RU" altLang="en-US" sz="3200" dirty="0">
              <a:latin typeface="Arial" panose="020B0604020202020204" pitchFamily="34" charset="0"/>
            </a:endParaRPr>
          </a:p>
          <a:p>
            <a:pPr eaLnBrk="1" hangingPunct="1"/>
            <a:endParaRPr lang="fr-FR" altLang="en-US" sz="3200" u="sng" dirty="0">
              <a:solidFill>
                <a:srgbClr val="0087B9"/>
              </a:solidFill>
              <a:latin typeface="Arial" panose="020B0604020202020204" pitchFamily="34" charset="0"/>
            </a:endParaRPr>
          </a:p>
        </p:txBody>
      </p:sp>
      <p:sp>
        <p:nvSpPr>
          <p:cNvPr id="5123" name="Text Box 8"/>
          <p:cNvSpPr txBox="1"/>
          <p:nvPr/>
        </p:nvSpPr>
        <p:spPr>
          <a:xfrm>
            <a:off x="424815" y="1091565"/>
            <a:ext cx="8472805" cy="4064635"/>
          </a:xfrm>
          <a:prstGeom prst="rect">
            <a:avLst/>
          </a:prstGeom>
          <a:noFill/>
          <a:ln w="9525">
            <a:noFill/>
          </a:ln>
        </p:spPr>
        <p:txBody>
          <a:bodyPr lIns="180000" tIns="180000" rIns="180000" bIns="180000"/>
          <a:lstStyle/>
          <a:p>
            <a:pPr algn="just" eaLnBrk="1" hangingPunct="1"/>
            <a:r>
              <a:rPr lang="uk-UA" altLang="en-US" sz="2800" b="1" dirty="0">
                <a:solidFill>
                  <a:srgbClr val="002060"/>
                </a:solidFill>
                <a:latin typeface="Arial" panose="020B0604020202020204" pitchFamily="34" charset="0"/>
              </a:rPr>
              <a:t>1. Проблема управління у філософії Стародавнього світу.</a:t>
            </a:r>
          </a:p>
          <a:p>
            <a:pPr algn="just" eaLnBrk="1" hangingPunct="1"/>
            <a:r>
              <a:rPr lang="uk-UA" altLang="en-US" sz="2800" b="1" dirty="0">
                <a:solidFill>
                  <a:srgbClr val="002060"/>
                </a:solidFill>
                <a:latin typeface="Arial" panose="020B0604020202020204" pitchFamily="34" charset="0"/>
              </a:rPr>
              <a:t>2. Обґрунтування управлінських функцій в філософії Середньовіччя та епохи Відродження.</a:t>
            </a:r>
          </a:p>
          <a:p>
            <a:pPr algn="just" eaLnBrk="1" hangingPunct="1"/>
            <a:r>
              <a:rPr lang="uk-UA" altLang="en-US" sz="2800" b="1" dirty="0">
                <a:solidFill>
                  <a:srgbClr val="002060"/>
                </a:solidFill>
                <a:latin typeface="Arial" panose="020B0604020202020204" pitchFamily="34" charset="0"/>
              </a:rPr>
              <a:t>3.Філософські основи управління суспільством в філософії Нового часу.</a:t>
            </a:r>
          </a:p>
          <a:p>
            <a:pPr algn="just" eaLnBrk="1" hangingPunct="1"/>
            <a:r>
              <a:rPr lang="uk-UA" altLang="en-US" sz="2800" b="1" dirty="0">
                <a:solidFill>
                  <a:srgbClr val="002060"/>
                </a:solidFill>
                <a:latin typeface="Arial" panose="020B0604020202020204" pitchFamily="34" charset="0"/>
              </a:rPr>
              <a:t>4.Сучасний стан філософського осмислення феномену управління.</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p:nvPr>
        </p:nvSpPr>
        <p:spPr>
          <a:xfrm>
            <a:off x="457200" y="274638"/>
            <a:ext cx="8229600" cy="654050"/>
          </a:xfrm>
          <a:noFill/>
          <a:ln>
            <a:noFill/>
          </a:ln>
        </p:spPr>
        <p:txBody>
          <a:bodyPr/>
          <a:lstStyle/>
          <a:p>
            <a:pPr eaLnBrk="1" hangingPunct="1"/>
            <a:r>
              <a:rPr lang="ru-RU" altLang="en-US" sz="2800" b="1" dirty="0">
                <a:solidFill>
                  <a:srgbClr val="C00000"/>
                </a:solidFill>
              </a:rPr>
              <a:t>Рекомендована    література</a:t>
            </a:r>
          </a:p>
        </p:txBody>
      </p:sp>
      <p:sp>
        <p:nvSpPr>
          <p:cNvPr id="6147" name="Содержимое 2"/>
          <p:cNvSpPr>
            <a:spLocks noGrp="1"/>
          </p:cNvSpPr>
          <p:nvPr>
            <p:ph idx="1"/>
          </p:nvPr>
        </p:nvSpPr>
        <p:spPr>
          <a:xfrm>
            <a:off x="467995" y="836295"/>
            <a:ext cx="8229600" cy="4983163"/>
          </a:xfrm>
          <a:noFill/>
          <a:ln>
            <a:noFill/>
          </a:ln>
        </p:spPr>
        <p:txBody>
          <a:bodyPr/>
          <a:lstStyle/>
          <a:p>
            <a:pPr algn="just"/>
            <a:r>
              <a:rPr lang="uk-UA" altLang="en-US" sz="2000" b="1" dirty="0">
                <a:sym typeface="+mn-ea"/>
              </a:rPr>
              <a:t>Воронкова В.Г., Белiченко А.Г., Попов О.М. та iн. Управлiння людськими ресурсами: фiлософськi засади : навч. посiбник / пiд ред. В.Г. Воронкової.  Запорiз. держ. iнж. акад. К. : Професiонал, 2021. 567 с.</a:t>
            </a:r>
            <a:endParaRPr lang="ru-RU" altLang="en-US" sz="2000" b="1" dirty="0"/>
          </a:p>
          <a:p>
            <a:pPr algn="just"/>
            <a:r>
              <a:rPr lang="uk-UA" altLang="en-US" sz="2000" b="1" dirty="0"/>
              <a:t>Гаєвська О. Б. Філософія управління / Філософія: навч. посібник. Ю.М. Вільчинський, Л.В. Северин Мрачковська, О.Б. Гаєвська та ін. К.: КНЕУб 2022. С. 337-350. </a:t>
            </a:r>
          </a:p>
          <a:p>
            <a:pPr algn="just"/>
            <a:r>
              <a:rPr lang="uk-UA" altLang="en-US" sz="2000" b="1" dirty="0"/>
              <a:t>Кремень В.Г., Пазиніч С.М., Пономарьов О.С. Філософія управління: підруч. для студ. вищ. навч. закл. / Національний технічний ун-т "Харківський політехнічний ін-т". Вид. 4-те, доп. і переробл. Х. : НТУ "ХПІ", 2021. 524 с.</a:t>
            </a:r>
          </a:p>
          <a:p>
            <a:pPr algn="just"/>
            <a:r>
              <a:rPr lang="ru-RU" altLang="en-US" sz="2000" b="1" dirty="0"/>
              <a:t>Пономарьов О.С. Філософія управління: підруч. для студ. вищ. навч. закл. Вид. 2-ге, доп. і переробл. Х. : НТУ "ХП", 2008. 524 с.</a:t>
            </a:r>
          </a:p>
          <a:p>
            <a:pPr algn="just"/>
            <a:r>
              <a:rPr lang="ru-RU" altLang="en-US" sz="2000" b="1" dirty="0"/>
              <a:t> </a:t>
            </a:r>
          </a:p>
          <a:p>
            <a:endParaRPr lang="uk-UA" altLang="en-US" sz="1600" dirty="0"/>
          </a:p>
          <a:p>
            <a:pPr eaLnBrk="1" hangingPunct="1"/>
            <a:endParaRPr lang="ru-RU"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p:nvPr/>
        </p:nvSpPr>
        <p:spPr>
          <a:xfrm>
            <a:off x="395288" y="188913"/>
            <a:ext cx="1830387" cy="584200"/>
          </a:xfrm>
          <a:prstGeom prst="rect">
            <a:avLst/>
          </a:prstGeom>
          <a:noFill/>
          <a:ln w="9525">
            <a:noFill/>
          </a:ln>
        </p:spPr>
        <p:txBody>
          <a:bodyPr wrap="none">
            <a:spAutoFit/>
          </a:bodyPr>
          <a:lstStyle/>
          <a:p>
            <a:pPr eaLnBrk="1" hangingPunct="1"/>
            <a:r>
              <a:rPr lang="uk-UA" altLang="en-US" sz="3200" b="1" u="sng" dirty="0">
                <a:solidFill>
                  <a:srgbClr val="0087B9"/>
                </a:solidFill>
                <a:latin typeface="Verdana" panose="020B0604030504040204" pitchFamily="34" charset="0"/>
              </a:rPr>
              <a:t>Вступ</a:t>
            </a:r>
            <a:r>
              <a:rPr lang="fr-FR" altLang="en-US" sz="3200" b="1" u="sng" dirty="0">
                <a:solidFill>
                  <a:srgbClr val="0087B9"/>
                </a:solidFill>
                <a:latin typeface="Verdana" panose="020B0604030504040204" pitchFamily="34" charset="0"/>
              </a:rPr>
              <a:t> :</a:t>
            </a:r>
            <a:endParaRPr lang="fr-FR" altLang="en-US" sz="3200" u="sng" dirty="0">
              <a:solidFill>
                <a:srgbClr val="0087B9"/>
              </a:solidFill>
              <a:latin typeface="Arial" panose="020B0604020202020204" pitchFamily="34" charset="0"/>
            </a:endParaRPr>
          </a:p>
        </p:txBody>
      </p:sp>
      <p:sp>
        <p:nvSpPr>
          <p:cNvPr id="7171" name="Text Box 3"/>
          <p:cNvSpPr txBox="1"/>
          <p:nvPr/>
        </p:nvSpPr>
        <p:spPr>
          <a:xfrm>
            <a:off x="900113" y="836613"/>
            <a:ext cx="7704137" cy="4319587"/>
          </a:xfrm>
          <a:prstGeom prst="rect">
            <a:avLst/>
          </a:prstGeom>
          <a:noFill/>
          <a:ln w="9525">
            <a:noFill/>
          </a:ln>
        </p:spPr>
        <p:txBody>
          <a:bodyPr lIns="180000" tIns="180000" rIns="180000" bIns="180000"/>
          <a:lstStyle/>
          <a:p>
            <a:pPr algn="just" eaLnBrk="1" hangingPunct="1"/>
            <a:endParaRPr lang="uk-UA" altLang="en-US" sz="2400" dirty="0">
              <a:latin typeface="Arial" panose="020B0604020202020204" pitchFamily="34" charset="0"/>
            </a:endParaRPr>
          </a:p>
          <a:p>
            <a:pPr algn="just" eaLnBrk="1" hangingPunct="1"/>
            <a:r>
              <a:rPr lang="uk-UA" altLang="en-US" sz="2400" dirty="0">
                <a:latin typeface="Arial" panose="020B0604020202020204" pitchFamily="34" charset="0"/>
              </a:rPr>
              <a:t>	Наука управління виникла одночасно з формуванням філософського знання і в своєму розвитку спиралась на це знання. </a:t>
            </a:r>
          </a:p>
          <a:p>
            <a:pPr algn="just" eaLnBrk="1" hangingPunct="1"/>
            <a:endParaRPr lang="uk-UA" altLang="en-US" sz="2400" dirty="0">
              <a:latin typeface="Arial" panose="020B0604020202020204" pitchFamily="34" charset="0"/>
            </a:endParaRPr>
          </a:p>
          <a:p>
            <a:pPr algn="just" eaLnBrk="1" hangingPunct="1"/>
            <a:r>
              <a:rPr lang="uk-UA" altLang="en-US" sz="2400" dirty="0">
                <a:latin typeface="Arial" panose="020B0604020202020204" pitchFamily="34" charset="0"/>
              </a:rPr>
              <a:t>	3 розвитком суспільства змінювалися не лише підходи до форм влади та організації управління, але й їхнє розуміння, відбувалось теоретичне осмислення і філософське узагальнення цих надзвичайно важливих соціальних феноменів.</a:t>
            </a:r>
          </a:p>
          <a:p>
            <a:pPr algn="just" eaLnBrk="1" hangingPunct="1"/>
            <a:endParaRPr lang="fr-FR" altLang="en-US" sz="2000" b="1" dirty="0">
              <a:solidFill>
                <a:srgbClr val="0087B9"/>
              </a:solidFill>
              <a:latin typeface="Verdana" panose="020B060403050404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a:xfrm>
            <a:off x="456565" y="260350"/>
            <a:ext cx="8230235" cy="1005840"/>
          </a:xfrm>
          <a:noFill/>
          <a:ln>
            <a:noFill/>
          </a:ln>
        </p:spPr>
        <p:txBody>
          <a:bodyPr/>
          <a:lstStyle/>
          <a:p>
            <a:pPr eaLnBrk="1" hangingPunct="1"/>
            <a:r>
              <a:rPr lang="uk-UA" altLang="en-US" sz="2800" b="1" dirty="0">
                <a:solidFill>
                  <a:srgbClr val="0070C0"/>
                </a:solidFill>
              </a:rPr>
              <a:t>1. Проблема управління у філософії Стародавнього світу</a:t>
            </a:r>
          </a:p>
        </p:txBody>
      </p:sp>
      <p:sp>
        <p:nvSpPr>
          <p:cNvPr id="8195" name="Содержимое 2"/>
          <p:cNvSpPr>
            <a:spLocks noGrp="1"/>
          </p:cNvSpPr>
          <p:nvPr>
            <p:ph idx="1"/>
          </p:nvPr>
        </p:nvSpPr>
        <p:spPr>
          <a:xfrm>
            <a:off x="456565" y="1266190"/>
            <a:ext cx="8229600" cy="4525963"/>
          </a:xfrm>
          <a:noFill/>
          <a:ln>
            <a:noFill/>
          </a:ln>
        </p:spPr>
        <p:txBody>
          <a:bodyPr/>
          <a:lstStyle/>
          <a:p>
            <a:pPr marL="0" indent="0" algn="just" eaLnBrk="1" hangingPunct="1">
              <a:buNone/>
            </a:pPr>
            <a:r>
              <a:rPr lang="uk-UA" altLang="en-US" dirty="0"/>
              <a:t>	</a:t>
            </a:r>
            <a:r>
              <a:rPr lang="uk-UA" altLang="en-US" sz="2400" dirty="0"/>
              <a:t>Погляди на державу та управління суспільством являли собою елементи міфологічного світогляду.</a:t>
            </a:r>
          </a:p>
          <a:p>
            <a:pPr marL="0" indent="0" algn="just" eaLnBrk="1" hangingPunct="1">
              <a:buNone/>
            </a:pPr>
            <a:r>
              <a:rPr lang="uk-UA" altLang="en-US" sz="2400" dirty="0"/>
              <a:t> 	</a:t>
            </a:r>
            <a:r>
              <a:rPr lang="uk-UA" altLang="en-US" sz="2400" dirty="0">
                <a:solidFill>
                  <a:srgbClr val="002060"/>
                </a:solidFill>
              </a:rPr>
              <a:t>Порядок, установлений на Землі, розглядався як складова всесвітнього порядку, започаткованого Творцем. Різні версії міфів дають можливість прослідкувати різноманітність форм впорядкування суспільних відносин.</a:t>
            </a:r>
          </a:p>
          <a:p>
            <a:pPr marL="0" indent="0" algn="just" eaLnBrk="1" hangingPunct="1">
              <a:buNone/>
            </a:pPr>
            <a:r>
              <a:rPr lang="uk-UA" altLang="en-US" sz="2400" dirty="0"/>
              <a:t>	3 часом, розвиваючись, погляди на управління, порядок, справедливість почали різнитися, набувати свого напрямку й забарвлення.</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a:noFill/>
          <a:ln>
            <a:noFill/>
          </a:ln>
        </p:spPr>
        <p:txBody>
          <a:bodyPr/>
          <a:lstStyle/>
          <a:p>
            <a:pPr eaLnBrk="1" hangingPunct="1"/>
            <a:r>
              <a:rPr lang="uk-UA" altLang="en-US" sz="2400" b="1" dirty="0">
                <a:solidFill>
                  <a:srgbClr val="0070C0"/>
                </a:solidFill>
              </a:rPr>
              <a:t>1. Загальні принципи філософії управління </a:t>
            </a:r>
            <a:r>
              <a:rPr lang="ru-RU" altLang="en-US" b="1" dirty="0">
                <a:solidFill>
                  <a:srgbClr val="0070C0"/>
                </a:solidFill>
              </a:rPr>
              <a:t/>
            </a:r>
            <a:br>
              <a:rPr lang="ru-RU" altLang="en-US" b="1" dirty="0">
                <a:solidFill>
                  <a:srgbClr val="0070C0"/>
                </a:solidFill>
              </a:rPr>
            </a:br>
            <a:endParaRPr lang="ru-RU" altLang="en-US" b="1" dirty="0">
              <a:solidFill>
                <a:srgbClr val="0070C0"/>
              </a:solidFill>
            </a:endParaRPr>
          </a:p>
        </p:txBody>
      </p:sp>
      <p:sp>
        <p:nvSpPr>
          <p:cNvPr id="9219" name="Содержимое 2"/>
          <p:cNvSpPr>
            <a:spLocks noGrp="1"/>
          </p:cNvSpPr>
          <p:nvPr>
            <p:ph idx="1"/>
          </p:nvPr>
        </p:nvSpPr>
        <p:spPr>
          <a:xfrm>
            <a:off x="457200" y="1000125"/>
            <a:ext cx="8229600" cy="5126038"/>
          </a:xfrm>
          <a:noFill/>
          <a:ln>
            <a:noFill/>
          </a:ln>
        </p:spPr>
        <p:txBody>
          <a:bodyPr/>
          <a:lstStyle/>
          <a:p>
            <a:pPr marL="0" indent="0" algn="just" eaLnBrk="1" hangingPunct="1">
              <a:buNone/>
            </a:pPr>
            <a:r>
              <a:rPr lang="uk-UA" altLang="en-US" sz="2800" dirty="0"/>
              <a:t>	Всебічне пізнання управління передбачає дослідження його у розвитку, різноманітних взаємозв'язках із зовнішнім середовищем та іншими системами. </a:t>
            </a:r>
          </a:p>
          <a:p>
            <a:pPr marL="0" indent="0" algn="just" eaLnBrk="1" hangingPunct="1">
              <a:buNone/>
            </a:pPr>
            <a:endParaRPr lang="uk-UA" altLang="en-US" sz="2800" dirty="0"/>
          </a:p>
          <a:p>
            <a:pPr marL="0" indent="0" algn="just" eaLnBrk="1" hangingPunct="1">
              <a:buNone/>
            </a:pPr>
            <a:r>
              <a:rPr lang="uk-UA" altLang="en-US" b="1" dirty="0"/>
              <a:t>	Все це вимагає дотримання таких принципів:</a:t>
            </a:r>
            <a:r>
              <a:rPr lang="uk-UA" altLang="en-US" dirty="0"/>
              <a:t> </a:t>
            </a:r>
            <a:r>
              <a:rPr lang="uk-UA" altLang="en-US" b="1" i="1" dirty="0"/>
              <a:t>історизму, об'єктивності, системності, комплексності.</a:t>
            </a:r>
            <a:endParaRPr lang="ru-RU" altLang="en-US" dirty="0"/>
          </a:p>
          <a:p>
            <a:pPr marL="0" indent="0" algn="just" eaLnBrk="1" hangingPunct="1">
              <a:buNone/>
            </a:pPr>
            <a:endParaRPr lang="ru-RU"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a:xfrm>
            <a:off x="477520" y="274955"/>
            <a:ext cx="8209280" cy="847090"/>
          </a:xfrm>
          <a:noFill/>
          <a:ln>
            <a:noFill/>
          </a:ln>
        </p:spPr>
        <p:txBody>
          <a:bodyPr/>
          <a:lstStyle/>
          <a:p>
            <a:pPr algn="l" eaLnBrk="1" hangingPunct="1"/>
            <a:r>
              <a:rPr lang="uk-UA" altLang="en-US" sz="2800" b="1" i="1" dirty="0">
                <a:solidFill>
                  <a:schemeClr val="tx1"/>
                </a:solidFill>
              </a:rPr>
              <a:t>1.1. Стародавній Китай, Єгипет, Вавилон, Індія</a:t>
            </a:r>
          </a:p>
        </p:txBody>
      </p:sp>
      <p:sp>
        <p:nvSpPr>
          <p:cNvPr id="10243" name="Содержимое 2"/>
          <p:cNvSpPr>
            <a:spLocks noGrp="1"/>
          </p:cNvSpPr>
          <p:nvPr>
            <p:ph idx="1"/>
          </p:nvPr>
        </p:nvSpPr>
        <p:spPr>
          <a:xfrm>
            <a:off x="458470" y="1226185"/>
            <a:ext cx="8228330" cy="4900295"/>
          </a:xfrm>
          <a:noFill/>
          <a:ln>
            <a:noFill/>
          </a:ln>
        </p:spPr>
        <p:txBody>
          <a:bodyPr/>
          <a:lstStyle/>
          <a:p>
            <a:pPr algn="just" eaLnBrk="1" hangingPunct="1"/>
            <a:r>
              <a:rPr lang="uk-UA" altLang="en-US" sz="2400" dirty="0"/>
              <a:t>  </a:t>
            </a:r>
            <a:r>
              <a:rPr lang="uk-UA" altLang="en-US" sz="2400" dirty="0">
                <a:latin typeface="Arial Narrow" panose="020B0606020202030204" charset="0"/>
                <a:cs typeface="Arial Narrow" panose="020B0606020202030204" charset="0"/>
              </a:rPr>
              <a:t>божественне походження влади, сконцентроване в особі верховного правителя;</a:t>
            </a:r>
          </a:p>
          <a:p>
            <a:pPr algn="just" eaLnBrk="1" hangingPunct="1"/>
            <a:r>
              <a:rPr lang="uk-UA" altLang="en-US" sz="2400" dirty="0">
                <a:latin typeface="Arial Narrow" panose="020B0606020202030204" charset="0"/>
                <a:cs typeface="Arial Narrow" panose="020B0606020202030204" charset="0"/>
              </a:rPr>
              <a:t>  </a:t>
            </a:r>
            <a:r>
              <a:rPr lang="uk-UA" altLang="en-US" sz="2400" dirty="0">
                <a:solidFill>
                  <a:srgbClr val="002060"/>
                </a:solidFill>
                <a:latin typeface="Arial Narrow" panose="020B0606020202030204" charset="0"/>
                <a:cs typeface="Arial Narrow" panose="020B0606020202030204" charset="0"/>
              </a:rPr>
              <a:t>ідея управління, яке має забезпечити виконання законів та справедливу поведінку;</a:t>
            </a:r>
          </a:p>
          <a:p>
            <a:pPr algn="just" eaLnBrk="1" hangingPunct="1"/>
            <a:r>
              <a:rPr lang="uk-UA" altLang="en-US" sz="2400" dirty="0">
                <a:latin typeface="Arial Narrow" panose="020B0606020202030204" charset="0"/>
                <a:cs typeface="Arial Narrow" panose="020B0606020202030204" charset="0"/>
              </a:rPr>
              <a:t>  ієрархічний характер системи управління;</a:t>
            </a:r>
          </a:p>
          <a:p>
            <a:pPr algn="just" eaLnBrk="1" hangingPunct="1"/>
            <a:r>
              <a:rPr lang="uk-UA" altLang="en-US" sz="2400" dirty="0">
                <a:latin typeface="Arial Narrow" panose="020B0606020202030204" charset="0"/>
                <a:cs typeface="Arial Narrow" panose="020B0606020202030204" charset="0"/>
              </a:rPr>
              <a:t> </a:t>
            </a:r>
            <a:r>
              <a:rPr lang="uk-UA" altLang="en-US" sz="2400" dirty="0">
                <a:solidFill>
                  <a:srgbClr val="002060"/>
                </a:solidFill>
                <a:latin typeface="Arial Narrow" panose="020B0606020202030204" charset="0"/>
                <a:cs typeface="Arial Narrow" panose="020B0606020202030204" charset="0"/>
              </a:rPr>
              <a:t> необхідність поміркованості та обережності у державних справах;</a:t>
            </a:r>
          </a:p>
          <a:p>
            <a:pPr algn="just" eaLnBrk="1" hangingPunct="1"/>
            <a:r>
              <a:rPr lang="uk-UA" altLang="en-US" sz="2400" dirty="0">
                <a:latin typeface="Arial Narrow" panose="020B0606020202030204" charset="0"/>
                <a:cs typeface="Arial Narrow" panose="020B0606020202030204" charset="0"/>
              </a:rPr>
              <a:t>  природне походження державного управління і характеру законів (буддизм);</a:t>
            </a:r>
          </a:p>
          <a:p>
            <a:pPr algn="just" eaLnBrk="1" hangingPunct="1"/>
            <a:r>
              <a:rPr lang="uk-UA" altLang="en-US" sz="2400" dirty="0">
                <a:latin typeface="Arial Narrow" panose="020B0606020202030204" charset="0"/>
                <a:cs typeface="Arial Narrow" panose="020B0606020202030204" charset="0"/>
              </a:rPr>
              <a:t>  </a:t>
            </a:r>
            <a:r>
              <a:rPr lang="uk-UA" altLang="en-US" sz="2400" dirty="0">
                <a:solidFill>
                  <a:srgbClr val="002060"/>
                </a:solidFill>
                <a:latin typeface="Arial Narrow" panose="020B0606020202030204" charset="0"/>
                <a:cs typeface="Arial Narrow" panose="020B0606020202030204" charset="0"/>
              </a:rPr>
              <a:t>основа управління суспільними відносинами - система моральних норм і принципів, звичаїв і правил поведінки (конфуціанство). </a:t>
            </a:r>
            <a:endParaRPr lang="ru-RU" altLang="en-US" sz="2400" dirty="0">
              <a:solidFill>
                <a:srgbClr val="002060"/>
              </a:solidFill>
              <a:latin typeface="Arial Narrow" panose="020B0606020202030204" charset="0"/>
              <a:cs typeface="Arial Narrow" panose="020B0606020202030204" charset="0"/>
            </a:endParaRPr>
          </a:p>
          <a:p>
            <a:pPr eaLnBrk="1" hangingPunct="1"/>
            <a:endParaRPr lang="ru-RU" altLang="en-US" sz="2400" dirty="0">
              <a:solidFill>
                <a:srgbClr val="002060"/>
              </a:solidFill>
              <a:latin typeface="Arial Narrow" panose="020B0606020202030204" charset="0"/>
              <a:cs typeface="Arial Narrow" panose="020B0606020202030204" charset="0"/>
            </a:endParaRPr>
          </a:p>
        </p:txBody>
      </p:sp>
    </p:spTree>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980</Words>
  <Application>Microsoft Office PowerPoint</Application>
  <PresentationFormat>Экран (4:3)</PresentationFormat>
  <Paragraphs>144</Paragraphs>
  <Slides>26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26</vt:i4>
      </vt:variant>
    </vt:vector>
  </HeadingPairs>
  <TitlesOfParts>
    <vt:vector size="32" baseType="lpstr">
      <vt:lpstr>Arial</vt:lpstr>
      <vt:lpstr>Arial Narrow</vt:lpstr>
      <vt:lpstr>Calibri</vt:lpstr>
      <vt:lpstr>Verdana</vt:lpstr>
      <vt:lpstr>Wingdings</vt:lpstr>
      <vt:lpstr>Modèle par défaut</vt:lpstr>
      <vt:lpstr>НАЦІОНАЛЬНА АКАДЕМІЯ ВНУТРІШНІХ СПРАВ КАФЕДРА  ФІЛОСОФІЇ ПРАВА ТА ЮРИДИЧНОЇ  ЛОГІКИ </vt:lpstr>
      <vt:lpstr>Презентация PowerPoint</vt:lpstr>
      <vt:lpstr>Презентация PowerPoint</vt:lpstr>
      <vt:lpstr>Презентация PowerPoint</vt:lpstr>
      <vt:lpstr>Рекомендована    література</vt:lpstr>
      <vt:lpstr>Презентация PowerPoint</vt:lpstr>
      <vt:lpstr>1. Проблема управління у філософії Стародавнього світу</vt:lpstr>
      <vt:lpstr>1. Загальні принципи філософії управління  </vt:lpstr>
      <vt:lpstr>1.1. Стародавній Китай, Єгипет, Вавилон, Індія</vt:lpstr>
      <vt:lpstr>1.2. Антична епоха</vt:lpstr>
      <vt:lpstr>2. Обґрунтування управлінських функцій у філософії Середньовіччя та епохи Відродження</vt:lpstr>
      <vt:lpstr>2.1. Середньовіччя</vt:lpstr>
      <vt:lpstr>2.2. Відродження</vt:lpstr>
      <vt:lpstr>2. Філософські основи управління суспільством в теоріях Нового часу та Просвітництва</vt:lpstr>
      <vt:lpstr>3.1. Емпіризм та раціоналізм</vt:lpstr>
      <vt:lpstr>3.2. Німецька класична філософія</vt:lpstr>
      <vt:lpstr>Марксизм </vt:lpstr>
      <vt:lpstr>4. Сучасний стан філософського осмислення феномену управління </vt:lpstr>
      <vt:lpstr>Німецький соціолог М. Вебер (1864-1920)</vt:lpstr>
      <vt:lpstr>Концепції «людських відносин»  (Е. Мейо, М. Фолет і Ф. Ротлісберг) </vt:lpstr>
      <vt:lpstr>Презентация PowerPoint</vt:lpstr>
      <vt:lpstr>Презентация PowerPoint</vt:lpstr>
      <vt:lpstr>Теорії управління XXI століття</vt:lpstr>
      <vt:lpstr>Висновки</vt:lpstr>
      <vt:lpstr>Завдання для самостійної роботи:</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Work Silhouette</dc:title>
  <dc:creator>www.powerpointstyles.com</dc:creator>
  <cp:lastModifiedBy>PC 1</cp:lastModifiedBy>
  <cp:revision>84</cp:revision>
  <dcterms:created xsi:type="dcterms:W3CDTF">2009-03-23T15:23:00Z</dcterms:created>
  <dcterms:modified xsi:type="dcterms:W3CDTF">2023-11-13T12:02:20Z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17F0E2D102EF44E0BFF1B950B3181439</vt:lpwstr>
  </property>
  <property fmtid="{D5CDD505-2E9C-101B-9397-08002B2CF9AE}" pid="3" name="KSOProductBuildVer">
    <vt:lpwstr>1033-11.2.0.11513</vt:lpwstr>
  </property>
</Properties>
</file>