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256" r:id="rId2"/>
    <p:sldId id="300" r:id="rId3"/>
    <p:sldId id="257" r:id="rId4"/>
    <p:sldId id="258" r:id="rId5"/>
    <p:sldId id="299" r:id="rId6"/>
    <p:sldId id="259" r:id="rId7"/>
    <p:sldId id="292" r:id="rId8"/>
    <p:sldId id="260" r:id="rId9"/>
    <p:sldId id="261" r:id="rId10"/>
    <p:sldId id="302" r:id="rId11"/>
    <p:sldId id="262" r:id="rId12"/>
    <p:sldId id="296" r:id="rId13"/>
    <p:sldId id="29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91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95" r:id="rId33"/>
    <p:sldId id="281" r:id="rId34"/>
    <p:sldId id="283" r:id="rId35"/>
    <p:sldId id="282" r:id="rId36"/>
    <p:sldId id="284" r:id="rId37"/>
    <p:sldId id="285" r:id="rId38"/>
    <p:sldId id="286" r:id="rId39"/>
    <p:sldId id="287" r:id="rId40"/>
    <p:sldId id="288" r:id="rId41"/>
    <p:sldId id="289" r:id="rId42"/>
    <p:sldId id="301" r:id="rId43"/>
    <p:sldId id="293" r:id="rId4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59" autoAdjust="0"/>
    <p:restoredTop sz="94684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4C5F0-5A73-4C36-AA34-2FEE261B8023}" type="doc">
      <dgm:prSet loTypeId="urn:microsoft.com/office/officeart/2005/8/layout/orgChart1" loCatId="hierarchy" qsTypeId="urn:microsoft.com/office/officeart/2005/8/quickstyle/3d7" qsCatId="3D" csTypeId="urn:microsoft.com/office/officeart/2005/8/colors/accent1_2" csCatId="accent1" phldr="1"/>
      <dgm:spPr/>
    </dgm:pt>
    <dgm:pt modelId="{83E15F9D-AEB1-4831-82C5-2E0B97A848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Загальна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теорія  управління</a:t>
          </a:r>
          <a:endParaRPr kumimoji="0" lang="ru-RU" b="0" i="0" u="none" strike="noStrike" cap="none" normalizeH="0" baseline="0" dirty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30E66-E27E-4F64-B9A3-E3FE1348B977}" type="parTrans" cxnId="{490B593B-C7D7-4C38-A1D8-E8CCE9DC9572}">
      <dgm:prSet/>
      <dgm:spPr/>
      <dgm:t>
        <a:bodyPr/>
        <a:lstStyle/>
        <a:p>
          <a:endParaRPr lang="ru-RU"/>
        </a:p>
      </dgm:t>
    </dgm:pt>
    <dgm:pt modelId="{3FFFDA2F-4932-426E-92DB-2BB0258BDD6B}" type="sibTrans" cxnId="{490B593B-C7D7-4C38-A1D8-E8CCE9DC9572}">
      <dgm:prSet/>
      <dgm:spPr/>
      <dgm:t>
        <a:bodyPr/>
        <a:lstStyle/>
        <a:p>
          <a:endParaRPr lang="ru-RU"/>
        </a:p>
      </dgm:t>
    </dgm:pt>
    <dgm:pt modelId="{64C8864E-B823-4C56-8CA9-46A2144732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Філософія  управління</a:t>
          </a:r>
          <a:endParaRPr kumimoji="0" lang="ru-RU" b="0" i="0" u="none" strike="noStrike" cap="none" normalizeH="0" baseline="0" dirty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E3FC5-9E9B-4556-91D0-2F697889D15E}" type="parTrans" cxnId="{7AC6799A-4A58-4739-A5BB-9D59B79BDCAB}">
      <dgm:prSet/>
      <dgm:spPr/>
      <dgm:t>
        <a:bodyPr/>
        <a:lstStyle/>
        <a:p>
          <a:endParaRPr lang="ru-RU"/>
        </a:p>
      </dgm:t>
    </dgm:pt>
    <dgm:pt modelId="{BD9D935A-7C33-408B-9C85-73E6BF13F74A}" type="sibTrans" cxnId="{7AC6799A-4A58-4739-A5BB-9D59B79BDCAB}">
      <dgm:prSet/>
      <dgm:spPr/>
      <dgm:t>
        <a:bodyPr/>
        <a:lstStyle/>
        <a:p>
          <a:endParaRPr lang="ru-RU"/>
        </a:p>
      </dgm:t>
    </dgm:pt>
    <dgm:pt modelId="{05150C88-8026-4896-8F92-2649FD780C59}" type="pres">
      <dgm:prSet presAssocID="{2874C5F0-5A73-4C36-AA34-2FEE261B80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B99B07-2684-40AD-B27F-30A681CCB049}" type="pres">
      <dgm:prSet presAssocID="{83E15F9D-AEB1-4831-82C5-2E0B97A848D4}" presName="hierRoot1" presStyleCnt="0">
        <dgm:presLayoutVars>
          <dgm:hierBranch/>
        </dgm:presLayoutVars>
      </dgm:prSet>
      <dgm:spPr/>
    </dgm:pt>
    <dgm:pt modelId="{CC5ABE85-6450-4941-8009-E93BC61CE1BC}" type="pres">
      <dgm:prSet presAssocID="{83E15F9D-AEB1-4831-82C5-2E0B97A848D4}" presName="rootComposite1" presStyleCnt="0"/>
      <dgm:spPr/>
    </dgm:pt>
    <dgm:pt modelId="{1378156F-70A8-46B2-B1AF-8A83DAC554DC}" type="pres">
      <dgm:prSet presAssocID="{83E15F9D-AEB1-4831-82C5-2E0B97A848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C87E3-3881-4964-AC72-120EE4E56999}" type="pres">
      <dgm:prSet presAssocID="{83E15F9D-AEB1-4831-82C5-2E0B97A848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0B6020-0216-4E16-8CE4-6A8DBCC3B07D}" type="pres">
      <dgm:prSet presAssocID="{83E15F9D-AEB1-4831-82C5-2E0B97A848D4}" presName="hierChild2" presStyleCnt="0"/>
      <dgm:spPr/>
    </dgm:pt>
    <dgm:pt modelId="{925045D5-DEF1-4187-AE5B-F947773886FB}" type="pres">
      <dgm:prSet presAssocID="{800E3FC5-9E9B-4556-91D0-2F697889D15E}" presName="Name35" presStyleLbl="parChTrans1D2" presStyleIdx="0" presStyleCnt="1"/>
      <dgm:spPr/>
      <dgm:t>
        <a:bodyPr/>
        <a:lstStyle/>
        <a:p>
          <a:endParaRPr lang="en-US"/>
        </a:p>
      </dgm:t>
    </dgm:pt>
    <dgm:pt modelId="{A3CD3E5C-7D25-4AB2-BA4F-6B04AC494CEB}" type="pres">
      <dgm:prSet presAssocID="{64C8864E-B823-4C56-8CA9-46A2144732B0}" presName="hierRoot2" presStyleCnt="0">
        <dgm:presLayoutVars>
          <dgm:hierBranch/>
        </dgm:presLayoutVars>
      </dgm:prSet>
      <dgm:spPr/>
    </dgm:pt>
    <dgm:pt modelId="{B431A946-5745-40F4-882A-1DE0A0D3A1F0}" type="pres">
      <dgm:prSet presAssocID="{64C8864E-B823-4C56-8CA9-46A2144732B0}" presName="rootComposite" presStyleCnt="0"/>
      <dgm:spPr/>
    </dgm:pt>
    <dgm:pt modelId="{B08BAE24-FBDA-4F1D-9D2F-ADCD0753F714}" type="pres">
      <dgm:prSet presAssocID="{64C8864E-B823-4C56-8CA9-46A2144732B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82BAE2-AF28-428E-8791-0C2512287E62}" type="pres">
      <dgm:prSet presAssocID="{64C8864E-B823-4C56-8CA9-46A2144732B0}" presName="rootConnector" presStyleLbl="node2" presStyleIdx="0" presStyleCnt="1"/>
      <dgm:spPr/>
      <dgm:t>
        <a:bodyPr/>
        <a:lstStyle/>
        <a:p>
          <a:endParaRPr lang="en-US"/>
        </a:p>
      </dgm:t>
    </dgm:pt>
    <dgm:pt modelId="{5AF15AA0-B62B-4466-BE33-94BAA106E009}" type="pres">
      <dgm:prSet presAssocID="{64C8864E-B823-4C56-8CA9-46A2144732B0}" presName="hierChild4" presStyleCnt="0"/>
      <dgm:spPr/>
    </dgm:pt>
    <dgm:pt modelId="{44837F21-AA46-4754-ACFA-BBF7BBB31FC3}" type="pres">
      <dgm:prSet presAssocID="{64C8864E-B823-4C56-8CA9-46A2144732B0}" presName="hierChild5" presStyleCnt="0"/>
      <dgm:spPr/>
    </dgm:pt>
    <dgm:pt modelId="{E773D85D-1BCD-4F14-89E5-9DC126223E51}" type="pres">
      <dgm:prSet presAssocID="{83E15F9D-AEB1-4831-82C5-2E0B97A848D4}" presName="hierChild3" presStyleCnt="0"/>
      <dgm:spPr/>
    </dgm:pt>
  </dgm:ptLst>
  <dgm:cxnLst>
    <dgm:cxn modelId="{7B49DD45-C1B6-4386-88B3-FA8B26F0BB1C}" type="presOf" srcId="{83E15F9D-AEB1-4831-82C5-2E0B97A848D4}" destId="{F9CC87E3-3881-4964-AC72-120EE4E56999}" srcOrd="1" destOrd="0" presId="urn:microsoft.com/office/officeart/2005/8/layout/orgChart1"/>
    <dgm:cxn modelId="{B4D04D54-31E0-4B84-B167-BE7A2FB9B94C}" type="presOf" srcId="{2874C5F0-5A73-4C36-AA34-2FEE261B8023}" destId="{05150C88-8026-4896-8F92-2649FD780C59}" srcOrd="0" destOrd="0" presId="urn:microsoft.com/office/officeart/2005/8/layout/orgChart1"/>
    <dgm:cxn modelId="{07F92C20-2052-4AC0-8F3D-C18C656A8875}" type="presOf" srcId="{83E15F9D-AEB1-4831-82C5-2E0B97A848D4}" destId="{1378156F-70A8-46B2-B1AF-8A83DAC554DC}" srcOrd="0" destOrd="0" presId="urn:microsoft.com/office/officeart/2005/8/layout/orgChart1"/>
    <dgm:cxn modelId="{DCCA2ACA-3E92-4D91-B10C-C318BF54AB68}" type="presOf" srcId="{64C8864E-B823-4C56-8CA9-46A2144732B0}" destId="{B08BAE24-FBDA-4F1D-9D2F-ADCD0753F714}" srcOrd="0" destOrd="0" presId="urn:microsoft.com/office/officeart/2005/8/layout/orgChart1"/>
    <dgm:cxn modelId="{7AC6799A-4A58-4739-A5BB-9D59B79BDCAB}" srcId="{83E15F9D-AEB1-4831-82C5-2E0B97A848D4}" destId="{64C8864E-B823-4C56-8CA9-46A2144732B0}" srcOrd="0" destOrd="0" parTransId="{800E3FC5-9E9B-4556-91D0-2F697889D15E}" sibTransId="{BD9D935A-7C33-408B-9C85-73E6BF13F74A}"/>
    <dgm:cxn modelId="{490B593B-C7D7-4C38-A1D8-E8CCE9DC9572}" srcId="{2874C5F0-5A73-4C36-AA34-2FEE261B8023}" destId="{83E15F9D-AEB1-4831-82C5-2E0B97A848D4}" srcOrd="0" destOrd="0" parTransId="{AAA30E66-E27E-4F64-B9A3-E3FE1348B977}" sibTransId="{3FFFDA2F-4932-426E-92DB-2BB0258BDD6B}"/>
    <dgm:cxn modelId="{E8AFC0C1-31A2-4D87-99BF-C155FB616B59}" type="presOf" srcId="{64C8864E-B823-4C56-8CA9-46A2144732B0}" destId="{5E82BAE2-AF28-428E-8791-0C2512287E62}" srcOrd="1" destOrd="0" presId="urn:microsoft.com/office/officeart/2005/8/layout/orgChart1"/>
    <dgm:cxn modelId="{5F9E7ECD-022E-4321-A0A5-B4799B3BED9C}" type="presOf" srcId="{800E3FC5-9E9B-4556-91D0-2F697889D15E}" destId="{925045D5-DEF1-4187-AE5B-F947773886FB}" srcOrd="0" destOrd="0" presId="urn:microsoft.com/office/officeart/2005/8/layout/orgChart1"/>
    <dgm:cxn modelId="{190BF109-1B06-42A6-8286-0C36F41EDA25}" type="presParOf" srcId="{05150C88-8026-4896-8F92-2649FD780C59}" destId="{9AB99B07-2684-40AD-B27F-30A681CCB049}" srcOrd="0" destOrd="0" presId="urn:microsoft.com/office/officeart/2005/8/layout/orgChart1"/>
    <dgm:cxn modelId="{26282530-A51A-4E6D-A22F-7E672024702C}" type="presParOf" srcId="{9AB99B07-2684-40AD-B27F-30A681CCB049}" destId="{CC5ABE85-6450-4941-8009-E93BC61CE1BC}" srcOrd="0" destOrd="0" presId="urn:microsoft.com/office/officeart/2005/8/layout/orgChart1"/>
    <dgm:cxn modelId="{33BEB21D-4E84-436A-B9BC-F5227A419A5B}" type="presParOf" srcId="{CC5ABE85-6450-4941-8009-E93BC61CE1BC}" destId="{1378156F-70A8-46B2-B1AF-8A83DAC554DC}" srcOrd="0" destOrd="0" presId="urn:microsoft.com/office/officeart/2005/8/layout/orgChart1"/>
    <dgm:cxn modelId="{AB6E710C-7A39-4220-AF68-742B77CDEF21}" type="presParOf" srcId="{CC5ABE85-6450-4941-8009-E93BC61CE1BC}" destId="{F9CC87E3-3881-4964-AC72-120EE4E56999}" srcOrd="1" destOrd="0" presId="urn:microsoft.com/office/officeart/2005/8/layout/orgChart1"/>
    <dgm:cxn modelId="{B46D0FE5-B450-43C5-81DD-0E9522E81475}" type="presParOf" srcId="{9AB99B07-2684-40AD-B27F-30A681CCB049}" destId="{290B6020-0216-4E16-8CE4-6A8DBCC3B07D}" srcOrd="1" destOrd="0" presId="urn:microsoft.com/office/officeart/2005/8/layout/orgChart1"/>
    <dgm:cxn modelId="{E6FFD3B8-2C8B-4985-92B8-ABF9428B7F10}" type="presParOf" srcId="{290B6020-0216-4E16-8CE4-6A8DBCC3B07D}" destId="{925045D5-DEF1-4187-AE5B-F947773886FB}" srcOrd="0" destOrd="0" presId="urn:microsoft.com/office/officeart/2005/8/layout/orgChart1"/>
    <dgm:cxn modelId="{888AC8C5-814C-43D4-8BE4-177BB2A4A6CF}" type="presParOf" srcId="{290B6020-0216-4E16-8CE4-6A8DBCC3B07D}" destId="{A3CD3E5C-7D25-4AB2-BA4F-6B04AC494CEB}" srcOrd="1" destOrd="0" presId="urn:microsoft.com/office/officeart/2005/8/layout/orgChart1"/>
    <dgm:cxn modelId="{9DD35566-55D6-4F68-B1D5-846A13D3FC2C}" type="presParOf" srcId="{A3CD3E5C-7D25-4AB2-BA4F-6B04AC494CEB}" destId="{B431A946-5745-40F4-882A-1DE0A0D3A1F0}" srcOrd="0" destOrd="0" presId="urn:microsoft.com/office/officeart/2005/8/layout/orgChart1"/>
    <dgm:cxn modelId="{41D85691-9559-4C72-A8FB-F57F464148C6}" type="presParOf" srcId="{B431A946-5745-40F4-882A-1DE0A0D3A1F0}" destId="{B08BAE24-FBDA-4F1D-9D2F-ADCD0753F714}" srcOrd="0" destOrd="0" presId="urn:microsoft.com/office/officeart/2005/8/layout/orgChart1"/>
    <dgm:cxn modelId="{A6585E58-375A-4CBE-B81E-AD523E1C126F}" type="presParOf" srcId="{B431A946-5745-40F4-882A-1DE0A0D3A1F0}" destId="{5E82BAE2-AF28-428E-8791-0C2512287E62}" srcOrd="1" destOrd="0" presId="urn:microsoft.com/office/officeart/2005/8/layout/orgChart1"/>
    <dgm:cxn modelId="{4AF023D1-A02F-4D71-9A83-1F976BF13625}" type="presParOf" srcId="{A3CD3E5C-7D25-4AB2-BA4F-6B04AC494CEB}" destId="{5AF15AA0-B62B-4466-BE33-94BAA106E009}" srcOrd="1" destOrd="0" presId="urn:microsoft.com/office/officeart/2005/8/layout/orgChart1"/>
    <dgm:cxn modelId="{3BD2D3C6-8E87-4342-BB2F-1C6A98AF1290}" type="presParOf" srcId="{A3CD3E5C-7D25-4AB2-BA4F-6B04AC494CEB}" destId="{44837F21-AA46-4754-ACFA-BBF7BBB31FC3}" srcOrd="2" destOrd="0" presId="urn:microsoft.com/office/officeart/2005/8/layout/orgChart1"/>
    <dgm:cxn modelId="{B7456A38-9AE7-449F-9577-66974D06D8C9}" type="presParOf" srcId="{9AB99B07-2684-40AD-B27F-30A681CCB049}" destId="{E773D85D-1BCD-4F14-89E5-9DC126223E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B4F1-C451-4B52-83E8-F04447D64163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5CA5-A7B3-4570-B2AB-4536624E59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47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85CA5-A7B3-4570-B2AB-4536624E59C2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41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85CA5-A7B3-4570-B2AB-4536624E59C2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57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2B6461-3A89-48BA-BAEC-23B012E8CF7F}" type="datetimeFigureOut">
              <a:rPr lang="uk-UA" smtClean="0"/>
              <a:pPr/>
              <a:t>13.11.2023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5FF248-28DA-46CE-9727-4632859574D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5.xml"/><Relationship Id="rId7" Type="http://schemas.openxmlformats.org/officeDocument/2006/relationships/slide" Target="slide3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/>
              <a:t>ЛЕКЦІЯ </a:t>
            </a:r>
            <a:br>
              <a:rPr lang="uk-UA" sz="2400" dirty="0"/>
            </a:br>
            <a:r>
              <a:rPr lang="uk-UA" sz="2400" dirty="0"/>
              <a:t>з навчальної дисципліни </a:t>
            </a:r>
            <a:br>
              <a:rPr lang="uk-UA" sz="2400" dirty="0"/>
            </a:br>
            <a:r>
              <a:rPr lang="uk-UA" sz="2400" dirty="0"/>
              <a:t>“</a:t>
            </a:r>
            <a:r>
              <a:rPr lang="uk-UA" sz="2400" b="1" dirty="0" err="1"/>
              <a:t>ФІЛОСОФІя</a:t>
            </a:r>
            <a:r>
              <a:rPr lang="uk-UA" sz="2400" b="1" dirty="0"/>
              <a:t> УПРАВЛІННЯ” 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2400" dirty="0"/>
              <a:t> </a:t>
            </a:r>
            <a:br>
              <a:rPr lang="uk-UA" sz="2400" dirty="0"/>
            </a:br>
            <a:r>
              <a:rPr lang="uk-UA" sz="3100" b="1" dirty="0">
                <a:solidFill>
                  <a:srgbClr val="FFC000"/>
                </a:solidFill>
              </a:rPr>
              <a:t>ТЕМА № 1. Філософія управління: </a:t>
            </a:r>
            <a:r>
              <a:rPr lang="uk-UA" sz="2400" b="1" dirty="0" smtClean="0">
                <a:solidFill>
                  <a:srgbClr val="FFC000"/>
                </a:solidFill>
              </a:rPr>
              <a:t>			</a:t>
            </a:r>
            <a:br>
              <a:rPr lang="uk-UA" sz="2400" b="1" dirty="0" smtClean="0">
                <a:solidFill>
                  <a:srgbClr val="FFC000"/>
                </a:solidFill>
              </a:rPr>
            </a:br>
            <a:r>
              <a:rPr lang="uk-UA" sz="2400" b="1" dirty="0" smtClean="0">
                <a:solidFill>
                  <a:srgbClr val="FFC000"/>
                </a:solidFill>
              </a:rPr>
              <a:t>предмет,    		 </a:t>
            </a:r>
            <a:br>
              <a:rPr lang="uk-UA" sz="2400" b="1" dirty="0" smtClean="0">
                <a:solidFill>
                  <a:srgbClr val="FFC000"/>
                </a:solidFill>
              </a:rPr>
            </a:br>
            <a:r>
              <a:rPr lang="uk-UA" sz="2400" b="1" dirty="0" smtClean="0">
                <a:solidFill>
                  <a:srgbClr val="FFC000"/>
                </a:solidFill>
              </a:rPr>
              <a:t>		об’єкт		 </a:t>
            </a:r>
            <a:br>
              <a:rPr lang="uk-UA" sz="2400" b="1" dirty="0" smtClean="0">
                <a:solidFill>
                  <a:srgbClr val="FFC000"/>
                </a:solidFill>
              </a:rPr>
            </a:br>
            <a:r>
              <a:rPr lang="uk-UA" sz="2400" b="1" dirty="0" smtClean="0">
                <a:solidFill>
                  <a:srgbClr val="FFC000"/>
                </a:solidFill>
              </a:rPr>
              <a:t>			і  завдання</a:t>
            </a:r>
            <a:r>
              <a:rPr lang="uk-UA" sz="1600" b="1" spc="1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sz="2400" b="1" dirty="0"/>
          </a:p>
        </p:txBody>
      </p:sp>
      <p:pic>
        <p:nvPicPr>
          <p:cNvPr id="3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2" y="1155168"/>
            <a:ext cx="8923276" cy="34808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9359" y="166329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НА</a:t>
            </a:r>
            <a:r>
              <a:rPr lang="uk-UA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ЦІОНАЛЬНА АКАДЕМІЯ ВНУТРІШНІХ СПРАВ</a:t>
            </a:r>
          </a:p>
          <a:p>
            <a:pPr algn="ctr"/>
            <a:r>
              <a:rPr lang="uk-UA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КАФЕДРА  ФІЛОСОФІЇ ПРАВА ТА ЮРИДИЧНОЇ  ЛОГІКИ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57400" y="6623368"/>
            <a:ext cx="6400800" cy="45719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5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Основні поняття теми:</a:t>
            </a:r>
            <a:b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uk-UA" b="1" dirty="0"/>
              <a:t>Пітер </a:t>
            </a:r>
            <a:r>
              <a:rPr lang="uk-UA" b="1" dirty="0" err="1"/>
              <a:t>Друкер</a:t>
            </a:r>
            <a:r>
              <a:rPr lang="uk-UA" dirty="0"/>
              <a:t>, </a:t>
            </a:r>
            <a:r>
              <a:rPr lang="uk-UA" dirty="0" smtClean="0"/>
              <a:t>вчений-теоретик </a:t>
            </a:r>
            <a:r>
              <a:rPr lang="uk-UA" dirty="0"/>
              <a:t>у галузі управління </a:t>
            </a:r>
            <a:r>
              <a:rPr lang="uk-UA" dirty="0" smtClean="0"/>
              <a:t>й </a:t>
            </a:r>
            <a:r>
              <a:rPr lang="uk-UA" dirty="0"/>
              <a:t>організації </a:t>
            </a:r>
            <a:r>
              <a:rPr lang="uk-UA" dirty="0" smtClean="0"/>
              <a:t>зі світовим ім'ям, </a:t>
            </a:r>
            <a:r>
              <a:rPr lang="uk-UA" dirty="0"/>
              <a:t>пропонує інші </a:t>
            </a:r>
            <a:r>
              <a:rPr lang="uk-UA" dirty="0" smtClean="0"/>
              <a:t>визначення</a:t>
            </a:r>
            <a:r>
              <a:rPr lang="uk-UA" dirty="0"/>
              <a:t>:</a:t>
            </a:r>
            <a:endParaRPr lang="uk-UA" dirty="0" smtClean="0"/>
          </a:p>
          <a:p>
            <a:pPr>
              <a:buNone/>
              <a:defRPr/>
            </a:pPr>
            <a:endParaRPr lang="uk-UA" dirty="0"/>
          </a:p>
          <a:p>
            <a:pPr>
              <a:buNone/>
              <a:defRPr/>
            </a:pPr>
            <a:r>
              <a:rPr lang="uk-UA" dirty="0"/>
              <a:t>“</a:t>
            </a:r>
            <a:r>
              <a:rPr lang="uk-UA" sz="3500" b="1" i="1" dirty="0"/>
              <a:t>Управління</a:t>
            </a:r>
            <a:r>
              <a:rPr lang="uk-UA" sz="3500" dirty="0"/>
              <a:t> </a:t>
            </a:r>
            <a:r>
              <a:rPr lang="uk-UA" dirty="0"/>
              <a:t>– </a:t>
            </a:r>
            <a:r>
              <a:rPr lang="uk-UA" b="1" dirty="0"/>
              <a:t>це особливий вид діяльності, </a:t>
            </a:r>
            <a:r>
              <a:rPr lang="uk-UA" b="1" dirty="0">
                <a:solidFill>
                  <a:srgbClr val="FFC000"/>
                </a:solidFill>
              </a:rPr>
              <a:t>що перетворює неорганізований натовп в ефективну цілеспрямовану і продуктивну групу. </a:t>
            </a:r>
            <a:r>
              <a:rPr lang="uk-UA" b="1" dirty="0"/>
              <a:t>Управління як таке є стимулюючим елементом соціальних змін і прикладом значних соціальних перетворень</a:t>
            </a:r>
            <a:r>
              <a:rPr lang="uk-UA" dirty="0"/>
              <a:t>.”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9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Основні етапи процесу управління</a:t>
            </a:r>
            <a:r>
              <a:rPr lang="uk-UA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збір і обробка інформації, її аналіз 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систематизація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(синтез), встановлення на цій основі мети;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вироблення рішення,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спрямованого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досягнення мети;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послідовна конкретизація загального рішення у вигляді планування, програмування, проектування, вироблення конкретних  управлінських рішень;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діяльності для виконання рішення;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за цією діяльністю (включаючи питання підбору  кадрів);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збір і обробка інформації про результати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147564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Основні поняття теми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управління</a:t>
            </a:r>
            <a:r>
              <a:rPr lang="ru-RU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цілеспрямована</a:t>
            </a:r>
            <a:r>
              <a:rPr lang="ru-RU" sz="2400" dirty="0"/>
              <a:t> (</a:t>
            </a:r>
            <a:r>
              <a:rPr lang="ru-RU" sz="2400" dirty="0" err="1"/>
              <a:t>свідома</a:t>
            </a:r>
            <a:r>
              <a:rPr lang="ru-RU" sz="2400" dirty="0"/>
              <a:t>, продумана, </a:t>
            </a:r>
            <a:r>
              <a:rPr lang="ru-RU" sz="2400" dirty="0" err="1"/>
              <a:t>спланована</a:t>
            </a:r>
            <a:r>
              <a:rPr lang="ru-RU" sz="2400" dirty="0"/>
              <a:t>) </a:t>
            </a:r>
            <a:r>
              <a:rPr lang="ru-RU" sz="2400" dirty="0" err="1"/>
              <a:t>організуюча</a:t>
            </a:r>
            <a:r>
              <a:rPr lang="ru-RU" sz="2400" dirty="0"/>
              <a:t> та </a:t>
            </a:r>
            <a:r>
              <a:rPr lang="ru-RU" sz="2400" dirty="0" err="1"/>
              <a:t>регулююча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 людей на </a:t>
            </a:r>
            <a:r>
              <a:rPr lang="ru-RU" sz="2400" dirty="0" err="1"/>
              <a:t>власну</a:t>
            </a:r>
            <a:r>
              <a:rPr lang="ru-RU" sz="2400" dirty="0"/>
              <a:t>, </a:t>
            </a:r>
            <a:r>
              <a:rPr lang="ru-RU" sz="2400" dirty="0" err="1"/>
              <a:t>групову</a:t>
            </a:r>
            <a:r>
              <a:rPr lang="ru-RU" sz="2400" dirty="0"/>
              <a:t>, </a:t>
            </a:r>
            <a:r>
              <a:rPr lang="ru-RU" sz="2400" dirty="0" err="1"/>
              <a:t>колективну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суспільну</a:t>
            </a:r>
            <a:r>
              <a:rPr lang="ru-RU" sz="2400" dirty="0"/>
              <a:t> </a:t>
            </a:r>
            <a:r>
              <a:rPr lang="ru-RU" sz="2400" dirty="0" err="1"/>
              <a:t>життєдіяльність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як </a:t>
            </a:r>
            <a:r>
              <a:rPr lang="ru-RU" sz="2400" dirty="0" err="1"/>
              <a:t>безпосередньо</a:t>
            </a:r>
            <a:r>
              <a:rPr lang="ru-RU" sz="2400" dirty="0"/>
              <a:t> (в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самоуправління</a:t>
            </a:r>
            <a:r>
              <a:rPr lang="ru-RU" sz="2400" dirty="0"/>
              <a:t>), так </a:t>
            </a:r>
            <a:r>
              <a:rPr lang="ru-RU" sz="2400" dirty="0" err="1"/>
              <a:t>і</a:t>
            </a:r>
            <a:r>
              <a:rPr lang="ru-RU" sz="2400" dirty="0"/>
              <a:t> через </a:t>
            </a:r>
            <a:r>
              <a:rPr lang="ru-RU" sz="2400" dirty="0" err="1"/>
              <a:t>спеціально</a:t>
            </a:r>
            <a:r>
              <a:rPr lang="ru-RU" sz="2400" dirty="0"/>
              <a:t> </a:t>
            </a:r>
            <a:r>
              <a:rPr lang="ru-RU" sz="2400" dirty="0" err="1"/>
              <a:t>створені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(держава, </a:t>
            </a:r>
            <a:r>
              <a:rPr lang="ru-RU" sz="2400" dirty="0" err="1"/>
              <a:t>громадські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партії</a:t>
            </a:r>
            <a:r>
              <a:rPr lang="ru-RU" sz="2400" dirty="0"/>
              <a:t>, </a:t>
            </a:r>
            <a:r>
              <a:rPr lang="ru-RU" sz="2400" dirty="0" err="1"/>
              <a:t>підприємства</a:t>
            </a:r>
            <a:r>
              <a:rPr lang="ru-RU" sz="2400" dirty="0"/>
              <a:t>, установи, </a:t>
            </a:r>
            <a:r>
              <a:rPr lang="ru-RU" sz="2400" dirty="0" err="1"/>
              <a:t>фірми</a:t>
            </a:r>
            <a:r>
              <a:rPr lang="ru-RU" sz="2400" dirty="0"/>
              <a:t>, </a:t>
            </a:r>
            <a:r>
              <a:rPr lang="ru-RU" sz="2400" dirty="0" err="1"/>
              <a:t>асоціації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Управління в найширшому значенні може бути визначено як діяльність людей, що сполучають свої зусилля для досягнення певної мети. </a:t>
            </a:r>
          </a:p>
          <a:p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14544"/>
          </a:xfrm>
        </p:spPr>
        <p:txBody>
          <a:bodyPr>
            <a:normAutofit/>
          </a:bodyPr>
          <a:lstStyle/>
          <a:p>
            <a:pPr algn="ctr"/>
            <a:r>
              <a:rPr lang="uk-UA" sz="3100" dirty="0">
                <a:solidFill>
                  <a:schemeClr val="bg1"/>
                </a:solidFill>
              </a:rPr>
              <a:t>Функціями управління у сучасній філософській літературі найчастіше називають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організацію</a:t>
            </a:r>
            <a:r>
              <a:rPr lang="ru-RU" dirty="0"/>
              <a:t>,</a:t>
            </a:r>
          </a:p>
          <a:p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,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</a:p>
          <a:p>
            <a:r>
              <a:rPr lang="ru-RU" dirty="0" err="1"/>
              <a:t>коригування</a:t>
            </a:r>
            <a:r>
              <a:rPr lang="ru-RU" dirty="0"/>
              <a:t>, </a:t>
            </a:r>
            <a:r>
              <a:rPr lang="ru-RU" dirty="0" err="1"/>
              <a:t>заохочення</a:t>
            </a:r>
            <a:r>
              <a:rPr lang="ru-RU" dirty="0"/>
              <a:t>,</a:t>
            </a:r>
          </a:p>
          <a:p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контроль.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Управління як процес має форму системи діяльності: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по-перше, діяльності суб'єкта управління,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по-друге, діяльності керованих суб'єктів,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по-третє,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каналів передачі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керуючих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дій від керівника до керованих суб'єктів,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по-четверте, «зворотних каналів» передачі інформації про діяльність керованих 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керівника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оцінки управління. 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Отже, не можна звести поняття «управління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 до одного або декількох фрагментів цілісної системи. 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управління – це встановлення порядку взаємодії між елементами 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їх 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упорядкування. </a:t>
            </a:r>
            <a:endParaRPr lang="uk-UA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1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13314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1. </a:t>
            </a:r>
            <a:r>
              <a:rPr lang="uk-UA" sz="2700" b="1" dirty="0">
                <a:solidFill>
                  <a:srgbClr val="002060"/>
                </a:solidFill>
              </a:rPr>
              <a:t>Філософія управління : </a:t>
            </a:r>
            <a:r>
              <a:rPr lang="uk-UA" sz="2700" b="1" dirty="0" smtClean="0">
                <a:solidFill>
                  <a:srgbClr val="002060"/>
                </a:solidFill>
              </a:rPr>
              <a:t>концепція, </a:t>
            </a:r>
            <a:r>
              <a:rPr lang="uk-UA" sz="2700" b="1" dirty="0">
                <a:solidFill>
                  <a:srgbClr val="002060"/>
                </a:solidFill>
              </a:rPr>
              <a:t>об'єкт, </a:t>
            </a:r>
            <a:r>
              <a:rPr lang="uk-UA" sz="2700" b="1" dirty="0" smtClean="0">
                <a:solidFill>
                  <a:srgbClr val="002060"/>
                </a:solidFill>
              </a:rPr>
              <a:t>предмет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18360"/>
            <a:ext cx="7859216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Філософія управління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це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міждисциплінарна організаційно-управлінська наука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яка вивчає методологічні засади ефективного упорядкування соціальних відносин, в тому числі й забезпечення ефективної охорони громадського порядку та боротьби зі злочинністю, котрі реалізуються за допомогою відповідних управлінських (організаційних) відносин.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Філософія 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співвідноситься з предметом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соціального управління як науки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особливе і загальне. 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1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 філософії управління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– виявити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метасмисли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/>
              <a:t>(від грецької </a:t>
            </a:r>
            <a:r>
              <a:rPr lang="ru-RU" sz="2400" dirty="0"/>
              <a:t> </a:t>
            </a:r>
            <a:r>
              <a:rPr lang="en-US" sz="2400" i="1" dirty="0" smtClean="0"/>
              <a:t>meta</a:t>
            </a:r>
            <a:r>
              <a:rPr lang="uk-UA" sz="2400" i="1" dirty="0" smtClean="0"/>
              <a:t> - те</a:t>
            </a:r>
            <a:r>
              <a:rPr lang="uk-UA" sz="2400" i="1" dirty="0"/>
              <a:t>, що за смислом</a:t>
            </a:r>
            <a:r>
              <a:rPr lang="uk-UA" dirty="0"/>
              <a:t>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взаємодії суб'єктів і об'єктів управління, тобто осмислити зміни об'єкту управління  в залежності від цільового впливу суб'єкта управління. </a:t>
            </a:r>
          </a:p>
          <a:p>
            <a:pPr algn="just"/>
            <a:r>
              <a:rPr lang="ru-RU" dirty="0" err="1"/>
              <a:t>Філософам</a:t>
            </a:r>
            <a:r>
              <a:rPr lang="ru-RU" dirty="0"/>
              <a:t> доводиться не 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 </a:t>
            </a:r>
            <a:r>
              <a:rPr lang="ru-RU" dirty="0" err="1"/>
              <a:t>метасмисли</a:t>
            </a:r>
            <a:r>
              <a:rPr lang="ru-RU" dirty="0"/>
              <a:t>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оперувати</a:t>
            </a:r>
            <a:r>
              <a:rPr lang="ru-RU" dirty="0"/>
              <a:t> ними, </a:t>
            </a:r>
            <a:r>
              <a:rPr lang="ru-RU" dirty="0" err="1"/>
              <a:t>осмислюючи</a:t>
            </a:r>
            <a:r>
              <a:rPr lang="ru-RU" dirty="0"/>
              <a:t> </a:t>
            </a:r>
            <a:r>
              <a:rPr lang="ru-RU" dirty="0" err="1"/>
              <a:t>наявну</a:t>
            </a:r>
            <a:r>
              <a:rPr lang="ru-RU" dirty="0"/>
              <a:t> 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приховану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неявну</a:t>
            </a:r>
            <a:r>
              <a:rPr lang="ru-RU" dirty="0"/>
              <a:t> для </a:t>
            </a:r>
            <a:r>
              <a:rPr lang="ru-RU" dirty="0" err="1"/>
              <a:t>зовнішнього</a:t>
            </a:r>
            <a:r>
              <a:rPr lang="ru-RU" dirty="0"/>
              <a:t> </a:t>
            </a:r>
            <a:r>
              <a:rPr lang="ru-RU" dirty="0" err="1"/>
              <a:t>спостереження</a:t>
            </a:r>
            <a:r>
              <a:rPr lang="ru-RU" dirty="0"/>
              <a:t>.  </a:t>
            </a:r>
            <a:r>
              <a:rPr lang="ru-RU" dirty="0" err="1"/>
              <a:t>Поки</a:t>
            </a:r>
            <a:r>
              <a:rPr lang="ru-RU" dirty="0"/>
              <a:t> </a:t>
            </a:r>
            <a:r>
              <a:rPr lang="ru-RU" dirty="0" err="1"/>
              <a:t>філософ</a:t>
            </a:r>
            <a:r>
              <a:rPr lang="ru-RU" dirty="0"/>
              <a:t> не «</a:t>
            </a:r>
            <a:r>
              <a:rPr lang="ru-RU" dirty="0" err="1"/>
              <a:t>озброєний</a:t>
            </a:r>
            <a:r>
              <a:rPr lang="ru-RU" dirty="0"/>
              <a:t>» </a:t>
            </a:r>
            <a:r>
              <a:rPr lang="ru-RU" dirty="0" err="1"/>
              <a:t>метасмислом</a:t>
            </a:r>
            <a:r>
              <a:rPr lang="ru-RU" dirty="0"/>
              <a:t>,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філософського</a:t>
            </a:r>
            <a:r>
              <a:rPr lang="ru-RU" dirty="0"/>
              <a:t> </a:t>
            </a:r>
            <a:r>
              <a:rPr lang="ru-RU" dirty="0" err="1"/>
              <a:t>пізнання</a:t>
            </a:r>
            <a:r>
              <a:rPr lang="ru-RU" dirty="0"/>
              <a:t>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Управління є відображенням рівня розвитку культури. В суспільствах з різним менталітетом та культурою управління теж буде різним. Це розмаїття є серйозною перешкодою для перенесення методів і способів управління з однієї культури в іншу.</a:t>
            </a:r>
          </a:p>
        </p:txBody>
      </p:sp>
    </p:spTree>
    <p:extLst>
      <p:ext uri="{BB962C8B-B14F-4D97-AF65-F5344CB8AC3E}">
        <p14:creationId xmlns:p14="http://schemas.microsoft.com/office/powerpoint/2010/main" val="282285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548680"/>
            <a:ext cx="9252520" cy="630932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Управління є процес цілеспрямованої дії суб'єкта на об'єкт управління.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Управляти – значить бути володарем-професіоналом процесу управління, формулювати та дотримуватися певних принципів, законів, визначати норми застосування всіх видів ресурсів в управлінській і виконавській діяльності.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Сучасна концепція управління — сфера керівництва, зумовлена пріоритетами парадигми гуманістичної філософії, згідно з якою особистість слід розвивати, мотивувати, планувати її життєві здобутки, адже людина є найвищою цінністю суспільства.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4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Предмет  курсу  філософія управління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основні закономірності, філософські засади і рушійні сили управління, що зумовлюють поведінку людей і спільнот у всіх сферах суспільного життя.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Мета курсу -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формування у слухачів науково-практичного підходу до управління, засвоєння концептуальних моделей сучасного управління з подальшим застосуванням їх у практичній діяльності.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 вивчення курсу </a:t>
            </a:r>
            <a:r>
              <a:rPr lang="uk-UA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передбачає опанування знаннями, вміннями та навичками вирішувати професійні завдання з обов’язковим урахуванням галузевих вимог щодо забезпечення ефективності управління.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1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91264" cy="5577483"/>
          </a:xfrm>
        </p:spPr>
        <p:txBody>
          <a:bodyPr>
            <a:noAutofit/>
          </a:bodyPr>
          <a:lstStyle/>
          <a:p>
            <a:pPr algn="just"/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результаті вивчення дисципліни «Філософія управління» магістри повинні мати такі головні загальнокультурні та професійні </a:t>
            </a:r>
            <a:r>
              <a:rPr lang="uk-UA" sz="19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uk-UA" sz="1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sz="1900" u="sng" dirty="0">
                <a:latin typeface="Times New Roman" pitchFamily="18" charset="0"/>
                <a:cs typeface="Times New Roman" pitchFamily="18" charset="0"/>
              </a:rPr>
              <a:t>Загальнокультурні компетенції охоплюють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формування культури управлінської діяльності, розвиток духовності, соціальної відповідальності майбутніх керівників, усвідомлення ними творчого та інноваційного характеру управлінської діяльності;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засвоєння філософсько-методологічного змісту сучасного управління;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підвищення рівня філософської культури, світоглядної орієнтації, успішності, творчого та особистісно-орієнтованого стилю управління майбутнього керівника;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вміння розвивати творчий потенціал, підтримувати прагнення до самовдосконалення, компетентності та успішності в професійній діяльності, найвищої професійної майстерності.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засвоєння філософсько-методологічного змісту понять «управління», «організація», «суб’єкт і об’єкт управління», «методологія управління», «принципи управління», «інформація», «доцільність», «регулювання».</a:t>
            </a:r>
          </a:p>
          <a:p>
            <a:pPr algn="just"/>
            <a:endParaRPr lang="uk-UA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7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C000"/>
                </a:solidFill>
              </a:rPr>
              <a:t>Еп</a:t>
            </a:r>
            <a:r>
              <a:rPr lang="uk-UA" sz="3200" dirty="0" err="1">
                <a:solidFill>
                  <a:srgbClr val="FFC000"/>
                </a:solidFill>
              </a:rPr>
              <a:t>іграф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27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Головне завдання управління </a:t>
            </a:r>
            <a:r>
              <a:rPr lang="uk-UA" dirty="0" smtClean="0"/>
              <a:t>це, </a:t>
            </a:r>
            <a:r>
              <a:rPr lang="uk-UA" dirty="0"/>
              <a:t>перш за все,</a:t>
            </a:r>
            <a:r>
              <a:rPr lang="uk-UA" u="sng" dirty="0"/>
              <a:t> </a:t>
            </a:r>
            <a:r>
              <a:rPr lang="uk-UA" dirty="0"/>
              <a:t>розвинути та забезпечити щонайбільшу </a:t>
            </a:r>
            <a:r>
              <a:rPr lang="uk-UA" dirty="0" smtClean="0"/>
              <a:t>ініціативу кожної </a:t>
            </a:r>
            <a:r>
              <a:rPr lang="uk-UA" dirty="0"/>
              <a:t> </a:t>
            </a:r>
            <a:r>
              <a:rPr lang="uk-UA" dirty="0" smtClean="0"/>
              <a:t>людини.</a:t>
            </a:r>
            <a:r>
              <a:rPr lang="uk-UA" dirty="0"/>
              <a:t>                                                                                                      </a:t>
            </a:r>
            <a:r>
              <a:rPr lang="uk-UA" dirty="0" err="1" smtClean="0"/>
              <a:t>Ф.У.Тейлор</a:t>
            </a:r>
            <a:endParaRPr lang="uk-UA" dirty="0"/>
          </a:p>
          <a:p>
            <a:pPr marL="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    Немає </a:t>
            </a:r>
            <a:r>
              <a:rPr lang="uk-UA" dirty="0">
                <a:solidFill>
                  <a:srgbClr val="FFC000"/>
                </a:solidFill>
              </a:rPr>
              <a:t>невирішених проблем, є неприємні </a:t>
            </a:r>
            <a:r>
              <a:rPr lang="uk-UA" dirty="0" smtClean="0">
                <a:solidFill>
                  <a:srgbClr val="FFC000"/>
                </a:solidFill>
              </a:rPr>
              <a:t>       рішення</a:t>
            </a:r>
            <a:r>
              <a:rPr lang="uk-UA" dirty="0">
                <a:solidFill>
                  <a:srgbClr val="FFC000"/>
                </a:solidFill>
              </a:rPr>
              <a:t>. </a:t>
            </a:r>
            <a:endParaRPr lang="uk-UA" dirty="0" smtClean="0">
              <a:solidFill>
                <a:srgbClr val="FFC000"/>
              </a:solidFill>
            </a:endParaRPr>
          </a:p>
          <a:p>
            <a:pPr algn="r"/>
            <a:r>
              <a:rPr lang="uk-UA" dirty="0" smtClean="0">
                <a:solidFill>
                  <a:srgbClr val="FFC000"/>
                </a:solidFill>
              </a:rPr>
              <a:t>                                        </a:t>
            </a:r>
            <a:r>
              <a:rPr lang="uk-UA" dirty="0" err="1" smtClean="0">
                <a:solidFill>
                  <a:srgbClr val="FFC000"/>
                </a:solidFill>
              </a:rPr>
              <a:t>Е.Борн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653136"/>
            <a:ext cx="3744415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620000" cy="57214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Професійні компетенції за видом діяльності охоплюють: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виробничо-технологічна діяльність: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здатність орієнтуватися в основних методах і системах управління, обґрунтовано вибирати найефективніші, системи та методи управління;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вміння оцінити особливості функціонування об’єкту управління в умовах конфліктних ситуацій та обґрунтувати заходи щодо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оптимізацїї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управління;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вміння обґрунтувати та забезпечити виконання комплексу робіт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попередження виникнення надзвичайних, конфліктних ситуацій в сфері управління; 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3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064896" cy="6192688"/>
          </a:xfrm>
        </p:spPr>
        <p:txBody>
          <a:bodyPr>
            <a:noAutofit/>
          </a:bodyPr>
          <a:lstStyle/>
          <a:p>
            <a:pPr algn="just"/>
            <a:r>
              <a:rPr lang="uk-UA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організаційно-управлінська діяльність: </a:t>
            </a:r>
            <a:endParaRPr lang="uk-UA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формування здатності творчо мислити, вирішувати складні проблеми інноваційного характеру й приймати ефективні рішення у сфері управління, з урахуванням особливостей майбутньої професійної діяльності, а також досягнень науково-технічного прогресу;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професійні знання типів, принципів і закономірностей управління, найзагальніших  її підстав та їх значення в сучасному світі, знання специфіки взаємодії суб’єкта і об’єкта управління, взаємної відповідальності між ними;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обґрунтування соціальної адекватності управлінців, соціального партнерства, відповідальності керівників ОВС;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формування в особистості управлінця оптимального, творчого потенціалу, найвищої продуктивності праці, здатності працювати в складних і конкурентних умовах.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92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620000" cy="5400600"/>
          </a:xfrm>
        </p:spPr>
        <p:txBody>
          <a:bodyPr>
            <a:normAutofit fontScale="85000" lnSpcReduction="20000"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здатність орієнтуватися в основних нормативно-правових актах в сфері управління;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знання організаційно-правових заходів забезпечення ефективності управління;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вміння забезпечити координацію зусиль різних підрозділів попередженні виникнення конфліктних ситуацій та усунення їх наслідків;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курсу "Філософія управління" полягає в тому, щоб підготувати випускників вищих навчальних закладів МВС України (юридичного профілю) до здійснення управлінської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735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45528"/>
          </a:xfrm>
        </p:spPr>
        <p:txBody>
          <a:bodyPr/>
          <a:lstStyle/>
          <a:p>
            <a:pPr algn="ctr"/>
            <a:r>
              <a:rPr lang="uk-UA" sz="2800" b="1" i="1" dirty="0"/>
              <a:t>ФУНКЦІЇ 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ФІЛОСОФії</a:t>
            </a:r>
            <a:r>
              <a:rPr lang="uk-UA" sz="2800" b="1" i="1" dirty="0" smtClean="0"/>
              <a:t>  </a:t>
            </a:r>
            <a:r>
              <a:rPr lang="uk-UA" sz="2800" b="1" i="1" dirty="0" err="1" smtClean="0"/>
              <a:t>уПРАВління</a:t>
            </a:r>
            <a:endParaRPr lang="ru-RU" sz="2800" b="1" i="1" dirty="0"/>
          </a:p>
        </p:txBody>
      </p:sp>
      <p:pic>
        <p:nvPicPr>
          <p:cNvPr id="37891" name="Содержимое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1868337"/>
            <a:ext cx="8178800" cy="45259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544616" cy="972026"/>
          </a:xfrm>
        </p:spPr>
        <p:txBody>
          <a:bodyPr>
            <a:noAutofit/>
          </a:bodyPr>
          <a:lstStyle/>
          <a:p>
            <a:r>
              <a:rPr lang="uk-UA" sz="2400" b="1" dirty="0"/>
              <a:t>2. СУБ'ЄКТ І ОБ'ЄКТ УПРАВЛІННЯ 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50405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	Сутність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управління виявляється через уточнення змісту понять «суб'єкт управління», «об'єкт управління»; цей причинно-наслідковий зв'язок S-O і є по суті управління.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Діяльність по управлінню будь-якою  організацією є не що інше, як постійні комунікаційні акти, учасниками яких є її члени. Для того, щоб між двома суб'єктами існував управлінський зв'язок, необхідно, щоб між цими суб'єктами існували відносини комунікації. Вони є основою  здійснення управління, оскільки саме вони задають можливість виробляти управлінські команди і готовність ці команди виконувати.</a:t>
            </a:r>
          </a:p>
        </p:txBody>
      </p:sp>
    </p:spTree>
    <p:extLst>
      <p:ext uri="{BB962C8B-B14F-4D97-AF65-F5344CB8AC3E}">
        <p14:creationId xmlns:p14="http://schemas.microsoft.com/office/powerpoint/2010/main" val="314393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76672"/>
            <a:ext cx="9217024" cy="5649491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400" dirty="0"/>
              <a:t>це процес цілеспрямованого впливу керуючої системи на керовану для досягнення її ефективного функціонування і розвитку</a:t>
            </a:r>
            <a:r>
              <a:rPr lang="uk-UA" sz="2400" dirty="0" smtClean="0"/>
              <a:t>. Завдяки </a:t>
            </a:r>
            <a:r>
              <a:rPr lang="uk-UA" sz="2400" dirty="0"/>
              <a:t>соціальному управлінню вдається досягти стійкості, стабільності, підтримувати основні параметри, якісну специфіку, цілеспрямований розвиток соціального об'єкта.</a:t>
            </a:r>
            <a:endParaRPr lang="ru-RU" sz="2400" dirty="0"/>
          </a:p>
          <a:p>
            <a:pPr algn="just"/>
            <a:endParaRPr lang="ru-RU" sz="3600" dirty="0"/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51378652_1222559510_te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57" y="4763708"/>
            <a:ext cx="5881286" cy="2094292"/>
          </a:xfrm>
          <a:prstGeom prst="rect">
            <a:avLst/>
          </a:prstGeom>
          <a:solidFill>
            <a:schemeClr val="tx2">
              <a:alpha val="83136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02856" y="116632"/>
            <a:ext cx="6541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Соціальне</a:t>
            </a: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управління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000" y="3194048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цілеспрямована дія на суспільство для впорядкування, збереження, вдосконалення і розвитку його певної якісної специфіки.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09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32848" cy="64807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2</a:t>
            </a:r>
            <a:r>
              <a:rPr lang="ru-RU" sz="2700" b="1" dirty="0"/>
              <a:t>.1. </a:t>
            </a:r>
            <a:r>
              <a:rPr lang="uk-UA" sz="2700" b="1" dirty="0"/>
              <a:t>Суб'єкт соціального управління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497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/>
              <a:t> </a:t>
            </a:r>
            <a:r>
              <a:rPr lang="ru-RU" dirty="0" err="1"/>
              <a:t>Суб'єктом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як </a:t>
            </a:r>
            <a:r>
              <a:rPr lang="ru-RU" dirty="0" err="1"/>
              <a:t>окремі</a:t>
            </a:r>
            <a:r>
              <a:rPr lang="ru-RU" dirty="0"/>
              <a:t> люди,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колективи</a:t>
            </a:r>
            <a:r>
              <a:rPr lang="ru-RU" dirty="0"/>
              <a:t>,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, все </a:t>
            </a:r>
            <a:r>
              <a:rPr lang="ru-RU" dirty="0" err="1"/>
              <a:t>людство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пізнавати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та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Без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суб'єктом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тенденцій</a:t>
            </a:r>
            <a:r>
              <a:rPr lang="ru-RU" dirty="0"/>
              <a:t>, характеру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керованого</a:t>
            </a:r>
            <a:r>
              <a:rPr lang="ru-RU" dirty="0"/>
              <a:t> ним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управлінську</a:t>
            </a:r>
            <a:r>
              <a:rPr lang="ru-RU" dirty="0"/>
              <a:t> </a:t>
            </a:r>
            <a:r>
              <a:rPr lang="ru-RU" dirty="0" err="1" smtClean="0"/>
              <a:t>діяльність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Суб'єкт управління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	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- система, наділена певною компетенцією і державно-владними повноваженнями, що дозволяють їй втілювати свою волю у форму керівних команд чи рішень, обов'язкових для виконання,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тобто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система, що управляє.</a:t>
            </a:r>
          </a:p>
          <a:p>
            <a:endParaRPr lang="uk-UA" dirty="0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61969"/>
              </p:ext>
            </p:extLst>
          </p:nvPr>
        </p:nvGraphicFramePr>
        <p:xfrm>
          <a:off x="2123728" y="4653136"/>
          <a:ext cx="6377362" cy="199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Clip" r:id="rId3" imgW="3537814" imgH="2145182" progId="">
                  <p:embed/>
                </p:oleObj>
              </mc:Choice>
              <mc:Fallback>
                <p:oleObj name="Clip" r:id="rId3" imgW="3537814" imgH="214518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653136"/>
                        <a:ext cx="6377362" cy="1990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50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92"/>
            <a:ext cx="7848872" cy="13716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2.2.</a:t>
            </a:r>
            <a:r>
              <a:rPr lang="ru-RU" sz="2800" b="1" dirty="0"/>
              <a:t> </a:t>
            </a:r>
            <a:r>
              <a:rPr lang="uk-UA" sz="2800" b="1" dirty="0"/>
              <a:t>Соціальний об'єкт управління 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З точки зору системного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підходу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соціальним об'єктом управління є все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суспільство.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Також об'єктом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управління можуть бути природні речі, явища і процеси, рослинний і тваринний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світ,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людина, все суспільство, життєдіяльність людей, матеріальне і духовне виробництво, соціальні групи, суспільні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нації, народності, етнічні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спільноти,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групи і колективи людей, організації, установи, підприємства і фірми, а також окремі індивіди.</a:t>
            </a:r>
          </a:p>
        </p:txBody>
      </p:sp>
    </p:spTree>
    <p:extLst>
      <p:ext uri="{BB962C8B-B14F-4D97-AF65-F5344CB8AC3E}">
        <p14:creationId xmlns:p14="http://schemas.microsoft.com/office/powerpoint/2010/main" val="1156363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Об'єктом управління можуть бути як матеріальні речі, явища і процеси, так і ідеальні, духовно-культурні сфери людського суспільства. 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Основними об'єктами соціального управління є самі люди, колективи, різні соціальні спільноти, що володіють певним рівнем свідомості, матеріальними і духовними культурними цінностями, внутрішнім духовним світом, «Я-концепцією», ідеалами. Всі ці індивідуальні і колективні духовні чинники як би «замикаються» на задоволенні життєво необхідних людині і суспільству потребах і інтересах.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Управління є фундаментальна загальна функціональна властивість об'єктивного світу, органічної і неорганічної природи, стихійних і свідомих сил, що володіють якостями закономірності, доцільністю 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цілеспрямованістю впливу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результат дії.</a:t>
            </a:r>
          </a:p>
        </p:txBody>
      </p:sp>
    </p:spTree>
    <p:extLst>
      <p:ext uri="{BB962C8B-B14F-4D97-AF65-F5344CB8AC3E}">
        <p14:creationId xmlns:p14="http://schemas.microsoft.com/office/powerpoint/2010/main" val="238033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>
            <a:normAutofit/>
          </a:bodyPr>
          <a:lstStyle/>
          <a:p>
            <a:r>
              <a:rPr lang="uk-UA" sz="2400" b="1" dirty="0"/>
              <a:t>Навчальні та виховні цілі 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b="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Засвоїти:</a:t>
            </a:r>
          </a:p>
          <a:p>
            <a:pPr algn="just">
              <a:lnSpc>
                <a:spcPct val="11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ключові проблеми й поняття теми та їх роль в ґенезі осмислення феномену управління; </a:t>
            </a:r>
          </a:p>
          <a:p>
            <a:pPr algn="just">
              <a:lnSpc>
                <a:spcPct val="110000"/>
              </a:lnSpc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зміст предмету  філософії управління як науки і світогляду; </a:t>
            </a:r>
          </a:p>
          <a:p>
            <a:pPr algn="just">
              <a:lnSpc>
                <a:spcPct val="110000"/>
              </a:lnSpc>
            </a:pP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необхідність критичного ставлення до принципів управління і управлінської діяльності в умовах євроінтеграції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глобалізації </a:t>
            </a:r>
          </a:p>
          <a:p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32499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8407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Суб'єкт і об'єкт управління – підсистеми управління, явища співвідносні: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що в одній взаємодії виступає як суб'єкт управління,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іншому випадку може проявляти себе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об'єкт управління і навпаки.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Принцип зворотного зв'язку стосовно соціального управління виражається не тільки у виконанні і систематичному контролі, але і передбачають ініціативу, співтворчість і навіть справжню творчість тих, хто виступає в даній ситуації як об'єкт управління.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Спираючись на важливі методологічні положення теорії пізнання І. Канта, Ф. Гегеля, можна було б представити у вигляді схеми три рівні духовно-культурної діяльності управлінця: технологічний, прагматичний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етично-світоглядний,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які не ізольовані, а знаходяться в діалектичній єдності один з одним.</a:t>
            </a:r>
          </a:p>
        </p:txBody>
      </p:sp>
    </p:spTree>
    <p:extLst>
      <p:ext uri="{BB962C8B-B14F-4D97-AF65-F5344CB8AC3E}">
        <p14:creationId xmlns:p14="http://schemas.microsoft.com/office/powerpoint/2010/main" val="2473417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517796"/>
            <a:ext cx="7620000" cy="5503492"/>
          </a:xfrm>
        </p:spPr>
        <p:txBody>
          <a:bodyPr>
            <a:normAutofit fontScale="92500" lnSpcReduction="20000"/>
          </a:bodyPr>
          <a:lstStyle/>
          <a:p>
            <a:pPr fontAlgn="ctr"/>
            <a:endParaRPr lang="uk-UA" b="0" dirty="0"/>
          </a:p>
          <a:p>
            <a:pPr fontAlgn="ctr"/>
            <a:endParaRPr lang="uk-UA" b="0" dirty="0"/>
          </a:p>
          <a:p>
            <a:pPr fontAlgn="ctr"/>
            <a:endParaRPr lang="uk-UA" b="0" dirty="0"/>
          </a:p>
          <a:p>
            <a:pPr fontAlgn="ctr"/>
            <a:endParaRPr lang="uk-UA" b="0" dirty="0"/>
          </a:p>
          <a:p>
            <a:pPr fontAlgn="ctr"/>
            <a:endParaRPr lang="uk-UA" b="0" dirty="0"/>
          </a:p>
          <a:p>
            <a:pPr fontAlgn="ctr"/>
            <a:endParaRPr lang="uk-UA" b="0" dirty="0"/>
          </a:p>
          <a:p>
            <a:pPr fontAlgn="ctr"/>
            <a:endParaRPr lang="uk-UA" b="0" dirty="0"/>
          </a:p>
          <a:p>
            <a:pPr fontAlgn="ctr"/>
            <a:r>
              <a:rPr lang="uk-UA" sz="1600" dirty="0"/>
              <a:t>	        </a:t>
            </a:r>
          </a:p>
          <a:p>
            <a:pPr fontAlgn="ctr"/>
            <a:r>
              <a:rPr lang="uk-UA" sz="1600" dirty="0"/>
              <a:t>	        Схема 1. Структурно-логічна схема соціального управління </a:t>
            </a:r>
          </a:p>
          <a:p>
            <a:pPr fontAlgn="ctr"/>
            <a:endParaRPr lang="uk-UA" b="0" dirty="0"/>
          </a:p>
          <a:p>
            <a:pPr fontAlgn="ctr"/>
            <a:r>
              <a:rPr lang="uk-UA" b="0" dirty="0"/>
              <a:t>І Технологічний рівень </a:t>
            </a:r>
          </a:p>
          <a:p>
            <a:pPr fontAlgn="ctr"/>
            <a:r>
              <a:rPr lang="uk-UA" b="0" dirty="0"/>
              <a:t>ІІ Прагматичний рівень </a:t>
            </a:r>
          </a:p>
          <a:p>
            <a:pPr fontAlgn="ctr"/>
            <a:r>
              <a:rPr lang="uk-UA" b="0" dirty="0"/>
              <a:t>ІІІ Етико-світоглядний рівень </a:t>
            </a:r>
          </a:p>
          <a:p>
            <a:endParaRPr lang="uk-UA" dirty="0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204935" cy="26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68231" y="500042"/>
            <a:ext cx="713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</a:rPr>
              <a:t>соціального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</a:rPr>
              <a:t>управління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85926"/>
            <a:ext cx="70009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ru-RU" dirty="0">
                <a:solidFill>
                  <a:schemeClr val="bg1"/>
                </a:solidFill>
                <a:latin typeface="Arial" charset="0"/>
                <a:cs typeface="Arial" charset="0"/>
              </a:rPr>
              <a:t> -</a:t>
            </a:r>
            <a:endParaRPr lang="ru-RU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uk-UA" sz="2400" b="1" dirty="0" smtClean="0">
                <a:solidFill>
                  <a:srgbClr val="7030A0"/>
                </a:solidFill>
              </a:rPr>
              <a:t>люди</a:t>
            </a:r>
            <a:r>
              <a:rPr lang="uk-UA" sz="2400" b="1" dirty="0">
                <a:solidFill>
                  <a:srgbClr val="7030A0"/>
                </a:solidFill>
              </a:rPr>
              <a:t>, сім'я, колективи, соціальні групи, класи, етнічні та національні спільноти людей, держава, так і людство в цілому;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r>
              <a:rPr lang="uk-UA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- соціальна </a:t>
            </a:r>
            <a:r>
              <a:rPr lang="uk-UA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сфера суспільного  життя;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endParaRPr lang="uk-UA" sz="24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r>
              <a:rPr lang="uk-UA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- найбільш </a:t>
            </a:r>
            <a:r>
              <a:rPr lang="uk-UA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загальні закони і рушійні  сили діяльності соціальних спільнот.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endParaRPr lang="uk-UA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endParaRPr lang="uk-UA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endParaRPr lang="uk-UA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Char char="-"/>
            </a:pP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3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9144000" cy="105447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cs typeface="Aharoni" panose="02010803020104030203" pitchFamily="2" charset="-79"/>
              </a:rPr>
              <a:t>О</a:t>
            </a:r>
            <a:r>
              <a:rPr lang="uk-UA" sz="3200" b="1" dirty="0" smtClean="0">
                <a:solidFill>
                  <a:srgbClr val="FFC000"/>
                </a:solidFill>
                <a:cs typeface="Aharoni" panose="02010803020104030203" pitchFamily="2" charset="-79"/>
              </a:rPr>
              <a:t>сновні </a:t>
            </a:r>
            <a:r>
              <a:rPr lang="uk-UA" sz="3200" b="1" dirty="0">
                <a:solidFill>
                  <a:srgbClr val="FFC000"/>
                </a:solidFill>
                <a:cs typeface="Aharoni" panose="02010803020104030203" pitchFamily="2" charset="-79"/>
              </a:rPr>
              <a:t>характеристики суб'єкта </a:t>
            </a:r>
            <a:r>
              <a:rPr lang="ru-RU" sz="3200" b="1" dirty="0" err="1">
                <a:solidFill>
                  <a:srgbClr val="FFC000"/>
                </a:solidFill>
                <a:cs typeface="Aharoni" panose="02010803020104030203" pitchFamily="2" charset="-79"/>
              </a:rPr>
              <a:t>управління</a:t>
            </a:r>
            <a:endParaRPr lang="ru-RU" sz="3200" b="1" dirty="0">
              <a:solidFill>
                <a:srgbClr val="FFC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857364"/>
            <a:ext cx="8686800" cy="4214841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- </a:t>
            </a:r>
            <a:r>
              <a:rPr lang="uk-UA" sz="2000" i="1" dirty="0" err="1">
                <a:solidFill>
                  <a:schemeClr val="bg1"/>
                </a:solidFill>
              </a:rPr>
              <a:t>розвинутість</a:t>
            </a:r>
            <a:r>
              <a:rPr lang="uk-UA" sz="2000" dirty="0">
                <a:solidFill>
                  <a:schemeClr val="bg1"/>
                </a:solidFill>
              </a:rPr>
              <a:t> - рівень освіти, професійної підготовки, навичок, умінь, демографічні ознаки, стан здоров'я, сімейний стан, культура, моральність тощо;</a:t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>
                <a:solidFill>
                  <a:schemeClr val="bg1"/>
                </a:solidFill>
              </a:rPr>
              <a:t/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/>
              <a:t>- </a:t>
            </a:r>
            <a:r>
              <a:rPr lang="uk-UA" sz="2000" i="1" dirty="0" smtClean="0">
                <a:solidFill>
                  <a:schemeClr val="bg1"/>
                </a:solidFill>
              </a:rPr>
              <a:t>організованість </a:t>
            </a:r>
            <a:r>
              <a:rPr lang="uk-UA" sz="2000" dirty="0" smtClean="0">
                <a:solidFill>
                  <a:schemeClr val="bg1"/>
                </a:solidFill>
              </a:rPr>
              <a:t>- </a:t>
            </a:r>
            <a:r>
              <a:rPr lang="uk-UA" sz="2000" dirty="0">
                <a:solidFill>
                  <a:schemeClr val="bg1"/>
                </a:solidFill>
              </a:rPr>
              <a:t>релігійність, моральність, </a:t>
            </a:r>
            <a:r>
              <a:rPr lang="uk-UA" sz="2000" dirty="0" smtClean="0">
                <a:solidFill>
                  <a:schemeClr val="bg1"/>
                </a:solidFill>
              </a:rPr>
              <a:t>правосвідомість, </a:t>
            </a:r>
            <a:r>
              <a:rPr lang="uk-UA" sz="2000" dirty="0">
                <a:solidFill>
                  <a:schemeClr val="bg1"/>
                </a:solidFill>
              </a:rPr>
              <a:t>традиції, звичаї, менталітет;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- </a:t>
            </a:r>
            <a:r>
              <a:rPr lang="uk-UA" sz="2000" i="1" dirty="0">
                <a:solidFill>
                  <a:schemeClr val="bg1"/>
                </a:solidFill>
              </a:rPr>
              <a:t>зміст інтересів та цілей</a:t>
            </a:r>
            <a:r>
              <a:rPr lang="uk-UA" sz="2000" dirty="0">
                <a:solidFill>
                  <a:schemeClr val="bg1"/>
                </a:solidFill>
              </a:rPr>
              <a:t>, які мають люди;</a:t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- </a:t>
            </a:r>
            <a:r>
              <a:rPr lang="uk-UA" sz="2000" i="1" dirty="0">
                <a:solidFill>
                  <a:schemeClr val="bg1"/>
                </a:solidFill>
              </a:rPr>
              <a:t>відношення</a:t>
            </a:r>
            <a:r>
              <a:rPr lang="uk-UA" sz="2000" dirty="0">
                <a:solidFill>
                  <a:schemeClr val="bg1"/>
                </a:solidFill>
              </a:rPr>
              <a:t>  людей до соціальних норм;</a:t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>
                <a:solidFill>
                  <a:schemeClr val="bg1"/>
                </a:solidFill>
              </a:rPr>
              <a:t/>
            </a:r>
            <a:br>
              <a:rPr lang="uk-UA" sz="2000" dirty="0">
                <a:solidFill>
                  <a:schemeClr val="bg1"/>
                </a:solidFill>
              </a:rPr>
            </a:br>
            <a:r>
              <a:rPr lang="uk-UA" sz="2000" dirty="0">
                <a:solidFill>
                  <a:schemeClr val="bg1"/>
                </a:solidFill>
              </a:rPr>
              <a:t>- </a:t>
            </a:r>
            <a:r>
              <a:rPr lang="uk-UA" sz="2000" i="1" dirty="0">
                <a:solidFill>
                  <a:schemeClr val="bg1"/>
                </a:solidFill>
              </a:rPr>
              <a:t>зв'язок мотивів і стимулів </a:t>
            </a:r>
            <a:r>
              <a:rPr lang="uk-UA" sz="2000" dirty="0">
                <a:solidFill>
                  <a:schemeClr val="bg1"/>
                </a:solidFill>
              </a:rPr>
              <a:t>поведінки і діяльності людей у суспільстві, </a:t>
            </a:r>
            <a:br>
              <a:rPr lang="uk-UA" sz="2000" dirty="0">
                <a:solidFill>
                  <a:schemeClr val="bg1"/>
                </a:solidFill>
              </a:rPr>
            </a:b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962240" cy="1407686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3.  </a:t>
            </a:r>
            <a:r>
              <a:rPr lang="uk-UA" sz="2700" b="1" dirty="0">
                <a:solidFill>
                  <a:srgbClr val="FFC000"/>
                </a:solidFill>
              </a:rPr>
              <a:t>ПРИНЦИПИ СОЦІАЛЬНОГО УПРАВЛІННЯ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7364"/>
            <a:ext cx="7620000" cy="42687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Під принципами соціального управління слід розуміти правила, керівні ідеї, основні положення і норми поведінки, якими керуються суб’єкти управління в соціальних умовах, що склалися в суспільстві. Вони визначають вимоги до системи, структури, процесу і механізму соціального управління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Принципи соціального управління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дозволяють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формувати систему методів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обирати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кожний метод управління окремо. </a:t>
            </a:r>
          </a:p>
        </p:txBody>
      </p:sp>
    </p:spTree>
    <p:extLst>
      <p:ext uri="{BB962C8B-B14F-4D97-AF65-F5344CB8AC3E}">
        <p14:creationId xmlns:p14="http://schemas.microsoft.com/office/powerpoint/2010/main" val="305555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принципи соціального управління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економічності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ефективності управління;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системності (розгляд об'єкту або суб'єкта управління як системи, що складається з різних ланок);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ієрархічності (розгляд систем як багатоступінчатих, багаторівневих, які вимагають розподілу на елементи. При цьому кожний ступінь управляє ступенем, нижчим за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рівнем,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одночасно є об'єктом управління по відношенню до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вищого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рівня);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необхідної різноманітності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(керуюча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система повинна володіти не меншою складністю і різноманітністю, ніж керована система);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обов'язковості зворотного зв'язку (отримання інформації про результати дії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керуючої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системи на керовану систему шляхом порівняння фактичного стану із заданим);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поєднання єдиноначальності і колегіальності;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ситуаційного управління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прогнозування невдоволення;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/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19430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основні принципи соціального управління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 єдиноначальності в ухваленні рішень і колегіальності при їх обговоренні;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єдність дії всіх методів управління для підтримки цілісності соціальної системи;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поєднання галузевого і територіального управління;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пріоритетності в досягненні стратегічної мети;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науковості соціального управління;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прогнозування соціального управління;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мотивації (стимулювання) праці;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відповідальності за результати соціального управління;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раціонального підбору, підготовки, розстановки і використовування кадрів; </a:t>
            </a:r>
          </a:p>
        </p:txBody>
      </p:sp>
    </p:spTree>
    <p:extLst>
      <p:ext uri="{BB962C8B-B14F-4D97-AF65-F5344CB8AC3E}">
        <p14:creationId xmlns:p14="http://schemas.microsoft.com/office/powerpoint/2010/main" val="2711513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основні принципи соціального управління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програмно-цільовий;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делегування повноважень;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гуманізму і моральності в управлінні;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гласності в ухваленні рішення.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uk-UA" dirty="0"/>
          </a:p>
        </p:txBody>
      </p:sp>
      <p:pic>
        <p:nvPicPr>
          <p:cNvPr id="5" name="Picture 7" descr="MC90007873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143381"/>
            <a:ext cx="252095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0353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049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принципи соціального управління повинні:</a:t>
            </a:r>
            <a:endParaRPr lang="ru-RU" sz="27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ґрунтуватися на законах розвитку суспільства, на законах управління;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відповідати меті соціального управління і відображати основні властивості, зв'язки і відносини управління;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враховувати тимчасові і територіальні аспекти процесів соціального управління;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 необхідних випадках мати правове оформлення, одержувати закріплення в різних нормативних документах.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Системи принципів управління змінюються в процесі розвитку соціального управління. Основні принципи управління  виражають вимоги до системи соціального управління. Форми ж і методи використовування цих принципів на різних етапах соціального розвитку можуть і повинні бути різними. 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514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Висновки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8206680" cy="46809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Узагальнення досвіду вітчизняних і зарубіжних організацій дозволяє сформувати головну мету системи управління: забезпечення ефективного професійного і соціального розвитку.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Ефективність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організації обумовлена не стільки використанням тієї або іншої системи управління, скільки тим, як пристосовані її елементи до  ринкових умов.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підхід передбачає необхідність аналізу будь-якої системи або стилю управління в тісній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зв'язці з конкретними внутрішньо-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зовнішньоекономічними умовами,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яких діє дана  організація.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00926" y="5286388"/>
            <a:ext cx="16430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975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Висновки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Інвестиції в людину і кадрову політику стають довгостроковим чинником конкурентоспроможного людського капіталу,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а, отже, 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організації.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Система управління являє собою комплекс цілей, задач і основних напрямків діяльності, а також різних видів, форм, методів  управління,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спрямованих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забезпечення постійного росту ефективності діяльності і якості роботи. Вона включає декілька підсистем, що виконують відповідну функцію: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ru-RU" sz="2400" dirty="0" err="1"/>
              <a:t>Питання</a:t>
            </a:r>
            <a:r>
              <a:rPr lang="ru-RU" sz="2400" dirty="0"/>
              <a:t> до </a:t>
            </a:r>
            <a:r>
              <a:rPr lang="ru-RU" sz="2400" dirty="0" err="1"/>
              <a:t>обговорення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373563"/>
          </a:xfrm>
        </p:spPr>
        <p:txBody>
          <a:bodyPr>
            <a:normAutofit fontScale="92500" lnSpcReduction="20000"/>
          </a:bodyPr>
          <a:lstStyle/>
          <a:p>
            <a:r>
              <a:rPr lang="uk-UA" sz="35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Вступ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1. </a:t>
            </a:r>
            <a:r>
              <a:rPr lang="uk-UA" sz="35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Філософія управління : концепція, об'єкт, предмет.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2. </a:t>
            </a:r>
            <a:r>
              <a:rPr lang="uk-UA" sz="35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Суб’єкт та об’єкт управління 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2.1. </a:t>
            </a:r>
            <a:r>
              <a:rPr lang="uk-UA" sz="35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Суб’єкт соціального управління 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2.2. </a:t>
            </a:r>
            <a:r>
              <a:rPr lang="uk-UA" sz="35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Соціальний об'єкт управління 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3. </a:t>
            </a:r>
            <a:r>
              <a:rPr lang="uk-UA" sz="35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Принципи соціального управління 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Висновок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Список літератури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90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FFC000"/>
                </a:solidFill>
              </a:rPr>
              <a:t>висновки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• підсистеми підбору і розстановки кадрів;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• підсистема професійного відбору;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підвищення кваліфікації і росту професійної майстерності;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• підсистема якості праці і методів її оцінки;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• підсистема трудової діяльності.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Всі вони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об'єднані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єдиною метою 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забезпеченням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розвитку потенційних здібностей об’єкта управління.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1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ВИСНОВКИ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Причиною управлінської деформації є </a:t>
            </a:r>
          </a:p>
          <a:p>
            <a:pPr marL="0" indent="0" algn="just">
              <a:buNone/>
            </a:pPr>
            <a:r>
              <a:rPr lang="uk-UA" dirty="0" smtClean="0"/>
              <a:t>відсутність адекватного розуміння оптимального управлінського механізму, </a:t>
            </a:r>
          </a:p>
          <a:p>
            <a:pPr marL="0" indent="0" algn="just">
              <a:buNone/>
            </a:pPr>
            <a:r>
              <a:rPr lang="uk-UA" dirty="0" smtClean="0"/>
              <a:t>вибірковий прагматичний характер людського пізнання, </a:t>
            </a:r>
          </a:p>
          <a:p>
            <a:pPr marL="0" indent="0" algn="just">
              <a:buNone/>
            </a:pPr>
            <a:r>
              <a:rPr lang="uk-UA" dirty="0" smtClean="0"/>
              <a:t>невідповідність </a:t>
            </a:r>
            <a:r>
              <a:rPr lang="uk-UA" dirty="0" err="1" smtClean="0"/>
              <a:t>управлінсько</a:t>
            </a:r>
            <a:r>
              <a:rPr lang="uk-UA" dirty="0" smtClean="0"/>
              <a:t>-регулюючих дій сутності (змістовних характеристик) об'єкта управління.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9774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Завдання для самостійної роботи: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>
                <a:solidFill>
                  <a:schemeClr val="tx1"/>
                </a:solidFill>
              </a:rPr>
              <a:t>Які особливості соціального пізнання і як це впливає на характер управлінських рішень?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Яким є алгоритм управлінських дій?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Якою є методологія управлінських дій при вирішенні соціальних конфліктів?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Якими є основні технології вирішення соціальних конфліктів?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Як керівник може використовувати формальні і неформальні комунікації в практиці управлінської діяльності?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497138" y="2624138"/>
          <a:ext cx="3540125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Clip" r:id="rId3" imgW="3537814" imgH="2145182" progId="">
                  <p:embed/>
                </p:oleObj>
              </mc:Choice>
              <mc:Fallback>
                <p:oleObj name="Clip" r:id="rId3" imgW="3537814" imgH="214518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2624138"/>
                        <a:ext cx="3540125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0748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Рекомендована    </a:t>
            </a:r>
            <a:r>
              <a:rPr lang="ru-RU" sz="2400" dirty="0" err="1">
                <a:solidFill>
                  <a:srgbClr val="FFC000"/>
                </a:solidFill>
              </a:rPr>
              <a:t>Література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4955381"/>
          </a:xfrm>
        </p:spPr>
        <p:txBody>
          <a:bodyPr>
            <a:noAutofit/>
          </a:bodyPr>
          <a:lstStyle/>
          <a:p>
            <a:pPr lvl="0"/>
            <a:endParaRPr lang="uk-UA" sz="1800" dirty="0"/>
          </a:p>
          <a:p>
            <a:r>
              <a:rPr lang="uk-UA" sz="2000" dirty="0"/>
              <a:t>Актуальні проблеми філософії ХХ-ХХІ століть. </a:t>
            </a:r>
            <a:r>
              <a:rPr lang="uk-UA" sz="2000" dirty="0" smtClean="0"/>
              <a:t>Навчальний </a:t>
            </a:r>
            <a:r>
              <a:rPr lang="uk-UA" sz="2000" dirty="0"/>
              <a:t>посібник. Л.: Львівська політехніка,</a:t>
            </a:r>
            <a:r>
              <a:rPr lang="ru-RU" sz="2000" dirty="0"/>
              <a:t> 2022. </a:t>
            </a:r>
            <a:r>
              <a:rPr lang="ru-RU" sz="2000" dirty="0" smtClean="0"/>
              <a:t>240</a:t>
            </a:r>
            <a:r>
              <a:rPr lang="ru-RU" sz="2000" dirty="0"/>
              <a:t> с.</a:t>
            </a:r>
            <a:endParaRPr lang="uk-UA" sz="2000" dirty="0"/>
          </a:p>
          <a:p>
            <a:r>
              <a:rPr lang="uk-UA" sz="2000" dirty="0"/>
              <a:t>Гаєвська О. Б. Філософія управління / Філософія: </a:t>
            </a:r>
            <a:r>
              <a:rPr lang="uk-UA" sz="2000" dirty="0" err="1"/>
              <a:t>навч</a:t>
            </a:r>
            <a:r>
              <a:rPr lang="uk-UA" sz="2000" dirty="0"/>
              <a:t>. посібник. Ю.М. </a:t>
            </a:r>
            <a:r>
              <a:rPr lang="uk-UA" sz="2000" dirty="0" err="1"/>
              <a:t>Вільчинський</a:t>
            </a:r>
            <a:r>
              <a:rPr lang="uk-UA" sz="2000" dirty="0"/>
              <a:t>, Л.В. </a:t>
            </a:r>
            <a:r>
              <a:rPr lang="uk-UA" sz="2000" dirty="0" smtClean="0"/>
              <a:t>Северин-</a:t>
            </a:r>
            <a:r>
              <a:rPr lang="uk-UA" sz="2000" dirty="0" err="1" smtClean="0"/>
              <a:t>Мрачковська</a:t>
            </a:r>
            <a:r>
              <a:rPr lang="uk-UA" sz="2000" dirty="0"/>
              <a:t>, О.Б. Гаєвська та ін. К.: </a:t>
            </a:r>
            <a:r>
              <a:rPr lang="uk-UA" sz="2000" dirty="0" err="1"/>
              <a:t>КНЕУб</a:t>
            </a:r>
            <a:r>
              <a:rPr lang="uk-UA" sz="2000" dirty="0"/>
              <a:t> 2019. С. 337-350. </a:t>
            </a:r>
          </a:p>
          <a:p>
            <a:pPr lvl="0"/>
            <a:r>
              <a:rPr lang="uk-UA" sz="2000" dirty="0"/>
              <a:t>Кремень В.Г., </a:t>
            </a:r>
            <a:r>
              <a:rPr lang="uk-UA" sz="2000" dirty="0" err="1"/>
              <a:t>Пазиніч</a:t>
            </a:r>
            <a:r>
              <a:rPr lang="uk-UA" sz="2000" dirty="0"/>
              <a:t> С.М., Пономарьов О.С. Філософія управління: </a:t>
            </a:r>
            <a:r>
              <a:rPr lang="uk-UA" sz="2000" dirty="0" err="1"/>
              <a:t>підруч</a:t>
            </a:r>
            <a:r>
              <a:rPr lang="uk-UA" sz="2000" dirty="0"/>
              <a:t>. для </a:t>
            </a:r>
            <a:r>
              <a:rPr lang="uk-UA" sz="2000" dirty="0" err="1"/>
              <a:t>студ</a:t>
            </a:r>
            <a:r>
              <a:rPr lang="uk-UA" sz="2000" dirty="0"/>
              <a:t>. </a:t>
            </a:r>
            <a:r>
              <a:rPr lang="uk-UA" sz="2000" dirty="0" err="1"/>
              <a:t>вищ</a:t>
            </a:r>
            <a:r>
              <a:rPr lang="uk-UA" sz="2000" dirty="0"/>
              <a:t>. </a:t>
            </a:r>
            <a:r>
              <a:rPr lang="uk-UA" sz="2000" dirty="0" err="1"/>
              <a:t>навч</a:t>
            </a:r>
            <a:r>
              <a:rPr lang="uk-UA" sz="2000" dirty="0"/>
              <a:t>. </a:t>
            </a:r>
            <a:r>
              <a:rPr lang="uk-UA" sz="2000" dirty="0" err="1"/>
              <a:t>закл</a:t>
            </a:r>
            <a:r>
              <a:rPr lang="uk-UA" sz="2000" dirty="0"/>
              <a:t>. / Національний технічний ун-т "Харківський політехнічний ін-т". </a:t>
            </a:r>
            <a:r>
              <a:rPr lang="uk-UA" sz="2000" dirty="0" smtClean="0"/>
              <a:t>Вид</a:t>
            </a:r>
            <a:r>
              <a:rPr lang="uk-UA" sz="2000" dirty="0"/>
              <a:t>. 4-те, </a:t>
            </a:r>
            <a:r>
              <a:rPr lang="uk-UA" sz="2000" dirty="0" err="1"/>
              <a:t>доп</a:t>
            </a:r>
            <a:r>
              <a:rPr lang="uk-UA" sz="2000" dirty="0"/>
              <a:t>. і </a:t>
            </a:r>
            <a:r>
              <a:rPr lang="uk-UA" sz="2000" dirty="0" err="1"/>
              <a:t>переробл</a:t>
            </a:r>
            <a:r>
              <a:rPr lang="uk-UA" sz="2000" dirty="0"/>
              <a:t>. </a:t>
            </a:r>
            <a:r>
              <a:rPr lang="uk-UA" sz="2000" dirty="0" smtClean="0"/>
              <a:t> </a:t>
            </a:r>
            <a:r>
              <a:rPr lang="uk-UA" sz="2000" dirty="0"/>
              <a:t>Х. : НТУ "ХПІ", 2021. </a:t>
            </a:r>
            <a:r>
              <a:rPr lang="uk-UA" sz="2000" dirty="0" smtClean="0"/>
              <a:t>524 </a:t>
            </a:r>
            <a:r>
              <a:rPr lang="uk-UA" sz="2000" dirty="0"/>
              <a:t>с.</a:t>
            </a:r>
            <a:endParaRPr lang="ru-RU" sz="2000" dirty="0"/>
          </a:p>
          <a:p>
            <a:r>
              <a:rPr lang="ru-RU" sz="2000" dirty="0" err="1"/>
              <a:t>Стратегічне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: </a:t>
            </a:r>
            <a:r>
              <a:rPr lang="ru-RU" sz="2000" dirty="0" err="1"/>
              <a:t>підручник</a:t>
            </a:r>
            <a:r>
              <a:rPr lang="ru-RU" sz="2000" dirty="0"/>
              <a:t> / </a:t>
            </a:r>
            <a:r>
              <a:rPr lang="ru-RU" sz="2000" dirty="0" err="1"/>
              <a:t>Валерій</a:t>
            </a:r>
            <a:r>
              <a:rPr lang="ru-RU" sz="2000" dirty="0"/>
              <a:t> </a:t>
            </a:r>
            <a:r>
              <a:rPr lang="ru-RU" sz="2000" dirty="0" err="1"/>
              <a:t>Тертичка</a:t>
            </a:r>
            <a:r>
              <a:rPr lang="ru-RU" sz="2000" dirty="0"/>
              <a:t>. </a:t>
            </a:r>
            <a:r>
              <a:rPr lang="ru-RU" sz="2000" dirty="0" err="1" smtClean="0"/>
              <a:t>Київ</a:t>
            </a:r>
            <a:r>
              <a:rPr lang="ru-RU" sz="2000" dirty="0" smtClean="0"/>
              <a:t> </a:t>
            </a:r>
            <a:r>
              <a:rPr lang="ru-RU" sz="2000" dirty="0"/>
              <a:t>: “К.І.С.”, 2017. </a:t>
            </a:r>
            <a:r>
              <a:rPr lang="ru-RU" sz="2000" dirty="0" smtClean="0"/>
              <a:t> </a:t>
            </a:r>
            <a:r>
              <a:rPr lang="ru-RU" sz="2000" dirty="0"/>
              <a:t>932 </a:t>
            </a:r>
            <a:r>
              <a:rPr lang="ru-RU" sz="2000" dirty="0" smtClean="0"/>
              <a:t>с. </a:t>
            </a:r>
            <a:endParaRPr lang="ru-RU" sz="2000" dirty="0"/>
          </a:p>
          <a:p>
            <a:pPr lvl="0"/>
            <a:r>
              <a:rPr lang="uk-UA" sz="2000" dirty="0" smtClean="0"/>
              <a:t>Воронкова </a:t>
            </a:r>
            <a:r>
              <a:rPr lang="uk-UA" sz="2000" dirty="0"/>
              <a:t>В.Г</a:t>
            </a:r>
            <a:r>
              <a:rPr lang="uk-UA" sz="2000" dirty="0" smtClean="0"/>
              <a:t>., </a:t>
            </a:r>
            <a:r>
              <a:rPr lang="uk-UA" sz="2000" dirty="0" err="1" smtClean="0"/>
              <a:t>Белiченко</a:t>
            </a:r>
            <a:r>
              <a:rPr lang="uk-UA" sz="2000" dirty="0" smtClean="0"/>
              <a:t> А.Г</a:t>
            </a:r>
            <a:r>
              <a:rPr lang="uk-UA" sz="2000" dirty="0"/>
              <a:t>.</a:t>
            </a:r>
            <a:r>
              <a:rPr lang="uk-UA" sz="2000" dirty="0" smtClean="0"/>
              <a:t>, Попов </a:t>
            </a:r>
            <a:r>
              <a:rPr lang="uk-UA" sz="2000" dirty="0"/>
              <a:t>О.М</a:t>
            </a:r>
            <a:r>
              <a:rPr lang="uk-UA" sz="2000" dirty="0" smtClean="0"/>
              <a:t>. та </a:t>
            </a:r>
            <a:r>
              <a:rPr lang="uk-UA" sz="2000" dirty="0" err="1"/>
              <a:t>iн</a:t>
            </a:r>
            <a:r>
              <a:rPr lang="uk-UA" sz="2000" dirty="0" smtClean="0"/>
              <a:t>. </a:t>
            </a:r>
            <a:r>
              <a:rPr lang="uk-UA" sz="2000" dirty="0" err="1" smtClean="0"/>
              <a:t>Управлiння</a:t>
            </a:r>
            <a:r>
              <a:rPr lang="uk-UA" sz="2000" dirty="0" smtClean="0"/>
              <a:t> </a:t>
            </a:r>
            <a:r>
              <a:rPr lang="uk-UA" sz="2000" dirty="0"/>
              <a:t>людськими ресурсами: </a:t>
            </a:r>
            <a:r>
              <a:rPr lang="uk-UA" sz="2000" dirty="0" err="1"/>
              <a:t>фiлософськi</a:t>
            </a:r>
            <a:r>
              <a:rPr lang="uk-UA" sz="2000" dirty="0"/>
              <a:t> засади : </a:t>
            </a:r>
            <a:r>
              <a:rPr lang="uk-UA" sz="2000" dirty="0" err="1"/>
              <a:t>навч</a:t>
            </a:r>
            <a:r>
              <a:rPr lang="uk-UA" sz="2000" dirty="0"/>
              <a:t>. </a:t>
            </a:r>
            <a:r>
              <a:rPr lang="uk-UA" sz="2000" dirty="0" err="1" smtClean="0"/>
              <a:t>посiбник</a:t>
            </a:r>
            <a:r>
              <a:rPr lang="uk-UA" sz="2000" dirty="0" smtClean="0"/>
              <a:t>. </a:t>
            </a:r>
            <a:r>
              <a:rPr lang="uk-UA" sz="2000" dirty="0" err="1" smtClean="0"/>
              <a:t>Запорiз</a:t>
            </a:r>
            <a:r>
              <a:rPr lang="uk-UA" sz="2000" dirty="0"/>
              <a:t>. </a:t>
            </a:r>
            <a:r>
              <a:rPr lang="uk-UA" sz="2000" dirty="0" err="1"/>
              <a:t>держ</a:t>
            </a:r>
            <a:r>
              <a:rPr lang="uk-UA" sz="2000" dirty="0"/>
              <a:t>. </a:t>
            </a:r>
            <a:r>
              <a:rPr lang="uk-UA" sz="2000" dirty="0" err="1"/>
              <a:t>iнж</a:t>
            </a:r>
            <a:r>
              <a:rPr lang="uk-UA" sz="2000" dirty="0"/>
              <a:t>. акад. </a:t>
            </a:r>
            <a:r>
              <a:rPr lang="uk-UA" sz="2000" dirty="0" smtClean="0"/>
              <a:t>К.: </a:t>
            </a:r>
            <a:r>
              <a:rPr lang="uk-UA" sz="2000" dirty="0" err="1"/>
              <a:t>Професiонал</a:t>
            </a:r>
            <a:r>
              <a:rPr lang="uk-UA" sz="2000" dirty="0"/>
              <a:t>, 2021</a:t>
            </a:r>
            <a:r>
              <a:rPr lang="uk-UA" sz="2000" dirty="0" smtClean="0"/>
              <a:t>. </a:t>
            </a:r>
            <a:r>
              <a:rPr lang="uk-UA" sz="2000" dirty="0"/>
              <a:t>567 с.</a:t>
            </a:r>
            <a:endParaRPr lang="ru-RU" sz="2000" dirty="0"/>
          </a:p>
          <a:p>
            <a:endParaRPr lang="uk-UA" sz="2000" dirty="0"/>
          </a:p>
          <a:p>
            <a:pPr lvl="0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248"/>
            <a:ext cx="8458200" cy="4707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/>
              <a:t>          </a:t>
            </a:r>
            <a:r>
              <a:rPr lang="uk-UA" sz="2800" dirty="0">
                <a:solidFill>
                  <a:schemeClr val="bg1"/>
                </a:solidFill>
              </a:rPr>
              <a:t>Актуальність філософії управління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2971793" cy="4594262"/>
          </a:xfrm>
        </p:spPr>
        <p:txBody>
          <a:bodyPr>
            <a:normAutofit/>
          </a:bodyPr>
          <a:lstStyle/>
          <a:p>
            <a:r>
              <a:rPr lang="ru-RU" sz="2400" dirty="0"/>
              <a:t>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1196752"/>
            <a:ext cx="5340350" cy="5544616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4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Філософія управління як тип інтелектуальної діяльності зародилася в Греції в кінці VII ст. до н.е.</a:t>
            </a:r>
          </a:p>
          <a:p>
            <a:pPr algn="just"/>
            <a:endParaRPr lang="uk-UA" sz="4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4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Двадцять перше століття має багато епітетів, у тому числі і "століття комунікативного управління", оскільки прогрес, досягнутий в цьому сторіччі, багато в чому забезпечений успіхами в управлінні.</a:t>
            </a:r>
          </a:p>
          <a:p>
            <a:pPr algn="just"/>
            <a:endParaRPr lang="uk-UA" sz="3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4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Філософію управління прийнято вважати сферою, теорією наукового знання про загальні закономірності дії суб'єкта управління.</a:t>
            </a:r>
          </a:p>
          <a:p>
            <a:pPr algn="just"/>
            <a:endParaRPr lang="uk-UA" sz="4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4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357159" y="1643050"/>
          <a:ext cx="3071834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Clip" r:id="rId3" imgW="3537814" imgH="2145182" progId="">
                  <p:embed/>
                </p:oleObj>
              </mc:Choice>
              <mc:Fallback>
                <p:oleObj name="Clip" r:id="rId3" imgW="3537814" imgH="214518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9" y="1643050"/>
                        <a:ext cx="3071834" cy="278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77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err="1">
                <a:latin typeface="Arial" charset="0"/>
              </a:rPr>
              <a:t>УПравління</a:t>
            </a:r>
            <a:r>
              <a:rPr lang="uk-UA" sz="4000" b="1" dirty="0">
                <a:latin typeface="Arial" charset="0"/>
              </a:rPr>
              <a:t> як предмет дослідження</a:t>
            </a:r>
            <a:endParaRPr lang="ru-RU" sz="4000" b="1" dirty="0">
              <a:latin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17622308"/>
              </p:ext>
            </p:extLst>
          </p:nvPr>
        </p:nvGraphicFramePr>
        <p:xfrm>
          <a:off x="425450" y="1585913"/>
          <a:ext cx="403225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Organization Chart 7"/>
          <p:cNvGrpSpPr>
            <a:grpSpLocks noChangeAspect="1"/>
          </p:cNvGrpSpPr>
          <p:nvPr/>
        </p:nvGrpSpPr>
        <p:grpSpPr bwMode="auto">
          <a:xfrm>
            <a:off x="4643438" y="1142984"/>
            <a:ext cx="4249263" cy="4835541"/>
            <a:chOff x="2753" y="999"/>
            <a:chExt cx="3035" cy="1152"/>
          </a:xfrm>
        </p:grpSpPr>
        <p:cxnSp>
          <p:nvCxnSpPr>
            <p:cNvPr id="2057" name="_s2057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5400000" flipH="1" flipV="1">
              <a:off x="3236" y="1746"/>
              <a:ext cx="131" cy="7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rot="5400000" flipH="1">
              <a:off x="4277" y="1790"/>
              <a:ext cx="144" cy="1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rot="5400000" flipH="1">
              <a:off x="5285" y="1790"/>
              <a:ext cx="144" cy="1"/>
            </a:xfrm>
            <a:prstGeom prst="bentConnector3">
              <a:avLst>
                <a:gd name="adj1" fmla="val 2051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 flipV="1">
              <a:off x="4761" y="836"/>
              <a:ext cx="144" cy="104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 flipV="1">
              <a:off x="4257" y="1340"/>
              <a:ext cx="144" cy="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_s2062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5400000" flipH="1" flipV="1">
              <a:off x="3753" y="874"/>
              <a:ext cx="144" cy="9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2063"/>
            <p:cNvSpPr>
              <a:spLocks noChangeArrowheads="1"/>
            </p:cNvSpPr>
            <p:nvPr/>
          </p:nvSpPr>
          <p:spPr bwMode="auto">
            <a:xfrm>
              <a:off x="3723" y="999"/>
              <a:ext cx="117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Філософія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управління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_s2064"/>
            <p:cNvSpPr>
              <a:spLocks noChangeArrowheads="1"/>
            </p:cNvSpPr>
            <p:nvPr/>
          </p:nvSpPr>
          <p:spPr bwMode="auto">
            <a:xfrm>
              <a:off x="290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Як частина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соціального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управління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2065"/>
            <p:cNvSpPr>
              <a:spLocks noChangeArrowheads="1"/>
            </p:cNvSpPr>
            <p:nvPr/>
          </p:nvSpPr>
          <p:spPr bwMode="auto">
            <a:xfrm>
              <a:off x="3916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Як ідейна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програма діючої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системи управління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_s2066"/>
            <p:cNvSpPr>
              <a:spLocks noChangeArrowheads="1"/>
            </p:cNvSpPr>
            <p:nvPr/>
          </p:nvSpPr>
          <p:spPr bwMode="auto">
            <a:xfrm>
              <a:off x="4924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Як рефлексія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типів управління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2067"/>
            <p:cNvSpPr>
              <a:spLocks noChangeArrowheads="1"/>
            </p:cNvSpPr>
            <p:nvPr/>
          </p:nvSpPr>
          <p:spPr bwMode="auto">
            <a:xfrm>
              <a:off x="4925" y="186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Управління як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універсальна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характеристика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суспільного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 індивідуального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буття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_s2068"/>
            <p:cNvSpPr>
              <a:spLocks noChangeArrowheads="1"/>
            </p:cNvSpPr>
            <p:nvPr/>
          </p:nvSpPr>
          <p:spPr bwMode="auto">
            <a:xfrm>
              <a:off x="3917" y="186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1000" dirty="0"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 система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ціннісних установок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управлыння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_s2069"/>
            <p:cNvSpPr>
              <a:spLocks noChangeArrowheads="1"/>
            </p:cNvSpPr>
            <p:nvPr/>
          </p:nvSpPr>
          <p:spPr bwMode="auto">
            <a:xfrm>
              <a:off x="2753" y="1850"/>
              <a:ext cx="1019" cy="3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Управління як форма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соціального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і духовного буття</a:t>
              </a:r>
              <a:endPara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Філософія управління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осмислює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принципи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ідеали, які визначають діяльність організації. </a:t>
            </a:r>
          </a:p>
          <a:p>
            <a:pPr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Кожна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історична епоха розвивала уявлення про управління, методи стимулювання, масштаби організації самого процесу, але тільки в ХХ ст. з'явилися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почали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розвиватися наукові підходи до управління. </a:t>
            </a:r>
          </a:p>
        </p:txBody>
      </p:sp>
    </p:spTree>
    <p:extLst>
      <p:ext uri="{BB962C8B-B14F-4D97-AF65-F5344CB8AC3E}">
        <p14:creationId xmlns:p14="http://schemas.microsoft.com/office/powerpoint/2010/main" val="390032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721499"/>
          </a:xfrm>
        </p:spPr>
        <p:txBody>
          <a:bodyPr>
            <a:normAutofit lnSpcReduction="10000"/>
          </a:bodyPr>
          <a:lstStyle/>
          <a:p>
            <a:r>
              <a:rPr lang="uk-UA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Основні поняття теми:</a:t>
            </a:r>
          </a:p>
          <a:p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об’єктивний процес упорядкування систем, суть якого полягає в забезпеченні їхньої цілісності, підтриманні заданого режиму діяльності й досягненню мети шляхом обміну інформацією між їхніми підсистемами.</a:t>
            </a:r>
          </a:p>
          <a:p>
            <a:pPr marL="342900" indent="-342900">
              <a:buFont typeface="Arial" pitchFamily="34" charset="0"/>
              <a:buChar char="•"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Соціальне управління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цілеспрямована дія на суспільство для впорядкування, збереження, вдосконалення і розвитку його певної якісної специфіки.</a:t>
            </a:r>
          </a:p>
        </p:txBody>
      </p:sp>
    </p:spTree>
    <p:extLst>
      <p:ext uri="{BB962C8B-B14F-4D97-AF65-F5344CB8AC3E}">
        <p14:creationId xmlns:p14="http://schemas.microsoft.com/office/powerpoint/2010/main" val="231931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1040</TotalTime>
  <Words>1028</Words>
  <Application>Microsoft Office PowerPoint</Application>
  <PresentationFormat>Экран (4:3)</PresentationFormat>
  <Paragraphs>261</Paragraphs>
  <Slides>43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Aharoni</vt:lpstr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Clip</vt:lpstr>
      <vt:lpstr>ЛЕКЦІЯ  з навчальної дисципліни  “ФІЛОСОФІя УПРАВЛІННЯ”      ТЕМА № 1. Філософія управління:     предмет,          об’єкт       і  завдання   </vt:lpstr>
      <vt:lpstr>Епіграф</vt:lpstr>
      <vt:lpstr>Навчальні та виховні цілі  </vt:lpstr>
      <vt:lpstr>Питання до обговорення</vt:lpstr>
      <vt:lpstr>Рекомендована    Література</vt:lpstr>
      <vt:lpstr>          Актуальність філософії управління</vt:lpstr>
      <vt:lpstr>УПравління як предмет дослідження</vt:lpstr>
      <vt:lpstr>Презентация PowerPoint</vt:lpstr>
      <vt:lpstr>Презентация PowerPoint</vt:lpstr>
      <vt:lpstr>Основні поняття теми: </vt:lpstr>
      <vt:lpstr>Основні етапи процесу управління:</vt:lpstr>
      <vt:lpstr>Основні поняття теми</vt:lpstr>
      <vt:lpstr>Функціями управління у сучасній філософській літературі найчастіше називають </vt:lpstr>
      <vt:lpstr>Управління як процес має форму системи діяльності:</vt:lpstr>
      <vt:lpstr>1. Філософія управління : концепція, об'єкт, предмет </vt:lpstr>
      <vt:lpstr>Мета філософії управління</vt:lpstr>
      <vt:lpstr>Презентация PowerPoint</vt:lpstr>
      <vt:lpstr>Предмет  курсу  філософія управління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 ФІЛОСОФії  уПРАВління</vt:lpstr>
      <vt:lpstr>2. СУБ'ЄКТ І ОБ'ЄКТ УПРАВЛІННЯ  </vt:lpstr>
      <vt:lpstr>Презентация PowerPoint</vt:lpstr>
      <vt:lpstr>2.1. Суб'єкт соціального управління  </vt:lpstr>
      <vt:lpstr>Суб'єкт управління</vt:lpstr>
      <vt:lpstr>2.2. Соціальний об'єкт управління  </vt:lpstr>
      <vt:lpstr>Презентация PowerPoint</vt:lpstr>
      <vt:lpstr>Презентация PowerPoint</vt:lpstr>
      <vt:lpstr>Презентация PowerPoint</vt:lpstr>
      <vt:lpstr>- розвинутість - рівень освіти, професійної підготовки, навичок, умінь, демографічні ознаки, стан здоров'я, сімейний стан, культура, моральність тощо;  - організованість - релігійність, моральність, правосвідомість, традиції, звичаї, менталітет;  - зміст інтересів та цілей, які мають люди;  - відношення  людей до соціальних норм;  - зв'язок мотивів і стимулів поведінки і діяльності людей у суспільстві,  </vt:lpstr>
      <vt:lpstr>3.  ПРИНЦИПИ СОЦІАЛЬНОГО УПРАВЛІННЯ </vt:lpstr>
      <vt:lpstr>основні принципи соціального управління</vt:lpstr>
      <vt:lpstr>основні принципи соціального управління</vt:lpstr>
      <vt:lpstr>основні принципи соціального управління</vt:lpstr>
      <vt:lpstr> принципи соціального управління повинні:</vt:lpstr>
      <vt:lpstr>Висновки </vt:lpstr>
      <vt:lpstr>Висновки</vt:lpstr>
      <vt:lpstr>висновки</vt:lpstr>
      <vt:lpstr>ВИСНОВКИ</vt:lpstr>
      <vt:lpstr>Завдання для самостійної роботи: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ФОНДОВА ЛЕКЦІЯ  з навчальної дисципліни  “ФІЛОСОФСЬКІ ПРОБЛЕМИ УПРАВЛІННЯ”      ТЕМА № 1. Філософські проблеми управління: предмет, об’єкт і завдання</dc:title>
  <dc:creator>р</dc:creator>
  <cp:lastModifiedBy>PC 1</cp:lastModifiedBy>
  <cp:revision>116</cp:revision>
  <dcterms:created xsi:type="dcterms:W3CDTF">2014-04-19T07:44:32Z</dcterms:created>
  <dcterms:modified xsi:type="dcterms:W3CDTF">2023-11-13T12:20:11Z</dcterms:modified>
</cp:coreProperties>
</file>