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2"/>
  </p:notesMasterIdLst>
  <p:sldIdLst>
    <p:sldId id="256" r:id="rId2"/>
    <p:sldId id="310" r:id="rId3"/>
    <p:sldId id="332" r:id="rId4"/>
    <p:sldId id="333" r:id="rId5"/>
    <p:sldId id="334" r:id="rId6"/>
    <p:sldId id="337" r:id="rId7"/>
    <p:sldId id="311" r:id="rId8"/>
    <p:sldId id="380" r:id="rId9"/>
    <p:sldId id="364" r:id="rId10"/>
    <p:sldId id="375" r:id="rId11"/>
    <p:sldId id="316" r:id="rId12"/>
    <p:sldId id="330" r:id="rId13"/>
    <p:sldId id="312" r:id="rId14"/>
    <p:sldId id="329" r:id="rId15"/>
    <p:sldId id="318" r:id="rId16"/>
    <p:sldId id="335" r:id="rId17"/>
    <p:sldId id="336" r:id="rId18"/>
    <p:sldId id="355" r:id="rId19"/>
    <p:sldId id="338" r:id="rId20"/>
    <p:sldId id="340" r:id="rId21"/>
    <p:sldId id="373" r:id="rId22"/>
    <p:sldId id="374" r:id="rId23"/>
    <p:sldId id="366" r:id="rId24"/>
    <p:sldId id="341" r:id="rId25"/>
    <p:sldId id="342" r:id="rId26"/>
    <p:sldId id="343" r:id="rId27"/>
    <p:sldId id="344" r:id="rId28"/>
    <p:sldId id="346" r:id="rId29"/>
    <p:sldId id="347" r:id="rId30"/>
    <p:sldId id="349" r:id="rId31"/>
    <p:sldId id="350" r:id="rId32"/>
    <p:sldId id="353" r:id="rId33"/>
    <p:sldId id="354" r:id="rId34"/>
    <p:sldId id="303" r:id="rId35"/>
    <p:sldId id="273" r:id="rId36"/>
    <p:sldId id="301" r:id="rId37"/>
    <p:sldId id="377" r:id="rId38"/>
    <p:sldId id="379" r:id="rId39"/>
    <p:sldId id="320" r:id="rId40"/>
    <p:sldId id="369" r:id="rId41"/>
    <p:sldId id="368" r:id="rId42"/>
    <p:sldId id="367" r:id="rId43"/>
    <p:sldId id="370" r:id="rId44"/>
    <p:sldId id="371" r:id="rId45"/>
    <p:sldId id="378" r:id="rId46"/>
    <p:sldId id="305" r:id="rId47"/>
    <p:sldId id="306" r:id="rId48"/>
    <p:sldId id="299" r:id="rId49"/>
    <p:sldId id="381" r:id="rId50"/>
    <p:sldId id="382" r:id="rId51"/>
    <p:sldId id="383" r:id="rId52"/>
    <p:sldId id="384" r:id="rId53"/>
    <p:sldId id="274" r:id="rId54"/>
    <p:sldId id="372" r:id="rId55"/>
    <p:sldId id="326" r:id="rId56"/>
    <p:sldId id="359" r:id="rId57"/>
    <p:sldId id="360" r:id="rId58"/>
    <p:sldId id="361" r:id="rId59"/>
    <p:sldId id="362" r:id="rId60"/>
    <p:sldId id="363" r:id="rId61"/>
  </p:sldIdLst>
  <p:sldSz cx="12192000" cy="6858000"/>
  <p:notesSz cx="12192000" cy="6858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8"/>
    <p:restoredTop sz="94652"/>
  </p:normalViewPr>
  <p:slideViewPr>
    <p:cSldViewPr>
      <p:cViewPr>
        <p:scale>
          <a:sx n="75" d="100"/>
          <a:sy n="75" d="100"/>
        </p:scale>
        <p:origin x="-504" y="-21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58E2D-2A7F-41BE-8075-E13B11EEB39A}"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ru-RU"/>
        </a:p>
      </dgm:t>
    </dgm:pt>
    <dgm:pt modelId="{1F8456BD-7BF7-4C0F-8AED-AEA0C74A498C}">
      <dgm:prSet/>
      <dgm:spPr/>
      <dgm:t>
        <a:bodyPr/>
        <a:lstStyle/>
        <a:p>
          <a:pPr rtl="0"/>
          <a:endParaRPr lang="uk-UA" b="1" dirty="0"/>
        </a:p>
      </dgm:t>
    </dgm:pt>
    <dgm:pt modelId="{40D5BF8F-2A2D-42D7-9616-A1E95380C1B4}" type="parTrans" cxnId="{205F0601-66AF-4C7B-A9BA-31A10767B477}">
      <dgm:prSet/>
      <dgm:spPr/>
      <dgm:t>
        <a:bodyPr/>
        <a:lstStyle/>
        <a:p>
          <a:endParaRPr lang="ru-RU"/>
        </a:p>
      </dgm:t>
    </dgm:pt>
    <dgm:pt modelId="{528328BD-6261-4E55-AD43-83A993BAEEC2}" type="sibTrans" cxnId="{205F0601-66AF-4C7B-A9BA-31A10767B477}">
      <dgm:prSet/>
      <dgm:spPr/>
      <dgm:t>
        <a:bodyPr/>
        <a:lstStyle/>
        <a:p>
          <a:endParaRPr lang="ru-RU"/>
        </a:p>
      </dgm:t>
    </dgm:pt>
    <dgm:pt modelId="{EF54CAF9-8EA5-4851-A05E-5A5C63968A45}">
      <dgm:prSet/>
      <dgm:spPr/>
      <dgm:t>
        <a:bodyPr/>
        <a:lstStyle/>
        <a:p>
          <a:pPr rtl="0"/>
          <a:r>
            <a:rPr lang="uk-UA" b="1" dirty="0" smtClean="0"/>
            <a:t>1. Фактори, які формують особу молодого правопорушника (негативний вплив родини, безпосереднього оточення, засобів масової інформації, недоліки шкільного, побутового виховання тощо). </a:t>
          </a:r>
          <a:endParaRPr lang="uk-UA" b="1" dirty="0"/>
        </a:p>
      </dgm:t>
    </dgm:pt>
    <dgm:pt modelId="{F4CD4AF5-463B-4648-97C5-F8AC52A433B5}" type="parTrans" cxnId="{E89A07D3-3C10-4A85-9C69-F29128BA0AF0}">
      <dgm:prSet/>
      <dgm:spPr/>
      <dgm:t>
        <a:bodyPr/>
        <a:lstStyle/>
        <a:p>
          <a:endParaRPr lang="ru-RU"/>
        </a:p>
      </dgm:t>
    </dgm:pt>
    <dgm:pt modelId="{24F20997-0015-4462-9FD3-65DBBBFF3097}" type="sibTrans" cxnId="{E89A07D3-3C10-4A85-9C69-F29128BA0AF0}">
      <dgm:prSet/>
      <dgm:spPr/>
      <dgm:t>
        <a:bodyPr/>
        <a:lstStyle/>
        <a:p>
          <a:endParaRPr lang="ru-RU"/>
        </a:p>
      </dgm:t>
    </dgm:pt>
    <dgm:pt modelId="{61CDFD24-8327-44A4-A272-DA3A1E95BEBE}">
      <dgm:prSet/>
      <dgm:spPr/>
      <dgm:t>
        <a:bodyPr/>
        <a:lstStyle/>
        <a:p>
          <a:pPr rtl="0"/>
          <a:endParaRPr lang="uk-UA" b="1" dirty="0"/>
        </a:p>
      </dgm:t>
    </dgm:pt>
    <dgm:pt modelId="{FBBE5F12-69AE-407E-BF31-D3FD4A346529}" type="parTrans" cxnId="{F4E67767-3AE2-48D7-9BB0-AF6036571995}">
      <dgm:prSet/>
      <dgm:spPr/>
      <dgm:t>
        <a:bodyPr/>
        <a:lstStyle/>
        <a:p>
          <a:endParaRPr lang="ru-RU"/>
        </a:p>
      </dgm:t>
    </dgm:pt>
    <dgm:pt modelId="{B046CA08-7037-499A-B10A-193B178149DE}" type="sibTrans" cxnId="{F4E67767-3AE2-48D7-9BB0-AF6036571995}">
      <dgm:prSet/>
      <dgm:spPr/>
      <dgm:t>
        <a:bodyPr/>
        <a:lstStyle/>
        <a:p>
          <a:endParaRPr lang="ru-RU"/>
        </a:p>
      </dgm:t>
    </dgm:pt>
    <dgm:pt modelId="{2FAABE8A-AB6C-4C92-841E-A2272EA02902}">
      <dgm:prSet/>
      <dgm:spPr/>
      <dgm:t>
        <a:bodyPr/>
        <a:lstStyle/>
        <a:p>
          <a:pPr rtl="0"/>
          <a:r>
            <a:rPr lang="uk-UA" b="1" dirty="0" smtClean="0"/>
            <a:t>2. Умови, що сприяють вчиненню злочинів (недоліки організаційного характеру, які допомагають особам з уже сформованою </a:t>
          </a:r>
          <a:r>
            <a:rPr lang="uk-UA" b="1" dirty="0" err="1" smtClean="0"/>
            <a:t>антисуспільною</a:t>
          </a:r>
          <a:r>
            <a:rPr lang="uk-UA" b="1" dirty="0" smtClean="0"/>
            <a:t> орієнтацією «технічно» здійснити злочинні наміри. </a:t>
          </a:r>
          <a:endParaRPr lang="uk-UA" b="1" dirty="0"/>
        </a:p>
      </dgm:t>
    </dgm:pt>
    <dgm:pt modelId="{8CE43EB9-A618-4AA8-883E-EEB1BA663B94}" type="parTrans" cxnId="{D19A19B5-AC2E-4D0C-B412-543215519658}">
      <dgm:prSet/>
      <dgm:spPr/>
      <dgm:t>
        <a:bodyPr/>
        <a:lstStyle/>
        <a:p>
          <a:endParaRPr lang="ru-RU"/>
        </a:p>
      </dgm:t>
    </dgm:pt>
    <dgm:pt modelId="{3236DDF1-CE2D-4004-9310-EDBB69EA559D}" type="sibTrans" cxnId="{D19A19B5-AC2E-4D0C-B412-543215519658}">
      <dgm:prSet/>
      <dgm:spPr/>
      <dgm:t>
        <a:bodyPr/>
        <a:lstStyle/>
        <a:p>
          <a:endParaRPr lang="ru-RU"/>
        </a:p>
      </dgm:t>
    </dgm:pt>
    <dgm:pt modelId="{C8233871-B874-4B0D-9AB5-448C8674665B}">
      <dgm:prSet/>
      <dgm:spPr/>
      <dgm:t>
        <a:bodyPr/>
        <a:lstStyle/>
        <a:p>
          <a:pPr rtl="0"/>
          <a:endParaRPr lang="uk-UA" b="1" dirty="0"/>
        </a:p>
      </dgm:t>
    </dgm:pt>
    <dgm:pt modelId="{D44C943F-91BB-4DE8-BB64-A3D366E8E67A}" type="parTrans" cxnId="{DF8E589C-5918-4085-929A-3AAA64260A52}">
      <dgm:prSet/>
      <dgm:spPr/>
      <dgm:t>
        <a:bodyPr/>
        <a:lstStyle/>
        <a:p>
          <a:endParaRPr lang="ru-RU"/>
        </a:p>
      </dgm:t>
    </dgm:pt>
    <dgm:pt modelId="{2533F398-EA94-40AA-877D-B64067126702}" type="sibTrans" cxnId="{DF8E589C-5918-4085-929A-3AAA64260A52}">
      <dgm:prSet/>
      <dgm:spPr/>
      <dgm:t>
        <a:bodyPr/>
        <a:lstStyle/>
        <a:p>
          <a:endParaRPr lang="ru-RU"/>
        </a:p>
      </dgm:t>
    </dgm:pt>
    <dgm:pt modelId="{4D775259-E1F9-4D8D-B11B-792CD14146B9}">
      <dgm:prSet/>
      <dgm:spPr/>
      <dgm:t>
        <a:bodyPr/>
        <a:lstStyle/>
        <a:p>
          <a:pPr rtl="0"/>
          <a:r>
            <a:rPr lang="uk-UA" b="1" dirty="0" smtClean="0"/>
            <a:t>3. Обставини, пов’язані з поведінкою жертв злочинів. </a:t>
          </a:r>
          <a:endParaRPr lang="ru-RU" dirty="0"/>
        </a:p>
      </dgm:t>
    </dgm:pt>
    <dgm:pt modelId="{B3529A81-598A-4DD1-B9F7-D51A16ECDB45}" type="parTrans" cxnId="{418E2CA2-DDDB-4D49-A90F-23DB0B6DB92E}">
      <dgm:prSet/>
      <dgm:spPr/>
      <dgm:t>
        <a:bodyPr/>
        <a:lstStyle/>
        <a:p>
          <a:endParaRPr lang="ru-RU"/>
        </a:p>
      </dgm:t>
    </dgm:pt>
    <dgm:pt modelId="{8F121215-FEDF-48D2-9D4B-93A0EDDACA49}" type="sibTrans" cxnId="{418E2CA2-DDDB-4D49-A90F-23DB0B6DB92E}">
      <dgm:prSet/>
      <dgm:spPr/>
      <dgm:t>
        <a:bodyPr/>
        <a:lstStyle/>
        <a:p>
          <a:endParaRPr lang="ru-RU"/>
        </a:p>
      </dgm:t>
    </dgm:pt>
    <dgm:pt modelId="{F11B9542-8C30-436E-AAFF-E1D24CBE6997}" type="pres">
      <dgm:prSet presAssocID="{85858E2D-2A7F-41BE-8075-E13B11EEB39A}" presName="Name0" presStyleCnt="0">
        <dgm:presLayoutVars>
          <dgm:dir/>
          <dgm:animLvl val="lvl"/>
          <dgm:resizeHandles val="exact"/>
        </dgm:presLayoutVars>
      </dgm:prSet>
      <dgm:spPr/>
      <dgm:t>
        <a:bodyPr/>
        <a:lstStyle/>
        <a:p>
          <a:endParaRPr lang="ru-RU"/>
        </a:p>
      </dgm:t>
    </dgm:pt>
    <dgm:pt modelId="{4E4711A0-6CC3-4D79-B29D-C2171AA592BD}" type="pres">
      <dgm:prSet presAssocID="{1F8456BD-7BF7-4C0F-8AED-AEA0C74A498C}" presName="composite" presStyleCnt="0"/>
      <dgm:spPr/>
    </dgm:pt>
    <dgm:pt modelId="{5F4CABD6-349E-4CAE-A861-9D89232DF9DC}" type="pres">
      <dgm:prSet presAssocID="{1F8456BD-7BF7-4C0F-8AED-AEA0C74A498C}" presName="parTx" presStyleLbl="alignNode1" presStyleIdx="0" presStyleCnt="3">
        <dgm:presLayoutVars>
          <dgm:chMax val="0"/>
          <dgm:chPref val="0"/>
          <dgm:bulletEnabled val="1"/>
        </dgm:presLayoutVars>
      </dgm:prSet>
      <dgm:spPr/>
      <dgm:t>
        <a:bodyPr/>
        <a:lstStyle/>
        <a:p>
          <a:endParaRPr lang="ru-RU"/>
        </a:p>
      </dgm:t>
    </dgm:pt>
    <dgm:pt modelId="{5991B638-0539-4662-8A7B-90DC1829DBD9}" type="pres">
      <dgm:prSet presAssocID="{1F8456BD-7BF7-4C0F-8AED-AEA0C74A498C}" presName="desTx" presStyleLbl="alignAccFollowNode1" presStyleIdx="0" presStyleCnt="3">
        <dgm:presLayoutVars>
          <dgm:bulletEnabled val="1"/>
        </dgm:presLayoutVars>
      </dgm:prSet>
      <dgm:spPr/>
      <dgm:t>
        <a:bodyPr/>
        <a:lstStyle/>
        <a:p>
          <a:endParaRPr lang="ru-RU"/>
        </a:p>
      </dgm:t>
    </dgm:pt>
    <dgm:pt modelId="{01A162B1-40D9-4023-900B-50F6F8B9DF91}" type="pres">
      <dgm:prSet presAssocID="{528328BD-6261-4E55-AD43-83A993BAEEC2}" presName="space" presStyleCnt="0"/>
      <dgm:spPr/>
    </dgm:pt>
    <dgm:pt modelId="{5493544F-853C-4483-97D2-6BE1BCFE5859}" type="pres">
      <dgm:prSet presAssocID="{61CDFD24-8327-44A4-A272-DA3A1E95BEBE}" presName="composite" presStyleCnt="0"/>
      <dgm:spPr/>
    </dgm:pt>
    <dgm:pt modelId="{C0BD718C-0D7B-420B-80C8-8BAA2509A279}" type="pres">
      <dgm:prSet presAssocID="{61CDFD24-8327-44A4-A272-DA3A1E95BEBE}" presName="parTx" presStyleLbl="alignNode1" presStyleIdx="1" presStyleCnt="3">
        <dgm:presLayoutVars>
          <dgm:chMax val="0"/>
          <dgm:chPref val="0"/>
          <dgm:bulletEnabled val="1"/>
        </dgm:presLayoutVars>
      </dgm:prSet>
      <dgm:spPr/>
      <dgm:t>
        <a:bodyPr/>
        <a:lstStyle/>
        <a:p>
          <a:endParaRPr lang="ru-RU"/>
        </a:p>
      </dgm:t>
    </dgm:pt>
    <dgm:pt modelId="{4C9E3CBD-8F77-434B-BF63-99BE1662BBE1}" type="pres">
      <dgm:prSet presAssocID="{61CDFD24-8327-44A4-A272-DA3A1E95BEBE}" presName="desTx" presStyleLbl="alignAccFollowNode1" presStyleIdx="1" presStyleCnt="3">
        <dgm:presLayoutVars>
          <dgm:bulletEnabled val="1"/>
        </dgm:presLayoutVars>
      </dgm:prSet>
      <dgm:spPr/>
      <dgm:t>
        <a:bodyPr/>
        <a:lstStyle/>
        <a:p>
          <a:endParaRPr lang="ru-RU"/>
        </a:p>
      </dgm:t>
    </dgm:pt>
    <dgm:pt modelId="{57865C48-D8B0-46BC-8565-C1193B627E41}" type="pres">
      <dgm:prSet presAssocID="{B046CA08-7037-499A-B10A-193B178149DE}" presName="space" presStyleCnt="0"/>
      <dgm:spPr/>
    </dgm:pt>
    <dgm:pt modelId="{A7E9EE5D-7554-406B-973A-17D79A548F8A}" type="pres">
      <dgm:prSet presAssocID="{C8233871-B874-4B0D-9AB5-448C8674665B}" presName="composite" presStyleCnt="0"/>
      <dgm:spPr/>
    </dgm:pt>
    <dgm:pt modelId="{39576BA6-5B19-4E6B-9595-4FA88561436A}" type="pres">
      <dgm:prSet presAssocID="{C8233871-B874-4B0D-9AB5-448C8674665B}" presName="parTx" presStyleLbl="alignNode1" presStyleIdx="2" presStyleCnt="3">
        <dgm:presLayoutVars>
          <dgm:chMax val="0"/>
          <dgm:chPref val="0"/>
          <dgm:bulletEnabled val="1"/>
        </dgm:presLayoutVars>
      </dgm:prSet>
      <dgm:spPr/>
      <dgm:t>
        <a:bodyPr/>
        <a:lstStyle/>
        <a:p>
          <a:endParaRPr lang="ru-RU"/>
        </a:p>
      </dgm:t>
    </dgm:pt>
    <dgm:pt modelId="{D25806B6-5FE9-4280-9F15-036A3A1BBCAB}" type="pres">
      <dgm:prSet presAssocID="{C8233871-B874-4B0D-9AB5-448C8674665B}" presName="desTx" presStyleLbl="alignAccFollowNode1" presStyleIdx="2" presStyleCnt="3">
        <dgm:presLayoutVars>
          <dgm:bulletEnabled val="1"/>
        </dgm:presLayoutVars>
      </dgm:prSet>
      <dgm:spPr/>
      <dgm:t>
        <a:bodyPr/>
        <a:lstStyle/>
        <a:p>
          <a:endParaRPr lang="ru-RU"/>
        </a:p>
      </dgm:t>
    </dgm:pt>
  </dgm:ptLst>
  <dgm:cxnLst>
    <dgm:cxn modelId="{D5EC42E6-5D11-4DA4-B246-1C9EAABC9381}" type="presOf" srcId="{C8233871-B874-4B0D-9AB5-448C8674665B}" destId="{39576BA6-5B19-4E6B-9595-4FA88561436A}" srcOrd="0" destOrd="0" presId="urn:microsoft.com/office/officeart/2005/8/layout/hList1"/>
    <dgm:cxn modelId="{438BE673-9168-4627-A14E-C70A562757F3}" type="presOf" srcId="{EF54CAF9-8EA5-4851-A05E-5A5C63968A45}" destId="{5991B638-0539-4662-8A7B-90DC1829DBD9}" srcOrd="0" destOrd="0" presId="urn:microsoft.com/office/officeart/2005/8/layout/hList1"/>
    <dgm:cxn modelId="{F4E67767-3AE2-48D7-9BB0-AF6036571995}" srcId="{85858E2D-2A7F-41BE-8075-E13B11EEB39A}" destId="{61CDFD24-8327-44A4-A272-DA3A1E95BEBE}" srcOrd="1" destOrd="0" parTransId="{FBBE5F12-69AE-407E-BF31-D3FD4A346529}" sibTransId="{B046CA08-7037-499A-B10A-193B178149DE}"/>
    <dgm:cxn modelId="{A93A81C4-41B8-4DDB-9E3B-617E150CBC7E}" type="presOf" srcId="{61CDFD24-8327-44A4-A272-DA3A1E95BEBE}" destId="{C0BD718C-0D7B-420B-80C8-8BAA2509A279}" srcOrd="0" destOrd="0" presId="urn:microsoft.com/office/officeart/2005/8/layout/hList1"/>
    <dgm:cxn modelId="{DDD2EBEB-DC0B-441F-B954-3D29F91B720D}" type="presOf" srcId="{85858E2D-2A7F-41BE-8075-E13B11EEB39A}" destId="{F11B9542-8C30-436E-AAFF-E1D24CBE6997}" srcOrd="0" destOrd="0" presId="urn:microsoft.com/office/officeart/2005/8/layout/hList1"/>
    <dgm:cxn modelId="{205F0601-66AF-4C7B-A9BA-31A10767B477}" srcId="{85858E2D-2A7F-41BE-8075-E13B11EEB39A}" destId="{1F8456BD-7BF7-4C0F-8AED-AEA0C74A498C}" srcOrd="0" destOrd="0" parTransId="{40D5BF8F-2A2D-42D7-9616-A1E95380C1B4}" sibTransId="{528328BD-6261-4E55-AD43-83A993BAEEC2}"/>
    <dgm:cxn modelId="{DF8E589C-5918-4085-929A-3AAA64260A52}" srcId="{85858E2D-2A7F-41BE-8075-E13B11EEB39A}" destId="{C8233871-B874-4B0D-9AB5-448C8674665B}" srcOrd="2" destOrd="0" parTransId="{D44C943F-91BB-4DE8-BB64-A3D366E8E67A}" sibTransId="{2533F398-EA94-40AA-877D-B64067126702}"/>
    <dgm:cxn modelId="{418E2CA2-DDDB-4D49-A90F-23DB0B6DB92E}" srcId="{C8233871-B874-4B0D-9AB5-448C8674665B}" destId="{4D775259-E1F9-4D8D-B11B-792CD14146B9}" srcOrd="0" destOrd="0" parTransId="{B3529A81-598A-4DD1-B9F7-D51A16ECDB45}" sibTransId="{8F121215-FEDF-48D2-9D4B-93A0EDDACA49}"/>
    <dgm:cxn modelId="{C7FF4352-03DA-4F76-A28F-C6B52BAF2441}" type="presOf" srcId="{2FAABE8A-AB6C-4C92-841E-A2272EA02902}" destId="{4C9E3CBD-8F77-434B-BF63-99BE1662BBE1}" srcOrd="0" destOrd="0" presId="urn:microsoft.com/office/officeart/2005/8/layout/hList1"/>
    <dgm:cxn modelId="{E89A07D3-3C10-4A85-9C69-F29128BA0AF0}" srcId="{1F8456BD-7BF7-4C0F-8AED-AEA0C74A498C}" destId="{EF54CAF9-8EA5-4851-A05E-5A5C63968A45}" srcOrd="0" destOrd="0" parTransId="{F4CD4AF5-463B-4648-97C5-F8AC52A433B5}" sibTransId="{24F20997-0015-4462-9FD3-65DBBBFF3097}"/>
    <dgm:cxn modelId="{D19A19B5-AC2E-4D0C-B412-543215519658}" srcId="{61CDFD24-8327-44A4-A272-DA3A1E95BEBE}" destId="{2FAABE8A-AB6C-4C92-841E-A2272EA02902}" srcOrd="0" destOrd="0" parTransId="{8CE43EB9-A618-4AA8-883E-EEB1BA663B94}" sibTransId="{3236DDF1-CE2D-4004-9310-EDBB69EA559D}"/>
    <dgm:cxn modelId="{1CF24674-CA5D-425C-AB58-A9A4F850B523}" type="presOf" srcId="{4D775259-E1F9-4D8D-B11B-792CD14146B9}" destId="{D25806B6-5FE9-4280-9F15-036A3A1BBCAB}" srcOrd="0" destOrd="0" presId="urn:microsoft.com/office/officeart/2005/8/layout/hList1"/>
    <dgm:cxn modelId="{FCB608DE-E719-48C9-83BD-0C7FC0BDCF87}" type="presOf" srcId="{1F8456BD-7BF7-4C0F-8AED-AEA0C74A498C}" destId="{5F4CABD6-349E-4CAE-A861-9D89232DF9DC}" srcOrd="0" destOrd="0" presId="urn:microsoft.com/office/officeart/2005/8/layout/hList1"/>
    <dgm:cxn modelId="{35C6EBAA-2F2D-4E4C-BE8B-57651F8FCB3C}" type="presParOf" srcId="{F11B9542-8C30-436E-AAFF-E1D24CBE6997}" destId="{4E4711A0-6CC3-4D79-B29D-C2171AA592BD}" srcOrd="0" destOrd="0" presId="urn:microsoft.com/office/officeart/2005/8/layout/hList1"/>
    <dgm:cxn modelId="{857CC923-28B7-4170-8661-4E4AA22AF588}" type="presParOf" srcId="{4E4711A0-6CC3-4D79-B29D-C2171AA592BD}" destId="{5F4CABD6-349E-4CAE-A861-9D89232DF9DC}" srcOrd="0" destOrd="0" presId="urn:microsoft.com/office/officeart/2005/8/layout/hList1"/>
    <dgm:cxn modelId="{4E4C6BAA-F485-44F5-AB89-B5B6D8425E44}" type="presParOf" srcId="{4E4711A0-6CC3-4D79-B29D-C2171AA592BD}" destId="{5991B638-0539-4662-8A7B-90DC1829DBD9}" srcOrd="1" destOrd="0" presId="urn:microsoft.com/office/officeart/2005/8/layout/hList1"/>
    <dgm:cxn modelId="{C99807E1-376D-4A1E-AE73-9B7654CF6FF2}" type="presParOf" srcId="{F11B9542-8C30-436E-AAFF-E1D24CBE6997}" destId="{01A162B1-40D9-4023-900B-50F6F8B9DF91}" srcOrd="1" destOrd="0" presId="urn:microsoft.com/office/officeart/2005/8/layout/hList1"/>
    <dgm:cxn modelId="{49A08B1B-E177-4AC1-B98F-54E4355C59B3}" type="presParOf" srcId="{F11B9542-8C30-436E-AAFF-E1D24CBE6997}" destId="{5493544F-853C-4483-97D2-6BE1BCFE5859}" srcOrd="2" destOrd="0" presId="urn:microsoft.com/office/officeart/2005/8/layout/hList1"/>
    <dgm:cxn modelId="{F64BBA83-AD7F-4C9F-91A1-20B527C40FAA}" type="presParOf" srcId="{5493544F-853C-4483-97D2-6BE1BCFE5859}" destId="{C0BD718C-0D7B-420B-80C8-8BAA2509A279}" srcOrd="0" destOrd="0" presId="urn:microsoft.com/office/officeart/2005/8/layout/hList1"/>
    <dgm:cxn modelId="{BEEE284C-BB06-4C9C-A9F2-6FCF1F5D0ADB}" type="presParOf" srcId="{5493544F-853C-4483-97D2-6BE1BCFE5859}" destId="{4C9E3CBD-8F77-434B-BF63-99BE1662BBE1}" srcOrd="1" destOrd="0" presId="urn:microsoft.com/office/officeart/2005/8/layout/hList1"/>
    <dgm:cxn modelId="{180692E6-DB7F-41C1-AADB-1207B658CF1C}" type="presParOf" srcId="{F11B9542-8C30-436E-AAFF-E1D24CBE6997}" destId="{57865C48-D8B0-46BC-8565-C1193B627E41}" srcOrd="3" destOrd="0" presId="urn:microsoft.com/office/officeart/2005/8/layout/hList1"/>
    <dgm:cxn modelId="{F7B2C9D7-1FD6-4AE1-BD05-82377278744B}" type="presParOf" srcId="{F11B9542-8C30-436E-AAFF-E1D24CBE6997}" destId="{A7E9EE5D-7554-406B-973A-17D79A548F8A}" srcOrd="4" destOrd="0" presId="urn:microsoft.com/office/officeart/2005/8/layout/hList1"/>
    <dgm:cxn modelId="{DC0FF69A-CFBF-4060-B9FD-177015E1F5B8}" type="presParOf" srcId="{A7E9EE5D-7554-406B-973A-17D79A548F8A}" destId="{39576BA6-5B19-4E6B-9595-4FA88561436A}" srcOrd="0" destOrd="0" presId="urn:microsoft.com/office/officeart/2005/8/layout/hList1"/>
    <dgm:cxn modelId="{83A2EBBD-D279-42C0-A6C6-4331B68D792A}" type="presParOf" srcId="{A7E9EE5D-7554-406B-973A-17D79A548F8A}" destId="{D25806B6-5FE9-4280-9F15-036A3A1BBCAB}"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C226B-7BFD-4996-89F2-244F72A5F1C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2E01ECDB-A0C1-4E8D-942A-130410EF3A41}">
      <dgm:prSet custT="1"/>
      <dgm:spPr/>
      <dgm:t>
        <a:bodyPr/>
        <a:lstStyle/>
        <a:p>
          <a:pPr rtl="0"/>
          <a:r>
            <a:rPr lang="uk-UA" sz="2400" dirty="0" smtClean="0"/>
            <a:t>1).</a:t>
          </a:r>
          <a:r>
            <a:rPr lang="uk-UA" sz="2400" i="1" dirty="0" smtClean="0"/>
            <a:t> Негативний вплив у сім’ї. </a:t>
          </a:r>
          <a:r>
            <a:rPr lang="uk-UA" sz="2400" dirty="0" smtClean="0"/>
            <a:t>Сім’я – це перша соціальна структура, в якій знаходиться людина та значною мірою проходить її формування як особистості.</a:t>
          </a:r>
          <a:endParaRPr lang="ru-RU" sz="2400" dirty="0"/>
        </a:p>
      </dgm:t>
    </dgm:pt>
    <dgm:pt modelId="{7FD9163F-DABB-459C-BC39-5083285BE77E}" type="parTrans" cxnId="{BBE86ECC-3D32-4E88-85A9-D2CAD0972FF8}">
      <dgm:prSet/>
      <dgm:spPr/>
      <dgm:t>
        <a:bodyPr/>
        <a:lstStyle/>
        <a:p>
          <a:endParaRPr lang="ru-RU"/>
        </a:p>
      </dgm:t>
    </dgm:pt>
    <dgm:pt modelId="{A1227E41-29E4-44B1-89F1-44C6DE70E3DE}" type="sibTrans" cxnId="{BBE86ECC-3D32-4E88-85A9-D2CAD0972FF8}">
      <dgm:prSet/>
      <dgm:spPr/>
      <dgm:t>
        <a:bodyPr/>
        <a:lstStyle/>
        <a:p>
          <a:endParaRPr lang="ru-RU"/>
        </a:p>
      </dgm:t>
    </dgm:pt>
    <dgm:pt modelId="{9584E412-06F2-4F30-9CB0-EFCBE5113ED6}">
      <dgm:prSet custT="1"/>
      <dgm:spPr/>
      <dgm:t>
        <a:bodyPr/>
        <a:lstStyle/>
        <a:p>
          <a:pPr rtl="0"/>
          <a:endParaRPr lang="uk-UA" sz="2400" dirty="0" smtClean="0"/>
        </a:p>
        <a:p>
          <a:pPr rtl="0"/>
          <a:r>
            <a:rPr lang="uk-UA" sz="2400" dirty="0" smtClean="0"/>
            <a:t>2).</a:t>
          </a:r>
          <a:r>
            <a:rPr lang="uk-UA" sz="2400" i="1" dirty="0" smtClean="0"/>
            <a:t> Низький рівень виховного впливу </a:t>
          </a:r>
          <a:r>
            <a:rPr lang="uk-UA" sz="2400" dirty="0" smtClean="0"/>
            <a:t>на формування особи неповнолітнього </a:t>
          </a:r>
          <a:r>
            <a:rPr lang="uk-UA" sz="2400" i="1" dirty="0" smtClean="0"/>
            <a:t>середніх навчальних закладів</a:t>
          </a:r>
          <a:r>
            <a:rPr lang="uk-UA" sz="2400" dirty="0" smtClean="0"/>
            <a:t>: загальноосвітні школи, профтехучилища, технікуми.</a:t>
          </a:r>
          <a:endParaRPr lang="ru-RU" sz="2400" dirty="0"/>
        </a:p>
      </dgm:t>
    </dgm:pt>
    <dgm:pt modelId="{D219624B-DECF-4931-85C2-6EACD206CB04}" type="parTrans" cxnId="{FCAAE985-1CAE-46E5-BBD1-D995ADC2F8B9}">
      <dgm:prSet/>
      <dgm:spPr/>
      <dgm:t>
        <a:bodyPr/>
        <a:lstStyle/>
        <a:p>
          <a:endParaRPr lang="ru-RU"/>
        </a:p>
      </dgm:t>
    </dgm:pt>
    <dgm:pt modelId="{2C6A25EA-534E-41E7-97F3-AD4169E7939F}" type="sibTrans" cxnId="{FCAAE985-1CAE-46E5-BBD1-D995ADC2F8B9}">
      <dgm:prSet/>
      <dgm:spPr/>
      <dgm:t>
        <a:bodyPr/>
        <a:lstStyle/>
        <a:p>
          <a:endParaRPr lang="ru-RU"/>
        </a:p>
      </dgm:t>
    </dgm:pt>
    <dgm:pt modelId="{DD985AB7-ADFE-420F-8E77-181EDD32621E}">
      <dgm:prSet custT="1"/>
      <dgm:spPr/>
      <dgm:t>
        <a:bodyPr/>
        <a:lstStyle/>
        <a:p>
          <a:pPr rtl="0"/>
          <a:r>
            <a:rPr lang="uk-UA" sz="2800" dirty="0" smtClean="0"/>
            <a:t>3). Однією з причин злочинності дітей є їх </a:t>
          </a:r>
          <a:r>
            <a:rPr lang="uk-UA" sz="2800" i="1" dirty="0" smtClean="0"/>
            <a:t>незайнятість</a:t>
          </a:r>
          <a:r>
            <a:rPr lang="uk-UA" sz="2800" dirty="0" smtClean="0"/>
            <a:t>.</a:t>
          </a:r>
          <a:endParaRPr lang="ru-RU" sz="2800" dirty="0"/>
        </a:p>
      </dgm:t>
    </dgm:pt>
    <dgm:pt modelId="{F3744810-0F84-4D40-9F75-C14F03E29954}" type="parTrans" cxnId="{A67FF02E-7F46-4E96-9432-2C1566966484}">
      <dgm:prSet/>
      <dgm:spPr/>
      <dgm:t>
        <a:bodyPr/>
        <a:lstStyle/>
        <a:p>
          <a:endParaRPr lang="ru-RU"/>
        </a:p>
      </dgm:t>
    </dgm:pt>
    <dgm:pt modelId="{C45F6A62-605A-40C3-80C1-088A6D3A2DBC}" type="sibTrans" cxnId="{A67FF02E-7F46-4E96-9432-2C1566966484}">
      <dgm:prSet/>
      <dgm:spPr/>
      <dgm:t>
        <a:bodyPr/>
        <a:lstStyle/>
        <a:p>
          <a:endParaRPr lang="ru-RU"/>
        </a:p>
      </dgm:t>
    </dgm:pt>
    <dgm:pt modelId="{999C67E2-91B7-44DF-A25D-93A8A2B7DD20}">
      <dgm:prSet custT="1"/>
      <dgm:spPr/>
      <dgm:t>
        <a:bodyPr/>
        <a:lstStyle/>
        <a:p>
          <a:pPr rtl="0"/>
          <a:endParaRPr lang="uk-UA" sz="2400" dirty="0" smtClean="0"/>
        </a:p>
        <a:p>
          <a:pPr rtl="0"/>
          <a:r>
            <a:rPr lang="uk-UA" sz="2400" dirty="0" smtClean="0"/>
            <a:t>4).</a:t>
          </a:r>
          <a:r>
            <a:rPr lang="uk-UA" sz="2400" i="1" dirty="0" smtClean="0"/>
            <a:t> </a:t>
          </a:r>
          <a:r>
            <a:rPr lang="uk-UA" sz="2400" dirty="0" smtClean="0"/>
            <a:t>Підлітки, які не відчувають інтересу до себе в сім’ї та школі тягнуться до </a:t>
          </a:r>
          <a:r>
            <a:rPr lang="uk-UA" sz="2400" i="1" dirty="0" smtClean="0"/>
            <a:t>неформальних угруповань</a:t>
          </a:r>
          <a:r>
            <a:rPr lang="uk-UA" sz="2400" dirty="0" smtClean="0"/>
            <a:t>, до однолітків, з якими проводять більшу частину дозвілля.</a:t>
          </a:r>
          <a:endParaRPr lang="ru-RU" sz="2400" dirty="0"/>
        </a:p>
      </dgm:t>
    </dgm:pt>
    <dgm:pt modelId="{B94728B6-04B3-4515-B266-9C83D210BAA3}" type="parTrans" cxnId="{BCD2D6D1-B6B5-4912-A76E-10B4D65626E8}">
      <dgm:prSet/>
      <dgm:spPr/>
      <dgm:t>
        <a:bodyPr/>
        <a:lstStyle/>
        <a:p>
          <a:endParaRPr lang="ru-RU"/>
        </a:p>
      </dgm:t>
    </dgm:pt>
    <dgm:pt modelId="{F48DF9D9-35D2-494A-9883-CCD3330627C7}" type="sibTrans" cxnId="{BCD2D6D1-B6B5-4912-A76E-10B4D65626E8}">
      <dgm:prSet/>
      <dgm:spPr/>
      <dgm:t>
        <a:bodyPr/>
        <a:lstStyle/>
        <a:p>
          <a:endParaRPr lang="ru-RU"/>
        </a:p>
      </dgm:t>
    </dgm:pt>
    <dgm:pt modelId="{26B282F7-11E8-4E37-AE53-6B41F5791D08}">
      <dgm:prSet/>
      <dgm:spPr/>
      <dgm:t>
        <a:bodyPr/>
        <a:lstStyle/>
        <a:p>
          <a:pPr rtl="0"/>
          <a:r>
            <a:rPr lang="uk-UA" dirty="0" smtClean="0"/>
            <a:t>5). Прорахунки є і в </a:t>
          </a:r>
          <a:r>
            <a:rPr lang="uk-UA" i="1" dirty="0" smtClean="0"/>
            <a:t>роботі правоохоронних органів</a:t>
          </a:r>
          <a:r>
            <a:rPr lang="uk-UA" dirty="0" smtClean="0"/>
            <a:t> у профілактиці злочинності дітей.</a:t>
          </a:r>
          <a:endParaRPr lang="ru-RU" dirty="0"/>
        </a:p>
      </dgm:t>
    </dgm:pt>
    <dgm:pt modelId="{29C452B2-A3A3-44B1-B178-E9C3C41481E3}" type="parTrans" cxnId="{2665FB49-1391-4858-B2A8-59D95387E84D}">
      <dgm:prSet/>
      <dgm:spPr/>
      <dgm:t>
        <a:bodyPr/>
        <a:lstStyle/>
        <a:p>
          <a:endParaRPr lang="ru-RU"/>
        </a:p>
      </dgm:t>
    </dgm:pt>
    <dgm:pt modelId="{E82A6F2D-2014-48B7-BDC3-64F9C78CDBC3}" type="sibTrans" cxnId="{2665FB49-1391-4858-B2A8-59D95387E84D}">
      <dgm:prSet/>
      <dgm:spPr/>
      <dgm:t>
        <a:bodyPr/>
        <a:lstStyle/>
        <a:p>
          <a:endParaRPr lang="ru-RU"/>
        </a:p>
      </dgm:t>
    </dgm:pt>
    <dgm:pt modelId="{098C9628-9575-4F8D-8A67-3CDB11E3FED3}" type="pres">
      <dgm:prSet presAssocID="{247C226B-7BFD-4996-89F2-244F72A5F1CD}" presName="Name0" presStyleCnt="0">
        <dgm:presLayoutVars>
          <dgm:chPref val="3"/>
          <dgm:dir/>
          <dgm:animLvl val="lvl"/>
          <dgm:resizeHandles/>
        </dgm:presLayoutVars>
      </dgm:prSet>
      <dgm:spPr/>
      <dgm:t>
        <a:bodyPr/>
        <a:lstStyle/>
        <a:p>
          <a:endParaRPr lang="ru-RU"/>
        </a:p>
      </dgm:t>
    </dgm:pt>
    <dgm:pt modelId="{0C84618A-4862-4F78-9E32-77DEB6CDE3B6}" type="pres">
      <dgm:prSet presAssocID="{2E01ECDB-A0C1-4E8D-942A-130410EF3A41}" presName="horFlow" presStyleCnt="0"/>
      <dgm:spPr/>
    </dgm:pt>
    <dgm:pt modelId="{EFDBD81A-B1F4-4D6A-96E5-61D895CB567D}" type="pres">
      <dgm:prSet presAssocID="{2E01ECDB-A0C1-4E8D-942A-130410EF3A41}" presName="bigChev" presStyleLbl="node1" presStyleIdx="0" presStyleCnt="5" custScaleX="525802"/>
      <dgm:spPr/>
      <dgm:t>
        <a:bodyPr/>
        <a:lstStyle/>
        <a:p>
          <a:endParaRPr lang="ru-RU"/>
        </a:p>
      </dgm:t>
    </dgm:pt>
    <dgm:pt modelId="{5E664599-565B-4200-8EAB-058734D1D0D6}" type="pres">
      <dgm:prSet presAssocID="{2E01ECDB-A0C1-4E8D-942A-130410EF3A41}" presName="vSp" presStyleCnt="0"/>
      <dgm:spPr/>
    </dgm:pt>
    <dgm:pt modelId="{3F6D3F9F-745D-4AB7-B91C-9ADD98BF3A38}" type="pres">
      <dgm:prSet presAssocID="{9584E412-06F2-4F30-9CB0-EFCBE5113ED6}" presName="horFlow" presStyleCnt="0"/>
      <dgm:spPr/>
    </dgm:pt>
    <dgm:pt modelId="{B0484A66-A771-4380-B831-7FC1790A6B1B}" type="pres">
      <dgm:prSet presAssocID="{9584E412-06F2-4F30-9CB0-EFCBE5113ED6}" presName="bigChev" presStyleLbl="node1" presStyleIdx="1" presStyleCnt="5" custScaleX="525802"/>
      <dgm:spPr/>
      <dgm:t>
        <a:bodyPr/>
        <a:lstStyle/>
        <a:p>
          <a:endParaRPr lang="ru-RU"/>
        </a:p>
      </dgm:t>
    </dgm:pt>
    <dgm:pt modelId="{4317C564-3CEB-47B5-A265-609D6670E9EE}" type="pres">
      <dgm:prSet presAssocID="{9584E412-06F2-4F30-9CB0-EFCBE5113ED6}" presName="vSp" presStyleCnt="0"/>
      <dgm:spPr/>
    </dgm:pt>
    <dgm:pt modelId="{1E76184D-6E14-42C5-B122-91D298CA4BC1}" type="pres">
      <dgm:prSet presAssocID="{DD985AB7-ADFE-420F-8E77-181EDD32621E}" presName="horFlow" presStyleCnt="0"/>
      <dgm:spPr/>
    </dgm:pt>
    <dgm:pt modelId="{3774CF98-1020-45ED-B96A-7036F04F37CC}" type="pres">
      <dgm:prSet presAssocID="{DD985AB7-ADFE-420F-8E77-181EDD32621E}" presName="bigChev" presStyleLbl="node1" presStyleIdx="2" presStyleCnt="5" custScaleX="525802" custLinFactNeighborX="-13482" custLinFactNeighborY="-8984"/>
      <dgm:spPr/>
      <dgm:t>
        <a:bodyPr/>
        <a:lstStyle/>
        <a:p>
          <a:endParaRPr lang="ru-RU"/>
        </a:p>
      </dgm:t>
    </dgm:pt>
    <dgm:pt modelId="{5F4DF1CA-99CE-4F79-9A84-EB7291603B71}" type="pres">
      <dgm:prSet presAssocID="{DD985AB7-ADFE-420F-8E77-181EDD32621E}" presName="vSp" presStyleCnt="0"/>
      <dgm:spPr/>
    </dgm:pt>
    <dgm:pt modelId="{2706011B-10C7-4797-AE50-F307B9E8BB07}" type="pres">
      <dgm:prSet presAssocID="{999C67E2-91B7-44DF-A25D-93A8A2B7DD20}" presName="horFlow" presStyleCnt="0"/>
      <dgm:spPr/>
    </dgm:pt>
    <dgm:pt modelId="{D7F725BC-A186-4B01-A8AB-101BBA03348E}" type="pres">
      <dgm:prSet presAssocID="{999C67E2-91B7-44DF-A25D-93A8A2B7DD20}" presName="bigChev" presStyleLbl="node1" presStyleIdx="3" presStyleCnt="5" custScaleX="525802" custScaleY="110031"/>
      <dgm:spPr/>
      <dgm:t>
        <a:bodyPr/>
        <a:lstStyle/>
        <a:p>
          <a:endParaRPr lang="ru-RU"/>
        </a:p>
      </dgm:t>
    </dgm:pt>
    <dgm:pt modelId="{9121B91E-18A0-4D89-BC0B-9CB9BBFD3F11}" type="pres">
      <dgm:prSet presAssocID="{999C67E2-91B7-44DF-A25D-93A8A2B7DD20}" presName="vSp" presStyleCnt="0"/>
      <dgm:spPr/>
    </dgm:pt>
    <dgm:pt modelId="{E57C9991-3AA0-460E-83A3-BB73BB2E8A08}" type="pres">
      <dgm:prSet presAssocID="{26B282F7-11E8-4E37-AE53-6B41F5791D08}" presName="horFlow" presStyleCnt="0"/>
      <dgm:spPr/>
    </dgm:pt>
    <dgm:pt modelId="{03CF0D9B-57CC-4FB4-81E3-ECEA302E9E0E}" type="pres">
      <dgm:prSet presAssocID="{26B282F7-11E8-4E37-AE53-6B41F5791D08}" presName="bigChev" presStyleLbl="node1" presStyleIdx="4" presStyleCnt="5" custScaleX="525802"/>
      <dgm:spPr/>
      <dgm:t>
        <a:bodyPr/>
        <a:lstStyle/>
        <a:p>
          <a:endParaRPr lang="ru-RU"/>
        </a:p>
      </dgm:t>
    </dgm:pt>
  </dgm:ptLst>
  <dgm:cxnLst>
    <dgm:cxn modelId="{2665FB49-1391-4858-B2A8-59D95387E84D}" srcId="{247C226B-7BFD-4996-89F2-244F72A5F1CD}" destId="{26B282F7-11E8-4E37-AE53-6B41F5791D08}" srcOrd="4" destOrd="0" parTransId="{29C452B2-A3A3-44B1-B178-E9C3C41481E3}" sibTransId="{E82A6F2D-2014-48B7-BDC3-64F9C78CDBC3}"/>
    <dgm:cxn modelId="{7C523737-2D69-4201-8CD4-AEC02B9FDA3F}" type="presOf" srcId="{2E01ECDB-A0C1-4E8D-942A-130410EF3A41}" destId="{EFDBD81A-B1F4-4D6A-96E5-61D895CB567D}" srcOrd="0" destOrd="0" presId="urn:microsoft.com/office/officeart/2005/8/layout/lProcess3"/>
    <dgm:cxn modelId="{98F1B1F2-3CB0-415F-8B0F-37EE4E1803DF}" type="presOf" srcId="{26B282F7-11E8-4E37-AE53-6B41F5791D08}" destId="{03CF0D9B-57CC-4FB4-81E3-ECEA302E9E0E}" srcOrd="0" destOrd="0" presId="urn:microsoft.com/office/officeart/2005/8/layout/lProcess3"/>
    <dgm:cxn modelId="{E05D5993-EC29-4B00-9EDA-B8BC90ECB921}" type="presOf" srcId="{999C67E2-91B7-44DF-A25D-93A8A2B7DD20}" destId="{D7F725BC-A186-4B01-A8AB-101BBA03348E}" srcOrd="0" destOrd="0" presId="urn:microsoft.com/office/officeart/2005/8/layout/lProcess3"/>
    <dgm:cxn modelId="{49D9E121-8939-42C8-A6CD-CBC9D39165E2}" type="presOf" srcId="{247C226B-7BFD-4996-89F2-244F72A5F1CD}" destId="{098C9628-9575-4F8D-8A67-3CDB11E3FED3}" srcOrd="0" destOrd="0" presId="urn:microsoft.com/office/officeart/2005/8/layout/lProcess3"/>
    <dgm:cxn modelId="{BBE86ECC-3D32-4E88-85A9-D2CAD0972FF8}" srcId="{247C226B-7BFD-4996-89F2-244F72A5F1CD}" destId="{2E01ECDB-A0C1-4E8D-942A-130410EF3A41}" srcOrd="0" destOrd="0" parTransId="{7FD9163F-DABB-459C-BC39-5083285BE77E}" sibTransId="{A1227E41-29E4-44B1-89F1-44C6DE70E3DE}"/>
    <dgm:cxn modelId="{FCAAE985-1CAE-46E5-BBD1-D995ADC2F8B9}" srcId="{247C226B-7BFD-4996-89F2-244F72A5F1CD}" destId="{9584E412-06F2-4F30-9CB0-EFCBE5113ED6}" srcOrd="1" destOrd="0" parTransId="{D219624B-DECF-4931-85C2-6EACD206CB04}" sibTransId="{2C6A25EA-534E-41E7-97F3-AD4169E7939F}"/>
    <dgm:cxn modelId="{0E54B00D-2AE9-4B71-B443-B75A61C3CCE6}" type="presOf" srcId="{9584E412-06F2-4F30-9CB0-EFCBE5113ED6}" destId="{B0484A66-A771-4380-B831-7FC1790A6B1B}" srcOrd="0" destOrd="0" presId="urn:microsoft.com/office/officeart/2005/8/layout/lProcess3"/>
    <dgm:cxn modelId="{BCD2D6D1-B6B5-4912-A76E-10B4D65626E8}" srcId="{247C226B-7BFD-4996-89F2-244F72A5F1CD}" destId="{999C67E2-91B7-44DF-A25D-93A8A2B7DD20}" srcOrd="3" destOrd="0" parTransId="{B94728B6-04B3-4515-B266-9C83D210BAA3}" sibTransId="{F48DF9D9-35D2-494A-9883-CCD3330627C7}"/>
    <dgm:cxn modelId="{A67FF02E-7F46-4E96-9432-2C1566966484}" srcId="{247C226B-7BFD-4996-89F2-244F72A5F1CD}" destId="{DD985AB7-ADFE-420F-8E77-181EDD32621E}" srcOrd="2" destOrd="0" parTransId="{F3744810-0F84-4D40-9F75-C14F03E29954}" sibTransId="{C45F6A62-605A-40C3-80C1-088A6D3A2DBC}"/>
    <dgm:cxn modelId="{56334882-09E3-4D09-9463-4404864DAB4D}" type="presOf" srcId="{DD985AB7-ADFE-420F-8E77-181EDD32621E}" destId="{3774CF98-1020-45ED-B96A-7036F04F37CC}" srcOrd="0" destOrd="0" presId="urn:microsoft.com/office/officeart/2005/8/layout/lProcess3"/>
    <dgm:cxn modelId="{E7A1806A-2847-4403-81B9-54A8B2969F5B}" type="presParOf" srcId="{098C9628-9575-4F8D-8A67-3CDB11E3FED3}" destId="{0C84618A-4862-4F78-9E32-77DEB6CDE3B6}" srcOrd="0" destOrd="0" presId="urn:microsoft.com/office/officeart/2005/8/layout/lProcess3"/>
    <dgm:cxn modelId="{644BC2CC-7618-4F32-961B-8F91BF4691CA}" type="presParOf" srcId="{0C84618A-4862-4F78-9E32-77DEB6CDE3B6}" destId="{EFDBD81A-B1F4-4D6A-96E5-61D895CB567D}" srcOrd="0" destOrd="0" presId="urn:microsoft.com/office/officeart/2005/8/layout/lProcess3"/>
    <dgm:cxn modelId="{86D08E6B-DC47-4CC6-AE53-8DA1E057BC96}" type="presParOf" srcId="{098C9628-9575-4F8D-8A67-3CDB11E3FED3}" destId="{5E664599-565B-4200-8EAB-058734D1D0D6}" srcOrd="1" destOrd="0" presId="urn:microsoft.com/office/officeart/2005/8/layout/lProcess3"/>
    <dgm:cxn modelId="{5FC31917-1A1D-4024-9FE2-FB56E0B2A959}" type="presParOf" srcId="{098C9628-9575-4F8D-8A67-3CDB11E3FED3}" destId="{3F6D3F9F-745D-4AB7-B91C-9ADD98BF3A38}" srcOrd="2" destOrd="0" presId="urn:microsoft.com/office/officeart/2005/8/layout/lProcess3"/>
    <dgm:cxn modelId="{F19DA948-57C9-4642-B708-A4A2371AA352}" type="presParOf" srcId="{3F6D3F9F-745D-4AB7-B91C-9ADD98BF3A38}" destId="{B0484A66-A771-4380-B831-7FC1790A6B1B}" srcOrd="0" destOrd="0" presId="urn:microsoft.com/office/officeart/2005/8/layout/lProcess3"/>
    <dgm:cxn modelId="{EE26DDDC-4BB8-40ED-9F73-C46B4061D2F7}" type="presParOf" srcId="{098C9628-9575-4F8D-8A67-3CDB11E3FED3}" destId="{4317C564-3CEB-47B5-A265-609D6670E9EE}" srcOrd="3" destOrd="0" presId="urn:microsoft.com/office/officeart/2005/8/layout/lProcess3"/>
    <dgm:cxn modelId="{D448C671-529C-4931-ADF3-03A368A248C4}" type="presParOf" srcId="{098C9628-9575-4F8D-8A67-3CDB11E3FED3}" destId="{1E76184D-6E14-42C5-B122-91D298CA4BC1}" srcOrd="4" destOrd="0" presId="urn:microsoft.com/office/officeart/2005/8/layout/lProcess3"/>
    <dgm:cxn modelId="{F2B3050D-7D42-40BD-8DAE-5936C3494B97}" type="presParOf" srcId="{1E76184D-6E14-42C5-B122-91D298CA4BC1}" destId="{3774CF98-1020-45ED-B96A-7036F04F37CC}" srcOrd="0" destOrd="0" presId="urn:microsoft.com/office/officeart/2005/8/layout/lProcess3"/>
    <dgm:cxn modelId="{A6A83D77-FCF2-4B39-8504-EBBBE5753244}" type="presParOf" srcId="{098C9628-9575-4F8D-8A67-3CDB11E3FED3}" destId="{5F4DF1CA-99CE-4F79-9A84-EB7291603B71}" srcOrd="5" destOrd="0" presId="urn:microsoft.com/office/officeart/2005/8/layout/lProcess3"/>
    <dgm:cxn modelId="{3C16DF03-D0FA-4DA1-82C3-22E3C33B97DB}" type="presParOf" srcId="{098C9628-9575-4F8D-8A67-3CDB11E3FED3}" destId="{2706011B-10C7-4797-AE50-F307B9E8BB07}" srcOrd="6" destOrd="0" presId="urn:microsoft.com/office/officeart/2005/8/layout/lProcess3"/>
    <dgm:cxn modelId="{29A42220-034F-40A6-BB44-B2411A8CB216}" type="presParOf" srcId="{2706011B-10C7-4797-AE50-F307B9E8BB07}" destId="{D7F725BC-A186-4B01-A8AB-101BBA03348E}" srcOrd="0" destOrd="0" presId="urn:microsoft.com/office/officeart/2005/8/layout/lProcess3"/>
    <dgm:cxn modelId="{8A9A640A-D792-4791-B5AE-1A47245270A4}" type="presParOf" srcId="{098C9628-9575-4F8D-8A67-3CDB11E3FED3}" destId="{9121B91E-18A0-4D89-BC0B-9CB9BBFD3F11}" srcOrd="7" destOrd="0" presId="urn:microsoft.com/office/officeart/2005/8/layout/lProcess3"/>
    <dgm:cxn modelId="{323FB1EF-AD75-49A7-99FE-6ABEEAD36B5A}" type="presParOf" srcId="{098C9628-9575-4F8D-8A67-3CDB11E3FED3}" destId="{E57C9991-3AA0-460E-83A3-BB73BB2E8A08}" srcOrd="8" destOrd="0" presId="urn:microsoft.com/office/officeart/2005/8/layout/lProcess3"/>
    <dgm:cxn modelId="{BDFBB438-EEC3-484A-8761-069857168973}" type="presParOf" srcId="{E57C9991-3AA0-460E-83A3-BB73BB2E8A08}" destId="{03CF0D9B-57CC-4FB4-81E3-ECEA302E9E0E}"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ED0C48-B91F-453F-B08A-BFD97699A39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B89E30FE-8939-4928-AE3A-3F121B2BA2DF}">
      <dgm:prSet custT="1"/>
      <dgm:spPr/>
      <dgm:t>
        <a:bodyPr/>
        <a:lstStyle/>
        <a:p>
          <a:pPr rtl="0"/>
          <a:r>
            <a:rPr lang="uk-UA" sz="2800" b="1" u="sng" dirty="0" smtClean="0"/>
            <a:t>Стосовно кримінологічної характеристики </a:t>
          </a:r>
          <a:r>
            <a:rPr lang="uk-UA" sz="2800" b="1" dirty="0" smtClean="0"/>
            <a:t>особи неповнолітнього кримінального правопорушника можна стверджувати, що </a:t>
          </a:r>
          <a:r>
            <a:rPr lang="uk-UA" sz="2800" b="1" u="sng" dirty="0" smtClean="0"/>
            <a:t>їй властиві певні біологічні та психологічні особливості</a:t>
          </a:r>
          <a:r>
            <a:rPr lang="uk-UA" sz="1800" b="1" u="sng" dirty="0" smtClean="0"/>
            <a:t>. </a:t>
          </a:r>
          <a:endParaRPr lang="uk-UA" sz="1800" b="1" u="sng" dirty="0"/>
        </a:p>
      </dgm:t>
    </dgm:pt>
    <dgm:pt modelId="{C18FAF7D-ED4D-4463-9B2B-7005AA9C00BD}" type="parTrans" cxnId="{1CF5E72B-84B1-4792-BE4A-8F1BD3FE0BBA}">
      <dgm:prSet/>
      <dgm:spPr/>
      <dgm:t>
        <a:bodyPr/>
        <a:lstStyle/>
        <a:p>
          <a:endParaRPr lang="ru-RU"/>
        </a:p>
      </dgm:t>
    </dgm:pt>
    <dgm:pt modelId="{24FF156B-6EE2-4D79-BE4C-B52506DE629C}" type="sibTrans" cxnId="{1CF5E72B-84B1-4792-BE4A-8F1BD3FE0BBA}">
      <dgm:prSet/>
      <dgm:spPr/>
      <dgm:t>
        <a:bodyPr/>
        <a:lstStyle/>
        <a:p>
          <a:endParaRPr lang="ru-RU"/>
        </a:p>
      </dgm:t>
    </dgm:pt>
    <dgm:pt modelId="{3056236C-42DA-43B9-AE51-72BF9C95E522}">
      <dgm:prSet custT="1"/>
      <dgm:spPr/>
      <dgm:t>
        <a:bodyPr/>
        <a:lstStyle/>
        <a:p>
          <a:pPr rtl="0"/>
          <a:r>
            <a:rPr lang="uk-UA" sz="2000" b="1" i="1" u="sng" dirty="0" smtClean="0"/>
            <a:t>До них потрібно віднести</a:t>
          </a:r>
          <a:r>
            <a:rPr lang="uk-UA" sz="2000" b="1" dirty="0" smtClean="0"/>
            <a:t>: брак соціального досвіду, незавершеність формування соціальних установок; підвищену навіюваність, високий рівень конформізму; орієнтацію на неформальну групу, прагнення показати себе цілком дорослим, самоствердитись; продемонструвати свою незалежність, відсутність почуття страху, зневажливе ставлення до небезпеки, кримінальної відповідальності; злочинну «романтику», готовність «взяти на себе» чужу провину, плазування перед авторитетом досвідчених злодіїв-рецидивістів, втрату почуття відповідальності перед сім’єю і суспільством за свою поведінку і майбутнє, орієнтування на хвилинну, невигадливу втіху тощо.</a:t>
          </a:r>
          <a:endParaRPr lang="ru-RU" sz="2000" dirty="0"/>
        </a:p>
      </dgm:t>
    </dgm:pt>
    <dgm:pt modelId="{FCA405F2-C750-4803-A1B9-4568B6BDD1E5}" type="parTrans" cxnId="{617017AA-1DA4-46EB-BA40-9FBA1B0E8C71}">
      <dgm:prSet/>
      <dgm:spPr/>
      <dgm:t>
        <a:bodyPr/>
        <a:lstStyle/>
        <a:p>
          <a:endParaRPr lang="ru-RU"/>
        </a:p>
      </dgm:t>
    </dgm:pt>
    <dgm:pt modelId="{F5A4D286-FFB0-4343-AA1D-2497D4849ACB}" type="sibTrans" cxnId="{617017AA-1DA4-46EB-BA40-9FBA1B0E8C71}">
      <dgm:prSet/>
      <dgm:spPr/>
      <dgm:t>
        <a:bodyPr/>
        <a:lstStyle/>
        <a:p>
          <a:endParaRPr lang="ru-RU"/>
        </a:p>
      </dgm:t>
    </dgm:pt>
    <dgm:pt modelId="{F6D228C5-7B03-40B4-A573-17B037797608}" type="pres">
      <dgm:prSet presAssocID="{16ED0C48-B91F-453F-B08A-BFD97699A398}" presName="Name0" presStyleCnt="0">
        <dgm:presLayoutVars>
          <dgm:chMax val="7"/>
          <dgm:dir/>
          <dgm:animLvl val="lvl"/>
          <dgm:resizeHandles val="exact"/>
        </dgm:presLayoutVars>
      </dgm:prSet>
      <dgm:spPr/>
      <dgm:t>
        <a:bodyPr/>
        <a:lstStyle/>
        <a:p>
          <a:endParaRPr lang="ru-RU"/>
        </a:p>
      </dgm:t>
    </dgm:pt>
    <dgm:pt modelId="{D57A2422-745B-4AFC-85CE-4BC4D120CCC1}" type="pres">
      <dgm:prSet presAssocID="{B89E30FE-8939-4928-AE3A-3F121B2BA2DF}" presName="circle1" presStyleLbl="node1" presStyleIdx="0" presStyleCnt="2"/>
      <dgm:spPr>
        <a:blipFill rotWithShape="0">
          <a:blip xmlns:r="http://schemas.openxmlformats.org/officeDocument/2006/relationships" r:embed="rId1"/>
          <a:stretch>
            <a:fillRect/>
          </a:stretch>
        </a:blipFill>
      </dgm:spPr>
    </dgm:pt>
    <dgm:pt modelId="{81569312-3764-4E5C-BBED-DD924065B03D}" type="pres">
      <dgm:prSet presAssocID="{B89E30FE-8939-4928-AE3A-3F121B2BA2DF}" presName="space" presStyleCnt="0"/>
      <dgm:spPr/>
    </dgm:pt>
    <dgm:pt modelId="{278B61B3-69BD-4E67-85B4-C62A7F8C92ED}" type="pres">
      <dgm:prSet presAssocID="{B89E30FE-8939-4928-AE3A-3F121B2BA2DF}" presName="rect1" presStyleLbl="alignAcc1" presStyleIdx="0" presStyleCnt="2" custScaleX="100000"/>
      <dgm:spPr/>
      <dgm:t>
        <a:bodyPr/>
        <a:lstStyle/>
        <a:p>
          <a:endParaRPr lang="ru-RU"/>
        </a:p>
      </dgm:t>
    </dgm:pt>
    <dgm:pt modelId="{D709A2F3-393D-406C-B7CA-FCC21BB10332}" type="pres">
      <dgm:prSet presAssocID="{3056236C-42DA-43B9-AE51-72BF9C95E522}" presName="vertSpace2" presStyleLbl="node1" presStyleIdx="0" presStyleCnt="2"/>
      <dgm:spPr/>
    </dgm:pt>
    <dgm:pt modelId="{5DC99657-7642-481B-A348-D67362CC8235}" type="pres">
      <dgm:prSet presAssocID="{3056236C-42DA-43B9-AE51-72BF9C95E522}" presName="circle2" presStyleLbl="node1" presStyleIdx="1" presStyleCnt="2" custScaleX="84560" custScaleY="115002" custLinFactNeighborX="8533" custLinFactNeighborY="13345"/>
      <dgm:spPr/>
    </dgm:pt>
    <dgm:pt modelId="{FE1C7F97-E1C0-4AF3-9CDA-EBC0DCBF8392}" type="pres">
      <dgm:prSet presAssocID="{3056236C-42DA-43B9-AE51-72BF9C95E522}" presName="rect2" presStyleLbl="alignAcc1" presStyleIdx="1" presStyleCnt="2" custScaleY="115000"/>
      <dgm:spPr/>
      <dgm:t>
        <a:bodyPr/>
        <a:lstStyle/>
        <a:p>
          <a:endParaRPr lang="ru-RU"/>
        </a:p>
      </dgm:t>
    </dgm:pt>
    <dgm:pt modelId="{E02B6C32-5DD1-42CE-80A9-231F40AE3E8F}" type="pres">
      <dgm:prSet presAssocID="{B89E30FE-8939-4928-AE3A-3F121B2BA2DF}" presName="rect1ParTxNoCh" presStyleLbl="alignAcc1" presStyleIdx="1" presStyleCnt="2">
        <dgm:presLayoutVars>
          <dgm:chMax val="1"/>
          <dgm:bulletEnabled val="1"/>
        </dgm:presLayoutVars>
      </dgm:prSet>
      <dgm:spPr/>
      <dgm:t>
        <a:bodyPr/>
        <a:lstStyle/>
        <a:p>
          <a:endParaRPr lang="ru-RU"/>
        </a:p>
      </dgm:t>
    </dgm:pt>
    <dgm:pt modelId="{A8D77A11-741C-4793-A596-3C89944573E0}" type="pres">
      <dgm:prSet presAssocID="{3056236C-42DA-43B9-AE51-72BF9C95E522}" presName="rect2ParTxNoCh" presStyleLbl="alignAcc1" presStyleIdx="1" presStyleCnt="2">
        <dgm:presLayoutVars>
          <dgm:chMax val="1"/>
          <dgm:bulletEnabled val="1"/>
        </dgm:presLayoutVars>
      </dgm:prSet>
      <dgm:spPr/>
      <dgm:t>
        <a:bodyPr/>
        <a:lstStyle/>
        <a:p>
          <a:endParaRPr lang="ru-RU"/>
        </a:p>
      </dgm:t>
    </dgm:pt>
  </dgm:ptLst>
  <dgm:cxnLst>
    <dgm:cxn modelId="{617017AA-1DA4-46EB-BA40-9FBA1B0E8C71}" srcId="{16ED0C48-B91F-453F-B08A-BFD97699A398}" destId="{3056236C-42DA-43B9-AE51-72BF9C95E522}" srcOrd="1" destOrd="0" parTransId="{FCA405F2-C750-4803-A1B9-4568B6BDD1E5}" sibTransId="{F5A4D286-FFB0-4343-AA1D-2497D4849ACB}"/>
    <dgm:cxn modelId="{6DCCDEF6-F7A9-4209-B21B-9963140C38FF}" type="presOf" srcId="{3056236C-42DA-43B9-AE51-72BF9C95E522}" destId="{A8D77A11-741C-4793-A596-3C89944573E0}" srcOrd="1" destOrd="0" presId="urn:microsoft.com/office/officeart/2005/8/layout/target3"/>
    <dgm:cxn modelId="{A5C335DE-245E-40F1-98A0-BCE7764C2EC4}" type="presOf" srcId="{16ED0C48-B91F-453F-B08A-BFD97699A398}" destId="{F6D228C5-7B03-40B4-A573-17B037797608}" srcOrd="0" destOrd="0" presId="urn:microsoft.com/office/officeart/2005/8/layout/target3"/>
    <dgm:cxn modelId="{1CF5E72B-84B1-4792-BE4A-8F1BD3FE0BBA}" srcId="{16ED0C48-B91F-453F-B08A-BFD97699A398}" destId="{B89E30FE-8939-4928-AE3A-3F121B2BA2DF}" srcOrd="0" destOrd="0" parTransId="{C18FAF7D-ED4D-4463-9B2B-7005AA9C00BD}" sibTransId="{24FF156B-6EE2-4D79-BE4C-B52506DE629C}"/>
    <dgm:cxn modelId="{1CEFED96-211C-4C5C-8DA1-40EDE04513C4}" type="presOf" srcId="{3056236C-42DA-43B9-AE51-72BF9C95E522}" destId="{FE1C7F97-E1C0-4AF3-9CDA-EBC0DCBF8392}" srcOrd="0" destOrd="0" presId="urn:microsoft.com/office/officeart/2005/8/layout/target3"/>
    <dgm:cxn modelId="{83804FB0-0E14-4AAE-835C-460A3947D5A7}" type="presOf" srcId="{B89E30FE-8939-4928-AE3A-3F121B2BA2DF}" destId="{E02B6C32-5DD1-42CE-80A9-231F40AE3E8F}" srcOrd="1" destOrd="0" presId="urn:microsoft.com/office/officeart/2005/8/layout/target3"/>
    <dgm:cxn modelId="{93EAB491-D6C8-40C3-9F23-CA31E8876E88}" type="presOf" srcId="{B89E30FE-8939-4928-AE3A-3F121B2BA2DF}" destId="{278B61B3-69BD-4E67-85B4-C62A7F8C92ED}" srcOrd="0" destOrd="0" presId="urn:microsoft.com/office/officeart/2005/8/layout/target3"/>
    <dgm:cxn modelId="{F0EA740F-BBBA-4021-8F5C-E10DFC96667E}" type="presParOf" srcId="{F6D228C5-7B03-40B4-A573-17B037797608}" destId="{D57A2422-745B-4AFC-85CE-4BC4D120CCC1}" srcOrd="0" destOrd="0" presId="urn:microsoft.com/office/officeart/2005/8/layout/target3"/>
    <dgm:cxn modelId="{45D93DA4-14F7-4119-BF42-33D16AEBBA06}" type="presParOf" srcId="{F6D228C5-7B03-40B4-A573-17B037797608}" destId="{81569312-3764-4E5C-BBED-DD924065B03D}" srcOrd="1" destOrd="0" presId="urn:microsoft.com/office/officeart/2005/8/layout/target3"/>
    <dgm:cxn modelId="{DE68D919-872E-4DE7-BE59-187CA2A06D6D}" type="presParOf" srcId="{F6D228C5-7B03-40B4-A573-17B037797608}" destId="{278B61B3-69BD-4E67-85B4-C62A7F8C92ED}" srcOrd="2" destOrd="0" presId="urn:microsoft.com/office/officeart/2005/8/layout/target3"/>
    <dgm:cxn modelId="{7AA54D7D-DCFB-47F0-8951-8B93B68EB5D6}" type="presParOf" srcId="{F6D228C5-7B03-40B4-A573-17B037797608}" destId="{D709A2F3-393D-406C-B7CA-FCC21BB10332}" srcOrd="3" destOrd="0" presId="urn:microsoft.com/office/officeart/2005/8/layout/target3"/>
    <dgm:cxn modelId="{ACA1D28A-5570-4505-8CF4-6B01581C58E6}" type="presParOf" srcId="{F6D228C5-7B03-40B4-A573-17B037797608}" destId="{5DC99657-7642-481B-A348-D67362CC8235}" srcOrd="4" destOrd="0" presId="urn:microsoft.com/office/officeart/2005/8/layout/target3"/>
    <dgm:cxn modelId="{A4CDEF9C-D727-4D90-864D-23969B35D888}" type="presParOf" srcId="{F6D228C5-7B03-40B4-A573-17B037797608}" destId="{FE1C7F97-E1C0-4AF3-9CDA-EBC0DCBF8392}" srcOrd="5" destOrd="0" presId="urn:microsoft.com/office/officeart/2005/8/layout/target3"/>
    <dgm:cxn modelId="{062828A5-3B0A-4CBD-BA80-86028B5B78B9}" type="presParOf" srcId="{F6D228C5-7B03-40B4-A573-17B037797608}" destId="{E02B6C32-5DD1-42CE-80A9-231F40AE3E8F}" srcOrd="6" destOrd="0" presId="urn:microsoft.com/office/officeart/2005/8/layout/target3"/>
    <dgm:cxn modelId="{24FDED74-AE27-4CAB-800B-FABA9AE9DDE5}" type="presParOf" srcId="{F6D228C5-7B03-40B4-A573-17B037797608}" destId="{A8D77A11-741C-4793-A596-3C89944573E0}" srcOrd="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7B3CA9-1791-43C8-BAAD-6EE1AEBBB3E3}" type="doc">
      <dgm:prSet loTypeId="urn:microsoft.com/office/officeart/2005/8/layout/hList6" loCatId="list" qsTypeId="urn:microsoft.com/office/officeart/2005/8/quickstyle/simple1" qsCatId="simple" csTypeId="urn:microsoft.com/office/officeart/2005/8/colors/colorful3" csCatId="colorful"/>
      <dgm:spPr/>
      <dgm:t>
        <a:bodyPr/>
        <a:lstStyle/>
        <a:p>
          <a:endParaRPr lang="ru-RU"/>
        </a:p>
      </dgm:t>
    </dgm:pt>
    <dgm:pt modelId="{8F31B9BB-D51F-44F3-966D-07317C965189}">
      <dgm:prSet custT="1"/>
      <dgm:spPr/>
      <dgm:t>
        <a:bodyPr/>
        <a:lstStyle/>
        <a:p>
          <a:pPr rtl="0"/>
          <a:r>
            <a:rPr lang="uk-UA" sz="2000" b="1" dirty="0" smtClean="0">
              <a:solidFill>
                <a:schemeClr val="tx1"/>
              </a:solidFill>
            </a:rPr>
            <a:t>1) особи в цілому мають позитивну спрямованість, вчиняють злочини з легковажності, непідготовленості до правильного виходу з ситуації, що склалася, завдяки випадковому збігу обставин</a:t>
          </a:r>
          <a:r>
            <a:rPr lang="uk-UA" sz="1600" b="1" dirty="0" smtClean="0">
              <a:solidFill>
                <a:schemeClr val="tx1"/>
              </a:solidFill>
            </a:rPr>
            <a:t>;</a:t>
          </a:r>
          <a:endParaRPr lang="uk-UA" sz="2100" b="1" dirty="0">
            <a:solidFill>
              <a:schemeClr val="tx1"/>
            </a:solidFill>
          </a:endParaRPr>
        </a:p>
      </dgm:t>
    </dgm:pt>
    <dgm:pt modelId="{467602BB-33C0-4228-B3F0-F87C942F943C}" type="parTrans" cxnId="{636942C2-E30B-4E41-8406-B06B26FBB053}">
      <dgm:prSet/>
      <dgm:spPr/>
      <dgm:t>
        <a:bodyPr/>
        <a:lstStyle/>
        <a:p>
          <a:endParaRPr lang="ru-RU"/>
        </a:p>
      </dgm:t>
    </dgm:pt>
    <dgm:pt modelId="{5841853B-32F7-44D3-A996-EF98121F3021}" type="sibTrans" cxnId="{636942C2-E30B-4E41-8406-B06B26FBB053}">
      <dgm:prSet/>
      <dgm:spPr/>
      <dgm:t>
        <a:bodyPr/>
        <a:lstStyle/>
        <a:p>
          <a:endParaRPr lang="ru-RU"/>
        </a:p>
      </dgm:t>
    </dgm:pt>
    <dgm:pt modelId="{E6F24FEE-CFA5-464C-B5F6-CBF04869F8CB}">
      <dgm:prSet custT="1"/>
      <dgm:spPr/>
      <dgm:t>
        <a:bodyPr/>
        <a:lstStyle/>
        <a:p>
          <a:pPr rtl="0"/>
          <a:r>
            <a:rPr lang="uk-UA" sz="2200" b="1" dirty="0" smtClean="0">
              <a:solidFill>
                <a:schemeClr val="tx1"/>
              </a:solidFill>
            </a:rPr>
            <a:t>2) до злочину призвела ситуація, що виникла в результаті нестійкості загальної спрямованості особи</a:t>
          </a:r>
          <a:r>
            <a:rPr lang="uk-UA" sz="2000" b="1" dirty="0" smtClean="0">
              <a:solidFill>
                <a:schemeClr val="tx1"/>
              </a:solidFill>
            </a:rPr>
            <a:t>;</a:t>
          </a:r>
          <a:endParaRPr lang="ru-RU" sz="2400" dirty="0"/>
        </a:p>
      </dgm:t>
    </dgm:pt>
    <dgm:pt modelId="{8F071FC0-6A0C-4A39-B918-E31F53B1A062}" type="parTrans" cxnId="{1C345188-8037-4E88-82B5-486B9C97D2AF}">
      <dgm:prSet/>
      <dgm:spPr/>
      <dgm:t>
        <a:bodyPr/>
        <a:lstStyle/>
        <a:p>
          <a:endParaRPr lang="ru-RU"/>
        </a:p>
      </dgm:t>
    </dgm:pt>
    <dgm:pt modelId="{C813C7E4-B3E5-4021-A18B-0552B2AD2C3B}" type="sibTrans" cxnId="{1C345188-8037-4E88-82B5-486B9C97D2AF}">
      <dgm:prSet/>
      <dgm:spPr/>
      <dgm:t>
        <a:bodyPr/>
        <a:lstStyle/>
        <a:p>
          <a:endParaRPr lang="ru-RU"/>
        </a:p>
      </dgm:t>
    </dgm:pt>
    <dgm:pt modelId="{F818F9DC-2CF3-4975-ABDE-B43D97B898E4}">
      <dgm:prSet custT="1"/>
      <dgm:spPr/>
      <dgm:t>
        <a:bodyPr/>
        <a:lstStyle/>
        <a:p>
          <a:pPr rtl="0"/>
          <a:r>
            <a:rPr lang="uk-UA" sz="2200" b="1" dirty="0" smtClean="0">
              <a:solidFill>
                <a:schemeClr val="tx1"/>
              </a:solidFill>
            </a:rPr>
            <a:t>3) такі, що мають негативну спрямованість, яка не досягла рівня усталення (мають </a:t>
          </a:r>
          <a:r>
            <a:rPr lang="uk-UA" sz="2200" b="1" dirty="0" err="1" smtClean="0">
              <a:solidFill>
                <a:schemeClr val="tx1"/>
              </a:solidFill>
            </a:rPr>
            <a:t>докримінальний</a:t>
          </a:r>
          <a:r>
            <a:rPr lang="uk-UA" sz="2200" b="1" dirty="0" smtClean="0">
              <a:solidFill>
                <a:schemeClr val="tx1"/>
              </a:solidFill>
            </a:rPr>
            <a:t> досвід</a:t>
          </a:r>
          <a:r>
            <a:rPr lang="uk-UA" sz="2000" b="1" dirty="0" smtClean="0">
              <a:solidFill>
                <a:schemeClr val="tx1"/>
              </a:solidFill>
            </a:rPr>
            <a:t>);</a:t>
          </a:r>
          <a:endParaRPr lang="ru-RU" sz="2000" b="1" dirty="0" smtClean="0">
            <a:solidFill>
              <a:schemeClr val="tx1"/>
            </a:solidFill>
          </a:endParaRPr>
        </a:p>
      </dgm:t>
    </dgm:pt>
    <dgm:pt modelId="{DEEB5E03-B90E-49A7-A108-EF976DDEC3B5}" type="parTrans" cxnId="{311058B9-63E9-49AA-B54F-3485F69CE700}">
      <dgm:prSet/>
      <dgm:spPr/>
      <dgm:t>
        <a:bodyPr/>
        <a:lstStyle/>
        <a:p>
          <a:endParaRPr lang="ru-RU"/>
        </a:p>
      </dgm:t>
    </dgm:pt>
    <dgm:pt modelId="{57A0DE22-4143-4965-ACD2-EAAAC9D58CAB}" type="sibTrans" cxnId="{311058B9-63E9-49AA-B54F-3485F69CE700}">
      <dgm:prSet/>
      <dgm:spPr/>
      <dgm:t>
        <a:bodyPr/>
        <a:lstStyle/>
        <a:p>
          <a:endParaRPr lang="ru-RU"/>
        </a:p>
      </dgm:t>
    </dgm:pt>
    <dgm:pt modelId="{4C224AA9-C459-43D0-8E01-E3B017ED654C}">
      <dgm:prSet custT="1"/>
      <dgm:spPr/>
      <dgm:t>
        <a:bodyPr/>
        <a:lstStyle/>
        <a:p>
          <a:pPr rtl="0"/>
          <a:r>
            <a:rPr lang="uk-UA" sz="2000" b="1" dirty="0" smtClean="0">
              <a:solidFill>
                <a:schemeClr val="tx1"/>
              </a:solidFill>
            </a:rPr>
            <a:t>4</a:t>
          </a:r>
          <a:r>
            <a:rPr lang="uk-UA" sz="2200" b="1" dirty="0" smtClean="0">
              <a:solidFill>
                <a:schemeClr val="tx1"/>
              </a:solidFill>
            </a:rPr>
            <a:t>) особи, для яких характерна сформована стійка антисоціальна спрямованість (мають кримінальний досвід).</a:t>
          </a:r>
          <a:endParaRPr lang="ru-RU" sz="2200" dirty="0"/>
        </a:p>
      </dgm:t>
    </dgm:pt>
    <dgm:pt modelId="{1BFAFE98-BB3C-4539-816A-1663E6770972}" type="parTrans" cxnId="{42D8A8F8-6373-4968-9C39-B728854C7649}">
      <dgm:prSet/>
      <dgm:spPr/>
      <dgm:t>
        <a:bodyPr/>
        <a:lstStyle/>
        <a:p>
          <a:endParaRPr lang="ru-RU"/>
        </a:p>
      </dgm:t>
    </dgm:pt>
    <dgm:pt modelId="{AF253613-3B5A-4973-A0A6-580E59525BA2}" type="sibTrans" cxnId="{42D8A8F8-6373-4968-9C39-B728854C7649}">
      <dgm:prSet/>
      <dgm:spPr/>
      <dgm:t>
        <a:bodyPr/>
        <a:lstStyle/>
        <a:p>
          <a:endParaRPr lang="ru-RU"/>
        </a:p>
      </dgm:t>
    </dgm:pt>
    <dgm:pt modelId="{4D4B860D-9BDC-4188-9701-AED3796F7C54}" type="pres">
      <dgm:prSet presAssocID="{577B3CA9-1791-43C8-BAAD-6EE1AEBBB3E3}" presName="Name0" presStyleCnt="0">
        <dgm:presLayoutVars>
          <dgm:dir/>
          <dgm:resizeHandles val="exact"/>
        </dgm:presLayoutVars>
      </dgm:prSet>
      <dgm:spPr/>
      <dgm:t>
        <a:bodyPr/>
        <a:lstStyle/>
        <a:p>
          <a:endParaRPr lang="ru-RU"/>
        </a:p>
      </dgm:t>
    </dgm:pt>
    <dgm:pt modelId="{27D6DA7A-B14F-4004-9AA3-D46106515345}" type="pres">
      <dgm:prSet presAssocID="{8F31B9BB-D51F-44F3-966D-07317C965189}" presName="node" presStyleLbl="node1" presStyleIdx="0" presStyleCnt="4">
        <dgm:presLayoutVars>
          <dgm:bulletEnabled val="1"/>
        </dgm:presLayoutVars>
      </dgm:prSet>
      <dgm:spPr/>
      <dgm:t>
        <a:bodyPr/>
        <a:lstStyle/>
        <a:p>
          <a:endParaRPr lang="ru-RU"/>
        </a:p>
      </dgm:t>
    </dgm:pt>
    <dgm:pt modelId="{E27ABE0C-0DD2-4B4D-A9E3-9E639E34B724}" type="pres">
      <dgm:prSet presAssocID="{5841853B-32F7-44D3-A996-EF98121F3021}" presName="sibTrans" presStyleCnt="0"/>
      <dgm:spPr/>
    </dgm:pt>
    <dgm:pt modelId="{0A3C0D03-BEC2-4B8E-8AE1-EBF43B0F1E15}" type="pres">
      <dgm:prSet presAssocID="{E6F24FEE-CFA5-464C-B5F6-CBF04869F8CB}" presName="node" presStyleLbl="node1" presStyleIdx="1" presStyleCnt="4">
        <dgm:presLayoutVars>
          <dgm:bulletEnabled val="1"/>
        </dgm:presLayoutVars>
      </dgm:prSet>
      <dgm:spPr/>
      <dgm:t>
        <a:bodyPr/>
        <a:lstStyle/>
        <a:p>
          <a:endParaRPr lang="ru-RU"/>
        </a:p>
      </dgm:t>
    </dgm:pt>
    <dgm:pt modelId="{A0B24959-A78E-4E6D-94C0-D4E2AD775DA5}" type="pres">
      <dgm:prSet presAssocID="{C813C7E4-B3E5-4021-A18B-0552B2AD2C3B}" presName="sibTrans" presStyleCnt="0"/>
      <dgm:spPr/>
    </dgm:pt>
    <dgm:pt modelId="{F7391F09-3345-47A7-8728-2DE9D5B88791}" type="pres">
      <dgm:prSet presAssocID="{F818F9DC-2CF3-4975-ABDE-B43D97B898E4}" presName="node" presStyleLbl="node1" presStyleIdx="2" presStyleCnt="4">
        <dgm:presLayoutVars>
          <dgm:bulletEnabled val="1"/>
        </dgm:presLayoutVars>
      </dgm:prSet>
      <dgm:spPr/>
      <dgm:t>
        <a:bodyPr/>
        <a:lstStyle/>
        <a:p>
          <a:endParaRPr lang="ru-RU"/>
        </a:p>
      </dgm:t>
    </dgm:pt>
    <dgm:pt modelId="{7BB84999-C250-4721-B59D-BCCC2C1E6AF9}" type="pres">
      <dgm:prSet presAssocID="{57A0DE22-4143-4965-ACD2-EAAAC9D58CAB}" presName="sibTrans" presStyleCnt="0"/>
      <dgm:spPr/>
    </dgm:pt>
    <dgm:pt modelId="{30AC3C99-2229-4F22-8237-F0E308F1F14C}" type="pres">
      <dgm:prSet presAssocID="{4C224AA9-C459-43D0-8E01-E3B017ED654C}" presName="node" presStyleLbl="node1" presStyleIdx="3" presStyleCnt="4">
        <dgm:presLayoutVars>
          <dgm:bulletEnabled val="1"/>
        </dgm:presLayoutVars>
      </dgm:prSet>
      <dgm:spPr/>
      <dgm:t>
        <a:bodyPr/>
        <a:lstStyle/>
        <a:p>
          <a:endParaRPr lang="ru-RU"/>
        </a:p>
      </dgm:t>
    </dgm:pt>
  </dgm:ptLst>
  <dgm:cxnLst>
    <dgm:cxn modelId="{A8799B62-8390-4645-BEAC-D4EBC9336463}" type="presOf" srcId="{8F31B9BB-D51F-44F3-966D-07317C965189}" destId="{27D6DA7A-B14F-4004-9AA3-D46106515345}" srcOrd="0" destOrd="0" presId="urn:microsoft.com/office/officeart/2005/8/layout/hList6"/>
    <dgm:cxn modelId="{6292F403-35C3-4BDE-8397-D4D9F7947E67}" type="presOf" srcId="{E6F24FEE-CFA5-464C-B5F6-CBF04869F8CB}" destId="{0A3C0D03-BEC2-4B8E-8AE1-EBF43B0F1E15}" srcOrd="0" destOrd="0" presId="urn:microsoft.com/office/officeart/2005/8/layout/hList6"/>
    <dgm:cxn modelId="{D3CAC59D-7F2E-4C83-B05B-4E29E775ECB4}" type="presOf" srcId="{577B3CA9-1791-43C8-BAAD-6EE1AEBBB3E3}" destId="{4D4B860D-9BDC-4188-9701-AED3796F7C54}" srcOrd="0" destOrd="0" presId="urn:microsoft.com/office/officeart/2005/8/layout/hList6"/>
    <dgm:cxn modelId="{311058B9-63E9-49AA-B54F-3485F69CE700}" srcId="{577B3CA9-1791-43C8-BAAD-6EE1AEBBB3E3}" destId="{F818F9DC-2CF3-4975-ABDE-B43D97B898E4}" srcOrd="2" destOrd="0" parTransId="{DEEB5E03-B90E-49A7-A108-EF976DDEC3B5}" sibTransId="{57A0DE22-4143-4965-ACD2-EAAAC9D58CAB}"/>
    <dgm:cxn modelId="{0E760221-F05D-4A03-A155-AC88BD64B2ED}" type="presOf" srcId="{F818F9DC-2CF3-4975-ABDE-B43D97B898E4}" destId="{F7391F09-3345-47A7-8728-2DE9D5B88791}" srcOrd="0" destOrd="0" presId="urn:microsoft.com/office/officeart/2005/8/layout/hList6"/>
    <dgm:cxn modelId="{636942C2-E30B-4E41-8406-B06B26FBB053}" srcId="{577B3CA9-1791-43C8-BAAD-6EE1AEBBB3E3}" destId="{8F31B9BB-D51F-44F3-966D-07317C965189}" srcOrd="0" destOrd="0" parTransId="{467602BB-33C0-4228-B3F0-F87C942F943C}" sibTransId="{5841853B-32F7-44D3-A996-EF98121F3021}"/>
    <dgm:cxn modelId="{42D8A8F8-6373-4968-9C39-B728854C7649}" srcId="{577B3CA9-1791-43C8-BAAD-6EE1AEBBB3E3}" destId="{4C224AA9-C459-43D0-8E01-E3B017ED654C}" srcOrd="3" destOrd="0" parTransId="{1BFAFE98-BB3C-4539-816A-1663E6770972}" sibTransId="{AF253613-3B5A-4973-A0A6-580E59525BA2}"/>
    <dgm:cxn modelId="{1C345188-8037-4E88-82B5-486B9C97D2AF}" srcId="{577B3CA9-1791-43C8-BAAD-6EE1AEBBB3E3}" destId="{E6F24FEE-CFA5-464C-B5F6-CBF04869F8CB}" srcOrd="1" destOrd="0" parTransId="{8F071FC0-6A0C-4A39-B918-E31F53B1A062}" sibTransId="{C813C7E4-B3E5-4021-A18B-0552B2AD2C3B}"/>
    <dgm:cxn modelId="{8E2D629C-4356-41D8-B207-D916A23E3885}" type="presOf" srcId="{4C224AA9-C459-43D0-8E01-E3B017ED654C}" destId="{30AC3C99-2229-4F22-8237-F0E308F1F14C}" srcOrd="0" destOrd="0" presId="urn:microsoft.com/office/officeart/2005/8/layout/hList6"/>
    <dgm:cxn modelId="{E3B49E41-AE75-49AE-9508-C88BD632552B}" type="presParOf" srcId="{4D4B860D-9BDC-4188-9701-AED3796F7C54}" destId="{27D6DA7A-B14F-4004-9AA3-D46106515345}" srcOrd="0" destOrd="0" presId="urn:microsoft.com/office/officeart/2005/8/layout/hList6"/>
    <dgm:cxn modelId="{709D96DC-8AF4-44F3-9757-F53AF8F12475}" type="presParOf" srcId="{4D4B860D-9BDC-4188-9701-AED3796F7C54}" destId="{E27ABE0C-0DD2-4B4D-A9E3-9E639E34B724}" srcOrd="1" destOrd="0" presId="urn:microsoft.com/office/officeart/2005/8/layout/hList6"/>
    <dgm:cxn modelId="{43955991-A8CB-44C9-A39C-8D56F6EFE1B8}" type="presParOf" srcId="{4D4B860D-9BDC-4188-9701-AED3796F7C54}" destId="{0A3C0D03-BEC2-4B8E-8AE1-EBF43B0F1E15}" srcOrd="2" destOrd="0" presId="urn:microsoft.com/office/officeart/2005/8/layout/hList6"/>
    <dgm:cxn modelId="{4CA15AB1-1F27-4DEC-808D-11068B493A39}" type="presParOf" srcId="{4D4B860D-9BDC-4188-9701-AED3796F7C54}" destId="{A0B24959-A78E-4E6D-94C0-D4E2AD775DA5}" srcOrd="3" destOrd="0" presId="urn:microsoft.com/office/officeart/2005/8/layout/hList6"/>
    <dgm:cxn modelId="{505A7FF2-B522-47CF-8C88-0ED56CFEA2D6}" type="presParOf" srcId="{4D4B860D-9BDC-4188-9701-AED3796F7C54}" destId="{F7391F09-3345-47A7-8728-2DE9D5B88791}" srcOrd="4" destOrd="0" presId="urn:microsoft.com/office/officeart/2005/8/layout/hList6"/>
    <dgm:cxn modelId="{5156D624-3104-4682-9065-F7C5A15D9B25}" type="presParOf" srcId="{4D4B860D-9BDC-4188-9701-AED3796F7C54}" destId="{7BB84999-C250-4721-B59D-BCCC2C1E6AF9}" srcOrd="5" destOrd="0" presId="urn:microsoft.com/office/officeart/2005/8/layout/hList6"/>
    <dgm:cxn modelId="{8999602A-5C46-4737-A3DD-A9266E3BD1A8}" type="presParOf" srcId="{4D4B860D-9BDC-4188-9701-AED3796F7C54}" destId="{30AC3C99-2229-4F22-8237-F0E308F1F14C}"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F4CCF4-846D-4332-9A31-F34E73361F96}"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uk-UA"/>
        </a:p>
      </dgm:t>
    </dgm:pt>
    <dgm:pt modelId="{1865FABB-A4EE-408D-A9EE-352DC8524D4B}">
      <dgm:prSet custT="1"/>
      <dgm:spPr/>
      <dgm:t>
        <a:bodyPr/>
        <a:lstStyle/>
        <a:p>
          <a:pPr rtl="0"/>
          <a:r>
            <a:rPr lang="ru-RU" sz="3200" dirty="0" err="1" smtClean="0"/>
            <a:t>загальносоціальні</a:t>
          </a:r>
          <a:r>
            <a:rPr lang="ru-RU" sz="3200" dirty="0" smtClean="0"/>
            <a:t>; </a:t>
          </a:r>
          <a:endParaRPr lang="uk-UA" sz="3200" dirty="0"/>
        </a:p>
      </dgm:t>
    </dgm:pt>
    <dgm:pt modelId="{73BE95B1-082F-4239-BDDD-80508A230D1A}" type="parTrans" cxnId="{9135BAEC-54E3-4AFE-99BC-30668ACA1369}">
      <dgm:prSet/>
      <dgm:spPr/>
      <dgm:t>
        <a:bodyPr/>
        <a:lstStyle/>
        <a:p>
          <a:endParaRPr lang="uk-UA"/>
        </a:p>
      </dgm:t>
    </dgm:pt>
    <dgm:pt modelId="{FABA6C61-9EEC-4F5A-9BD7-AF7FA5C100A0}" type="sibTrans" cxnId="{9135BAEC-54E3-4AFE-99BC-30668ACA1369}">
      <dgm:prSet/>
      <dgm:spPr/>
      <dgm:t>
        <a:bodyPr/>
        <a:lstStyle/>
        <a:p>
          <a:endParaRPr lang="uk-UA"/>
        </a:p>
      </dgm:t>
    </dgm:pt>
    <dgm:pt modelId="{B470E642-F798-4CE7-B776-5EF0E9784FF6}">
      <dgm:prSet custT="1"/>
      <dgm:spPr/>
      <dgm:t>
        <a:bodyPr/>
        <a:lstStyle/>
        <a:p>
          <a:pPr rtl="0"/>
          <a:r>
            <a:rPr lang="ru-RU" sz="2800" dirty="0" err="1" smtClean="0"/>
            <a:t>спеціально-кримінологічні</a:t>
          </a:r>
          <a:r>
            <a:rPr lang="ru-RU" sz="2800" dirty="0" smtClean="0"/>
            <a:t>; </a:t>
          </a:r>
          <a:endParaRPr lang="uk-UA" sz="2800" dirty="0"/>
        </a:p>
      </dgm:t>
    </dgm:pt>
    <dgm:pt modelId="{31735278-1ABC-4C44-B804-78152AADAAC8}" type="parTrans" cxnId="{526C8795-1587-437E-AA9F-64A7006518DE}">
      <dgm:prSet/>
      <dgm:spPr/>
      <dgm:t>
        <a:bodyPr/>
        <a:lstStyle/>
        <a:p>
          <a:endParaRPr lang="uk-UA"/>
        </a:p>
      </dgm:t>
    </dgm:pt>
    <dgm:pt modelId="{4597F3CA-E54C-4606-8D2F-B4A941D2DD1F}" type="sibTrans" cxnId="{526C8795-1587-437E-AA9F-64A7006518DE}">
      <dgm:prSet/>
      <dgm:spPr/>
      <dgm:t>
        <a:bodyPr/>
        <a:lstStyle/>
        <a:p>
          <a:endParaRPr lang="uk-UA"/>
        </a:p>
      </dgm:t>
    </dgm:pt>
    <dgm:pt modelId="{451B5A82-FAF0-4A1E-94FC-325853DCFEB7}">
      <dgm:prSet custT="1"/>
      <dgm:spPr/>
      <dgm:t>
        <a:bodyPr/>
        <a:lstStyle/>
        <a:p>
          <a:pPr rtl="0"/>
          <a:r>
            <a:rPr lang="ru-RU" sz="2800" dirty="0" err="1" smtClean="0"/>
            <a:t>індивідуальні</a:t>
          </a:r>
          <a:r>
            <a:rPr lang="ru-RU" sz="2800" dirty="0" smtClean="0"/>
            <a:t> </a:t>
          </a:r>
          <a:endParaRPr lang="uk-UA" sz="2800" dirty="0"/>
        </a:p>
      </dgm:t>
    </dgm:pt>
    <dgm:pt modelId="{6083D6FF-115A-4E9D-9A59-A8EB4910328F}" type="parTrans" cxnId="{70764C82-6FB5-427F-9E71-75D70B2F572F}">
      <dgm:prSet/>
      <dgm:spPr/>
      <dgm:t>
        <a:bodyPr/>
        <a:lstStyle/>
        <a:p>
          <a:endParaRPr lang="uk-UA"/>
        </a:p>
      </dgm:t>
    </dgm:pt>
    <dgm:pt modelId="{5E72B475-DB88-43DC-97C0-C482FD03D903}" type="sibTrans" cxnId="{70764C82-6FB5-427F-9E71-75D70B2F572F}">
      <dgm:prSet/>
      <dgm:spPr/>
      <dgm:t>
        <a:bodyPr/>
        <a:lstStyle/>
        <a:p>
          <a:endParaRPr lang="uk-UA"/>
        </a:p>
      </dgm:t>
    </dgm:pt>
    <dgm:pt modelId="{80BDF68A-66F0-48EA-A030-0CF4B5B9CDF2}" type="pres">
      <dgm:prSet presAssocID="{83F4CCF4-846D-4332-9A31-F34E73361F96}" presName="Name0" presStyleCnt="0">
        <dgm:presLayoutVars>
          <dgm:dir/>
          <dgm:animLvl val="lvl"/>
          <dgm:resizeHandles val="exact"/>
        </dgm:presLayoutVars>
      </dgm:prSet>
      <dgm:spPr/>
      <dgm:t>
        <a:bodyPr/>
        <a:lstStyle/>
        <a:p>
          <a:endParaRPr lang="ru-RU"/>
        </a:p>
      </dgm:t>
    </dgm:pt>
    <dgm:pt modelId="{ED055A10-7370-46FD-B8A3-522833D44993}" type="pres">
      <dgm:prSet presAssocID="{1865FABB-A4EE-408D-A9EE-352DC8524D4B}" presName="linNode" presStyleCnt="0"/>
      <dgm:spPr/>
    </dgm:pt>
    <dgm:pt modelId="{BD9AC7E4-0209-48C2-B8CE-B87EDEC1C8F8}" type="pres">
      <dgm:prSet presAssocID="{1865FABB-A4EE-408D-A9EE-352DC8524D4B}" presName="parentText" presStyleLbl="node1" presStyleIdx="0" presStyleCnt="3" custScaleX="174481">
        <dgm:presLayoutVars>
          <dgm:chMax val="1"/>
          <dgm:bulletEnabled val="1"/>
        </dgm:presLayoutVars>
      </dgm:prSet>
      <dgm:spPr/>
      <dgm:t>
        <a:bodyPr/>
        <a:lstStyle/>
        <a:p>
          <a:endParaRPr lang="ru-RU"/>
        </a:p>
      </dgm:t>
    </dgm:pt>
    <dgm:pt modelId="{2705F65D-BC46-4B76-97D7-6224F3D78F80}" type="pres">
      <dgm:prSet presAssocID="{FABA6C61-9EEC-4F5A-9BD7-AF7FA5C100A0}" presName="sp" presStyleCnt="0"/>
      <dgm:spPr/>
    </dgm:pt>
    <dgm:pt modelId="{94E0EC7E-E922-4833-8C69-0D8F875738EE}" type="pres">
      <dgm:prSet presAssocID="{B470E642-F798-4CE7-B776-5EF0E9784FF6}" presName="linNode" presStyleCnt="0"/>
      <dgm:spPr/>
    </dgm:pt>
    <dgm:pt modelId="{F2D9BA48-6233-4E73-8CFF-E8458C1BE645}" type="pres">
      <dgm:prSet presAssocID="{B470E642-F798-4CE7-B776-5EF0E9784FF6}" presName="parentText" presStyleLbl="node1" presStyleIdx="1" presStyleCnt="3" custScaleX="174147">
        <dgm:presLayoutVars>
          <dgm:chMax val="1"/>
          <dgm:bulletEnabled val="1"/>
        </dgm:presLayoutVars>
      </dgm:prSet>
      <dgm:spPr/>
      <dgm:t>
        <a:bodyPr/>
        <a:lstStyle/>
        <a:p>
          <a:endParaRPr lang="ru-RU"/>
        </a:p>
      </dgm:t>
    </dgm:pt>
    <dgm:pt modelId="{C9030FEC-9667-410A-BB97-2BA1FA7E577B}" type="pres">
      <dgm:prSet presAssocID="{4597F3CA-E54C-4606-8D2F-B4A941D2DD1F}" presName="sp" presStyleCnt="0"/>
      <dgm:spPr/>
    </dgm:pt>
    <dgm:pt modelId="{9EA2DA52-97EF-4550-BED0-882AE6E4CA35}" type="pres">
      <dgm:prSet presAssocID="{451B5A82-FAF0-4A1E-94FC-325853DCFEB7}" presName="linNode" presStyleCnt="0"/>
      <dgm:spPr/>
    </dgm:pt>
    <dgm:pt modelId="{D49EA7A6-7334-485A-B1CE-36C5B5BC8D50}" type="pres">
      <dgm:prSet presAssocID="{451B5A82-FAF0-4A1E-94FC-325853DCFEB7}" presName="parentText" presStyleLbl="node1" presStyleIdx="2" presStyleCnt="3" custScaleX="174481">
        <dgm:presLayoutVars>
          <dgm:chMax val="1"/>
          <dgm:bulletEnabled val="1"/>
        </dgm:presLayoutVars>
      </dgm:prSet>
      <dgm:spPr/>
      <dgm:t>
        <a:bodyPr/>
        <a:lstStyle/>
        <a:p>
          <a:endParaRPr lang="ru-RU"/>
        </a:p>
      </dgm:t>
    </dgm:pt>
  </dgm:ptLst>
  <dgm:cxnLst>
    <dgm:cxn modelId="{74A9729E-0D21-4101-87D2-BEBB8E9EFFBF}" type="presOf" srcId="{83F4CCF4-846D-4332-9A31-F34E73361F96}" destId="{80BDF68A-66F0-48EA-A030-0CF4B5B9CDF2}" srcOrd="0" destOrd="0" presId="urn:microsoft.com/office/officeart/2005/8/layout/vList5"/>
    <dgm:cxn modelId="{A1184751-B5CE-43DE-A3FA-07E3CA915C99}" type="presOf" srcId="{451B5A82-FAF0-4A1E-94FC-325853DCFEB7}" destId="{D49EA7A6-7334-485A-B1CE-36C5B5BC8D50}" srcOrd="0" destOrd="0" presId="urn:microsoft.com/office/officeart/2005/8/layout/vList5"/>
    <dgm:cxn modelId="{70764C82-6FB5-427F-9E71-75D70B2F572F}" srcId="{83F4CCF4-846D-4332-9A31-F34E73361F96}" destId="{451B5A82-FAF0-4A1E-94FC-325853DCFEB7}" srcOrd="2" destOrd="0" parTransId="{6083D6FF-115A-4E9D-9A59-A8EB4910328F}" sibTransId="{5E72B475-DB88-43DC-97C0-C482FD03D903}"/>
    <dgm:cxn modelId="{8ABBCDC4-3E7F-45F2-A7FB-B3B4FAFF1FE5}" type="presOf" srcId="{B470E642-F798-4CE7-B776-5EF0E9784FF6}" destId="{F2D9BA48-6233-4E73-8CFF-E8458C1BE645}" srcOrd="0" destOrd="0" presId="urn:microsoft.com/office/officeart/2005/8/layout/vList5"/>
    <dgm:cxn modelId="{9135BAEC-54E3-4AFE-99BC-30668ACA1369}" srcId="{83F4CCF4-846D-4332-9A31-F34E73361F96}" destId="{1865FABB-A4EE-408D-A9EE-352DC8524D4B}" srcOrd="0" destOrd="0" parTransId="{73BE95B1-082F-4239-BDDD-80508A230D1A}" sibTransId="{FABA6C61-9EEC-4F5A-9BD7-AF7FA5C100A0}"/>
    <dgm:cxn modelId="{526C8795-1587-437E-AA9F-64A7006518DE}" srcId="{83F4CCF4-846D-4332-9A31-F34E73361F96}" destId="{B470E642-F798-4CE7-B776-5EF0E9784FF6}" srcOrd="1" destOrd="0" parTransId="{31735278-1ABC-4C44-B804-78152AADAAC8}" sibTransId="{4597F3CA-E54C-4606-8D2F-B4A941D2DD1F}"/>
    <dgm:cxn modelId="{86624F44-219E-45A4-B6B3-E2016C8B23E3}" type="presOf" srcId="{1865FABB-A4EE-408D-A9EE-352DC8524D4B}" destId="{BD9AC7E4-0209-48C2-B8CE-B87EDEC1C8F8}" srcOrd="0" destOrd="0" presId="urn:microsoft.com/office/officeart/2005/8/layout/vList5"/>
    <dgm:cxn modelId="{0125F54F-5678-40E8-97A9-96C7EEC2DF9A}" type="presParOf" srcId="{80BDF68A-66F0-48EA-A030-0CF4B5B9CDF2}" destId="{ED055A10-7370-46FD-B8A3-522833D44993}" srcOrd="0" destOrd="0" presId="urn:microsoft.com/office/officeart/2005/8/layout/vList5"/>
    <dgm:cxn modelId="{092B831C-D33C-4F76-9109-5EA6EF27326E}" type="presParOf" srcId="{ED055A10-7370-46FD-B8A3-522833D44993}" destId="{BD9AC7E4-0209-48C2-B8CE-B87EDEC1C8F8}" srcOrd="0" destOrd="0" presId="urn:microsoft.com/office/officeart/2005/8/layout/vList5"/>
    <dgm:cxn modelId="{FDD82CDB-082B-4493-BE01-EA9816F83527}" type="presParOf" srcId="{80BDF68A-66F0-48EA-A030-0CF4B5B9CDF2}" destId="{2705F65D-BC46-4B76-97D7-6224F3D78F80}" srcOrd="1" destOrd="0" presId="urn:microsoft.com/office/officeart/2005/8/layout/vList5"/>
    <dgm:cxn modelId="{6DAA974B-A51B-4E19-A785-3B570E608612}" type="presParOf" srcId="{80BDF68A-66F0-48EA-A030-0CF4B5B9CDF2}" destId="{94E0EC7E-E922-4833-8C69-0D8F875738EE}" srcOrd="2" destOrd="0" presId="urn:microsoft.com/office/officeart/2005/8/layout/vList5"/>
    <dgm:cxn modelId="{A81CE4B7-A127-47EF-BB0C-72886220AAFE}" type="presParOf" srcId="{94E0EC7E-E922-4833-8C69-0D8F875738EE}" destId="{F2D9BA48-6233-4E73-8CFF-E8458C1BE645}" srcOrd="0" destOrd="0" presId="urn:microsoft.com/office/officeart/2005/8/layout/vList5"/>
    <dgm:cxn modelId="{B79D43E6-A5A7-436F-9906-5B5277810D2D}" type="presParOf" srcId="{80BDF68A-66F0-48EA-A030-0CF4B5B9CDF2}" destId="{C9030FEC-9667-410A-BB97-2BA1FA7E577B}" srcOrd="3" destOrd="0" presId="urn:microsoft.com/office/officeart/2005/8/layout/vList5"/>
    <dgm:cxn modelId="{CB50BAB7-B722-4EEF-874B-60789BA963AB}" type="presParOf" srcId="{80BDF68A-66F0-48EA-A030-0CF4B5B9CDF2}" destId="{9EA2DA52-97EF-4550-BED0-882AE6E4CA35}" srcOrd="4" destOrd="0" presId="urn:microsoft.com/office/officeart/2005/8/layout/vList5"/>
    <dgm:cxn modelId="{B869465C-D769-482A-98C3-CEC2391481BF}" type="presParOf" srcId="{9EA2DA52-97EF-4550-BED0-882AE6E4CA35}" destId="{D49EA7A6-7334-485A-B1CE-36C5B5BC8D50}"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4CABD6-349E-4CAE-A861-9D89232DF9DC}">
      <dsp:nvSpPr>
        <dsp:cNvPr id="0" name=""/>
        <dsp:cNvSpPr/>
      </dsp:nvSpPr>
      <dsp:spPr>
        <a:xfrm>
          <a:off x="3476" y="352504"/>
          <a:ext cx="3389709"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endParaRPr lang="uk-UA" sz="2000" b="1" kern="1200" dirty="0"/>
        </a:p>
      </dsp:txBody>
      <dsp:txXfrm>
        <a:off x="3476" y="352504"/>
        <a:ext cx="3389709" cy="576000"/>
      </dsp:txXfrm>
    </dsp:sp>
    <dsp:sp modelId="{5991B638-0539-4662-8A7B-90DC1829DBD9}">
      <dsp:nvSpPr>
        <dsp:cNvPr id="0" name=""/>
        <dsp:cNvSpPr/>
      </dsp:nvSpPr>
      <dsp:spPr>
        <a:xfrm>
          <a:off x="3476" y="928504"/>
          <a:ext cx="3389709" cy="30623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uk-UA" sz="2000" b="1" kern="1200" dirty="0" smtClean="0"/>
            <a:t>1. Фактори, які формують особу молодого правопорушника (негативний вплив родини, безпосереднього оточення, засобів масової інформації, недоліки шкільного, побутового виховання тощо). </a:t>
          </a:r>
          <a:endParaRPr lang="uk-UA" sz="2000" b="1" kern="1200" dirty="0"/>
        </a:p>
      </dsp:txBody>
      <dsp:txXfrm>
        <a:off x="3476" y="928504"/>
        <a:ext cx="3389709" cy="3062390"/>
      </dsp:txXfrm>
    </dsp:sp>
    <dsp:sp modelId="{C0BD718C-0D7B-420B-80C8-8BAA2509A279}">
      <dsp:nvSpPr>
        <dsp:cNvPr id="0" name=""/>
        <dsp:cNvSpPr/>
      </dsp:nvSpPr>
      <dsp:spPr>
        <a:xfrm>
          <a:off x="3867745" y="352504"/>
          <a:ext cx="3389709"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endParaRPr lang="uk-UA" sz="2000" b="1" kern="1200" dirty="0"/>
        </a:p>
      </dsp:txBody>
      <dsp:txXfrm>
        <a:off x="3867745" y="352504"/>
        <a:ext cx="3389709" cy="576000"/>
      </dsp:txXfrm>
    </dsp:sp>
    <dsp:sp modelId="{4C9E3CBD-8F77-434B-BF63-99BE1662BBE1}">
      <dsp:nvSpPr>
        <dsp:cNvPr id="0" name=""/>
        <dsp:cNvSpPr/>
      </dsp:nvSpPr>
      <dsp:spPr>
        <a:xfrm>
          <a:off x="3867745" y="928504"/>
          <a:ext cx="3389709" cy="30623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uk-UA" sz="2000" b="1" kern="1200" dirty="0" smtClean="0"/>
            <a:t>2. Умови, що сприяють вчиненню злочинів (недоліки організаційного характеру, які допомагають особам з уже сформованою </a:t>
          </a:r>
          <a:r>
            <a:rPr lang="uk-UA" sz="2000" b="1" kern="1200" dirty="0" err="1" smtClean="0"/>
            <a:t>антисуспільною</a:t>
          </a:r>
          <a:r>
            <a:rPr lang="uk-UA" sz="2000" b="1" kern="1200" dirty="0" smtClean="0"/>
            <a:t> орієнтацією «технічно» здійснити злочинні наміри. </a:t>
          </a:r>
          <a:endParaRPr lang="uk-UA" sz="2000" b="1" kern="1200" dirty="0"/>
        </a:p>
      </dsp:txBody>
      <dsp:txXfrm>
        <a:off x="3867745" y="928504"/>
        <a:ext cx="3389709" cy="3062390"/>
      </dsp:txXfrm>
    </dsp:sp>
    <dsp:sp modelId="{39576BA6-5B19-4E6B-9595-4FA88561436A}">
      <dsp:nvSpPr>
        <dsp:cNvPr id="0" name=""/>
        <dsp:cNvSpPr/>
      </dsp:nvSpPr>
      <dsp:spPr>
        <a:xfrm>
          <a:off x="7732014" y="352504"/>
          <a:ext cx="3389709"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endParaRPr lang="uk-UA" sz="2000" b="1" kern="1200" dirty="0"/>
        </a:p>
      </dsp:txBody>
      <dsp:txXfrm>
        <a:off x="7732014" y="352504"/>
        <a:ext cx="3389709" cy="576000"/>
      </dsp:txXfrm>
    </dsp:sp>
    <dsp:sp modelId="{D25806B6-5FE9-4280-9F15-036A3A1BBCAB}">
      <dsp:nvSpPr>
        <dsp:cNvPr id="0" name=""/>
        <dsp:cNvSpPr/>
      </dsp:nvSpPr>
      <dsp:spPr>
        <a:xfrm>
          <a:off x="7732014" y="928504"/>
          <a:ext cx="3389709" cy="30623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uk-UA" sz="2000" b="1" kern="1200" dirty="0" smtClean="0"/>
            <a:t>3. Обставини, пов’язані з поведінкою жертв злочинів. </a:t>
          </a:r>
          <a:endParaRPr lang="ru-RU" sz="2000" kern="1200" dirty="0"/>
        </a:p>
      </dsp:txBody>
      <dsp:txXfrm>
        <a:off x="7732014" y="928504"/>
        <a:ext cx="3389709" cy="30623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DBD81A-B1F4-4D6A-96E5-61D895CB567D}">
      <dsp:nvSpPr>
        <dsp:cNvPr id="0" name=""/>
        <dsp:cNvSpPr/>
      </dsp:nvSpPr>
      <dsp:spPr>
        <a:xfrm>
          <a:off x="3" y="37294"/>
          <a:ext cx="11506193" cy="8753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uk-UA" sz="2400" kern="1200" dirty="0" smtClean="0"/>
            <a:t>1).</a:t>
          </a:r>
          <a:r>
            <a:rPr lang="uk-UA" sz="2400" i="1" kern="1200" dirty="0" smtClean="0"/>
            <a:t> Негативний вплив у сім’ї. </a:t>
          </a:r>
          <a:r>
            <a:rPr lang="uk-UA" sz="2400" kern="1200" dirty="0" smtClean="0"/>
            <a:t>Сім’я – це перша соціальна структура, в якій знаходиться людина та значною мірою проходить її формування як особистості.</a:t>
          </a:r>
          <a:endParaRPr lang="ru-RU" sz="2400" kern="1200" dirty="0"/>
        </a:p>
      </dsp:txBody>
      <dsp:txXfrm>
        <a:off x="3" y="37294"/>
        <a:ext cx="11506193" cy="875325"/>
      </dsp:txXfrm>
    </dsp:sp>
    <dsp:sp modelId="{B0484A66-A771-4380-B831-7FC1790A6B1B}">
      <dsp:nvSpPr>
        <dsp:cNvPr id="0" name=""/>
        <dsp:cNvSpPr/>
      </dsp:nvSpPr>
      <dsp:spPr>
        <a:xfrm>
          <a:off x="3" y="1035164"/>
          <a:ext cx="11506193" cy="8753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endParaRPr lang="uk-UA" sz="2400" kern="1200" dirty="0" smtClean="0"/>
        </a:p>
        <a:p>
          <a:pPr lvl="0" algn="ctr" defTabSz="1066800" rtl="0">
            <a:lnSpc>
              <a:spcPct val="90000"/>
            </a:lnSpc>
            <a:spcBef>
              <a:spcPct val="0"/>
            </a:spcBef>
            <a:spcAft>
              <a:spcPct val="35000"/>
            </a:spcAft>
          </a:pPr>
          <a:r>
            <a:rPr lang="uk-UA" sz="2400" kern="1200" dirty="0" smtClean="0"/>
            <a:t>2).</a:t>
          </a:r>
          <a:r>
            <a:rPr lang="uk-UA" sz="2400" i="1" kern="1200" dirty="0" smtClean="0"/>
            <a:t> Низький рівень виховного впливу </a:t>
          </a:r>
          <a:r>
            <a:rPr lang="uk-UA" sz="2400" kern="1200" dirty="0" smtClean="0"/>
            <a:t>на формування особи неповнолітнього </a:t>
          </a:r>
          <a:r>
            <a:rPr lang="uk-UA" sz="2400" i="1" kern="1200" dirty="0" smtClean="0"/>
            <a:t>середніх навчальних закладів</a:t>
          </a:r>
          <a:r>
            <a:rPr lang="uk-UA" sz="2400" kern="1200" dirty="0" smtClean="0"/>
            <a:t>: загальноосвітні школи, профтехучилища, технікуми.</a:t>
          </a:r>
          <a:endParaRPr lang="ru-RU" sz="2400" kern="1200" dirty="0"/>
        </a:p>
      </dsp:txBody>
      <dsp:txXfrm>
        <a:off x="3" y="1035164"/>
        <a:ext cx="11506193" cy="875325"/>
      </dsp:txXfrm>
    </dsp:sp>
    <dsp:sp modelId="{3774CF98-1020-45ED-B96A-7036F04F37CC}">
      <dsp:nvSpPr>
        <dsp:cNvPr id="0" name=""/>
        <dsp:cNvSpPr/>
      </dsp:nvSpPr>
      <dsp:spPr>
        <a:xfrm>
          <a:off x="0" y="1954396"/>
          <a:ext cx="11506193" cy="8753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uk-UA" sz="2800" kern="1200" dirty="0" smtClean="0"/>
            <a:t>3). Однією з причин злочинності дітей є їх </a:t>
          </a:r>
          <a:r>
            <a:rPr lang="uk-UA" sz="2800" i="1" kern="1200" dirty="0" smtClean="0"/>
            <a:t>незайнятість</a:t>
          </a:r>
          <a:r>
            <a:rPr lang="uk-UA" sz="2800" kern="1200" dirty="0" smtClean="0"/>
            <a:t>.</a:t>
          </a:r>
          <a:endParaRPr lang="ru-RU" sz="2800" kern="1200" dirty="0"/>
        </a:p>
      </dsp:txBody>
      <dsp:txXfrm>
        <a:off x="0" y="1954396"/>
        <a:ext cx="11506193" cy="875325"/>
      </dsp:txXfrm>
    </dsp:sp>
    <dsp:sp modelId="{D7F725BC-A186-4B01-A8AB-101BBA03348E}">
      <dsp:nvSpPr>
        <dsp:cNvPr id="0" name=""/>
        <dsp:cNvSpPr/>
      </dsp:nvSpPr>
      <dsp:spPr>
        <a:xfrm>
          <a:off x="3" y="3030906"/>
          <a:ext cx="11506193" cy="9631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endParaRPr lang="uk-UA" sz="2400" kern="1200" dirty="0" smtClean="0"/>
        </a:p>
        <a:p>
          <a:pPr lvl="0" algn="ctr" defTabSz="1066800" rtl="0">
            <a:lnSpc>
              <a:spcPct val="90000"/>
            </a:lnSpc>
            <a:spcBef>
              <a:spcPct val="0"/>
            </a:spcBef>
            <a:spcAft>
              <a:spcPct val="35000"/>
            </a:spcAft>
          </a:pPr>
          <a:r>
            <a:rPr lang="uk-UA" sz="2400" kern="1200" dirty="0" smtClean="0"/>
            <a:t>4).</a:t>
          </a:r>
          <a:r>
            <a:rPr lang="uk-UA" sz="2400" i="1" kern="1200" dirty="0" smtClean="0"/>
            <a:t> </a:t>
          </a:r>
          <a:r>
            <a:rPr lang="uk-UA" sz="2400" kern="1200" dirty="0" smtClean="0"/>
            <a:t>Підлітки, які не відчувають інтересу до себе в сім’ї та школі тягнуться до </a:t>
          </a:r>
          <a:r>
            <a:rPr lang="uk-UA" sz="2400" i="1" kern="1200" dirty="0" smtClean="0"/>
            <a:t>неформальних угруповань</a:t>
          </a:r>
          <a:r>
            <a:rPr lang="uk-UA" sz="2400" kern="1200" dirty="0" smtClean="0"/>
            <a:t>, до однолітків, з якими проводять більшу частину дозвілля.</a:t>
          </a:r>
          <a:endParaRPr lang="ru-RU" sz="2400" kern="1200" dirty="0"/>
        </a:p>
      </dsp:txBody>
      <dsp:txXfrm>
        <a:off x="3" y="3030906"/>
        <a:ext cx="11506193" cy="963129"/>
      </dsp:txXfrm>
    </dsp:sp>
    <dsp:sp modelId="{03CF0D9B-57CC-4FB4-81E3-ECEA302E9E0E}">
      <dsp:nvSpPr>
        <dsp:cNvPr id="0" name=""/>
        <dsp:cNvSpPr/>
      </dsp:nvSpPr>
      <dsp:spPr>
        <a:xfrm>
          <a:off x="3" y="4116580"/>
          <a:ext cx="11506193" cy="8753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lvl="0" algn="ctr" defTabSz="1333500" rtl="0">
            <a:lnSpc>
              <a:spcPct val="90000"/>
            </a:lnSpc>
            <a:spcBef>
              <a:spcPct val="0"/>
            </a:spcBef>
            <a:spcAft>
              <a:spcPct val="35000"/>
            </a:spcAft>
          </a:pPr>
          <a:r>
            <a:rPr lang="uk-UA" sz="3000" kern="1200" dirty="0" smtClean="0"/>
            <a:t>5). Прорахунки є і в </a:t>
          </a:r>
          <a:r>
            <a:rPr lang="uk-UA" sz="3000" i="1" kern="1200" dirty="0" smtClean="0"/>
            <a:t>роботі правоохоронних органів</a:t>
          </a:r>
          <a:r>
            <a:rPr lang="uk-UA" sz="3000" kern="1200" dirty="0" smtClean="0"/>
            <a:t> у профілактиці злочинності дітей.</a:t>
          </a:r>
          <a:endParaRPr lang="ru-RU" sz="3000" kern="1200" dirty="0"/>
        </a:p>
      </dsp:txBody>
      <dsp:txXfrm>
        <a:off x="3" y="4116580"/>
        <a:ext cx="11506193" cy="8753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7A2422-745B-4AFC-85CE-4BC4D120CCC1}">
      <dsp:nvSpPr>
        <dsp:cNvPr id="0" name=""/>
        <dsp:cNvSpPr/>
      </dsp:nvSpPr>
      <dsp:spPr>
        <a:xfrm>
          <a:off x="0" y="0"/>
          <a:ext cx="5280660" cy="5280660"/>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8B61B3-69BD-4E67-85B4-C62A7F8C92ED}">
      <dsp:nvSpPr>
        <dsp:cNvPr id="0" name=""/>
        <dsp:cNvSpPr/>
      </dsp:nvSpPr>
      <dsp:spPr>
        <a:xfrm>
          <a:off x="2640330" y="0"/>
          <a:ext cx="8408670" cy="52806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b="1" u="sng" kern="1200" dirty="0" smtClean="0"/>
            <a:t>Стосовно кримінологічної характеристики </a:t>
          </a:r>
          <a:r>
            <a:rPr lang="uk-UA" sz="2800" b="1" kern="1200" dirty="0" smtClean="0"/>
            <a:t>особи неповнолітнього злочинця можна стверджувати, що </a:t>
          </a:r>
          <a:r>
            <a:rPr lang="uk-UA" sz="2800" b="1" u="sng" kern="1200" dirty="0" smtClean="0"/>
            <a:t>їй властиві певні біологічні та психологічні особливості</a:t>
          </a:r>
          <a:r>
            <a:rPr lang="uk-UA" sz="1800" b="1" u="sng" kern="1200" dirty="0" smtClean="0"/>
            <a:t>. </a:t>
          </a:r>
          <a:endParaRPr lang="uk-UA" sz="1800" b="1" u="sng" kern="1200" dirty="0"/>
        </a:p>
      </dsp:txBody>
      <dsp:txXfrm>
        <a:off x="2640330" y="0"/>
        <a:ext cx="8408670" cy="2508313"/>
      </dsp:txXfrm>
    </dsp:sp>
    <dsp:sp modelId="{5DC99657-7642-481B-A348-D67362CC8235}">
      <dsp:nvSpPr>
        <dsp:cNvPr id="0" name=""/>
        <dsp:cNvSpPr/>
      </dsp:nvSpPr>
      <dsp:spPr>
        <a:xfrm>
          <a:off x="1600207" y="2461257"/>
          <a:ext cx="2121029" cy="288461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1C7F97-E1C0-4AF3-9CDA-EBC0DCBF8392}">
      <dsp:nvSpPr>
        <dsp:cNvPr id="0" name=""/>
        <dsp:cNvSpPr/>
      </dsp:nvSpPr>
      <dsp:spPr>
        <a:xfrm>
          <a:off x="2640330" y="2320189"/>
          <a:ext cx="8408670" cy="28845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b="1" i="1" u="sng" kern="1200" dirty="0" smtClean="0"/>
            <a:t>До них потрібно віднести</a:t>
          </a:r>
          <a:r>
            <a:rPr lang="uk-UA" sz="2000" b="1" kern="1200" dirty="0" smtClean="0"/>
            <a:t>: брак соціального досвіду, незавершеність формування соціальних установок; підвищену навіюваність, високий рівень конформізму; орієнтацію на неформальну групу, прагнення показати себе цілком дорослим, самоствердитись; продемонструвати свою незалежність, відсутність почуття страху, зневажливе ставлення до небезпеки, кримінальної відповідальності; злочинну «романтику», готовність «взяти на себе» чужу провину, плазування перед авторитетом досвідчених злодіїв-рецидивістів, втрату почуття відповідальності перед сім’єю і суспільством за свою поведінку і майбутнє, орієнтування на хвилинну, невигадливу втіху тощо.</a:t>
          </a:r>
          <a:endParaRPr lang="ru-RU" sz="2000" kern="1200" dirty="0"/>
        </a:p>
      </dsp:txBody>
      <dsp:txXfrm>
        <a:off x="2640330" y="2320189"/>
        <a:ext cx="8408670" cy="28845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D6DA7A-B14F-4004-9AA3-D46106515345}">
      <dsp:nvSpPr>
        <dsp:cNvPr id="0" name=""/>
        <dsp:cNvSpPr/>
      </dsp:nvSpPr>
      <dsp:spPr>
        <a:xfrm rot="16200000">
          <a:off x="-1252124" y="1254770"/>
          <a:ext cx="5105400" cy="2595859"/>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uk-UA" sz="2000" b="1" kern="1200" dirty="0" smtClean="0">
              <a:solidFill>
                <a:schemeClr val="tx1"/>
              </a:solidFill>
            </a:rPr>
            <a:t>1) особи в цілому мають позитивну спрямованість, вчиняють злочини з легковажності, непідготовленості до правильного виходу з ситуації, що склалася, завдяки випадковому збігу обставин</a:t>
          </a:r>
          <a:r>
            <a:rPr lang="uk-UA" sz="1600" b="1" kern="1200" dirty="0" smtClean="0">
              <a:solidFill>
                <a:schemeClr val="tx1"/>
              </a:solidFill>
            </a:rPr>
            <a:t>;</a:t>
          </a:r>
          <a:endParaRPr lang="uk-UA" sz="2100" b="1" kern="1200" dirty="0">
            <a:solidFill>
              <a:schemeClr val="tx1"/>
            </a:solidFill>
          </a:endParaRPr>
        </a:p>
      </dsp:txBody>
      <dsp:txXfrm rot="16200000">
        <a:off x="-1252124" y="1254770"/>
        <a:ext cx="5105400" cy="2595859"/>
      </dsp:txXfrm>
    </dsp:sp>
    <dsp:sp modelId="{0A3C0D03-BEC2-4B8E-8AE1-EBF43B0F1E15}">
      <dsp:nvSpPr>
        <dsp:cNvPr id="0" name=""/>
        <dsp:cNvSpPr/>
      </dsp:nvSpPr>
      <dsp:spPr>
        <a:xfrm rot="16200000">
          <a:off x="1538424" y="1254770"/>
          <a:ext cx="5105400" cy="2595859"/>
        </a:xfrm>
        <a:prstGeom prst="flowChartManualOperati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ctr" anchorCtr="0">
          <a:noAutofit/>
        </a:bodyPr>
        <a:lstStyle/>
        <a:p>
          <a:pPr lvl="0" algn="ctr" defTabSz="977900" rtl="0">
            <a:lnSpc>
              <a:spcPct val="90000"/>
            </a:lnSpc>
            <a:spcBef>
              <a:spcPct val="0"/>
            </a:spcBef>
            <a:spcAft>
              <a:spcPct val="35000"/>
            </a:spcAft>
          </a:pPr>
          <a:r>
            <a:rPr lang="uk-UA" sz="2200" b="1" kern="1200" dirty="0" smtClean="0">
              <a:solidFill>
                <a:schemeClr val="tx1"/>
              </a:solidFill>
            </a:rPr>
            <a:t>2) до злочину призвела ситуація, що виникла в результаті нестійкості загальної спрямованості особи</a:t>
          </a:r>
          <a:r>
            <a:rPr lang="uk-UA" sz="2000" b="1" kern="1200" dirty="0" smtClean="0">
              <a:solidFill>
                <a:schemeClr val="tx1"/>
              </a:solidFill>
            </a:rPr>
            <a:t>;</a:t>
          </a:r>
          <a:endParaRPr lang="ru-RU" sz="2400" kern="1200" dirty="0"/>
        </a:p>
      </dsp:txBody>
      <dsp:txXfrm rot="16200000">
        <a:off x="1538424" y="1254770"/>
        <a:ext cx="5105400" cy="2595859"/>
      </dsp:txXfrm>
    </dsp:sp>
    <dsp:sp modelId="{F7391F09-3345-47A7-8728-2DE9D5B88791}">
      <dsp:nvSpPr>
        <dsp:cNvPr id="0" name=""/>
        <dsp:cNvSpPr/>
      </dsp:nvSpPr>
      <dsp:spPr>
        <a:xfrm rot="16200000">
          <a:off x="4328974" y="1254770"/>
          <a:ext cx="5105400" cy="2595859"/>
        </a:xfrm>
        <a:prstGeom prst="flowChartManualOperati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ctr" anchorCtr="0">
          <a:noAutofit/>
        </a:bodyPr>
        <a:lstStyle/>
        <a:p>
          <a:pPr lvl="0" algn="ctr" defTabSz="977900" rtl="0">
            <a:lnSpc>
              <a:spcPct val="90000"/>
            </a:lnSpc>
            <a:spcBef>
              <a:spcPct val="0"/>
            </a:spcBef>
            <a:spcAft>
              <a:spcPct val="35000"/>
            </a:spcAft>
          </a:pPr>
          <a:r>
            <a:rPr lang="uk-UA" sz="2200" b="1" kern="1200" dirty="0" smtClean="0">
              <a:solidFill>
                <a:schemeClr val="tx1"/>
              </a:solidFill>
            </a:rPr>
            <a:t>3) такі, що мають негативну спрямованість, яка не досягла рівня усталення (мають </a:t>
          </a:r>
          <a:r>
            <a:rPr lang="uk-UA" sz="2200" b="1" kern="1200" dirty="0" err="1" smtClean="0">
              <a:solidFill>
                <a:schemeClr val="tx1"/>
              </a:solidFill>
            </a:rPr>
            <a:t>докримінальний</a:t>
          </a:r>
          <a:r>
            <a:rPr lang="uk-UA" sz="2200" b="1" kern="1200" dirty="0" smtClean="0">
              <a:solidFill>
                <a:schemeClr val="tx1"/>
              </a:solidFill>
            </a:rPr>
            <a:t> досвід</a:t>
          </a:r>
          <a:r>
            <a:rPr lang="uk-UA" sz="2000" b="1" kern="1200" dirty="0" smtClean="0">
              <a:solidFill>
                <a:schemeClr val="tx1"/>
              </a:solidFill>
            </a:rPr>
            <a:t>);</a:t>
          </a:r>
          <a:endParaRPr lang="ru-RU" sz="2000" b="1" kern="1200" dirty="0" smtClean="0">
            <a:solidFill>
              <a:schemeClr val="tx1"/>
            </a:solidFill>
          </a:endParaRPr>
        </a:p>
      </dsp:txBody>
      <dsp:txXfrm rot="16200000">
        <a:off x="4328974" y="1254770"/>
        <a:ext cx="5105400" cy="2595859"/>
      </dsp:txXfrm>
    </dsp:sp>
    <dsp:sp modelId="{30AC3C99-2229-4F22-8237-F0E308F1F14C}">
      <dsp:nvSpPr>
        <dsp:cNvPr id="0" name=""/>
        <dsp:cNvSpPr/>
      </dsp:nvSpPr>
      <dsp:spPr>
        <a:xfrm rot="16200000">
          <a:off x="7119523" y="1254770"/>
          <a:ext cx="5105400" cy="2595859"/>
        </a:xfrm>
        <a:prstGeom prst="flowChartManualOperati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uk-UA" sz="2000" b="1" kern="1200" dirty="0" smtClean="0">
              <a:solidFill>
                <a:schemeClr val="tx1"/>
              </a:solidFill>
            </a:rPr>
            <a:t>4</a:t>
          </a:r>
          <a:r>
            <a:rPr lang="uk-UA" sz="2200" b="1" kern="1200" dirty="0" smtClean="0">
              <a:solidFill>
                <a:schemeClr val="tx1"/>
              </a:solidFill>
            </a:rPr>
            <a:t>) особи, для яких характерна сформована стійка антисоціальна спрямованість (мають кримінальний досвід).</a:t>
          </a:r>
          <a:endParaRPr lang="ru-RU" sz="2200" kern="1200" dirty="0"/>
        </a:p>
      </dsp:txBody>
      <dsp:txXfrm rot="16200000">
        <a:off x="7119523" y="1254770"/>
        <a:ext cx="5105400" cy="259585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9AC7E4-0209-48C2-B8CE-B87EDEC1C8F8}">
      <dsp:nvSpPr>
        <dsp:cNvPr id="0" name=""/>
        <dsp:cNvSpPr/>
      </dsp:nvSpPr>
      <dsp:spPr>
        <a:xfrm>
          <a:off x="1496648" y="2000"/>
          <a:ext cx="5056047" cy="132055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ru-RU" sz="3200" kern="1200" dirty="0" err="1" smtClean="0"/>
            <a:t>загальносоціальні</a:t>
          </a:r>
          <a:r>
            <a:rPr lang="ru-RU" sz="3200" kern="1200" dirty="0" smtClean="0"/>
            <a:t>; </a:t>
          </a:r>
          <a:endParaRPr lang="uk-UA" sz="3200" kern="1200" dirty="0"/>
        </a:p>
      </dsp:txBody>
      <dsp:txXfrm>
        <a:off x="1496648" y="2000"/>
        <a:ext cx="5056047" cy="1320553"/>
      </dsp:txXfrm>
    </dsp:sp>
    <dsp:sp modelId="{F2D9BA48-6233-4E73-8CFF-E8458C1BE645}">
      <dsp:nvSpPr>
        <dsp:cNvPr id="0" name=""/>
        <dsp:cNvSpPr/>
      </dsp:nvSpPr>
      <dsp:spPr>
        <a:xfrm>
          <a:off x="1496648" y="1388581"/>
          <a:ext cx="5046368" cy="132055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ru-RU" sz="2800" kern="1200" dirty="0" err="1" smtClean="0"/>
            <a:t>спеціально-кримінологічні</a:t>
          </a:r>
          <a:r>
            <a:rPr lang="ru-RU" sz="2800" kern="1200" dirty="0" smtClean="0"/>
            <a:t>; </a:t>
          </a:r>
          <a:endParaRPr lang="uk-UA" sz="2800" kern="1200" dirty="0"/>
        </a:p>
      </dsp:txBody>
      <dsp:txXfrm>
        <a:off x="1496648" y="1388581"/>
        <a:ext cx="5046368" cy="1320553"/>
      </dsp:txXfrm>
    </dsp:sp>
    <dsp:sp modelId="{D49EA7A6-7334-485A-B1CE-36C5B5BC8D50}">
      <dsp:nvSpPr>
        <dsp:cNvPr id="0" name=""/>
        <dsp:cNvSpPr/>
      </dsp:nvSpPr>
      <dsp:spPr>
        <a:xfrm>
          <a:off x="1496648" y="2775162"/>
          <a:ext cx="5056047" cy="132055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ru-RU" sz="2800" kern="1200" dirty="0" err="1" smtClean="0"/>
            <a:t>індивідуальні</a:t>
          </a:r>
          <a:r>
            <a:rPr lang="ru-RU" sz="2800" kern="1200" dirty="0" smtClean="0"/>
            <a:t> </a:t>
          </a:r>
          <a:endParaRPr lang="uk-UA" sz="2800" kern="1200" dirty="0"/>
        </a:p>
      </dsp:txBody>
      <dsp:txXfrm>
        <a:off x="1496648" y="2775162"/>
        <a:ext cx="5056047" cy="132055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C7EDC05E-DE4B-4478-A7CD-84CE7C3151D6}" type="datetimeFigureOut">
              <a:rPr lang="ru-RU" smtClean="0"/>
              <a:pPr/>
              <a:t>15.07.2020</a:t>
            </a:fld>
            <a:endParaRPr lang="ru-RU"/>
          </a:p>
        </p:txBody>
      </p:sp>
      <p:sp>
        <p:nvSpPr>
          <p:cNvPr id="4" name="Образ слайда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4C7FADF0-DDA6-46CC-82B2-7C0DDCB0FCC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7/15/2020</a:t>
            </a:fld>
            <a:endParaRPr lang="en-US" dirty="0"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46531" y="457198"/>
            <a:ext cx="3703320" cy="94997"/>
          </a:xfrm>
          <a:custGeom>
            <a:avLst/>
            <a:gdLst/>
            <a:ahLst/>
            <a:cxnLst/>
            <a:rect l="l" t="t" r="r" b="b"/>
            <a:pathLst>
              <a:path w="3703320" h="94997">
                <a:moveTo>
                  <a:pt x="0" y="94997"/>
                </a:moveTo>
                <a:lnTo>
                  <a:pt x="3703320" y="94997"/>
                </a:lnTo>
                <a:lnTo>
                  <a:pt x="3703320" y="0"/>
                </a:lnTo>
                <a:lnTo>
                  <a:pt x="0" y="0"/>
                </a:lnTo>
                <a:lnTo>
                  <a:pt x="0" y="94997"/>
                </a:lnTo>
                <a:close/>
              </a:path>
            </a:pathLst>
          </a:custGeom>
          <a:solidFill>
            <a:srgbClr val="1A315F"/>
          </a:solidFill>
        </p:spPr>
        <p:txBody>
          <a:bodyPr wrap="square" lIns="0" tIns="0" rIns="0" bIns="0" rtlCol="0">
            <a:noAutofit/>
          </a:bodyPr>
          <a:lstStyle/>
          <a:p>
            <a:endParaRPr/>
          </a:p>
        </p:txBody>
      </p:sp>
      <p:sp>
        <p:nvSpPr>
          <p:cNvPr id="17" name="bk object 17"/>
          <p:cNvSpPr/>
          <p:nvPr/>
        </p:nvSpPr>
        <p:spPr>
          <a:xfrm>
            <a:off x="8042147" y="453641"/>
            <a:ext cx="3703320" cy="98554"/>
          </a:xfrm>
          <a:custGeom>
            <a:avLst/>
            <a:gdLst/>
            <a:ahLst/>
            <a:cxnLst/>
            <a:rect l="l" t="t" r="r" b="b"/>
            <a:pathLst>
              <a:path w="3703320" h="98554">
                <a:moveTo>
                  <a:pt x="0" y="98554"/>
                </a:moveTo>
                <a:lnTo>
                  <a:pt x="3703320" y="98554"/>
                </a:lnTo>
                <a:lnTo>
                  <a:pt x="3703320" y="0"/>
                </a:lnTo>
                <a:lnTo>
                  <a:pt x="0" y="0"/>
                </a:lnTo>
                <a:lnTo>
                  <a:pt x="0" y="98554"/>
                </a:lnTo>
                <a:close/>
              </a:path>
            </a:pathLst>
          </a:custGeom>
          <a:solidFill>
            <a:srgbClr val="959FA7"/>
          </a:solidFill>
        </p:spPr>
        <p:txBody>
          <a:bodyPr wrap="square" lIns="0" tIns="0" rIns="0" bIns="0" rtlCol="0">
            <a:noAutofit/>
          </a:bodyPr>
          <a:lstStyle/>
          <a:p>
            <a:endParaRPr/>
          </a:p>
        </p:txBody>
      </p:sp>
      <p:sp>
        <p:nvSpPr>
          <p:cNvPr id="18" name="bk object 18"/>
          <p:cNvSpPr/>
          <p:nvPr/>
        </p:nvSpPr>
        <p:spPr>
          <a:xfrm>
            <a:off x="4241800" y="457200"/>
            <a:ext cx="3703320" cy="91439"/>
          </a:xfrm>
          <a:custGeom>
            <a:avLst/>
            <a:gdLst/>
            <a:ahLst/>
            <a:cxnLst/>
            <a:rect l="l" t="t" r="r" b="b"/>
            <a:pathLst>
              <a:path w="3703320" h="91439">
                <a:moveTo>
                  <a:pt x="0" y="91439"/>
                </a:moveTo>
                <a:lnTo>
                  <a:pt x="3703320" y="91439"/>
                </a:lnTo>
                <a:lnTo>
                  <a:pt x="3703320" y="0"/>
                </a:lnTo>
                <a:lnTo>
                  <a:pt x="0" y="0"/>
                </a:lnTo>
                <a:lnTo>
                  <a:pt x="0" y="91439"/>
                </a:lnTo>
                <a:close/>
              </a:path>
            </a:pathLst>
          </a:custGeom>
          <a:solidFill>
            <a:srgbClr val="4590B8"/>
          </a:solidFill>
        </p:spPr>
        <p:txBody>
          <a:bodyPr wrap="square" lIns="0" tIns="0" rIns="0" bIns="0" rtlCol="0">
            <a:noAutofit/>
          </a:bodyPr>
          <a:lstStyle/>
          <a:p>
            <a:endParaRPr/>
          </a:p>
        </p:txBody>
      </p:sp>
      <p:sp>
        <p:nvSpPr>
          <p:cNvPr id="19" name="bk object 19"/>
          <p:cNvSpPr/>
          <p:nvPr/>
        </p:nvSpPr>
        <p:spPr>
          <a:xfrm>
            <a:off x="440283" y="614349"/>
            <a:ext cx="11309350" cy="1189304"/>
          </a:xfrm>
          <a:custGeom>
            <a:avLst/>
            <a:gdLst/>
            <a:ahLst/>
            <a:cxnLst/>
            <a:rect l="l" t="t" r="r" b="b"/>
            <a:pathLst>
              <a:path w="11309350" h="1189304">
                <a:moveTo>
                  <a:pt x="0" y="1189304"/>
                </a:moveTo>
                <a:lnTo>
                  <a:pt x="11309350" y="1189304"/>
                </a:lnTo>
                <a:lnTo>
                  <a:pt x="11309350" y="0"/>
                </a:lnTo>
                <a:lnTo>
                  <a:pt x="0" y="0"/>
                </a:lnTo>
                <a:lnTo>
                  <a:pt x="0" y="1189304"/>
                </a:lnTo>
                <a:close/>
              </a:path>
            </a:pathLst>
          </a:custGeom>
          <a:solidFill>
            <a:srgbClr val="1A315F"/>
          </a:solid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7/15/2020</a:t>
            </a:fld>
            <a:endParaRPr lang="en-US" dirty="0"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7/15/2020</a:t>
            </a:fld>
            <a:endParaRPr lang="en-US" dirty="0"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46531" y="457198"/>
            <a:ext cx="3703320" cy="94997"/>
          </a:xfrm>
          <a:custGeom>
            <a:avLst/>
            <a:gdLst/>
            <a:ahLst/>
            <a:cxnLst/>
            <a:rect l="l" t="t" r="r" b="b"/>
            <a:pathLst>
              <a:path w="3703320" h="94997">
                <a:moveTo>
                  <a:pt x="0" y="94997"/>
                </a:moveTo>
                <a:lnTo>
                  <a:pt x="3703320" y="94997"/>
                </a:lnTo>
                <a:lnTo>
                  <a:pt x="3703320" y="0"/>
                </a:lnTo>
                <a:lnTo>
                  <a:pt x="0" y="0"/>
                </a:lnTo>
                <a:lnTo>
                  <a:pt x="0" y="94997"/>
                </a:lnTo>
                <a:close/>
              </a:path>
            </a:pathLst>
          </a:custGeom>
          <a:solidFill>
            <a:srgbClr val="1A315F"/>
          </a:solidFill>
        </p:spPr>
        <p:txBody>
          <a:bodyPr wrap="square" lIns="0" tIns="0" rIns="0" bIns="0" rtlCol="0">
            <a:noAutofit/>
          </a:bodyPr>
          <a:lstStyle/>
          <a:p>
            <a:endParaRPr/>
          </a:p>
        </p:txBody>
      </p:sp>
      <p:sp>
        <p:nvSpPr>
          <p:cNvPr id="17" name="bk object 17"/>
          <p:cNvSpPr/>
          <p:nvPr/>
        </p:nvSpPr>
        <p:spPr>
          <a:xfrm>
            <a:off x="8042147" y="453641"/>
            <a:ext cx="3703320" cy="98554"/>
          </a:xfrm>
          <a:custGeom>
            <a:avLst/>
            <a:gdLst/>
            <a:ahLst/>
            <a:cxnLst/>
            <a:rect l="l" t="t" r="r" b="b"/>
            <a:pathLst>
              <a:path w="3703320" h="98554">
                <a:moveTo>
                  <a:pt x="0" y="98554"/>
                </a:moveTo>
                <a:lnTo>
                  <a:pt x="3703320" y="98554"/>
                </a:lnTo>
                <a:lnTo>
                  <a:pt x="3703320" y="0"/>
                </a:lnTo>
                <a:lnTo>
                  <a:pt x="0" y="0"/>
                </a:lnTo>
                <a:lnTo>
                  <a:pt x="0" y="98554"/>
                </a:lnTo>
                <a:close/>
              </a:path>
            </a:pathLst>
          </a:custGeom>
          <a:solidFill>
            <a:srgbClr val="959FA7"/>
          </a:solidFill>
        </p:spPr>
        <p:txBody>
          <a:bodyPr wrap="square" lIns="0" tIns="0" rIns="0" bIns="0" rtlCol="0">
            <a:noAutofit/>
          </a:bodyPr>
          <a:lstStyle/>
          <a:p>
            <a:endParaRPr/>
          </a:p>
        </p:txBody>
      </p:sp>
      <p:sp>
        <p:nvSpPr>
          <p:cNvPr id="18" name="bk object 18"/>
          <p:cNvSpPr/>
          <p:nvPr/>
        </p:nvSpPr>
        <p:spPr>
          <a:xfrm>
            <a:off x="4241800" y="457200"/>
            <a:ext cx="3703320" cy="91439"/>
          </a:xfrm>
          <a:custGeom>
            <a:avLst/>
            <a:gdLst/>
            <a:ahLst/>
            <a:cxnLst/>
            <a:rect l="l" t="t" r="r" b="b"/>
            <a:pathLst>
              <a:path w="3703320" h="91439">
                <a:moveTo>
                  <a:pt x="0" y="91439"/>
                </a:moveTo>
                <a:lnTo>
                  <a:pt x="3703320" y="91439"/>
                </a:lnTo>
                <a:lnTo>
                  <a:pt x="3703320" y="0"/>
                </a:lnTo>
                <a:lnTo>
                  <a:pt x="0" y="0"/>
                </a:lnTo>
                <a:lnTo>
                  <a:pt x="0" y="91439"/>
                </a:lnTo>
                <a:close/>
              </a:path>
            </a:pathLst>
          </a:custGeom>
          <a:solidFill>
            <a:srgbClr val="4590B8"/>
          </a:solidFill>
        </p:spPr>
        <p:txBody>
          <a:bodyPr wrap="square" lIns="0" tIns="0" rIns="0" bIns="0" rtlCol="0">
            <a:noAutofit/>
          </a:bodyPr>
          <a:lstStyle/>
          <a:p>
            <a:endParaRPr/>
          </a:p>
        </p:txBody>
      </p:sp>
      <p:sp>
        <p:nvSpPr>
          <p:cNvPr id="19" name="bk object 19"/>
          <p:cNvSpPr/>
          <p:nvPr/>
        </p:nvSpPr>
        <p:spPr>
          <a:xfrm>
            <a:off x="446531" y="3085769"/>
            <a:ext cx="11262868" cy="3304794"/>
          </a:xfrm>
          <a:custGeom>
            <a:avLst/>
            <a:gdLst/>
            <a:ahLst/>
            <a:cxnLst/>
            <a:rect l="l" t="t" r="r" b="b"/>
            <a:pathLst>
              <a:path w="11262868" h="3304794">
                <a:moveTo>
                  <a:pt x="0" y="3304794"/>
                </a:moveTo>
                <a:lnTo>
                  <a:pt x="11262868" y="3304794"/>
                </a:lnTo>
                <a:lnTo>
                  <a:pt x="11262868" y="0"/>
                </a:lnTo>
                <a:lnTo>
                  <a:pt x="0" y="0"/>
                </a:lnTo>
                <a:lnTo>
                  <a:pt x="0" y="3304794"/>
                </a:lnTo>
                <a:close/>
              </a:path>
            </a:pathLst>
          </a:custGeom>
          <a:solidFill>
            <a:srgbClr val="1A315F"/>
          </a:solid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7/15/2020</a:t>
            </a:fld>
            <a:endParaRPr lang="en-US" dirty="0"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7/15/2020</a:t>
            </a:fld>
            <a:endParaRPr lang="en-US" dirty="0"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46531" y="457198"/>
            <a:ext cx="3703320" cy="94997"/>
          </a:xfrm>
          <a:custGeom>
            <a:avLst/>
            <a:gdLst/>
            <a:ahLst/>
            <a:cxnLst/>
            <a:rect l="l" t="t" r="r" b="b"/>
            <a:pathLst>
              <a:path w="3703320" h="94997">
                <a:moveTo>
                  <a:pt x="0" y="94997"/>
                </a:moveTo>
                <a:lnTo>
                  <a:pt x="3703320" y="94997"/>
                </a:lnTo>
                <a:lnTo>
                  <a:pt x="3703320" y="0"/>
                </a:lnTo>
                <a:lnTo>
                  <a:pt x="0" y="0"/>
                </a:lnTo>
                <a:lnTo>
                  <a:pt x="0" y="94997"/>
                </a:lnTo>
                <a:close/>
              </a:path>
            </a:pathLst>
          </a:custGeom>
          <a:solidFill>
            <a:srgbClr val="1A315F"/>
          </a:solidFill>
        </p:spPr>
        <p:txBody>
          <a:bodyPr wrap="square" lIns="0" tIns="0" rIns="0" bIns="0" rtlCol="0">
            <a:noAutofit/>
          </a:bodyPr>
          <a:lstStyle/>
          <a:p>
            <a:endParaRPr/>
          </a:p>
        </p:txBody>
      </p:sp>
      <p:sp>
        <p:nvSpPr>
          <p:cNvPr id="17" name="bk object 17"/>
          <p:cNvSpPr/>
          <p:nvPr/>
        </p:nvSpPr>
        <p:spPr>
          <a:xfrm>
            <a:off x="8042147" y="453641"/>
            <a:ext cx="3703320" cy="98554"/>
          </a:xfrm>
          <a:custGeom>
            <a:avLst/>
            <a:gdLst/>
            <a:ahLst/>
            <a:cxnLst/>
            <a:rect l="l" t="t" r="r" b="b"/>
            <a:pathLst>
              <a:path w="3703320" h="98554">
                <a:moveTo>
                  <a:pt x="0" y="98554"/>
                </a:moveTo>
                <a:lnTo>
                  <a:pt x="3703320" y="98554"/>
                </a:lnTo>
                <a:lnTo>
                  <a:pt x="3703320" y="0"/>
                </a:lnTo>
                <a:lnTo>
                  <a:pt x="0" y="0"/>
                </a:lnTo>
                <a:lnTo>
                  <a:pt x="0" y="98554"/>
                </a:lnTo>
                <a:close/>
              </a:path>
            </a:pathLst>
          </a:custGeom>
          <a:solidFill>
            <a:srgbClr val="959FA7"/>
          </a:solidFill>
        </p:spPr>
        <p:txBody>
          <a:bodyPr wrap="square" lIns="0" tIns="0" rIns="0" bIns="0" rtlCol="0">
            <a:noAutofit/>
          </a:bodyPr>
          <a:lstStyle/>
          <a:p>
            <a:endParaRPr/>
          </a:p>
        </p:txBody>
      </p:sp>
      <p:sp>
        <p:nvSpPr>
          <p:cNvPr id="18" name="bk object 18"/>
          <p:cNvSpPr/>
          <p:nvPr/>
        </p:nvSpPr>
        <p:spPr>
          <a:xfrm>
            <a:off x="4241800" y="457200"/>
            <a:ext cx="3703320" cy="91439"/>
          </a:xfrm>
          <a:custGeom>
            <a:avLst/>
            <a:gdLst/>
            <a:ahLst/>
            <a:cxnLst/>
            <a:rect l="l" t="t" r="r" b="b"/>
            <a:pathLst>
              <a:path w="3703320" h="91439">
                <a:moveTo>
                  <a:pt x="0" y="91439"/>
                </a:moveTo>
                <a:lnTo>
                  <a:pt x="3703320" y="91439"/>
                </a:lnTo>
                <a:lnTo>
                  <a:pt x="3703320" y="0"/>
                </a:lnTo>
                <a:lnTo>
                  <a:pt x="0" y="0"/>
                </a:lnTo>
                <a:lnTo>
                  <a:pt x="0" y="91439"/>
                </a:lnTo>
                <a:close/>
              </a:path>
            </a:pathLst>
          </a:custGeom>
          <a:solidFill>
            <a:srgbClr val="4590B8"/>
          </a:solidFill>
        </p:spPr>
        <p:txBody>
          <a:bodyPr wrap="square" lIns="0" tIns="0" rIns="0" bIns="0" rtlCol="0">
            <a:noAutofit/>
          </a:bodyPr>
          <a:lstStyle/>
          <a:p>
            <a:endParaRPr/>
          </a:p>
        </p:txBody>
      </p:sp>
      <p:sp>
        <p:nvSpPr>
          <p:cNvPr id="2" name="Holder 2"/>
          <p:cNvSpPr>
            <a:spLocks noGrp="1"/>
          </p:cNvSpPr>
          <p:nvPr>
            <p:ph type="title"/>
          </p:nvPr>
        </p:nvSpPr>
        <p:spPr>
          <a:xfrm>
            <a:off x="659993" y="1234185"/>
            <a:ext cx="10872012" cy="435655"/>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609600" y="1577340"/>
            <a:ext cx="10972799" cy="452628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pPr/>
              <a:t>7/15/2020</a:t>
            </a:fld>
            <a:endParaRPr lang="en-US" dirty="0" smtClean="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zakon.rada.gov.ua/laws/show/580-19" TargetMode="External"/><Relationship Id="rId2" Type="http://schemas.openxmlformats.org/officeDocument/2006/relationships/hyperlink" Target="http://zakon.rada.gov.u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zakon.rada.gov.ua/go/5/2015"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tranzit.ltd.ua/nakaz/%D0%9D%D0%B0%D0%BA%D0%B0%D0%B7%20%D0%9C%D0%92%D0%A1%20595%20-%2004072016.rar"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tranzit.ltd.ua/nakaz/%D0%9D%D0%B0%D0%BA%D0%B0%D0%B7%20%D0%9C%D0%92%D0%A1%20595%20-%2004072016.rar"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zakon.rada.gov.ua/laws/show/80731-10"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zakon.rada.gov.ua/laws/show/2617-1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685800"/>
            <a:ext cx="11049000" cy="2209800"/>
          </a:xfrm>
          <a:prstGeom prst="rect">
            <a:avLst/>
          </a:prstGeom>
        </p:spPr>
        <p:txBody>
          <a:bodyPr vert="horz" wrap="square" lIns="0" tIns="0" rIns="0" bIns="0" rtlCol="0">
            <a:noAutofit/>
          </a:bodyPr>
          <a:lstStyle/>
          <a:p>
            <a:pPr algn="ctr"/>
            <a:r>
              <a:rPr lang="uk-UA" sz="3600" b="1" dirty="0" smtClean="0"/>
              <a:t>Тема лекції: </a:t>
            </a:r>
            <a:r>
              <a:rPr lang="uk-UA" sz="3600" b="1" dirty="0" err="1" smtClean="0"/>
              <a:t>“Кримінологічна</a:t>
            </a:r>
            <a:r>
              <a:rPr lang="uk-UA" sz="3600" b="1" dirty="0" smtClean="0"/>
              <a:t> характеристика та запобігання </a:t>
            </a:r>
            <a:r>
              <a:rPr lang="uk-UA" sz="3600" b="1" dirty="0" smtClean="0"/>
              <a:t>дитячій </a:t>
            </a:r>
            <a:r>
              <a:rPr lang="uk-UA" sz="3600" b="1" smtClean="0"/>
              <a:t>злочинності”</a:t>
            </a:r>
            <a:endParaRPr lang="uk-UA" sz="3600" dirty="0"/>
          </a:p>
        </p:txBody>
      </p:sp>
      <p:pic>
        <p:nvPicPr>
          <p:cNvPr id="4" name="Рисунок 3" descr="Картинки по запросу картинки діти злочинці"/>
          <p:cNvPicPr/>
          <p:nvPr/>
        </p:nvPicPr>
        <p:blipFill>
          <a:blip r:embed="rId2" cstate="print"/>
          <a:srcRect/>
          <a:stretch>
            <a:fillRect/>
          </a:stretch>
        </p:blipFill>
        <p:spPr bwMode="auto">
          <a:xfrm>
            <a:off x="3124200" y="3048000"/>
            <a:ext cx="8534400" cy="3429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609600" y="685796"/>
          <a:ext cx="11049000" cy="5852160"/>
        </p:xfrm>
        <a:graphic>
          <a:graphicData uri="http://schemas.openxmlformats.org/drawingml/2006/table">
            <a:tbl>
              <a:tblPr/>
              <a:tblGrid>
                <a:gridCol w="6069540"/>
                <a:gridCol w="1556630"/>
                <a:gridCol w="1711415"/>
                <a:gridCol w="1711415"/>
              </a:tblGrid>
              <a:tr h="222738">
                <a:tc gridSpan="4">
                  <a:txBody>
                    <a:bodyPr/>
                    <a:lstStyle/>
                    <a:p>
                      <a:pPr algn="ctr">
                        <a:spcAft>
                          <a:spcPts val="0"/>
                        </a:spcAft>
                      </a:pPr>
                      <a:r>
                        <a:rPr lang="uk-UA" sz="1600" b="1" dirty="0">
                          <a:latin typeface="Times New Roman"/>
                          <a:ea typeface="Times New Roman"/>
                          <a:cs typeface="Times New Roman"/>
                        </a:rPr>
                        <a:t>ЗАРЕЄСТРОВАНО КРИМ.ПРАВОПОРУШЕНЬ, ВЧИНЕНИХ ДІТЬМИ ТА ЗА ЇХ УЧАСТЮ</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42988">
                <a:tc>
                  <a:txBody>
                    <a:bodyPr/>
                    <a:lstStyle/>
                    <a:p>
                      <a:pPr algn="ctr">
                        <a:spcAft>
                          <a:spcPts val="0"/>
                        </a:spcAft>
                      </a:pP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latin typeface="Times New Roman"/>
                          <a:ea typeface="Times New Roman"/>
                          <a:cs typeface="Times New Roman"/>
                        </a:rPr>
                        <a:t>2018 рік</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latin typeface="Times New Roman"/>
                          <a:ea typeface="Times New Roman"/>
                          <a:cs typeface="Times New Roman"/>
                        </a:rPr>
                        <a:t>2019 рік</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uk-UA" sz="1600" b="1">
                          <a:latin typeface="Times New Roman"/>
                          <a:ea typeface="Times New Roman"/>
                          <a:cs typeface="Times New Roman"/>
                        </a:rPr>
                        <a:t>Динаміка у %</a:t>
                      </a:r>
                      <a:endParaRPr lang="ru-RU"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a:txBody>
                    <a:bodyPr/>
                    <a:lstStyle/>
                    <a:p>
                      <a:pPr>
                        <a:spcAft>
                          <a:spcPts val="0"/>
                        </a:spcAft>
                      </a:pPr>
                      <a:r>
                        <a:rPr lang="uk-UA" sz="1600" b="1" dirty="0">
                          <a:latin typeface="Times New Roman"/>
                          <a:ea typeface="Times New Roman"/>
                          <a:cs typeface="Times New Roman"/>
                        </a:rPr>
                        <a:t>Всього: </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600" b="1">
                          <a:solidFill>
                            <a:srgbClr val="000000"/>
                          </a:solidFill>
                          <a:latin typeface="Times New Roman"/>
                          <a:ea typeface="Times New Roman"/>
                          <a:cs typeface="Times New Roman"/>
                        </a:rPr>
                        <a:t>5665</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uk-UA" sz="1600" b="1" dirty="0">
                          <a:solidFill>
                            <a:srgbClr val="000000"/>
                          </a:solidFill>
                          <a:latin typeface="Times New Roman"/>
                          <a:ea typeface="Times New Roman"/>
                          <a:cs typeface="Times New Roman"/>
                        </a:rPr>
                        <a:t>4935</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ru-RU" sz="1600" b="1">
                          <a:solidFill>
                            <a:srgbClr val="000000"/>
                          </a:solidFill>
                          <a:latin typeface="Times New Roman"/>
                          <a:ea typeface="Times New Roman"/>
                          <a:cs typeface="Times New Roman"/>
                        </a:rPr>
                        <a:t>-12,9</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2988">
                <a:tc>
                  <a:txBody>
                    <a:bodyPr/>
                    <a:lstStyle/>
                    <a:p>
                      <a:pPr>
                        <a:spcAft>
                          <a:spcPts val="0"/>
                        </a:spcAft>
                      </a:pPr>
                      <a:r>
                        <a:rPr lang="uk-UA" sz="1600">
                          <a:latin typeface="Times New Roman"/>
                          <a:ea typeface="Times New Roman"/>
                          <a:cs typeface="Times New Roman"/>
                        </a:rPr>
                        <a:t>тяжких та особливо тяжких</a:t>
                      </a:r>
                      <a:endParaRPr lang="ru-RU"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2473</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solidFill>
                            <a:srgbClr val="000000"/>
                          </a:solidFill>
                          <a:latin typeface="Times New Roman"/>
                          <a:ea typeface="Times New Roman"/>
                          <a:cs typeface="Times New Roman"/>
                        </a:rPr>
                        <a:t>2150</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a:solidFill>
                            <a:srgbClr val="000000"/>
                          </a:solidFill>
                          <a:latin typeface="Times New Roman"/>
                          <a:ea typeface="Times New Roman"/>
                          <a:cs typeface="Times New Roman"/>
                        </a:rPr>
                        <a:t>-13,1</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a:txBody>
                    <a:bodyPr/>
                    <a:lstStyle/>
                    <a:p>
                      <a:pPr>
                        <a:spcAft>
                          <a:spcPts val="0"/>
                        </a:spcAft>
                      </a:pPr>
                      <a:r>
                        <a:rPr lang="uk-UA" sz="1600" dirty="0">
                          <a:latin typeface="Times New Roman"/>
                          <a:ea typeface="Times New Roman"/>
                          <a:cs typeface="Times New Roman"/>
                        </a:rPr>
                        <a:t>умисне вбивство (ст. 115 </a:t>
                      </a:r>
                      <a:r>
                        <a:rPr lang="uk-UA" sz="1600" dirty="0" err="1">
                          <a:latin typeface="Times New Roman"/>
                          <a:ea typeface="Times New Roman"/>
                          <a:cs typeface="Times New Roman"/>
                        </a:rPr>
                        <a:t>ККУ</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32</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solidFill>
                            <a:srgbClr val="000000"/>
                          </a:solidFill>
                          <a:latin typeface="Times New Roman"/>
                          <a:ea typeface="Times New Roman"/>
                          <a:cs typeface="Times New Roman"/>
                        </a:rPr>
                        <a:t>31</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a:solidFill>
                            <a:srgbClr val="000000"/>
                          </a:solidFill>
                          <a:latin typeface="Times New Roman"/>
                          <a:ea typeface="Times New Roman"/>
                          <a:cs typeface="Times New Roman"/>
                        </a:rPr>
                        <a:t>-3,1</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a:txBody>
                    <a:bodyPr/>
                    <a:lstStyle/>
                    <a:p>
                      <a:pPr>
                        <a:spcAft>
                          <a:spcPts val="0"/>
                        </a:spcAft>
                      </a:pPr>
                      <a:r>
                        <a:rPr lang="uk-UA" sz="1600" dirty="0">
                          <a:latin typeface="Times New Roman"/>
                          <a:ea typeface="Times New Roman"/>
                          <a:cs typeface="Times New Roman"/>
                        </a:rPr>
                        <a:t>умисне тяжке тілесне ушкодження (ст. 121 </a:t>
                      </a:r>
                      <a:r>
                        <a:rPr lang="uk-UA" sz="1600" dirty="0" err="1">
                          <a:latin typeface="Times New Roman"/>
                          <a:ea typeface="Times New Roman"/>
                          <a:cs typeface="Times New Roman"/>
                        </a:rPr>
                        <a:t>ККУ</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49</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solidFill>
                            <a:srgbClr val="000000"/>
                          </a:solidFill>
                          <a:latin typeface="Times New Roman"/>
                          <a:ea typeface="Times New Roman"/>
                          <a:cs typeface="Times New Roman"/>
                        </a:rPr>
                        <a:t>52</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a:solidFill>
                            <a:srgbClr val="000000"/>
                          </a:solidFill>
                          <a:latin typeface="Times New Roman"/>
                          <a:ea typeface="Times New Roman"/>
                          <a:cs typeface="Times New Roman"/>
                        </a:rPr>
                        <a:t>6,1</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a:txBody>
                    <a:bodyPr/>
                    <a:lstStyle/>
                    <a:p>
                      <a:pPr>
                        <a:spcAft>
                          <a:spcPts val="0"/>
                        </a:spcAft>
                      </a:pPr>
                      <a:r>
                        <a:rPr lang="uk-UA" sz="1600" dirty="0">
                          <a:latin typeface="Times New Roman"/>
                          <a:ea typeface="Times New Roman"/>
                          <a:cs typeface="Times New Roman"/>
                        </a:rPr>
                        <a:t>зґвалтування (ст. 152 </a:t>
                      </a:r>
                      <a:r>
                        <a:rPr lang="uk-UA" sz="1600" dirty="0" err="1">
                          <a:latin typeface="Times New Roman"/>
                          <a:ea typeface="Times New Roman"/>
                          <a:cs typeface="Times New Roman"/>
                        </a:rPr>
                        <a:t>ККУ</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6</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solidFill>
                            <a:srgbClr val="000000"/>
                          </a:solidFill>
                          <a:latin typeface="Times New Roman"/>
                          <a:ea typeface="Times New Roman"/>
                          <a:cs typeface="Times New Roman"/>
                        </a:rPr>
                        <a:t>12</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a:solidFill>
                            <a:srgbClr val="000000"/>
                          </a:solidFill>
                          <a:latin typeface="Times New Roman"/>
                          <a:ea typeface="Times New Roman"/>
                          <a:cs typeface="Times New Roman"/>
                        </a:rPr>
                        <a:t>100,0</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a:txBody>
                    <a:bodyPr/>
                    <a:lstStyle/>
                    <a:p>
                      <a:pPr>
                        <a:spcAft>
                          <a:spcPts val="0"/>
                        </a:spcAft>
                      </a:pPr>
                      <a:r>
                        <a:rPr lang="uk-UA" sz="1600" dirty="0">
                          <a:latin typeface="Times New Roman"/>
                          <a:ea typeface="Times New Roman"/>
                          <a:cs typeface="Times New Roman"/>
                        </a:rPr>
                        <a:t>грабіж (ст. 186 </a:t>
                      </a:r>
                      <a:r>
                        <a:rPr lang="uk-UA" sz="1600" dirty="0" err="1">
                          <a:latin typeface="Times New Roman"/>
                          <a:ea typeface="Times New Roman"/>
                          <a:cs typeface="Times New Roman"/>
                        </a:rPr>
                        <a:t>ККУ</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467</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solidFill>
                            <a:srgbClr val="000000"/>
                          </a:solidFill>
                          <a:latin typeface="Times New Roman"/>
                          <a:ea typeface="Times New Roman"/>
                          <a:cs typeface="Times New Roman"/>
                        </a:rPr>
                        <a:t>442</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a:solidFill>
                            <a:srgbClr val="000000"/>
                          </a:solidFill>
                          <a:latin typeface="Times New Roman"/>
                          <a:ea typeface="Times New Roman"/>
                          <a:cs typeface="Times New Roman"/>
                        </a:rPr>
                        <a:t>-5,4</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a:txBody>
                    <a:bodyPr/>
                    <a:lstStyle/>
                    <a:p>
                      <a:pPr>
                        <a:spcAft>
                          <a:spcPts val="0"/>
                        </a:spcAft>
                      </a:pPr>
                      <a:r>
                        <a:rPr lang="uk-UA" sz="1600" dirty="0">
                          <a:latin typeface="Times New Roman"/>
                          <a:ea typeface="Times New Roman"/>
                          <a:cs typeface="Times New Roman"/>
                        </a:rPr>
                        <a:t>розбій (ст.187 </a:t>
                      </a:r>
                      <a:r>
                        <a:rPr lang="uk-UA" sz="1600" dirty="0" err="1">
                          <a:latin typeface="Times New Roman"/>
                          <a:ea typeface="Times New Roman"/>
                          <a:cs typeface="Times New Roman"/>
                        </a:rPr>
                        <a:t>ККУ</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135</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solidFill>
                            <a:srgbClr val="000000"/>
                          </a:solidFill>
                          <a:latin typeface="Times New Roman"/>
                          <a:ea typeface="Times New Roman"/>
                          <a:cs typeface="Times New Roman"/>
                        </a:rPr>
                        <a:t>110</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a:solidFill>
                            <a:srgbClr val="000000"/>
                          </a:solidFill>
                          <a:latin typeface="Times New Roman"/>
                          <a:ea typeface="Times New Roman"/>
                          <a:cs typeface="Times New Roman"/>
                        </a:rPr>
                        <a:t>-18,5</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a:txBody>
                    <a:bodyPr/>
                    <a:lstStyle/>
                    <a:p>
                      <a:pPr>
                        <a:spcAft>
                          <a:spcPts val="0"/>
                        </a:spcAft>
                      </a:pPr>
                      <a:r>
                        <a:rPr lang="uk-UA" sz="1600" dirty="0">
                          <a:latin typeface="Times New Roman"/>
                          <a:ea typeface="Times New Roman"/>
                          <a:cs typeface="Times New Roman"/>
                        </a:rPr>
                        <a:t>шахрайство (ст. 190 </a:t>
                      </a:r>
                      <a:r>
                        <a:rPr lang="uk-UA" sz="1600" dirty="0" err="1">
                          <a:latin typeface="Times New Roman"/>
                          <a:ea typeface="Times New Roman"/>
                          <a:cs typeface="Times New Roman"/>
                        </a:rPr>
                        <a:t>ККУ</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133</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solidFill>
                            <a:srgbClr val="000000"/>
                          </a:solidFill>
                          <a:latin typeface="Times New Roman"/>
                          <a:ea typeface="Times New Roman"/>
                          <a:cs typeface="Times New Roman"/>
                        </a:rPr>
                        <a:t>86</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a:solidFill>
                            <a:srgbClr val="000000"/>
                          </a:solidFill>
                          <a:latin typeface="Times New Roman"/>
                          <a:ea typeface="Times New Roman"/>
                          <a:cs typeface="Times New Roman"/>
                        </a:rPr>
                        <a:t>-35,3</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a:txBody>
                    <a:bodyPr/>
                    <a:lstStyle/>
                    <a:p>
                      <a:pPr>
                        <a:spcAft>
                          <a:spcPts val="0"/>
                        </a:spcAft>
                      </a:pPr>
                      <a:r>
                        <a:rPr lang="uk-UA" sz="1600" dirty="0">
                          <a:latin typeface="Times New Roman"/>
                          <a:ea typeface="Times New Roman"/>
                          <a:cs typeface="Times New Roman"/>
                        </a:rPr>
                        <a:t>вимагання (ст.189 </a:t>
                      </a:r>
                      <a:r>
                        <a:rPr lang="uk-UA" sz="1600" dirty="0" err="1">
                          <a:latin typeface="Times New Roman"/>
                          <a:ea typeface="Times New Roman"/>
                          <a:cs typeface="Times New Roman"/>
                        </a:rPr>
                        <a:t>ККУ</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3</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solidFill>
                            <a:srgbClr val="000000"/>
                          </a:solidFill>
                          <a:latin typeface="Times New Roman"/>
                          <a:ea typeface="Times New Roman"/>
                          <a:cs typeface="Times New Roman"/>
                        </a:rPr>
                        <a:t>24</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uk-UA" sz="1600">
                          <a:solidFill>
                            <a:srgbClr val="000000"/>
                          </a:solidFill>
                          <a:latin typeface="Times New Roman"/>
                          <a:ea typeface="Times New Roman"/>
                          <a:cs typeface="Times New Roman"/>
                        </a:rPr>
                        <a:t>в </a:t>
                      </a:r>
                      <a:r>
                        <a:rPr lang="en-US" sz="1600">
                          <a:solidFill>
                            <a:srgbClr val="000000"/>
                          </a:solidFill>
                          <a:latin typeface="Times New Roman"/>
                          <a:ea typeface="Times New Roman"/>
                          <a:cs typeface="Times New Roman"/>
                        </a:rPr>
                        <a:t>7</a:t>
                      </a:r>
                      <a:r>
                        <a:rPr lang="uk-UA" sz="1600">
                          <a:solidFill>
                            <a:srgbClr val="000000"/>
                          </a:solidFill>
                          <a:latin typeface="Times New Roman"/>
                          <a:ea typeface="Times New Roman"/>
                          <a:cs typeface="Times New Roman"/>
                        </a:rPr>
                        <a:t> раз</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rowSpan="2">
                  <a:txBody>
                    <a:bodyPr/>
                    <a:lstStyle/>
                    <a:p>
                      <a:pPr>
                        <a:spcAft>
                          <a:spcPts val="0"/>
                        </a:spcAft>
                      </a:pPr>
                      <a:r>
                        <a:rPr lang="uk-UA" sz="1600" dirty="0">
                          <a:latin typeface="Times New Roman"/>
                          <a:ea typeface="Times New Roman"/>
                          <a:cs typeface="Times New Roman"/>
                        </a:rPr>
                        <a:t>крадіжка (ст. 185 </a:t>
                      </a:r>
                      <a:r>
                        <a:rPr lang="uk-UA" sz="1600" dirty="0" err="1">
                          <a:latin typeface="Times New Roman"/>
                          <a:ea typeface="Times New Roman"/>
                          <a:cs typeface="Times New Roman"/>
                        </a:rPr>
                        <a:t>ККУ</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3348</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solidFill>
                            <a:srgbClr val="000000"/>
                          </a:solidFill>
                          <a:latin typeface="Times New Roman"/>
                          <a:ea typeface="Times New Roman"/>
                          <a:cs typeface="Times New Roman"/>
                        </a:rPr>
                        <a:t>2728</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a:solidFill>
                            <a:srgbClr val="000000"/>
                          </a:solidFill>
                          <a:latin typeface="Times New Roman"/>
                          <a:ea typeface="Times New Roman"/>
                          <a:cs typeface="Times New Roman"/>
                        </a:rPr>
                        <a:t>-18,5</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38">
                <a:tc vMerge="1">
                  <a:txBody>
                    <a:bodyPr/>
                    <a:lstStyle/>
                    <a:p>
                      <a:endParaRPr lang="ru-RU"/>
                    </a:p>
                  </a:txBody>
                  <a:tcPr/>
                </a:tc>
                <a:tc gridSpan="3">
                  <a:txBody>
                    <a:bodyPr/>
                    <a:lstStyle/>
                    <a:p>
                      <a:pPr marL="21590" indent="-21590" algn="ctr">
                        <a:spcAft>
                          <a:spcPts val="0"/>
                        </a:spcAft>
                      </a:pPr>
                      <a:r>
                        <a:rPr lang="uk-UA" sz="1600" b="1">
                          <a:latin typeface="Times New Roman"/>
                          <a:ea typeface="Times New Roman"/>
                          <a:cs typeface="Times New Roman"/>
                        </a:rPr>
                        <a:t>складають </a:t>
                      </a:r>
                      <a:r>
                        <a:rPr lang="en-US" sz="1600" b="1">
                          <a:latin typeface="Times New Roman"/>
                          <a:ea typeface="Times New Roman"/>
                          <a:cs typeface="Times New Roman"/>
                        </a:rPr>
                        <a:t>55</a:t>
                      </a:r>
                      <a:r>
                        <a:rPr lang="uk-UA" sz="1600" b="1">
                          <a:latin typeface="Times New Roman"/>
                          <a:ea typeface="Times New Roman"/>
                          <a:cs typeface="Times New Roman"/>
                        </a:rPr>
                        <a:t>,</a:t>
                      </a:r>
                      <a:r>
                        <a:rPr lang="en-US" sz="1600" b="1">
                          <a:latin typeface="Times New Roman"/>
                          <a:ea typeface="Times New Roman"/>
                          <a:cs typeface="Times New Roman"/>
                        </a:rPr>
                        <a:t>3</a:t>
                      </a:r>
                      <a:r>
                        <a:rPr lang="uk-UA" sz="1600" b="1">
                          <a:latin typeface="Times New Roman"/>
                          <a:ea typeface="Times New Roman"/>
                          <a:cs typeface="Times New Roman"/>
                        </a:rPr>
                        <a:t> % від загальної кількості</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42988">
                <a:tc>
                  <a:txBody>
                    <a:bodyPr/>
                    <a:lstStyle/>
                    <a:p>
                      <a:pPr>
                        <a:spcAft>
                          <a:spcPts val="0"/>
                        </a:spcAft>
                      </a:pPr>
                      <a:r>
                        <a:rPr lang="uk-UA" sz="1600" dirty="0">
                          <a:latin typeface="Times New Roman"/>
                          <a:ea typeface="Times New Roman"/>
                          <a:cs typeface="Times New Roman"/>
                        </a:rPr>
                        <a:t>хуліганство (ст. 296 </a:t>
                      </a:r>
                      <a:r>
                        <a:rPr lang="uk-UA" sz="1600" dirty="0" err="1">
                          <a:latin typeface="Times New Roman"/>
                          <a:ea typeface="Times New Roman"/>
                          <a:cs typeface="Times New Roman"/>
                        </a:rPr>
                        <a:t>ККУ</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125</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solidFill>
                            <a:srgbClr val="000000"/>
                          </a:solidFill>
                          <a:latin typeface="Times New Roman"/>
                          <a:ea typeface="Times New Roman"/>
                          <a:cs typeface="Times New Roman"/>
                        </a:rPr>
                        <a:t>99</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a:solidFill>
                            <a:srgbClr val="000000"/>
                          </a:solidFill>
                          <a:latin typeface="Times New Roman"/>
                          <a:ea typeface="Times New Roman"/>
                          <a:cs typeface="Times New Roman"/>
                        </a:rPr>
                        <a:t>-20,8</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a:txBody>
                    <a:bodyPr/>
                    <a:lstStyle/>
                    <a:p>
                      <a:pPr>
                        <a:spcAft>
                          <a:spcPts val="0"/>
                        </a:spcAft>
                      </a:pPr>
                      <a:r>
                        <a:rPr lang="uk-UA" sz="1600" dirty="0">
                          <a:latin typeface="Times New Roman"/>
                          <a:ea typeface="Times New Roman"/>
                          <a:cs typeface="Times New Roman"/>
                        </a:rPr>
                        <a:t>незаконний обіг наркотиків (ст. 307-3</a:t>
                      </a:r>
                      <a:r>
                        <a:rPr lang="ru-RU" sz="1600" dirty="0">
                          <a:latin typeface="Times New Roman"/>
                          <a:ea typeface="Times New Roman"/>
                          <a:cs typeface="Times New Roman"/>
                        </a:rPr>
                        <a:t>15</a:t>
                      </a:r>
                      <a:r>
                        <a:rPr lang="uk-UA" sz="1600" dirty="0">
                          <a:latin typeface="Times New Roman"/>
                          <a:ea typeface="Times New Roman"/>
                          <a:cs typeface="Times New Roman"/>
                        </a:rPr>
                        <a:t> </a:t>
                      </a:r>
                      <a:r>
                        <a:rPr lang="uk-UA" sz="1600" dirty="0" err="1">
                          <a:latin typeface="Times New Roman"/>
                          <a:ea typeface="Times New Roman"/>
                          <a:cs typeface="Times New Roman"/>
                        </a:rPr>
                        <a:t>ККУ</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240</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solidFill>
                            <a:srgbClr val="000000"/>
                          </a:solidFill>
                          <a:latin typeface="Times New Roman"/>
                          <a:ea typeface="Times New Roman"/>
                          <a:cs typeface="Times New Roman"/>
                        </a:rPr>
                        <a:t>172</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a:solidFill>
                            <a:srgbClr val="000000"/>
                          </a:solidFill>
                          <a:latin typeface="Times New Roman"/>
                          <a:ea typeface="Times New Roman"/>
                          <a:cs typeface="Times New Roman"/>
                        </a:rPr>
                        <a:t>-28,3</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gridSpan="4">
                  <a:txBody>
                    <a:bodyPr/>
                    <a:lstStyle/>
                    <a:p>
                      <a:pPr algn="ctr">
                        <a:spcAft>
                          <a:spcPts val="0"/>
                        </a:spcAft>
                      </a:pPr>
                      <a:endParaRPr lang="ru-RU" sz="16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42988">
                <a:tc gridSpan="4">
                  <a:txBody>
                    <a:bodyPr/>
                    <a:lstStyle/>
                    <a:p>
                      <a:pPr algn="ctr">
                        <a:spcAft>
                          <a:spcPts val="0"/>
                        </a:spcAft>
                      </a:pPr>
                      <a:r>
                        <a:rPr lang="uk-UA" sz="1600" b="1" dirty="0">
                          <a:latin typeface="Times New Roman"/>
                          <a:ea typeface="Times New Roman"/>
                          <a:cs typeface="Times New Roman"/>
                        </a:rPr>
                        <a:t>ВИЯВЛЕНО Н/Л, ЯКІ ВЧИНИЛИ КРИМІНАЛЬНІ ПРАВОПОРУШЕННЯ</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42988">
                <a:tc>
                  <a:txBody>
                    <a:bodyPr/>
                    <a:lstStyle/>
                    <a:p>
                      <a:pPr>
                        <a:spcAft>
                          <a:spcPts val="0"/>
                        </a:spcAft>
                      </a:pPr>
                      <a:r>
                        <a:rPr lang="uk-UA" sz="1600" b="1">
                          <a:latin typeface="Times New Roman"/>
                          <a:ea typeface="Times New Roman"/>
                          <a:cs typeface="Times New Roman"/>
                        </a:rPr>
                        <a:t>Всього: </a:t>
                      </a:r>
                      <a:endParaRPr lang="ru-RU"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600" b="1" dirty="0">
                          <a:solidFill>
                            <a:srgbClr val="000000"/>
                          </a:solidFill>
                          <a:latin typeface="Times New Roman"/>
                          <a:ea typeface="Times New Roman"/>
                          <a:cs typeface="Times New Roman"/>
                        </a:rPr>
                        <a:t>4009</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uk-UA" sz="1600" b="1">
                          <a:latin typeface="Times New Roman"/>
                          <a:ea typeface="Times New Roman"/>
                          <a:cs typeface="Times New Roman"/>
                        </a:rPr>
                        <a:t>3559</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ru-RU" sz="1600" b="1">
                          <a:solidFill>
                            <a:srgbClr val="000000"/>
                          </a:solidFill>
                          <a:latin typeface="Times New Roman"/>
                          <a:ea typeface="Times New Roman"/>
                          <a:cs typeface="Times New Roman"/>
                        </a:rPr>
                        <a:t>-11,2</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2988">
                <a:tc>
                  <a:txBody>
                    <a:bodyPr/>
                    <a:lstStyle/>
                    <a:p>
                      <a:pPr>
                        <a:spcAft>
                          <a:spcPts val="0"/>
                        </a:spcAft>
                      </a:pPr>
                      <a:r>
                        <a:rPr lang="uk-UA" sz="1600">
                          <a:latin typeface="Times New Roman"/>
                          <a:ea typeface="Times New Roman"/>
                          <a:cs typeface="Times New Roman"/>
                        </a:rPr>
                        <a:t>у стані алкогольного сп’яніння</a:t>
                      </a:r>
                      <a:endParaRPr lang="ru-RU"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Times New Roman"/>
                          <a:ea typeface="Times New Roman"/>
                          <a:cs typeface="Times New Roman"/>
                        </a:rPr>
                        <a:t>116</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Times New Roman"/>
                          <a:ea typeface="Times New Roman"/>
                          <a:cs typeface="Times New Roman"/>
                        </a:rPr>
                        <a:t>99</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a:solidFill>
                            <a:srgbClr val="000000"/>
                          </a:solidFill>
                          <a:latin typeface="Times New Roman"/>
                          <a:ea typeface="Times New Roman"/>
                          <a:cs typeface="Times New Roman"/>
                        </a:rPr>
                        <a:t>-14,7</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a:txBody>
                    <a:bodyPr/>
                    <a:lstStyle/>
                    <a:p>
                      <a:pPr>
                        <a:spcAft>
                          <a:spcPts val="0"/>
                        </a:spcAft>
                      </a:pPr>
                      <a:r>
                        <a:rPr lang="uk-UA" sz="1600">
                          <a:latin typeface="Times New Roman"/>
                          <a:ea typeface="Times New Roman"/>
                          <a:cs typeface="Times New Roman"/>
                        </a:rPr>
                        <a:t>які раніше вчиняли злочини</a:t>
                      </a:r>
                      <a:endParaRPr lang="ru-RU"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Times New Roman"/>
                          <a:ea typeface="Times New Roman"/>
                          <a:cs typeface="Times New Roman"/>
                        </a:rPr>
                        <a:t>537</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Times New Roman"/>
                          <a:ea typeface="Times New Roman"/>
                          <a:cs typeface="Times New Roman"/>
                        </a:rPr>
                        <a:t>572</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a:solidFill>
                            <a:srgbClr val="000000"/>
                          </a:solidFill>
                          <a:latin typeface="Times New Roman"/>
                          <a:ea typeface="Times New Roman"/>
                          <a:cs typeface="Times New Roman"/>
                        </a:rPr>
                        <a:t>6,5</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a:txBody>
                    <a:bodyPr/>
                    <a:lstStyle/>
                    <a:p>
                      <a:pPr>
                        <a:spcAft>
                          <a:spcPts val="0"/>
                        </a:spcAft>
                      </a:pPr>
                      <a:r>
                        <a:rPr lang="uk-UA" sz="1600">
                          <a:latin typeface="Times New Roman"/>
                          <a:ea typeface="Times New Roman"/>
                          <a:cs typeface="Times New Roman"/>
                        </a:rPr>
                        <a:t>у т.ч. у яких судимість не знята і не погашена</a:t>
                      </a:r>
                      <a:endParaRPr lang="ru-RU"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Times New Roman"/>
                          <a:ea typeface="Times New Roman"/>
                          <a:cs typeface="Times New Roman"/>
                        </a:rPr>
                        <a:t>220</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Times New Roman"/>
                          <a:ea typeface="Times New Roman"/>
                          <a:cs typeface="Times New Roman"/>
                        </a:rPr>
                        <a:t>194</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a:solidFill>
                            <a:srgbClr val="000000"/>
                          </a:solidFill>
                          <a:latin typeface="Times New Roman"/>
                          <a:ea typeface="Times New Roman"/>
                          <a:cs typeface="Times New Roman"/>
                        </a:rPr>
                        <a:t>-11,8</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a:txBody>
                    <a:bodyPr/>
                    <a:lstStyle/>
                    <a:p>
                      <a:pPr>
                        <a:spcAft>
                          <a:spcPts val="0"/>
                        </a:spcAft>
                      </a:pPr>
                      <a:r>
                        <a:rPr lang="uk-UA" sz="1600">
                          <a:latin typeface="Times New Roman"/>
                          <a:ea typeface="Times New Roman"/>
                          <a:cs typeface="Times New Roman"/>
                        </a:rPr>
                        <a:t>учнів шкіл, ліцеїв</a:t>
                      </a:r>
                      <a:endParaRPr lang="ru-RU"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Times New Roman"/>
                          <a:ea typeface="Times New Roman"/>
                          <a:cs typeface="Times New Roman"/>
                        </a:rPr>
                        <a:t>1496</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Times New Roman"/>
                          <a:ea typeface="Times New Roman"/>
                          <a:cs typeface="Times New Roman"/>
                        </a:rPr>
                        <a:t>1335</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a:solidFill>
                            <a:srgbClr val="000000"/>
                          </a:solidFill>
                          <a:latin typeface="Times New Roman"/>
                          <a:ea typeface="Times New Roman"/>
                          <a:cs typeface="Times New Roman"/>
                        </a:rPr>
                        <a:t>-10,8</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a:txBody>
                    <a:bodyPr/>
                    <a:lstStyle/>
                    <a:p>
                      <a:pPr>
                        <a:spcAft>
                          <a:spcPts val="0"/>
                        </a:spcAft>
                      </a:pPr>
                      <a:r>
                        <a:rPr lang="uk-UA" sz="1600">
                          <a:latin typeface="Times New Roman"/>
                          <a:ea typeface="Times New Roman"/>
                          <a:cs typeface="Times New Roman"/>
                        </a:rPr>
                        <a:t>учнів ПТУ</a:t>
                      </a:r>
                      <a:endParaRPr lang="ru-RU"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Times New Roman"/>
                          <a:ea typeface="Times New Roman"/>
                          <a:cs typeface="Times New Roman"/>
                        </a:rPr>
                        <a:t>925</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latin typeface="Times New Roman"/>
                          <a:ea typeface="Times New Roman"/>
                          <a:cs typeface="Times New Roman"/>
                        </a:rPr>
                        <a:t>824</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dirty="0">
                          <a:solidFill>
                            <a:srgbClr val="000000"/>
                          </a:solidFill>
                          <a:latin typeface="Times New Roman"/>
                          <a:ea typeface="Times New Roman"/>
                          <a:cs typeface="Times New Roman"/>
                        </a:rPr>
                        <a:t>-10,9</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88">
                <a:tc>
                  <a:txBody>
                    <a:bodyPr/>
                    <a:lstStyle/>
                    <a:p>
                      <a:pPr>
                        <a:spcAft>
                          <a:spcPts val="0"/>
                        </a:spcAft>
                      </a:pPr>
                      <a:r>
                        <a:rPr lang="uk-UA" sz="1600">
                          <a:latin typeface="Times New Roman"/>
                          <a:ea typeface="Times New Roman"/>
                          <a:cs typeface="Times New Roman"/>
                        </a:rPr>
                        <a:t>працездатні, які не працюють і не навчаються</a:t>
                      </a:r>
                      <a:endParaRPr lang="ru-RU"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Times New Roman"/>
                          <a:ea typeface="Times New Roman"/>
                          <a:cs typeface="Times New Roman"/>
                        </a:rPr>
                        <a:t>1069</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latin typeface="Times New Roman"/>
                          <a:ea typeface="Times New Roman"/>
                          <a:cs typeface="Times New Roman"/>
                        </a:rPr>
                        <a:t>965</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ru-RU" sz="1600" dirty="0">
                          <a:solidFill>
                            <a:srgbClr val="000000"/>
                          </a:solidFill>
                          <a:latin typeface="Times New Roman"/>
                          <a:ea typeface="Times New Roman"/>
                          <a:cs typeface="Times New Roman"/>
                        </a:rPr>
                        <a:t>-9,7</a:t>
                      </a:r>
                      <a:endParaRPr lang="ru-RU"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76600" y="609600"/>
            <a:ext cx="4714175" cy="1077218"/>
          </a:xfrm>
          <a:prstGeom prst="rect">
            <a:avLst/>
          </a:prstGeom>
          <a:noFill/>
        </p:spPr>
        <p:txBody>
          <a:bodyPr wrap="none" lIns="91440" tIns="45720" rIns="91440" bIns="45720">
            <a:spAutoFit/>
          </a:bodyPr>
          <a:lstStyle/>
          <a:p>
            <a:pPr algn="ctr"/>
            <a:r>
              <a:rPr lang="ru-RU"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Найпоширеніші</a:t>
            </a:r>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злочини</a:t>
            </a:r>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pPr algn="ctr"/>
            <a:r>
              <a:rPr lang="ru-RU"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a:t>
            </a:r>
            <a:r>
              <a:rPr lang="ru-RU"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чинені</a:t>
            </a:r>
            <a:r>
              <a:rPr lang="ru-RU"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неповнолітніми</a:t>
            </a:r>
            <a:endParaRPr lang="ru-RU"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Прямоугольник 3"/>
          <p:cNvSpPr/>
          <p:nvPr/>
        </p:nvSpPr>
        <p:spPr>
          <a:xfrm>
            <a:off x="457200" y="1752600"/>
            <a:ext cx="11277600" cy="4832092"/>
          </a:xfrm>
          <a:prstGeom prst="rect">
            <a:avLst/>
          </a:prstGeom>
        </p:spPr>
        <p:txBody>
          <a:bodyPr wrap="square">
            <a:spAutoFit/>
          </a:bodyPr>
          <a:lstStyle/>
          <a:p>
            <a:pPr algn="ctr"/>
            <a:r>
              <a:rPr lang="en-US" sz="2800" dirty="0" smtClean="0"/>
              <a:t>	</a:t>
            </a:r>
            <a:r>
              <a:rPr lang="ru-RU" sz="2800" dirty="0" smtClean="0"/>
              <a:t>За </a:t>
            </a:r>
            <a:r>
              <a:rPr lang="ru-RU" sz="2800" dirty="0" err="1" smtClean="0"/>
              <a:t>статистичними</a:t>
            </a:r>
            <a:r>
              <a:rPr lang="ru-RU" sz="2800" dirty="0" smtClean="0"/>
              <a:t> </a:t>
            </a:r>
            <a:r>
              <a:rPr lang="ru-RU" sz="2800" dirty="0" err="1" smtClean="0"/>
              <a:t>даними</a:t>
            </a:r>
            <a:r>
              <a:rPr lang="ru-RU" sz="2800" dirty="0" smtClean="0"/>
              <a:t> </a:t>
            </a:r>
            <a:r>
              <a:rPr lang="ru-RU" sz="2800" dirty="0" err="1" smtClean="0"/>
              <a:t>злочинність</a:t>
            </a:r>
            <a:r>
              <a:rPr lang="ru-RU" sz="2800" dirty="0" smtClean="0"/>
              <a:t> </a:t>
            </a:r>
            <a:r>
              <a:rPr lang="ru-RU" sz="2800" dirty="0" err="1" smtClean="0"/>
              <a:t>неповнолітніх</a:t>
            </a:r>
            <a:r>
              <a:rPr lang="ru-RU" sz="2800" dirty="0" smtClean="0"/>
              <a:t> </a:t>
            </a:r>
            <a:r>
              <a:rPr lang="ru-RU" sz="2800" dirty="0" err="1" smtClean="0"/>
              <a:t>має</a:t>
            </a:r>
            <a:r>
              <a:rPr lang="ru-RU" sz="2800" dirty="0" smtClean="0"/>
              <a:t> </a:t>
            </a:r>
            <a:r>
              <a:rPr lang="ru-RU" sz="2800" dirty="0" err="1" smtClean="0"/>
              <a:t>таку</a:t>
            </a:r>
            <a:r>
              <a:rPr lang="ru-RU" sz="2800" dirty="0" smtClean="0"/>
              <a:t> структуру:</a:t>
            </a:r>
          </a:p>
          <a:p>
            <a:r>
              <a:rPr lang="ru-RU" sz="2800" dirty="0" err="1" smtClean="0"/>
              <a:t>злочини</a:t>
            </a:r>
            <a:r>
              <a:rPr lang="ru-RU" sz="2800" dirty="0" smtClean="0"/>
              <a:t>, </a:t>
            </a:r>
            <a:r>
              <a:rPr lang="ru-RU" sz="2800" dirty="0" err="1" smtClean="0"/>
              <a:t>пов’язані</a:t>
            </a:r>
            <a:r>
              <a:rPr lang="ru-RU" sz="2800" dirty="0" smtClean="0"/>
              <a:t> </a:t>
            </a:r>
            <a:r>
              <a:rPr lang="ru-RU" sz="2800" b="1" dirty="0" err="1" smtClean="0"/>
              <a:t>з</a:t>
            </a:r>
            <a:r>
              <a:rPr lang="ru-RU" sz="2800" b="1" dirty="0" smtClean="0"/>
              <a:t> наркотиками – 2,8 %; </a:t>
            </a:r>
            <a:r>
              <a:rPr lang="ru-RU" sz="2800" b="1" dirty="0" err="1" smtClean="0"/>
              <a:t>хуліганство</a:t>
            </a:r>
            <a:r>
              <a:rPr lang="ru-RU" sz="2800" b="1" dirty="0" smtClean="0"/>
              <a:t> – 6,2 %; </a:t>
            </a:r>
            <a:r>
              <a:rPr lang="ru-RU" sz="2800" b="1" dirty="0" err="1" smtClean="0"/>
              <a:t>крадіжки</a:t>
            </a:r>
            <a:r>
              <a:rPr lang="ru-RU" sz="2800" b="1" dirty="0" smtClean="0"/>
              <a:t> – 70,5 %; </a:t>
            </a:r>
            <a:r>
              <a:rPr lang="ru-RU" sz="2800" b="1" dirty="0" err="1" smtClean="0"/>
              <a:t>злочини</a:t>
            </a:r>
            <a:r>
              <a:rPr lang="ru-RU" sz="2800" b="1" dirty="0" smtClean="0"/>
              <a:t> </a:t>
            </a:r>
            <a:r>
              <a:rPr lang="ru-RU" sz="2800" b="1" dirty="0" err="1" smtClean="0"/>
              <a:t>проти</a:t>
            </a:r>
            <a:r>
              <a:rPr lang="ru-RU" sz="2800" b="1" dirty="0" smtClean="0"/>
              <a:t> </a:t>
            </a:r>
            <a:r>
              <a:rPr lang="ru-RU" sz="2800" b="1" dirty="0" err="1" smtClean="0"/>
              <a:t>життя</a:t>
            </a:r>
            <a:r>
              <a:rPr lang="ru-RU" sz="2800" b="1" dirty="0" smtClean="0"/>
              <a:t> та </a:t>
            </a:r>
            <a:r>
              <a:rPr lang="ru-RU" sz="2800" b="1" dirty="0" err="1" smtClean="0"/>
              <a:t>здоров’я</a:t>
            </a:r>
            <a:r>
              <a:rPr lang="ru-RU" sz="2800" b="1" dirty="0" smtClean="0"/>
              <a:t> – 2,1 %; </a:t>
            </a:r>
            <a:r>
              <a:rPr lang="ru-RU" sz="2800" b="1" dirty="0" err="1" smtClean="0"/>
              <a:t>інше</a:t>
            </a:r>
            <a:r>
              <a:rPr lang="ru-RU" sz="2800" b="1" dirty="0" smtClean="0"/>
              <a:t> – 9,4 %. </a:t>
            </a:r>
            <a:endParaRPr lang="en-US" sz="2800" b="1" dirty="0" smtClean="0"/>
          </a:p>
          <a:p>
            <a:r>
              <a:rPr lang="en-US" sz="2800" dirty="0" smtClean="0"/>
              <a:t>	</a:t>
            </a:r>
            <a:endParaRPr lang="uk-UA" sz="2800" dirty="0" smtClean="0"/>
          </a:p>
          <a:p>
            <a:r>
              <a:rPr lang="ru-RU" sz="2800" dirty="0" smtClean="0"/>
              <a:t>	</a:t>
            </a:r>
            <a:r>
              <a:rPr lang="ru-RU" sz="2800" u="sng" dirty="0" err="1" smtClean="0"/>
              <a:t>Питома</a:t>
            </a:r>
            <a:r>
              <a:rPr lang="ru-RU" sz="2800" u="sng" dirty="0" smtClean="0"/>
              <a:t> вага </a:t>
            </a:r>
            <a:r>
              <a:rPr lang="ru-RU" sz="2800" u="sng" dirty="0" err="1" smtClean="0"/>
              <a:t>злочинів</a:t>
            </a:r>
            <a:r>
              <a:rPr lang="ru-RU" sz="2800" u="sng" dirty="0" smtClean="0"/>
              <a:t>, </a:t>
            </a:r>
            <a:r>
              <a:rPr lang="ru-RU" sz="2800" u="sng" dirty="0" err="1" smtClean="0"/>
              <a:t>учинених</a:t>
            </a:r>
            <a:r>
              <a:rPr lang="ru-RU" sz="2800" u="sng" dirty="0" smtClean="0"/>
              <a:t> </a:t>
            </a:r>
            <a:r>
              <a:rPr lang="ru-RU" sz="2800" u="sng" dirty="0" err="1" smtClean="0"/>
              <a:t>групами</a:t>
            </a:r>
            <a:r>
              <a:rPr lang="ru-RU" sz="2800" u="sng" dirty="0" smtClean="0"/>
              <a:t>, становить </a:t>
            </a:r>
            <a:r>
              <a:rPr lang="ru-RU" sz="2800" u="sng" dirty="0" err="1" smtClean="0"/>
              <a:t>понад</a:t>
            </a:r>
            <a:r>
              <a:rPr lang="ru-RU" sz="2800" u="sng" dirty="0" smtClean="0"/>
              <a:t> 70 %.</a:t>
            </a:r>
            <a:endParaRPr lang="en-US" sz="2800" u="sng" dirty="0" smtClean="0"/>
          </a:p>
          <a:p>
            <a:r>
              <a:rPr lang="en-US" sz="2800" dirty="0" smtClean="0"/>
              <a:t>	</a:t>
            </a:r>
            <a:r>
              <a:rPr lang="ru-RU" sz="2800" dirty="0" smtClean="0"/>
              <a:t> </a:t>
            </a:r>
          </a:p>
          <a:p>
            <a:r>
              <a:rPr lang="ru-RU" sz="2800" dirty="0" smtClean="0"/>
              <a:t>	</a:t>
            </a:r>
            <a:r>
              <a:rPr lang="ru-RU" sz="2800" b="1" dirty="0" err="1" smtClean="0"/>
              <a:t>Щодня</a:t>
            </a:r>
            <a:r>
              <a:rPr lang="ru-RU" sz="2800" b="1" dirty="0" smtClean="0"/>
              <a:t> </a:t>
            </a:r>
            <a:r>
              <a:rPr lang="ru-RU" sz="2800" b="1" dirty="0" err="1" smtClean="0"/>
              <a:t>підлітки</a:t>
            </a:r>
            <a:r>
              <a:rPr lang="ru-RU" sz="2800" b="1" dirty="0" smtClean="0"/>
              <a:t> в </a:t>
            </a:r>
            <a:r>
              <a:rPr lang="ru-RU" sz="2800" b="1" dirty="0" err="1" smtClean="0"/>
              <a:t>Україні</a:t>
            </a:r>
            <a:r>
              <a:rPr lang="ru-RU" sz="2800" b="1" dirty="0" smtClean="0"/>
              <a:t> </a:t>
            </a:r>
            <a:r>
              <a:rPr lang="ru-RU" sz="2800" b="1" dirty="0" err="1" smtClean="0"/>
              <a:t>вчиняють</a:t>
            </a:r>
            <a:r>
              <a:rPr lang="ru-RU" sz="2800" b="1" dirty="0" smtClean="0"/>
              <a:t> </a:t>
            </a:r>
            <a:r>
              <a:rPr lang="ru-RU" sz="2800" b="1" dirty="0" err="1" smtClean="0"/>
              <a:t>понад</a:t>
            </a:r>
            <a:r>
              <a:rPr lang="ru-RU" sz="2800" b="1" dirty="0" smtClean="0"/>
              <a:t> 100 </a:t>
            </a:r>
            <a:r>
              <a:rPr lang="ru-RU" sz="2800" b="1" dirty="0" err="1" smtClean="0"/>
              <a:t>злочинів</a:t>
            </a:r>
            <a:r>
              <a:rPr lang="ru-RU" sz="2800" dirty="0" smtClean="0"/>
              <a:t>, у тому </a:t>
            </a:r>
            <a:r>
              <a:rPr lang="ru-RU" sz="2800" dirty="0" err="1" smtClean="0"/>
              <a:t>числі</a:t>
            </a:r>
            <a:r>
              <a:rPr lang="ru-RU" sz="2800" dirty="0" smtClean="0"/>
              <a:t> </a:t>
            </a:r>
            <a:r>
              <a:rPr lang="ru-RU" sz="2800" b="1" u="sng" dirty="0" err="1" smtClean="0"/>
              <a:t>одне</a:t>
            </a:r>
            <a:r>
              <a:rPr lang="ru-RU" sz="2800" b="1" u="sng" dirty="0" smtClean="0"/>
              <a:t> </a:t>
            </a:r>
            <a:r>
              <a:rPr lang="ru-RU" sz="2800" b="1" u="sng" dirty="0" err="1" smtClean="0"/>
              <a:t>вбивство</a:t>
            </a:r>
            <a:r>
              <a:rPr lang="ru-RU" sz="2800" b="1" u="sng" dirty="0" smtClean="0"/>
              <a:t> </a:t>
            </a:r>
            <a:r>
              <a:rPr lang="ru-RU" sz="2800" b="1" dirty="0" err="1" smtClean="0"/>
              <a:t>або</a:t>
            </a:r>
            <a:r>
              <a:rPr lang="ru-RU" sz="2800" b="1" dirty="0" smtClean="0"/>
              <a:t> </a:t>
            </a:r>
            <a:r>
              <a:rPr lang="ru-RU" sz="2800" b="1" dirty="0" err="1" smtClean="0"/>
              <a:t>злочин</a:t>
            </a:r>
            <a:r>
              <a:rPr lang="ru-RU" sz="2800" b="1" dirty="0" smtClean="0"/>
              <a:t> </a:t>
            </a:r>
            <a:r>
              <a:rPr lang="ru-RU" sz="2800" b="1" dirty="0" err="1" smtClean="0"/>
              <a:t>із</a:t>
            </a:r>
            <a:r>
              <a:rPr lang="ru-RU" sz="2800" b="1" dirty="0" smtClean="0"/>
              <a:t> </a:t>
            </a:r>
            <a:r>
              <a:rPr lang="ru-RU" sz="2800" b="1" dirty="0" err="1" smtClean="0"/>
              <a:t>заподіянням</a:t>
            </a:r>
            <a:r>
              <a:rPr lang="ru-RU" sz="2800" b="1" dirty="0" smtClean="0"/>
              <a:t> тяжких </a:t>
            </a:r>
            <a:r>
              <a:rPr lang="ru-RU" sz="2800" b="1" dirty="0" err="1" smtClean="0"/>
              <a:t>тілесних</a:t>
            </a:r>
            <a:r>
              <a:rPr lang="ru-RU" sz="2800" b="1" dirty="0" smtClean="0"/>
              <a:t> </a:t>
            </a:r>
            <a:r>
              <a:rPr lang="ru-RU" sz="2800" b="1" dirty="0" err="1" smtClean="0"/>
              <a:t>ушкоджень</a:t>
            </a:r>
            <a:r>
              <a:rPr lang="ru-RU" sz="2800" b="1" dirty="0" smtClean="0"/>
              <a:t>, </a:t>
            </a:r>
            <a:r>
              <a:rPr lang="ru-RU" sz="2800" b="1" u="sng" dirty="0" err="1" smtClean="0"/>
              <a:t>одне</a:t>
            </a:r>
            <a:r>
              <a:rPr lang="ru-RU" sz="2800" b="1" u="sng" dirty="0" smtClean="0"/>
              <a:t> </a:t>
            </a:r>
            <a:r>
              <a:rPr lang="ru-RU" sz="2800" b="1" u="sng" dirty="0" err="1" smtClean="0"/>
              <a:t>зґвалтування</a:t>
            </a:r>
            <a:r>
              <a:rPr lang="ru-RU" sz="2800" b="1" dirty="0" smtClean="0"/>
              <a:t>, </a:t>
            </a:r>
            <a:r>
              <a:rPr lang="ru-RU" sz="2800" b="1" u="sng" dirty="0" smtClean="0"/>
              <a:t>два-три</a:t>
            </a:r>
            <a:r>
              <a:rPr lang="ru-RU" sz="2800" b="1" dirty="0" smtClean="0"/>
              <a:t> </a:t>
            </a:r>
            <a:r>
              <a:rPr lang="ru-RU" sz="2800" b="1" dirty="0" err="1" smtClean="0"/>
              <a:t>розбійні</a:t>
            </a:r>
            <a:r>
              <a:rPr lang="ru-RU" sz="2800" b="1" dirty="0" smtClean="0"/>
              <a:t> напади, </a:t>
            </a:r>
            <a:r>
              <a:rPr lang="ru-RU" sz="2800" b="1" u="sng" dirty="0" err="1" smtClean="0"/>
              <a:t>вісім</a:t>
            </a:r>
            <a:r>
              <a:rPr lang="ru-RU" sz="2800" b="1" dirty="0" smtClean="0"/>
              <a:t> </a:t>
            </a:r>
            <a:r>
              <a:rPr lang="ru-RU" sz="2800" b="1" dirty="0" err="1" smtClean="0"/>
              <a:t>пограбувань</a:t>
            </a:r>
            <a:r>
              <a:rPr lang="ru-RU" sz="2800" b="1" dirty="0" smtClean="0"/>
              <a:t>, </a:t>
            </a:r>
            <a:r>
              <a:rPr lang="ru-RU" sz="2800" b="1" u="sng" dirty="0" err="1" smtClean="0"/>
              <a:t>сімдесят</a:t>
            </a:r>
            <a:r>
              <a:rPr lang="ru-RU" sz="2800" b="1" u="sng" dirty="0" smtClean="0"/>
              <a:t> </a:t>
            </a:r>
            <a:r>
              <a:rPr lang="ru-RU" sz="2800" b="1" u="sng" dirty="0" err="1" smtClean="0"/>
              <a:t>крадіжок</a:t>
            </a:r>
            <a:r>
              <a:rPr lang="ru-RU" sz="2800" b="1" u="sng" dirty="0" smtClean="0"/>
              <a:t> </a:t>
            </a:r>
            <a:r>
              <a:rPr lang="ru-RU" sz="2800" b="1" dirty="0" smtClean="0"/>
              <a:t>приватного та державного майна</a:t>
            </a:r>
            <a:endParaRPr lang="ru-RU" sz="2800" b="1"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838201"/>
            <a:ext cx="10872012" cy="831640"/>
          </a:xfrm>
        </p:spPr>
        <p:txBody>
          <a:bodyPr/>
          <a:lstStyle/>
          <a:p>
            <a:pPr algn="ctr"/>
            <a:r>
              <a:rPr lang="uk-UA" dirty="0" smtClean="0">
                <a:solidFill>
                  <a:schemeClr val="bg1"/>
                </a:solidFill>
              </a:rPr>
              <a:t>Засуджено неповнолітніх</a:t>
            </a:r>
            <a:endParaRPr lang="ru-RU" dirty="0">
              <a:solidFill>
                <a:schemeClr val="bg1"/>
              </a:solidFill>
            </a:endParaRPr>
          </a:p>
        </p:txBody>
      </p:sp>
      <p:sp>
        <p:nvSpPr>
          <p:cNvPr id="3" name="Текст 2"/>
          <p:cNvSpPr>
            <a:spLocks noGrp="1"/>
          </p:cNvSpPr>
          <p:nvPr>
            <p:ph type="body" idx="1"/>
          </p:nvPr>
        </p:nvSpPr>
        <p:spPr>
          <a:xfrm>
            <a:off x="609600" y="2209800"/>
            <a:ext cx="10972799" cy="4876800"/>
          </a:xfrm>
        </p:spPr>
        <p:txBody>
          <a:bodyPr/>
          <a:lstStyle/>
          <a:p>
            <a:pPr algn="ctr"/>
            <a:r>
              <a:rPr lang="uk-UA" dirty="0" smtClean="0"/>
              <a:t>у 2013 році було засуджено 5911 неповнолітніх осіб, у 2014 – 4875, </a:t>
            </a:r>
            <a:r>
              <a:rPr lang="uk-UA" dirty="0" err="1" smtClean="0"/>
              <a:t>у</a:t>
            </a:r>
            <a:r>
              <a:rPr lang="uk-UA" dirty="0" smtClean="0"/>
              <a:t> </a:t>
            </a:r>
            <a:r>
              <a:rPr lang="uk-UA" u="sng" dirty="0" smtClean="0"/>
              <a:t>2015 – 4589, </a:t>
            </a:r>
            <a:r>
              <a:rPr lang="uk-UA" u="sng" dirty="0" err="1" smtClean="0"/>
              <a:t>у</a:t>
            </a:r>
            <a:r>
              <a:rPr lang="uk-UA" u="sng" dirty="0" smtClean="0"/>
              <a:t> 2016 – 3474, </a:t>
            </a:r>
            <a:r>
              <a:rPr lang="uk-UA" u="sng" dirty="0" err="1" smtClean="0"/>
              <a:t>у</a:t>
            </a:r>
            <a:r>
              <a:rPr lang="uk-UA" u="sng" dirty="0" smtClean="0"/>
              <a:t> 2017 – 3088 та у 2018 – 2798</a:t>
            </a:r>
          </a:p>
          <a:p>
            <a:pPr algn="ctr"/>
            <a:r>
              <a:rPr lang="uk-UA" dirty="0" smtClean="0"/>
              <a:t>у 2013 році рецидив неповнолітніх від загальної злочинності неповнолітніх складав 30,7%. При цьому </a:t>
            </a:r>
            <a:r>
              <a:rPr lang="uk-UA" b="1" dirty="0" smtClean="0"/>
              <a:t>з 2014 по 2017 роки показники повторної злочинності неповнолітніх поступово знизилися від 29,5% до 21,6%, а станом на 2018 рік рівень рецидивної злочинності неповнолітніх скоротився до 16%</a:t>
            </a:r>
          </a:p>
          <a:p>
            <a:pPr algn="ctr"/>
            <a:r>
              <a:rPr lang="uk-UA" dirty="0" smtClean="0"/>
              <a:t>Крім цього, злочинність неповнолітніх, порівняно зі злочинністю дорослих, </a:t>
            </a:r>
            <a:r>
              <a:rPr lang="uk-UA" b="1" dirty="0" smtClean="0"/>
              <a:t>характеризується підвищеною латентністю</a:t>
            </a:r>
            <a:r>
              <a:rPr lang="uk-UA" dirty="0" smtClean="0"/>
              <a:t>.</a:t>
            </a:r>
          </a:p>
          <a:p>
            <a:pPr algn="ctr">
              <a:buNone/>
            </a:pPr>
            <a:r>
              <a:rPr lang="uk-UA" dirty="0" smtClean="0"/>
              <a:t> За експертними оцінками, </a:t>
            </a:r>
            <a:r>
              <a:rPr lang="uk-UA" u="sng" dirty="0" smtClean="0"/>
              <a:t>рівень злочинності неповнолітніх у 3–4 рази перевищує офіційно зареєстрований</a:t>
            </a:r>
            <a:r>
              <a:rPr lang="uk-UA" dirty="0" smtClean="0"/>
              <a:t>.</a:t>
            </a:r>
            <a:endParaRPr lang="ru-RU" dirty="0"/>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09600" y="1981200"/>
            <a:ext cx="10972799" cy="4876800"/>
          </a:xfrm>
        </p:spPr>
        <p:txBody>
          <a:bodyPr/>
          <a:lstStyle/>
          <a:p>
            <a:pPr algn="ctr">
              <a:buNone/>
            </a:pPr>
            <a:r>
              <a:rPr lang="ru-RU" dirty="0" smtClean="0"/>
              <a:t>		</a:t>
            </a:r>
          </a:p>
          <a:p>
            <a:pPr algn="just">
              <a:buNone/>
            </a:pPr>
            <a:r>
              <a:rPr lang="ru-RU" b="1" dirty="0" smtClean="0"/>
              <a:t>		По-перше</a:t>
            </a:r>
            <a:r>
              <a:rPr lang="ru-RU" dirty="0" smtClean="0"/>
              <a:t>, </a:t>
            </a:r>
            <a:r>
              <a:rPr lang="ru-RU" i="1" dirty="0" err="1" smtClean="0"/>
              <a:t>скорочується</a:t>
            </a:r>
            <a:r>
              <a:rPr lang="ru-RU" i="1" dirty="0" smtClean="0"/>
              <a:t> </a:t>
            </a:r>
            <a:r>
              <a:rPr lang="ru-RU" i="1" dirty="0" err="1" smtClean="0"/>
              <a:t>частка</a:t>
            </a:r>
            <a:r>
              <a:rPr lang="ru-RU" i="1" dirty="0" smtClean="0"/>
              <a:t> </a:t>
            </a:r>
            <a:r>
              <a:rPr lang="ru-RU" i="1" dirty="0" err="1" smtClean="0"/>
              <a:t>неповнолітніх</a:t>
            </a:r>
            <a:r>
              <a:rPr lang="ru-RU" i="1" dirty="0" smtClean="0"/>
              <a:t> у </a:t>
            </a:r>
            <a:r>
              <a:rPr lang="ru-RU" i="1" dirty="0" err="1" smtClean="0"/>
              <a:t>загальній</a:t>
            </a:r>
            <a:r>
              <a:rPr lang="ru-RU" i="1" dirty="0" smtClean="0"/>
              <a:t> </a:t>
            </a:r>
            <a:r>
              <a:rPr lang="ru-RU" i="1" dirty="0" err="1" smtClean="0"/>
              <a:t>кількості</a:t>
            </a:r>
            <a:r>
              <a:rPr lang="ru-RU" i="1" dirty="0" smtClean="0"/>
              <a:t> </a:t>
            </a:r>
            <a:r>
              <a:rPr lang="ru-RU" i="1" dirty="0" err="1" smtClean="0"/>
              <a:t>населення</a:t>
            </a:r>
            <a:r>
              <a:rPr lang="ru-RU" dirty="0" smtClean="0"/>
              <a:t>. </a:t>
            </a:r>
          </a:p>
          <a:p>
            <a:pPr algn="just">
              <a:buNone/>
            </a:pPr>
            <a:endParaRPr lang="ru-RU" dirty="0" smtClean="0"/>
          </a:p>
          <a:p>
            <a:pPr algn="just">
              <a:buNone/>
            </a:pPr>
            <a:r>
              <a:rPr lang="ru-RU" b="1" dirty="0" smtClean="0"/>
              <a:t>		</a:t>
            </a:r>
            <a:r>
              <a:rPr lang="ru-RU" b="1" dirty="0" err="1" smtClean="0"/>
              <a:t>По-друге</a:t>
            </a:r>
            <a:r>
              <a:rPr lang="ru-RU" dirty="0" smtClean="0"/>
              <a:t>, </a:t>
            </a:r>
            <a:r>
              <a:rPr lang="ru-RU" i="1" dirty="0" err="1" smtClean="0"/>
              <a:t>кримінологи</a:t>
            </a:r>
            <a:r>
              <a:rPr lang="ru-RU" i="1" dirty="0" smtClean="0"/>
              <a:t> </a:t>
            </a:r>
            <a:r>
              <a:rPr lang="ru-RU" i="1" dirty="0" err="1" smtClean="0"/>
              <a:t>говорять</a:t>
            </a:r>
            <a:r>
              <a:rPr lang="ru-RU" i="1" dirty="0" smtClean="0"/>
              <a:t> про те, </a:t>
            </a:r>
            <a:r>
              <a:rPr lang="ru-RU" i="1" dirty="0" err="1" smtClean="0"/>
              <a:t>що</a:t>
            </a:r>
            <a:r>
              <a:rPr lang="ru-RU" i="1" dirty="0" smtClean="0"/>
              <a:t> </a:t>
            </a:r>
            <a:r>
              <a:rPr lang="ru-RU" i="1" dirty="0" err="1" smtClean="0"/>
              <a:t>останніми</a:t>
            </a:r>
            <a:r>
              <a:rPr lang="ru-RU" i="1" dirty="0" smtClean="0"/>
              <a:t> роками </a:t>
            </a:r>
            <a:r>
              <a:rPr lang="ru-RU" i="1" dirty="0" err="1" smtClean="0"/>
              <a:t>злочини</a:t>
            </a:r>
            <a:r>
              <a:rPr lang="ru-RU" i="1" dirty="0" smtClean="0"/>
              <a:t>, у тому </a:t>
            </a:r>
            <a:r>
              <a:rPr lang="ru-RU" i="1" dirty="0" err="1" smtClean="0"/>
              <a:t>числі</a:t>
            </a:r>
            <a:r>
              <a:rPr lang="ru-RU" i="1" dirty="0" smtClean="0"/>
              <a:t> </a:t>
            </a:r>
            <a:r>
              <a:rPr lang="ru-RU" i="1" dirty="0" err="1" smtClean="0"/>
              <a:t>вчинені</a:t>
            </a:r>
            <a:r>
              <a:rPr lang="ru-RU" i="1" dirty="0" smtClean="0"/>
              <a:t> </a:t>
            </a:r>
            <a:r>
              <a:rPr lang="ru-RU" i="1" dirty="0" err="1" smtClean="0"/>
              <a:t>неповнолітніми</a:t>
            </a:r>
            <a:r>
              <a:rPr lang="ru-RU" i="1" dirty="0" smtClean="0"/>
              <a:t>, </a:t>
            </a:r>
            <a:r>
              <a:rPr lang="ru-RU" i="1" dirty="0" err="1" smtClean="0"/>
              <a:t>реєструвалися</a:t>
            </a:r>
            <a:r>
              <a:rPr lang="ru-RU" i="1" dirty="0" smtClean="0"/>
              <a:t> </a:t>
            </a:r>
            <a:r>
              <a:rPr lang="ru-RU" i="1" dirty="0" err="1" smtClean="0"/>
              <a:t>лише</a:t>
            </a:r>
            <a:r>
              <a:rPr lang="ru-RU" i="1" dirty="0" smtClean="0"/>
              <a:t> </a:t>
            </a:r>
            <a:r>
              <a:rPr lang="ru-RU" i="1" dirty="0" err="1" smtClean="0"/>
              <a:t>тоді</a:t>
            </a:r>
            <a:r>
              <a:rPr lang="ru-RU" i="1" dirty="0" smtClean="0"/>
              <a:t>, коли </a:t>
            </a:r>
            <a:r>
              <a:rPr lang="ru-RU" i="1" dirty="0" err="1" smtClean="0"/>
              <a:t>було</a:t>
            </a:r>
            <a:r>
              <a:rPr lang="ru-RU" i="1" dirty="0" smtClean="0"/>
              <a:t> </a:t>
            </a:r>
            <a:r>
              <a:rPr lang="ru-RU" i="1" dirty="0" err="1" smtClean="0"/>
              <a:t>встановлено</a:t>
            </a:r>
            <a:r>
              <a:rPr lang="ru-RU" i="1" dirty="0" smtClean="0"/>
              <a:t> особу </a:t>
            </a:r>
            <a:r>
              <a:rPr lang="ru-RU" i="1" dirty="0" err="1" smtClean="0"/>
              <a:t>злочинця</a:t>
            </a:r>
            <a:r>
              <a:rPr lang="ru-RU" dirty="0" smtClean="0"/>
              <a:t>.</a:t>
            </a:r>
          </a:p>
          <a:p>
            <a:pPr algn="just">
              <a:buNone/>
            </a:pPr>
            <a:r>
              <a:rPr lang="ru-RU" dirty="0" smtClean="0"/>
              <a:t>	</a:t>
            </a:r>
          </a:p>
          <a:p>
            <a:pPr algn="just">
              <a:buNone/>
            </a:pPr>
            <a:r>
              <a:rPr lang="ru-RU" dirty="0" smtClean="0"/>
              <a:t> 		</a:t>
            </a:r>
            <a:r>
              <a:rPr lang="ru-RU" b="1" dirty="0" err="1" smtClean="0"/>
              <a:t>По-третє</a:t>
            </a:r>
            <a:r>
              <a:rPr lang="ru-RU" b="1" dirty="0" smtClean="0"/>
              <a:t>, </a:t>
            </a:r>
            <a:r>
              <a:rPr lang="ru-RU" i="1" dirty="0" err="1" smtClean="0"/>
              <a:t>злочинність</a:t>
            </a:r>
            <a:r>
              <a:rPr lang="ru-RU" i="1" dirty="0" smtClean="0"/>
              <a:t> </a:t>
            </a:r>
            <a:r>
              <a:rPr lang="ru-RU" i="1" dirty="0" err="1" smtClean="0"/>
              <a:t>неповнолітніх</a:t>
            </a:r>
            <a:r>
              <a:rPr lang="ru-RU" i="1" dirty="0" smtClean="0"/>
              <a:t>, особливо </a:t>
            </a:r>
            <a:r>
              <a:rPr lang="ru-RU" i="1" dirty="0" err="1" smtClean="0"/>
              <a:t>стосовно</a:t>
            </a:r>
            <a:r>
              <a:rPr lang="ru-RU" i="1" dirty="0" smtClean="0"/>
              <a:t> </a:t>
            </a:r>
            <a:r>
              <a:rPr lang="ru-RU" i="1" dirty="0" err="1" smtClean="0"/>
              <a:t>злочинів</a:t>
            </a:r>
            <a:r>
              <a:rPr lang="ru-RU" i="1" dirty="0" smtClean="0"/>
              <a:t> </a:t>
            </a:r>
            <a:r>
              <a:rPr lang="ru-RU" i="1" dirty="0" err="1" smtClean="0"/>
              <a:t>невеликої</a:t>
            </a:r>
            <a:r>
              <a:rPr lang="ru-RU" i="1" dirty="0" smtClean="0"/>
              <a:t> </a:t>
            </a:r>
            <a:r>
              <a:rPr lang="ru-RU" i="1" dirty="0" err="1" smtClean="0"/>
              <a:t>і</a:t>
            </a:r>
            <a:r>
              <a:rPr lang="ru-RU" i="1" dirty="0" smtClean="0"/>
              <a:t> </a:t>
            </a:r>
            <a:r>
              <a:rPr lang="ru-RU" i="1" dirty="0" err="1" smtClean="0"/>
              <a:t>середньої</a:t>
            </a:r>
            <a:r>
              <a:rPr lang="ru-RU" i="1" dirty="0" smtClean="0"/>
              <a:t> </a:t>
            </a:r>
            <a:r>
              <a:rPr lang="ru-RU" i="1" dirty="0" err="1" smtClean="0"/>
              <a:t>тяжкості</a:t>
            </a:r>
            <a:r>
              <a:rPr lang="ru-RU" i="1" dirty="0" smtClean="0"/>
              <a:t>, </a:t>
            </a:r>
            <a:r>
              <a:rPr lang="ru-RU" i="1" dirty="0" err="1" smtClean="0"/>
              <a:t>є</a:t>
            </a:r>
            <a:r>
              <a:rPr lang="ru-RU" i="1" dirty="0" smtClean="0"/>
              <a:t> </a:t>
            </a:r>
            <a:r>
              <a:rPr lang="ru-RU" i="1" dirty="0" err="1" smtClean="0"/>
              <a:t>високолатентною</a:t>
            </a:r>
            <a:r>
              <a:rPr lang="ru-RU" dirty="0" smtClean="0"/>
              <a:t>.</a:t>
            </a:r>
          </a:p>
          <a:p>
            <a:pPr algn="just">
              <a:buNone/>
            </a:pPr>
            <a:r>
              <a:rPr lang="ru-RU" dirty="0" smtClean="0"/>
              <a:t>		</a:t>
            </a:r>
            <a:endParaRPr lang="uk-UA" dirty="0"/>
          </a:p>
        </p:txBody>
      </p:sp>
      <p:sp>
        <p:nvSpPr>
          <p:cNvPr id="5" name="Прямоугольник 4"/>
          <p:cNvSpPr/>
          <p:nvPr/>
        </p:nvSpPr>
        <p:spPr>
          <a:xfrm>
            <a:off x="1295400" y="609601"/>
            <a:ext cx="9982200" cy="830997"/>
          </a:xfrm>
          <a:prstGeom prst="rect">
            <a:avLst/>
          </a:prstGeom>
        </p:spPr>
        <p:txBody>
          <a:bodyPr wrap="square">
            <a:spAutoFit/>
          </a:bodyPr>
          <a:lstStyle/>
          <a:p>
            <a:pPr algn="ctr"/>
            <a:r>
              <a:rPr lang="ru-RU" sz="2400" b="1" dirty="0" err="1" smtClean="0">
                <a:solidFill>
                  <a:schemeClr val="bg1"/>
                </a:solidFill>
              </a:rPr>
              <a:t>Стійка</a:t>
            </a:r>
            <a:r>
              <a:rPr lang="ru-RU" sz="2400" b="1" dirty="0" smtClean="0">
                <a:solidFill>
                  <a:schemeClr val="bg1"/>
                </a:solidFill>
              </a:rPr>
              <a:t> </a:t>
            </a:r>
            <a:r>
              <a:rPr lang="ru-RU" sz="2400" b="1" dirty="0" err="1" smtClean="0">
                <a:solidFill>
                  <a:schemeClr val="bg1"/>
                </a:solidFill>
              </a:rPr>
              <a:t>тенденція</a:t>
            </a:r>
            <a:r>
              <a:rPr lang="ru-RU" sz="2400" b="1" dirty="0" smtClean="0">
                <a:solidFill>
                  <a:schemeClr val="bg1"/>
                </a:solidFill>
              </a:rPr>
              <a:t> до </a:t>
            </a:r>
            <a:r>
              <a:rPr lang="ru-RU" sz="2400" b="1" dirty="0" err="1" smtClean="0">
                <a:solidFill>
                  <a:schemeClr val="bg1"/>
                </a:solidFill>
              </a:rPr>
              <a:t>зменшення</a:t>
            </a:r>
            <a:r>
              <a:rPr lang="ru-RU" sz="2400" b="1" dirty="0" smtClean="0">
                <a:solidFill>
                  <a:schemeClr val="bg1"/>
                </a:solidFill>
              </a:rPr>
              <a:t> </a:t>
            </a:r>
            <a:r>
              <a:rPr lang="ru-RU" sz="2400" b="1" dirty="0" err="1" smtClean="0">
                <a:solidFill>
                  <a:schemeClr val="bg1"/>
                </a:solidFill>
              </a:rPr>
              <a:t>кількості</a:t>
            </a:r>
            <a:r>
              <a:rPr lang="ru-RU" sz="2400" b="1" dirty="0" smtClean="0">
                <a:solidFill>
                  <a:schemeClr val="bg1"/>
                </a:solidFill>
              </a:rPr>
              <a:t> </a:t>
            </a:r>
            <a:r>
              <a:rPr lang="ru-RU" sz="2400" b="1" dirty="0" err="1" smtClean="0">
                <a:solidFill>
                  <a:schemeClr val="bg1"/>
                </a:solidFill>
              </a:rPr>
              <a:t>виявлених</a:t>
            </a:r>
            <a:r>
              <a:rPr lang="ru-RU" sz="2400" b="1" dirty="0" smtClean="0">
                <a:solidFill>
                  <a:schemeClr val="bg1"/>
                </a:solidFill>
              </a:rPr>
              <a:t> </a:t>
            </a:r>
            <a:r>
              <a:rPr lang="ru-RU" sz="2400" b="1" dirty="0" err="1" smtClean="0">
                <a:solidFill>
                  <a:schemeClr val="bg1"/>
                </a:solidFill>
              </a:rPr>
              <a:t>неповнолітніх</a:t>
            </a:r>
            <a:r>
              <a:rPr lang="ru-RU" sz="2400" b="1" dirty="0" smtClean="0">
                <a:solidFill>
                  <a:schemeClr val="bg1"/>
                </a:solidFill>
              </a:rPr>
              <a:t>, </a:t>
            </a:r>
            <a:r>
              <a:rPr lang="ru-RU" sz="2400" b="1" dirty="0" err="1" smtClean="0">
                <a:solidFill>
                  <a:schemeClr val="bg1"/>
                </a:solidFill>
              </a:rPr>
              <a:t>які</a:t>
            </a:r>
            <a:r>
              <a:rPr lang="ru-RU" sz="2400" b="1" dirty="0" smtClean="0">
                <a:solidFill>
                  <a:schemeClr val="bg1"/>
                </a:solidFill>
              </a:rPr>
              <a:t> вчинили </a:t>
            </a:r>
            <a:r>
              <a:rPr lang="ru-RU" sz="2400" b="1" dirty="0" err="1" smtClean="0">
                <a:solidFill>
                  <a:schemeClr val="bg1"/>
                </a:solidFill>
              </a:rPr>
              <a:t>злочини</a:t>
            </a:r>
            <a:r>
              <a:rPr lang="ru-RU" sz="2400" b="1" dirty="0" smtClean="0">
                <a:solidFill>
                  <a:schemeClr val="bg1"/>
                </a:solidFill>
              </a:rPr>
              <a:t>, </a:t>
            </a:r>
            <a:r>
              <a:rPr lang="ru-RU" sz="2400" b="1" dirty="0" err="1" smtClean="0">
                <a:solidFill>
                  <a:schemeClr val="bg1"/>
                </a:solidFill>
              </a:rPr>
              <a:t>може</a:t>
            </a:r>
            <a:r>
              <a:rPr lang="ru-RU" sz="2400" b="1" dirty="0" smtClean="0">
                <a:solidFill>
                  <a:schemeClr val="bg1"/>
                </a:solidFill>
              </a:rPr>
              <a:t> бути </a:t>
            </a:r>
            <a:r>
              <a:rPr lang="ru-RU" sz="2400" b="1" dirty="0" err="1" smtClean="0">
                <a:solidFill>
                  <a:schemeClr val="bg1"/>
                </a:solidFill>
              </a:rPr>
              <a:t>пов´язана</a:t>
            </a:r>
            <a:r>
              <a:rPr lang="ru-RU" sz="2400" dirty="0" smtClean="0"/>
              <a:t> </a:t>
            </a:r>
            <a:r>
              <a:rPr lang="ru-RU" sz="2400" b="1" dirty="0" err="1" smtClean="0">
                <a:solidFill>
                  <a:schemeClr val="bg1"/>
                </a:solidFill>
              </a:rPr>
              <a:t>з</a:t>
            </a:r>
            <a:r>
              <a:rPr lang="ru-RU" sz="2400" b="1" dirty="0" smtClean="0">
                <a:solidFill>
                  <a:schemeClr val="bg1"/>
                </a:solidFill>
              </a:rPr>
              <a:t> </a:t>
            </a:r>
            <a:r>
              <a:rPr lang="ru-RU" sz="2400" b="1" dirty="0" err="1" smtClean="0">
                <a:solidFill>
                  <a:schemeClr val="bg1"/>
                </a:solidFill>
              </a:rPr>
              <a:t>декількома</a:t>
            </a:r>
            <a:r>
              <a:rPr lang="ru-RU" sz="2400" b="1" dirty="0" smtClean="0">
                <a:solidFill>
                  <a:schemeClr val="bg1"/>
                </a:solidFill>
              </a:rPr>
              <a:t> </a:t>
            </a:r>
            <a:r>
              <a:rPr lang="ru-RU" sz="2400" b="1" dirty="0" err="1" smtClean="0">
                <a:solidFill>
                  <a:schemeClr val="bg1"/>
                </a:solidFill>
              </a:rPr>
              <a:t>чинниками</a:t>
            </a:r>
            <a:r>
              <a:rPr lang="ru-RU" sz="2400" b="1" dirty="0" smtClean="0">
                <a:solidFill>
                  <a:schemeClr val="bg1"/>
                </a:solidFill>
              </a:rPr>
              <a:t>. </a:t>
            </a: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609600"/>
            <a:ext cx="10872012" cy="1060241"/>
          </a:xfrm>
        </p:spPr>
        <p:txBody>
          <a:bodyPr/>
          <a:lstStyle/>
          <a:p>
            <a:pPr algn="ctr"/>
            <a:r>
              <a:rPr lang="ru-RU" b="1" dirty="0" err="1" smtClean="0">
                <a:solidFill>
                  <a:schemeClr val="bg1"/>
                </a:solidFill>
              </a:rPr>
              <a:t>Новими</a:t>
            </a:r>
            <a:r>
              <a:rPr lang="ru-RU" b="1" dirty="0" smtClean="0">
                <a:solidFill>
                  <a:schemeClr val="bg1"/>
                </a:solidFill>
              </a:rPr>
              <a:t> видами </a:t>
            </a:r>
            <a:r>
              <a:rPr lang="ru-RU" b="1" dirty="0" err="1" smtClean="0">
                <a:solidFill>
                  <a:schemeClr val="bg1"/>
                </a:solidFill>
              </a:rPr>
              <a:t>злочинів</a:t>
            </a:r>
            <a:r>
              <a:rPr lang="ru-RU" b="1" dirty="0" smtClean="0">
                <a:solidFill>
                  <a:schemeClr val="bg1"/>
                </a:solidFill>
              </a:rPr>
              <a:t>, </a:t>
            </a:r>
            <a:r>
              <a:rPr lang="ru-RU" b="1" dirty="0" err="1" smtClean="0">
                <a:solidFill>
                  <a:schemeClr val="bg1"/>
                </a:solidFill>
              </a:rPr>
              <a:t>що</a:t>
            </a:r>
            <a:r>
              <a:rPr lang="ru-RU" b="1" dirty="0" smtClean="0">
                <a:solidFill>
                  <a:schemeClr val="bg1"/>
                </a:solidFill>
              </a:rPr>
              <a:t> </a:t>
            </a:r>
            <a:r>
              <a:rPr lang="ru-RU" b="1" dirty="0" err="1" smtClean="0">
                <a:solidFill>
                  <a:schemeClr val="bg1"/>
                </a:solidFill>
              </a:rPr>
              <a:t>вчиняють</a:t>
            </a:r>
            <a:r>
              <a:rPr lang="ru-RU" b="1" dirty="0" smtClean="0">
                <a:solidFill>
                  <a:schemeClr val="bg1"/>
                </a:solidFill>
              </a:rPr>
              <a:t> </a:t>
            </a:r>
            <a:r>
              <a:rPr lang="ru-RU" b="1" dirty="0" err="1" smtClean="0">
                <a:solidFill>
                  <a:schemeClr val="bg1"/>
                </a:solidFill>
              </a:rPr>
              <a:t>неповнолітні</a:t>
            </a:r>
            <a:r>
              <a:rPr lang="ru-RU" b="1" dirty="0" smtClean="0">
                <a:solidFill>
                  <a:schemeClr val="bg1"/>
                </a:solidFill>
              </a:rPr>
              <a:t>, </a:t>
            </a:r>
            <a:r>
              <a:rPr lang="ru-RU" b="1" dirty="0" err="1" smtClean="0">
                <a:solidFill>
                  <a:schemeClr val="bg1"/>
                </a:solidFill>
              </a:rPr>
              <a:t>є</a:t>
            </a:r>
            <a:endParaRPr lang="uk-UA" b="1" dirty="0">
              <a:solidFill>
                <a:schemeClr val="bg1"/>
              </a:solidFill>
            </a:endParaRPr>
          </a:p>
        </p:txBody>
      </p:sp>
      <p:sp>
        <p:nvSpPr>
          <p:cNvPr id="3" name="Текст 2"/>
          <p:cNvSpPr>
            <a:spLocks noGrp="1"/>
          </p:cNvSpPr>
          <p:nvPr>
            <p:ph type="body" idx="1"/>
          </p:nvPr>
        </p:nvSpPr>
        <p:spPr>
          <a:xfrm>
            <a:off x="381000" y="1828800"/>
            <a:ext cx="11201399" cy="4724400"/>
          </a:xfrm>
        </p:spPr>
        <p:txBody>
          <a:bodyPr/>
          <a:lstStyle/>
          <a:p>
            <a:pPr>
              <a:buNone/>
            </a:pPr>
            <a:r>
              <a:rPr lang="ru-RU" b="1" dirty="0" smtClean="0"/>
              <a:t>		</a:t>
            </a:r>
            <a:r>
              <a:rPr lang="ru-RU" dirty="0" smtClean="0"/>
              <a:t>У</a:t>
            </a:r>
            <a:r>
              <a:rPr lang="ru-RU" i="1" dirty="0" smtClean="0"/>
              <a:t>часть у </a:t>
            </a:r>
            <a:r>
              <a:rPr lang="ru-RU" i="1" dirty="0" err="1" smtClean="0"/>
              <a:t>добровільному</a:t>
            </a:r>
            <a:r>
              <a:rPr lang="ru-RU" i="1" dirty="0" smtClean="0"/>
              <a:t> </a:t>
            </a:r>
            <a:r>
              <a:rPr lang="ru-RU" i="1" dirty="0" err="1" smtClean="0"/>
              <a:t>захопленні</a:t>
            </a:r>
            <a:r>
              <a:rPr lang="ru-RU" i="1" dirty="0" smtClean="0"/>
              <a:t> </a:t>
            </a:r>
            <a:r>
              <a:rPr lang="ru-RU" i="1" dirty="0" err="1" smtClean="0"/>
              <a:t>заручників</a:t>
            </a:r>
            <a:r>
              <a:rPr lang="ru-RU" i="1" dirty="0" smtClean="0"/>
              <a:t>, </a:t>
            </a:r>
            <a:r>
              <a:rPr lang="ru-RU" i="1" dirty="0" err="1" smtClean="0"/>
              <a:t>телефонний</a:t>
            </a:r>
            <a:r>
              <a:rPr lang="ru-RU" i="1" dirty="0" smtClean="0"/>
              <a:t> </a:t>
            </a:r>
            <a:r>
              <a:rPr lang="ru-RU" i="1" dirty="0" err="1" smtClean="0"/>
              <a:t>тероризм</a:t>
            </a:r>
            <a:r>
              <a:rPr lang="ru-RU" i="1" dirty="0" smtClean="0"/>
              <a:t>, </a:t>
            </a:r>
            <a:r>
              <a:rPr lang="ru-RU" i="1" dirty="0" err="1" smtClean="0"/>
              <a:t>ритуальні</a:t>
            </a:r>
            <a:r>
              <a:rPr lang="ru-RU" i="1" dirty="0" smtClean="0"/>
              <a:t> </a:t>
            </a:r>
            <a:r>
              <a:rPr lang="ru-RU" i="1" dirty="0" err="1" smtClean="0"/>
              <a:t>вбивства</a:t>
            </a:r>
            <a:r>
              <a:rPr lang="ru-RU" i="1" dirty="0" smtClean="0"/>
              <a:t>, </a:t>
            </a:r>
            <a:r>
              <a:rPr lang="ru-RU" i="1" dirty="0" err="1" smtClean="0"/>
              <a:t>інформаційні</a:t>
            </a:r>
            <a:r>
              <a:rPr lang="ru-RU" i="1" dirty="0" smtClean="0"/>
              <a:t> та </a:t>
            </a:r>
            <a:r>
              <a:rPr lang="ru-RU" i="1" dirty="0" err="1" smtClean="0"/>
              <a:t>комп’ютерні</a:t>
            </a:r>
            <a:r>
              <a:rPr lang="ru-RU" i="1" dirty="0" smtClean="0"/>
              <a:t> </a:t>
            </a:r>
            <a:r>
              <a:rPr lang="ru-RU" i="1" dirty="0" err="1" smtClean="0"/>
              <a:t>злочини</a:t>
            </a:r>
            <a:r>
              <a:rPr lang="ru-RU" i="1" dirty="0" smtClean="0"/>
              <a:t>.</a:t>
            </a:r>
          </a:p>
          <a:p>
            <a:pPr>
              <a:buNone/>
            </a:pPr>
            <a:r>
              <a:rPr lang="ru-RU" dirty="0" smtClean="0"/>
              <a:t>		 У </a:t>
            </a:r>
            <a:r>
              <a:rPr lang="ru-RU" dirty="0" err="1" smtClean="0"/>
              <a:t>злочинності</a:t>
            </a:r>
            <a:r>
              <a:rPr lang="ru-RU" dirty="0" smtClean="0"/>
              <a:t> </a:t>
            </a:r>
            <a:r>
              <a:rPr lang="ru-RU" dirty="0" err="1" smtClean="0"/>
              <a:t>неповнолітніх</a:t>
            </a:r>
            <a:r>
              <a:rPr lang="ru-RU" dirty="0" smtClean="0"/>
              <a:t> </a:t>
            </a:r>
            <a:r>
              <a:rPr lang="ru-RU" u="sng" dirty="0" err="1" smtClean="0"/>
              <a:t>з’являються</a:t>
            </a:r>
            <a:r>
              <a:rPr lang="ru-RU" u="sng" dirty="0" smtClean="0"/>
              <a:t> </a:t>
            </a:r>
            <a:r>
              <a:rPr lang="ru-RU" u="sng" dirty="0" err="1" smtClean="0"/>
              <a:t>ознаки</a:t>
            </a:r>
            <a:r>
              <a:rPr lang="ru-RU" u="sng" dirty="0" smtClean="0"/>
              <a:t> </a:t>
            </a:r>
            <a:r>
              <a:rPr lang="ru-RU" u="sng" dirty="0" err="1" smtClean="0"/>
              <a:t>професіоналізації</a:t>
            </a:r>
            <a:r>
              <a:rPr lang="ru-RU" u="sng" dirty="0" smtClean="0"/>
              <a:t> та </a:t>
            </a:r>
            <a:r>
              <a:rPr lang="ru-RU" u="sng" dirty="0" err="1" smtClean="0"/>
              <a:t>спеціалізації</a:t>
            </a:r>
            <a:r>
              <a:rPr lang="ru-RU" u="sng" dirty="0" smtClean="0"/>
              <a:t> </a:t>
            </a:r>
            <a:r>
              <a:rPr lang="ru-RU" u="sng" dirty="0" err="1" smtClean="0"/>
              <a:t>злочинів</a:t>
            </a:r>
            <a:r>
              <a:rPr lang="ru-RU" u="sng" dirty="0" smtClean="0"/>
              <a:t>. </a:t>
            </a:r>
          </a:p>
          <a:p>
            <a:pPr>
              <a:buNone/>
            </a:pPr>
            <a:r>
              <a:rPr lang="ru-RU" dirty="0" smtClean="0"/>
              <a:t>		Вони, </a:t>
            </a:r>
            <a:r>
              <a:rPr lang="ru-RU" dirty="0" err="1" smtClean="0"/>
              <a:t>переважно</a:t>
            </a:r>
            <a:r>
              <a:rPr lang="ru-RU" dirty="0" smtClean="0"/>
              <a:t>, </a:t>
            </a:r>
            <a:r>
              <a:rPr lang="ru-RU" dirty="0" err="1" smtClean="0"/>
              <a:t>учиняють</a:t>
            </a:r>
            <a:r>
              <a:rPr lang="ru-RU" dirty="0" smtClean="0"/>
              <a:t> </a:t>
            </a:r>
            <a:r>
              <a:rPr lang="ru-RU" dirty="0" err="1" smtClean="0"/>
              <a:t>злочини</a:t>
            </a:r>
            <a:endParaRPr lang="ru-RU" dirty="0" smtClean="0"/>
          </a:p>
          <a:p>
            <a:pPr>
              <a:buNone/>
            </a:pPr>
            <a:r>
              <a:rPr lang="ru-RU" dirty="0" smtClean="0"/>
              <a:t>	 </a:t>
            </a:r>
            <a:r>
              <a:rPr lang="ru-RU" u="sng" dirty="0" smtClean="0"/>
              <a:t>у </a:t>
            </a:r>
            <a:r>
              <a:rPr lang="ru-RU" u="sng" dirty="0" err="1" smtClean="0"/>
              <a:t>складі</a:t>
            </a:r>
            <a:r>
              <a:rPr lang="ru-RU" u="sng" dirty="0" smtClean="0"/>
              <a:t> </a:t>
            </a:r>
            <a:r>
              <a:rPr lang="ru-RU" u="sng" dirty="0" err="1" smtClean="0"/>
              <a:t>організованих</a:t>
            </a:r>
            <a:r>
              <a:rPr lang="ru-RU" u="sng" dirty="0" smtClean="0"/>
              <a:t> </a:t>
            </a:r>
            <a:r>
              <a:rPr lang="ru-RU" u="sng" dirty="0" err="1" smtClean="0"/>
              <a:t>груп</a:t>
            </a:r>
            <a:r>
              <a:rPr lang="ru-RU" dirty="0" smtClean="0"/>
              <a:t>, активно </a:t>
            </a:r>
          </a:p>
          <a:p>
            <a:pPr>
              <a:buNone/>
            </a:pPr>
            <a:r>
              <a:rPr lang="ru-RU" dirty="0" smtClean="0"/>
              <a:t>	</a:t>
            </a:r>
            <a:r>
              <a:rPr lang="ru-RU" u="sng" dirty="0" err="1" smtClean="0"/>
              <a:t>залучаючи</a:t>
            </a:r>
            <a:r>
              <a:rPr lang="ru-RU" u="sng" dirty="0" smtClean="0"/>
              <a:t> до </a:t>
            </a:r>
            <a:r>
              <a:rPr lang="ru-RU" u="sng" dirty="0" err="1" smtClean="0"/>
              <a:t>участі</a:t>
            </a:r>
            <a:r>
              <a:rPr lang="ru-RU" u="sng" dirty="0" smtClean="0"/>
              <a:t> в 	</a:t>
            </a:r>
            <a:r>
              <a:rPr lang="ru-RU" u="sng" dirty="0" err="1" smtClean="0"/>
              <a:t>злочинах</a:t>
            </a:r>
            <a:endParaRPr lang="ru-RU" u="sng" dirty="0" smtClean="0"/>
          </a:p>
          <a:p>
            <a:pPr>
              <a:buNone/>
            </a:pPr>
            <a:r>
              <a:rPr lang="ru-RU" dirty="0" smtClean="0"/>
              <a:t> 	</a:t>
            </a:r>
            <a:r>
              <a:rPr lang="ru-RU" u="sng" dirty="0" err="1" smtClean="0"/>
              <a:t>малолітніх</a:t>
            </a:r>
            <a:r>
              <a:rPr lang="ru-RU" u="sng" dirty="0" smtClean="0"/>
              <a:t> та </a:t>
            </a:r>
            <a:r>
              <a:rPr lang="ru-RU" u="sng" dirty="0" err="1" smtClean="0"/>
              <a:t>підлітків</a:t>
            </a:r>
            <a:r>
              <a:rPr lang="ru-RU" dirty="0" smtClean="0"/>
              <a:t>, </a:t>
            </a:r>
            <a:r>
              <a:rPr lang="ru-RU" dirty="0" err="1" smtClean="0"/>
              <a:t>які</a:t>
            </a:r>
            <a:r>
              <a:rPr lang="ru-RU" dirty="0" smtClean="0"/>
              <a:t> не </a:t>
            </a:r>
            <a:r>
              <a:rPr lang="ru-RU" dirty="0" err="1" smtClean="0"/>
              <a:t>несуть</a:t>
            </a:r>
            <a:endParaRPr lang="ru-RU" dirty="0" smtClean="0"/>
          </a:p>
          <a:p>
            <a:pPr>
              <a:buNone/>
            </a:pPr>
            <a:r>
              <a:rPr lang="ru-RU" dirty="0" smtClean="0"/>
              <a:t> </a:t>
            </a:r>
            <a:r>
              <a:rPr lang="ru-RU" dirty="0" err="1" smtClean="0"/>
              <a:t>кримінальної</a:t>
            </a:r>
            <a:r>
              <a:rPr lang="ru-RU" dirty="0" smtClean="0"/>
              <a:t> </a:t>
            </a:r>
            <a:r>
              <a:rPr lang="ru-RU" dirty="0" err="1" smtClean="0"/>
              <a:t>відповідальності</a:t>
            </a:r>
            <a:r>
              <a:rPr lang="ru-RU" dirty="0" smtClean="0"/>
              <a:t> за </a:t>
            </a:r>
            <a:r>
              <a:rPr lang="ru-RU" dirty="0" err="1" smtClean="0"/>
              <a:t>свої</a:t>
            </a:r>
            <a:r>
              <a:rPr lang="ru-RU" dirty="0" smtClean="0"/>
              <a:t> </a:t>
            </a:r>
            <a:r>
              <a:rPr lang="ru-RU" dirty="0" err="1" smtClean="0"/>
              <a:t>дії</a:t>
            </a:r>
            <a:r>
              <a:rPr lang="ru-RU" dirty="0" smtClean="0"/>
              <a:t>.</a:t>
            </a:r>
            <a:endParaRPr lang="uk-UA" dirty="0" smtClean="0"/>
          </a:p>
          <a:p>
            <a:endParaRPr lang="uk-UA" dirty="0" smtClean="0"/>
          </a:p>
          <a:p>
            <a:endParaRPr lang="uk-UA" dirty="0"/>
          </a:p>
        </p:txBody>
      </p:sp>
      <p:pic>
        <p:nvPicPr>
          <p:cNvPr id="5" name="Рисунок 4" descr="Картинки по запросу картинки діти злочинці"/>
          <p:cNvPicPr/>
          <p:nvPr/>
        </p:nvPicPr>
        <p:blipFill>
          <a:blip r:embed="rId2" cstate="print"/>
          <a:srcRect/>
          <a:stretch>
            <a:fillRect/>
          </a:stretch>
        </p:blipFill>
        <p:spPr bwMode="auto">
          <a:xfrm>
            <a:off x="7086600" y="3657600"/>
            <a:ext cx="4267200" cy="2815590"/>
          </a:xfrm>
          <a:prstGeom prst="rect">
            <a:avLst/>
          </a:prstGeom>
          <a:noFill/>
          <a:ln w="9525">
            <a:noFill/>
            <a:miter lim="800000"/>
            <a:headEnd/>
            <a:tailEnd/>
          </a:ln>
        </p:spPr>
      </p:pic>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5800" y="1905000"/>
            <a:ext cx="8915399" cy="4953000"/>
          </a:xfrm>
        </p:spPr>
        <p:txBody>
          <a:bodyPr/>
          <a:lstStyle/>
          <a:p>
            <a:pPr algn="ctr">
              <a:buNone/>
            </a:pPr>
            <a:r>
              <a:rPr lang="ru-RU" sz="2200" dirty="0" smtClean="0"/>
              <a:t>	</a:t>
            </a:r>
            <a:r>
              <a:rPr lang="ru-RU" sz="2400" dirty="0" smtClean="0"/>
              <a:t>	</a:t>
            </a:r>
            <a:r>
              <a:rPr lang="ru-RU" sz="3200" b="1" u="sng" dirty="0" err="1" smtClean="0"/>
              <a:t>Особливості</a:t>
            </a:r>
            <a:r>
              <a:rPr lang="ru-RU" sz="3200" b="1" u="sng" dirty="0" smtClean="0"/>
              <a:t> </a:t>
            </a:r>
            <a:r>
              <a:rPr lang="ru-RU" sz="3200" b="1" u="sng" dirty="0" err="1" smtClean="0"/>
              <a:t>кримінальної</a:t>
            </a:r>
            <a:r>
              <a:rPr lang="ru-RU" sz="3200" b="1" u="sng" dirty="0" smtClean="0"/>
              <a:t> </a:t>
            </a:r>
            <a:r>
              <a:rPr lang="ru-RU" sz="3200" b="1" u="sng" dirty="0" err="1" smtClean="0"/>
              <a:t>відповідальності</a:t>
            </a:r>
            <a:r>
              <a:rPr lang="ru-RU" sz="3200" b="1" u="sng" dirty="0" smtClean="0"/>
              <a:t> </a:t>
            </a:r>
            <a:r>
              <a:rPr lang="ru-RU" sz="3200" u="sng" dirty="0" smtClean="0"/>
              <a:t>та </a:t>
            </a:r>
            <a:r>
              <a:rPr lang="ru-RU" sz="3200" u="sng" dirty="0" err="1" smtClean="0"/>
              <a:t>покарання</a:t>
            </a:r>
            <a:r>
              <a:rPr lang="ru-RU" sz="3200" u="sng" dirty="0" smtClean="0"/>
              <a:t> </a:t>
            </a:r>
            <a:r>
              <a:rPr lang="ru-RU" sz="3200" u="sng" dirty="0" err="1" smtClean="0"/>
              <a:t>неповнолітніх</a:t>
            </a:r>
            <a:r>
              <a:rPr lang="ru-RU" sz="3200" u="sng" dirty="0" smtClean="0"/>
              <a:t> </a:t>
            </a:r>
            <a:r>
              <a:rPr lang="ru-RU" sz="3200" u="sng" dirty="0" err="1" smtClean="0"/>
              <a:t>визначаються</a:t>
            </a:r>
            <a:r>
              <a:rPr lang="ru-RU" sz="3200" u="sng" dirty="0" smtClean="0"/>
              <a:t> </a:t>
            </a:r>
          </a:p>
          <a:p>
            <a:pPr algn="ctr">
              <a:buNone/>
            </a:pPr>
            <a:r>
              <a:rPr lang="ru-RU" sz="3200" b="1" dirty="0" err="1" smtClean="0"/>
              <a:t>розділом</a:t>
            </a:r>
            <a:r>
              <a:rPr lang="ru-RU" sz="3200" b="1" dirty="0" smtClean="0"/>
              <a:t> XV </a:t>
            </a:r>
            <a:r>
              <a:rPr lang="ru-RU" sz="3200" b="1" dirty="0" err="1" smtClean="0"/>
              <a:t>Кримінального</a:t>
            </a:r>
            <a:r>
              <a:rPr lang="ru-RU" sz="3200" b="1" dirty="0" smtClean="0"/>
              <a:t> кодексу</a:t>
            </a:r>
            <a:r>
              <a:rPr lang="ru-RU" sz="3200" dirty="0" smtClean="0"/>
              <a:t>. </a:t>
            </a:r>
          </a:p>
          <a:p>
            <a:pPr algn="ctr">
              <a:buNone/>
            </a:pPr>
            <a:endParaRPr lang="ru-RU" sz="3200" u="sng" dirty="0" smtClean="0"/>
          </a:p>
          <a:p>
            <a:pPr algn="ctr">
              <a:buNone/>
            </a:pPr>
            <a:r>
              <a:rPr lang="ru-RU" sz="3200" b="1" u="sng" dirty="0" smtClean="0"/>
              <a:t>Порядок </a:t>
            </a:r>
            <a:r>
              <a:rPr lang="ru-RU" sz="3200" b="1" u="sng" dirty="0" err="1" smtClean="0"/>
              <a:t>провадження</a:t>
            </a:r>
            <a:r>
              <a:rPr lang="ru-RU" sz="3200" b="1" u="sng" dirty="0" smtClean="0"/>
              <a:t> в справах про </a:t>
            </a:r>
            <a:r>
              <a:rPr lang="ru-RU" sz="3200" b="1" u="sng" dirty="0" err="1" smtClean="0"/>
              <a:t>злочини</a:t>
            </a:r>
            <a:r>
              <a:rPr lang="ru-RU" sz="3200" b="1" u="sng" dirty="0" smtClean="0"/>
              <a:t> </a:t>
            </a:r>
            <a:r>
              <a:rPr lang="ru-RU" sz="3200" dirty="0" err="1" smtClean="0"/>
              <a:t>неповнолітніх</a:t>
            </a:r>
            <a:r>
              <a:rPr lang="ru-RU" sz="3200" dirty="0" smtClean="0"/>
              <a:t> </a:t>
            </a:r>
            <a:r>
              <a:rPr lang="ru-RU" sz="3200" dirty="0" err="1" smtClean="0"/>
              <a:t>визначається</a:t>
            </a:r>
            <a:r>
              <a:rPr lang="ru-RU" sz="3200" dirty="0" smtClean="0"/>
              <a:t> </a:t>
            </a:r>
          </a:p>
          <a:p>
            <a:pPr algn="ctr">
              <a:buNone/>
            </a:pPr>
            <a:r>
              <a:rPr lang="ru-RU" sz="3200" b="1" dirty="0" smtClean="0"/>
              <a:t>Главою 38 </a:t>
            </a:r>
            <a:r>
              <a:rPr lang="ru-RU" sz="3200" b="1" dirty="0" err="1" smtClean="0"/>
              <a:t>Кримінального</a:t>
            </a:r>
            <a:r>
              <a:rPr lang="ru-RU" sz="3200" b="1" dirty="0" smtClean="0"/>
              <a:t> </a:t>
            </a:r>
            <a:r>
              <a:rPr lang="ru-RU" sz="3200" b="1" dirty="0" err="1" smtClean="0"/>
              <a:t>процесуального</a:t>
            </a:r>
            <a:r>
              <a:rPr lang="ru-RU" sz="3200" b="1" dirty="0" smtClean="0"/>
              <a:t> кодексу</a:t>
            </a:r>
            <a:r>
              <a:rPr lang="en-US" sz="3200" b="1" dirty="0" smtClean="0"/>
              <a:t> </a:t>
            </a:r>
            <a:r>
              <a:rPr lang="uk-UA" sz="3200" b="1" dirty="0" smtClean="0"/>
              <a:t>України</a:t>
            </a:r>
            <a:r>
              <a:rPr lang="ru-RU" sz="3200" dirty="0" smtClean="0"/>
              <a:t>. </a:t>
            </a:r>
          </a:p>
        </p:txBody>
      </p:sp>
      <p:pic>
        <p:nvPicPr>
          <p:cNvPr id="6145" name="Picture 1" descr="C:\Users\Кристина\Desktop\картинки\product-id-23814.jpg"/>
          <p:cNvPicPr>
            <a:picLocks noChangeAspect="1" noChangeArrowheads="1"/>
          </p:cNvPicPr>
          <p:nvPr/>
        </p:nvPicPr>
        <p:blipFill>
          <a:blip r:embed="rId2" cstate="print"/>
          <a:srcRect/>
          <a:stretch>
            <a:fillRect/>
          </a:stretch>
        </p:blipFill>
        <p:spPr bwMode="auto">
          <a:xfrm>
            <a:off x="9829800" y="1752599"/>
            <a:ext cx="1905000" cy="2647949"/>
          </a:xfrm>
          <a:prstGeom prst="rect">
            <a:avLst/>
          </a:prstGeom>
          <a:noFill/>
        </p:spPr>
      </p:pic>
      <p:pic>
        <p:nvPicPr>
          <p:cNvPr id="6146" name="Picture 2" descr="C:\Users\Кристина\Desktop\картинки\images (2).jpg"/>
          <p:cNvPicPr>
            <a:picLocks noChangeAspect="1" noChangeArrowheads="1"/>
          </p:cNvPicPr>
          <p:nvPr/>
        </p:nvPicPr>
        <p:blipFill>
          <a:blip r:embed="rId3" cstate="print"/>
          <a:srcRect/>
          <a:stretch>
            <a:fillRect/>
          </a:stretch>
        </p:blipFill>
        <p:spPr bwMode="auto">
          <a:xfrm>
            <a:off x="9829800" y="4114800"/>
            <a:ext cx="1905000" cy="2532185"/>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685801"/>
            <a:ext cx="10872012" cy="984040"/>
          </a:xfrm>
        </p:spPr>
        <p:txBody>
          <a:bodyPr/>
          <a:lstStyle/>
          <a:p>
            <a:pPr algn="ctr"/>
            <a:r>
              <a:rPr lang="uk-UA" sz="3600" b="1" dirty="0" smtClean="0">
                <a:solidFill>
                  <a:schemeClr val="bg1"/>
                </a:solidFill>
              </a:rPr>
              <a:t>Детермінанти, що обумовлюють злочинність дітей, поділяються на групи:</a:t>
            </a:r>
            <a:endParaRPr lang="ru-RU" sz="3600" dirty="0">
              <a:solidFill>
                <a:schemeClr val="bg1"/>
              </a:solidFill>
            </a:endParaRPr>
          </a:p>
        </p:txBody>
      </p:sp>
      <p:graphicFrame>
        <p:nvGraphicFramePr>
          <p:cNvPr id="6" name="Схема 5"/>
          <p:cNvGraphicFramePr/>
          <p:nvPr/>
        </p:nvGraphicFramePr>
        <p:xfrm>
          <a:off x="533400" y="1905000"/>
          <a:ext cx="11125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609600"/>
            <a:ext cx="10872012" cy="1060241"/>
          </a:xfrm>
        </p:spPr>
        <p:txBody>
          <a:bodyPr/>
          <a:lstStyle/>
          <a:p>
            <a:pPr algn="ctr"/>
            <a:r>
              <a:rPr lang="uk-UA" dirty="0" smtClean="0">
                <a:solidFill>
                  <a:schemeClr val="bg1"/>
                </a:solidFill>
              </a:rPr>
              <a:t>Чинників, які обумовлюють злочинність дітей, тобто негативний розвиток особи підлітка, його криміналізацію.</a:t>
            </a:r>
            <a:endParaRPr lang="ru-RU" dirty="0">
              <a:solidFill>
                <a:schemeClr val="bg1"/>
              </a:solidFill>
            </a:endParaRPr>
          </a:p>
        </p:txBody>
      </p:sp>
      <p:graphicFrame>
        <p:nvGraphicFramePr>
          <p:cNvPr id="4" name="Схема 3"/>
          <p:cNvGraphicFramePr/>
          <p:nvPr/>
        </p:nvGraphicFramePr>
        <p:xfrm>
          <a:off x="381000" y="1828800"/>
          <a:ext cx="11506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762001"/>
            <a:ext cx="10872012" cy="907840"/>
          </a:xfrm>
        </p:spPr>
        <p:txBody>
          <a:bodyPr/>
          <a:lstStyle/>
          <a:p>
            <a:pPr algn="ctr"/>
            <a:r>
              <a:rPr lang="uk-UA" sz="3600" dirty="0" smtClean="0">
                <a:solidFill>
                  <a:schemeClr val="bg1"/>
                </a:solidFill>
              </a:rPr>
              <a:t>Причини злочинності неповнолітніх на сучасному етапі</a:t>
            </a:r>
            <a:endParaRPr lang="ru-RU" sz="3600" dirty="0">
              <a:solidFill>
                <a:schemeClr val="bg1"/>
              </a:solidFill>
            </a:endParaRPr>
          </a:p>
        </p:txBody>
      </p:sp>
      <p:sp>
        <p:nvSpPr>
          <p:cNvPr id="3" name="Текст 2"/>
          <p:cNvSpPr>
            <a:spLocks noGrp="1"/>
          </p:cNvSpPr>
          <p:nvPr>
            <p:ph type="body" idx="1"/>
          </p:nvPr>
        </p:nvSpPr>
        <p:spPr>
          <a:xfrm>
            <a:off x="533400" y="1577340"/>
            <a:ext cx="11277600" cy="5052060"/>
          </a:xfrm>
        </p:spPr>
        <p:txBody>
          <a:bodyPr/>
          <a:lstStyle/>
          <a:p>
            <a:endParaRPr lang="ru-RU" sz="900" dirty="0" smtClean="0"/>
          </a:p>
          <a:p>
            <a:pPr algn="just"/>
            <a:r>
              <a:rPr lang="ru-RU" sz="1800" u="sng" dirty="0" err="1" smtClean="0"/>
              <a:t>Крадіжки</a:t>
            </a:r>
            <a:r>
              <a:rPr lang="ru-RU" sz="1800" u="sng" dirty="0" smtClean="0"/>
              <a:t>, </a:t>
            </a:r>
            <a:r>
              <a:rPr lang="ru-RU" sz="1800" u="sng" dirty="0" err="1" smtClean="0"/>
              <a:t>грабежі</a:t>
            </a:r>
            <a:r>
              <a:rPr lang="ru-RU" sz="1800" u="sng" dirty="0" smtClean="0"/>
              <a:t> </a:t>
            </a:r>
            <a:r>
              <a:rPr lang="ru-RU" sz="1800" u="sng" dirty="0" err="1" smtClean="0"/>
              <a:t>є</a:t>
            </a:r>
            <a:r>
              <a:rPr lang="ru-RU" sz="1800" u="sng" dirty="0" smtClean="0"/>
              <a:t> </a:t>
            </a:r>
            <a:r>
              <a:rPr lang="ru-RU" sz="1800" u="sng" dirty="0" err="1" smtClean="0"/>
              <a:t>досить</a:t>
            </a:r>
            <a:r>
              <a:rPr lang="ru-RU" sz="1800" u="sng" dirty="0" smtClean="0"/>
              <a:t> </a:t>
            </a:r>
            <a:r>
              <a:rPr lang="ru-RU" sz="1800" u="sng" dirty="0" err="1" smtClean="0"/>
              <a:t>поширеними</a:t>
            </a:r>
            <a:r>
              <a:rPr lang="ru-RU" sz="1800" u="sng" dirty="0" smtClean="0"/>
              <a:t> </a:t>
            </a:r>
            <a:r>
              <a:rPr lang="ru-RU" sz="1800" u="sng" dirty="0" err="1" smtClean="0"/>
              <a:t>правопорушеннями</a:t>
            </a:r>
            <a:r>
              <a:rPr lang="ru-RU" sz="1800" u="sng" dirty="0" smtClean="0"/>
              <a:t> </a:t>
            </a:r>
            <a:r>
              <a:rPr lang="ru-RU" sz="1800" u="sng" dirty="0" err="1" smtClean="0"/>
              <a:t>серед</a:t>
            </a:r>
            <a:r>
              <a:rPr lang="ru-RU" sz="1800" u="sng" dirty="0" smtClean="0"/>
              <a:t> </a:t>
            </a:r>
            <a:r>
              <a:rPr lang="ru-RU" sz="1800" u="sng" dirty="0" err="1" smtClean="0"/>
              <a:t>підлітків</a:t>
            </a:r>
            <a:r>
              <a:rPr lang="ru-RU" sz="1800" u="sng" dirty="0" smtClean="0"/>
              <a:t>, та не </a:t>
            </a:r>
            <a:r>
              <a:rPr lang="ru-RU" sz="1800" u="sng" dirty="0" err="1" smtClean="0"/>
              <a:t>можна</a:t>
            </a:r>
            <a:r>
              <a:rPr lang="ru-RU" sz="1800" u="sng" dirty="0" smtClean="0"/>
              <a:t> </a:t>
            </a:r>
            <a:r>
              <a:rPr lang="ru-RU" sz="1800" u="sng" dirty="0" err="1" smtClean="0"/>
              <a:t>стверджувати</a:t>
            </a:r>
            <a:r>
              <a:rPr lang="ru-RU" sz="1800" u="sng" dirty="0" smtClean="0"/>
              <a:t>, </a:t>
            </a:r>
            <a:r>
              <a:rPr lang="ru-RU" sz="1800" u="sng" dirty="0" err="1" smtClean="0"/>
              <a:t>що</a:t>
            </a:r>
            <a:r>
              <a:rPr lang="ru-RU" sz="1800" u="sng" dirty="0" smtClean="0"/>
              <a:t> </a:t>
            </a:r>
            <a:r>
              <a:rPr lang="ru-RU" sz="1800" u="sng" dirty="0" err="1" smtClean="0"/>
              <a:t>більшість</a:t>
            </a:r>
            <a:r>
              <a:rPr lang="ru-RU" sz="1800" u="sng" dirty="0" smtClean="0"/>
              <a:t> </a:t>
            </a:r>
            <a:r>
              <a:rPr lang="ru-RU" sz="1800" u="sng" dirty="0" err="1" smtClean="0"/>
              <a:t>з</a:t>
            </a:r>
            <a:r>
              <a:rPr lang="ru-RU" sz="1800" u="sng" dirty="0" smtClean="0"/>
              <a:t> них </a:t>
            </a:r>
            <a:r>
              <a:rPr lang="ru-RU" sz="1800" u="sng" dirty="0" err="1" smtClean="0"/>
              <a:t>вчиняються</a:t>
            </a:r>
            <a:r>
              <a:rPr lang="ru-RU" sz="1800" u="sng" dirty="0" smtClean="0"/>
              <a:t> </a:t>
            </a:r>
            <a:r>
              <a:rPr lang="ru-RU" sz="1800" u="sng" dirty="0" err="1" smtClean="0"/>
              <a:t>з</a:t>
            </a:r>
            <a:r>
              <a:rPr lang="ru-RU" sz="1800" u="sng" dirty="0" smtClean="0"/>
              <a:t> </a:t>
            </a:r>
            <a:r>
              <a:rPr lang="ru-RU" sz="1800" u="sng" dirty="0" err="1" smtClean="0"/>
              <a:t>вищенаведеною</a:t>
            </a:r>
            <a:r>
              <a:rPr lang="ru-RU" sz="1800" u="sng" dirty="0" smtClean="0"/>
              <a:t> думкою.</a:t>
            </a:r>
            <a:r>
              <a:rPr lang="ru-RU" sz="1800" dirty="0" smtClean="0"/>
              <a:t> </a:t>
            </a:r>
            <a:r>
              <a:rPr lang="ru-RU" sz="1800" dirty="0" err="1" smtClean="0"/>
              <a:t>Скоріш</a:t>
            </a:r>
            <a:r>
              <a:rPr lang="ru-RU" sz="1800" dirty="0" smtClean="0"/>
              <a:t> причиною таких </a:t>
            </a:r>
            <a:r>
              <a:rPr lang="ru-RU" sz="1800" dirty="0" err="1" smtClean="0"/>
              <a:t>злочинів</a:t>
            </a:r>
            <a:r>
              <a:rPr lang="ru-RU" sz="1800" dirty="0" smtClean="0"/>
              <a:t> </a:t>
            </a:r>
            <a:r>
              <a:rPr lang="ru-RU" sz="1800" dirty="0" err="1" smtClean="0"/>
              <a:t>є</a:t>
            </a:r>
            <a:r>
              <a:rPr lang="ru-RU" sz="1800" dirty="0" smtClean="0"/>
              <a:t> </a:t>
            </a:r>
            <a:r>
              <a:rPr lang="ru-RU" sz="1800" dirty="0" err="1" smtClean="0"/>
              <a:t>така</a:t>
            </a:r>
            <a:r>
              <a:rPr lang="ru-RU" sz="1800" dirty="0" smtClean="0"/>
              <a:t> </a:t>
            </a:r>
            <a:r>
              <a:rPr lang="ru-RU" sz="1800" b="1" dirty="0" err="1" smtClean="0"/>
              <a:t>психологічна</a:t>
            </a:r>
            <a:r>
              <a:rPr lang="ru-RU" sz="1800" b="1" dirty="0" smtClean="0"/>
              <a:t> </a:t>
            </a:r>
            <a:r>
              <a:rPr lang="ru-RU" sz="1800" b="1" dirty="0" err="1" smtClean="0"/>
              <a:t>емоція</a:t>
            </a:r>
            <a:r>
              <a:rPr lang="ru-RU" sz="1800" b="1" dirty="0" smtClean="0"/>
              <a:t> як </a:t>
            </a:r>
            <a:r>
              <a:rPr lang="ru-RU" sz="1800" b="1" dirty="0" err="1" smtClean="0"/>
              <a:t>заздрість</a:t>
            </a:r>
            <a:r>
              <a:rPr lang="ru-RU" sz="1800" b="1" dirty="0" smtClean="0"/>
              <a:t>, </a:t>
            </a:r>
            <a:r>
              <a:rPr lang="ru-RU" sz="1800" b="1" dirty="0" err="1" smtClean="0"/>
              <a:t>що</a:t>
            </a:r>
            <a:r>
              <a:rPr lang="ru-RU" sz="1800" b="1" dirty="0" smtClean="0"/>
              <a:t> </a:t>
            </a:r>
            <a:r>
              <a:rPr lang="ru-RU" sz="1800" b="1" dirty="0" err="1" smtClean="0"/>
              <a:t>виникає</a:t>
            </a:r>
            <a:r>
              <a:rPr lang="ru-RU" sz="1800" b="1" dirty="0" smtClean="0"/>
              <a:t> у </a:t>
            </a:r>
            <a:r>
              <a:rPr lang="ru-RU" sz="1800" b="1" dirty="0" err="1" smtClean="0"/>
              <a:t>підлітків</a:t>
            </a:r>
            <a:r>
              <a:rPr lang="ru-RU" sz="1800" b="1" dirty="0" smtClean="0"/>
              <a:t> </a:t>
            </a:r>
            <a:r>
              <a:rPr lang="ru-RU" sz="1800" b="1" dirty="0" err="1" smtClean="0"/>
              <a:t>тоді</a:t>
            </a:r>
            <a:r>
              <a:rPr lang="ru-RU" sz="1800" b="1" dirty="0" smtClean="0"/>
              <a:t>, коли вони </a:t>
            </a:r>
            <a:r>
              <a:rPr lang="ru-RU" sz="1800" b="1" dirty="0" err="1" smtClean="0"/>
              <a:t>бачать</a:t>
            </a:r>
            <a:r>
              <a:rPr lang="ru-RU" sz="1800" b="1" dirty="0" smtClean="0"/>
              <a:t> </a:t>
            </a:r>
            <a:r>
              <a:rPr lang="ru-RU" sz="1800" b="1" dirty="0" err="1" smtClean="0"/>
              <a:t>ровесників</a:t>
            </a:r>
            <a:r>
              <a:rPr lang="ru-RU" sz="1800" b="1" dirty="0" smtClean="0"/>
              <a:t>, </a:t>
            </a:r>
            <a:r>
              <a:rPr lang="ru-RU" sz="1800" b="1" dirty="0" err="1" smtClean="0"/>
              <a:t>які</a:t>
            </a:r>
            <a:r>
              <a:rPr lang="ru-RU" sz="1800" b="1" dirty="0" smtClean="0"/>
              <a:t> </a:t>
            </a:r>
            <a:r>
              <a:rPr lang="ru-RU" sz="1800" b="1" dirty="0" err="1" smtClean="0"/>
              <a:t>є</a:t>
            </a:r>
            <a:r>
              <a:rPr lang="ru-RU" sz="1800" b="1" dirty="0" smtClean="0"/>
              <a:t> добре </a:t>
            </a:r>
            <a:r>
              <a:rPr lang="ru-RU" sz="1800" b="1" dirty="0" err="1" smtClean="0"/>
              <a:t>одягненими</a:t>
            </a:r>
            <a:r>
              <a:rPr lang="ru-RU" sz="1800" b="1" dirty="0" smtClean="0"/>
              <a:t>, </a:t>
            </a:r>
            <a:r>
              <a:rPr lang="ru-RU" sz="1800" b="1" dirty="0" err="1" smtClean="0"/>
              <a:t>забезпечені</a:t>
            </a:r>
            <a:r>
              <a:rPr lang="ru-RU" sz="1800" b="1" dirty="0" smtClean="0"/>
              <a:t> новинками </a:t>
            </a:r>
            <a:r>
              <a:rPr lang="ru-RU" sz="1800" b="1" dirty="0" err="1" smtClean="0"/>
              <a:t>комп’ютерних</a:t>
            </a:r>
            <a:r>
              <a:rPr lang="ru-RU" sz="1800" b="1" dirty="0" smtClean="0"/>
              <a:t> </a:t>
            </a:r>
            <a:r>
              <a:rPr lang="ru-RU" sz="1800" b="1" dirty="0" err="1" smtClean="0"/>
              <a:t>технологій</a:t>
            </a:r>
            <a:r>
              <a:rPr lang="ru-RU" sz="1800" b="1" dirty="0" smtClean="0"/>
              <a:t>, </a:t>
            </a:r>
            <a:r>
              <a:rPr lang="ru-RU" sz="1800" b="1" dirty="0" err="1" smtClean="0"/>
              <a:t>живуть</a:t>
            </a:r>
            <a:r>
              <a:rPr lang="ru-RU" sz="1800" b="1" dirty="0" smtClean="0"/>
              <a:t> у </a:t>
            </a:r>
            <a:r>
              <a:rPr lang="ru-RU" sz="1800" b="1" dirty="0" err="1" smtClean="0"/>
              <a:t>розкоші</a:t>
            </a:r>
            <a:r>
              <a:rPr lang="ru-RU" sz="1800" b="1" dirty="0" smtClean="0"/>
              <a:t> </a:t>
            </a:r>
            <a:r>
              <a:rPr lang="ru-RU" sz="1800" b="1" dirty="0" err="1" smtClean="0"/>
              <a:t>і</a:t>
            </a:r>
            <a:r>
              <a:rPr lang="ru-RU" sz="1800" b="1" dirty="0" smtClean="0"/>
              <a:t> </a:t>
            </a:r>
            <a:r>
              <a:rPr lang="ru-RU" sz="1800" b="1" dirty="0" err="1" smtClean="0"/>
              <a:t>багатстві</a:t>
            </a:r>
            <a:r>
              <a:rPr lang="ru-RU" sz="1800" dirty="0" smtClean="0"/>
              <a:t>.</a:t>
            </a:r>
          </a:p>
          <a:p>
            <a:pPr algn="just"/>
            <a:r>
              <a:rPr lang="ru-RU" sz="1800" u="sng" dirty="0" err="1" smtClean="0"/>
              <a:t>Сучасний</a:t>
            </a:r>
            <a:r>
              <a:rPr lang="ru-RU" sz="1800" u="sng" dirty="0" smtClean="0"/>
              <a:t> </a:t>
            </a:r>
            <a:r>
              <a:rPr lang="ru-RU" sz="1800" u="sng" dirty="0" err="1" smtClean="0"/>
              <a:t>розвиток</a:t>
            </a:r>
            <a:r>
              <a:rPr lang="ru-RU" sz="1800" u="sng" dirty="0" smtClean="0"/>
              <a:t> </a:t>
            </a:r>
            <a:r>
              <a:rPr lang="ru-RU" sz="1800" u="sng" dirty="0" err="1" smtClean="0"/>
              <a:t>технологій</a:t>
            </a:r>
            <a:r>
              <a:rPr lang="ru-RU" sz="1800" u="sng" dirty="0" smtClean="0"/>
              <a:t> </a:t>
            </a:r>
            <a:r>
              <a:rPr lang="ru-RU" sz="1800" u="sng" dirty="0" err="1" smtClean="0"/>
              <a:t>вплинув</a:t>
            </a:r>
            <a:r>
              <a:rPr lang="ru-RU" sz="1800" u="sng" dirty="0" smtClean="0"/>
              <a:t> на те, </a:t>
            </a:r>
            <a:r>
              <a:rPr lang="ru-RU" sz="1800" u="sng" dirty="0" err="1" smtClean="0"/>
              <a:t>що</a:t>
            </a:r>
            <a:r>
              <a:rPr lang="ru-RU" sz="1800" u="sng" dirty="0" smtClean="0"/>
              <a:t> велика </a:t>
            </a:r>
            <a:r>
              <a:rPr lang="ru-RU" sz="1800" u="sng" dirty="0" err="1" smtClean="0"/>
              <a:t>частина</a:t>
            </a:r>
            <a:r>
              <a:rPr lang="ru-RU" sz="1800" u="sng" dirty="0" smtClean="0"/>
              <a:t> </a:t>
            </a:r>
            <a:r>
              <a:rPr lang="ru-RU" sz="1800" u="sng" dirty="0" err="1" smtClean="0"/>
              <a:t>підлітків</a:t>
            </a:r>
            <a:r>
              <a:rPr lang="ru-RU" sz="1800" u="sng" dirty="0" smtClean="0"/>
              <a:t> на </a:t>
            </a:r>
            <a:r>
              <a:rPr lang="ru-RU" sz="1800" u="sng" dirty="0" err="1" smtClean="0"/>
              <a:t>сьогодні</a:t>
            </a:r>
            <a:r>
              <a:rPr lang="ru-RU" sz="1800" u="sng" dirty="0" smtClean="0"/>
              <a:t> </a:t>
            </a:r>
            <a:r>
              <a:rPr lang="ru-RU" sz="1800" u="sng" dirty="0" err="1" smtClean="0"/>
              <a:t>надає</a:t>
            </a:r>
            <a:r>
              <a:rPr lang="ru-RU" sz="1800" u="sng" dirty="0" smtClean="0"/>
              <a:t> </a:t>
            </a:r>
            <a:r>
              <a:rPr lang="ru-RU" sz="1800" u="sng" dirty="0" err="1" smtClean="0"/>
              <a:t>перевагу</a:t>
            </a:r>
            <a:r>
              <a:rPr lang="ru-RU" sz="1800" u="sng" dirty="0" smtClean="0"/>
              <a:t> </a:t>
            </a:r>
            <a:r>
              <a:rPr lang="ru-RU" sz="1800" u="sng" dirty="0" err="1" smtClean="0"/>
              <a:t>вже</a:t>
            </a:r>
            <a:r>
              <a:rPr lang="ru-RU" sz="1800" u="sng" dirty="0" smtClean="0"/>
              <a:t> не </a:t>
            </a:r>
            <a:r>
              <a:rPr lang="ru-RU" sz="1800" u="sng" dirty="0" err="1" smtClean="0"/>
              <a:t>вулиці</a:t>
            </a:r>
            <a:r>
              <a:rPr lang="ru-RU" sz="1800" u="sng" dirty="0" smtClean="0"/>
              <a:t>, а </a:t>
            </a:r>
            <a:r>
              <a:rPr lang="ru-RU" sz="1800" u="sng" dirty="0" err="1" smtClean="0"/>
              <a:t>саме</a:t>
            </a:r>
            <a:r>
              <a:rPr lang="ru-RU" sz="1800" u="sng" dirty="0" smtClean="0"/>
              <a:t> </a:t>
            </a:r>
            <a:r>
              <a:rPr lang="ru-RU" sz="1800" u="sng" dirty="0" err="1" smtClean="0"/>
              <a:t>комп’ютерним</a:t>
            </a:r>
            <a:r>
              <a:rPr lang="ru-RU" sz="1800" u="sng" dirty="0" smtClean="0"/>
              <a:t> </a:t>
            </a:r>
            <a:r>
              <a:rPr lang="ru-RU" sz="1800" u="sng" dirty="0" err="1" smtClean="0"/>
              <a:t>іграм</a:t>
            </a:r>
            <a:r>
              <a:rPr lang="ru-RU" sz="1800" u="sng" dirty="0" smtClean="0"/>
              <a:t> та </a:t>
            </a:r>
            <a:r>
              <a:rPr lang="ru-RU" sz="1800" u="sng" dirty="0" err="1" smtClean="0"/>
              <a:t>Інтернету</a:t>
            </a:r>
            <a:r>
              <a:rPr lang="ru-RU" sz="1800" dirty="0" smtClean="0"/>
              <a:t>. </a:t>
            </a:r>
            <a:r>
              <a:rPr lang="ru-RU" sz="1800" b="1" dirty="0" err="1" smtClean="0"/>
              <a:t>Тотальне</a:t>
            </a:r>
            <a:r>
              <a:rPr lang="ru-RU" sz="1800" b="1" dirty="0" smtClean="0"/>
              <a:t> </a:t>
            </a:r>
            <a:r>
              <a:rPr lang="ru-RU" sz="1800" b="1" dirty="0" err="1" smtClean="0"/>
              <a:t>поширення</a:t>
            </a:r>
            <a:r>
              <a:rPr lang="ru-RU" sz="1800" b="1" dirty="0" smtClean="0"/>
              <a:t> </a:t>
            </a:r>
            <a:r>
              <a:rPr lang="ru-RU" sz="1800" b="1" dirty="0" err="1" smtClean="0"/>
              <a:t>соціальних</a:t>
            </a:r>
            <a:r>
              <a:rPr lang="ru-RU" sz="1800" b="1" dirty="0" smtClean="0"/>
              <a:t> мереж </a:t>
            </a:r>
            <a:r>
              <a:rPr lang="ru-RU" sz="1800" b="1" dirty="0" err="1" smtClean="0"/>
              <a:t>серед</a:t>
            </a:r>
            <a:r>
              <a:rPr lang="ru-RU" sz="1800" b="1" dirty="0" smtClean="0"/>
              <a:t> </a:t>
            </a:r>
            <a:r>
              <a:rPr lang="ru-RU" sz="1800" b="1" dirty="0" err="1" smtClean="0"/>
              <a:t>молоді</a:t>
            </a:r>
            <a:r>
              <a:rPr lang="ru-RU" sz="1800" b="1" dirty="0" smtClean="0"/>
              <a:t> за </a:t>
            </a:r>
            <a:r>
              <a:rPr lang="ru-RU" sz="1800" b="1" dirty="0" err="1" smtClean="0"/>
              <a:t>недостатньо</a:t>
            </a:r>
            <a:r>
              <a:rPr lang="ru-RU" sz="1800" b="1" dirty="0" smtClean="0"/>
              <a:t> </a:t>
            </a:r>
            <a:r>
              <a:rPr lang="ru-RU" sz="1800" b="1" dirty="0" err="1" smtClean="0"/>
              <a:t>сформованої</a:t>
            </a:r>
            <a:r>
              <a:rPr lang="ru-RU" sz="1800" b="1" dirty="0" smtClean="0"/>
              <a:t> </a:t>
            </a:r>
            <a:r>
              <a:rPr lang="ru-RU" sz="1800" b="1" dirty="0" err="1" smtClean="0"/>
              <a:t>психіки</a:t>
            </a:r>
            <a:r>
              <a:rPr lang="ru-RU" sz="1800" b="1" dirty="0" smtClean="0"/>
              <a:t> та </a:t>
            </a:r>
            <a:r>
              <a:rPr lang="ru-RU" sz="1800" b="1" dirty="0" err="1" smtClean="0"/>
              <a:t>свідомості</a:t>
            </a:r>
            <a:r>
              <a:rPr lang="ru-RU" sz="1800" b="1" dirty="0" smtClean="0"/>
              <a:t>, коли не </a:t>
            </a:r>
            <a:r>
              <a:rPr lang="ru-RU" sz="1800" b="1" dirty="0" err="1" smtClean="0"/>
              <a:t>повною</a:t>
            </a:r>
            <a:r>
              <a:rPr lang="ru-RU" sz="1800" b="1" dirty="0" smtClean="0"/>
              <a:t> </a:t>
            </a:r>
            <a:r>
              <a:rPr lang="ru-RU" sz="1800" b="1" dirty="0" err="1" smtClean="0"/>
              <a:t>мірою</a:t>
            </a:r>
            <a:r>
              <a:rPr lang="ru-RU" sz="1800" b="1" dirty="0" smtClean="0"/>
              <a:t> </a:t>
            </a:r>
            <a:r>
              <a:rPr lang="ru-RU" sz="1800" b="1" dirty="0" err="1" smtClean="0"/>
              <a:t>розуміється</a:t>
            </a:r>
            <a:r>
              <a:rPr lang="ru-RU" sz="1800" b="1" dirty="0" smtClean="0"/>
              <a:t> </a:t>
            </a:r>
            <a:r>
              <a:rPr lang="ru-RU" sz="1800" b="1" dirty="0" err="1" smtClean="0"/>
              <a:t>різниця</a:t>
            </a:r>
            <a:r>
              <a:rPr lang="ru-RU" sz="1800" b="1" dirty="0" smtClean="0"/>
              <a:t> </a:t>
            </a:r>
            <a:r>
              <a:rPr lang="ru-RU" sz="1800" b="1" dirty="0" err="1" smtClean="0"/>
              <a:t>між</a:t>
            </a:r>
            <a:r>
              <a:rPr lang="ru-RU" sz="1800" b="1" dirty="0" smtClean="0"/>
              <a:t> добром та злом, часто </a:t>
            </a:r>
            <a:r>
              <a:rPr lang="ru-RU" sz="1800" b="1" dirty="0" err="1" smtClean="0"/>
              <a:t>є</a:t>
            </a:r>
            <a:r>
              <a:rPr lang="ru-RU" sz="1800" b="1" dirty="0" smtClean="0"/>
              <a:t> причиною </a:t>
            </a:r>
            <a:r>
              <a:rPr lang="ru-RU" sz="1800" b="1" dirty="0" err="1" smtClean="0"/>
              <a:t>виникнення</a:t>
            </a:r>
            <a:r>
              <a:rPr lang="ru-RU" sz="1800" b="1" dirty="0" smtClean="0"/>
              <a:t> </a:t>
            </a:r>
            <a:r>
              <a:rPr lang="ru-RU" sz="1800" b="1" dirty="0" err="1" smtClean="0"/>
              <a:t>різних</a:t>
            </a:r>
            <a:r>
              <a:rPr lang="ru-RU" sz="1800" b="1" dirty="0" smtClean="0"/>
              <a:t> </a:t>
            </a:r>
            <a:r>
              <a:rPr lang="ru-RU" sz="1800" b="1" dirty="0" err="1" smtClean="0"/>
              <a:t>неприємних</a:t>
            </a:r>
            <a:r>
              <a:rPr lang="ru-RU" sz="1800" b="1" dirty="0" smtClean="0"/>
              <a:t> та </a:t>
            </a:r>
            <a:r>
              <a:rPr lang="ru-RU" sz="1800" b="1" dirty="0" err="1" smtClean="0"/>
              <a:t>складних</a:t>
            </a:r>
            <a:r>
              <a:rPr lang="ru-RU" sz="1800" b="1" dirty="0" smtClean="0"/>
              <a:t> </a:t>
            </a:r>
            <a:r>
              <a:rPr lang="ru-RU" sz="1800" b="1" dirty="0" err="1" smtClean="0"/>
              <a:t>ситуацій</a:t>
            </a:r>
            <a:r>
              <a:rPr lang="ru-RU" sz="1800" dirty="0" smtClean="0"/>
              <a:t>. </a:t>
            </a:r>
            <a:r>
              <a:rPr lang="ru-RU" sz="1800" u="sng" dirty="0" err="1" smtClean="0"/>
              <a:t>Багато</a:t>
            </a:r>
            <a:r>
              <a:rPr lang="ru-RU" sz="1800" u="sng" dirty="0" smtClean="0"/>
              <a:t> </a:t>
            </a:r>
            <a:r>
              <a:rPr lang="ru-RU" sz="1800" u="sng" dirty="0" err="1" smtClean="0"/>
              <a:t>підлітків</a:t>
            </a:r>
            <a:r>
              <a:rPr lang="ru-RU" sz="1800" u="sng" dirty="0" smtClean="0"/>
              <a:t> на </a:t>
            </a:r>
            <a:r>
              <a:rPr lang="ru-RU" sz="1800" u="sng" dirty="0" err="1" smtClean="0"/>
              <a:t>сьогодні</a:t>
            </a:r>
            <a:r>
              <a:rPr lang="ru-RU" sz="1800" u="sng" dirty="0" smtClean="0"/>
              <a:t> </a:t>
            </a:r>
            <a:r>
              <a:rPr lang="ru-RU" sz="1800" u="sng" dirty="0" err="1" smtClean="0"/>
              <a:t>стають</a:t>
            </a:r>
            <a:r>
              <a:rPr lang="ru-RU" sz="1800" u="sng" dirty="0" smtClean="0"/>
              <a:t> жертвами </a:t>
            </a:r>
            <a:r>
              <a:rPr lang="ru-RU" sz="1800" u="sng" dirty="0" err="1" smtClean="0"/>
              <a:t>інтернет-шахраїв</a:t>
            </a:r>
            <a:r>
              <a:rPr lang="ru-RU" sz="1800" u="sng" dirty="0" smtClean="0"/>
              <a:t>, </a:t>
            </a:r>
            <a:r>
              <a:rPr lang="ru-RU" sz="1800" u="sng" dirty="0" err="1" smtClean="0"/>
              <a:t>аферистів</a:t>
            </a:r>
            <a:r>
              <a:rPr lang="ru-RU" sz="1800" u="sng" dirty="0" smtClean="0"/>
              <a:t> та </a:t>
            </a:r>
            <a:r>
              <a:rPr lang="ru-RU" sz="1800" u="sng" dirty="0" err="1" smtClean="0"/>
              <a:t>шантажистів</a:t>
            </a:r>
            <a:r>
              <a:rPr lang="ru-RU" sz="1800" u="sng" dirty="0" smtClean="0"/>
              <a:t>, </a:t>
            </a:r>
            <a:r>
              <a:rPr lang="ru-RU" sz="1800" u="sng" dirty="0" err="1" smtClean="0"/>
              <a:t>й</a:t>
            </a:r>
            <a:r>
              <a:rPr lang="ru-RU" sz="1800" u="sng" dirty="0" smtClean="0"/>
              <a:t> </a:t>
            </a:r>
            <a:r>
              <a:rPr lang="ru-RU" sz="1800" u="sng" dirty="0" err="1" smtClean="0"/>
              <a:t>зокрема</a:t>
            </a:r>
            <a:r>
              <a:rPr lang="ru-RU" sz="1800" u="sng" dirty="0" smtClean="0"/>
              <a:t> не </a:t>
            </a:r>
            <a:r>
              <a:rPr lang="ru-RU" sz="1800" u="sng" dirty="0" err="1" smtClean="0"/>
              <a:t>тільки</a:t>
            </a:r>
            <a:r>
              <a:rPr lang="ru-RU" sz="1800" u="sng" dirty="0" smtClean="0"/>
              <a:t> </a:t>
            </a:r>
            <a:r>
              <a:rPr lang="ru-RU" sz="1800" u="sng" dirty="0" err="1" smtClean="0"/>
              <a:t>бувалих</a:t>
            </a:r>
            <a:r>
              <a:rPr lang="ru-RU" sz="1800" u="sng" dirty="0" smtClean="0"/>
              <a:t> </a:t>
            </a:r>
            <a:r>
              <a:rPr lang="ru-RU" sz="1800" u="sng" dirty="0" err="1" smtClean="0"/>
              <a:t>злочинців</a:t>
            </a:r>
            <a:r>
              <a:rPr lang="ru-RU" sz="1800" u="sng" dirty="0" smtClean="0"/>
              <a:t>, а </a:t>
            </a:r>
            <a:r>
              <a:rPr lang="ru-RU" sz="1800" u="sng" dirty="0" err="1" smtClean="0"/>
              <a:t>й</a:t>
            </a:r>
            <a:r>
              <a:rPr lang="ru-RU" sz="1800" u="sng" dirty="0" smtClean="0"/>
              <a:t> </a:t>
            </a:r>
            <a:r>
              <a:rPr lang="ru-RU" sz="1800" u="sng" dirty="0" err="1" smtClean="0"/>
              <a:t>своїх</a:t>
            </a:r>
            <a:r>
              <a:rPr lang="ru-RU" sz="1800" u="sng" dirty="0" smtClean="0"/>
              <a:t> </a:t>
            </a:r>
            <a:r>
              <a:rPr lang="ru-RU" sz="1800" u="sng" dirty="0" err="1" smtClean="0"/>
              <a:t>ровесників</a:t>
            </a:r>
            <a:r>
              <a:rPr lang="ru-RU" sz="1800" u="sng" dirty="0" smtClean="0"/>
              <a:t> та </a:t>
            </a:r>
            <a:r>
              <a:rPr lang="ru-RU" sz="1800" u="sng" dirty="0" err="1" smtClean="0"/>
              <a:t>знайомих</a:t>
            </a:r>
            <a:r>
              <a:rPr lang="ru-RU" sz="1800" u="sng" dirty="0" smtClean="0"/>
              <a:t>.</a:t>
            </a:r>
          </a:p>
          <a:p>
            <a:pPr algn="just"/>
            <a:r>
              <a:rPr lang="ru-RU" sz="1800" b="1" dirty="0" err="1" smtClean="0"/>
              <a:t>Малолітня</a:t>
            </a:r>
            <a:r>
              <a:rPr lang="ru-RU" sz="1800" b="1" dirty="0" smtClean="0"/>
              <a:t> </a:t>
            </a:r>
            <a:r>
              <a:rPr lang="ru-RU" sz="1800" b="1" dirty="0" err="1" smtClean="0"/>
              <a:t>розбещеність</a:t>
            </a:r>
            <a:r>
              <a:rPr lang="ru-RU" sz="1800" b="1" dirty="0" smtClean="0"/>
              <a:t>, </a:t>
            </a:r>
            <a:r>
              <a:rPr lang="ru-RU" sz="1800" b="1" dirty="0" err="1" smtClean="0"/>
              <a:t>наркотична</a:t>
            </a:r>
            <a:r>
              <a:rPr lang="ru-RU" sz="1800" b="1" dirty="0" smtClean="0"/>
              <a:t> </a:t>
            </a:r>
            <a:r>
              <a:rPr lang="ru-RU" sz="1800" b="1" dirty="0" err="1" smtClean="0"/>
              <a:t>залежність</a:t>
            </a:r>
            <a:r>
              <a:rPr lang="ru-RU" sz="1800" b="1" dirty="0" smtClean="0"/>
              <a:t>, </a:t>
            </a:r>
            <a:r>
              <a:rPr lang="ru-RU" sz="1800" b="1" dirty="0" err="1" smtClean="0"/>
              <a:t>нераціональне</a:t>
            </a:r>
            <a:r>
              <a:rPr lang="ru-RU" sz="1800" b="1" dirty="0" smtClean="0"/>
              <a:t> </a:t>
            </a:r>
            <a:r>
              <a:rPr lang="ru-RU" sz="1800" b="1" dirty="0" err="1" smtClean="0"/>
              <a:t>використання</a:t>
            </a:r>
            <a:r>
              <a:rPr lang="ru-RU" sz="1800" b="1" dirty="0" smtClean="0"/>
              <a:t> </a:t>
            </a:r>
            <a:r>
              <a:rPr lang="ru-RU" sz="1800" b="1" dirty="0" err="1" smtClean="0"/>
              <a:t>коштів</a:t>
            </a:r>
            <a:r>
              <a:rPr lang="ru-RU" sz="1800" b="1" dirty="0" smtClean="0"/>
              <a:t>, </a:t>
            </a:r>
            <a:r>
              <a:rPr lang="ru-RU" sz="1800" b="1" dirty="0" err="1" smtClean="0"/>
              <a:t>ігри</a:t>
            </a:r>
            <a:r>
              <a:rPr lang="ru-RU" sz="1800" b="1" dirty="0" smtClean="0"/>
              <a:t> в смерть («</a:t>
            </a:r>
            <a:r>
              <a:rPr lang="ru-RU" sz="1800" b="1" dirty="0" err="1" smtClean="0"/>
              <a:t>Синій</a:t>
            </a:r>
            <a:r>
              <a:rPr lang="ru-RU" sz="1800" b="1" dirty="0" smtClean="0"/>
              <a:t> кит», «Тихий </a:t>
            </a:r>
            <a:r>
              <a:rPr lang="ru-RU" sz="1800" b="1" dirty="0" err="1" smtClean="0"/>
              <a:t>дім</a:t>
            </a:r>
            <a:r>
              <a:rPr lang="ru-RU" sz="1800" b="1" dirty="0" smtClean="0"/>
              <a:t>», «Море </a:t>
            </a:r>
            <a:r>
              <a:rPr lang="ru-RU" sz="1800" b="1" dirty="0" err="1" smtClean="0"/>
              <a:t>китів</a:t>
            </a:r>
            <a:r>
              <a:rPr lang="ru-RU" sz="1800" b="1" dirty="0" smtClean="0"/>
              <a:t>», «</a:t>
            </a:r>
            <a:r>
              <a:rPr lang="ru-RU" sz="1800" b="1" dirty="0" err="1" smtClean="0"/>
              <a:t>Розбуди</a:t>
            </a:r>
            <a:r>
              <a:rPr lang="ru-RU" sz="1800" b="1" dirty="0" smtClean="0"/>
              <a:t> мене о 4:20») </a:t>
            </a:r>
            <a:r>
              <a:rPr lang="ru-RU" sz="1800" b="1" dirty="0" err="1" smtClean="0"/>
              <a:t>мають</a:t>
            </a:r>
            <a:r>
              <a:rPr lang="ru-RU" sz="1800" b="1" dirty="0" smtClean="0"/>
              <a:t> </a:t>
            </a:r>
            <a:r>
              <a:rPr lang="ru-RU" sz="1800" b="1" dirty="0" err="1" smtClean="0"/>
              <a:t>теж</a:t>
            </a:r>
            <a:r>
              <a:rPr lang="ru-RU" sz="1800" b="1" dirty="0" smtClean="0"/>
              <a:t> свою причину. На нашу думку, </a:t>
            </a:r>
            <a:r>
              <a:rPr lang="ru-RU" sz="1800" b="1" dirty="0" err="1" smtClean="0"/>
              <a:t>це</a:t>
            </a:r>
            <a:r>
              <a:rPr lang="ru-RU" sz="1800" b="1" dirty="0" smtClean="0"/>
              <a:t> – </a:t>
            </a:r>
            <a:r>
              <a:rPr lang="ru-RU" sz="1800" b="1" dirty="0" err="1" smtClean="0"/>
              <a:t>недостатній</a:t>
            </a:r>
            <a:r>
              <a:rPr lang="ru-RU" sz="1800" b="1" dirty="0" smtClean="0"/>
              <a:t> </a:t>
            </a:r>
            <a:r>
              <a:rPr lang="ru-RU" sz="1800" b="1" dirty="0" err="1" smtClean="0"/>
              <a:t>інтерес</a:t>
            </a:r>
            <a:r>
              <a:rPr lang="ru-RU" sz="1800" b="1" dirty="0" smtClean="0"/>
              <a:t> </a:t>
            </a:r>
            <a:r>
              <a:rPr lang="ru-RU" sz="1800" b="1" dirty="0" err="1" smtClean="0"/>
              <a:t>батьків</a:t>
            </a:r>
            <a:r>
              <a:rPr lang="ru-RU" sz="1800" b="1" dirty="0" smtClean="0"/>
              <a:t> до </a:t>
            </a:r>
            <a:r>
              <a:rPr lang="ru-RU" sz="1800" b="1" dirty="0" err="1" smtClean="0"/>
              <a:t>своїх</a:t>
            </a:r>
            <a:r>
              <a:rPr lang="ru-RU" sz="1800" b="1" dirty="0" smtClean="0"/>
              <a:t> </a:t>
            </a:r>
            <a:r>
              <a:rPr lang="ru-RU" sz="1800" b="1" dirty="0" err="1" smtClean="0"/>
              <a:t>дітей</a:t>
            </a:r>
            <a:r>
              <a:rPr lang="ru-RU" sz="1800" b="1" dirty="0" smtClean="0"/>
              <a:t>.</a:t>
            </a:r>
          </a:p>
          <a:p>
            <a:pPr algn="just"/>
            <a:r>
              <a:rPr lang="ru-RU" sz="1800" u="sng" dirty="0" smtClean="0"/>
              <a:t>Контрабанда </a:t>
            </a:r>
            <a:r>
              <a:rPr lang="ru-RU" sz="1800" u="sng" dirty="0" err="1" smtClean="0"/>
              <a:t>наркотиків</a:t>
            </a:r>
            <a:r>
              <a:rPr lang="ru-RU" sz="1800" u="sng" dirty="0" smtClean="0"/>
              <a:t> та </a:t>
            </a:r>
            <a:r>
              <a:rPr lang="ru-RU" sz="1800" u="sng" dirty="0" err="1" smtClean="0"/>
              <a:t>інших</a:t>
            </a:r>
            <a:r>
              <a:rPr lang="ru-RU" sz="1800" u="sng" dirty="0" smtClean="0"/>
              <a:t> </a:t>
            </a:r>
            <a:r>
              <a:rPr lang="ru-RU" sz="1800" u="sng" dirty="0" err="1" smtClean="0"/>
              <a:t>психотропних</a:t>
            </a:r>
            <a:r>
              <a:rPr lang="ru-RU" sz="1800" u="sng" dirty="0" smtClean="0"/>
              <a:t> </a:t>
            </a:r>
            <a:r>
              <a:rPr lang="ru-RU" sz="1800" u="sng" dirty="0" err="1" smtClean="0"/>
              <a:t>речовин</a:t>
            </a:r>
            <a:r>
              <a:rPr lang="ru-RU" sz="1800" u="sng" dirty="0" smtClean="0"/>
              <a:t> </a:t>
            </a:r>
            <a:r>
              <a:rPr lang="ru-RU" sz="1800" u="sng" dirty="0" err="1" smtClean="0"/>
              <a:t>є</a:t>
            </a:r>
            <a:r>
              <a:rPr lang="ru-RU" sz="1800" u="sng" dirty="0" smtClean="0"/>
              <a:t> </a:t>
            </a:r>
            <a:r>
              <a:rPr lang="ru-RU" sz="1800" u="sng" dirty="0" err="1" smtClean="0"/>
              <a:t>досить</a:t>
            </a:r>
            <a:r>
              <a:rPr lang="ru-RU" sz="1800" u="sng" dirty="0" smtClean="0"/>
              <a:t> </a:t>
            </a:r>
            <a:r>
              <a:rPr lang="ru-RU" sz="1800" u="sng" dirty="0" err="1" smtClean="0"/>
              <a:t>поширеними</a:t>
            </a:r>
            <a:r>
              <a:rPr lang="ru-RU" sz="1800" u="sng" dirty="0" smtClean="0"/>
              <a:t> на </a:t>
            </a:r>
            <a:r>
              <a:rPr lang="ru-RU" sz="1800" u="sng" dirty="0" err="1" smtClean="0"/>
              <a:t>непідконтрольних</a:t>
            </a:r>
            <a:r>
              <a:rPr lang="ru-RU" sz="1800" u="sng" dirty="0" smtClean="0"/>
              <a:t> </a:t>
            </a:r>
            <a:r>
              <a:rPr lang="ru-RU" sz="1800" u="sng" dirty="0" err="1" smtClean="0"/>
              <a:t>територіях</a:t>
            </a:r>
            <a:r>
              <a:rPr lang="ru-RU" sz="1800" u="sng" dirty="0" smtClean="0"/>
              <a:t> та </a:t>
            </a:r>
            <a:r>
              <a:rPr lang="ru-RU" sz="1800" u="sng" dirty="0" err="1" smtClean="0"/>
              <a:t>є</a:t>
            </a:r>
            <a:r>
              <a:rPr lang="ru-RU" sz="1800" u="sng" dirty="0" smtClean="0"/>
              <a:t> </a:t>
            </a:r>
            <a:r>
              <a:rPr lang="ru-RU" sz="1800" u="sng" dirty="0" err="1" smtClean="0"/>
              <a:t>докази</a:t>
            </a:r>
            <a:r>
              <a:rPr lang="ru-RU" sz="1800" u="sng" dirty="0" smtClean="0"/>
              <a:t> того, </a:t>
            </a:r>
            <a:r>
              <a:rPr lang="ru-RU" sz="1800" u="sng" dirty="0" err="1" smtClean="0"/>
              <a:t>що</a:t>
            </a:r>
            <a:r>
              <a:rPr lang="ru-RU" sz="1800" u="sng" dirty="0" smtClean="0"/>
              <a:t> </a:t>
            </a:r>
            <a:r>
              <a:rPr lang="ru-RU" sz="1800" u="sng" dirty="0" err="1" smtClean="0"/>
              <a:t>звідти</a:t>
            </a:r>
            <a:r>
              <a:rPr lang="ru-RU" sz="1800" u="sng" dirty="0" smtClean="0"/>
              <a:t> </a:t>
            </a:r>
            <a:r>
              <a:rPr lang="ru-RU" sz="1800" u="sng" dirty="0" err="1" smtClean="0"/>
              <a:t>відбувається</a:t>
            </a:r>
            <a:r>
              <a:rPr lang="ru-RU" sz="1800" u="sng" dirty="0" smtClean="0"/>
              <a:t> </a:t>
            </a:r>
            <a:r>
              <a:rPr lang="ru-RU" sz="1800" u="sng" dirty="0" err="1" smtClean="0"/>
              <a:t>розповсюдження</a:t>
            </a:r>
            <a:r>
              <a:rPr lang="ru-RU" sz="1800" u="sng" dirty="0" smtClean="0"/>
              <a:t> по </a:t>
            </a:r>
            <a:r>
              <a:rPr lang="ru-RU" sz="1800" u="sng" dirty="0" err="1" smtClean="0"/>
              <a:t>всій</a:t>
            </a:r>
            <a:r>
              <a:rPr lang="ru-RU" sz="1800" u="sng" dirty="0" smtClean="0"/>
              <a:t> </a:t>
            </a:r>
            <a:r>
              <a:rPr lang="ru-RU" sz="1800" u="sng" dirty="0" err="1" smtClean="0"/>
              <a:t>території</a:t>
            </a:r>
            <a:r>
              <a:rPr lang="ru-RU" sz="1800" u="sng" dirty="0" smtClean="0"/>
              <a:t> </a:t>
            </a:r>
            <a:r>
              <a:rPr lang="ru-RU" sz="1800" u="sng" dirty="0" err="1" smtClean="0"/>
              <a:t>України</a:t>
            </a:r>
            <a:r>
              <a:rPr lang="ru-RU" sz="1800" dirty="0" smtClean="0"/>
              <a:t>. </a:t>
            </a:r>
            <a:r>
              <a:rPr lang="ru-RU" sz="1800" u="sng" dirty="0" err="1" smtClean="0"/>
              <a:t>Підлітки</a:t>
            </a:r>
            <a:r>
              <a:rPr lang="ru-RU" sz="1800" u="sng" dirty="0" smtClean="0"/>
              <a:t> </a:t>
            </a:r>
            <a:r>
              <a:rPr lang="ru-RU" sz="1800" u="sng" dirty="0" err="1" smtClean="0"/>
              <a:t>є</a:t>
            </a:r>
            <a:r>
              <a:rPr lang="ru-RU" sz="1800" u="sng" dirty="0" smtClean="0"/>
              <a:t> </a:t>
            </a:r>
            <a:r>
              <a:rPr lang="ru-RU" sz="1800" u="sng" dirty="0" err="1" smtClean="0"/>
              <a:t>найуразливішою</a:t>
            </a:r>
            <a:r>
              <a:rPr lang="ru-RU" sz="1800" u="sng" dirty="0" smtClean="0"/>
              <a:t> </a:t>
            </a:r>
            <a:r>
              <a:rPr lang="ru-RU" sz="1800" u="sng" dirty="0" err="1" smtClean="0"/>
              <a:t>частиною</a:t>
            </a:r>
            <a:r>
              <a:rPr lang="ru-RU" sz="1800" u="sng" dirty="0" smtClean="0"/>
              <a:t> </a:t>
            </a:r>
            <a:r>
              <a:rPr lang="ru-RU" sz="1800" u="sng" dirty="0" err="1" smtClean="0"/>
              <a:t>населення</a:t>
            </a:r>
            <a:r>
              <a:rPr lang="ru-RU" sz="1800" u="sng" dirty="0" smtClean="0"/>
              <a:t>, </a:t>
            </a:r>
            <a:r>
              <a:rPr lang="ru-RU" sz="1800" u="sng" dirty="0" err="1" smtClean="0"/>
              <a:t>адже</a:t>
            </a:r>
            <a:r>
              <a:rPr lang="ru-RU" sz="1800" u="sng" dirty="0" smtClean="0"/>
              <a:t> в них </a:t>
            </a:r>
            <a:r>
              <a:rPr lang="ru-RU" sz="1800" u="sng" dirty="0" err="1" smtClean="0"/>
              <a:t>є</a:t>
            </a:r>
            <a:r>
              <a:rPr lang="ru-RU" sz="1800" u="sng" dirty="0" smtClean="0"/>
              <a:t> </a:t>
            </a:r>
            <a:r>
              <a:rPr lang="ru-RU" sz="1800" u="sng" dirty="0" err="1" smtClean="0"/>
              <a:t>найбільше</a:t>
            </a:r>
            <a:r>
              <a:rPr lang="ru-RU" sz="1800" u="sng" dirty="0" smtClean="0"/>
              <a:t> </a:t>
            </a:r>
            <a:r>
              <a:rPr lang="ru-RU" sz="1800" u="sng" dirty="0" err="1" smtClean="0"/>
              <a:t>зацікавлення</a:t>
            </a:r>
            <a:r>
              <a:rPr lang="ru-RU" sz="1800" u="sng" dirty="0" smtClean="0"/>
              <a:t> до нового. Але часто </a:t>
            </a:r>
            <a:r>
              <a:rPr lang="ru-RU" sz="1800" u="sng" dirty="0" err="1" smtClean="0"/>
              <a:t>зацікавленість</a:t>
            </a:r>
            <a:r>
              <a:rPr lang="ru-RU" sz="1800" u="sng" dirty="0" smtClean="0"/>
              <a:t> </a:t>
            </a:r>
            <a:r>
              <a:rPr lang="ru-RU" sz="1800" u="sng" dirty="0" err="1" smtClean="0"/>
              <a:t>переростає</a:t>
            </a:r>
            <a:r>
              <a:rPr lang="ru-RU" sz="1800" u="sng" dirty="0" smtClean="0"/>
              <a:t> у </a:t>
            </a:r>
            <a:r>
              <a:rPr lang="ru-RU" sz="1800" u="sng" dirty="0" err="1" smtClean="0"/>
              <a:t>залежність</a:t>
            </a:r>
            <a:r>
              <a:rPr lang="ru-RU" sz="1800" u="sng" dirty="0" smtClean="0"/>
              <a:t>, а </a:t>
            </a:r>
            <a:r>
              <a:rPr lang="ru-RU" sz="1800" u="sng" dirty="0" err="1" smtClean="0"/>
              <a:t>залежність</a:t>
            </a:r>
            <a:r>
              <a:rPr lang="ru-RU" sz="1800" u="sng" dirty="0" smtClean="0"/>
              <a:t> </a:t>
            </a:r>
            <a:r>
              <a:rPr lang="ru-RU" sz="1800" u="sng" dirty="0" err="1" smtClean="0"/>
              <a:t>тягне</a:t>
            </a:r>
            <a:r>
              <a:rPr lang="ru-RU" sz="1800" u="sng" dirty="0" smtClean="0"/>
              <a:t> за собою </a:t>
            </a:r>
            <a:r>
              <a:rPr lang="ru-RU" sz="1800" u="sng" dirty="0" err="1" smtClean="0"/>
              <a:t>нестачу</a:t>
            </a:r>
            <a:r>
              <a:rPr lang="ru-RU" sz="1800" u="sng" dirty="0" smtClean="0"/>
              <a:t> </a:t>
            </a:r>
            <a:r>
              <a:rPr lang="ru-RU" sz="1800" u="sng" dirty="0" err="1" smtClean="0"/>
              <a:t>коштів</a:t>
            </a:r>
            <a:r>
              <a:rPr lang="ru-RU" sz="1800" u="sng" dirty="0" smtClean="0"/>
              <a:t> та </a:t>
            </a:r>
            <a:r>
              <a:rPr lang="ru-RU" sz="1800" u="sng" dirty="0" err="1" smtClean="0"/>
              <a:t>наступний</a:t>
            </a:r>
            <a:r>
              <a:rPr lang="ru-RU" sz="1800" u="sng" dirty="0" smtClean="0"/>
              <a:t> </a:t>
            </a:r>
            <a:r>
              <a:rPr lang="ru-RU" sz="1800" u="sng" dirty="0" err="1" smtClean="0"/>
              <a:t>пошук</a:t>
            </a:r>
            <a:r>
              <a:rPr lang="ru-RU" sz="1800" u="sng" dirty="0" smtClean="0"/>
              <a:t>, </a:t>
            </a:r>
            <a:r>
              <a:rPr lang="ru-RU" sz="1800" u="sng" dirty="0" err="1" smtClean="0"/>
              <a:t>який</a:t>
            </a:r>
            <a:r>
              <a:rPr lang="ru-RU" sz="1800" u="sng" dirty="0" smtClean="0"/>
              <a:t> </a:t>
            </a:r>
            <a:r>
              <a:rPr lang="ru-RU" sz="1800" u="sng" dirty="0" err="1" smtClean="0"/>
              <a:t>пов’язаний</a:t>
            </a:r>
            <a:r>
              <a:rPr lang="ru-RU" sz="1800" u="sng" dirty="0" smtClean="0"/>
              <a:t> </a:t>
            </a:r>
            <a:r>
              <a:rPr lang="ru-RU" sz="1800" u="sng" dirty="0" err="1" smtClean="0"/>
              <a:t>із</a:t>
            </a:r>
            <a:r>
              <a:rPr lang="ru-RU" sz="1800" u="sng" dirty="0" smtClean="0"/>
              <a:t> </a:t>
            </a:r>
            <a:r>
              <a:rPr lang="ru-RU" sz="1800" u="sng" dirty="0" err="1" smtClean="0"/>
              <a:t>вчиненням</a:t>
            </a:r>
            <a:r>
              <a:rPr lang="ru-RU" sz="1800" u="sng" dirty="0" smtClean="0"/>
              <a:t> </a:t>
            </a:r>
            <a:r>
              <a:rPr lang="ru-RU" sz="1800" u="sng" dirty="0" err="1" smtClean="0"/>
              <a:t>протиправних</a:t>
            </a:r>
            <a:r>
              <a:rPr lang="ru-RU" sz="1800" u="sng" dirty="0" smtClean="0"/>
              <a:t> </a:t>
            </a:r>
            <a:r>
              <a:rPr lang="ru-RU" sz="1800" u="sng" dirty="0" err="1" smtClean="0"/>
              <a:t>діянь</a:t>
            </a:r>
            <a:r>
              <a:rPr lang="ru-RU" sz="1800" u="sng" dirty="0" smtClean="0"/>
              <a:t>.</a:t>
            </a:r>
            <a:endParaRPr lang="ru-RU" sz="1800" u="sng" dirty="0"/>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457200"/>
            <a:ext cx="10872012" cy="1212641"/>
          </a:xfrm>
        </p:spPr>
        <p:txBody>
          <a:bodyPr/>
          <a:lstStyle/>
          <a:p>
            <a:pPr algn="ctr"/>
            <a:r>
              <a:rPr lang="uk-UA" dirty="0" smtClean="0">
                <a:solidFill>
                  <a:schemeClr val="bg1"/>
                </a:solidFill>
              </a:rPr>
              <a:t>3. Особа неповнолітнього кримінального правопорушника </a:t>
            </a:r>
            <a:endParaRPr lang="ru-RU" dirty="0">
              <a:solidFill>
                <a:schemeClr val="bg1"/>
              </a:solidFill>
            </a:endParaRPr>
          </a:p>
        </p:txBody>
      </p:sp>
      <p:graphicFrame>
        <p:nvGraphicFramePr>
          <p:cNvPr id="4" name="Схема 3"/>
          <p:cNvGraphicFramePr/>
          <p:nvPr/>
        </p:nvGraphicFramePr>
        <p:xfrm>
          <a:off x="609600" y="1577340"/>
          <a:ext cx="11049000" cy="528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914400"/>
            <a:ext cx="10872012" cy="907840"/>
          </a:xfrm>
        </p:spPr>
        <p:txBody>
          <a:bodyPr/>
          <a:lstStyle/>
          <a:p>
            <a:pPr algn="ctr"/>
            <a:r>
              <a:rPr lang="uk-UA" dirty="0" smtClean="0">
                <a:solidFill>
                  <a:schemeClr val="bg1"/>
                </a:solidFill>
              </a:rPr>
              <a:t>План лекції:</a:t>
            </a:r>
            <a:endParaRPr lang="uk-UA" dirty="0">
              <a:solidFill>
                <a:schemeClr val="bg1"/>
              </a:solidFill>
            </a:endParaRPr>
          </a:p>
        </p:txBody>
      </p:sp>
      <p:sp>
        <p:nvSpPr>
          <p:cNvPr id="3" name="Текст 2"/>
          <p:cNvSpPr>
            <a:spLocks noGrp="1"/>
          </p:cNvSpPr>
          <p:nvPr>
            <p:ph type="body" idx="1"/>
          </p:nvPr>
        </p:nvSpPr>
        <p:spPr/>
        <p:txBody>
          <a:bodyPr/>
          <a:lstStyle/>
          <a:p>
            <a:pPr>
              <a:buNone/>
            </a:pPr>
            <a:endParaRPr lang="uk-UA" sz="2400" dirty="0" smtClean="0"/>
          </a:p>
          <a:p>
            <a:pPr>
              <a:buNone/>
            </a:pPr>
            <a:r>
              <a:rPr lang="uk-UA" dirty="0" smtClean="0"/>
              <a:t>	1. </a:t>
            </a:r>
            <a:r>
              <a:rPr lang="uk-UA" sz="4000" dirty="0" smtClean="0"/>
              <a:t>Кримінологічна характеристика злочинів, що вчиняють діти.</a:t>
            </a:r>
            <a:endParaRPr lang="ru-RU" sz="4000" dirty="0" smtClean="0"/>
          </a:p>
          <a:p>
            <a:pPr>
              <a:buNone/>
            </a:pPr>
            <a:r>
              <a:rPr lang="uk-UA" sz="4000" dirty="0" smtClean="0"/>
              <a:t>	2. Причини і умови вчинення злочинів дітьми.</a:t>
            </a:r>
            <a:endParaRPr lang="ru-RU" sz="4000" dirty="0" smtClean="0"/>
          </a:p>
          <a:p>
            <a:pPr>
              <a:buNone/>
            </a:pPr>
            <a:r>
              <a:rPr lang="uk-UA" sz="4000" dirty="0" smtClean="0"/>
              <a:t>	3. Особа неповнолітнього кримінального правопорушника.</a:t>
            </a:r>
            <a:endParaRPr lang="ru-RU" sz="4000" dirty="0" smtClean="0"/>
          </a:p>
          <a:p>
            <a:pPr>
              <a:buNone/>
            </a:pPr>
            <a:r>
              <a:rPr lang="uk-UA" sz="4000" dirty="0" smtClean="0"/>
              <a:t>	4. Запобігання злочинам, що вчиняють діти.</a:t>
            </a:r>
            <a:endParaRPr lang="ru-RU" sz="4000" dirty="0" smtClean="0"/>
          </a:p>
          <a:p>
            <a:endParaRPr lang="uk-UA" sz="4000"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609600"/>
            <a:ext cx="10872012" cy="1060241"/>
          </a:xfrm>
        </p:spPr>
        <p:txBody>
          <a:bodyPr/>
          <a:lstStyle/>
          <a:p>
            <a:pPr algn="ctr"/>
            <a:r>
              <a:rPr lang="uk-UA" b="1" dirty="0" smtClean="0">
                <a:solidFill>
                  <a:schemeClr val="bg1"/>
                </a:solidFill>
              </a:rPr>
              <a:t>Типи неповнолітніх кримінальних правопорушників:</a:t>
            </a:r>
            <a:r>
              <a:rPr lang="ru-RU" dirty="0" smtClean="0">
                <a:solidFill>
                  <a:schemeClr val="bg1"/>
                </a:solidFill>
              </a:rPr>
              <a:t/>
            </a:r>
            <a:br>
              <a:rPr lang="ru-RU" dirty="0" smtClean="0">
                <a:solidFill>
                  <a:schemeClr val="bg1"/>
                </a:solidFill>
              </a:rPr>
            </a:br>
            <a:endParaRPr lang="ru-RU" dirty="0">
              <a:solidFill>
                <a:schemeClr val="bg1"/>
              </a:solidFill>
            </a:endParaRPr>
          </a:p>
        </p:txBody>
      </p:sp>
      <p:graphicFrame>
        <p:nvGraphicFramePr>
          <p:cNvPr id="6" name="Схема 5"/>
          <p:cNvGraphicFramePr/>
          <p:nvPr/>
        </p:nvGraphicFramePr>
        <p:xfrm>
          <a:off x="609600" y="1752600"/>
          <a:ext cx="10972799"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609600" y="685800"/>
            <a:ext cx="10972799" cy="5417820"/>
          </a:xfrm>
        </p:spPr>
        <p:txBody>
          <a:bodyPr/>
          <a:lstStyle/>
          <a:p>
            <a:pPr algn="ctr">
              <a:buNone/>
            </a:pPr>
            <a:r>
              <a:rPr lang="ru-RU" sz="3600" dirty="0" smtClean="0">
                <a:solidFill>
                  <a:schemeClr val="bg1"/>
                </a:solidFill>
              </a:rPr>
              <a:t>4. За </a:t>
            </a:r>
            <a:r>
              <a:rPr lang="ru-RU" sz="3600" dirty="0" err="1" smtClean="0">
                <a:solidFill>
                  <a:schemeClr val="bg1"/>
                </a:solidFill>
              </a:rPr>
              <a:t>рівнем</a:t>
            </a:r>
            <a:r>
              <a:rPr lang="ru-RU" sz="3600" dirty="0" smtClean="0">
                <a:solidFill>
                  <a:schemeClr val="bg1"/>
                </a:solidFill>
              </a:rPr>
              <a:t> </a:t>
            </a:r>
            <a:r>
              <a:rPr lang="ru-RU" sz="3600" dirty="0" err="1" smtClean="0">
                <a:solidFill>
                  <a:schemeClr val="bg1"/>
                </a:solidFill>
              </a:rPr>
              <a:t>запобіжні</a:t>
            </a:r>
            <a:r>
              <a:rPr lang="ru-RU" sz="3600" dirty="0" smtClean="0">
                <a:solidFill>
                  <a:schemeClr val="bg1"/>
                </a:solidFill>
              </a:rPr>
              <a:t> заходи, у тому </a:t>
            </a:r>
            <a:r>
              <a:rPr lang="ru-RU" sz="3600" dirty="0" err="1" smtClean="0">
                <a:solidFill>
                  <a:schemeClr val="bg1"/>
                </a:solidFill>
              </a:rPr>
              <a:t>числі</a:t>
            </a:r>
            <a:r>
              <a:rPr lang="ru-RU" sz="3600" dirty="0" smtClean="0">
                <a:solidFill>
                  <a:schemeClr val="bg1"/>
                </a:solidFill>
              </a:rPr>
              <a:t> </a:t>
            </a:r>
            <a:r>
              <a:rPr lang="ru-RU" sz="3600" dirty="0" err="1" smtClean="0">
                <a:solidFill>
                  <a:schemeClr val="bg1"/>
                </a:solidFill>
              </a:rPr>
              <a:t>щодо</a:t>
            </a:r>
            <a:r>
              <a:rPr lang="ru-RU" sz="3600" dirty="0" smtClean="0">
                <a:solidFill>
                  <a:schemeClr val="bg1"/>
                </a:solidFill>
              </a:rPr>
              <a:t> </a:t>
            </a:r>
            <a:r>
              <a:rPr lang="ru-RU" sz="3600" dirty="0" err="1" smtClean="0">
                <a:solidFill>
                  <a:schemeClr val="bg1"/>
                </a:solidFill>
              </a:rPr>
              <a:t>дітей</a:t>
            </a:r>
            <a:r>
              <a:rPr lang="ru-RU" sz="3600" dirty="0" smtClean="0">
                <a:solidFill>
                  <a:schemeClr val="bg1"/>
                </a:solidFill>
              </a:rPr>
              <a:t>, </a:t>
            </a:r>
            <a:r>
              <a:rPr lang="ru-RU" sz="3600" dirty="0" err="1" smtClean="0">
                <a:solidFill>
                  <a:schemeClr val="bg1"/>
                </a:solidFill>
              </a:rPr>
              <a:t>поділяють</a:t>
            </a:r>
            <a:r>
              <a:rPr lang="ru-RU" sz="3600" dirty="0" smtClean="0">
                <a:solidFill>
                  <a:schemeClr val="bg1"/>
                </a:solidFill>
              </a:rPr>
              <a:t> на:</a:t>
            </a:r>
          </a:p>
          <a:p>
            <a:endParaRPr lang="ru-RU" dirty="0"/>
          </a:p>
        </p:txBody>
      </p:sp>
      <p:graphicFrame>
        <p:nvGraphicFramePr>
          <p:cNvPr id="4" name="Объект 3"/>
          <p:cNvGraphicFramePr>
            <a:graphicFrameLocks/>
          </p:cNvGraphicFramePr>
          <p:nvPr>
            <p:extLst>
              <p:ext uri="{D42A27DB-BD31-4B8C-83A1-F6EECF244321}">
                <p14:modId xmlns:p14="http://schemas.microsoft.com/office/powerpoint/2010/main" xmlns="" val="701811891"/>
              </p:ext>
            </p:extLst>
          </p:nvPr>
        </p:nvGraphicFramePr>
        <p:xfrm>
          <a:off x="1475656" y="2057400"/>
          <a:ext cx="8049344" cy="4097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BD9AC7E4-0209-48C2-B8CE-B87EDEC1C8F8}"/>
                                            </p:graphicEl>
                                          </p:spTgt>
                                        </p:tgtEl>
                                        <p:attrNameLst>
                                          <p:attrName>style.visibility</p:attrName>
                                        </p:attrNameLst>
                                      </p:cBhvr>
                                      <p:to>
                                        <p:strVal val="visible"/>
                                      </p:to>
                                    </p:set>
                                    <p:anim calcmode="lin" valueType="num">
                                      <p:cBhvr additive="base">
                                        <p:cTn id="7" dur="500" fill="hold"/>
                                        <p:tgtEl>
                                          <p:spTgt spid="4">
                                            <p:graphicEl>
                                              <a:dgm id="{BD9AC7E4-0209-48C2-B8CE-B87EDEC1C8F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BD9AC7E4-0209-48C2-B8CE-B87EDEC1C8F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F2D9BA48-6233-4E73-8CFF-E8458C1BE645}"/>
                                            </p:graphicEl>
                                          </p:spTgt>
                                        </p:tgtEl>
                                        <p:attrNameLst>
                                          <p:attrName>style.visibility</p:attrName>
                                        </p:attrNameLst>
                                      </p:cBhvr>
                                      <p:to>
                                        <p:strVal val="visible"/>
                                      </p:to>
                                    </p:set>
                                    <p:anim calcmode="lin" valueType="num">
                                      <p:cBhvr additive="base">
                                        <p:cTn id="13" dur="500" fill="hold"/>
                                        <p:tgtEl>
                                          <p:spTgt spid="4">
                                            <p:graphicEl>
                                              <a:dgm id="{F2D9BA48-6233-4E73-8CFF-E8458C1BE64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F2D9BA48-6233-4E73-8CFF-E8458C1BE64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D49EA7A6-7334-485A-B1CE-36C5B5BC8D50}"/>
                                            </p:graphicEl>
                                          </p:spTgt>
                                        </p:tgtEl>
                                        <p:attrNameLst>
                                          <p:attrName>style.visibility</p:attrName>
                                        </p:attrNameLst>
                                      </p:cBhvr>
                                      <p:to>
                                        <p:strVal val="visible"/>
                                      </p:to>
                                    </p:set>
                                    <p:anim calcmode="lin" valueType="num">
                                      <p:cBhvr additive="base">
                                        <p:cTn id="19" dur="500" fill="hold"/>
                                        <p:tgtEl>
                                          <p:spTgt spid="4">
                                            <p:graphicEl>
                                              <a:dgm id="{D49EA7A6-7334-485A-B1CE-36C5B5BC8D50}"/>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D49EA7A6-7334-485A-B1CE-36C5B5BC8D5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90600" y="762000"/>
            <a:ext cx="10210800" cy="5632311"/>
          </a:xfrm>
          <a:prstGeom prst="rect">
            <a:avLst/>
          </a:prstGeom>
        </p:spPr>
        <p:txBody>
          <a:bodyPr wrap="square">
            <a:spAutoFit/>
          </a:bodyPr>
          <a:lstStyle/>
          <a:p>
            <a:r>
              <a:rPr lang="uk-UA" sz="3600" b="1" i="1" u="sng" dirty="0" err="1" smtClean="0"/>
              <a:t>Загальносоціальне</a:t>
            </a:r>
            <a:r>
              <a:rPr lang="uk-UA" sz="3600" b="1" i="1" u="sng" dirty="0" smtClean="0"/>
              <a:t> запобігання злочинності</a:t>
            </a:r>
            <a:r>
              <a:rPr lang="uk-UA" sz="3600" b="1" i="1" dirty="0" smtClean="0"/>
              <a:t> </a:t>
            </a:r>
            <a:r>
              <a:rPr lang="uk-UA" sz="3600" dirty="0" smtClean="0"/>
              <a:t>– це насамперед комплекс перспективних соціально-економічних; культурно-виховних заходів, спрямованих на подальший розвиток та вдосконалення суспільних відносин і усунення або нейтралізацію разом з тим причин та умов злочинності </a:t>
            </a:r>
          </a:p>
          <a:p>
            <a:r>
              <a:rPr lang="ru-RU" sz="3600" b="1" i="1" u="sng" dirty="0" err="1" smtClean="0"/>
              <a:t>Індивідуальне</a:t>
            </a:r>
            <a:r>
              <a:rPr lang="ru-RU" sz="3600" b="1" i="1" u="sng" dirty="0" smtClean="0"/>
              <a:t> </a:t>
            </a:r>
            <a:r>
              <a:rPr lang="ru-RU" sz="3600" b="1" i="1" u="sng" dirty="0" err="1" smtClean="0"/>
              <a:t>запобігання</a:t>
            </a:r>
            <a:r>
              <a:rPr lang="ru-RU" sz="3600" b="1" i="1" u="sng" dirty="0" smtClean="0"/>
              <a:t> </a:t>
            </a:r>
            <a:r>
              <a:rPr lang="ru-RU" sz="3600" b="1" i="1" u="sng" dirty="0" err="1" smtClean="0"/>
              <a:t>злочинам</a:t>
            </a:r>
            <a:r>
              <a:rPr lang="ru-RU" sz="3600" dirty="0" smtClean="0"/>
              <a:t> – </a:t>
            </a:r>
            <a:r>
              <a:rPr lang="ru-RU" sz="3600" dirty="0" err="1" smtClean="0"/>
              <a:t>це</a:t>
            </a:r>
            <a:r>
              <a:rPr lang="ru-RU" sz="3600" dirty="0" smtClean="0"/>
              <a:t> </a:t>
            </a:r>
            <a:r>
              <a:rPr lang="ru-RU" sz="3600" dirty="0" err="1" smtClean="0"/>
              <a:t>різновид</a:t>
            </a:r>
            <a:r>
              <a:rPr lang="ru-RU" sz="3600" dirty="0" smtClean="0"/>
              <a:t> </a:t>
            </a:r>
            <a:r>
              <a:rPr lang="ru-RU" sz="3600" dirty="0" err="1" smtClean="0"/>
              <a:t>запобігання</a:t>
            </a:r>
            <a:r>
              <a:rPr lang="ru-RU" sz="3600" dirty="0" smtClean="0"/>
              <a:t> </a:t>
            </a:r>
            <a:r>
              <a:rPr lang="ru-RU" sz="3600" dirty="0" err="1" smtClean="0"/>
              <a:t>злочинності</a:t>
            </a:r>
            <a:r>
              <a:rPr lang="ru-RU" sz="3600" dirty="0" smtClean="0"/>
              <a:t> </a:t>
            </a:r>
            <a:r>
              <a:rPr lang="ru-RU" sz="3600" dirty="0" err="1" smtClean="0"/>
              <a:t>щодо</a:t>
            </a:r>
            <a:r>
              <a:rPr lang="ru-RU" sz="3600" dirty="0" smtClean="0"/>
              <a:t> </a:t>
            </a:r>
            <a:r>
              <a:rPr lang="ru-RU" sz="3600" dirty="0" err="1" smtClean="0"/>
              <a:t>конкретної</a:t>
            </a:r>
            <a:r>
              <a:rPr lang="ru-RU" sz="3600" dirty="0" smtClean="0"/>
              <a:t> особи</a:t>
            </a:r>
            <a:endParaRPr lang="uk-UA" sz="3600" dirty="0"/>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14400" y="609600"/>
            <a:ext cx="10591800" cy="6001643"/>
          </a:xfrm>
          <a:prstGeom prst="rect">
            <a:avLst/>
          </a:prstGeom>
        </p:spPr>
        <p:txBody>
          <a:bodyPr wrap="square">
            <a:spAutoFit/>
          </a:bodyPr>
          <a:lstStyle/>
          <a:p>
            <a:r>
              <a:rPr lang="uk-UA" sz="3200" b="1" i="1" u="sng" dirty="0" smtClean="0"/>
              <a:t>Спеціально-кримінологічне запобігання</a:t>
            </a:r>
            <a:r>
              <a:rPr lang="uk-UA" sz="3200" b="1" i="1" dirty="0" smtClean="0"/>
              <a:t> </a:t>
            </a:r>
            <a:r>
              <a:rPr lang="uk-UA" sz="3200" dirty="0" smtClean="0"/>
              <a:t>– це сукупність заходів боротьби із злочинністю, змістом яких є різноманітна робота державних органів, громадських організацій, соціальних груп, що спрямована на усунення причин та умов, що породжують і сприяють злочинності, а також недопущення вчинення злочинів на різних стадіях злочинності поведінки. </a:t>
            </a:r>
          </a:p>
          <a:p>
            <a:r>
              <a:rPr lang="uk-UA" sz="3200" dirty="0" smtClean="0"/>
              <a:t>Цей вид запобігання складається</a:t>
            </a:r>
          </a:p>
          <a:p>
            <a:r>
              <a:rPr lang="uk-UA" sz="3200" dirty="0" smtClean="0"/>
              <a:t> із трьох напрямів діяльності: </a:t>
            </a:r>
          </a:p>
          <a:p>
            <a:pPr marL="457200" indent="-457200">
              <a:buFont typeface="+mj-lt"/>
              <a:buAutoNum type="alphaLcParenR"/>
            </a:pPr>
            <a:r>
              <a:rPr lang="uk-UA" sz="3200" dirty="0" smtClean="0"/>
              <a:t>кримінологічної профілактики; </a:t>
            </a:r>
          </a:p>
          <a:p>
            <a:pPr marL="457200" indent="-457200">
              <a:buFont typeface="+mj-lt"/>
              <a:buAutoNum type="alphaLcParenR"/>
            </a:pPr>
            <a:r>
              <a:rPr lang="uk-UA" sz="3200" dirty="0" smtClean="0"/>
              <a:t>відвернення злочинів; </a:t>
            </a:r>
          </a:p>
          <a:p>
            <a:pPr marL="457200" indent="-457200">
              <a:buFont typeface="+mj-lt"/>
              <a:buAutoNum type="alphaLcParenR"/>
            </a:pPr>
            <a:r>
              <a:rPr lang="uk-UA" sz="3200" dirty="0" smtClean="0"/>
              <a:t>припинення злочинів</a:t>
            </a:r>
            <a:endParaRPr lang="uk-UA" sz="3200" dirty="0"/>
          </a:p>
        </p:txBody>
      </p:sp>
      <p:pic>
        <p:nvPicPr>
          <p:cNvPr id="5" name="Picture 2" descr="C:\Users\Кристина\Desktop\картинки\p_28759_1_slidertop2.jpg"/>
          <p:cNvPicPr>
            <a:picLocks noChangeAspect="1" noChangeArrowheads="1"/>
          </p:cNvPicPr>
          <p:nvPr/>
        </p:nvPicPr>
        <p:blipFill>
          <a:blip r:embed="rId2" cstate="print"/>
          <a:srcRect/>
          <a:stretch>
            <a:fillRect/>
          </a:stretch>
        </p:blipFill>
        <p:spPr bwMode="auto">
          <a:xfrm>
            <a:off x="7086600" y="3886200"/>
            <a:ext cx="4267200" cy="2667000"/>
          </a:xfrm>
          <a:prstGeom prst="rect">
            <a:avLst/>
          </a:prstGeom>
          <a:noFill/>
        </p:spPr>
      </p:pic>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3400" y="1828800"/>
            <a:ext cx="10972799" cy="4526280"/>
          </a:xfrm>
        </p:spPr>
        <p:txBody>
          <a:bodyPr/>
          <a:lstStyle/>
          <a:p>
            <a:endParaRPr lang="uk-UA" sz="2400" dirty="0" smtClean="0"/>
          </a:p>
          <a:p>
            <a:pPr algn="just">
              <a:buNone/>
            </a:pPr>
            <a:r>
              <a:rPr lang="uk-UA" sz="2400" dirty="0" smtClean="0"/>
              <a:t>	- діє у співвідношенні з соціальною, економічною, молодіжною, карною політикою держави, яка реалізується через низку цільових програм надання матеріальної та іншої допомоги сім’ям і дітям, попередження бездоглядності та правопорушень серед неповнолітніх;</a:t>
            </a:r>
          </a:p>
          <a:p>
            <a:pPr algn="just">
              <a:buNone/>
            </a:pPr>
            <a:r>
              <a:rPr lang="uk-UA" sz="2400" dirty="0" smtClean="0"/>
              <a:t>	- має самостійну законодавчу базу – комплекс правових актів, що регулюють питання створення оптимальних умов життя, виховання дітей і молоді, захисту їх прав та інтересів, нейтралізації негативного впливу на них, запобігання бездоглядності, аморальним проявам і т. </a:t>
            </a:r>
            <a:r>
              <a:rPr lang="uk-UA" sz="2400" dirty="0" err="1" smtClean="0"/>
              <a:t>інш</a:t>
            </a:r>
            <a:r>
              <a:rPr lang="uk-UA" sz="2400" dirty="0" smtClean="0"/>
              <a:t>.;</a:t>
            </a:r>
          </a:p>
          <a:p>
            <a:pPr algn="just">
              <a:buNone/>
            </a:pPr>
            <a:r>
              <a:rPr lang="uk-UA" sz="2400" dirty="0" smtClean="0"/>
              <a:t>	- забезпечує діяльність усіх суб’єктів профілактики злочинів серед неповнолітніх, яка спирається, на відповідну інформаційно-аналітичну базу та забезпечується бюджетним фінансуванням.</a:t>
            </a:r>
          </a:p>
          <a:p>
            <a:endParaRPr lang="uk-UA" dirty="0"/>
          </a:p>
        </p:txBody>
      </p:sp>
      <p:sp>
        <p:nvSpPr>
          <p:cNvPr id="4" name="Прямоугольник 3"/>
          <p:cNvSpPr/>
          <p:nvPr/>
        </p:nvSpPr>
        <p:spPr>
          <a:xfrm>
            <a:off x="3144905" y="762000"/>
            <a:ext cx="5455532" cy="830997"/>
          </a:xfrm>
          <a:prstGeom prst="rect">
            <a:avLst/>
          </a:prstGeom>
          <a:noFill/>
        </p:spPr>
        <p:txBody>
          <a:bodyPr wrap="none" lIns="91440" tIns="45720" rIns="91440" bIns="45720">
            <a:spAutoFit/>
          </a:bodyPr>
          <a:lstStyle/>
          <a:p>
            <a:pPr algn="ctr"/>
            <a:r>
              <a:rPr lang="ru-RU" sz="4800" b="1" u="sng"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Ця</a:t>
            </a:r>
            <a:r>
              <a:rPr lang="ru-RU" sz="4800" b="1"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система </a:t>
            </a:r>
            <a:r>
              <a:rPr lang="ru-RU" sz="4800" b="1" u="sng"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заходів</a:t>
            </a:r>
            <a:r>
              <a:rPr lang="ru-RU" sz="4800" b="1"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sz="4800" b="1"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3400" y="2057400"/>
            <a:ext cx="10972799" cy="4526280"/>
          </a:xfrm>
        </p:spPr>
        <p:txBody>
          <a:bodyPr/>
          <a:lstStyle/>
          <a:p>
            <a:pPr algn="just">
              <a:buNone/>
            </a:pPr>
            <a:r>
              <a:rPr lang="uk-UA" b="1" dirty="0" smtClean="0"/>
              <a:t>		об’єктами профілактичного впливу є криміногенні фактори</a:t>
            </a:r>
            <a:r>
              <a:rPr lang="uk-UA" dirty="0" smtClean="0"/>
              <a:t>, що детермінують формування особи молодих правопорушників та злочинців, ситуації, які обумовлюють правопорушення, полегшують їх скоєння. Таке запобігання  здійснюється на різних рівнях (у межах всієї країни, міста, району, населеного пункту), широким  колом суб’єктів профілактичної діяльності.</a:t>
            </a:r>
          </a:p>
          <a:p>
            <a:pPr algn="just">
              <a:buNone/>
            </a:pPr>
            <a:r>
              <a:rPr lang="ru-RU" dirty="0" smtClean="0"/>
              <a:t>		Вся система </a:t>
            </a:r>
            <a:r>
              <a:rPr lang="ru-RU" dirty="0" err="1" smtClean="0"/>
              <a:t>заходів</a:t>
            </a:r>
            <a:r>
              <a:rPr lang="ru-RU" dirty="0" smtClean="0"/>
              <a:t> </a:t>
            </a:r>
            <a:r>
              <a:rPr lang="ru-RU" dirty="0" err="1" smtClean="0"/>
              <a:t>боротьби</a:t>
            </a:r>
            <a:r>
              <a:rPr lang="ru-RU" dirty="0" smtClean="0"/>
              <a:t> </a:t>
            </a:r>
            <a:r>
              <a:rPr lang="ru-RU" dirty="0" err="1" smtClean="0"/>
              <a:t>зі</a:t>
            </a:r>
            <a:r>
              <a:rPr lang="ru-RU" dirty="0" smtClean="0"/>
              <a:t> </a:t>
            </a:r>
            <a:r>
              <a:rPr lang="ru-RU" dirty="0" err="1" smtClean="0"/>
              <a:t>злочинністю</a:t>
            </a:r>
            <a:r>
              <a:rPr lang="ru-RU" dirty="0" smtClean="0"/>
              <a:t> </a:t>
            </a:r>
            <a:r>
              <a:rPr lang="ru-RU" dirty="0" err="1" smtClean="0"/>
              <a:t>неповнолітніх</a:t>
            </a:r>
            <a:r>
              <a:rPr lang="ru-RU" dirty="0" smtClean="0"/>
              <a:t> повинна бути </a:t>
            </a:r>
            <a:r>
              <a:rPr lang="ru-RU" dirty="0" err="1" smtClean="0"/>
              <a:t>спрямована</a:t>
            </a:r>
            <a:r>
              <a:rPr lang="ru-RU" dirty="0" smtClean="0"/>
              <a:t> на </a:t>
            </a:r>
            <a:r>
              <a:rPr lang="ru-RU" dirty="0" err="1" smtClean="0"/>
              <a:t>ліквідацію</a:t>
            </a:r>
            <a:r>
              <a:rPr lang="ru-RU" dirty="0" smtClean="0"/>
              <a:t> </a:t>
            </a:r>
            <a:r>
              <a:rPr lang="ru-RU" dirty="0" err="1" smtClean="0"/>
              <a:t>детермінант</a:t>
            </a:r>
            <a:r>
              <a:rPr lang="ru-RU" dirty="0" smtClean="0"/>
              <a:t>, </a:t>
            </a:r>
            <a:r>
              <a:rPr lang="ru-RU" dirty="0" err="1" smtClean="0"/>
              <a:t>які</a:t>
            </a:r>
            <a:r>
              <a:rPr lang="ru-RU" dirty="0" smtClean="0"/>
              <a:t> </a:t>
            </a:r>
            <a:r>
              <a:rPr lang="ru-RU" dirty="0" err="1" smtClean="0"/>
              <a:t>формують</a:t>
            </a:r>
            <a:r>
              <a:rPr lang="ru-RU" dirty="0" smtClean="0"/>
              <a:t> </a:t>
            </a:r>
            <a:r>
              <a:rPr lang="ru-RU" dirty="0" err="1" smtClean="0"/>
              <a:t>якості</a:t>
            </a:r>
            <a:r>
              <a:rPr lang="ru-RU" dirty="0" smtClean="0"/>
              <a:t> особи </a:t>
            </a:r>
            <a:r>
              <a:rPr lang="ru-RU" dirty="0" err="1" smtClean="0"/>
              <a:t>злочинця</a:t>
            </a:r>
            <a:r>
              <a:rPr lang="ru-RU" dirty="0" smtClean="0"/>
              <a:t>, </a:t>
            </a:r>
            <a:r>
              <a:rPr lang="ru-RU" dirty="0" err="1" smtClean="0"/>
              <a:t>полегшують</a:t>
            </a:r>
            <a:r>
              <a:rPr lang="ru-RU" dirty="0" smtClean="0"/>
              <a:t>  </a:t>
            </a:r>
            <a:r>
              <a:rPr lang="ru-RU" dirty="0" err="1" smtClean="0"/>
              <a:t>входження</a:t>
            </a:r>
            <a:r>
              <a:rPr lang="ru-RU" dirty="0" smtClean="0"/>
              <a:t>  </a:t>
            </a:r>
            <a:r>
              <a:rPr lang="ru-RU" dirty="0" err="1" smtClean="0"/>
              <a:t>її</a:t>
            </a:r>
            <a:r>
              <a:rPr lang="ru-RU" dirty="0" smtClean="0"/>
              <a:t> до </a:t>
            </a:r>
            <a:r>
              <a:rPr lang="ru-RU" dirty="0" err="1" smtClean="0"/>
              <a:t>кримінальної</a:t>
            </a:r>
            <a:r>
              <a:rPr lang="ru-RU" dirty="0" smtClean="0"/>
              <a:t> </a:t>
            </a:r>
            <a:r>
              <a:rPr lang="ru-RU" dirty="0" err="1" smtClean="0"/>
              <a:t>групи</a:t>
            </a:r>
            <a:r>
              <a:rPr lang="ru-RU" dirty="0" smtClean="0"/>
              <a:t>, та умов </a:t>
            </a:r>
            <a:r>
              <a:rPr lang="ru-RU" dirty="0" err="1" smtClean="0"/>
              <a:t>створення</a:t>
            </a:r>
            <a:r>
              <a:rPr lang="ru-RU" dirty="0" smtClean="0"/>
              <a:t> таких </a:t>
            </a:r>
            <a:r>
              <a:rPr lang="ru-RU" dirty="0" err="1" smtClean="0"/>
              <a:t>груп</a:t>
            </a:r>
            <a:r>
              <a:rPr lang="ru-RU" dirty="0" smtClean="0"/>
              <a:t>.</a:t>
            </a:r>
            <a:endParaRPr lang="uk-UA" dirty="0" smtClean="0"/>
          </a:p>
          <a:p>
            <a:endParaRPr lang="uk-UA" dirty="0"/>
          </a:p>
        </p:txBody>
      </p:sp>
      <p:sp>
        <p:nvSpPr>
          <p:cNvPr id="4" name="Прямоугольник 3"/>
          <p:cNvSpPr/>
          <p:nvPr/>
        </p:nvSpPr>
        <p:spPr>
          <a:xfrm>
            <a:off x="1520275" y="774700"/>
            <a:ext cx="8996374" cy="830997"/>
          </a:xfrm>
          <a:prstGeom prst="rect">
            <a:avLst/>
          </a:prstGeom>
          <a:noFill/>
        </p:spPr>
        <p:txBody>
          <a:bodyPr wrap="none" lIns="91440" tIns="45720" rIns="91440" bIns="45720">
            <a:spAutoFit/>
          </a:bodyPr>
          <a:lstStyle/>
          <a:p>
            <a:pPr algn="ctr"/>
            <a:r>
              <a:rPr lang="uk-UA" sz="4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Об</a:t>
            </a:r>
            <a:r>
              <a:rPr lang="en-US" sz="4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uk-UA" sz="4800" b="1" u="sng"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єкти</a:t>
            </a:r>
            <a:r>
              <a:rPr lang="uk-UA" sz="4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профілактичного впливу</a:t>
            </a:r>
            <a:endParaRPr lang="ru-RU" sz="4800" b="1"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62000"/>
            <a:ext cx="10872012" cy="1066800"/>
          </a:xfrm>
        </p:spPr>
        <p:txBody>
          <a:bodyPr/>
          <a:lstStyle/>
          <a:p>
            <a:pPr algn="ctr"/>
            <a:r>
              <a:rPr lang="uk-UA" sz="2800" b="1" u="sng" dirty="0" smtClean="0">
                <a:solidFill>
                  <a:schemeClr val="bg1"/>
                </a:solidFill>
              </a:rPr>
              <a:t> </a:t>
            </a:r>
            <a:r>
              <a:rPr lang="uk-UA" sz="2800" u="sng" dirty="0" smtClean="0">
                <a:solidFill>
                  <a:schemeClr val="bg1"/>
                </a:solidFill>
              </a:rPr>
              <a:t>Заходи загально-соціальної профілактики кримінальних правопорушень, що вчиняються неповнолітніми.</a:t>
            </a:r>
            <a:r>
              <a:rPr lang="uk-UA" sz="2800" dirty="0" smtClean="0"/>
              <a:t/>
            </a:r>
            <a:br>
              <a:rPr lang="uk-UA" sz="2800" dirty="0" smtClean="0"/>
            </a:br>
            <a:endParaRPr lang="uk-UA" sz="2800" dirty="0"/>
          </a:p>
        </p:txBody>
      </p:sp>
      <p:sp>
        <p:nvSpPr>
          <p:cNvPr id="3" name="Текст 2"/>
          <p:cNvSpPr>
            <a:spLocks noGrp="1"/>
          </p:cNvSpPr>
          <p:nvPr>
            <p:ph type="body" idx="1"/>
          </p:nvPr>
        </p:nvSpPr>
        <p:spPr>
          <a:xfrm>
            <a:off x="609600" y="1828800"/>
            <a:ext cx="10972799" cy="4526280"/>
          </a:xfrm>
        </p:spPr>
        <p:txBody>
          <a:bodyPr/>
          <a:lstStyle/>
          <a:p>
            <a:pPr algn="just">
              <a:buNone/>
            </a:pPr>
            <a:r>
              <a:rPr lang="uk-UA" b="1" dirty="0" smtClean="0"/>
              <a:t>	В основі застосування загально-соціальної профілактики  адміністративних і кримінальних правопорушень серед дітей  покладена державна політика щодо неповнолітніх та молоді. </a:t>
            </a:r>
          </a:p>
          <a:p>
            <a:pPr algn="just">
              <a:buNone/>
            </a:pPr>
            <a:r>
              <a:rPr lang="uk-UA" b="1" dirty="0" smtClean="0"/>
              <a:t>	</a:t>
            </a:r>
            <a:r>
              <a:rPr lang="uk-UA" b="1" dirty="0" err="1" smtClean="0"/>
              <a:t>Держа́вна</a:t>
            </a:r>
            <a:r>
              <a:rPr lang="uk-UA" b="1" dirty="0" smtClean="0"/>
              <a:t> </a:t>
            </a:r>
            <a:r>
              <a:rPr lang="uk-UA" b="1" dirty="0" err="1" smtClean="0"/>
              <a:t>молоді́жна</a:t>
            </a:r>
            <a:r>
              <a:rPr lang="uk-UA" b="1" dirty="0" smtClean="0"/>
              <a:t> </a:t>
            </a:r>
            <a:r>
              <a:rPr lang="uk-UA" b="1" dirty="0" err="1" smtClean="0"/>
              <a:t>полі́тика</a:t>
            </a:r>
            <a:r>
              <a:rPr lang="uk-UA" dirty="0" smtClean="0"/>
              <a:t> — це системна діяльність держави у відносинах з особистістю, молоддю, молодіжним рухом, що здійснюється в законодавчій, виконавчій, судовій сферах і ставить за мету створення соціально-економічних, політичних, організаційних, правових умов та гарантій для життєвого самовизначення, інтелектуального, морального, фізичного розвитку </a:t>
            </a:r>
          </a:p>
          <a:p>
            <a:pPr algn="just">
              <a:buNone/>
            </a:pPr>
            <a:r>
              <a:rPr lang="uk-UA" dirty="0" smtClean="0"/>
              <a:t>	молоді, реалізації її творчого потенціалу як у власних </a:t>
            </a:r>
          </a:p>
          <a:p>
            <a:pPr algn="just">
              <a:buNone/>
            </a:pPr>
            <a:r>
              <a:rPr lang="uk-UA" dirty="0" smtClean="0"/>
              <a:t>	інтересах, так і в інтересах України. </a:t>
            </a:r>
          </a:p>
          <a:p>
            <a:pPr>
              <a:buNone/>
            </a:pPr>
            <a:endParaRPr lang="uk-UA" dirty="0" smtClean="0"/>
          </a:p>
          <a:p>
            <a:pPr>
              <a:buNone/>
            </a:pPr>
            <a:endParaRPr lang="uk-UA" dirty="0" smtClean="0"/>
          </a:p>
          <a:p>
            <a:pPr>
              <a:buNone/>
            </a:pPr>
            <a:endParaRPr lang="uk-UA" dirty="0" smtClean="0"/>
          </a:p>
        </p:txBody>
      </p:sp>
      <p:pic>
        <p:nvPicPr>
          <p:cNvPr id="6146" name="Picture 2" descr="C:\Users\Кристина\Desktop\картинки\images.jpg"/>
          <p:cNvPicPr>
            <a:picLocks noChangeAspect="1" noChangeArrowheads="1"/>
          </p:cNvPicPr>
          <p:nvPr/>
        </p:nvPicPr>
        <p:blipFill>
          <a:blip r:embed="rId2" cstate="print"/>
          <a:srcRect/>
          <a:stretch>
            <a:fillRect/>
          </a:stretch>
        </p:blipFill>
        <p:spPr bwMode="auto">
          <a:xfrm>
            <a:off x="9067800" y="5114925"/>
            <a:ext cx="2619375" cy="1743075"/>
          </a:xfrm>
          <a:prstGeom prst="rect">
            <a:avLst/>
          </a:prstGeom>
          <a:noFill/>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685800"/>
            <a:ext cx="10872012" cy="435655"/>
          </a:xfrm>
        </p:spPr>
        <p:txBody>
          <a:bodyPr/>
          <a:lstStyle/>
          <a:p>
            <a:pPr algn="ctr"/>
            <a:r>
              <a:rPr lang="uk-UA" sz="3600" dirty="0" smtClean="0">
                <a:solidFill>
                  <a:schemeClr val="bg1"/>
                </a:solidFill>
              </a:rPr>
              <a:t>Головними завданнями державної молодіжної політики є:</a:t>
            </a:r>
            <a:endParaRPr lang="uk-UA" sz="3600" dirty="0">
              <a:solidFill>
                <a:schemeClr val="bg1"/>
              </a:solidFill>
            </a:endParaRPr>
          </a:p>
        </p:txBody>
      </p:sp>
      <p:sp>
        <p:nvSpPr>
          <p:cNvPr id="3" name="Текст 2"/>
          <p:cNvSpPr>
            <a:spLocks noGrp="1"/>
          </p:cNvSpPr>
          <p:nvPr>
            <p:ph type="body" idx="1"/>
          </p:nvPr>
        </p:nvSpPr>
        <p:spPr>
          <a:xfrm>
            <a:off x="609601" y="1524000"/>
            <a:ext cx="8381999" cy="4221480"/>
          </a:xfrm>
        </p:spPr>
        <p:txBody>
          <a:bodyPr/>
          <a:lstStyle/>
          <a:p>
            <a:pPr>
              <a:buNone/>
            </a:pPr>
            <a:endParaRPr lang="uk-UA" dirty="0" smtClean="0"/>
          </a:p>
          <a:p>
            <a:pPr marL="514350" indent="-514350" algn="just">
              <a:buFont typeface="+mj-lt"/>
              <a:buAutoNum type="arabicPeriod"/>
            </a:pPr>
            <a:r>
              <a:rPr lang="uk-UA" sz="2400" u="sng" dirty="0" smtClean="0"/>
              <a:t>вивчення становища молоді</a:t>
            </a:r>
            <a:r>
              <a:rPr lang="uk-UA" sz="2400" dirty="0" smtClean="0"/>
              <a:t>, створення необхідних умов для зміцнення правових та матеріальних гарантій щодо здійснення прав і свобод молодих громадян, діяльності молодіжних організацій для повноцінного соціального становлення та розвитку молоді; </a:t>
            </a:r>
          </a:p>
          <a:p>
            <a:pPr marL="514350" indent="-514350" algn="just">
              <a:buFont typeface="+mj-lt"/>
              <a:buAutoNum type="arabicPeriod"/>
            </a:pPr>
            <a:r>
              <a:rPr lang="uk-UA" sz="2400" u="sng" dirty="0" smtClean="0"/>
              <a:t>допомога молодим людям у реалізації й самореалізації їх творчих можливостей та ініціатив</a:t>
            </a:r>
            <a:r>
              <a:rPr lang="uk-UA" sz="2400" dirty="0" smtClean="0"/>
              <a:t>, широке залучення юнаків і дівчат до активної участі у національно-культурному відродженні українського народу, формуванні його свідомості, розвитку традицій та національно-етнічних особливостей; </a:t>
            </a:r>
          </a:p>
          <a:p>
            <a:pPr marL="514350" indent="-514350" algn="just">
              <a:buFont typeface="+mj-lt"/>
              <a:buAutoNum type="arabicPeriod"/>
            </a:pPr>
            <a:r>
              <a:rPr lang="uk-UA" sz="2400" u="sng" dirty="0" smtClean="0"/>
              <a:t>залучення молоді до активної участі в економічному розвитку України</a:t>
            </a:r>
            <a:r>
              <a:rPr lang="uk-UA" sz="2400" dirty="0" smtClean="0"/>
              <a:t>; </a:t>
            </a:r>
            <a:endParaRPr lang="uk-UA" sz="2400" dirty="0"/>
          </a:p>
        </p:txBody>
      </p:sp>
      <p:pic>
        <p:nvPicPr>
          <p:cNvPr id="7171" name="Picture 3" descr="C:\Users\Кристина\Desktop\картинки\images (1).jpg"/>
          <p:cNvPicPr>
            <a:picLocks noChangeAspect="1" noChangeArrowheads="1"/>
          </p:cNvPicPr>
          <p:nvPr/>
        </p:nvPicPr>
        <p:blipFill>
          <a:blip r:embed="rId2" cstate="print"/>
          <a:srcRect/>
          <a:stretch>
            <a:fillRect/>
          </a:stretch>
        </p:blipFill>
        <p:spPr bwMode="auto">
          <a:xfrm>
            <a:off x="9220200" y="1905000"/>
            <a:ext cx="2457450" cy="2286000"/>
          </a:xfrm>
          <a:prstGeom prst="rect">
            <a:avLst/>
          </a:prstGeom>
          <a:noFill/>
        </p:spPr>
      </p:pic>
      <p:pic>
        <p:nvPicPr>
          <p:cNvPr id="7172" name="Picture 4" descr="C:\Users\Кристина\Desktop\картинки\завантаження (2).jpg"/>
          <p:cNvPicPr>
            <a:picLocks noChangeAspect="1" noChangeArrowheads="1"/>
          </p:cNvPicPr>
          <p:nvPr/>
        </p:nvPicPr>
        <p:blipFill>
          <a:blip r:embed="rId3" cstate="print"/>
          <a:srcRect/>
          <a:stretch>
            <a:fillRect/>
          </a:stretch>
        </p:blipFill>
        <p:spPr bwMode="auto">
          <a:xfrm>
            <a:off x="9220200" y="4495800"/>
            <a:ext cx="2514600" cy="2057400"/>
          </a:xfrm>
          <a:prstGeom prst="rect">
            <a:avLst/>
          </a:prstGeom>
          <a:noFill/>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3400" y="1905000"/>
            <a:ext cx="10972799" cy="4526280"/>
          </a:xfrm>
        </p:spPr>
        <p:txBody>
          <a:bodyPr/>
          <a:lstStyle/>
          <a:p>
            <a:pPr algn="just">
              <a:buNone/>
            </a:pPr>
            <a:r>
              <a:rPr lang="ru-RU" dirty="0" smtClean="0"/>
              <a:t>		В </a:t>
            </a:r>
            <a:r>
              <a:rPr lang="ru-RU" dirty="0" err="1" smtClean="0"/>
              <a:t>основі</a:t>
            </a:r>
            <a:r>
              <a:rPr lang="ru-RU" dirty="0" smtClean="0"/>
              <a:t> </a:t>
            </a:r>
            <a:r>
              <a:rPr lang="ru-RU" dirty="0" err="1" smtClean="0"/>
              <a:t>профілактичної</a:t>
            </a:r>
            <a:r>
              <a:rPr lang="ru-RU" dirty="0" smtClean="0"/>
              <a:t> </a:t>
            </a:r>
            <a:r>
              <a:rPr lang="ru-RU" dirty="0" err="1" smtClean="0"/>
              <a:t>діяльності</a:t>
            </a:r>
            <a:r>
              <a:rPr lang="ru-RU" dirty="0" smtClean="0"/>
              <a:t> лежать </a:t>
            </a:r>
            <a:r>
              <a:rPr lang="ru-RU" dirty="0" err="1" smtClean="0"/>
              <a:t>Закони</a:t>
            </a:r>
            <a:r>
              <a:rPr lang="ru-RU" dirty="0" smtClean="0"/>
              <a:t> </a:t>
            </a:r>
            <a:r>
              <a:rPr lang="ru-RU" dirty="0" err="1" smtClean="0"/>
              <a:t>України</a:t>
            </a:r>
            <a:r>
              <a:rPr lang="ru-RU" dirty="0" smtClean="0"/>
              <a:t> «Про </a:t>
            </a:r>
            <a:r>
              <a:rPr lang="ru-RU" dirty="0" err="1" smtClean="0"/>
              <a:t>освіту</a:t>
            </a:r>
            <a:r>
              <a:rPr lang="ru-RU" dirty="0" smtClean="0"/>
              <a:t>», «Про </a:t>
            </a:r>
            <a:r>
              <a:rPr lang="ru-RU" dirty="0" err="1" smtClean="0"/>
              <a:t>професійно-технічну</a:t>
            </a:r>
            <a:r>
              <a:rPr lang="ru-RU" dirty="0" smtClean="0"/>
              <a:t> </a:t>
            </a:r>
            <a:r>
              <a:rPr lang="ru-RU" dirty="0" err="1" smtClean="0"/>
              <a:t>освіту</a:t>
            </a:r>
            <a:r>
              <a:rPr lang="ru-RU" dirty="0" smtClean="0"/>
              <a:t>», «Про </a:t>
            </a:r>
            <a:r>
              <a:rPr lang="ru-RU" dirty="0" err="1" smtClean="0"/>
              <a:t>вищу</a:t>
            </a:r>
            <a:r>
              <a:rPr lang="ru-RU" dirty="0" smtClean="0"/>
              <a:t> </a:t>
            </a:r>
            <a:r>
              <a:rPr lang="ru-RU" dirty="0" err="1" smtClean="0"/>
              <a:t>освіту</a:t>
            </a:r>
            <a:r>
              <a:rPr lang="ru-RU" dirty="0" smtClean="0"/>
              <a:t>», «Про </a:t>
            </a:r>
            <a:r>
              <a:rPr lang="ru-RU" dirty="0" err="1" smtClean="0"/>
              <a:t>соціальну</a:t>
            </a:r>
            <a:r>
              <a:rPr lang="ru-RU" dirty="0" smtClean="0"/>
              <a:t> роботу </a:t>
            </a:r>
            <a:r>
              <a:rPr lang="ru-RU" dirty="0" err="1" smtClean="0"/>
              <a:t>з</a:t>
            </a:r>
            <a:r>
              <a:rPr lang="ru-RU" dirty="0" smtClean="0"/>
              <a:t> </a:t>
            </a:r>
            <a:r>
              <a:rPr lang="ru-RU" dirty="0" err="1" smtClean="0"/>
              <a:t>сім'ями</a:t>
            </a:r>
            <a:r>
              <a:rPr lang="ru-RU" dirty="0" smtClean="0"/>
              <a:t>, </a:t>
            </a:r>
            <a:r>
              <a:rPr lang="ru-RU" dirty="0" err="1" smtClean="0"/>
              <a:t>дітьми</a:t>
            </a:r>
            <a:r>
              <a:rPr lang="ru-RU" dirty="0" smtClean="0"/>
              <a:t> та </a:t>
            </a:r>
            <a:r>
              <a:rPr lang="ru-RU" dirty="0" err="1" smtClean="0"/>
              <a:t>молоддю</a:t>
            </a:r>
            <a:r>
              <a:rPr lang="ru-RU" dirty="0" smtClean="0"/>
              <a:t>» Кодекс </a:t>
            </a:r>
            <a:r>
              <a:rPr lang="ru-RU" dirty="0" err="1" smtClean="0"/>
              <a:t>законів</a:t>
            </a:r>
            <a:r>
              <a:rPr lang="ru-RU" dirty="0" smtClean="0"/>
              <a:t> про </a:t>
            </a:r>
            <a:r>
              <a:rPr lang="ru-RU" dirty="0" err="1" smtClean="0"/>
              <a:t>шлюб</a:t>
            </a:r>
            <a:r>
              <a:rPr lang="ru-RU" dirty="0" smtClean="0"/>
              <a:t> </a:t>
            </a:r>
            <a:r>
              <a:rPr lang="ru-RU" dirty="0" err="1" smtClean="0"/>
              <a:t>і</a:t>
            </a:r>
            <a:r>
              <a:rPr lang="ru-RU" dirty="0" smtClean="0"/>
              <a:t> </a:t>
            </a:r>
            <a:r>
              <a:rPr lang="ru-RU" dirty="0" err="1" smtClean="0"/>
              <a:t>сім’ю</a:t>
            </a:r>
            <a:r>
              <a:rPr lang="ru-RU" dirty="0" smtClean="0"/>
              <a:t>, Кодекс </a:t>
            </a:r>
            <a:r>
              <a:rPr lang="ru-RU" dirty="0" err="1" smtClean="0"/>
              <a:t>законів</a:t>
            </a:r>
            <a:r>
              <a:rPr lang="ru-RU" dirty="0" smtClean="0"/>
              <a:t> про </a:t>
            </a:r>
            <a:r>
              <a:rPr lang="ru-RU" dirty="0" err="1" smtClean="0"/>
              <a:t>працю</a:t>
            </a:r>
            <a:r>
              <a:rPr lang="ru-RU" dirty="0" smtClean="0"/>
              <a:t>, </a:t>
            </a:r>
            <a:r>
              <a:rPr lang="ru-RU" dirty="0" err="1" smtClean="0"/>
              <a:t>Житловий</a:t>
            </a:r>
            <a:r>
              <a:rPr lang="ru-RU" dirty="0" smtClean="0"/>
              <a:t> кодекс, </a:t>
            </a:r>
            <a:r>
              <a:rPr lang="ru-RU" dirty="0" err="1" smtClean="0"/>
              <a:t>законодавчі</a:t>
            </a:r>
            <a:r>
              <a:rPr lang="ru-RU" dirty="0" smtClean="0"/>
              <a:t> </a:t>
            </a:r>
            <a:r>
              <a:rPr lang="ru-RU" dirty="0" err="1" smtClean="0"/>
              <a:t>акти</a:t>
            </a:r>
            <a:r>
              <a:rPr lang="ru-RU" dirty="0" smtClean="0"/>
              <a:t> </a:t>
            </a:r>
            <a:r>
              <a:rPr lang="ru-RU" dirty="0" err="1" smtClean="0"/>
              <a:t>щодо</a:t>
            </a:r>
            <a:r>
              <a:rPr lang="ru-RU" dirty="0" smtClean="0"/>
              <a:t> </a:t>
            </a:r>
            <a:r>
              <a:rPr lang="ru-RU" dirty="0" err="1" smtClean="0"/>
              <a:t>захисту</a:t>
            </a:r>
            <a:r>
              <a:rPr lang="ru-RU" dirty="0" smtClean="0"/>
              <a:t> </a:t>
            </a:r>
            <a:r>
              <a:rPr lang="ru-RU" dirty="0" err="1" smtClean="0"/>
              <a:t>дітей</a:t>
            </a:r>
            <a:r>
              <a:rPr lang="ru-RU" dirty="0" smtClean="0"/>
              <a:t>, </a:t>
            </a:r>
            <a:r>
              <a:rPr lang="ru-RU" dirty="0" err="1" smtClean="0"/>
              <a:t>які</a:t>
            </a:r>
            <a:r>
              <a:rPr lang="ru-RU" dirty="0" smtClean="0"/>
              <a:t> </a:t>
            </a:r>
            <a:r>
              <a:rPr lang="ru-RU" dirty="0" err="1" smtClean="0"/>
              <a:t>постраждали</a:t>
            </a:r>
            <a:r>
              <a:rPr lang="ru-RU" dirty="0" smtClean="0"/>
              <a:t> </a:t>
            </a:r>
            <a:r>
              <a:rPr lang="ru-RU" dirty="0" err="1" smtClean="0"/>
              <a:t>від</a:t>
            </a:r>
            <a:r>
              <a:rPr lang="ru-RU" dirty="0" smtClean="0"/>
              <a:t> </a:t>
            </a:r>
            <a:r>
              <a:rPr lang="ru-RU" dirty="0" err="1" smtClean="0"/>
              <a:t>Чорнобильської</a:t>
            </a:r>
            <a:r>
              <a:rPr lang="ru-RU" dirty="0" smtClean="0"/>
              <a:t> </a:t>
            </a:r>
            <a:r>
              <a:rPr lang="ru-RU" dirty="0" err="1" smtClean="0"/>
              <a:t>катастрофи</a:t>
            </a:r>
            <a:r>
              <a:rPr lang="ru-RU" dirty="0" smtClean="0"/>
              <a:t>, </a:t>
            </a:r>
            <a:r>
              <a:rPr lang="ru-RU" dirty="0" err="1" smtClean="0"/>
              <a:t>дітей-інвалідів</a:t>
            </a:r>
            <a:r>
              <a:rPr lang="ru-RU" dirty="0" smtClean="0"/>
              <a:t>, </a:t>
            </a:r>
            <a:r>
              <a:rPr lang="ru-RU" dirty="0" err="1" smtClean="0"/>
              <a:t>дітей-сиріт</a:t>
            </a:r>
            <a:r>
              <a:rPr lang="ru-RU" dirty="0" smtClean="0"/>
              <a:t> </a:t>
            </a:r>
            <a:r>
              <a:rPr lang="ru-RU" dirty="0" err="1" smtClean="0"/>
              <a:t>і</a:t>
            </a:r>
            <a:r>
              <a:rPr lang="ru-RU" dirty="0" smtClean="0"/>
              <a:t> </a:t>
            </a:r>
            <a:r>
              <a:rPr lang="ru-RU" dirty="0" err="1" smtClean="0"/>
              <a:t>дітей</a:t>
            </a:r>
            <a:r>
              <a:rPr lang="ru-RU" dirty="0" smtClean="0"/>
              <a:t>, </a:t>
            </a:r>
            <a:r>
              <a:rPr lang="ru-RU" dirty="0" err="1" smtClean="0"/>
              <a:t>що</a:t>
            </a:r>
            <a:r>
              <a:rPr lang="ru-RU" dirty="0" smtClean="0"/>
              <a:t> </a:t>
            </a:r>
            <a:r>
              <a:rPr lang="ru-RU" dirty="0" err="1" smtClean="0"/>
              <a:t>залишилися</a:t>
            </a:r>
            <a:r>
              <a:rPr lang="ru-RU" dirty="0" smtClean="0"/>
              <a:t>  без </a:t>
            </a:r>
            <a:r>
              <a:rPr lang="ru-RU" dirty="0" err="1" smtClean="0"/>
              <a:t>піклування</a:t>
            </a:r>
            <a:r>
              <a:rPr lang="ru-RU" dirty="0" smtClean="0"/>
              <a:t> </a:t>
            </a:r>
            <a:r>
              <a:rPr lang="ru-RU" dirty="0" err="1" smtClean="0"/>
              <a:t>батьків</a:t>
            </a:r>
            <a:r>
              <a:rPr lang="ru-RU" dirty="0" smtClean="0"/>
              <a:t>,  а </a:t>
            </a:r>
            <a:r>
              <a:rPr lang="ru-RU" dirty="0" err="1" smtClean="0"/>
              <a:t>також</a:t>
            </a:r>
            <a:r>
              <a:rPr lang="ru-RU" dirty="0" smtClean="0"/>
              <a:t> </a:t>
            </a:r>
            <a:r>
              <a:rPr lang="ru-RU" dirty="0" err="1" smtClean="0"/>
              <a:t>правові</a:t>
            </a:r>
            <a:r>
              <a:rPr lang="ru-RU" dirty="0" smtClean="0"/>
              <a:t> </a:t>
            </a:r>
            <a:r>
              <a:rPr lang="ru-RU" dirty="0" err="1" smtClean="0"/>
              <a:t>акти</a:t>
            </a:r>
            <a:r>
              <a:rPr lang="ru-RU" dirty="0" smtClean="0"/>
              <a:t> </a:t>
            </a:r>
            <a:r>
              <a:rPr lang="ru-RU" dirty="0" err="1" smtClean="0"/>
              <a:t>стосовно</a:t>
            </a:r>
            <a:r>
              <a:rPr lang="ru-RU" dirty="0" smtClean="0"/>
              <a:t> </a:t>
            </a:r>
            <a:r>
              <a:rPr lang="ru-RU" dirty="0" err="1" smtClean="0"/>
              <a:t>захисту</a:t>
            </a:r>
            <a:r>
              <a:rPr lang="ru-RU" dirty="0" smtClean="0"/>
              <a:t> </a:t>
            </a:r>
            <a:r>
              <a:rPr lang="ru-RU" dirty="0" err="1" smtClean="0"/>
              <a:t>дітей</a:t>
            </a:r>
            <a:r>
              <a:rPr lang="ru-RU" dirty="0" smtClean="0"/>
              <a:t> </a:t>
            </a:r>
            <a:r>
              <a:rPr lang="ru-RU" dirty="0" err="1" smtClean="0"/>
              <a:t>і</a:t>
            </a:r>
            <a:r>
              <a:rPr lang="ru-RU" dirty="0" smtClean="0"/>
              <a:t> </a:t>
            </a:r>
            <a:r>
              <a:rPr lang="ru-RU" dirty="0" err="1" smtClean="0"/>
              <a:t>підлітків</a:t>
            </a:r>
            <a:r>
              <a:rPr lang="ru-RU" dirty="0" smtClean="0"/>
              <a:t> </a:t>
            </a:r>
            <a:r>
              <a:rPr lang="ru-RU" dirty="0" err="1" smtClean="0"/>
              <a:t>від</a:t>
            </a:r>
            <a:r>
              <a:rPr lang="ru-RU" dirty="0" smtClean="0"/>
              <a:t> </a:t>
            </a:r>
            <a:r>
              <a:rPr lang="ru-RU" dirty="0" err="1" smtClean="0"/>
              <a:t>злочинного</a:t>
            </a:r>
            <a:r>
              <a:rPr lang="ru-RU" dirty="0" smtClean="0"/>
              <a:t> </a:t>
            </a:r>
            <a:r>
              <a:rPr lang="ru-RU" dirty="0" err="1" smtClean="0"/>
              <a:t>впливу</a:t>
            </a:r>
            <a:r>
              <a:rPr lang="ru-RU" dirty="0" smtClean="0"/>
              <a:t> </a:t>
            </a:r>
            <a:r>
              <a:rPr lang="ru-RU" dirty="0" err="1" smtClean="0"/>
              <a:t>дорослих</a:t>
            </a:r>
            <a:r>
              <a:rPr lang="ru-RU" dirty="0" smtClean="0"/>
              <a:t> </a:t>
            </a:r>
            <a:r>
              <a:rPr lang="ru-RU" dirty="0" err="1" smtClean="0"/>
              <a:t>елементів</a:t>
            </a:r>
            <a:r>
              <a:rPr lang="ru-RU" dirty="0" smtClean="0"/>
              <a:t>, </a:t>
            </a:r>
            <a:r>
              <a:rPr lang="ru-RU" dirty="0" err="1" smtClean="0"/>
              <a:t>які</a:t>
            </a:r>
            <a:r>
              <a:rPr lang="ru-RU" dirty="0" smtClean="0"/>
              <a:t> </a:t>
            </a:r>
            <a:r>
              <a:rPr lang="ru-RU" dirty="0" err="1" smtClean="0"/>
              <a:t>втягують</a:t>
            </a:r>
            <a:r>
              <a:rPr lang="ru-RU" dirty="0" smtClean="0"/>
              <a:t> </a:t>
            </a:r>
            <a:r>
              <a:rPr lang="ru-RU" dirty="0" err="1" smtClean="0"/>
              <a:t>неповнолітніх</a:t>
            </a:r>
            <a:r>
              <a:rPr lang="ru-RU" dirty="0" smtClean="0"/>
              <a:t> у </a:t>
            </a:r>
            <a:r>
              <a:rPr lang="ru-RU" dirty="0" err="1" smtClean="0"/>
              <a:t>злочинну</a:t>
            </a:r>
            <a:r>
              <a:rPr lang="ru-RU" dirty="0" smtClean="0"/>
              <a:t> </a:t>
            </a:r>
            <a:r>
              <a:rPr lang="ru-RU" dirty="0" err="1" smtClean="0"/>
              <a:t>чи</a:t>
            </a:r>
            <a:r>
              <a:rPr lang="ru-RU" dirty="0" smtClean="0"/>
              <a:t> </a:t>
            </a:r>
            <a:r>
              <a:rPr lang="ru-RU" dirty="0" err="1" smtClean="0"/>
              <a:t>іншу</a:t>
            </a:r>
            <a:r>
              <a:rPr lang="ru-RU" dirty="0" smtClean="0"/>
              <a:t> </a:t>
            </a:r>
            <a:r>
              <a:rPr lang="ru-RU" dirty="0" err="1" smtClean="0"/>
              <a:t>антигромадську</a:t>
            </a:r>
            <a:r>
              <a:rPr lang="ru-RU" dirty="0" smtClean="0"/>
              <a:t> </a:t>
            </a:r>
            <a:r>
              <a:rPr lang="ru-RU" dirty="0" err="1" smtClean="0"/>
              <a:t>діяльність</a:t>
            </a:r>
            <a:r>
              <a:rPr lang="ru-RU" dirty="0" smtClean="0"/>
              <a:t> (</a:t>
            </a:r>
            <a:r>
              <a:rPr lang="ru-RU" dirty="0" err="1" smtClean="0"/>
              <a:t>пияцтво</a:t>
            </a:r>
            <a:r>
              <a:rPr lang="ru-RU" dirty="0" smtClean="0"/>
              <a:t>, </a:t>
            </a:r>
            <a:r>
              <a:rPr lang="ru-RU" dirty="0" err="1" smtClean="0"/>
              <a:t>наркоманію</a:t>
            </a:r>
            <a:r>
              <a:rPr lang="ru-RU" dirty="0" smtClean="0"/>
              <a:t>, </a:t>
            </a:r>
            <a:r>
              <a:rPr lang="ru-RU" dirty="0" err="1" smtClean="0"/>
              <a:t>проституцію</a:t>
            </a:r>
            <a:r>
              <a:rPr lang="ru-RU" dirty="0" smtClean="0"/>
              <a:t> </a:t>
            </a:r>
            <a:r>
              <a:rPr lang="ru-RU" dirty="0" err="1" smtClean="0"/>
              <a:t>тощо</a:t>
            </a:r>
            <a:r>
              <a:rPr lang="ru-RU" dirty="0" smtClean="0"/>
              <a:t>),  </a:t>
            </a:r>
            <a:r>
              <a:rPr lang="ru-RU" dirty="0" err="1" smtClean="0"/>
              <a:t>виготовляють</a:t>
            </a:r>
            <a:r>
              <a:rPr lang="ru-RU" dirty="0" smtClean="0"/>
              <a:t> </a:t>
            </a:r>
            <a:r>
              <a:rPr lang="ru-RU" dirty="0" err="1" smtClean="0"/>
              <a:t>і</a:t>
            </a:r>
            <a:r>
              <a:rPr lang="ru-RU" dirty="0" smtClean="0"/>
              <a:t> </a:t>
            </a:r>
            <a:r>
              <a:rPr lang="ru-RU" dirty="0" err="1" smtClean="0"/>
              <a:t>розповсюджують</a:t>
            </a:r>
            <a:r>
              <a:rPr lang="ru-RU" dirty="0" smtClean="0"/>
              <a:t> </a:t>
            </a:r>
            <a:r>
              <a:rPr lang="ru-RU" dirty="0" err="1" smtClean="0"/>
              <a:t>порнографічну</a:t>
            </a:r>
            <a:r>
              <a:rPr lang="ru-RU" dirty="0" smtClean="0"/>
              <a:t> </a:t>
            </a:r>
            <a:r>
              <a:rPr lang="ru-RU" dirty="0" err="1" smtClean="0"/>
              <a:t>продукцію</a:t>
            </a:r>
            <a:r>
              <a:rPr lang="ru-RU" dirty="0" smtClean="0"/>
              <a:t> </a:t>
            </a:r>
            <a:r>
              <a:rPr lang="ru-RU" dirty="0" err="1" smtClean="0"/>
              <a:t>і</a:t>
            </a:r>
            <a:r>
              <a:rPr lang="ru-RU" dirty="0" smtClean="0"/>
              <a:t> </a:t>
            </a:r>
            <a:r>
              <a:rPr lang="ru-RU" dirty="0" err="1" smtClean="0"/>
              <a:t>видання</a:t>
            </a:r>
            <a:r>
              <a:rPr lang="ru-RU" dirty="0" smtClean="0"/>
              <a:t>, </a:t>
            </a:r>
            <a:r>
              <a:rPr lang="ru-RU" dirty="0" err="1" smtClean="0"/>
              <a:t>що</a:t>
            </a:r>
            <a:r>
              <a:rPr lang="ru-RU" dirty="0" smtClean="0"/>
              <a:t> </a:t>
            </a:r>
            <a:r>
              <a:rPr lang="ru-RU" dirty="0" err="1" smtClean="0"/>
              <a:t>пропагують</a:t>
            </a:r>
            <a:r>
              <a:rPr lang="ru-RU" dirty="0" smtClean="0"/>
              <a:t> </a:t>
            </a:r>
            <a:r>
              <a:rPr lang="ru-RU" dirty="0" err="1" smtClean="0"/>
              <a:t>насильство</a:t>
            </a:r>
            <a:r>
              <a:rPr lang="ru-RU" dirty="0" smtClean="0"/>
              <a:t>, </a:t>
            </a:r>
            <a:r>
              <a:rPr lang="ru-RU" dirty="0" err="1" smtClean="0"/>
              <a:t>жорстокість</a:t>
            </a:r>
            <a:r>
              <a:rPr lang="ru-RU" dirty="0" smtClean="0"/>
              <a:t>, </a:t>
            </a:r>
            <a:r>
              <a:rPr lang="ru-RU" dirty="0" err="1" smtClean="0"/>
              <a:t>сексуальну</a:t>
            </a:r>
            <a:r>
              <a:rPr lang="ru-RU" dirty="0" smtClean="0"/>
              <a:t> </a:t>
            </a:r>
            <a:r>
              <a:rPr lang="ru-RU" dirty="0" err="1" smtClean="0"/>
              <a:t>розпусту</a:t>
            </a:r>
            <a:r>
              <a:rPr lang="ru-RU" dirty="0" smtClean="0"/>
              <a:t>. </a:t>
            </a:r>
            <a:endParaRPr lang="uk-UA" dirty="0" smtClean="0"/>
          </a:p>
          <a:p>
            <a:endParaRPr lang="uk-UA" dirty="0"/>
          </a:p>
        </p:txBody>
      </p:sp>
      <p:sp>
        <p:nvSpPr>
          <p:cNvPr id="4" name="TextBox 3"/>
          <p:cNvSpPr txBox="1"/>
          <p:nvPr/>
        </p:nvSpPr>
        <p:spPr>
          <a:xfrm>
            <a:off x="457200" y="762000"/>
            <a:ext cx="11201400" cy="769441"/>
          </a:xfrm>
          <a:prstGeom prst="rect">
            <a:avLst/>
          </a:prstGeom>
          <a:noFill/>
        </p:spPr>
        <p:txBody>
          <a:bodyPr wrap="square" rtlCol="0">
            <a:spAutoFit/>
          </a:bodyPr>
          <a:lstStyle/>
          <a:p>
            <a:pPr algn="ctr"/>
            <a:r>
              <a:rPr lang="uk-UA" sz="4400" dirty="0" smtClean="0">
                <a:solidFill>
                  <a:schemeClr val="bg1"/>
                </a:solidFill>
              </a:rPr>
              <a:t>Нормативно-правова  база</a:t>
            </a:r>
            <a:endParaRPr lang="uk-UA" sz="4400"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3400" y="1828800"/>
            <a:ext cx="11201400" cy="5029200"/>
          </a:xfrm>
        </p:spPr>
        <p:txBody>
          <a:bodyPr/>
          <a:lstStyle/>
          <a:p>
            <a:pPr algn="just">
              <a:buNone/>
            </a:pPr>
            <a:r>
              <a:rPr lang="uk-UA" sz="2400" dirty="0" smtClean="0"/>
              <a:t>		</a:t>
            </a:r>
            <a:r>
              <a:rPr lang="uk-UA" sz="2200" dirty="0" smtClean="0"/>
              <a:t>Законодавство України наділяє громадян правами, покликаними забезпечити їх конституційне право на охорону здоров’я. </a:t>
            </a:r>
            <a:r>
              <a:rPr lang="uk-UA" sz="2200" b="1" dirty="0" smtClean="0"/>
              <a:t>Закон України «Основи законодавства України про охорону здоров’я»</a:t>
            </a:r>
            <a:r>
              <a:rPr lang="uk-UA" sz="2200" dirty="0" smtClean="0"/>
              <a:t> визначає здоров’я як стан повного душевного і фізичного і соціального благополуччя, а не тільки відсутність хвороб і фізичних дефектів, і тому охорона здоров’я підростаючого покоління виявляється не тільки в задоволення фізичного, але й соціального і психічного (душевного) здоров’я. </a:t>
            </a:r>
            <a:r>
              <a:rPr lang="uk-UA" sz="2200" b="1" dirty="0" smtClean="0"/>
              <a:t>Цьому сприяють </a:t>
            </a:r>
            <a:r>
              <a:rPr lang="uk-UA" sz="2200" i="1" dirty="0" smtClean="0"/>
              <a:t>центри медико-соціальної реабілітації дітей, основним завданням яких є лікування, психосоціальна реабілітація і корекція поведінки тих, які потребують її внаслідок вживання алкоголю, наркотиків, психотропних речовин, а також неповнолітніх з девіантними формами поведінки. </a:t>
            </a:r>
          </a:p>
          <a:p>
            <a:pPr algn="just">
              <a:buNone/>
            </a:pPr>
            <a:r>
              <a:rPr lang="ru-RU" sz="2200" b="1" dirty="0" smtClean="0"/>
              <a:t>		Законом </a:t>
            </a:r>
            <a:r>
              <a:rPr lang="ru-RU" sz="2200" b="1" dirty="0" err="1" smtClean="0"/>
              <a:t>України</a:t>
            </a:r>
            <a:r>
              <a:rPr lang="ru-RU" sz="2200" b="1" dirty="0" smtClean="0"/>
              <a:t> «Про </a:t>
            </a:r>
            <a:r>
              <a:rPr lang="ru-RU" sz="2200" b="1" dirty="0" err="1" smtClean="0"/>
              <a:t>соціальну</a:t>
            </a:r>
            <a:r>
              <a:rPr lang="ru-RU" sz="2200" b="1" dirty="0" smtClean="0"/>
              <a:t> роботу </a:t>
            </a:r>
            <a:r>
              <a:rPr lang="ru-RU" sz="2200" b="1" dirty="0" err="1" smtClean="0"/>
              <a:t>з</a:t>
            </a:r>
            <a:r>
              <a:rPr lang="ru-RU" sz="2200" b="1" dirty="0" smtClean="0"/>
              <a:t> </a:t>
            </a:r>
            <a:r>
              <a:rPr lang="ru-RU" sz="2200" b="1" dirty="0" err="1" smtClean="0"/>
              <a:t>сім'ями</a:t>
            </a:r>
            <a:r>
              <a:rPr lang="ru-RU" sz="2200" b="1" dirty="0" smtClean="0"/>
              <a:t>, </a:t>
            </a:r>
            <a:r>
              <a:rPr lang="ru-RU" sz="2200" b="1" dirty="0" err="1" smtClean="0"/>
              <a:t>дітьми</a:t>
            </a:r>
            <a:r>
              <a:rPr lang="ru-RU" sz="2200" b="1" dirty="0" smtClean="0"/>
              <a:t> та </a:t>
            </a:r>
            <a:r>
              <a:rPr lang="ru-RU" sz="2200" b="1" dirty="0" err="1" smtClean="0"/>
              <a:t>молоддю</a:t>
            </a:r>
            <a:r>
              <a:rPr lang="ru-RU" sz="2200" b="1" dirty="0" smtClean="0"/>
              <a:t>»</a:t>
            </a:r>
            <a:r>
              <a:rPr lang="ru-RU" sz="2200" dirty="0" smtClean="0"/>
              <a:t> </a:t>
            </a:r>
            <a:r>
              <a:rPr lang="ru-RU" sz="2200" dirty="0" err="1" smtClean="0"/>
              <a:t>передбачена</a:t>
            </a:r>
            <a:r>
              <a:rPr lang="ru-RU" sz="2200" dirty="0" smtClean="0"/>
              <a:t> система </a:t>
            </a:r>
            <a:r>
              <a:rPr lang="ru-RU" sz="2200" dirty="0" err="1" smtClean="0"/>
              <a:t>соціального</a:t>
            </a:r>
            <a:r>
              <a:rPr lang="ru-RU" sz="2200" dirty="0" smtClean="0"/>
              <a:t> </a:t>
            </a:r>
            <a:r>
              <a:rPr lang="ru-RU" sz="2200" dirty="0" err="1" smtClean="0"/>
              <a:t>захисту</a:t>
            </a:r>
            <a:r>
              <a:rPr lang="ru-RU" sz="2200" dirty="0" smtClean="0"/>
              <a:t> </a:t>
            </a:r>
            <a:r>
              <a:rPr lang="ru-RU" sz="2200" dirty="0" err="1" smtClean="0"/>
              <a:t>дітей</a:t>
            </a:r>
            <a:r>
              <a:rPr lang="ru-RU" sz="2200" dirty="0" smtClean="0"/>
              <a:t>. </a:t>
            </a:r>
            <a:r>
              <a:rPr lang="ru-RU" sz="2200" dirty="0" err="1" smtClean="0"/>
              <a:t>Під</a:t>
            </a:r>
            <a:r>
              <a:rPr lang="ru-RU" sz="2200" dirty="0" smtClean="0"/>
              <a:t> </a:t>
            </a:r>
            <a:r>
              <a:rPr lang="ru-RU" sz="2200" dirty="0" err="1" smtClean="0"/>
              <a:t>цим</a:t>
            </a:r>
            <a:r>
              <a:rPr lang="ru-RU" sz="2200" dirty="0" smtClean="0"/>
              <a:t> </a:t>
            </a:r>
            <a:r>
              <a:rPr lang="ru-RU" sz="2200" dirty="0" err="1" smtClean="0"/>
              <a:t>розуміється</a:t>
            </a:r>
            <a:r>
              <a:rPr lang="ru-RU" sz="2200" dirty="0" smtClean="0"/>
              <a:t> комплекс </a:t>
            </a:r>
            <a:r>
              <a:rPr lang="ru-RU" sz="2200" dirty="0" err="1" smtClean="0"/>
              <a:t>заходів</a:t>
            </a:r>
            <a:r>
              <a:rPr lang="ru-RU" sz="2200" dirty="0" smtClean="0"/>
              <a:t> </a:t>
            </a:r>
            <a:r>
              <a:rPr lang="ru-RU" sz="2200" dirty="0" err="1" smtClean="0"/>
              <a:t>і</a:t>
            </a:r>
            <a:r>
              <a:rPr lang="ru-RU" sz="2200" dirty="0" smtClean="0"/>
              <a:t> </a:t>
            </a:r>
            <a:r>
              <a:rPr lang="ru-RU" sz="2200" dirty="0" err="1" smtClean="0"/>
              <a:t>засобів</a:t>
            </a:r>
            <a:r>
              <a:rPr lang="ru-RU" sz="2200" dirty="0" smtClean="0"/>
              <a:t> </a:t>
            </a:r>
            <a:r>
              <a:rPr lang="ru-RU" sz="2200" dirty="0" err="1" smtClean="0"/>
              <a:t>соціально-економічного</a:t>
            </a:r>
            <a:r>
              <a:rPr lang="ru-RU" sz="2200" dirty="0" smtClean="0"/>
              <a:t> та правового характеру, </a:t>
            </a:r>
            <a:r>
              <a:rPr lang="ru-RU" sz="2200" dirty="0" err="1" smtClean="0"/>
              <a:t>здійснення</a:t>
            </a:r>
            <a:r>
              <a:rPr lang="ru-RU" sz="2200" dirty="0" smtClean="0"/>
              <a:t> </a:t>
            </a:r>
            <a:r>
              <a:rPr lang="ru-RU" sz="2200" dirty="0" err="1" smtClean="0"/>
              <a:t>яких</a:t>
            </a:r>
            <a:r>
              <a:rPr lang="ru-RU" sz="2200" dirty="0" smtClean="0"/>
              <a:t> </a:t>
            </a:r>
            <a:r>
              <a:rPr lang="ru-RU" sz="2200" dirty="0" err="1" smtClean="0"/>
              <a:t>покладається</a:t>
            </a:r>
            <a:r>
              <a:rPr lang="ru-RU" sz="2200" dirty="0" smtClean="0"/>
              <a:t> на </a:t>
            </a:r>
            <a:r>
              <a:rPr lang="ru-RU" sz="2200" dirty="0" err="1" smtClean="0"/>
              <a:t>суб'єктів</a:t>
            </a:r>
            <a:r>
              <a:rPr lang="ru-RU" sz="2200" dirty="0" smtClean="0"/>
              <a:t>, </a:t>
            </a:r>
            <a:r>
              <a:rPr lang="ru-RU" sz="2200" dirty="0" err="1" smtClean="0"/>
              <a:t>зазначених</a:t>
            </a:r>
            <a:r>
              <a:rPr lang="ru-RU" sz="2200" dirty="0" smtClean="0"/>
              <a:t> у </a:t>
            </a:r>
            <a:r>
              <a:rPr lang="ru-RU" sz="2200" dirty="0" err="1" smtClean="0"/>
              <a:t>законі</a:t>
            </a:r>
            <a:r>
              <a:rPr lang="ru-RU" sz="2200" dirty="0" smtClean="0"/>
              <a:t>, </a:t>
            </a:r>
            <a:r>
              <a:rPr lang="ru-RU" sz="2200" dirty="0" err="1" smtClean="0"/>
              <a:t>щодо</a:t>
            </a:r>
            <a:r>
              <a:rPr lang="ru-RU" sz="2200" dirty="0" smtClean="0"/>
              <a:t> </a:t>
            </a:r>
            <a:r>
              <a:rPr lang="ru-RU" sz="2200" dirty="0" err="1" smtClean="0"/>
              <a:t>забезпечення</a:t>
            </a:r>
            <a:r>
              <a:rPr lang="ru-RU" sz="2200" dirty="0" smtClean="0"/>
              <a:t> прав </a:t>
            </a:r>
            <a:r>
              <a:rPr lang="ru-RU" sz="2200" dirty="0" err="1" smtClean="0"/>
              <a:t>дітей</a:t>
            </a:r>
            <a:r>
              <a:rPr lang="ru-RU" sz="2200" dirty="0" smtClean="0"/>
              <a:t> на </a:t>
            </a:r>
            <a:r>
              <a:rPr lang="ru-RU" sz="2200" dirty="0" err="1" smtClean="0"/>
              <a:t>життя</a:t>
            </a:r>
            <a:r>
              <a:rPr lang="ru-RU" sz="2200" dirty="0" smtClean="0"/>
              <a:t>, </a:t>
            </a:r>
            <a:r>
              <a:rPr lang="ru-RU" sz="2200" dirty="0" err="1" smtClean="0"/>
              <a:t>розвиток</a:t>
            </a:r>
            <a:r>
              <a:rPr lang="ru-RU" sz="2200" dirty="0" smtClean="0"/>
              <a:t>, </a:t>
            </a:r>
            <a:r>
              <a:rPr lang="ru-RU" sz="2200" dirty="0" err="1" smtClean="0"/>
              <a:t>виховання</a:t>
            </a:r>
            <a:r>
              <a:rPr lang="ru-RU" sz="2200" dirty="0" smtClean="0"/>
              <a:t>, </a:t>
            </a:r>
            <a:r>
              <a:rPr lang="ru-RU" sz="2200" dirty="0" err="1" smtClean="0"/>
              <a:t>освіту</a:t>
            </a:r>
            <a:r>
              <a:rPr lang="ru-RU" sz="2200" dirty="0" smtClean="0"/>
              <a:t>, </a:t>
            </a:r>
            <a:r>
              <a:rPr lang="ru-RU" sz="2200" dirty="0" err="1" smtClean="0"/>
              <a:t>медичне</a:t>
            </a:r>
            <a:r>
              <a:rPr lang="ru-RU" sz="2200" dirty="0" smtClean="0"/>
              <a:t> </a:t>
            </a:r>
            <a:r>
              <a:rPr lang="ru-RU" sz="2200" dirty="0" err="1" smtClean="0"/>
              <a:t>обслуговування</a:t>
            </a:r>
            <a:r>
              <a:rPr lang="ru-RU" sz="2200" dirty="0" smtClean="0"/>
              <a:t>, </a:t>
            </a:r>
            <a:r>
              <a:rPr lang="ru-RU" sz="2200" dirty="0" err="1" smtClean="0"/>
              <a:t>надання</a:t>
            </a:r>
            <a:r>
              <a:rPr lang="ru-RU" sz="2200" dirty="0" smtClean="0"/>
              <a:t> </a:t>
            </a:r>
            <a:r>
              <a:rPr lang="ru-RU" sz="2200" dirty="0" err="1" smtClean="0"/>
              <a:t>матеріальної</a:t>
            </a:r>
            <a:r>
              <a:rPr lang="ru-RU" sz="2200" dirty="0" smtClean="0"/>
              <a:t> </a:t>
            </a:r>
            <a:r>
              <a:rPr lang="ru-RU" sz="2200" dirty="0" err="1" smtClean="0"/>
              <a:t>підтримки</a:t>
            </a:r>
            <a:r>
              <a:rPr lang="ru-RU" sz="2200" dirty="0" smtClean="0"/>
              <a:t>. </a:t>
            </a:r>
            <a:endParaRPr lang="uk-UA" sz="2200" dirty="0" smtClean="0"/>
          </a:p>
          <a:p>
            <a:endParaRPr lang="uk-UA" sz="2200" dirty="0" smtClean="0"/>
          </a:p>
          <a:p>
            <a:pPr algn="just">
              <a:buNone/>
            </a:pPr>
            <a:endParaRPr lang="uk-UA" sz="2200" dirty="0"/>
          </a:p>
        </p:txBody>
      </p:sp>
      <p:sp>
        <p:nvSpPr>
          <p:cNvPr id="4" name="TextBox 3"/>
          <p:cNvSpPr txBox="1"/>
          <p:nvPr/>
        </p:nvSpPr>
        <p:spPr>
          <a:xfrm>
            <a:off x="457200" y="762000"/>
            <a:ext cx="11201400" cy="769441"/>
          </a:xfrm>
          <a:prstGeom prst="rect">
            <a:avLst/>
          </a:prstGeom>
          <a:noFill/>
        </p:spPr>
        <p:txBody>
          <a:bodyPr wrap="square" rtlCol="0">
            <a:spAutoFit/>
          </a:bodyPr>
          <a:lstStyle/>
          <a:p>
            <a:pPr algn="ctr"/>
            <a:r>
              <a:rPr lang="uk-UA" sz="4400" dirty="0" smtClean="0">
                <a:solidFill>
                  <a:schemeClr val="bg1"/>
                </a:solidFill>
              </a:rPr>
              <a:t>Нормативно-правова  база</a:t>
            </a:r>
            <a:endParaRPr lang="uk-UA" sz="4400"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762001"/>
            <a:ext cx="10872012" cy="907840"/>
          </a:xfrm>
        </p:spPr>
        <p:txBody>
          <a:bodyPr/>
          <a:lstStyle/>
          <a:p>
            <a:pPr algn="ctr"/>
            <a:r>
              <a:rPr lang="uk-UA" dirty="0" smtClean="0">
                <a:solidFill>
                  <a:schemeClr val="bg1"/>
                </a:solidFill>
              </a:rPr>
              <a:t>Література:</a:t>
            </a:r>
            <a:endParaRPr lang="ru-RU" dirty="0">
              <a:solidFill>
                <a:schemeClr val="bg1"/>
              </a:solidFill>
            </a:endParaRPr>
          </a:p>
        </p:txBody>
      </p:sp>
      <p:sp>
        <p:nvSpPr>
          <p:cNvPr id="3" name="Текст 2"/>
          <p:cNvSpPr>
            <a:spLocks noGrp="1"/>
          </p:cNvSpPr>
          <p:nvPr>
            <p:ph type="body" idx="1"/>
          </p:nvPr>
        </p:nvSpPr>
        <p:spPr/>
        <p:txBody>
          <a:bodyPr/>
          <a:lstStyle/>
          <a:p>
            <a:pPr lvl="0"/>
            <a:endParaRPr lang="uk-UA" dirty="0" smtClean="0"/>
          </a:p>
          <a:p>
            <a:pPr lvl="0"/>
            <a:r>
              <a:rPr lang="uk-UA" dirty="0" smtClean="0"/>
              <a:t>Конституція України 1996 року - </a:t>
            </a:r>
            <a:r>
              <a:rPr lang="uk-UA" u="sng" dirty="0" smtClean="0">
                <a:hlinkClick r:id="rId2"/>
              </a:rPr>
              <a:t>http://zakon.rada.gov.ua</a:t>
            </a:r>
            <a:r>
              <a:rPr lang="uk-UA" dirty="0" smtClean="0"/>
              <a:t>.</a:t>
            </a:r>
            <a:endParaRPr lang="ru-RU" dirty="0" smtClean="0"/>
          </a:p>
          <a:p>
            <a:pPr lvl="0"/>
            <a:r>
              <a:rPr lang="uk-UA" dirty="0" smtClean="0"/>
              <a:t>Кримінальний кодекс України: Закон України від 1.09.2001 року. // http://zakon.rada.gov.ua/.</a:t>
            </a:r>
            <a:endParaRPr lang="ru-RU" dirty="0" smtClean="0"/>
          </a:p>
          <a:p>
            <a:pPr lvl="0"/>
            <a:r>
              <a:rPr lang="uk-UA" dirty="0" smtClean="0"/>
              <a:t>Кримінальний процесуальний кодекс України: Закон України від 13.04.2012. // Голос України. – 2012. – 19 травня (№ 90-91).</a:t>
            </a:r>
            <a:endParaRPr lang="ru-RU" dirty="0" smtClean="0"/>
          </a:p>
          <a:p>
            <a:pPr lvl="0"/>
            <a:r>
              <a:rPr lang="uk-UA" dirty="0" smtClean="0"/>
              <a:t>Закон України «Про органи і служби у справах дітей та спеціальні установи для дітей» від 24 січня 1995 р (зі змінами та доповненнями від 7.02.2007 р №609- </a:t>
            </a:r>
            <a:r>
              <a:rPr lang="en-US" dirty="0" smtClean="0"/>
              <a:t>V</a:t>
            </a:r>
            <a:r>
              <a:rPr lang="uk-UA" dirty="0" smtClean="0"/>
              <a:t>).</a:t>
            </a:r>
            <a:endParaRPr lang="ru-RU" dirty="0" smtClean="0"/>
          </a:p>
          <a:p>
            <a:pPr lvl="0"/>
            <a:r>
              <a:rPr lang="uk-UA" dirty="0" smtClean="0"/>
              <a:t>Закон України «Про Національну поліцію</a:t>
            </a:r>
            <a:r>
              <a:rPr lang="ru-RU" dirty="0" smtClean="0"/>
              <a:t>» </a:t>
            </a:r>
            <a:r>
              <a:rPr lang="ru-RU" dirty="0" err="1" smtClean="0"/>
              <a:t>від</a:t>
            </a:r>
            <a:r>
              <a:rPr lang="uk-UA" smtClean="0"/>
              <a:t> 02.07.2015 </a:t>
            </a:r>
            <a:r>
              <a:rPr lang="uk-UA" dirty="0" smtClean="0"/>
              <a:t>року</a:t>
            </a:r>
            <a:r>
              <a:rPr lang="ru-RU" dirty="0" smtClean="0"/>
              <a:t>- </a:t>
            </a:r>
            <a:r>
              <a:rPr lang="ru-RU" dirty="0" smtClean="0">
                <a:hlinkClick r:id="rId3"/>
              </a:rPr>
              <a:t>https://zakon.rada.gov.ua/laws/show/580-19#Text</a:t>
            </a:r>
            <a:endParaRPr lang="ru-RU" dirty="0" smtClean="0"/>
          </a:p>
          <a:p>
            <a:endParaRPr lang="ru-RU" dirty="0"/>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09600" y="1828800"/>
            <a:ext cx="10972799" cy="4526280"/>
          </a:xfrm>
        </p:spPr>
        <p:txBody>
          <a:bodyPr/>
          <a:lstStyle/>
          <a:p>
            <a:pPr algn="just">
              <a:buNone/>
            </a:pPr>
            <a:r>
              <a:rPr lang="ru-RU" dirty="0" smtClean="0"/>
              <a:t>		</a:t>
            </a:r>
            <a:r>
              <a:rPr lang="ru-RU" b="1" dirty="0" err="1" smtClean="0"/>
              <a:t>Головним</a:t>
            </a:r>
            <a:r>
              <a:rPr lang="ru-RU" b="1" dirty="0" smtClean="0"/>
              <a:t> </a:t>
            </a:r>
            <a:r>
              <a:rPr lang="ru-RU" b="1" dirty="0" err="1" smtClean="0"/>
              <a:t>завданням</a:t>
            </a:r>
            <a:r>
              <a:rPr lang="ru-RU" b="1" dirty="0" smtClean="0"/>
              <a:t> </a:t>
            </a:r>
            <a:r>
              <a:rPr lang="ru-RU" i="1" dirty="0" smtClean="0"/>
              <a:t>у </a:t>
            </a:r>
            <a:r>
              <a:rPr lang="ru-RU" i="1" dirty="0" err="1" smtClean="0"/>
              <a:t>справі</a:t>
            </a:r>
            <a:r>
              <a:rPr lang="ru-RU" i="1" dirty="0" smtClean="0"/>
              <a:t> </a:t>
            </a:r>
            <a:r>
              <a:rPr lang="ru-RU" i="1" dirty="0" err="1" smtClean="0"/>
              <a:t>поліпшення</a:t>
            </a:r>
            <a:r>
              <a:rPr lang="ru-RU" i="1" dirty="0" smtClean="0"/>
              <a:t> </a:t>
            </a:r>
            <a:r>
              <a:rPr lang="ru-RU" i="1" dirty="0" err="1" smtClean="0"/>
              <a:t>матеріального</a:t>
            </a:r>
            <a:r>
              <a:rPr lang="ru-RU" i="1" dirty="0" smtClean="0"/>
              <a:t> становища </a:t>
            </a:r>
            <a:r>
              <a:rPr lang="ru-RU" i="1" dirty="0" err="1" smtClean="0"/>
              <a:t>дітей</a:t>
            </a:r>
            <a:r>
              <a:rPr lang="ru-RU" dirty="0" smtClean="0"/>
              <a:t> </a:t>
            </a:r>
            <a:r>
              <a:rPr lang="ru-RU" b="1" dirty="0" err="1" smtClean="0"/>
              <a:t>є</a:t>
            </a:r>
            <a:r>
              <a:rPr lang="ru-RU" b="1" dirty="0" smtClean="0"/>
              <a:t> </a:t>
            </a:r>
            <a:r>
              <a:rPr lang="ru-RU" b="1" dirty="0" err="1" smtClean="0"/>
              <a:t>її</a:t>
            </a:r>
            <a:r>
              <a:rPr lang="ru-RU" b="1" dirty="0" smtClean="0"/>
              <a:t> </a:t>
            </a:r>
            <a:r>
              <a:rPr lang="ru-RU" b="1" dirty="0" err="1" smtClean="0"/>
              <a:t>забезпечення</a:t>
            </a:r>
            <a:r>
              <a:rPr lang="ru-RU" b="1" dirty="0" smtClean="0"/>
              <a:t> </a:t>
            </a:r>
            <a:r>
              <a:rPr lang="ru-RU" b="1" dirty="0" err="1" smtClean="0"/>
              <a:t>зайнятості</a:t>
            </a:r>
            <a:r>
              <a:rPr lang="ru-RU" dirty="0" smtClean="0"/>
              <a:t>. </a:t>
            </a:r>
          </a:p>
          <a:p>
            <a:pPr algn="ctr">
              <a:buNone/>
            </a:pPr>
            <a:r>
              <a:rPr lang="uk-UA" dirty="0" smtClean="0"/>
              <a:t>			</a:t>
            </a:r>
            <a:r>
              <a:rPr lang="uk-UA" b="1" u="sng" dirty="0" smtClean="0"/>
              <a:t>Виходячи з цього, необхідно:</a:t>
            </a:r>
          </a:p>
          <a:p>
            <a:pPr marL="514350" indent="-514350" algn="just">
              <a:buFont typeface="Wingdings" pitchFamily="2" charset="2"/>
              <a:buChar char="Ø"/>
            </a:pPr>
            <a:r>
              <a:rPr lang="uk-UA" dirty="0" smtClean="0"/>
              <a:t> використовувати в повному обсязі заброньовані робочі місця на підприємствах усіх форм власності; </a:t>
            </a:r>
          </a:p>
          <a:p>
            <a:pPr marL="514350" indent="-514350" algn="just">
              <a:buFont typeface="Wingdings" pitchFamily="2" charset="2"/>
              <a:buChar char="Ø"/>
            </a:pPr>
            <a:r>
              <a:rPr lang="uk-UA" dirty="0" smtClean="0"/>
              <a:t>направлення на перенавчання неповнолітніх;</a:t>
            </a:r>
          </a:p>
          <a:p>
            <a:pPr marL="514350" indent="-514350" algn="just">
              <a:buFont typeface="Wingdings" pitchFamily="2" charset="2"/>
              <a:buChar char="Ø"/>
            </a:pPr>
            <a:r>
              <a:rPr lang="uk-UA" dirty="0" smtClean="0"/>
              <a:t> приділяти особливу увагу працевлаштуванню неповнолітніх, які перебувають на профілактичному  обліку в службах у справах дітей; </a:t>
            </a:r>
          </a:p>
          <a:p>
            <a:pPr marL="514350" indent="-514350" algn="just">
              <a:buFont typeface="Wingdings" pitchFamily="2" charset="2"/>
              <a:buChar char="Ø"/>
            </a:pPr>
            <a:r>
              <a:rPr lang="uk-UA" dirty="0" smtClean="0"/>
              <a:t>посилити роботу органів прокуратури щодо виявлення та усунення порушень законодавства про працю.    </a:t>
            </a:r>
          </a:p>
          <a:p>
            <a:pPr marL="514350" indent="-514350">
              <a:buFont typeface="Wingdings" pitchFamily="2" charset="2"/>
              <a:buChar char="Ø"/>
            </a:pPr>
            <a:endParaRPr lang="uk-UA" dirty="0"/>
          </a:p>
        </p:txBody>
      </p:sp>
      <p:sp>
        <p:nvSpPr>
          <p:cNvPr id="4" name="Прямоугольник 3"/>
          <p:cNvSpPr/>
          <p:nvPr/>
        </p:nvSpPr>
        <p:spPr>
          <a:xfrm>
            <a:off x="990600" y="685801"/>
            <a:ext cx="10439400" cy="1077218"/>
          </a:xfrm>
          <a:prstGeom prst="rect">
            <a:avLst/>
          </a:prstGeom>
        </p:spPr>
        <p:txBody>
          <a:bodyPr wrap="square">
            <a:spAutoFit/>
          </a:bodyPr>
          <a:lstStyle/>
          <a:p>
            <a:r>
              <a:rPr lang="ru-RU" sz="3200" b="1" dirty="0" err="1" smtClean="0">
                <a:solidFill>
                  <a:schemeClr val="bg1"/>
                </a:solidFill>
              </a:rPr>
              <a:t>Соціальне</a:t>
            </a:r>
            <a:r>
              <a:rPr lang="ru-RU" sz="3200" b="1" dirty="0" smtClean="0">
                <a:solidFill>
                  <a:schemeClr val="bg1"/>
                </a:solidFill>
              </a:rPr>
              <a:t> </a:t>
            </a:r>
            <a:r>
              <a:rPr lang="ru-RU" sz="3200" b="1" dirty="0" err="1" smtClean="0">
                <a:solidFill>
                  <a:schemeClr val="bg1"/>
                </a:solidFill>
              </a:rPr>
              <a:t>обслуговування</a:t>
            </a:r>
            <a:r>
              <a:rPr lang="ru-RU" sz="3200" b="1" dirty="0" smtClean="0">
                <a:solidFill>
                  <a:schemeClr val="bg1"/>
                </a:solidFill>
              </a:rPr>
              <a:t> </a:t>
            </a:r>
            <a:r>
              <a:rPr lang="ru-RU" sz="3200" b="1" dirty="0" err="1" smtClean="0">
                <a:solidFill>
                  <a:schemeClr val="bg1"/>
                </a:solidFill>
              </a:rPr>
              <a:t>родини</a:t>
            </a:r>
            <a:r>
              <a:rPr lang="ru-RU" sz="3200" b="1" dirty="0" smtClean="0">
                <a:solidFill>
                  <a:schemeClr val="bg1"/>
                </a:solidFill>
              </a:rPr>
              <a:t> та </a:t>
            </a:r>
            <a:r>
              <a:rPr lang="ru-RU" sz="3200" b="1" dirty="0" err="1" smtClean="0">
                <a:solidFill>
                  <a:schemeClr val="bg1"/>
                </a:solidFill>
              </a:rPr>
              <a:t>дітей</a:t>
            </a:r>
            <a:r>
              <a:rPr lang="ru-RU" sz="3200" b="1" dirty="0" smtClean="0">
                <a:solidFill>
                  <a:schemeClr val="bg1"/>
                </a:solidFill>
              </a:rPr>
              <a:t> </a:t>
            </a:r>
            <a:r>
              <a:rPr lang="ru-RU" sz="3200" u="sng" dirty="0" err="1" smtClean="0">
                <a:solidFill>
                  <a:schemeClr val="bg1"/>
                </a:solidFill>
              </a:rPr>
              <a:t>сьогодні</a:t>
            </a:r>
            <a:r>
              <a:rPr lang="ru-RU" sz="3200" u="sng" dirty="0" smtClean="0">
                <a:solidFill>
                  <a:schemeClr val="bg1"/>
                </a:solidFill>
              </a:rPr>
              <a:t> </a:t>
            </a:r>
            <a:r>
              <a:rPr lang="ru-RU" sz="3200" u="sng" dirty="0" err="1" smtClean="0">
                <a:solidFill>
                  <a:schemeClr val="bg1"/>
                </a:solidFill>
              </a:rPr>
              <a:t>є</a:t>
            </a:r>
            <a:r>
              <a:rPr lang="ru-RU" sz="3200" u="sng" dirty="0" smtClean="0">
                <a:solidFill>
                  <a:schemeClr val="bg1"/>
                </a:solidFill>
              </a:rPr>
              <a:t> </a:t>
            </a:r>
            <a:r>
              <a:rPr lang="ru-RU" sz="3200" u="sng" dirty="0" err="1" smtClean="0">
                <a:solidFill>
                  <a:schemeClr val="bg1"/>
                </a:solidFill>
              </a:rPr>
              <a:t>складовою</a:t>
            </a:r>
            <a:r>
              <a:rPr lang="ru-RU" sz="3200" u="sng" dirty="0" smtClean="0">
                <a:solidFill>
                  <a:schemeClr val="bg1"/>
                </a:solidFill>
              </a:rPr>
              <a:t> </a:t>
            </a:r>
            <a:r>
              <a:rPr lang="ru-RU" sz="3200" u="sng" dirty="0" err="1" smtClean="0">
                <a:solidFill>
                  <a:schemeClr val="bg1"/>
                </a:solidFill>
              </a:rPr>
              <a:t>частиною</a:t>
            </a:r>
            <a:r>
              <a:rPr lang="ru-RU" sz="3200" u="sng" dirty="0" smtClean="0">
                <a:solidFill>
                  <a:schemeClr val="bg1"/>
                </a:solidFill>
              </a:rPr>
              <a:t> нового </a:t>
            </a:r>
            <a:r>
              <a:rPr lang="ru-RU" sz="3200" u="sng" dirty="0" err="1" smtClean="0">
                <a:solidFill>
                  <a:schemeClr val="bg1"/>
                </a:solidFill>
              </a:rPr>
              <a:t>напрямку</a:t>
            </a:r>
            <a:r>
              <a:rPr lang="ru-RU" sz="3200" u="sng" dirty="0" smtClean="0">
                <a:solidFill>
                  <a:schemeClr val="bg1"/>
                </a:solidFill>
              </a:rPr>
              <a:t> </a:t>
            </a:r>
            <a:r>
              <a:rPr lang="ru-RU" sz="3200" u="sng" dirty="0" err="1" smtClean="0">
                <a:solidFill>
                  <a:schemeClr val="bg1"/>
                </a:solidFill>
              </a:rPr>
              <a:t>соціальної</a:t>
            </a:r>
            <a:r>
              <a:rPr lang="ru-RU" sz="3200" u="sng" dirty="0" smtClean="0">
                <a:solidFill>
                  <a:schemeClr val="bg1"/>
                </a:solidFill>
              </a:rPr>
              <a:t> </a:t>
            </a:r>
            <a:r>
              <a:rPr lang="ru-RU" sz="3200" u="sng" dirty="0" err="1" smtClean="0">
                <a:solidFill>
                  <a:schemeClr val="bg1"/>
                </a:solidFill>
              </a:rPr>
              <a:t>поліики</a:t>
            </a:r>
            <a:r>
              <a:rPr lang="ru-RU" sz="3200" u="sng" dirty="0" smtClean="0">
                <a:solidFill>
                  <a:schemeClr val="bg1"/>
                </a:solidFill>
              </a:rPr>
              <a:t>. </a:t>
            </a:r>
            <a:endParaRPr lang="ru-RU" sz="3200"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09600" y="1981200"/>
            <a:ext cx="10972799" cy="4526280"/>
          </a:xfrm>
        </p:spPr>
        <p:txBody>
          <a:bodyPr/>
          <a:lstStyle/>
          <a:p>
            <a:pPr algn="just">
              <a:buNone/>
            </a:pPr>
            <a:r>
              <a:rPr lang="ru-RU" sz="3200" b="1" dirty="0" smtClean="0"/>
              <a:t>		</a:t>
            </a:r>
            <a:r>
              <a:rPr lang="ru-RU" sz="3200" dirty="0" smtClean="0"/>
              <a:t>Тому </a:t>
            </a:r>
            <a:r>
              <a:rPr lang="ru-RU" sz="3200" dirty="0" err="1" smtClean="0"/>
              <a:t>завданням</a:t>
            </a:r>
            <a:r>
              <a:rPr lang="ru-RU" sz="3200" dirty="0" smtClean="0"/>
              <a:t> </a:t>
            </a:r>
            <a:r>
              <a:rPr lang="ru-RU" sz="3200" dirty="0" err="1" smtClean="0"/>
              <a:t>відповідних</a:t>
            </a:r>
            <a:r>
              <a:rPr lang="ru-RU" sz="3200" dirty="0" smtClean="0"/>
              <a:t>  </a:t>
            </a:r>
            <a:r>
              <a:rPr lang="ru-RU" sz="3200" dirty="0" err="1" smtClean="0"/>
              <a:t>державних</a:t>
            </a:r>
            <a:r>
              <a:rPr lang="ru-RU" sz="3200" dirty="0" smtClean="0"/>
              <a:t> </a:t>
            </a:r>
            <a:r>
              <a:rPr lang="ru-RU" sz="3200" dirty="0" err="1" smtClean="0"/>
              <a:t>органів</a:t>
            </a:r>
            <a:r>
              <a:rPr lang="ru-RU" sz="3200" dirty="0" smtClean="0"/>
              <a:t>, </a:t>
            </a:r>
            <a:r>
              <a:rPr lang="ru-RU" sz="3200" dirty="0" err="1" smtClean="0"/>
              <a:t>дитячих</a:t>
            </a:r>
            <a:r>
              <a:rPr lang="ru-RU" sz="3200" dirty="0" smtClean="0"/>
              <a:t> </a:t>
            </a:r>
            <a:r>
              <a:rPr lang="ru-RU" sz="3200" dirty="0" err="1" smtClean="0"/>
              <a:t>і</a:t>
            </a:r>
            <a:r>
              <a:rPr lang="ru-RU" sz="3200" dirty="0" smtClean="0"/>
              <a:t> </a:t>
            </a:r>
            <a:r>
              <a:rPr lang="ru-RU" sz="3200" dirty="0" err="1" smtClean="0"/>
              <a:t>молодіжних</a:t>
            </a:r>
            <a:r>
              <a:rPr lang="ru-RU" sz="3200" dirty="0" smtClean="0"/>
              <a:t> </a:t>
            </a:r>
            <a:r>
              <a:rPr lang="ru-RU" sz="3200" dirty="0" err="1" smtClean="0"/>
              <a:t>організацій</a:t>
            </a:r>
            <a:r>
              <a:rPr lang="ru-RU" sz="3200" dirty="0" smtClean="0"/>
              <a:t> </a:t>
            </a:r>
            <a:r>
              <a:rPr lang="ru-RU" sz="3200" dirty="0" err="1" smtClean="0"/>
              <a:t>має</a:t>
            </a:r>
            <a:r>
              <a:rPr lang="ru-RU" sz="3200" dirty="0" smtClean="0"/>
              <a:t> </a:t>
            </a:r>
            <a:r>
              <a:rPr lang="ru-RU" sz="3200" dirty="0" err="1" smtClean="0"/>
              <a:t>сприяти</a:t>
            </a:r>
            <a:r>
              <a:rPr lang="ru-RU" sz="3200" dirty="0" smtClean="0"/>
              <a:t> </a:t>
            </a:r>
            <a:r>
              <a:rPr lang="ru-RU" sz="3200" dirty="0" err="1" smtClean="0"/>
              <a:t>більш</a:t>
            </a:r>
            <a:r>
              <a:rPr lang="ru-RU" sz="3200" dirty="0" smtClean="0"/>
              <a:t> </a:t>
            </a:r>
            <a:r>
              <a:rPr lang="ru-RU" sz="3200" dirty="0" err="1" smtClean="0"/>
              <a:t>ефективна</a:t>
            </a:r>
            <a:r>
              <a:rPr lang="ru-RU" sz="3200" dirty="0" smtClean="0"/>
              <a:t> </a:t>
            </a:r>
            <a:r>
              <a:rPr lang="ru-RU" sz="3200" dirty="0" err="1" smtClean="0"/>
              <a:t>реалізація</a:t>
            </a:r>
            <a:r>
              <a:rPr lang="ru-RU" sz="3200" dirty="0" smtClean="0"/>
              <a:t> </a:t>
            </a:r>
            <a:r>
              <a:rPr lang="ru-RU" sz="3200" dirty="0" err="1" smtClean="0"/>
              <a:t>виробленої</a:t>
            </a:r>
            <a:r>
              <a:rPr lang="ru-RU" sz="3200" dirty="0" smtClean="0"/>
              <a:t> </a:t>
            </a:r>
            <a:r>
              <a:rPr lang="ru-RU" sz="3200" dirty="0" err="1" smtClean="0"/>
              <a:t>політики</a:t>
            </a:r>
            <a:r>
              <a:rPr lang="ru-RU" sz="3200" dirty="0" smtClean="0"/>
              <a:t>. </a:t>
            </a:r>
          </a:p>
          <a:p>
            <a:pPr algn="just">
              <a:buNone/>
            </a:pPr>
            <a:r>
              <a:rPr lang="ru-RU" sz="3200" dirty="0" smtClean="0"/>
              <a:t>		</a:t>
            </a:r>
          </a:p>
          <a:p>
            <a:pPr algn="just">
              <a:buNone/>
            </a:pPr>
            <a:r>
              <a:rPr lang="ru-RU" sz="3200" dirty="0" smtClean="0"/>
              <a:t>		Але треба </a:t>
            </a:r>
            <a:r>
              <a:rPr lang="ru-RU" sz="3200" dirty="0" err="1" smtClean="0"/>
              <a:t>зауважити</a:t>
            </a:r>
            <a:r>
              <a:rPr lang="ru-RU" sz="3200" dirty="0" smtClean="0"/>
              <a:t>, </a:t>
            </a:r>
            <a:r>
              <a:rPr lang="ru-RU" sz="3200" dirty="0" err="1" smtClean="0"/>
              <a:t>що</a:t>
            </a:r>
            <a:r>
              <a:rPr lang="ru-RU" sz="3200" dirty="0" smtClean="0"/>
              <a:t> через </a:t>
            </a:r>
            <a:r>
              <a:rPr lang="ru-RU" sz="3200" dirty="0" err="1" smtClean="0"/>
              <a:t>відсутність</a:t>
            </a:r>
            <a:r>
              <a:rPr lang="ru-RU" sz="3200" dirty="0" smtClean="0"/>
              <a:t> </a:t>
            </a:r>
            <a:r>
              <a:rPr lang="ru-RU" sz="3200" dirty="0" err="1" smtClean="0"/>
              <a:t>фінансування</a:t>
            </a:r>
            <a:r>
              <a:rPr lang="ru-RU" sz="3200" dirty="0" smtClean="0"/>
              <a:t>, </a:t>
            </a:r>
            <a:r>
              <a:rPr lang="ru-RU" sz="3200" dirty="0" err="1" smtClean="0"/>
              <a:t>низькою</a:t>
            </a:r>
            <a:r>
              <a:rPr lang="ru-RU" sz="3200" dirty="0" smtClean="0"/>
              <a:t> </a:t>
            </a:r>
            <a:r>
              <a:rPr lang="ru-RU" sz="3200" dirty="0" err="1" smtClean="0"/>
              <a:t>заробітньою</a:t>
            </a:r>
            <a:r>
              <a:rPr lang="ru-RU" sz="3200" dirty="0" smtClean="0"/>
              <a:t> платою, </a:t>
            </a:r>
            <a:r>
              <a:rPr lang="ru-RU" sz="3200" dirty="0" err="1" smtClean="0"/>
              <a:t>зношеність</a:t>
            </a:r>
            <a:r>
              <a:rPr lang="ru-RU" sz="3200" dirty="0" smtClean="0"/>
              <a:t> </a:t>
            </a:r>
            <a:r>
              <a:rPr lang="ru-RU" sz="3200" dirty="0" err="1" smtClean="0"/>
              <a:t>обладнання</a:t>
            </a:r>
            <a:r>
              <a:rPr lang="ru-RU" sz="3200" dirty="0" smtClean="0"/>
              <a:t> (</a:t>
            </a:r>
            <a:r>
              <a:rPr lang="ru-RU" sz="3200" dirty="0" err="1" smtClean="0"/>
              <a:t>матеріально-технічна</a:t>
            </a:r>
            <a:r>
              <a:rPr lang="ru-RU" sz="3200" dirty="0" smtClean="0"/>
              <a:t> база </a:t>
            </a:r>
            <a:r>
              <a:rPr lang="ru-RU" sz="3200" dirty="0" err="1" smtClean="0"/>
              <a:t>багатьох</a:t>
            </a:r>
            <a:r>
              <a:rPr lang="ru-RU" sz="3200" dirty="0" smtClean="0"/>
              <a:t> </a:t>
            </a:r>
            <a:r>
              <a:rPr lang="ru-RU" sz="3200" dirty="0" err="1" smtClean="0"/>
              <a:t>закладів</a:t>
            </a:r>
            <a:r>
              <a:rPr lang="ru-RU" sz="3200" dirty="0" smtClean="0"/>
              <a:t> </a:t>
            </a:r>
            <a:r>
              <a:rPr lang="ru-RU" sz="3200" dirty="0" err="1" smtClean="0"/>
              <a:t>культури</a:t>
            </a:r>
            <a:r>
              <a:rPr lang="ru-RU" sz="3200" dirty="0" smtClean="0"/>
              <a:t> не </a:t>
            </a:r>
            <a:r>
              <a:rPr lang="ru-RU" sz="3200" dirty="0" err="1" smtClean="0"/>
              <a:t>поновлюється</a:t>
            </a:r>
            <a:r>
              <a:rPr lang="ru-RU" sz="3200" dirty="0" smtClean="0"/>
              <a:t> </a:t>
            </a:r>
            <a:r>
              <a:rPr lang="ru-RU" sz="3200" dirty="0" err="1" smtClean="0"/>
              <a:t>понад</a:t>
            </a:r>
            <a:r>
              <a:rPr lang="ru-RU" sz="3200" dirty="0" smtClean="0"/>
              <a:t> 15 </a:t>
            </a:r>
            <a:r>
              <a:rPr lang="ru-RU" sz="3200" dirty="0" err="1" smtClean="0"/>
              <a:t>років</a:t>
            </a:r>
            <a:r>
              <a:rPr lang="ru-RU" sz="3200" dirty="0" smtClean="0"/>
              <a:t>, </a:t>
            </a:r>
            <a:r>
              <a:rPr lang="ru-RU" sz="3200" dirty="0" err="1" smtClean="0"/>
              <a:t>технічний</a:t>
            </a:r>
            <a:r>
              <a:rPr lang="ru-RU" sz="3200" dirty="0" smtClean="0"/>
              <a:t> стан </a:t>
            </a:r>
            <a:r>
              <a:rPr lang="ru-RU" sz="3200" dirty="0" err="1" smtClean="0"/>
              <a:t>близько</a:t>
            </a:r>
            <a:r>
              <a:rPr lang="ru-RU" sz="3200" dirty="0" smtClean="0"/>
              <a:t> 40 % </a:t>
            </a:r>
            <a:r>
              <a:rPr lang="ru-RU" sz="3200" dirty="0" err="1" smtClean="0"/>
              <a:t>установ</a:t>
            </a:r>
            <a:r>
              <a:rPr lang="ru-RU" sz="3200" dirty="0" smtClean="0"/>
              <a:t> </a:t>
            </a:r>
            <a:r>
              <a:rPr lang="ru-RU" sz="3200" dirty="0" err="1" smtClean="0"/>
              <a:t>визнаний</a:t>
            </a:r>
            <a:r>
              <a:rPr lang="ru-RU" sz="3200" dirty="0" smtClean="0"/>
              <a:t> </a:t>
            </a:r>
            <a:r>
              <a:rPr lang="ru-RU" sz="3200" dirty="0" err="1" smtClean="0"/>
              <a:t>аварійним</a:t>
            </a:r>
            <a:r>
              <a:rPr lang="ru-RU" sz="3200" i="1" dirty="0" smtClean="0"/>
              <a:t>).</a:t>
            </a:r>
            <a:endParaRPr lang="uk-UA" sz="3200" dirty="0"/>
          </a:p>
        </p:txBody>
      </p:sp>
      <p:sp>
        <p:nvSpPr>
          <p:cNvPr id="4" name="Прямоугольник 3"/>
          <p:cNvSpPr/>
          <p:nvPr/>
        </p:nvSpPr>
        <p:spPr>
          <a:xfrm>
            <a:off x="0" y="838201"/>
            <a:ext cx="11125200" cy="954107"/>
          </a:xfrm>
          <a:prstGeom prst="rect">
            <a:avLst/>
          </a:prstGeom>
        </p:spPr>
        <p:txBody>
          <a:bodyPr wrap="square">
            <a:spAutoFit/>
          </a:bodyPr>
          <a:lstStyle/>
          <a:p>
            <a:pPr algn="ctr"/>
            <a:r>
              <a:rPr lang="ru-RU" sz="2800" b="1" dirty="0" err="1" smtClean="0">
                <a:solidFill>
                  <a:schemeClr val="bg1"/>
                </a:solidFill>
              </a:rPr>
              <a:t>Однією</a:t>
            </a:r>
            <a:r>
              <a:rPr lang="ru-RU" sz="2800" b="1" dirty="0" smtClean="0">
                <a:solidFill>
                  <a:schemeClr val="bg1"/>
                </a:solidFill>
              </a:rPr>
              <a:t> </a:t>
            </a:r>
            <a:r>
              <a:rPr lang="ru-RU" sz="2800" b="1" dirty="0" err="1" smtClean="0">
                <a:solidFill>
                  <a:schemeClr val="bg1"/>
                </a:solidFill>
              </a:rPr>
              <a:t>з</a:t>
            </a:r>
            <a:r>
              <a:rPr lang="ru-RU" sz="2800" b="1" dirty="0" smtClean="0">
                <a:solidFill>
                  <a:schemeClr val="bg1"/>
                </a:solidFill>
              </a:rPr>
              <a:t> </a:t>
            </a:r>
            <a:r>
              <a:rPr lang="ru-RU" sz="2800" b="1" dirty="0" err="1" smtClean="0">
                <a:solidFill>
                  <a:schemeClr val="bg1"/>
                </a:solidFill>
              </a:rPr>
              <a:t>детермінант</a:t>
            </a:r>
            <a:r>
              <a:rPr lang="ru-RU" sz="2800" b="1" dirty="0" smtClean="0">
                <a:solidFill>
                  <a:schemeClr val="bg1"/>
                </a:solidFill>
              </a:rPr>
              <a:t> </a:t>
            </a:r>
            <a:r>
              <a:rPr lang="ru-RU" sz="2800" b="1" dirty="0" err="1" smtClean="0">
                <a:solidFill>
                  <a:schemeClr val="bg1"/>
                </a:solidFill>
              </a:rPr>
              <a:t>злочинності</a:t>
            </a:r>
            <a:r>
              <a:rPr lang="ru-RU" sz="2800" b="1" dirty="0" smtClean="0">
                <a:solidFill>
                  <a:schemeClr val="bg1"/>
                </a:solidFill>
              </a:rPr>
              <a:t> </a:t>
            </a:r>
            <a:r>
              <a:rPr lang="ru-RU" sz="2800" b="1" dirty="0" err="1" smtClean="0">
                <a:solidFill>
                  <a:schemeClr val="bg1"/>
                </a:solidFill>
              </a:rPr>
              <a:t>неповнолітніх</a:t>
            </a:r>
            <a:r>
              <a:rPr lang="ru-RU" sz="2800" b="1" dirty="0" smtClean="0">
                <a:solidFill>
                  <a:schemeClr val="bg1"/>
                </a:solidFill>
              </a:rPr>
              <a:t> </a:t>
            </a:r>
            <a:r>
              <a:rPr lang="ru-RU" sz="2800" b="1" dirty="0" err="1" smtClean="0">
                <a:solidFill>
                  <a:schemeClr val="bg1"/>
                </a:solidFill>
              </a:rPr>
              <a:t>є</a:t>
            </a:r>
            <a:r>
              <a:rPr lang="ru-RU" sz="2800" b="1" dirty="0" smtClean="0">
                <a:solidFill>
                  <a:schemeClr val="bg1"/>
                </a:solidFill>
              </a:rPr>
              <a:t> </a:t>
            </a:r>
            <a:r>
              <a:rPr lang="ru-RU" sz="2800" b="1" dirty="0" err="1" smtClean="0">
                <a:solidFill>
                  <a:schemeClr val="bg1"/>
                </a:solidFill>
              </a:rPr>
              <a:t>незадовільна</a:t>
            </a:r>
            <a:r>
              <a:rPr lang="ru-RU" sz="2800" b="1" dirty="0" smtClean="0">
                <a:solidFill>
                  <a:schemeClr val="bg1"/>
                </a:solidFill>
              </a:rPr>
              <a:t> </a:t>
            </a:r>
            <a:r>
              <a:rPr lang="ru-RU" sz="2800" b="1" dirty="0" err="1" smtClean="0">
                <a:solidFill>
                  <a:schemeClr val="bg1"/>
                </a:solidFill>
              </a:rPr>
              <a:t>організація</a:t>
            </a:r>
            <a:r>
              <a:rPr lang="ru-RU" sz="2800" b="1" dirty="0" smtClean="0">
                <a:solidFill>
                  <a:schemeClr val="bg1"/>
                </a:solidFill>
              </a:rPr>
              <a:t> </a:t>
            </a:r>
            <a:r>
              <a:rPr lang="ru-RU" sz="2800" b="1" dirty="0" err="1" smtClean="0">
                <a:solidFill>
                  <a:schemeClr val="bg1"/>
                </a:solidFill>
              </a:rPr>
              <a:t>вільного</a:t>
            </a:r>
            <a:r>
              <a:rPr lang="ru-RU" sz="2800" b="1" dirty="0" smtClean="0">
                <a:solidFill>
                  <a:schemeClr val="bg1"/>
                </a:solidFill>
              </a:rPr>
              <a:t> часу</a:t>
            </a:r>
            <a:r>
              <a:rPr lang="ru-RU" sz="2800" dirty="0" smtClean="0"/>
              <a:t>. </a:t>
            </a:r>
            <a:endParaRPr lang="ru-RU" sz="2800" dirty="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09600" y="1905000"/>
            <a:ext cx="10972799" cy="4526280"/>
          </a:xfrm>
        </p:spPr>
        <p:txBody>
          <a:bodyPr/>
          <a:lstStyle/>
          <a:p>
            <a:pPr algn="just">
              <a:buNone/>
            </a:pPr>
            <a:r>
              <a:rPr lang="uk-UA" b="1" dirty="0" smtClean="0"/>
              <a:t>		</a:t>
            </a:r>
            <a:r>
              <a:rPr lang="uk-UA" sz="3200" dirty="0" smtClean="0"/>
              <a:t> </a:t>
            </a:r>
            <a:r>
              <a:rPr lang="uk-UA" sz="3600" dirty="0" smtClean="0"/>
              <a:t>Для цього треба активізувати правову пропаганду серед учнівської молоді, створити умови для роботи спеціальних правових лекторіїв, </a:t>
            </a:r>
          </a:p>
          <a:p>
            <a:pPr algn="just">
              <a:buNone/>
            </a:pPr>
            <a:r>
              <a:rPr lang="uk-UA" sz="3600" dirty="0" smtClean="0"/>
              <a:t>	семінарів, курсів, гуртків, </a:t>
            </a:r>
          </a:p>
          <a:p>
            <a:pPr algn="just">
              <a:buNone/>
            </a:pPr>
            <a:r>
              <a:rPr lang="uk-UA" sz="3600" dirty="0" smtClean="0"/>
              <a:t>	проводити учнівські та студентські </a:t>
            </a:r>
          </a:p>
          <a:p>
            <a:pPr algn="just">
              <a:buNone/>
            </a:pPr>
            <a:r>
              <a:rPr lang="uk-UA" sz="3600" dirty="0" smtClean="0"/>
              <a:t>	конференції з цієї тематики.  </a:t>
            </a:r>
          </a:p>
          <a:p>
            <a:pPr algn="just">
              <a:buNone/>
            </a:pPr>
            <a:r>
              <a:rPr lang="uk-UA" sz="3600" dirty="0" smtClean="0"/>
              <a:t>		Не повинні стояти осторонь</a:t>
            </a:r>
          </a:p>
          <a:p>
            <a:pPr algn="just">
              <a:buNone/>
            </a:pPr>
            <a:r>
              <a:rPr lang="uk-UA" sz="3600" dirty="0" smtClean="0"/>
              <a:t> і засоби масової інформації.</a:t>
            </a:r>
          </a:p>
          <a:p>
            <a:pPr algn="just">
              <a:buNone/>
            </a:pPr>
            <a:r>
              <a:rPr lang="uk-UA" sz="3600" dirty="0" smtClean="0"/>
              <a:t>	</a:t>
            </a:r>
          </a:p>
          <a:p>
            <a:endParaRPr lang="uk-UA" dirty="0"/>
          </a:p>
        </p:txBody>
      </p:sp>
      <p:pic>
        <p:nvPicPr>
          <p:cNvPr id="4" name="Picture 2" descr="C:\Users\Кристина\Desktop\картинки\право открытка.jpg"/>
          <p:cNvPicPr>
            <a:picLocks noChangeAspect="1" noChangeArrowheads="1"/>
          </p:cNvPicPr>
          <p:nvPr/>
        </p:nvPicPr>
        <p:blipFill>
          <a:blip r:embed="rId2" cstate="print"/>
          <a:srcRect/>
          <a:stretch>
            <a:fillRect/>
          </a:stretch>
        </p:blipFill>
        <p:spPr bwMode="auto">
          <a:xfrm>
            <a:off x="7543800" y="3124200"/>
            <a:ext cx="4038600" cy="3505200"/>
          </a:xfrm>
          <a:prstGeom prst="rect">
            <a:avLst/>
          </a:prstGeom>
          <a:noFill/>
        </p:spPr>
      </p:pic>
      <p:sp>
        <p:nvSpPr>
          <p:cNvPr id="5" name="Прямоугольник 4"/>
          <p:cNvSpPr/>
          <p:nvPr/>
        </p:nvSpPr>
        <p:spPr>
          <a:xfrm rot="10800000" flipV="1">
            <a:off x="1142999" y="755293"/>
            <a:ext cx="10287000" cy="954107"/>
          </a:xfrm>
          <a:prstGeom prst="rect">
            <a:avLst/>
          </a:prstGeom>
        </p:spPr>
        <p:txBody>
          <a:bodyPr wrap="square">
            <a:spAutoFit/>
          </a:bodyPr>
          <a:lstStyle/>
          <a:p>
            <a:pPr algn="ctr"/>
            <a:r>
              <a:rPr lang="uk-UA" sz="2800" b="1" dirty="0" smtClean="0">
                <a:solidFill>
                  <a:schemeClr val="bg1"/>
                </a:solidFill>
              </a:rPr>
              <a:t>Особливе значення зараз має виховання правової свідомості неповнолітніх, підвищення її правової культури</a:t>
            </a:r>
            <a:endParaRPr lang="ru-RU" sz="2800"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09600" y="609600"/>
            <a:ext cx="10972799" cy="5494020"/>
          </a:xfrm>
        </p:spPr>
        <p:txBody>
          <a:bodyPr/>
          <a:lstStyle/>
          <a:p>
            <a:pPr algn="just">
              <a:buNone/>
            </a:pPr>
            <a:r>
              <a:rPr lang="ru-RU" sz="2200" b="1" dirty="0" smtClean="0">
                <a:solidFill>
                  <a:schemeClr val="bg1"/>
                </a:solidFill>
              </a:rPr>
              <a:t>	</a:t>
            </a:r>
            <a:r>
              <a:rPr lang="ru-RU" sz="2200" dirty="0" smtClean="0">
                <a:solidFill>
                  <a:schemeClr val="bg1"/>
                </a:solidFill>
              </a:rPr>
              <a:t>Закон </a:t>
            </a:r>
            <a:r>
              <a:rPr lang="ru-RU" sz="2200" dirty="0" err="1" smtClean="0">
                <a:solidFill>
                  <a:schemeClr val="bg1"/>
                </a:solidFill>
              </a:rPr>
              <a:t>України</a:t>
            </a:r>
            <a:r>
              <a:rPr lang="ru-RU" sz="2200" dirty="0" smtClean="0">
                <a:solidFill>
                  <a:schemeClr val="bg1"/>
                </a:solidFill>
              </a:rPr>
              <a:t> «Про </a:t>
            </a:r>
            <a:r>
              <a:rPr lang="ru-RU" sz="2200" dirty="0" err="1" smtClean="0">
                <a:solidFill>
                  <a:schemeClr val="bg1"/>
                </a:solidFill>
              </a:rPr>
              <a:t>органи</a:t>
            </a:r>
            <a:r>
              <a:rPr lang="ru-RU" sz="2200" dirty="0" smtClean="0">
                <a:solidFill>
                  <a:schemeClr val="bg1"/>
                </a:solidFill>
              </a:rPr>
              <a:t> </a:t>
            </a:r>
            <a:r>
              <a:rPr lang="ru-RU" sz="2200" dirty="0" err="1" smtClean="0">
                <a:solidFill>
                  <a:schemeClr val="bg1"/>
                </a:solidFill>
              </a:rPr>
              <a:t>і</a:t>
            </a:r>
            <a:r>
              <a:rPr lang="ru-RU" sz="2200" dirty="0" smtClean="0">
                <a:solidFill>
                  <a:schemeClr val="bg1"/>
                </a:solidFill>
              </a:rPr>
              <a:t> </a:t>
            </a:r>
            <a:r>
              <a:rPr lang="ru-RU" sz="2200" dirty="0" err="1" smtClean="0">
                <a:solidFill>
                  <a:schemeClr val="bg1"/>
                </a:solidFill>
              </a:rPr>
              <a:t>служби</a:t>
            </a:r>
            <a:r>
              <a:rPr lang="ru-RU" sz="2200" dirty="0" smtClean="0">
                <a:solidFill>
                  <a:schemeClr val="bg1"/>
                </a:solidFill>
              </a:rPr>
              <a:t> у справах </a:t>
            </a:r>
            <a:r>
              <a:rPr lang="ru-RU" sz="2200" dirty="0" err="1" smtClean="0">
                <a:solidFill>
                  <a:schemeClr val="bg1"/>
                </a:solidFill>
              </a:rPr>
              <a:t>дітей</a:t>
            </a:r>
            <a:r>
              <a:rPr lang="ru-RU" sz="2200" dirty="0" smtClean="0">
                <a:solidFill>
                  <a:schemeClr val="bg1"/>
                </a:solidFill>
              </a:rPr>
              <a:t> та </a:t>
            </a:r>
            <a:r>
              <a:rPr lang="ru-RU" sz="2200" dirty="0" err="1" smtClean="0">
                <a:solidFill>
                  <a:schemeClr val="bg1"/>
                </a:solidFill>
              </a:rPr>
              <a:t>спеціальні</a:t>
            </a:r>
            <a:r>
              <a:rPr lang="ru-RU" sz="2200" dirty="0" smtClean="0">
                <a:solidFill>
                  <a:schemeClr val="bg1"/>
                </a:solidFill>
              </a:rPr>
              <a:t> установи для </a:t>
            </a:r>
            <a:r>
              <a:rPr lang="ru-RU" sz="2200" dirty="0" err="1" smtClean="0">
                <a:solidFill>
                  <a:schemeClr val="bg1"/>
                </a:solidFill>
              </a:rPr>
              <a:t>дітей</a:t>
            </a:r>
            <a:r>
              <a:rPr lang="ru-RU" sz="2200" dirty="0" smtClean="0">
                <a:solidFill>
                  <a:schemeClr val="bg1"/>
                </a:solidFill>
              </a:rPr>
              <a:t>», та </a:t>
            </a:r>
            <a:r>
              <a:rPr lang="ru-RU" sz="2200" dirty="0" err="1" smtClean="0">
                <a:solidFill>
                  <a:schemeClr val="bg1"/>
                </a:solidFill>
              </a:rPr>
              <a:t>Конвенції</a:t>
            </a:r>
            <a:r>
              <a:rPr lang="ru-RU" sz="2200" dirty="0" smtClean="0">
                <a:solidFill>
                  <a:schemeClr val="bg1"/>
                </a:solidFill>
              </a:rPr>
              <a:t> ООН  про права </a:t>
            </a:r>
            <a:r>
              <a:rPr lang="ru-RU" sz="2200" dirty="0" err="1" smtClean="0">
                <a:solidFill>
                  <a:schemeClr val="bg1"/>
                </a:solidFill>
              </a:rPr>
              <a:t>дитини</a:t>
            </a:r>
            <a:r>
              <a:rPr lang="ru-RU" sz="2200" dirty="0" smtClean="0">
                <a:solidFill>
                  <a:schemeClr val="bg1"/>
                </a:solidFill>
              </a:rPr>
              <a:t> </a:t>
            </a:r>
            <a:r>
              <a:rPr lang="ru-RU" sz="2200" dirty="0" err="1" smtClean="0">
                <a:solidFill>
                  <a:schemeClr val="bg1"/>
                </a:solidFill>
              </a:rPr>
              <a:t>визначає</a:t>
            </a:r>
            <a:r>
              <a:rPr lang="ru-RU" sz="2200" dirty="0" smtClean="0">
                <a:solidFill>
                  <a:schemeClr val="bg1"/>
                </a:solidFill>
              </a:rPr>
              <a:t> </a:t>
            </a:r>
            <a:r>
              <a:rPr lang="ru-RU" sz="2200" dirty="0" err="1" smtClean="0">
                <a:solidFill>
                  <a:schemeClr val="bg1"/>
                </a:solidFill>
              </a:rPr>
              <a:t>правові</a:t>
            </a:r>
            <a:r>
              <a:rPr lang="ru-RU" sz="2200" dirty="0" smtClean="0">
                <a:solidFill>
                  <a:schemeClr val="bg1"/>
                </a:solidFill>
              </a:rPr>
              <a:t> </a:t>
            </a:r>
            <a:r>
              <a:rPr lang="ru-RU" sz="2200" dirty="0" err="1" smtClean="0">
                <a:solidFill>
                  <a:schemeClr val="bg1"/>
                </a:solidFill>
              </a:rPr>
              <a:t>основи</a:t>
            </a:r>
            <a:r>
              <a:rPr lang="ru-RU" sz="2200" dirty="0" smtClean="0">
                <a:solidFill>
                  <a:schemeClr val="bg1"/>
                </a:solidFill>
              </a:rPr>
              <a:t> </a:t>
            </a:r>
            <a:r>
              <a:rPr lang="ru-RU" sz="2200" dirty="0" err="1" smtClean="0">
                <a:solidFill>
                  <a:schemeClr val="bg1"/>
                </a:solidFill>
              </a:rPr>
              <a:t>діяльності</a:t>
            </a:r>
            <a:r>
              <a:rPr lang="ru-RU" sz="2200" dirty="0" smtClean="0">
                <a:solidFill>
                  <a:schemeClr val="bg1"/>
                </a:solidFill>
              </a:rPr>
              <a:t> </a:t>
            </a:r>
            <a:r>
              <a:rPr lang="ru-RU" sz="2200" dirty="0" err="1" smtClean="0">
                <a:solidFill>
                  <a:schemeClr val="bg1"/>
                </a:solidFill>
              </a:rPr>
              <a:t>органів</a:t>
            </a:r>
            <a:r>
              <a:rPr lang="ru-RU" sz="2200" dirty="0" smtClean="0">
                <a:solidFill>
                  <a:schemeClr val="bg1"/>
                </a:solidFill>
              </a:rPr>
              <a:t> </a:t>
            </a:r>
            <a:r>
              <a:rPr lang="ru-RU" sz="2200" dirty="0" err="1" smtClean="0">
                <a:solidFill>
                  <a:schemeClr val="bg1"/>
                </a:solidFill>
              </a:rPr>
              <a:t>і</a:t>
            </a:r>
            <a:r>
              <a:rPr lang="ru-RU" sz="2200" dirty="0" smtClean="0">
                <a:solidFill>
                  <a:schemeClr val="bg1"/>
                </a:solidFill>
              </a:rPr>
              <a:t> служб у справах </a:t>
            </a:r>
            <a:r>
              <a:rPr lang="ru-RU" sz="2200" dirty="0" err="1" smtClean="0">
                <a:solidFill>
                  <a:schemeClr val="bg1"/>
                </a:solidFill>
              </a:rPr>
              <a:t>дітей</a:t>
            </a:r>
            <a:r>
              <a:rPr lang="ru-RU" sz="2200" dirty="0" smtClean="0">
                <a:solidFill>
                  <a:schemeClr val="bg1"/>
                </a:solidFill>
              </a:rPr>
              <a:t> та </a:t>
            </a:r>
            <a:r>
              <a:rPr lang="ru-RU" sz="2200" dirty="0" err="1" smtClean="0">
                <a:solidFill>
                  <a:schemeClr val="bg1"/>
                </a:solidFill>
              </a:rPr>
              <a:t>спеціальних</a:t>
            </a:r>
            <a:r>
              <a:rPr lang="ru-RU" sz="2200" dirty="0" smtClean="0">
                <a:solidFill>
                  <a:schemeClr val="bg1"/>
                </a:solidFill>
              </a:rPr>
              <a:t> </a:t>
            </a:r>
            <a:r>
              <a:rPr lang="ru-RU" sz="2200" dirty="0" err="1" smtClean="0">
                <a:solidFill>
                  <a:schemeClr val="bg1"/>
                </a:solidFill>
              </a:rPr>
              <a:t>установ</a:t>
            </a:r>
            <a:r>
              <a:rPr lang="ru-RU" sz="2200" dirty="0" smtClean="0">
                <a:solidFill>
                  <a:schemeClr val="bg1"/>
                </a:solidFill>
              </a:rPr>
              <a:t> для </a:t>
            </a:r>
            <a:r>
              <a:rPr lang="ru-RU" sz="2200" dirty="0" err="1" smtClean="0">
                <a:solidFill>
                  <a:schemeClr val="bg1"/>
                </a:solidFill>
              </a:rPr>
              <a:t>дітей</a:t>
            </a:r>
            <a:r>
              <a:rPr lang="ru-RU" sz="2200" dirty="0" smtClean="0">
                <a:solidFill>
                  <a:schemeClr val="bg1"/>
                </a:solidFill>
              </a:rPr>
              <a:t>, на </a:t>
            </a:r>
            <a:r>
              <a:rPr lang="ru-RU" sz="2200" dirty="0" err="1" smtClean="0">
                <a:solidFill>
                  <a:schemeClr val="bg1"/>
                </a:solidFill>
              </a:rPr>
              <a:t>які</a:t>
            </a:r>
            <a:r>
              <a:rPr lang="ru-RU" sz="2200" dirty="0" smtClean="0">
                <a:solidFill>
                  <a:schemeClr val="bg1"/>
                </a:solidFill>
              </a:rPr>
              <a:t> </a:t>
            </a:r>
            <a:r>
              <a:rPr lang="ru-RU" sz="2200" dirty="0" err="1" smtClean="0">
                <a:solidFill>
                  <a:schemeClr val="bg1"/>
                </a:solidFill>
              </a:rPr>
              <a:t>покладається</a:t>
            </a:r>
            <a:r>
              <a:rPr lang="ru-RU" sz="2200" dirty="0" smtClean="0">
                <a:solidFill>
                  <a:schemeClr val="bg1"/>
                </a:solidFill>
              </a:rPr>
              <a:t> </a:t>
            </a:r>
            <a:r>
              <a:rPr lang="ru-RU" sz="2200" dirty="0" err="1" smtClean="0">
                <a:solidFill>
                  <a:schemeClr val="bg1"/>
                </a:solidFill>
              </a:rPr>
              <a:t>здійснення</a:t>
            </a:r>
            <a:r>
              <a:rPr lang="ru-RU" sz="2200" dirty="0" smtClean="0">
                <a:solidFill>
                  <a:schemeClr val="bg1"/>
                </a:solidFill>
              </a:rPr>
              <a:t> </a:t>
            </a:r>
            <a:r>
              <a:rPr lang="ru-RU" sz="2200" dirty="0" err="1" smtClean="0">
                <a:solidFill>
                  <a:schemeClr val="bg1"/>
                </a:solidFill>
              </a:rPr>
              <a:t>соціального</a:t>
            </a:r>
            <a:r>
              <a:rPr lang="ru-RU" sz="2200" dirty="0" smtClean="0">
                <a:solidFill>
                  <a:schemeClr val="bg1"/>
                </a:solidFill>
              </a:rPr>
              <a:t> </a:t>
            </a:r>
            <a:r>
              <a:rPr lang="ru-RU" sz="2200" dirty="0" err="1" smtClean="0">
                <a:solidFill>
                  <a:schemeClr val="bg1"/>
                </a:solidFill>
              </a:rPr>
              <a:t>захисту</a:t>
            </a:r>
            <a:r>
              <a:rPr lang="ru-RU" sz="2200" dirty="0" smtClean="0">
                <a:solidFill>
                  <a:schemeClr val="bg1"/>
                </a:solidFill>
              </a:rPr>
              <a:t> </a:t>
            </a:r>
            <a:r>
              <a:rPr lang="ru-RU" sz="2200" dirty="0" err="1" smtClean="0">
                <a:solidFill>
                  <a:schemeClr val="bg1"/>
                </a:solidFill>
              </a:rPr>
              <a:t>і</a:t>
            </a:r>
            <a:r>
              <a:rPr lang="ru-RU" sz="2200" dirty="0" smtClean="0">
                <a:solidFill>
                  <a:schemeClr val="bg1"/>
                </a:solidFill>
              </a:rPr>
              <a:t> </a:t>
            </a:r>
            <a:r>
              <a:rPr lang="ru-RU" sz="2200" dirty="0" err="1" smtClean="0">
                <a:solidFill>
                  <a:schemeClr val="bg1"/>
                </a:solidFill>
              </a:rPr>
              <a:t>профілактики</a:t>
            </a:r>
            <a:r>
              <a:rPr lang="ru-RU" sz="2200" dirty="0" smtClean="0">
                <a:solidFill>
                  <a:schemeClr val="bg1"/>
                </a:solidFill>
              </a:rPr>
              <a:t> </a:t>
            </a:r>
            <a:r>
              <a:rPr lang="ru-RU" sz="2200" dirty="0" err="1" smtClean="0">
                <a:solidFill>
                  <a:schemeClr val="bg1"/>
                </a:solidFill>
              </a:rPr>
              <a:t>правопорушень</a:t>
            </a:r>
            <a:r>
              <a:rPr lang="ru-RU" sz="2200" dirty="0" smtClean="0">
                <a:solidFill>
                  <a:schemeClr val="bg1"/>
                </a:solidFill>
              </a:rPr>
              <a:t> </a:t>
            </a:r>
            <a:r>
              <a:rPr lang="ru-RU" sz="2200" dirty="0" err="1" smtClean="0">
                <a:solidFill>
                  <a:schemeClr val="bg1"/>
                </a:solidFill>
              </a:rPr>
              <a:t>серед</a:t>
            </a:r>
            <a:r>
              <a:rPr lang="ru-RU" sz="2200" dirty="0" smtClean="0">
                <a:solidFill>
                  <a:schemeClr val="bg1"/>
                </a:solidFill>
              </a:rPr>
              <a:t> </a:t>
            </a:r>
            <a:r>
              <a:rPr lang="ru-RU" sz="2200" dirty="0" err="1" smtClean="0">
                <a:solidFill>
                  <a:schemeClr val="bg1"/>
                </a:solidFill>
              </a:rPr>
              <a:t>осіб</a:t>
            </a:r>
            <a:r>
              <a:rPr lang="ru-RU" sz="2200" dirty="0" smtClean="0">
                <a:solidFill>
                  <a:schemeClr val="bg1"/>
                </a:solidFill>
              </a:rPr>
              <a:t>, </a:t>
            </a:r>
            <a:r>
              <a:rPr lang="ru-RU" sz="2200" dirty="0" err="1" smtClean="0">
                <a:solidFill>
                  <a:schemeClr val="bg1"/>
                </a:solidFill>
              </a:rPr>
              <a:t>які</a:t>
            </a:r>
            <a:r>
              <a:rPr lang="ru-RU" sz="2200" dirty="0" smtClean="0">
                <a:solidFill>
                  <a:schemeClr val="bg1"/>
                </a:solidFill>
              </a:rPr>
              <a:t> не </a:t>
            </a:r>
            <a:r>
              <a:rPr lang="ru-RU" sz="2200" dirty="0" err="1" smtClean="0">
                <a:solidFill>
                  <a:schemeClr val="bg1"/>
                </a:solidFill>
              </a:rPr>
              <a:t>досягли</a:t>
            </a:r>
            <a:r>
              <a:rPr lang="ru-RU" sz="2200" dirty="0" smtClean="0">
                <a:solidFill>
                  <a:schemeClr val="bg1"/>
                </a:solidFill>
              </a:rPr>
              <a:t> 18 </a:t>
            </a:r>
            <a:r>
              <a:rPr lang="ru-RU" sz="2200" dirty="0" err="1" smtClean="0">
                <a:solidFill>
                  <a:schemeClr val="bg1"/>
                </a:solidFill>
              </a:rPr>
              <a:t>років</a:t>
            </a:r>
            <a:r>
              <a:rPr lang="ru-RU" sz="2200" dirty="0" smtClean="0">
                <a:solidFill>
                  <a:schemeClr val="bg1"/>
                </a:solidFill>
              </a:rPr>
              <a:t>.</a:t>
            </a:r>
            <a:endParaRPr lang="uk-UA" sz="2200" dirty="0" smtClean="0"/>
          </a:p>
          <a:p>
            <a:pPr algn="just">
              <a:buNone/>
            </a:pPr>
            <a:r>
              <a:rPr lang="ru-RU" sz="2200" dirty="0" smtClean="0"/>
              <a:t>		</a:t>
            </a:r>
            <a:r>
              <a:rPr lang="ru-RU" sz="2400" dirty="0" smtClean="0"/>
              <a:t>Для </a:t>
            </a:r>
            <a:r>
              <a:rPr lang="ru-RU" sz="2400" dirty="0" err="1" smtClean="0"/>
              <a:t>його</a:t>
            </a:r>
            <a:r>
              <a:rPr lang="ru-RU" sz="2400" dirty="0" smtClean="0"/>
              <a:t> </a:t>
            </a:r>
            <a:r>
              <a:rPr lang="ru-RU" sz="2400" dirty="0" err="1" smtClean="0"/>
              <a:t>виконання</a:t>
            </a:r>
            <a:r>
              <a:rPr lang="ru-RU" sz="2400" dirty="0" smtClean="0"/>
              <a:t> </a:t>
            </a:r>
            <a:r>
              <a:rPr lang="ru-RU" sz="2400" dirty="0" err="1" smtClean="0"/>
              <a:t>були</a:t>
            </a:r>
            <a:r>
              <a:rPr lang="ru-RU" sz="2400" dirty="0" smtClean="0"/>
              <a:t> </a:t>
            </a:r>
            <a:r>
              <a:rPr lang="ru-RU" sz="2400" dirty="0" err="1" smtClean="0"/>
              <a:t>створені</a:t>
            </a:r>
            <a:r>
              <a:rPr lang="ru-RU" sz="2400" dirty="0" smtClean="0"/>
              <a:t> в </a:t>
            </a:r>
            <a:r>
              <a:rPr lang="ru-RU" sz="2400" dirty="0" err="1" smtClean="0"/>
              <a:t>системі</a:t>
            </a:r>
            <a:r>
              <a:rPr lang="ru-RU" sz="2400" dirty="0" smtClean="0"/>
              <a:t> </a:t>
            </a:r>
            <a:r>
              <a:rPr lang="ru-RU" sz="2400" dirty="0" err="1" smtClean="0"/>
              <a:t>державних</a:t>
            </a:r>
            <a:r>
              <a:rPr lang="ru-RU" sz="2400" dirty="0" smtClean="0"/>
              <a:t> </a:t>
            </a:r>
            <a:r>
              <a:rPr lang="ru-RU" sz="2400" dirty="0" err="1" smtClean="0"/>
              <a:t>органів</a:t>
            </a:r>
            <a:r>
              <a:rPr lang="ru-RU" sz="2400" dirty="0" smtClean="0"/>
              <a:t> </a:t>
            </a:r>
            <a:r>
              <a:rPr lang="ru-RU" sz="2400" dirty="0" err="1" smtClean="0"/>
              <a:t>нові</a:t>
            </a:r>
            <a:r>
              <a:rPr lang="ru-RU" sz="2400" dirty="0" smtClean="0"/>
              <a:t> </a:t>
            </a:r>
            <a:r>
              <a:rPr lang="ru-RU" sz="2400" dirty="0" err="1" smtClean="0"/>
              <a:t>структури</a:t>
            </a:r>
            <a:r>
              <a:rPr lang="ru-RU" sz="2400" dirty="0" smtClean="0"/>
              <a:t>: </a:t>
            </a:r>
            <a:r>
              <a:rPr lang="ru-RU" sz="2400" dirty="0" err="1" smtClean="0"/>
              <a:t>спеціально</a:t>
            </a:r>
            <a:r>
              <a:rPr lang="ru-RU" sz="2400" dirty="0" smtClean="0"/>
              <a:t> </a:t>
            </a:r>
            <a:r>
              <a:rPr lang="ru-RU" sz="2400" dirty="0" err="1" smtClean="0"/>
              <a:t>уповноважений</a:t>
            </a:r>
            <a:r>
              <a:rPr lang="ru-RU" sz="2400" dirty="0" smtClean="0"/>
              <a:t> </a:t>
            </a:r>
            <a:r>
              <a:rPr lang="ru-RU" sz="2400" dirty="0" err="1" smtClean="0"/>
              <a:t>центральний</a:t>
            </a:r>
            <a:r>
              <a:rPr lang="ru-RU" sz="2400" dirty="0" smtClean="0"/>
              <a:t> орган </a:t>
            </a:r>
            <a:r>
              <a:rPr lang="ru-RU" sz="2400" dirty="0" err="1" smtClean="0"/>
              <a:t>виконавчої</a:t>
            </a:r>
            <a:r>
              <a:rPr lang="ru-RU" sz="2400" dirty="0" smtClean="0"/>
              <a:t> </a:t>
            </a:r>
            <a:r>
              <a:rPr lang="ru-RU" sz="2400" dirty="0" err="1" smtClean="0"/>
              <a:t>влади</a:t>
            </a:r>
            <a:r>
              <a:rPr lang="ru-RU" sz="2400" dirty="0" smtClean="0"/>
              <a:t> у справах </a:t>
            </a:r>
            <a:r>
              <a:rPr lang="ru-RU" sz="2400" dirty="0" err="1" smtClean="0"/>
              <a:t>сім'ї</a:t>
            </a:r>
            <a:r>
              <a:rPr lang="ru-RU" sz="2400" dirty="0" smtClean="0"/>
              <a:t>, </a:t>
            </a:r>
            <a:r>
              <a:rPr lang="ru-RU" sz="2400" dirty="0" err="1" smtClean="0"/>
              <a:t>дітей</a:t>
            </a:r>
            <a:r>
              <a:rPr lang="ru-RU" sz="2400" dirty="0" smtClean="0"/>
              <a:t> та </a:t>
            </a:r>
            <a:r>
              <a:rPr lang="ru-RU" sz="2400" dirty="0" err="1" smtClean="0"/>
              <a:t>молоді</a:t>
            </a:r>
            <a:r>
              <a:rPr lang="ru-RU" sz="2400" dirty="0" smtClean="0"/>
              <a:t>, </a:t>
            </a:r>
            <a:r>
              <a:rPr lang="ru-RU" sz="2400" dirty="0" err="1" smtClean="0"/>
              <a:t>уповноважений</a:t>
            </a:r>
            <a:r>
              <a:rPr lang="ru-RU" sz="2400" dirty="0" smtClean="0"/>
              <a:t> орган </a:t>
            </a:r>
            <a:r>
              <a:rPr lang="ru-RU" sz="2400" dirty="0" err="1" smtClean="0"/>
              <a:t>влади</a:t>
            </a:r>
            <a:r>
              <a:rPr lang="ru-RU" sz="2400" dirty="0" smtClean="0"/>
              <a:t> </a:t>
            </a:r>
            <a:r>
              <a:rPr lang="ru-RU" sz="2400" dirty="0" err="1" smtClean="0"/>
              <a:t>Автономної</a:t>
            </a:r>
            <a:r>
              <a:rPr lang="ru-RU" sz="2400" dirty="0" smtClean="0"/>
              <a:t> </a:t>
            </a:r>
            <a:r>
              <a:rPr lang="ru-RU" sz="2400" dirty="0" err="1" smtClean="0"/>
              <a:t>Республіки</a:t>
            </a:r>
            <a:r>
              <a:rPr lang="ru-RU" sz="2400" dirty="0" smtClean="0"/>
              <a:t> </a:t>
            </a:r>
            <a:r>
              <a:rPr lang="ru-RU" sz="2400" dirty="0" err="1" smtClean="0"/>
              <a:t>Крим</a:t>
            </a:r>
            <a:r>
              <a:rPr lang="ru-RU" sz="2400" dirty="0" smtClean="0"/>
              <a:t> у справах </a:t>
            </a:r>
            <a:r>
              <a:rPr lang="ru-RU" sz="2400" dirty="0" err="1" smtClean="0"/>
              <a:t>сім'ї</a:t>
            </a:r>
            <a:r>
              <a:rPr lang="ru-RU" sz="2400" dirty="0" smtClean="0"/>
              <a:t>, </a:t>
            </a:r>
            <a:r>
              <a:rPr lang="ru-RU" sz="2400" dirty="0" err="1" smtClean="0"/>
              <a:t>дітей</a:t>
            </a:r>
            <a:r>
              <a:rPr lang="ru-RU" sz="2400" dirty="0" smtClean="0"/>
              <a:t> та </a:t>
            </a:r>
            <a:r>
              <a:rPr lang="ru-RU" sz="2400" dirty="0" err="1" smtClean="0"/>
              <a:t>молоді</a:t>
            </a:r>
            <a:r>
              <a:rPr lang="ru-RU" sz="2400" dirty="0" smtClean="0"/>
              <a:t>, </a:t>
            </a:r>
            <a:r>
              <a:rPr lang="ru-RU" sz="2400" dirty="0" err="1" smtClean="0"/>
              <a:t>служби</a:t>
            </a:r>
            <a:r>
              <a:rPr lang="ru-RU" sz="2400" dirty="0" smtClean="0"/>
              <a:t> у справах </a:t>
            </a:r>
            <a:r>
              <a:rPr lang="ru-RU" sz="2400" dirty="0" err="1" smtClean="0"/>
              <a:t>дітей</a:t>
            </a:r>
            <a:r>
              <a:rPr lang="ru-RU" sz="2400" dirty="0" smtClean="0"/>
              <a:t> </a:t>
            </a:r>
            <a:r>
              <a:rPr lang="ru-RU" sz="2400" dirty="0" err="1" smtClean="0"/>
              <a:t>обласних</a:t>
            </a:r>
            <a:r>
              <a:rPr lang="ru-RU" sz="2400" dirty="0" smtClean="0"/>
              <a:t>, </a:t>
            </a:r>
            <a:r>
              <a:rPr lang="ru-RU" sz="2400" dirty="0" err="1" smtClean="0"/>
              <a:t>Київської</a:t>
            </a:r>
            <a:r>
              <a:rPr lang="ru-RU" sz="2400" dirty="0" smtClean="0"/>
              <a:t> та </a:t>
            </a:r>
            <a:r>
              <a:rPr lang="ru-RU" sz="2400" dirty="0" err="1" smtClean="0"/>
              <a:t>Севастопольської</a:t>
            </a:r>
            <a:r>
              <a:rPr lang="ru-RU" sz="2400" dirty="0" smtClean="0"/>
              <a:t> </a:t>
            </a:r>
            <a:r>
              <a:rPr lang="ru-RU" sz="2400" dirty="0" err="1" smtClean="0"/>
              <a:t>міських</a:t>
            </a:r>
            <a:r>
              <a:rPr lang="ru-RU" sz="2400" dirty="0" smtClean="0"/>
              <a:t>, </a:t>
            </a:r>
            <a:r>
              <a:rPr lang="ru-RU" sz="2400" dirty="0" err="1" smtClean="0"/>
              <a:t>районних</a:t>
            </a:r>
            <a:r>
              <a:rPr lang="ru-RU" sz="2400" dirty="0" smtClean="0"/>
              <a:t> </a:t>
            </a:r>
            <a:r>
              <a:rPr lang="ru-RU" sz="2400" dirty="0" err="1" smtClean="0"/>
              <a:t>державних</a:t>
            </a:r>
            <a:r>
              <a:rPr lang="ru-RU" sz="2400" dirty="0" smtClean="0"/>
              <a:t>  </a:t>
            </a:r>
            <a:r>
              <a:rPr lang="ru-RU" sz="2400" dirty="0" err="1" smtClean="0"/>
              <a:t>адміністрацій</a:t>
            </a:r>
            <a:r>
              <a:rPr lang="ru-RU" sz="2400" dirty="0" smtClean="0"/>
              <a:t>, </a:t>
            </a:r>
            <a:r>
              <a:rPr lang="ru-RU" sz="2400" dirty="0" err="1" smtClean="0"/>
              <a:t>виконавчих</a:t>
            </a:r>
            <a:r>
              <a:rPr lang="ru-RU" sz="2400" dirty="0" smtClean="0"/>
              <a:t> </a:t>
            </a:r>
            <a:r>
              <a:rPr lang="ru-RU" sz="2400" dirty="0" err="1" smtClean="0"/>
              <a:t>органів</a:t>
            </a:r>
            <a:r>
              <a:rPr lang="ru-RU" sz="2400" dirty="0" smtClean="0"/>
              <a:t> </a:t>
            </a:r>
            <a:r>
              <a:rPr lang="ru-RU" sz="2400" dirty="0" err="1" smtClean="0"/>
              <a:t>міських</a:t>
            </a:r>
            <a:r>
              <a:rPr lang="ru-RU" sz="2400" dirty="0" smtClean="0"/>
              <a:t> </a:t>
            </a:r>
            <a:r>
              <a:rPr lang="ru-RU" sz="2400" dirty="0" err="1" smtClean="0"/>
              <a:t>і</a:t>
            </a:r>
            <a:r>
              <a:rPr lang="ru-RU" sz="2400" dirty="0" smtClean="0"/>
              <a:t> </a:t>
            </a:r>
            <a:r>
              <a:rPr lang="ru-RU" sz="2400" dirty="0" err="1" smtClean="0"/>
              <a:t>районних</a:t>
            </a:r>
            <a:r>
              <a:rPr lang="ru-RU" sz="2400" dirty="0" smtClean="0"/>
              <a:t> у </a:t>
            </a:r>
            <a:r>
              <a:rPr lang="ru-RU" sz="2400" dirty="0" err="1" smtClean="0"/>
              <a:t>містах</a:t>
            </a:r>
            <a:r>
              <a:rPr lang="ru-RU" sz="2400" dirty="0" smtClean="0"/>
              <a:t> рад; </a:t>
            </a:r>
            <a:r>
              <a:rPr lang="ru-RU" sz="2400" dirty="0" err="1" smtClean="0"/>
              <a:t>приймальники-розподільники</a:t>
            </a:r>
            <a:r>
              <a:rPr lang="ru-RU" sz="2400" dirty="0" smtClean="0"/>
              <a:t> для </a:t>
            </a:r>
            <a:r>
              <a:rPr lang="ru-RU" sz="2400" dirty="0" err="1" smtClean="0"/>
              <a:t>дітей</a:t>
            </a:r>
            <a:r>
              <a:rPr lang="ru-RU" sz="2400" dirty="0" smtClean="0"/>
              <a:t> </a:t>
            </a:r>
            <a:r>
              <a:rPr lang="ru-RU" sz="2400" dirty="0" err="1" smtClean="0"/>
              <a:t>відділи</a:t>
            </a:r>
            <a:r>
              <a:rPr lang="ru-RU" sz="2400" dirty="0" smtClean="0"/>
              <a:t> </a:t>
            </a:r>
            <a:r>
              <a:rPr lang="ru-RU" sz="2400" dirty="0" err="1" smtClean="0"/>
              <a:t>ювенальної</a:t>
            </a:r>
            <a:r>
              <a:rPr lang="ru-RU" sz="2400" dirty="0" smtClean="0"/>
              <a:t> </a:t>
            </a:r>
            <a:r>
              <a:rPr lang="ru-RU" sz="2400" dirty="0" err="1" smtClean="0"/>
              <a:t>привенції</a:t>
            </a:r>
            <a:r>
              <a:rPr lang="ru-RU" sz="2400" dirty="0" smtClean="0"/>
              <a:t> </a:t>
            </a:r>
            <a:r>
              <a:rPr lang="ru-RU" sz="2400" dirty="0" err="1" smtClean="0"/>
              <a:t>Національної</a:t>
            </a:r>
            <a:r>
              <a:rPr lang="ru-RU" sz="2400" dirty="0" smtClean="0"/>
              <a:t> </a:t>
            </a:r>
            <a:r>
              <a:rPr lang="ru-RU" sz="2400" dirty="0" err="1" smtClean="0"/>
              <a:t>поліції</a:t>
            </a:r>
            <a:r>
              <a:rPr lang="ru-RU" sz="2400" dirty="0" smtClean="0"/>
              <a:t>; </a:t>
            </a:r>
            <a:r>
              <a:rPr lang="ru-RU" sz="2400" dirty="0" err="1" smtClean="0"/>
              <a:t>школи</a:t>
            </a:r>
            <a:r>
              <a:rPr lang="ru-RU" sz="2400" dirty="0" smtClean="0"/>
              <a:t> </a:t>
            </a:r>
            <a:r>
              <a:rPr lang="ru-RU" sz="2400" dirty="0" err="1" smtClean="0"/>
              <a:t>соціальної</a:t>
            </a:r>
            <a:r>
              <a:rPr lang="ru-RU" sz="2400" dirty="0" smtClean="0"/>
              <a:t> </a:t>
            </a:r>
            <a:r>
              <a:rPr lang="ru-RU" sz="2400" dirty="0" err="1" smtClean="0"/>
              <a:t>реабілітації</a:t>
            </a:r>
            <a:r>
              <a:rPr lang="ru-RU" sz="2400" dirty="0" smtClean="0"/>
              <a:t> та </a:t>
            </a:r>
            <a:r>
              <a:rPr lang="ru-RU" sz="2400" dirty="0" err="1" smtClean="0"/>
              <a:t>професійні</a:t>
            </a:r>
            <a:r>
              <a:rPr lang="ru-RU" sz="2400" dirty="0" smtClean="0"/>
              <a:t> училища </a:t>
            </a:r>
            <a:r>
              <a:rPr lang="ru-RU" sz="2400" dirty="0" err="1" smtClean="0"/>
              <a:t>соціальної</a:t>
            </a:r>
            <a:r>
              <a:rPr lang="ru-RU" sz="2400" dirty="0" smtClean="0"/>
              <a:t> </a:t>
            </a:r>
            <a:r>
              <a:rPr lang="ru-RU" sz="2400" dirty="0" err="1" smtClean="0"/>
              <a:t>реабілітації</a:t>
            </a:r>
            <a:r>
              <a:rPr lang="ru-RU" sz="2400" dirty="0" smtClean="0"/>
              <a:t> </a:t>
            </a:r>
            <a:r>
              <a:rPr lang="ru-RU" sz="2400" dirty="0" err="1" smtClean="0"/>
              <a:t>органів</a:t>
            </a:r>
            <a:r>
              <a:rPr lang="ru-RU" sz="2400" dirty="0" smtClean="0"/>
              <a:t> </a:t>
            </a:r>
            <a:r>
              <a:rPr lang="ru-RU" sz="2400" dirty="0" err="1" smtClean="0"/>
              <a:t>освіти</a:t>
            </a:r>
            <a:r>
              <a:rPr lang="ru-RU" sz="2400" dirty="0" smtClean="0"/>
              <a:t>; </a:t>
            </a:r>
            <a:r>
              <a:rPr lang="ru-RU" sz="2400" dirty="0" err="1" smtClean="0"/>
              <a:t>центри</a:t>
            </a:r>
            <a:r>
              <a:rPr lang="ru-RU" sz="2400" dirty="0" smtClean="0"/>
              <a:t> </a:t>
            </a:r>
            <a:r>
              <a:rPr lang="ru-RU" sz="2400" dirty="0" err="1" smtClean="0"/>
              <a:t>медико-соціальної</a:t>
            </a:r>
            <a:r>
              <a:rPr lang="ru-RU" sz="2400" dirty="0" smtClean="0"/>
              <a:t> </a:t>
            </a:r>
            <a:r>
              <a:rPr lang="ru-RU" sz="2400" dirty="0" err="1" smtClean="0"/>
              <a:t>реабілітації</a:t>
            </a:r>
            <a:r>
              <a:rPr lang="ru-RU" sz="2400" dirty="0" smtClean="0"/>
              <a:t> </a:t>
            </a:r>
            <a:r>
              <a:rPr lang="ru-RU" sz="2400" dirty="0" err="1" smtClean="0"/>
              <a:t>дітей</a:t>
            </a:r>
            <a:r>
              <a:rPr lang="ru-RU" sz="2400" dirty="0" smtClean="0"/>
              <a:t> </a:t>
            </a:r>
            <a:r>
              <a:rPr lang="ru-RU" sz="2400" dirty="0" err="1" smtClean="0"/>
              <a:t>закладів</a:t>
            </a:r>
            <a:r>
              <a:rPr lang="ru-RU" sz="2400" dirty="0" smtClean="0"/>
              <a:t> </a:t>
            </a:r>
            <a:r>
              <a:rPr lang="ru-RU" sz="2400" dirty="0" err="1" smtClean="0"/>
              <a:t>охорони</a:t>
            </a:r>
            <a:r>
              <a:rPr lang="ru-RU" sz="2400" dirty="0" smtClean="0"/>
              <a:t> </a:t>
            </a:r>
            <a:r>
              <a:rPr lang="ru-RU" sz="2400" dirty="0" err="1" smtClean="0"/>
              <a:t>здоров'я</a:t>
            </a:r>
            <a:r>
              <a:rPr lang="ru-RU" sz="2400" dirty="0" smtClean="0"/>
              <a:t>; </a:t>
            </a:r>
            <a:r>
              <a:rPr lang="ru-RU" sz="2400" dirty="0" err="1" smtClean="0"/>
              <a:t>спеціальні</a:t>
            </a:r>
            <a:r>
              <a:rPr lang="ru-RU" sz="2400" dirty="0" smtClean="0"/>
              <a:t> </a:t>
            </a:r>
            <a:r>
              <a:rPr lang="ru-RU" sz="2400" dirty="0" err="1" smtClean="0"/>
              <a:t>виховні</a:t>
            </a:r>
            <a:r>
              <a:rPr lang="ru-RU" sz="2400" dirty="0" smtClean="0"/>
              <a:t> установи </a:t>
            </a:r>
            <a:r>
              <a:rPr lang="ru-RU" sz="2400" dirty="0" err="1" smtClean="0"/>
              <a:t>Державної</a:t>
            </a:r>
            <a:r>
              <a:rPr lang="ru-RU" sz="2400" dirty="0" smtClean="0"/>
              <a:t> </a:t>
            </a:r>
            <a:r>
              <a:rPr lang="ru-RU" sz="2400" dirty="0" err="1" smtClean="0"/>
              <a:t>кримінально-виконавчої</a:t>
            </a:r>
            <a:r>
              <a:rPr lang="ru-RU" sz="2400" dirty="0" smtClean="0"/>
              <a:t> </a:t>
            </a:r>
            <a:r>
              <a:rPr lang="ru-RU" sz="2400" dirty="0" err="1" smtClean="0"/>
              <a:t>служби</a:t>
            </a:r>
            <a:r>
              <a:rPr lang="ru-RU" sz="2400" dirty="0" smtClean="0"/>
              <a:t> </a:t>
            </a:r>
            <a:r>
              <a:rPr lang="ru-RU" sz="2400" dirty="0" err="1" smtClean="0"/>
              <a:t>України</a:t>
            </a:r>
            <a:r>
              <a:rPr lang="ru-RU" sz="2400" dirty="0" smtClean="0"/>
              <a:t>; </a:t>
            </a:r>
            <a:r>
              <a:rPr lang="ru-RU" sz="2400" dirty="0" err="1" smtClean="0"/>
              <a:t>притулки</a:t>
            </a:r>
            <a:r>
              <a:rPr lang="ru-RU" sz="2400" dirty="0" smtClean="0"/>
              <a:t> для </a:t>
            </a:r>
            <a:r>
              <a:rPr lang="ru-RU" sz="2400" dirty="0" err="1" smtClean="0"/>
              <a:t>дітей</a:t>
            </a:r>
            <a:r>
              <a:rPr lang="ru-RU" sz="2400" dirty="0" smtClean="0"/>
              <a:t>; </a:t>
            </a:r>
            <a:r>
              <a:rPr lang="ru-RU" sz="2400" dirty="0" err="1" smtClean="0"/>
              <a:t>центри</a:t>
            </a:r>
            <a:r>
              <a:rPr lang="ru-RU" sz="2400" dirty="0" smtClean="0"/>
              <a:t> </a:t>
            </a:r>
            <a:r>
              <a:rPr lang="ru-RU" sz="2400" dirty="0" err="1" smtClean="0"/>
              <a:t>соціально-психологічної</a:t>
            </a:r>
            <a:r>
              <a:rPr lang="ru-RU" sz="2400" dirty="0" smtClean="0"/>
              <a:t> </a:t>
            </a:r>
            <a:r>
              <a:rPr lang="ru-RU" sz="2400" dirty="0" err="1" smtClean="0"/>
              <a:t>реабілітації</a:t>
            </a:r>
            <a:r>
              <a:rPr lang="ru-RU" sz="2400" dirty="0" smtClean="0"/>
              <a:t> </a:t>
            </a:r>
            <a:r>
              <a:rPr lang="ru-RU" sz="2400" dirty="0" err="1" smtClean="0"/>
              <a:t>дітей</a:t>
            </a:r>
            <a:r>
              <a:rPr lang="ru-RU" sz="2400" dirty="0" smtClean="0"/>
              <a:t>; </a:t>
            </a:r>
            <a:r>
              <a:rPr lang="ru-RU" sz="2400" dirty="0" err="1" smtClean="0"/>
              <a:t>соціально-реабілітаційні</a:t>
            </a:r>
            <a:r>
              <a:rPr lang="ru-RU" sz="2400" dirty="0" smtClean="0"/>
              <a:t> </a:t>
            </a:r>
            <a:r>
              <a:rPr lang="ru-RU" sz="2400" dirty="0" err="1" smtClean="0"/>
              <a:t>центри</a:t>
            </a:r>
            <a:r>
              <a:rPr lang="ru-RU" sz="2400" dirty="0" smtClean="0"/>
              <a:t> (</a:t>
            </a:r>
            <a:r>
              <a:rPr lang="ru-RU" sz="2400" dirty="0" err="1" smtClean="0"/>
              <a:t>дитячі</a:t>
            </a:r>
            <a:r>
              <a:rPr lang="ru-RU" sz="2400" dirty="0" smtClean="0"/>
              <a:t> </a:t>
            </a:r>
            <a:r>
              <a:rPr lang="ru-RU" sz="2400" dirty="0" err="1" smtClean="0"/>
              <a:t>містечка</a:t>
            </a:r>
            <a:r>
              <a:rPr lang="ru-RU" sz="2400" dirty="0" smtClean="0"/>
              <a:t>).</a:t>
            </a:r>
            <a:endParaRPr lang="uk-UA" sz="2400" dirty="0" smtClean="0"/>
          </a:p>
          <a:p>
            <a:endParaRPr lang="uk-UA"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838201"/>
            <a:ext cx="10872012" cy="831640"/>
          </a:xfrm>
        </p:spPr>
        <p:txBody>
          <a:bodyPr/>
          <a:lstStyle/>
          <a:p>
            <a:pPr algn="ctr"/>
            <a:r>
              <a:rPr lang="uk-UA" sz="3200" b="1" dirty="0" smtClean="0">
                <a:solidFill>
                  <a:schemeClr val="bg1"/>
                </a:solidFill>
                <a:ea typeface="Book Antiqua" charset="0"/>
                <a:cs typeface="Book Antiqua" charset="0"/>
              </a:rPr>
              <a:t>Заходи загальної профілактики </a:t>
            </a:r>
            <a:endParaRPr lang="uk-UA" sz="3200" dirty="0">
              <a:solidFill>
                <a:schemeClr val="bg1"/>
              </a:solidFill>
            </a:endParaRPr>
          </a:p>
        </p:txBody>
      </p:sp>
      <p:sp>
        <p:nvSpPr>
          <p:cNvPr id="3" name="Текст 2"/>
          <p:cNvSpPr>
            <a:spLocks noGrp="1"/>
          </p:cNvSpPr>
          <p:nvPr>
            <p:ph type="body" idx="1"/>
          </p:nvPr>
        </p:nvSpPr>
        <p:spPr>
          <a:xfrm>
            <a:off x="457200" y="1828800"/>
            <a:ext cx="11277600" cy="5029200"/>
          </a:xfrm>
        </p:spPr>
        <p:txBody>
          <a:bodyPr/>
          <a:lstStyle/>
          <a:p>
            <a:pPr marL="177800" indent="0" algn="just" fontAlgn="base">
              <a:buNone/>
            </a:pPr>
            <a:r>
              <a:rPr lang="uk-UA" sz="2600" dirty="0" smtClean="0"/>
              <a:t>Здійснюються на території обслуговування в навчальних закладах та за місцем проживання дітей, з метою </a:t>
            </a:r>
            <a:r>
              <a:rPr lang="uk-UA" sz="2600" dirty="0" err="1" smtClean="0"/>
              <a:t>запобіганняння</a:t>
            </a:r>
            <a:r>
              <a:rPr lang="uk-UA" sz="2600" dirty="0" smtClean="0"/>
              <a:t> вчинення дітьми адміністративних і кримінальних правопорушень.</a:t>
            </a:r>
          </a:p>
          <a:p>
            <a:pPr marL="177800" indent="0" algn="just" fontAlgn="base">
              <a:buNone/>
            </a:pPr>
            <a:r>
              <a:rPr lang="uk-UA" sz="2600" b="1" dirty="0" smtClean="0"/>
              <a:t>Заходи загальної профілактики:</a:t>
            </a:r>
          </a:p>
          <a:p>
            <a:pPr marL="177800" indent="0" algn="just">
              <a:buFontTx/>
              <a:buChar char="-"/>
            </a:pPr>
            <a:r>
              <a:rPr lang="uk-UA" sz="2600" dirty="0" smtClean="0"/>
              <a:t> виявлення причин й умов, що призводять до вчинення </a:t>
            </a:r>
          </a:p>
          <a:p>
            <a:pPr marL="177800" indent="0" algn="just">
              <a:buNone/>
            </a:pPr>
            <a:r>
              <a:rPr lang="uk-UA" sz="2600" dirty="0" smtClean="0"/>
              <a:t>правопорушень дітьми та уживають заходів для їх усунення;</a:t>
            </a:r>
          </a:p>
          <a:p>
            <a:pPr marL="177800" indent="0" algn="just">
              <a:buFontTx/>
              <a:buChar char="-"/>
            </a:pPr>
            <a:r>
              <a:rPr lang="uk-UA" sz="2600" dirty="0" smtClean="0"/>
              <a:t> проведення зустрічей з адміністрацією </a:t>
            </a:r>
          </a:p>
          <a:p>
            <a:pPr marL="177800" indent="0" algn="just">
              <a:buFontTx/>
              <a:buChar char="-"/>
            </a:pPr>
            <a:r>
              <a:rPr lang="uk-UA" sz="2600" dirty="0" smtClean="0"/>
              <a:t>навчальних закладів та представниками батьківських комітетів; </a:t>
            </a:r>
          </a:p>
          <a:p>
            <a:pPr marL="177800" indent="0" algn="just">
              <a:buFontTx/>
              <a:buChar char="-"/>
            </a:pPr>
            <a:r>
              <a:rPr lang="uk-UA" sz="2600" dirty="0" smtClean="0"/>
              <a:t> проведення у навчальних закладах лекції та практичних занять,</a:t>
            </a:r>
          </a:p>
          <a:p>
            <a:pPr marL="177800" indent="0" algn="just">
              <a:buNone/>
            </a:pPr>
            <a:r>
              <a:rPr lang="uk-UA" sz="2600" dirty="0" smtClean="0"/>
              <a:t> спрямованих на формування в дітей </a:t>
            </a:r>
            <a:r>
              <a:rPr lang="uk-UA" sz="2600" dirty="0" err="1" smtClean="0"/>
              <a:t>правосвідомої</a:t>
            </a:r>
            <a:r>
              <a:rPr lang="uk-UA" sz="2600" dirty="0" smtClean="0"/>
              <a:t> поведінки та </a:t>
            </a:r>
          </a:p>
          <a:p>
            <a:pPr marL="177800" indent="0" algn="just">
              <a:buNone/>
            </a:pPr>
            <a:r>
              <a:rPr lang="uk-UA" sz="2600" dirty="0" smtClean="0"/>
              <a:t>навичок до здорового способу життя. 	</a:t>
            </a:r>
          </a:p>
          <a:p>
            <a:pPr algn="ctr">
              <a:buNone/>
            </a:pPr>
            <a:endParaRPr lang="uk-UA" altLang="uk-UA" b="1" dirty="0" smtClean="0"/>
          </a:p>
          <a:p>
            <a:pPr marL="0" indent="0">
              <a:buNone/>
            </a:pPr>
            <a:endParaRPr lang="uk-UA" dirty="0"/>
          </a:p>
        </p:txBody>
      </p:sp>
      <p:pic>
        <p:nvPicPr>
          <p:cNvPr id="4" name="Рисунок 3" descr="Картинки по запросу картинки діти злочинці"/>
          <p:cNvPicPr/>
          <p:nvPr/>
        </p:nvPicPr>
        <p:blipFill>
          <a:blip r:embed="rId2" cstate="print"/>
          <a:srcRect/>
          <a:stretch>
            <a:fillRect/>
          </a:stretch>
        </p:blipFill>
        <p:spPr bwMode="auto">
          <a:xfrm>
            <a:off x="9829800" y="2514600"/>
            <a:ext cx="2209800" cy="3962400"/>
          </a:xfrm>
          <a:prstGeom prst="rect">
            <a:avLst/>
          </a:prstGeom>
          <a:noFill/>
          <a:ln w="9525">
            <a:noFill/>
            <a:miter lim="800000"/>
            <a:headEnd/>
            <a:tailEnd/>
          </a:ln>
        </p:spPr>
      </p:pic>
    </p:spTree>
    <p:extLst>
      <p:ext uri="{BB962C8B-B14F-4D97-AF65-F5344CB8AC3E}">
        <p14:creationId xmlns:p14="http://schemas.microsoft.com/office/powerpoint/2010/main" xmlns="" val="572823803"/>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066800"/>
            <a:ext cx="10872012" cy="609599"/>
          </a:xfrm>
        </p:spPr>
        <p:txBody>
          <a:bodyPr/>
          <a:lstStyle/>
          <a:p>
            <a:pPr algn="ctr"/>
            <a:r>
              <a:rPr lang="uk-UA" sz="3200" dirty="0" smtClean="0">
                <a:solidFill>
                  <a:schemeClr val="bg1"/>
                </a:solidFill>
              </a:rPr>
              <a:t>Місця дозвілля дітей</a:t>
            </a:r>
            <a:r>
              <a:rPr lang="uk-UA" altLang="uk-UA" sz="3200" b="1" dirty="0" smtClean="0">
                <a:solidFill>
                  <a:schemeClr val="bg1"/>
                </a:solidFill>
                <a:latin typeface="Book Antiqua" panose="02040602050305030304" pitchFamily="18" charset="0"/>
              </a:rPr>
              <a:t/>
            </a:r>
            <a:br>
              <a:rPr lang="uk-UA" altLang="uk-UA" sz="3200" b="1" dirty="0" smtClean="0">
                <a:solidFill>
                  <a:schemeClr val="bg1"/>
                </a:solidFill>
                <a:latin typeface="Book Antiqua" panose="02040602050305030304" pitchFamily="18" charset="0"/>
              </a:rPr>
            </a:br>
            <a:endParaRPr lang="uk-UA" sz="3200" b="1" dirty="0">
              <a:solidFill>
                <a:schemeClr val="bg1"/>
              </a:solidFill>
              <a:latin typeface="Book Antiqua" panose="02040602050305030304" pitchFamily="18" charset="0"/>
            </a:endParaRPr>
          </a:p>
        </p:txBody>
      </p:sp>
      <p:sp>
        <p:nvSpPr>
          <p:cNvPr id="3" name="Текст 2"/>
          <p:cNvSpPr>
            <a:spLocks noGrp="1"/>
          </p:cNvSpPr>
          <p:nvPr>
            <p:ph type="body" idx="1"/>
          </p:nvPr>
        </p:nvSpPr>
        <p:spPr>
          <a:xfrm>
            <a:off x="559206" y="2209800"/>
            <a:ext cx="10972799" cy="4038600"/>
          </a:xfrm>
        </p:spPr>
        <p:txBody>
          <a:bodyPr/>
          <a:lstStyle/>
          <a:p>
            <a:pPr marL="177800" indent="0" algn="just">
              <a:buNone/>
            </a:pPr>
            <a:r>
              <a:rPr lang="uk-UA" sz="2400" b="1" dirty="0" smtClean="0"/>
              <a:t>Періодичне відвідання місць проведення дозвіль</a:t>
            </a:r>
            <a:r>
              <a:rPr lang="uk-UA" sz="2400" dirty="0" smtClean="0"/>
              <a:t> дітей може допомогти зменшити кількість правопорушень завдяки:</a:t>
            </a:r>
          </a:p>
          <a:p>
            <a:pPr marL="177800" indent="0" algn="just">
              <a:buNone/>
            </a:pPr>
            <a:r>
              <a:rPr lang="uk-UA" sz="2400" dirty="0" smtClean="0"/>
              <a:t>- проведенню профілактичних бесід із власниками закладів щодо неприпустимості вживання алкоголю та наркотиків підлітками та дітьми.</a:t>
            </a:r>
          </a:p>
          <a:p>
            <a:pPr marL="177800" indent="0" algn="just">
              <a:buNone/>
            </a:pPr>
            <a:r>
              <a:rPr lang="uk-UA" sz="2400" dirty="0" smtClean="0"/>
              <a:t>- створенню довірливих відносин між поліцейським та підлітками, що проживають на території обслуговування (участь у спортивних заходах, демонстрація своїм прикладом тощо).</a:t>
            </a:r>
          </a:p>
          <a:p>
            <a:pPr marL="177800" indent="0" algn="just">
              <a:buFontTx/>
              <a:buChar char="-"/>
            </a:pPr>
            <a:r>
              <a:rPr lang="uk-UA" sz="2400" dirty="0" smtClean="0"/>
              <a:t>виявленню осіб, що систематично</a:t>
            </a:r>
          </a:p>
          <a:p>
            <a:pPr marL="177800" indent="0" algn="just">
              <a:buFontTx/>
              <a:buChar char="-"/>
            </a:pPr>
            <a:r>
              <a:rPr lang="uk-UA" sz="2400" dirty="0" smtClean="0"/>
              <a:t> демонструють агресивну, асоціальну поведінку,</a:t>
            </a:r>
          </a:p>
          <a:p>
            <a:pPr marL="177800" indent="0" algn="just">
              <a:buFontTx/>
              <a:buChar char="-"/>
            </a:pPr>
            <a:r>
              <a:rPr lang="uk-UA" sz="2400" dirty="0" smtClean="0"/>
              <a:t> вживають алкогольні напої та ін.</a:t>
            </a:r>
          </a:p>
          <a:p>
            <a:pPr algn="just" fontAlgn="base">
              <a:buFontTx/>
              <a:buChar char="-"/>
            </a:pPr>
            <a:endParaRPr lang="uk-UA" sz="2400" dirty="0" smtClean="0"/>
          </a:p>
          <a:p>
            <a:pPr marL="0" indent="0" fontAlgn="base">
              <a:buNone/>
            </a:pPr>
            <a:endParaRPr lang="uk-UA" sz="2400" dirty="0">
              <a:solidFill>
                <a:srgbClr val="002060"/>
              </a:solidFill>
              <a:latin typeface="Book Antiqua" charset="0"/>
              <a:ea typeface="Book Antiqua" charset="0"/>
              <a:cs typeface="Book Antiqua" charset="0"/>
            </a:endParaRPr>
          </a:p>
          <a:p>
            <a:pPr algn="ctr">
              <a:buFont typeface="Wingdings" panose="05000000000000000000" pitchFamily="2" charset="2"/>
              <a:buNone/>
            </a:pPr>
            <a:endParaRPr lang="uk-UA" altLang="uk-UA" b="1" dirty="0" smtClean="0"/>
          </a:p>
          <a:p>
            <a:pPr marL="0" indent="0">
              <a:buNone/>
            </a:pPr>
            <a:endParaRPr lang="uk-UA" dirty="0"/>
          </a:p>
        </p:txBody>
      </p:sp>
      <p:pic>
        <p:nvPicPr>
          <p:cNvPr id="5" name="Рисунок 4" descr="Картинки по запросу картинки діти злочинці"/>
          <p:cNvPicPr/>
          <p:nvPr/>
        </p:nvPicPr>
        <p:blipFill>
          <a:blip r:embed="rId2" cstate="print"/>
          <a:srcRect/>
          <a:stretch>
            <a:fillRect/>
          </a:stretch>
        </p:blipFill>
        <p:spPr bwMode="auto">
          <a:xfrm>
            <a:off x="7315200" y="4495800"/>
            <a:ext cx="4419600" cy="2209800"/>
          </a:xfrm>
          <a:prstGeom prst="rect">
            <a:avLst/>
          </a:prstGeom>
          <a:noFill/>
          <a:ln w="9525">
            <a:noFill/>
            <a:miter lim="800000"/>
            <a:headEnd/>
            <a:tailEnd/>
          </a:ln>
        </p:spPr>
      </p:pic>
    </p:spTree>
    <p:extLst>
      <p:ext uri="{BB962C8B-B14F-4D97-AF65-F5344CB8AC3E}">
        <p14:creationId xmlns:p14="http://schemas.microsoft.com/office/powerpoint/2010/main" xmlns="" val="1186606138"/>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914400"/>
            <a:ext cx="10872012" cy="609599"/>
          </a:xfrm>
        </p:spPr>
        <p:txBody>
          <a:bodyPr/>
          <a:lstStyle/>
          <a:p>
            <a:pPr algn="ctr"/>
            <a:r>
              <a:rPr lang="uk-UA" sz="3200" dirty="0" smtClean="0">
                <a:solidFill>
                  <a:schemeClr val="bg1"/>
                </a:solidFill>
              </a:rPr>
              <a:t>Профілактика правопорушень за місцем навчання</a:t>
            </a:r>
            <a:endParaRPr lang="uk-UA" sz="3200" dirty="0">
              <a:solidFill>
                <a:schemeClr val="bg1"/>
              </a:solidFill>
            </a:endParaRPr>
          </a:p>
        </p:txBody>
      </p:sp>
      <p:sp>
        <p:nvSpPr>
          <p:cNvPr id="3" name="Текст 2"/>
          <p:cNvSpPr>
            <a:spLocks noGrp="1"/>
          </p:cNvSpPr>
          <p:nvPr>
            <p:ph type="body" idx="1"/>
          </p:nvPr>
        </p:nvSpPr>
        <p:spPr>
          <a:xfrm>
            <a:off x="559206" y="2133600"/>
            <a:ext cx="10972799" cy="4267200"/>
          </a:xfrm>
        </p:spPr>
        <p:txBody>
          <a:bodyPr/>
          <a:lstStyle/>
          <a:p>
            <a:pPr marL="177800" indent="0" algn="just">
              <a:buNone/>
            </a:pPr>
            <a:r>
              <a:rPr lang="uk-UA" sz="2400" dirty="0" smtClean="0"/>
              <a:t>Періодичне відвідання навчальних закладів, що знаходяться на території обслуговування з метою профілактики правопорушень та правової освіти дітей:</a:t>
            </a:r>
          </a:p>
          <a:p>
            <a:pPr marL="177800" indent="0" algn="just">
              <a:buNone/>
            </a:pPr>
            <a:r>
              <a:rPr lang="uk-UA" sz="2400" dirty="0" smtClean="0"/>
              <a:t>- проведення індивідуальних та групових профілактичних зустрічей;</a:t>
            </a:r>
          </a:p>
          <a:p>
            <a:pPr marL="177800" indent="0" algn="just">
              <a:buNone/>
            </a:pPr>
            <a:r>
              <a:rPr lang="uk-UA" sz="2400" dirty="0" smtClean="0"/>
              <a:t>- участь у позакласних, виховних годинах у якості експерта;</a:t>
            </a:r>
          </a:p>
          <a:p>
            <a:pPr marL="177800" indent="0" algn="just">
              <a:buNone/>
            </a:pPr>
            <a:r>
              <a:rPr lang="uk-UA" sz="2400" dirty="0" smtClean="0"/>
              <a:t>- проведення правової освіти </a:t>
            </a:r>
            <a:r>
              <a:rPr lang="uk-UA" sz="2400" i="1" dirty="0" smtClean="0"/>
              <a:t>(Шкідливий вплив наркотиків? Що таке дитяче насильство? Які можуть бути його правові наслідки? Як дитині захистити свої права? Попередження сексуального насильства серед молоді). </a:t>
            </a:r>
          </a:p>
          <a:p>
            <a:pPr marL="177800" indent="0" algn="just">
              <a:buNone/>
            </a:pPr>
            <a:r>
              <a:rPr lang="uk-UA" sz="2400" dirty="0" smtClean="0"/>
              <a:t>- періодичні зустрічі і профілактичні розмови з класними керівниками;</a:t>
            </a:r>
          </a:p>
          <a:p>
            <a:pPr marL="177800" indent="0" algn="just">
              <a:buNone/>
            </a:pPr>
            <a:r>
              <a:rPr lang="uk-UA" sz="2400" dirty="0" smtClean="0"/>
              <a:t>- проведення інтерактивних уроків, різноманітних тренінгів, вікторин, участь у міжнародних програмах освіти дітей та молоді.</a:t>
            </a:r>
          </a:p>
          <a:p>
            <a:pPr marL="177800" indent="0" algn="just" fontAlgn="base">
              <a:buNone/>
            </a:pPr>
            <a:endParaRPr lang="uk-UA" sz="2400" dirty="0">
              <a:solidFill>
                <a:srgbClr val="002060"/>
              </a:solidFill>
              <a:latin typeface="Book Antiqua" charset="0"/>
              <a:ea typeface="Book Antiqua" charset="0"/>
              <a:cs typeface="Book Antiqua" charset="0"/>
            </a:endParaRPr>
          </a:p>
          <a:p>
            <a:pPr algn="ctr">
              <a:buFont typeface="Wingdings" panose="05000000000000000000" pitchFamily="2" charset="2"/>
              <a:buNone/>
            </a:pPr>
            <a:endParaRPr lang="uk-UA" altLang="uk-UA" b="1" dirty="0" smtClean="0"/>
          </a:p>
          <a:p>
            <a:pPr marL="0" indent="0">
              <a:buNone/>
            </a:pPr>
            <a:endParaRPr lang="uk-UA" dirty="0"/>
          </a:p>
        </p:txBody>
      </p:sp>
    </p:spTree>
    <p:extLst>
      <p:ext uri="{BB962C8B-B14F-4D97-AF65-F5344CB8AC3E}">
        <p14:creationId xmlns:p14="http://schemas.microsoft.com/office/powerpoint/2010/main" xmlns="" val="1186606138"/>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80999" y="685802"/>
          <a:ext cx="11506201" cy="6172198"/>
        </p:xfrm>
        <a:graphic>
          <a:graphicData uri="http://schemas.openxmlformats.org/drawingml/2006/table">
            <a:tbl>
              <a:tblPr/>
              <a:tblGrid>
                <a:gridCol w="3778974"/>
                <a:gridCol w="3778974"/>
                <a:gridCol w="1260465"/>
                <a:gridCol w="1259658"/>
                <a:gridCol w="168472"/>
                <a:gridCol w="1259658"/>
              </a:tblGrid>
              <a:tr h="992245">
                <a:tc rowSpan="2" gridSpan="2">
                  <a:txBody>
                    <a:bodyPr/>
                    <a:lstStyle/>
                    <a:p>
                      <a:pPr algn="ctr">
                        <a:spcAft>
                          <a:spcPts val="0"/>
                        </a:spcAft>
                      </a:pPr>
                      <a:r>
                        <a:rPr lang="uk-UA" sz="2000" b="1" dirty="0">
                          <a:latin typeface="Times New Roman"/>
                          <a:ea typeface="Times New Roman"/>
                          <a:cs typeface="Times New Roman"/>
                        </a:rPr>
                        <a:t>Працівниками ЮП розкрито кримінальних правопорушень:</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gridSpan="2">
                  <a:txBody>
                    <a:bodyPr/>
                    <a:lstStyle/>
                    <a:p>
                      <a:pPr algn="ctr">
                        <a:spcAft>
                          <a:spcPts val="0"/>
                        </a:spcAft>
                      </a:pPr>
                      <a:r>
                        <a:rPr lang="uk-UA" sz="1600" b="1" dirty="0">
                          <a:latin typeface="Times New Roman"/>
                          <a:ea typeface="Times New Roman"/>
                          <a:cs typeface="Times New Roman"/>
                        </a:rPr>
                        <a:t>безпосередньо</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a:latin typeface="Times New Roman"/>
                          <a:ea typeface="Times New Roman"/>
                          <a:cs typeface="Times New Roman"/>
                        </a:rPr>
                        <a:t>за участю з ін. підрозділами</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96122">
                <a:tc gridSpan="2" vMerge="1">
                  <a:txBody>
                    <a:bodyPr/>
                    <a:lstStyle/>
                    <a:p>
                      <a:endParaRPr lang="ru-RU"/>
                    </a:p>
                  </a:txBody>
                  <a:tcPr/>
                </a:tc>
                <a:tc hMerge="1" vMerge="1">
                  <a:txBody>
                    <a:bodyPr/>
                    <a:lstStyle/>
                    <a:p>
                      <a:endParaRPr lang="ru-RU"/>
                    </a:p>
                  </a:txBody>
                  <a:tcPr/>
                </a:tc>
                <a:tc gridSpan="2">
                  <a:txBody>
                    <a:bodyPr/>
                    <a:lstStyle/>
                    <a:p>
                      <a:pPr algn="ctr">
                        <a:spcAft>
                          <a:spcPts val="0"/>
                        </a:spcAft>
                      </a:pPr>
                      <a:r>
                        <a:rPr lang="en-US" sz="1600" b="1" dirty="0">
                          <a:latin typeface="Times New Roman"/>
                          <a:ea typeface="Times New Roman"/>
                          <a:cs typeface="Times New Roman"/>
                        </a:rPr>
                        <a:t>4114</a:t>
                      </a:r>
                      <a:r>
                        <a:rPr lang="uk-UA" sz="1600" dirty="0">
                          <a:latin typeface="Times New Roman"/>
                          <a:ea typeface="Times New Roman"/>
                          <a:cs typeface="Times New Roman"/>
                        </a:rPr>
                        <a:t> (</a:t>
                      </a:r>
                      <a:r>
                        <a:rPr lang="en-US" sz="1600" dirty="0">
                          <a:latin typeface="Times New Roman"/>
                          <a:ea typeface="Times New Roman"/>
                          <a:cs typeface="Times New Roman"/>
                        </a:rPr>
                        <a:t>2</a:t>
                      </a:r>
                      <a:r>
                        <a:rPr lang="uk-UA" sz="1600" dirty="0">
                          <a:latin typeface="Times New Roman"/>
                          <a:ea typeface="Times New Roman"/>
                          <a:cs typeface="Times New Roman"/>
                        </a:rPr>
                        <a:t>,</a:t>
                      </a:r>
                      <a:r>
                        <a:rPr lang="en-US" sz="1600" dirty="0">
                          <a:latin typeface="Times New Roman"/>
                          <a:ea typeface="Times New Roman"/>
                          <a:cs typeface="Times New Roman"/>
                        </a:rPr>
                        <a:t>2</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en-US" sz="1600" b="1" dirty="0">
                          <a:latin typeface="Times New Roman"/>
                          <a:ea typeface="Times New Roman"/>
                          <a:cs typeface="Times New Roman"/>
                        </a:rPr>
                        <a:t>62813</a:t>
                      </a:r>
                      <a:r>
                        <a:rPr lang="uk-UA" sz="1600" dirty="0">
                          <a:latin typeface="Times New Roman"/>
                          <a:ea typeface="Times New Roman"/>
                          <a:cs typeface="Times New Roman"/>
                        </a:rPr>
                        <a:t> (</a:t>
                      </a:r>
                      <a:r>
                        <a:rPr lang="en-US" sz="1600" dirty="0">
                          <a:latin typeface="Times New Roman"/>
                          <a:ea typeface="Times New Roman"/>
                          <a:cs typeface="Times New Roman"/>
                        </a:rPr>
                        <a:t>33</a:t>
                      </a:r>
                      <a:r>
                        <a:rPr lang="uk-UA" sz="1600" dirty="0">
                          <a:latin typeface="Times New Roman"/>
                          <a:ea typeface="Times New Roman"/>
                          <a:cs typeface="Times New Roman"/>
                        </a:rPr>
                        <a:t>,</a:t>
                      </a:r>
                      <a:r>
                        <a:rPr lang="en-US" sz="1600" dirty="0">
                          <a:latin typeface="Times New Roman"/>
                          <a:ea typeface="Times New Roman"/>
                          <a:cs typeface="Times New Roman"/>
                        </a:rPr>
                        <a:t>7</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01419">
                <a:tc gridSpan="6">
                  <a:txBody>
                    <a:bodyPr/>
                    <a:lstStyle/>
                    <a:p>
                      <a:pPr algn="ctr">
                        <a:spcAft>
                          <a:spcPts val="0"/>
                        </a:spcAft>
                      </a:pPr>
                      <a:r>
                        <a:rPr lang="uk-UA" sz="2000" b="1" dirty="0">
                          <a:latin typeface="Times New Roman"/>
                          <a:ea typeface="Times New Roman"/>
                          <a:cs typeface="Times New Roman"/>
                        </a:rPr>
                        <a:t>АДМІНІСТРАТИВНА ПРАКТИКА </a:t>
                      </a: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2931">
                <a:tc gridSpan="2">
                  <a:txBody>
                    <a:bodyPr/>
                    <a:lstStyle/>
                    <a:p>
                      <a:pPr>
                        <a:spcAft>
                          <a:spcPts val="0"/>
                        </a:spcAft>
                      </a:pPr>
                      <a:r>
                        <a:rPr lang="uk-UA" sz="1200" b="1" dirty="0">
                          <a:latin typeface="Times New Roman"/>
                          <a:ea typeface="Times New Roman"/>
                          <a:cs typeface="Times New Roman"/>
                        </a:rPr>
                        <a:t>Всього виявлено адміністративних правопорушень:</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a:txBody>
                    <a:bodyPr/>
                    <a:lstStyle/>
                    <a:p>
                      <a:pPr algn="ctr">
                        <a:spcAft>
                          <a:spcPts val="0"/>
                        </a:spcAft>
                      </a:pPr>
                      <a:r>
                        <a:rPr lang="uk-UA" sz="1800" b="1" dirty="0">
                          <a:highlight>
                            <a:srgbClr val="FFFF00"/>
                          </a:highlight>
                          <a:latin typeface="Times New Roman"/>
                          <a:ea typeface="Times New Roman"/>
                          <a:cs typeface="Times New Roman"/>
                        </a:rPr>
                        <a:t>70621</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spcAft>
                          <a:spcPts val="0"/>
                        </a:spcAft>
                      </a:pPr>
                      <a:r>
                        <a:rPr lang="uk-UA" sz="1800" b="1">
                          <a:highlight>
                            <a:srgbClr val="FFFF00"/>
                          </a:highlight>
                          <a:latin typeface="Times New Roman"/>
                          <a:ea typeface="Times New Roman"/>
                          <a:cs typeface="Times New Roman"/>
                        </a:rPr>
                        <a:t>68922</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a:txBody>
                    <a:bodyPr/>
                    <a:lstStyle/>
                    <a:p>
                      <a:pPr algn="ctr">
                        <a:spcAft>
                          <a:spcPts val="0"/>
                        </a:spcAft>
                      </a:pPr>
                      <a:r>
                        <a:rPr lang="uk-UA" sz="1800" b="1">
                          <a:solidFill>
                            <a:srgbClr val="000000"/>
                          </a:solidFill>
                          <a:latin typeface="Times New Roman"/>
                          <a:ea typeface="Times New Roman"/>
                          <a:cs typeface="Times New Roman"/>
                        </a:rPr>
                        <a:t>-2,4</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6122">
                <a:tc gridSpan="2">
                  <a:txBody>
                    <a:bodyPr/>
                    <a:lstStyle/>
                    <a:p>
                      <a:pPr>
                        <a:spcAft>
                          <a:spcPts val="0"/>
                        </a:spcAft>
                      </a:pPr>
                      <a:r>
                        <a:rPr lang="uk-UA" sz="1600" dirty="0">
                          <a:latin typeface="Times New Roman"/>
                          <a:ea typeface="Times New Roman"/>
                          <a:cs typeface="Times New Roman"/>
                        </a:rPr>
                        <a:t>продаж пива алкогольних напоїв або тютюнових виробів н/л особі (ч. 2 ст. 156 </a:t>
                      </a:r>
                      <a:r>
                        <a:rPr lang="uk-UA" sz="1600" dirty="0" err="1">
                          <a:latin typeface="Times New Roman"/>
                          <a:ea typeface="Times New Roman"/>
                          <a:cs typeface="Times New Roman"/>
                        </a:rPr>
                        <a:t>КУпАП</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800" dirty="0">
                          <a:latin typeface="Times New Roman"/>
                          <a:ea typeface="Times New Roman"/>
                          <a:cs typeface="Times New Roman"/>
                        </a:rPr>
                        <a:t>2485</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uk-UA" sz="1800">
                          <a:latin typeface="Times New Roman"/>
                          <a:ea typeface="Times New Roman"/>
                          <a:cs typeface="Times New Roman"/>
                        </a:rPr>
                        <a:t>2408</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a:txBody>
                    <a:bodyPr/>
                    <a:lstStyle/>
                    <a:p>
                      <a:pPr algn="ctr">
                        <a:spcAft>
                          <a:spcPts val="0"/>
                        </a:spcAft>
                      </a:pPr>
                      <a:r>
                        <a:rPr lang="uk-UA" sz="1800">
                          <a:solidFill>
                            <a:srgbClr val="000000"/>
                          </a:solidFill>
                          <a:latin typeface="Times New Roman"/>
                          <a:ea typeface="Times New Roman"/>
                          <a:cs typeface="Times New Roman"/>
                        </a:rPr>
                        <a:t>-3,1</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864">
                <a:tc gridSpan="2">
                  <a:txBody>
                    <a:bodyPr/>
                    <a:lstStyle/>
                    <a:p>
                      <a:pPr>
                        <a:spcAft>
                          <a:spcPts val="0"/>
                        </a:spcAft>
                      </a:pPr>
                      <a:r>
                        <a:rPr lang="uk-UA" sz="1600" dirty="0">
                          <a:latin typeface="Times New Roman"/>
                          <a:ea typeface="Times New Roman"/>
                          <a:cs typeface="Times New Roman"/>
                        </a:rPr>
                        <a:t>розпивання н/л алкогольних напоїв або поява в заборон. законом місцях у п’яному вигляді </a:t>
                      </a:r>
                      <a:br>
                        <a:rPr lang="uk-UA" sz="1600" dirty="0">
                          <a:latin typeface="Times New Roman"/>
                          <a:ea typeface="Times New Roman"/>
                          <a:cs typeface="Times New Roman"/>
                        </a:rPr>
                      </a:br>
                      <a:r>
                        <a:rPr lang="uk-UA" sz="1600" dirty="0">
                          <a:latin typeface="Times New Roman"/>
                          <a:ea typeface="Times New Roman"/>
                          <a:cs typeface="Times New Roman"/>
                        </a:rPr>
                        <a:t>(ст. 178 </a:t>
                      </a:r>
                      <a:r>
                        <a:rPr lang="uk-UA" sz="1600" dirty="0" err="1">
                          <a:latin typeface="Times New Roman"/>
                          <a:ea typeface="Times New Roman"/>
                          <a:cs typeface="Times New Roman"/>
                        </a:rPr>
                        <a:t>КУпАП</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800">
                          <a:latin typeface="Times New Roman"/>
                          <a:ea typeface="Times New Roman"/>
                          <a:cs typeface="Times New Roman"/>
                        </a:rPr>
                        <a:t>3080</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uk-UA" sz="1800" dirty="0">
                          <a:latin typeface="Times New Roman"/>
                          <a:ea typeface="Times New Roman"/>
                          <a:cs typeface="Times New Roman"/>
                        </a:rPr>
                        <a:t>3413</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a:txBody>
                    <a:bodyPr/>
                    <a:lstStyle/>
                    <a:p>
                      <a:pPr algn="ctr">
                        <a:spcAft>
                          <a:spcPts val="0"/>
                        </a:spcAft>
                      </a:pPr>
                      <a:r>
                        <a:rPr lang="uk-UA" sz="1800">
                          <a:solidFill>
                            <a:srgbClr val="000000"/>
                          </a:solidFill>
                          <a:latin typeface="Times New Roman"/>
                          <a:ea typeface="Times New Roman"/>
                          <a:cs typeface="Times New Roman"/>
                        </a:rPr>
                        <a:t>10,8</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419">
                <a:tc gridSpan="2">
                  <a:txBody>
                    <a:bodyPr/>
                    <a:lstStyle/>
                    <a:p>
                      <a:pPr>
                        <a:spcAft>
                          <a:spcPts val="0"/>
                        </a:spcAft>
                      </a:pPr>
                      <a:r>
                        <a:rPr lang="uk-UA" sz="1600" dirty="0">
                          <a:latin typeface="Times New Roman"/>
                          <a:ea typeface="Times New Roman"/>
                          <a:cs typeface="Times New Roman"/>
                        </a:rPr>
                        <a:t>доведення н/л до стану сп’яніння (ст. 180 </a:t>
                      </a:r>
                      <a:r>
                        <a:rPr lang="uk-UA" sz="1600" dirty="0" err="1">
                          <a:latin typeface="Times New Roman"/>
                          <a:ea typeface="Times New Roman"/>
                          <a:cs typeface="Times New Roman"/>
                        </a:rPr>
                        <a:t>КУпАП</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800">
                          <a:latin typeface="Times New Roman"/>
                          <a:ea typeface="Times New Roman"/>
                          <a:cs typeface="Times New Roman"/>
                        </a:rPr>
                        <a:t>2426</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uk-UA" sz="1800" dirty="0">
                          <a:latin typeface="Times New Roman"/>
                          <a:ea typeface="Times New Roman"/>
                          <a:cs typeface="Times New Roman"/>
                        </a:rPr>
                        <a:t>2600</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a:txBody>
                    <a:bodyPr/>
                    <a:lstStyle/>
                    <a:p>
                      <a:pPr algn="ctr">
                        <a:spcAft>
                          <a:spcPts val="0"/>
                        </a:spcAft>
                      </a:pPr>
                      <a:r>
                        <a:rPr lang="uk-UA" sz="1800" dirty="0">
                          <a:solidFill>
                            <a:srgbClr val="000000"/>
                          </a:solidFill>
                          <a:latin typeface="Times New Roman"/>
                          <a:ea typeface="Times New Roman"/>
                          <a:cs typeface="Times New Roman"/>
                        </a:rPr>
                        <a:t>7,2</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419">
                <a:tc gridSpan="2">
                  <a:txBody>
                    <a:bodyPr/>
                    <a:lstStyle/>
                    <a:p>
                      <a:pPr>
                        <a:spcAft>
                          <a:spcPts val="0"/>
                        </a:spcAft>
                      </a:pPr>
                      <a:r>
                        <a:rPr lang="uk-UA" sz="1600" dirty="0">
                          <a:latin typeface="Times New Roman"/>
                          <a:ea typeface="Times New Roman"/>
                          <a:cs typeface="Times New Roman"/>
                        </a:rPr>
                        <a:t>невиконання батьками обов’язків щодо виховання дітей (ст. 184 </a:t>
                      </a:r>
                      <a:r>
                        <a:rPr lang="uk-UA" sz="1600" dirty="0" err="1">
                          <a:latin typeface="Times New Roman"/>
                          <a:ea typeface="Times New Roman"/>
                          <a:cs typeface="Times New Roman"/>
                        </a:rPr>
                        <a:t>КУпАП</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800">
                          <a:latin typeface="Times New Roman"/>
                          <a:ea typeface="Times New Roman"/>
                          <a:cs typeface="Times New Roman"/>
                        </a:rPr>
                        <a:t>41378</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uk-UA" sz="1800">
                          <a:latin typeface="Times New Roman"/>
                          <a:ea typeface="Times New Roman"/>
                          <a:cs typeface="Times New Roman"/>
                        </a:rPr>
                        <a:t>32510</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a:txBody>
                    <a:bodyPr/>
                    <a:lstStyle/>
                    <a:p>
                      <a:pPr algn="ctr">
                        <a:spcAft>
                          <a:spcPts val="0"/>
                        </a:spcAft>
                      </a:pPr>
                      <a:r>
                        <a:rPr lang="uk-UA" sz="1800" dirty="0">
                          <a:solidFill>
                            <a:srgbClr val="000000"/>
                          </a:solidFill>
                          <a:latin typeface="Times New Roman"/>
                          <a:ea typeface="Times New Roman"/>
                          <a:cs typeface="Times New Roman"/>
                        </a:rPr>
                        <a:t>-21,4</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864">
                <a:tc gridSpan="2">
                  <a:txBody>
                    <a:bodyPr/>
                    <a:lstStyle/>
                    <a:p>
                      <a:pPr>
                        <a:spcAft>
                          <a:spcPts val="0"/>
                        </a:spcAft>
                      </a:pPr>
                      <a:r>
                        <a:rPr lang="uk-UA" sz="1600" dirty="0">
                          <a:latin typeface="Times New Roman"/>
                          <a:ea typeface="Times New Roman"/>
                          <a:cs typeface="Times New Roman"/>
                        </a:rPr>
                        <a:t>вчинення домашнього насильства</a:t>
                      </a:r>
                      <a:endParaRPr lang="ru-RU" sz="1600" dirty="0">
                        <a:latin typeface="Times New Roman"/>
                        <a:ea typeface="Times New Roman"/>
                        <a:cs typeface="Times New Roman"/>
                      </a:endParaRPr>
                    </a:p>
                    <a:p>
                      <a:pPr>
                        <a:spcAft>
                          <a:spcPts val="0"/>
                        </a:spcAft>
                      </a:pPr>
                      <a:r>
                        <a:rPr lang="uk-UA" sz="1600" dirty="0">
                          <a:latin typeface="Times New Roman"/>
                          <a:ea typeface="Times New Roman"/>
                          <a:cs typeface="Times New Roman"/>
                        </a:rPr>
                        <a:t>(ст. 173-2 </a:t>
                      </a:r>
                      <a:r>
                        <a:rPr lang="uk-UA" sz="1600" dirty="0" err="1">
                          <a:latin typeface="Times New Roman"/>
                          <a:ea typeface="Times New Roman"/>
                          <a:cs typeface="Times New Roman"/>
                        </a:rPr>
                        <a:t>КУпАП</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800">
                          <a:latin typeface="Times New Roman"/>
                          <a:ea typeface="Times New Roman"/>
                          <a:cs typeface="Times New Roman"/>
                        </a:rPr>
                        <a:t>2047</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uk-UA" sz="1800">
                          <a:latin typeface="Times New Roman"/>
                          <a:ea typeface="Times New Roman"/>
                          <a:cs typeface="Times New Roman"/>
                        </a:rPr>
                        <a:t>2773</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a:txBody>
                    <a:bodyPr/>
                    <a:lstStyle/>
                    <a:p>
                      <a:pPr algn="ctr">
                        <a:spcAft>
                          <a:spcPts val="0"/>
                        </a:spcAft>
                      </a:pPr>
                      <a:r>
                        <a:rPr lang="uk-UA" sz="1800" dirty="0">
                          <a:solidFill>
                            <a:srgbClr val="000000"/>
                          </a:solidFill>
                          <a:latin typeface="Times New Roman"/>
                          <a:ea typeface="Times New Roman"/>
                          <a:cs typeface="Times New Roman"/>
                        </a:rPr>
                        <a:t>35,5</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931">
                <a:tc rowSpan="2">
                  <a:txBody>
                    <a:bodyPr/>
                    <a:lstStyle/>
                    <a:p>
                      <a:pPr>
                        <a:spcAft>
                          <a:spcPts val="0"/>
                        </a:spcAft>
                      </a:pPr>
                      <a:r>
                        <a:rPr lang="uk-UA" sz="1600" dirty="0">
                          <a:latin typeface="Times New Roman"/>
                          <a:ea typeface="Times New Roman"/>
                          <a:cs typeface="Times New Roman"/>
                        </a:rPr>
                        <a:t>з них</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Times New Roman"/>
                          <a:ea typeface="Times New Roman"/>
                          <a:cs typeface="Times New Roman"/>
                        </a:rPr>
                        <a:t>н</a:t>
                      </a:r>
                      <a:r>
                        <a:rPr lang="en-US" sz="1600">
                          <a:latin typeface="Times New Roman"/>
                          <a:ea typeface="Times New Roman"/>
                          <a:cs typeface="Times New Roman"/>
                        </a:rPr>
                        <a:t>а </a:t>
                      </a:r>
                      <a:r>
                        <a:rPr lang="uk-UA" sz="1600">
                          <a:latin typeface="Times New Roman"/>
                          <a:ea typeface="Times New Roman"/>
                          <a:cs typeface="Times New Roman"/>
                        </a:rPr>
                        <a:t>дорослих</a:t>
                      </a:r>
                      <a:endParaRPr lang="ru-RU"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a:ea typeface="Times New Roman"/>
                          <a:cs typeface="Times New Roman"/>
                        </a:rPr>
                        <a:t>1952</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uk-UA" sz="1800">
                          <a:latin typeface="Times New Roman"/>
                          <a:ea typeface="Times New Roman"/>
                          <a:cs typeface="Times New Roman"/>
                        </a:rPr>
                        <a:t>2670</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a:txBody>
                    <a:bodyPr/>
                    <a:lstStyle/>
                    <a:p>
                      <a:pPr algn="ctr">
                        <a:spcAft>
                          <a:spcPts val="0"/>
                        </a:spcAft>
                      </a:pPr>
                      <a:r>
                        <a:rPr lang="uk-UA" sz="1800" dirty="0">
                          <a:solidFill>
                            <a:srgbClr val="000000"/>
                          </a:solidFill>
                          <a:latin typeface="Times New Roman"/>
                          <a:ea typeface="Times New Roman"/>
                          <a:cs typeface="Times New Roman"/>
                        </a:rPr>
                        <a:t>36,8</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931">
                <a:tc vMerge="1">
                  <a:txBody>
                    <a:bodyPr/>
                    <a:lstStyle/>
                    <a:p>
                      <a:endParaRPr lang="ru-RU"/>
                    </a:p>
                  </a:txBody>
                  <a:tcPr/>
                </a:tc>
                <a:tc>
                  <a:txBody>
                    <a:bodyPr/>
                    <a:lstStyle/>
                    <a:p>
                      <a:pPr algn="ctr">
                        <a:spcAft>
                          <a:spcPts val="0"/>
                        </a:spcAft>
                      </a:pPr>
                      <a:r>
                        <a:rPr lang="uk-UA" sz="1600">
                          <a:latin typeface="Times New Roman"/>
                          <a:ea typeface="Times New Roman"/>
                          <a:cs typeface="Times New Roman"/>
                        </a:rPr>
                        <a:t>на неповнолітніх</a:t>
                      </a:r>
                      <a:endParaRPr lang="ru-RU"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a:ea typeface="Times New Roman"/>
                          <a:cs typeface="Times New Roman"/>
                        </a:rPr>
                        <a:t>95</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uk-UA" sz="1800">
                          <a:latin typeface="Times New Roman"/>
                          <a:ea typeface="Times New Roman"/>
                          <a:cs typeface="Times New Roman"/>
                        </a:rPr>
                        <a:t>103</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a:txBody>
                    <a:bodyPr/>
                    <a:lstStyle/>
                    <a:p>
                      <a:pPr algn="ctr">
                        <a:spcAft>
                          <a:spcPts val="0"/>
                        </a:spcAft>
                      </a:pPr>
                      <a:r>
                        <a:rPr lang="uk-UA" sz="1800" dirty="0">
                          <a:solidFill>
                            <a:srgbClr val="000000"/>
                          </a:solidFill>
                          <a:latin typeface="Times New Roman"/>
                          <a:ea typeface="Times New Roman"/>
                          <a:cs typeface="Times New Roman"/>
                        </a:rPr>
                        <a:t>8,4</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931">
                <a:tc gridSpan="2">
                  <a:txBody>
                    <a:bodyPr/>
                    <a:lstStyle/>
                    <a:p>
                      <a:pPr algn="just">
                        <a:spcAft>
                          <a:spcPts val="0"/>
                        </a:spcAft>
                      </a:pPr>
                      <a:r>
                        <a:rPr lang="uk-UA" sz="1600" dirty="0" err="1">
                          <a:latin typeface="Times New Roman"/>
                          <a:ea typeface="Times New Roman"/>
                          <a:cs typeface="Times New Roman"/>
                        </a:rPr>
                        <a:t>булінг</a:t>
                      </a:r>
                      <a:r>
                        <a:rPr lang="uk-UA" sz="1600" dirty="0">
                          <a:latin typeface="Times New Roman"/>
                          <a:ea typeface="Times New Roman"/>
                          <a:cs typeface="Times New Roman"/>
                        </a:rPr>
                        <a:t> (цькування) учасника освітнього процесу (ст. 173-4 </a:t>
                      </a:r>
                      <a:r>
                        <a:rPr lang="uk-UA" sz="1600" dirty="0" err="1">
                          <a:latin typeface="Times New Roman"/>
                          <a:ea typeface="Times New Roman"/>
                          <a:cs typeface="Times New Roman"/>
                        </a:rPr>
                        <a:t>КУпАП</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en-US" sz="1800">
                          <a:latin typeface="Times New Roman"/>
                          <a:ea typeface="Times New Roman"/>
                          <a:cs typeface="Times New Roman"/>
                        </a:rPr>
                        <a:t>---</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uk-UA" sz="1800">
                          <a:latin typeface="Times New Roman"/>
                          <a:ea typeface="Times New Roman"/>
                          <a:cs typeface="Times New Roman"/>
                        </a:rPr>
                        <a:t>344</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a:txBody>
                    <a:bodyPr/>
                    <a:lstStyle/>
                    <a:p>
                      <a:pPr algn="ctr">
                        <a:spcAft>
                          <a:spcPts val="0"/>
                        </a:spcAft>
                      </a:pPr>
                      <a:r>
                        <a:rPr lang="uk-UA" sz="1800" dirty="0">
                          <a:solidFill>
                            <a:srgbClr val="000000"/>
                          </a:solidFill>
                          <a:latin typeface="Times New Roman"/>
                          <a:ea typeface="Times New Roman"/>
                          <a:cs typeface="Times New Roman"/>
                        </a:rPr>
                        <a:t>---</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85802" y="685799"/>
          <a:ext cx="11125198" cy="5867400"/>
        </p:xfrm>
        <a:graphic>
          <a:graphicData uri="http://schemas.openxmlformats.org/drawingml/2006/table">
            <a:tbl>
              <a:tblPr/>
              <a:tblGrid>
                <a:gridCol w="3067310"/>
                <a:gridCol w="1248045"/>
                <a:gridCol w="3067310"/>
                <a:gridCol w="1248045"/>
                <a:gridCol w="1247244"/>
                <a:gridCol w="1247244"/>
              </a:tblGrid>
              <a:tr h="451338">
                <a:tc gridSpan="6">
                  <a:txBody>
                    <a:bodyPr/>
                    <a:lstStyle/>
                    <a:p>
                      <a:pPr algn="ctr">
                        <a:spcAft>
                          <a:spcPts val="0"/>
                        </a:spcAft>
                      </a:pPr>
                      <a:r>
                        <a:rPr lang="uk-UA" sz="1800" b="1" dirty="0">
                          <a:latin typeface="Times New Roman"/>
                          <a:ea typeface="Times New Roman"/>
                          <a:cs typeface="Times New Roman"/>
                        </a:rPr>
                        <a:t>ДОМАШНЄ НАСИЛЬСТВО</a:t>
                      </a:r>
                      <a:endParaRPr lang="ru-R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02678">
                <a:tc gridSpan="3">
                  <a:txBody>
                    <a:bodyPr/>
                    <a:lstStyle/>
                    <a:p>
                      <a:pPr>
                        <a:spcAft>
                          <a:spcPts val="0"/>
                        </a:spcAft>
                        <a:tabLst>
                          <a:tab pos="1084580" algn="l"/>
                        </a:tabLst>
                      </a:pPr>
                      <a:r>
                        <a:rPr lang="uk-UA" sz="1800" b="1" dirty="0">
                          <a:latin typeface="Times New Roman"/>
                          <a:ea typeface="Times New Roman"/>
                          <a:cs typeface="Times New Roman"/>
                        </a:rPr>
                        <a:t>Зареєстровано заяв та повідомлень пов’язаних з домашнім насильством</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hMerge="1">
                  <a:txBody>
                    <a:bodyPr/>
                    <a:lstStyle/>
                    <a:p>
                      <a:endParaRPr lang="ru-RU"/>
                    </a:p>
                  </a:txBody>
                  <a:tcPr/>
                </a:tc>
                <a:tc>
                  <a:txBody>
                    <a:bodyPr/>
                    <a:lstStyle/>
                    <a:p>
                      <a:pPr algn="ctr">
                        <a:spcAft>
                          <a:spcPts val="0"/>
                        </a:spcAft>
                      </a:pPr>
                      <a:r>
                        <a:rPr lang="uk-UA" sz="1800" b="1">
                          <a:latin typeface="Times New Roman"/>
                          <a:ea typeface="Times New Roman"/>
                          <a:cs typeface="Times New Roman"/>
                        </a:rPr>
                        <a:t>---</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800" b="1">
                          <a:latin typeface="Times New Roman"/>
                          <a:ea typeface="Times New Roman"/>
                          <a:cs typeface="Times New Roman"/>
                        </a:rPr>
                        <a:t>141814</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uk-UA" sz="1800" b="1">
                          <a:solidFill>
                            <a:srgbClr val="000000"/>
                          </a:solidFill>
                          <a:latin typeface="Times New Roman"/>
                          <a:ea typeface="Times New Roman"/>
                          <a:cs typeface="Times New Roman"/>
                        </a:rPr>
                        <a:t>---</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51338">
                <a:tc rowSpan="2" gridSpan="2">
                  <a:txBody>
                    <a:bodyPr/>
                    <a:lstStyle/>
                    <a:p>
                      <a:pPr>
                        <a:spcAft>
                          <a:spcPts val="0"/>
                        </a:spcAft>
                        <a:tabLst>
                          <a:tab pos="1084580" algn="l"/>
                        </a:tabLst>
                      </a:pPr>
                      <a:r>
                        <a:rPr lang="uk-UA" sz="1800">
                          <a:latin typeface="Times New Roman"/>
                          <a:ea typeface="Times New Roman"/>
                          <a:cs typeface="Times New Roman"/>
                        </a:rPr>
                        <a:t>з них подані</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a:txBody>
                    <a:bodyPr/>
                    <a:lstStyle/>
                    <a:p>
                      <a:pPr algn="ctr">
                        <a:spcAft>
                          <a:spcPts val="0"/>
                        </a:spcAft>
                        <a:tabLst>
                          <a:tab pos="1084580" algn="l"/>
                        </a:tabLst>
                      </a:pPr>
                      <a:r>
                        <a:rPr lang="uk-UA" sz="1800">
                          <a:latin typeface="Times New Roman"/>
                          <a:ea typeface="Times New Roman"/>
                          <a:cs typeface="Times New Roman"/>
                        </a:rPr>
                        <a:t>дорослими</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a:latin typeface="Times New Roman"/>
                          <a:ea typeface="Times New Roman"/>
                          <a:cs typeface="Times New Roman"/>
                        </a:rPr>
                        <a:t>---</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a:ea typeface="Times New Roman"/>
                          <a:cs typeface="Times New Roman"/>
                        </a:rPr>
                        <a:t>139933</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uk-UA" sz="1800" b="1">
                          <a:solidFill>
                            <a:srgbClr val="000000"/>
                          </a:solidFill>
                          <a:latin typeface="Times New Roman"/>
                          <a:ea typeface="Times New Roman"/>
                          <a:cs typeface="Times New Roman"/>
                        </a:rPr>
                        <a:t>---</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338">
                <a:tc gridSpan="2" vMerge="1">
                  <a:txBody>
                    <a:bodyPr/>
                    <a:lstStyle/>
                    <a:p>
                      <a:endParaRPr lang="ru-RU"/>
                    </a:p>
                  </a:txBody>
                  <a:tcPr/>
                </a:tc>
                <a:tc hMerge="1" vMerge="1">
                  <a:txBody>
                    <a:bodyPr/>
                    <a:lstStyle/>
                    <a:p>
                      <a:endParaRPr lang="ru-RU"/>
                    </a:p>
                  </a:txBody>
                  <a:tcPr/>
                </a:tc>
                <a:tc>
                  <a:txBody>
                    <a:bodyPr/>
                    <a:lstStyle/>
                    <a:p>
                      <a:pPr algn="ctr">
                        <a:spcAft>
                          <a:spcPts val="0"/>
                        </a:spcAft>
                        <a:tabLst>
                          <a:tab pos="1084580" algn="l"/>
                        </a:tabLst>
                      </a:pPr>
                      <a:r>
                        <a:rPr lang="uk-UA" sz="1800" dirty="0">
                          <a:latin typeface="Times New Roman"/>
                          <a:ea typeface="Times New Roman"/>
                          <a:cs typeface="Times New Roman"/>
                        </a:rPr>
                        <a:t>особисто дітьми</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a:latin typeface="Times New Roman"/>
                          <a:ea typeface="Times New Roman"/>
                          <a:cs typeface="Times New Roman"/>
                        </a:rPr>
                        <a:t>---</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a:ea typeface="Times New Roman"/>
                          <a:cs typeface="Times New Roman"/>
                        </a:rPr>
                        <a:t>1881</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uk-UA" sz="1800" b="1">
                          <a:solidFill>
                            <a:srgbClr val="000000"/>
                          </a:solidFill>
                          <a:latin typeface="Times New Roman"/>
                          <a:ea typeface="Times New Roman"/>
                          <a:cs typeface="Times New Roman"/>
                        </a:rPr>
                        <a:t>---</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678">
                <a:tc gridSpan="3">
                  <a:txBody>
                    <a:bodyPr/>
                    <a:lstStyle/>
                    <a:p>
                      <a:pPr>
                        <a:spcAft>
                          <a:spcPts val="0"/>
                        </a:spcAft>
                        <a:tabLst>
                          <a:tab pos="1084580" algn="l"/>
                        </a:tabLst>
                      </a:pPr>
                      <a:r>
                        <a:rPr lang="uk-UA" sz="1800" dirty="0">
                          <a:latin typeface="Times New Roman"/>
                          <a:ea typeface="Times New Roman"/>
                          <a:cs typeface="Times New Roman"/>
                        </a:rPr>
                        <a:t>перебуває на обліках ЮП осіб, схильних до вчинення домашнього насильства</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spcAft>
                          <a:spcPts val="0"/>
                        </a:spcAft>
                      </a:pPr>
                      <a:r>
                        <a:rPr lang="uk-UA" sz="1800">
                          <a:latin typeface="Times New Roman"/>
                          <a:ea typeface="Times New Roman"/>
                          <a:cs typeface="Times New Roman"/>
                        </a:rPr>
                        <a:t>---</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a:ea typeface="Times New Roman"/>
                          <a:cs typeface="Times New Roman"/>
                        </a:rPr>
                        <a:t>70</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uk-UA" sz="1800">
                          <a:solidFill>
                            <a:srgbClr val="000000"/>
                          </a:solidFill>
                          <a:latin typeface="Times New Roman"/>
                          <a:ea typeface="Times New Roman"/>
                          <a:cs typeface="Times New Roman"/>
                        </a:rPr>
                        <a:t>---</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678">
                <a:tc gridSpan="3">
                  <a:txBody>
                    <a:bodyPr/>
                    <a:lstStyle/>
                    <a:p>
                      <a:pPr>
                        <a:spcAft>
                          <a:spcPts val="0"/>
                        </a:spcAft>
                        <a:tabLst>
                          <a:tab pos="1084580" algn="l"/>
                        </a:tabLst>
                      </a:pPr>
                      <a:r>
                        <a:rPr lang="uk-UA" sz="1800" dirty="0">
                          <a:latin typeface="Times New Roman"/>
                          <a:ea typeface="Times New Roman"/>
                          <a:cs typeface="Times New Roman"/>
                        </a:rPr>
                        <a:t>кількість кримінальних правопорушень, пов’язаних із домашнім насильством</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spcAft>
                          <a:spcPts val="0"/>
                        </a:spcAft>
                      </a:pPr>
                      <a:r>
                        <a:rPr lang="uk-UA" sz="1800">
                          <a:latin typeface="Times New Roman"/>
                          <a:ea typeface="Times New Roman"/>
                          <a:cs typeface="Times New Roman"/>
                        </a:rPr>
                        <a:t>---</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a:ea typeface="Times New Roman"/>
                          <a:cs typeface="Times New Roman"/>
                        </a:rPr>
                        <a:t>2016</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uk-UA" sz="1800">
                          <a:solidFill>
                            <a:srgbClr val="000000"/>
                          </a:solidFill>
                          <a:latin typeface="Times New Roman"/>
                          <a:ea typeface="Times New Roman"/>
                          <a:cs typeface="Times New Roman"/>
                        </a:rPr>
                        <a:t>---</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338">
                <a:tc gridSpan="3">
                  <a:txBody>
                    <a:bodyPr/>
                    <a:lstStyle/>
                    <a:p>
                      <a:pPr>
                        <a:spcAft>
                          <a:spcPts val="0"/>
                        </a:spcAft>
                        <a:tabLst>
                          <a:tab pos="1084580" algn="l"/>
                        </a:tabLst>
                      </a:pPr>
                      <a:r>
                        <a:rPr lang="uk-UA" sz="1800" dirty="0">
                          <a:latin typeface="Times New Roman"/>
                          <a:ea typeface="Times New Roman"/>
                          <a:cs typeface="Times New Roman"/>
                        </a:rPr>
                        <a:t>виявлено н/л осіб, які вчинили </a:t>
                      </a:r>
                      <a:r>
                        <a:rPr lang="uk-UA" sz="1800" dirty="0" err="1">
                          <a:latin typeface="Times New Roman"/>
                          <a:ea typeface="Times New Roman"/>
                          <a:cs typeface="Times New Roman"/>
                        </a:rPr>
                        <a:t>крим</a:t>
                      </a:r>
                      <a:r>
                        <a:rPr lang="uk-UA" sz="1800" dirty="0">
                          <a:latin typeface="Times New Roman"/>
                          <a:ea typeface="Times New Roman"/>
                          <a:cs typeface="Times New Roman"/>
                        </a:rPr>
                        <a:t>. </a:t>
                      </a:r>
                      <a:r>
                        <a:rPr lang="uk-UA" sz="1800" dirty="0" err="1">
                          <a:latin typeface="Times New Roman"/>
                          <a:ea typeface="Times New Roman"/>
                          <a:cs typeface="Times New Roman"/>
                        </a:rPr>
                        <a:t>правопор</a:t>
                      </a:r>
                      <a:r>
                        <a:rPr lang="uk-UA" sz="1800" dirty="0">
                          <a:latin typeface="Times New Roman"/>
                          <a:ea typeface="Times New Roman"/>
                          <a:cs typeface="Times New Roman"/>
                        </a:rPr>
                        <a:t>. </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spcAft>
                          <a:spcPts val="0"/>
                        </a:spcAft>
                      </a:pPr>
                      <a:r>
                        <a:rPr lang="uk-UA" sz="1800" dirty="0">
                          <a:latin typeface="Times New Roman"/>
                          <a:ea typeface="Times New Roman"/>
                          <a:cs typeface="Times New Roman"/>
                        </a:rPr>
                        <a:t>---</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a:ea typeface="Times New Roman"/>
                          <a:cs typeface="Times New Roman"/>
                        </a:rPr>
                        <a:t>5</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uk-UA" sz="1800">
                          <a:solidFill>
                            <a:srgbClr val="000000"/>
                          </a:solidFill>
                          <a:latin typeface="Times New Roman"/>
                          <a:ea typeface="Times New Roman"/>
                          <a:cs typeface="Times New Roman"/>
                        </a:rPr>
                        <a:t>---</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338">
                <a:tc gridSpan="3">
                  <a:txBody>
                    <a:bodyPr/>
                    <a:lstStyle/>
                    <a:p>
                      <a:pPr>
                        <a:spcAft>
                          <a:spcPts val="0"/>
                        </a:spcAft>
                        <a:tabLst>
                          <a:tab pos="1084580" algn="l"/>
                        </a:tabLst>
                      </a:pPr>
                      <a:r>
                        <a:rPr lang="uk-UA" sz="1800" dirty="0">
                          <a:latin typeface="Times New Roman"/>
                          <a:ea typeface="Times New Roman"/>
                          <a:cs typeface="Times New Roman"/>
                        </a:rPr>
                        <a:t>потерпіло н/л осіб, від </a:t>
                      </a:r>
                      <a:r>
                        <a:rPr lang="uk-UA" sz="1800" dirty="0" err="1">
                          <a:latin typeface="Times New Roman"/>
                          <a:ea typeface="Times New Roman"/>
                          <a:cs typeface="Times New Roman"/>
                        </a:rPr>
                        <a:t>крим</a:t>
                      </a:r>
                      <a:r>
                        <a:rPr lang="uk-UA" sz="1800" dirty="0">
                          <a:latin typeface="Times New Roman"/>
                          <a:ea typeface="Times New Roman"/>
                          <a:cs typeface="Times New Roman"/>
                        </a:rPr>
                        <a:t>. </a:t>
                      </a:r>
                      <a:r>
                        <a:rPr lang="uk-UA" sz="1800" dirty="0" err="1">
                          <a:latin typeface="Times New Roman"/>
                          <a:ea typeface="Times New Roman"/>
                          <a:cs typeface="Times New Roman"/>
                        </a:rPr>
                        <a:t>правопор</a:t>
                      </a:r>
                      <a:r>
                        <a:rPr lang="uk-UA" sz="1800" dirty="0">
                          <a:latin typeface="Times New Roman"/>
                          <a:ea typeface="Times New Roman"/>
                          <a:cs typeface="Times New Roman"/>
                        </a:rPr>
                        <a:t>.</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spcAft>
                          <a:spcPts val="0"/>
                        </a:spcAft>
                      </a:pPr>
                      <a:r>
                        <a:rPr lang="uk-UA" sz="1800" dirty="0">
                          <a:latin typeface="Times New Roman"/>
                          <a:ea typeface="Times New Roman"/>
                          <a:cs typeface="Times New Roman"/>
                        </a:rPr>
                        <a:t>---</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a:ea typeface="Times New Roman"/>
                          <a:cs typeface="Times New Roman"/>
                        </a:rPr>
                        <a:t>111</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uk-UA" sz="1800">
                          <a:solidFill>
                            <a:srgbClr val="000000"/>
                          </a:solidFill>
                          <a:latin typeface="Times New Roman"/>
                          <a:ea typeface="Times New Roman"/>
                          <a:cs typeface="Times New Roman"/>
                        </a:rPr>
                        <a:t>---</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338">
                <a:tc rowSpan="2">
                  <a:txBody>
                    <a:bodyPr/>
                    <a:lstStyle/>
                    <a:p>
                      <a:pPr algn="ctr">
                        <a:spcAft>
                          <a:spcPts val="0"/>
                        </a:spcAft>
                      </a:pPr>
                      <a:r>
                        <a:rPr lang="uk-UA" sz="1200">
                          <a:latin typeface="Times New Roman"/>
                          <a:ea typeface="Times New Roman"/>
                          <a:cs typeface="Times New Roman"/>
                        </a:rPr>
                        <a:t>з них</a:t>
                      </a:r>
                      <a:endParaRPr lang="ru-RU"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uk-UA" sz="1800">
                          <a:latin typeface="Times New Roman"/>
                          <a:ea typeface="Times New Roman"/>
                          <a:cs typeface="Times New Roman"/>
                        </a:rPr>
                        <a:t>малолітніх</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800" dirty="0">
                          <a:latin typeface="Times New Roman"/>
                          <a:ea typeface="Times New Roman"/>
                          <a:cs typeface="Times New Roman"/>
                        </a:rPr>
                        <a:t>---</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Times New Roman"/>
                          <a:ea typeface="Times New Roman"/>
                          <a:cs typeface="Times New Roman"/>
                        </a:rPr>
                        <a:t>83</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uk-UA" sz="1800" dirty="0">
                          <a:solidFill>
                            <a:srgbClr val="000000"/>
                          </a:solidFill>
                          <a:latin typeface="Times New Roman"/>
                          <a:ea typeface="Times New Roman"/>
                          <a:cs typeface="Times New Roman"/>
                        </a:rPr>
                        <a:t>---</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338">
                <a:tc vMerge="1">
                  <a:txBody>
                    <a:bodyPr/>
                    <a:lstStyle/>
                    <a:p>
                      <a:endParaRPr lang="ru-RU"/>
                    </a:p>
                  </a:txBody>
                  <a:tcPr/>
                </a:tc>
                <a:tc gridSpan="2">
                  <a:txBody>
                    <a:bodyPr/>
                    <a:lstStyle/>
                    <a:p>
                      <a:pPr>
                        <a:spcAft>
                          <a:spcPts val="0"/>
                        </a:spcAft>
                      </a:pPr>
                      <a:r>
                        <a:rPr lang="uk-UA" sz="1800">
                          <a:latin typeface="Times New Roman"/>
                          <a:ea typeface="Times New Roman"/>
                          <a:cs typeface="Times New Roman"/>
                        </a:rPr>
                        <a:t>неповнолітніх</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800">
                          <a:latin typeface="Times New Roman"/>
                          <a:ea typeface="Times New Roman"/>
                          <a:cs typeface="Times New Roman"/>
                        </a:rPr>
                        <a:t>---</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a:ea typeface="Times New Roman"/>
                          <a:cs typeface="Times New Roman"/>
                        </a:rPr>
                        <a:t>28</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uk-UA" sz="1800" dirty="0">
                          <a:solidFill>
                            <a:srgbClr val="000000"/>
                          </a:solidFill>
                          <a:latin typeface="Times New Roman"/>
                          <a:ea typeface="Times New Roman"/>
                          <a:cs typeface="Times New Roman"/>
                        </a:rPr>
                        <a:t>---</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762000"/>
            <a:ext cx="10872012" cy="435655"/>
          </a:xfrm>
        </p:spPr>
        <p:txBody>
          <a:bodyPr/>
          <a:lstStyle/>
          <a:p>
            <a:pPr algn="ctr"/>
            <a:r>
              <a:rPr lang="uk-UA" sz="3600" u="sng" dirty="0" smtClean="0">
                <a:solidFill>
                  <a:schemeClr val="bg1"/>
                </a:solidFill>
              </a:rPr>
              <a:t>Заходи індивідуальної профілактики злочинності неповнолітніх</a:t>
            </a:r>
            <a:endParaRPr lang="uk-UA" sz="3600" u="sng" dirty="0">
              <a:solidFill>
                <a:schemeClr val="bg1"/>
              </a:solidFill>
            </a:endParaRPr>
          </a:p>
        </p:txBody>
      </p:sp>
      <p:sp>
        <p:nvSpPr>
          <p:cNvPr id="3" name="Текст 2"/>
          <p:cNvSpPr>
            <a:spLocks noGrp="1"/>
          </p:cNvSpPr>
          <p:nvPr>
            <p:ph type="body" idx="1"/>
          </p:nvPr>
        </p:nvSpPr>
        <p:spPr>
          <a:xfrm>
            <a:off x="609600" y="2057400"/>
            <a:ext cx="10972799" cy="1219200"/>
          </a:xfrm>
        </p:spPr>
        <p:txBody>
          <a:bodyPr/>
          <a:lstStyle/>
          <a:p>
            <a:pPr algn="just" fontAlgn="base">
              <a:buNone/>
            </a:pPr>
            <a:r>
              <a:rPr lang="uk-UA" dirty="0" smtClean="0"/>
              <a:t>	</a:t>
            </a:r>
            <a:r>
              <a:rPr lang="uk-UA" b="1" dirty="0" smtClean="0"/>
              <a:t>Проводяться працівником поліції щодо конкретної дитини </a:t>
            </a:r>
            <a:r>
              <a:rPr lang="uk-UA" dirty="0" smtClean="0"/>
              <a:t>з метою запобігання вчинення нею адміністративних та кримінальних правопорушень.</a:t>
            </a:r>
          </a:p>
          <a:p>
            <a:pPr algn="just" fontAlgn="base"/>
            <a:endParaRPr lang="uk-UA" dirty="0" smtClean="0"/>
          </a:p>
          <a:p>
            <a:pPr algn="just" fontAlgn="base">
              <a:buNone/>
            </a:pPr>
            <a:endParaRPr lang="uk-UA" dirty="0" smtClean="0"/>
          </a:p>
          <a:p>
            <a:pPr algn="just" fontAlgn="base">
              <a:buNone/>
            </a:pPr>
            <a:endParaRPr lang="uk-UA" dirty="0" smtClean="0"/>
          </a:p>
          <a:p>
            <a:endParaRPr lang="uk-UA" dirty="0"/>
          </a:p>
        </p:txBody>
      </p:sp>
      <p:pic>
        <p:nvPicPr>
          <p:cNvPr id="4097" name="Picture 1" descr="C:\Users\Кристина\Desktop\картинки\i.jpg"/>
          <p:cNvPicPr>
            <a:picLocks noChangeAspect="1" noChangeArrowheads="1"/>
          </p:cNvPicPr>
          <p:nvPr/>
        </p:nvPicPr>
        <p:blipFill>
          <a:blip r:embed="rId2" cstate="print"/>
          <a:srcRect/>
          <a:stretch>
            <a:fillRect/>
          </a:stretch>
        </p:blipFill>
        <p:spPr bwMode="auto">
          <a:xfrm>
            <a:off x="8686800" y="3276600"/>
            <a:ext cx="3095625" cy="2057400"/>
          </a:xfrm>
          <a:prstGeom prst="rect">
            <a:avLst/>
          </a:prstGeom>
          <a:noFill/>
        </p:spPr>
      </p:pic>
      <p:sp>
        <p:nvSpPr>
          <p:cNvPr id="5" name="TextBox 4"/>
          <p:cNvSpPr txBox="1"/>
          <p:nvPr/>
        </p:nvSpPr>
        <p:spPr>
          <a:xfrm>
            <a:off x="838200" y="3276600"/>
            <a:ext cx="7772400" cy="2523768"/>
          </a:xfrm>
          <a:prstGeom prst="rect">
            <a:avLst/>
          </a:prstGeom>
          <a:noFill/>
        </p:spPr>
        <p:txBody>
          <a:bodyPr wrap="square" rtlCol="0">
            <a:spAutoFit/>
          </a:bodyPr>
          <a:lstStyle/>
          <a:p>
            <a:pPr algn="just"/>
            <a:r>
              <a:rPr lang="uk-UA" sz="2800" dirty="0" smtClean="0"/>
              <a:t>Зазначені заходи </a:t>
            </a:r>
            <a:r>
              <a:rPr lang="uk-UA" sz="2800" b="1" dirty="0" smtClean="0"/>
              <a:t>спрямовані </a:t>
            </a:r>
            <a:r>
              <a:rPr lang="uk-UA" sz="2800" dirty="0" smtClean="0"/>
              <a:t>на </a:t>
            </a:r>
            <a:r>
              <a:rPr lang="uk-UA" sz="2800" u="sng" dirty="0" smtClean="0"/>
              <a:t>особистість дитини, середовище, яке її формує, а також на умови, обставини та ситуації, що призводять до вчинення дитиною адміністративних і кримінальних правопорушень.</a:t>
            </a:r>
          </a:p>
          <a:p>
            <a:pPr algn="just"/>
            <a:endParaRPr lang="uk-UA"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762001"/>
            <a:ext cx="10872012" cy="907840"/>
          </a:xfrm>
        </p:spPr>
        <p:txBody>
          <a:bodyPr/>
          <a:lstStyle/>
          <a:p>
            <a:pPr algn="ctr"/>
            <a:r>
              <a:rPr lang="uk-UA" dirty="0" smtClean="0">
                <a:solidFill>
                  <a:schemeClr val="bg1"/>
                </a:solidFill>
              </a:rPr>
              <a:t>Література:</a:t>
            </a:r>
            <a:endParaRPr lang="ru-RU" dirty="0"/>
          </a:p>
        </p:txBody>
      </p:sp>
      <p:sp>
        <p:nvSpPr>
          <p:cNvPr id="3" name="Текст 2"/>
          <p:cNvSpPr>
            <a:spLocks noGrp="1"/>
          </p:cNvSpPr>
          <p:nvPr>
            <p:ph type="body" idx="1"/>
          </p:nvPr>
        </p:nvSpPr>
        <p:spPr>
          <a:xfrm>
            <a:off x="609600" y="1981200"/>
            <a:ext cx="10972799" cy="4648200"/>
          </a:xfrm>
        </p:spPr>
        <p:txBody>
          <a:bodyPr/>
          <a:lstStyle/>
          <a:p>
            <a:pPr lvl="0"/>
            <a:r>
              <a:rPr lang="uk-UA" dirty="0" smtClean="0"/>
              <a:t>Указ Президента України від 12.01.2015 № 5/2015 «</a:t>
            </a:r>
            <a:r>
              <a:rPr lang="uk-UA" dirty="0" smtClean="0">
                <a:hlinkClick r:id="rId2"/>
              </a:rPr>
              <a:t>Про Стратегію сталого розвитку "Україна - 2020"</a:t>
            </a:r>
            <a:r>
              <a:rPr lang="uk-UA" dirty="0" smtClean="0"/>
              <a:t>».</a:t>
            </a:r>
            <a:endParaRPr lang="ru-RU" dirty="0" smtClean="0"/>
          </a:p>
          <a:p>
            <a:pPr lvl="0"/>
            <a:r>
              <a:rPr lang="uk-UA" dirty="0" smtClean="0"/>
              <a:t>Наказ МВС України від 3 липня 2017 року № 560 «Про організацію діяльності приймальників-розподільників для дітей органів Національної поліції України».</a:t>
            </a:r>
            <a:endParaRPr lang="ru-RU" dirty="0" smtClean="0"/>
          </a:p>
          <a:p>
            <a:pPr lvl="0"/>
            <a:r>
              <a:rPr lang="uk-UA" dirty="0" smtClean="0"/>
              <a:t>Наказ МВС України від 08.02.2019 року № 100 «</a:t>
            </a:r>
            <a:r>
              <a:rPr lang="ru-RU" dirty="0" smtClean="0"/>
              <a:t>Про </a:t>
            </a:r>
            <a:r>
              <a:rPr lang="ru-RU" dirty="0" err="1" smtClean="0"/>
              <a:t>затвердження</a:t>
            </a:r>
            <a:r>
              <a:rPr lang="ru-RU" dirty="0" smtClean="0"/>
              <a:t> Порядку </a:t>
            </a:r>
            <a:r>
              <a:rPr lang="ru-RU" dirty="0" err="1" smtClean="0"/>
              <a:t>ведення</a:t>
            </a:r>
            <a:r>
              <a:rPr lang="ru-RU" dirty="0" smtClean="0"/>
              <a:t> </a:t>
            </a:r>
            <a:r>
              <a:rPr lang="ru-RU" dirty="0" err="1" smtClean="0"/>
              <a:t>єдиного</a:t>
            </a:r>
            <a:r>
              <a:rPr lang="ru-RU" dirty="0" smtClean="0"/>
              <a:t> </a:t>
            </a:r>
            <a:r>
              <a:rPr lang="ru-RU" dirty="0" err="1" smtClean="0"/>
              <a:t>обліку</a:t>
            </a:r>
            <a:r>
              <a:rPr lang="ru-RU" dirty="0" smtClean="0"/>
              <a:t> в органах (</a:t>
            </a:r>
            <a:r>
              <a:rPr lang="ru-RU" dirty="0" err="1" smtClean="0"/>
              <a:t>підрозділах</a:t>
            </a:r>
            <a:r>
              <a:rPr lang="ru-RU" dirty="0" smtClean="0"/>
              <a:t>) </a:t>
            </a:r>
            <a:r>
              <a:rPr lang="ru-RU" dirty="0" err="1" smtClean="0"/>
              <a:t>поліції</a:t>
            </a:r>
            <a:r>
              <a:rPr lang="ru-RU" dirty="0" smtClean="0"/>
              <a:t> </a:t>
            </a:r>
            <a:r>
              <a:rPr lang="ru-RU" dirty="0" err="1" smtClean="0"/>
              <a:t>заяв</a:t>
            </a:r>
            <a:r>
              <a:rPr lang="ru-RU" dirty="0" smtClean="0"/>
              <a:t> </a:t>
            </a:r>
            <a:r>
              <a:rPr lang="ru-RU" dirty="0" err="1" smtClean="0"/>
              <a:t>і</a:t>
            </a:r>
            <a:r>
              <a:rPr lang="ru-RU" dirty="0" smtClean="0"/>
              <a:t> </a:t>
            </a:r>
            <a:r>
              <a:rPr lang="ru-RU" dirty="0" err="1" smtClean="0"/>
              <a:t>повідомлень</a:t>
            </a:r>
            <a:r>
              <a:rPr lang="ru-RU" dirty="0" smtClean="0"/>
              <a:t> про </a:t>
            </a:r>
            <a:r>
              <a:rPr lang="ru-RU" dirty="0" err="1" smtClean="0"/>
              <a:t>кримінальні</a:t>
            </a:r>
            <a:r>
              <a:rPr lang="ru-RU" dirty="0" smtClean="0"/>
              <a:t> </a:t>
            </a:r>
            <a:r>
              <a:rPr lang="ru-RU" dirty="0" err="1" smtClean="0"/>
              <a:t>правопорушення</a:t>
            </a:r>
            <a:r>
              <a:rPr lang="ru-RU" dirty="0" smtClean="0"/>
              <a:t> та </a:t>
            </a:r>
            <a:r>
              <a:rPr lang="ru-RU" dirty="0" err="1" smtClean="0"/>
              <a:t>інші</a:t>
            </a:r>
            <a:r>
              <a:rPr lang="ru-RU" dirty="0" smtClean="0"/>
              <a:t> </a:t>
            </a:r>
            <a:r>
              <a:rPr lang="ru-RU" dirty="0" err="1" smtClean="0"/>
              <a:t>події</a:t>
            </a:r>
            <a:r>
              <a:rPr lang="uk-UA" dirty="0" smtClean="0"/>
              <a:t>».</a:t>
            </a:r>
            <a:endParaRPr lang="ru-RU" dirty="0" smtClean="0"/>
          </a:p>
          <a:p>
            <a:pPr lvl="0"/>
            <a:r>
              <a:rPr lang="uk-UA" dirty="0" smtClean="0"/>
              <a:t>Наказ МВС України від 06.07.2017 року  № 570 «Про організацію діяльності органів досудового розслідування Національної поліції України».</a:t>
            </a:r>
            <a:endParaRPr lang="ru-RU" dirty="0" smtClean="0"/>
          </a:p>
          <a:p>
            <a:endParaRPr lang="ru-RU" dirty="0"/>
          </a:p>
        </p:txBody>
      </p:sp>
    </p:spTree>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10363200" cy="1440179"/>
          </a:xfrm>
        </p:spPr>
        <p:txBody>
          <a:bodyPr>
            <a:normAutofit/>
          </a:bodyPr>
          <a:lstStyle/>
          <a:p>
            <a:pPr algn="ctr"/>
            <a:r>
              <a:rPr lang="ru-RU" dirty="0" err="1"/>
              <a:t>Напрямами</a:t>
            </a:r>
            <a:r>
              <a:rPr lang="ru-RU" dirty="0"/>
              <a:t> </a:t>
            </a:r>
            <a:r>
              <a:rPr lang="ru-RU" dirty="0" err="1"/>
              <a:t>індивідуального</a:t>
            </a:r>
            <a:r>
              <a:rPr lang="ru-RU" dirty="0"/>
              <a:t> </a:t>
            </a:r>
            <a:r>
              <a:rPr lang="ru-RU" dirty="0" err="1"/>
              <a:t>запобігання</a:t>
            </a:r>
            <a:r>
              <a:rPr lang="ru-RU" dirty="0"/>
              <a:t> </a:t>
            </a:r>
            <a:r>
              <a:rPr lang="ru-RU" dirty="0" err="1"/>
              <a:t>злочинам</a:t>
            </a:r>
            <a:r>
              <a:rPr lang="ru-RU" dirty="0"/>
              <a:t> є:</a:t>
            </a:r>
            <a:endParaRPr lang="uk-UA" dirty="0"/>
          </a:p>
        </p:txBody>
      </p:sp>
      <p:sp>
        <p:nvSpPr>
          <p:cNvPr id="3" name="Объект 2"/>
          <p:cNvSpPr>
            <a:spLocks noGrp="1"/>
          </p:cNvSpPr>
          <p:nvPr>
            <p:ph idx="4294967295"/>
          </p:nvPr>
        </p:nvSpPr>
        <p:spPr>
          <a:xfrm>
            <a:off x="762000" y="1828800"/>
            <a:ext cx="10515599" cy="4278096"/>
          </a:xfrm>
          <a:prstGeom prst="rect">
            <a:avLst/>
          </a:prstGeom>
        </p:spPr>
        <p:txBody>
          <a:bodyPr>
            <a:normAutofit lnSpcReduction="10000"/>
          </a:bodyPr>
          <a:lstStyle/>
          <a:p>
            <a:pPr marL="457200" indent="-457200">
              <a:buFont typeface="+mj-lt"/>
              <a:buAutoNum type="arabicPeriod"/>
            </a:pPr>
            <a:r>
              <a:rPr lang="uk-UA" sz="2600" i="1" dirty="0" smtClean="0"/>
              <a:t>Переконання</a:t>
            </a:r>
            <a:r>
              <a:rPr lang="uk-UA" sz="2600" dirty="0" smtClean="0"/>
              <a:t> - процес </a:t>
            </a:r>
            <a:r>
              <a:rPr lang="uk-UA" sz="2600" dirty="0"/>
              <a:t>логічного обґрунтування особі думки про відмову від криміногенної поведінки, злочинних намірів, анти суспільних настанов</a:t>
            </a:r>
            <a:r>
              <a:rPr lang="uk-UA" sz="2600" dirty="0" smtClean="0"/>
              <a:t>;</a:t>
            </a:r>
          </a:p>
          <a:p>
            <a:pPr marL="457200" indent="-457200">
              <a:buFont typeface="+mj-lt"/>
              <a:buAutoNum type="arabicPeriod"/>
            </a:pPr>
            <a:r>
              <a:rPr lang="uk-UA" sz="2600" i="1" dirty="0" smtClean="0"/>
              <a:t>Заходи </a:t>
            </a:r>
            <a:r>
              <a:rPr lang="uk-UA" sz="2600" i="1" dirty="0"/>
              <a:t>соціальної допомоги </a:t>
            </a:r>
            <a:r>
              <a:rPr lang="uk-UA" sz="2600" dirty="0"/>
              <a:t>– працевлаштування, поліпшення побутових умов, зміну способу життя шляхом підвищення соціального статусу, освіти, отримання престижної спеціальності, лікування, встановлення корисних контактів, вибору життєвих перспектив тощо</a:t>
            </a:r>
            <a:r>
              <a:rPr lang="uk-UA" sz="2600" dirty="0" smtClean="0"/>
              <a:t>;</a:t>
            </a:r>
          </a:p>
          <a:p>
            <a:pPr marL="457200" indent="-457200">
              <a:buFont typeface="+mj-lt"/>
              <a:buAutoNum type="arabicPeriod"/>
            </a:pPr>
            <a:r>
              <a:rPr lang="ru-RU" sz="2600" i="1" dirty="0" smtClean="0"/>
              <a:t>Примус</a:t>
            </a:r>
            <a:r>
              <a:rPr lang="ru-RU" sz="2600" dirty="0" smtClean="0"/>
              <a:t> </a:t>
            </a:r>
            <a:r>
              <a:rPr lang="ru-RU" sz="2600" dirty="0"/>
              <a:t>– </a:t>
            </a:r>
            <a:r>
              <a:rPr lang="ru-RU" sz="2600" dirty="0" err="1"/>
              <a:t>спричиняє</a:t>
            </a:r>
            <a:r>
              <a:rPr lang="ru-RU" sz="2600" dirty="0"/>
              <a:t> для особи </a:t>
            </a:r>
            <a:r>
              <a:rPr lang="ru-RU" sz="2600" dirty="0" err="1"/>
              <a:t>несприятливі</a:t>
            </a:r>
            <a:r>
              <a:rPr lang="ru-RU" sz="2600" dirty="0"/>
              <a:t> </a:t>
            </a:r>
            <a:r>
              <a:rPr lang="ru-RU" sz="2600" dirty="0" err="1"/>
              <a:t>наслідки</a:t>
            </a:r>
            <a:r>
              <a:rPr lang="ru-RU" sz="2600" dirty="0"/>
              <a:t> </a:t>
            </a:r>
            <a:r>
              <a:rPr lang="ru-RU" sz="2600" dirty="0" err="1"/>
              <a:t>фізичного</a:t>
            </a:r>
            <a:r>
              <a:rPr lang="ru-RU" sz="2600" dirty="0"/>
              <a:t>, </a:t>
            </a:r>
            <a:r>
              <a:rPr lang="ru-RU" sz="2600" dirty="0" err="1"/>
              <a:t>матеріального</a:t>
            </a:r>
            <a:r>
              <a:rPr lang="ru-RU" sz="2600" dirty="0"/>
              <a:t> та </a:t>
            </a:r>
            <a:r>
              <a:rPr lang="ru-RU" sz="2600" dirty="0" err="1"/>
              <a:t>технічного</a:t>
            </a:r>
            <a:r>
              <a:rPr lang="ru-RU" sz="2600" dirty="0"/>
              <a:t> характеру (</a:t>
            </a:r>
            <a:r>
              <a:rPr lang="ru-RU" sz="2600" dirty="0" err="1"/>
              <a:t>профілактичний</a:t>
            </a:r>
            <a:r>
              <a:rPr lang="ru-RU" sz="2600" dirty="0"/>
              <a:t> контроль за </a:t>
            </a:r>
            <a:r>
              <a:rPr lang="ru-RU" sz="2600" dirty="0" err="1"/>
              <a:t>місцем</a:t>
            </a:r>
            <a:r>
              <a:rPr lang="ru-RU" sz="2600" dirty="0"/>
              <a:t> </a:t>
            </a:r>
            <a:r>
              <a:rPr lang="ru-RU" sz="2600" dirty="0" err="1"/>
              <a:t>проживання</a:t>
            </a:r>
            <a:r>
              <a:rPr lang="ru-RU" sz="2600" dirty="0"/>
              <a:t> </a:t>
            </a:r>
            <a:r>
              <a:rPr lang="ru-RU" sz="2600" dirty="0" err="1"/>
              <a:t>або</a:t>
            </a:r>
            <a:r>
              <a:rPr lang="ru-RU" sz="2600" dirty="0"/>
              <a:t> </a:t>
            </a:r>
            <a:r>
              <a:rPr lang="ru-RU" sz="2600" dirty="0" err="1"/>
              <a:t>навчання</a:t>
            </a:r>
            <a:r>
              <a:rPr lang="ru-RU" sz="2600" dirty="0"/>
              <a:t> особи з боку </a:t>
            </a:r>
            <a:r>
              <a:rPr lang="ru-RU" sz="2600" dirty="0" err="1"/>
              <a:t>правоохоронних</a:t>
            </a:r>
            <a:r>
              <a:rPr lang="ru-RU" sz="2600" dirty="0"/>
              <a:t> </a:t>
            </a:r>
            <a:r>
              <a:rPr lang="ru-RU" sz="2600" dirty="0" err="1"/>
              <a:t>органів</a:t>
            </a:r>
            <a:r>
              <a:rPr lang="ru-RU" sz="2600" dirty="0"/>
              <a:t> </a:t>
            </a:r>
            <a:r>
              <a:rPr lang="ru-RU" sz="2600" dirty="0" err="1"/>
              <a:t>чи</a:t>
            </a:r>
            <a:r>
              <a:rPr lang="ru-RU" sz="2600" dirty="0"/>
              <a:t> </a:t>
            </a:r>
            <a:r>
              <a:rPr lang="ru-RU" sz="2600" dirty="0" err="1"/>
              <a:t>громадськості</a:t>
            </a:r>
            <a:r>
              <a:rPr lang="ru-RU" sz="2600" dirty="0"/>
              <a:t>; </a:t>
            </a:r>
            <a:r>
              <a:rPr lang="ru-RU" sz="2600" dirty="0" err="1"/>
              <a:t>адміністративний</a:t>
            </a:r>
            <a:r>
              <a:rPr lang="ru-RU" sz="2600" dirty="0"/>
              <a:t> </a:t>
            </a:r>
            <a:r>
              <a:rPr lang="ru-RU" sz="2600" dirty="0" err="1"/>
              <a:t>арешт</a:t>
            </a:r>
            <a:r>
              <a:rPr lang="ru-RU" sz="2600" dirty="0"/>
              <a:t> і </a:t>
            </a:r>
            <a:r>
              <a:rPr lang="ru-RU" sz="2600" dirty="0" err="1"/>
              <a:t>адміністративне</a:t>
            </a:r>
            <a:r>
              <a:rPr lang="ru-RU" sz="2600" dirty="0"/>
              <a:t> </a:t>
            </a:r>
            <a:r>
              <a:rPr lang="ru-RU" sz="2600" dirty="0" err="1"/>
              <a:t>стягнення</a:t>
            </a:r>
            <a:r>
              <a:rPr lang="ru-RU" sz="2600" dirty="0"/>
              <a:t>; штраф; </a:t>
            </a:r>
            <a:r>
              <a:rPr lang="ru-RU" sz="2600" dirty="0" err="1"/>
              <a:t>ін</a:t>
            </a:r>
            <a:r>
              <a:rPr lang="ru-RU" sz="2600" dirty="0"/>
              <a:t>.)</a:t>
            </a:r>
            <a:endParaRPr lang="uk-UA" sz="2600" dirty="0" smtClean="0"/>
          </a:p>
          <a:p>
            <a:pPr marL="457200" indent="-457200">
              <a:buFont typeface="+mj-lt"/>
              <a:buAutoNum type="arabicPeriod"/>
            </a:pPr>
            <a:endParaRPr lang="uk-UA" sz="2600" dirty="0" smtClean="0"/>
          </a:p>
          <a:p>
            <a:pPr marL="457200" indent="-457200">
              <a:buFont typeface="+mj-lt"/>
              <a:buAutoNum type="arabicPeriod"/>
            </a:pPr>
            <a:endParaRPr lang="uk-UA" dirty="0"/>
          </a:p>
        </p:txBody>
      </p:sp>
    </p:spTree>
    <p:extLst>
      <p:ext uri="{BB962C8B-B14F-4D97-AF65-F5344CB8AC3E}">
        <p14:creationId xmlns:p14="http://schemas.microsoft.com/office/powerpoint/2010/main" xmlns="" val="38385728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685801"/>
            <a:ext cx="10872012" cy="984040"/>
          </a:xfrm>
        </p:spPr>
        <p:txBody>
          <a:bodyPr/>
          <a:lstStyle/>
          <a:p>
            <a:pPr algn="ctr"/>
            <a:r>
              <a:rPr lang="ru-RU" sz="3600" dirty="0" err="1" smtClean="0">
                <a:solidFill>
                  <a:schemeClr val="bg1"/>
                </a:solidFill>
              </a:rPr>
              <a:t>Об’єктами</a:t>
            </a:r>
            <a:r>
              <a:rPr lang="ru-RU" sz="3600" dirty="0" smtClean="0">
                <a:solidFill>
                  <a:schemeClr val="bg1"/>
                </a:solidFill>
              </a:rPr>
              <a:t> </a:t>
            </a:r>
            <a:r>
              <a:rPr lang="ru-RU" sz="3600" dirty="0" err="1" smtClean="0">
                <a:solidFill>
                  <a:schemeClr val="bg1"/>
                </a:solidFill>
              </a:rPr>
              <a:t>індивідуального</a:t>
            </a:r>
            <a:r>
              <a:rPr lang="ru-RU" sz="3600" dirty="0" smtClean="0">
                <a:solidFill>
                  <a:schemeClr val="bg1"/>
                </a:solidFill>
              </a:rPr>
              <a:t> </a:t>
            </a:r>
            <a:r>
              <a:rPr lang="ru-RU" sz="3600" dirty="0" err="1" smtClean="0">
                <a:solidFill>
                  <a:schemeClr val="bg1"/>
                </a:solidFill>
              </a:rPr>
              <a:t>запобігання</a:t>
            </a:r>
            <a:r>
              <a:rPr lang="ru-RU" sz="3600" dirty="0" smtClean="0">
                <a:solidFill>
                  <a:schemeClr val="bg1"/>
                </a:solidFill>
              </a:rPr>
              <a:t> </a:t>
            </a:r>
            <a:r>
              <a:rPr lang="ru-RU" sz="3600" dirty="0" err="1" smtClean="0">
                <a:solidFill>
                  <a:schemeClr val="bg1"/>
                </a:solidFill>
              </a:rPr>
              <a:t>злочину</a:t>
            </a:r>
            <a:r>
              <a:rPr lang="ru-RU" sz="3600" dirty="0" smtClean="0">
                <a:solidFill>
                  <a:schemeClr val="bg1"/>
                </a:solidFill>
              </a:rPr>
              <a:t> є:</a:t>
            </a:r>
            <a:endParaRPr lang="ru-RU" sz="3600" dirty="0">
              <a:solidFill>
                <a:schemeClr val="bg1"/>
              </a:solidFill>
            </a:endParaRPr>
          </a:p>
        </p:txBody>
      </p:sp>
      <p:sp>
        <p:nvSpPr>
          <p:cNvPr id="3" name="Текст 2"/>
          <p:cNvSpPr>
            <a:spLocks noGrp="1"/>
          </p:cNvSpPr>
          <p:nvPr>
            <p:ph type="body" idx="1"/>
          </p:nvPr>
        </p:nvSpPr>
        <p:spPr/>
        <p:txBody>
          <a:bodyPr/>
          <a:lstStyle/>
          <a:p>
            <a:endParaRPr lang="uk-UA" dirty="0" smtClean="0"/>
          </a:p>
          <a:p>
            <a:r>
              <a:rPr lang="uk-UA" dirty="0" smtClean="0"/>
              <a:t>поведінка та спосіб життя осіб з високою імовірністю вчинення злочину;</a:t>
            </a:r>
          </a:p>
          <a:p>
            <a:r>
              <a:rPr lang="uk-UA" dirty="0" smtClean="0"/>
              <a:t>соціальні елементи та їх особистості, які відображають анти суспільну спрямованість;</a:t>
            </a:r>
          </a:p>
          <a:p>
            <a:r>
              <a:rPr lang="uk-UA" dirty="0" smtClean="0"/>
              <a:t>соціально значущі при формуванні і реалізації останньої деякі психофізіологічні особливості індивідів; </a:t>
            </a:r>
          </a:p>
          <a:p>
            <a:r>
              <a:rPr lang="uk-UA" dirty="0" smtClean="0"/>
              <a:t>несприятливі умови оточуючого таку особу середовища та життєвого укладу;</a:t>
            </a:r>
          </a:p>
          <a:p>
            <a:r>
              <a:rPr lang="uk-UA" dirty="0" smtClean="0"/>
              <a:t>інші довготривалі діючі обставини, які визначають криміногенну ситуацію і полегшують вчиненню злочину </a:t>
            </a:r>
          </a:p>
          <a:p>
            <a:endParaRPr lang="ru-RU" dirty="0"/>
          </a:p>
        </p:txBody>
      </p:sp>
    </p:spTree>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2895600" y="1143000"/>
            <a:ext cx="2946267" cy="3626553"/>
            <a:chOff x="1393462" y="360040"/>
            <a:chExt cx="2022503" cy="1662374"/>
          </a:xfrm>
        </p:grpSpPr>
        <p:sp>
          <p:nvSpPr>
            <p:cNvPr id="10" name="Скругленный прямоугольник 9"/>
            <p:cNvSpPr/>
            <p:nvPr/>
          </p:nvSpPr>
          <p:spPr>
            <a:xfrm>
              <a:off x="1393462" y="360040"/>
              <a:ext cx="2022503" cy="16623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Скругленный прямоугольник 4"/>
            <p:cNvSpPr/>
            <p:nvPr/>
          </p:nvSpPr>
          <p:spPr>
            <a:xfrm>
              <a:off x="1474612" y="441190"/>
              <a:ext cx="1860203" cy="15000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2400" b="1" kern="1200" dirty="0" err="1" smtClean="0"/>
                <a:t>Фактичні</a:t>
              </a:r>
              <a:r>
                <a:rPr lang="ru-RU" sz="2400" b="1" kern="1200" dirty="0" smtClean="0"/>
                <a:t> </a:t>
              </a:r>
              <a:r>
                <a:rPr lang="ru-RU" sz="2400" b="1" kern="1200" dirty="0" err="1" smtClean="0"/>
                <a:t>підстави</a:t>
              </a:r>
              <a:r>
                <a:rPr lang="ru-RU" sz="2400" kern="1200" dirty="0" smtClean="0"/>
                <a:t>– </a:t>
              </a:r>
              <a:r>
                <a:rPr lang="ru-RU" sz="2400" kern="1200" dirty="0" err="1" smtClean="0"/>
                <a:t>це</a:t>
              </a:r>
              <a:r>
                <a:rPr lang="ru-RU" sz="2400" kern="1200" dirty="0" smtClean="0"/>
                <a:t> реальна </a:t>
              </a:r>
              <a:r>
                <a:rPr lang="ru-RU" sz="2400" kern="1200" dirty="0" err="1" smtClean="0"/>
                <a:t>поведінка</a:t>
              </a:r>
              <a:r>
                <a:rPr lang="ru-RU" sz="2400" kern="1200" dirty="0" smtClean="0"/>
                <a:t> особи, в </a:t>
              </a:r>
              <a:r>
                <a:rPr lang="ru-RU" sz="2400" kern="1200" dirty="0" err="1" smtClean="0"/>
                <a:t>якій</a:t>
              </a:r>
              <a:r>
                <a:rPr lang="ru-RU" sz="2400" kern="1200" dirty="0" smtClean="0"/>
                <a:t> </a:t>
              </a:r>
              <a:r>
                <a:rPr lang="ru-RU" sz="2400" kern="1200" dirty="0" err="1" smtClean="0"/>
                <a:t>закладений</a:t>
              </a:r>
              <a:r>
                <a:rPr lang="ru-RU" sz="2400" kern="1200" dirty="0" smtClean="0"/>
                <a:t> </a:t>
              </a:r>
              <a:r>
                <a:rPr lang="ru-RU" sz="2400" kern="1200" dirty="0" err="1" smtClean="0"/>
                <a:t>потенційний</a:t>
              </a:r>
              <a:r>
                <a:rPr lang="ru-RU" sz="2400" kern="1200" dirty="0" smtClean="0"/>
                <a:t> </a:t>
              </a:r>
              <a:r>
                <a:rPr lang="ru-RU" sz="2400" kern="1200" dirty="0" err="1" smtClean="0"/>
                <a:t>злочин</a:t>
              </a:r>
              <a:r>
                <a:rPr lang="ru-RU" sz="2400" kern="1200" dirty="0" smtClean="0"/>
                <a:t> (</a:t>
              </a:r>
              <a:r>
                <a:rPr lang="ru-RU" sz="2400" kern="1200" dirty="0" err="1" smtClean="0"/>
                <a:t>наприклад</a:t>
              </a:r>
              <a:r>
                <a:rPr lang="ru-RU" sz="2400" kern="1200" dirty="0" smtClean="0"/>
                <a:t>, </a:t>
              </a:r>
              <a:r>
                <a:rPr lang="ru-RU" sz="2400" kern="1200" dirty="0" err="1" smtClean="0"/>
                <a:t>антисуспільна</a:t>
              </a:r>
              <a:r>
                <a:rPr lang="ru-RU" sz="2400" kern="1200" dirty="0" smtClean="0"/>
                <a:t> </a:t>
              </a:r>
              <a:r>
                <a:rPr lang="ru-RU" sz="2400" kern="1200" dirty="0" err="1" smtClean="0"/>
                <a:t>поведінка</a:t>
              </a:r>
              <a:r>
                <a:rPr lang="ru-RU" sz="2400" kern="1200" dirty="0" smtClean="0"/>
                <a:t>) </a:t>
              </a:r>
              <a:endParaRPr lang="uk-UA" sz="2400" kern="1200" dirty="0"/>
            </a:p>
          </p:txBody>
        </p:sp>
      </p:grpSp>
      <p:grpSp>
        <p:nvGrpSpPr>
          <p:cNvPr id="4" name="Группа 3"/>
          <p:cNvGrpSpPr/>
          <p:nvPr/>
        </p:nvGrpSpPr>
        <p:grpSpPr>
          <a:xfrm>
            <a:off x="5943599" y="1295400"/>
            <a:ext cx="2566260" cy="3337721"/>
            <a:chOff x="3563209" y="-44020"/>
            <a:chExt cx="2173444" cy="1985284"/>
          </a:xfrm>
        </p:grpSpPr>
        <p:sp>
          <p:nvSpPr>
            <p:cNvPr id="8" name="Скругленный прямоугольник 7"/>
            <p:cNvSpPr/>
            <p:nvPr/>
          </p:nvSpPr>
          <p:spPr>
            <a:xfrm>
              <a:off x="3576779" y="-44020"/>
              <a:ext cx="2159874" cy="16623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Скругленный прямоугольник 6"/>
            <p:cNvSpPr/>
            <p:nvPr/>
          </p:nvSpPr>
          <p:spPr>
            <a:xfrm>
              <a:off x="3563209" y="91952"/>
              <a:ext cx="1997573" cy="18493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2200" b="1" kern="1200" dirty="0" err="1" smtClean="0"/>
                <a:t>Правові</a:t>
              </a:r>
              <a:r>
                <a:rPr lang="ru-RU" sz="2200" b="1" kern="1200" dirty="0" smtClean="0"/>
                <a:t> </a:t>
              </a:r>
              <a:r>
                <a:rPr lang="ru-RU" sz="2200" b="1" kern="1200" dirty="0" err="1" smtClean="0"/>
                <a:t>підстави</a:t>
              </a:r>
              <a:r>
                <a:rPr lang="ru-RU" sz="2200" kern="1200" dirty="0" smtClean="0"/>
                <a:t>– </a:t>
              </a:r>
              <a:r>
                <a:rPr lang="ru-RU" sz="2200" kern="1200" dirty="0" err="1" smtClean="0"/>
                <a:t>це</a:t>
              </a:r>
              <a:r>
                <a:rPr lang="ru-RU" sz="2200" kern="1200" dirty="0" smtClean="0"/>
                <a:t> </a:t>
              </a:r>
              <a:r>
                <a:rPr lang="ru-RU" sz="2200" kern="1200" dirty="0" err="1" smtClean="0"/>
                <a:t>урегульованість</a:t>
              </a:r>
              <a:r>
                <a:rPr lang="ru-RU" sz="2200" kern="1200" dirty="0" smtClean="0"/>
                <a:t> </a:t>
              </a:r>
              <a:r>
                <a:rPr lang="ru-RU" sz="2200" kern="1200" dirty="0" err="1" smtClean="0"/>
                <a:t>індивідуального</a:t>
              </a:r>
              <a:r>
                <a:rPr lang="ru-RU" sz="2200" kern="1200" dirty="0" smtClean="0"/>
                <a:t> </a:t>
              </a:r>
              <a:r>
                <a:rPr lang="ru-RU" sz="2200" kern="1200" dirty="0" err="1" smtClean="0"/>
                <a:t>запобігання</a:t>
              </a:r>
              <a:r>
                <a:rPr lang="ru-RU" sz="2200" kern="1200" dirty="0" smtClean="0"/>
                <a:t> </a:t>
              </a:r>
              <a:r>
                <a:rPr lang="ru-RU" sz="2200" kern="1200" dirty="0" err="1" smtClean="0"/>
                <a:t>злочинам</a:t>
              </a:r>
              <a:r>
                <a:rPr lang="ru-RU" sz="2200" kern="1200" dirty="0" smtClean="0"/>
                <a:t> нормами права </a:t>
              </a:r>
              <a:endParaRPr lang="uk-UA" sz="2200" kern="1200" dirty="0"/>
            </a:p>
          </p:txBody>
        </p:sp>
      </p:grpSp>
      <p:grpSp>
        <p:nvGrpSpPr>
          <p:cNvPr id="5" name="Группа 4"/>
          <p:cNvGrpSpPr/>
          <p:nvPr/>
        </p:nvGrpSpPr>
        <p:grpSpPr>
          <a:xfrm>
            <a:off x="4267200" y="3754696"/>
            <a:ext cx="3294824" cy="3103304"/>
            <a:chOff x="1765098" y="2153297"/>
            <a:chExt cx="3294824" cy="1577601"/>
          </a:xfrm>
        </p:grpSpPr>
        <p:sp>
          <p:nvSpPr>
            <p:cNvPr id="6" name="Скругленный прямоугольник 5"/>
            <p:cNvSpPr/>
            <p:nvPr/>
          </p:nvSpPr>
          <p:spPr>
            <a:xfrm>
              <a:off x="1765098" y="2398134"/>
              <a:ext cx="3294824" cy="13327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Скругленный прямоугольник 8"/>
            <p:cNvSpPr/>
            <p:nvPr/>
          </p:nvSpPr>
          <p:spPr>
            <a:xfrm>
              <a:off x="1845508" y="2153297"/>
              <a:ext cx="3164704" cy="12026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uk-UA" sz="1400" b="1" i="0" kern="1200" dirty="0" smtClean="0"/>
            </a:p>
            <a:p>
              <a:pPr lvl="0" algn="ctr" defTabSz="622300">
                <a:lnSpc>
                  <a:spcPct val="90000"/>
                </a:lnSpc>
                <a:spcBef>
                  <a:spcPct val="0"/>
                </a:spcBef>
                <a:spcAft>
                  <a:spcPct val="35000"/>
                </a:spcAft>
              </a:pPr>
              <a:endParaRPr lang="uk-UA" sz="1400" b="1" dirty="0" smtClean="0"/>
            </a:p>
            <a:p>
              <a:pPr lvl="0" algn="ctr" defTabSz="622300">
                <a:lnSpc>
                  <a:spcPct val="90000"/>
                </a:lnSpc>
                <a:spcBef>
                  <a:spcPct val="0"/>
                </a:spcBef>
                <a:spcAft>
                  <a:spcPct val="35000"/>
                </a:spcAft>
              </a:pPr>
              <a:endParaRPr lang="uk-UA" b="1" i="0" kern="1200" dirty="0" smtClean="0"/>
            </a:p>
            <a:p>
              <a:pPr lvl="0" algn="ctr" defTabSz="622300">
                <a:lnSpc>
                  <a:spcPct val="90000"/>
                </a:lnSpc>
                <a:spcBef>
                  <a:spcPct val="0"/>
                </a:spcBef>
                <a:spcAft>
                  <a:spcPct val="35000"/>
                </a:spcAft>
              </a:pPr>
              <a:r>
                <a:rPr lang="uk-UA" b="1" i="0" kern="1200" dirty="0" smtClean="0"/>
                <a:t>Кримінологічні підстави</a:t>
              </a:r>
              <a:r>
                <a:rPr lang="uk-UA" i="1" kern="1200" dirty="0" smtClean="0"/>
                <a:t> </a:t>
              </a:r>
              <a:r>
                <a:rPr lang="uk-UA" kern="1200" dirty="0" smtClean="0"/>
                <a:t>– це наявність повного рівня кількісно-якісних показників </a:t>
              </a:r>
              <a:r>
                <a:rPr lang="uk-UA" kern="1200" dirty="0" err="1" smtClean="0"/>
                <a:t>криміногенності</a:t>
              </a:r>
              <a:r>
                <a:rPr lang="uk-UA" kern="1200" dirty="0" smtClean="0"/>
                <a:t> особи, що дозволяє виділити з маси відповідної категорії саме тих, від кого з високим ступенем імовірності слід очікувати вчинення злочину</a:t>
              </a:r>
              <a:endParaRPr lang="uk-UA" kern="1200" dirty="0"/>
            </a:p>
          </p:txBody>
        </p:sp>
      </p:grpSp>
      <p:sp>
        <p:nvSpPr>
          <p:cNvPr id="12" name="Прямоугольник 11"/>
          <p:cNvSpPr/>
          <p:nvPr/>
        </p:nvSpPr>
        <p:spPr>
          <a:xfrm>
            <a:off x="990600" y="533400"/>
            <a:ext cx="8839200" cy="707886"/>
          </a:xfrm>
          <a:prstGeom prst="rect">
            <a:avLst/>
          </a:prstGeom>
        </p:spPr>
        <p:txBody>
          <a:bodyPr wrap="square">
            <a:spAutoFit/>
          </a:bodyPr>
          <a:lstStyle/>
          <a:p>
            <a:pPr algn="ctr"/>
            <a:r>
              <a:rPr lang="ru-RU" sz="2000" b="1" dirty="0" smtClean="0"/>
              <a:t>При </a:t>
            </a:r>
            <a:r>
              <a:rPr lang="ru-RU" sz="2000" b="1" dirty="0" err="1" smtClean="0"/>
              <a:t>цьому</a:t>
            </a:r>
            <a:r>
              <a:rPr lang="ru-RU" sz="2000" b="1" dirty="0" smtClean="0"/>
              <a:t> для </a:t>
            </a:r>
            <a:r>
              <a:rPr lang="ru-RU" sz="2000" b="1" dirty="0" err="1" smtClean="0"/>
              <a:t>визначення</a:t>
            </a:r>
            <a:r>
              <a:rPr lang="ru-RU" sz="2000" b="1" dirty="0" smtClean="0"/>
              <a:t> кола </a:t>
            </a:r>
            <a:r>
              <a:rPr lang="ru-RU" sz="2000" b="1" dirty="0" err="1" smtClean="0"/>
              <a:t>осіб</a:t>
            </a:r>
            <a:r>
              <a:rPr lang="ru-RU" sz="2000" b="1" dirty="0" smtClean="0"/>
              <a:t>, </a:t>
            </a:r>
            <a:r>
              <a:rPr lang="ru-RU" sz="2000" b="1" dirty="0" err="1" smtClean="0"/>
              <a:t>які</a:t>
            </a:r>
            <a:r>
              <a:rPr lang="ru-RU" sz="2000" b="1" dirty="0" smtClean="0"/>
              <a:t> </a:t>
            </a:r>
            <a:r>
              <a:rPr lang="ru-RU" sz="2000" b="1" dirty="0" err="1" smtClean="0"/>
              <a:t>потребують</a:t>
            </a:r>
            <a:r>
              <a:rPr lang="ru-RU" sz="2000" b="1" dirty="0" smtClean="0"/>
              <a:t> </a:t>
            </a:r>
            <a:r>
              <a:rPr lang="ru-RU" sz="2000" b="1" dirty="0" err="1" smtClean="0"/>
              <a:t>індивідуального</a:t>
            </a:r>
            <a:r>
              <a:rPr lang="ru-RU" sz="2000" b="1" dirty="0" smtClean="0"/>
              <a:t> </a:t>
            </a:r>
            <a:r>
              <a:rPr lang="ru-RU" sz="2000" b="1" dirty="0" err="1" smtClean="0"/>
              <a:t>запобігання</a:t>
            </a:r>
            <a:r>
              <a:rPr lang="ru-RU" sz="2000" b="1" dirty="0" smtClean="0"/>
              <a:t>, </a:t>
            </a:r>
            <a:r>
              <a:rPr lang="ru-RU" sz="2000" b="1" dirty="0" err="1" smtClean="0"/>
              <a:t>необхідно</a:t>
            </a:r>
            <a:r>
              <a:rPr lang="ru-RU" sz="2000" b="1" dirty="0" smtClean="0"/>
              <a:t> </a:t>
            </a:r>
            <a:r>
              <a:rPr lang="ru-RU" sz="2000" b="1" dirty="0" err="1" smtClean="0"/>
              <a:t>мати</a:t>
            </a:r>
            <a:r>
              <a:rPr lang="ru-RU" sz="2000" b="1" dirty="0" smtClean="0"/>
              <a:t>:</a:t>
            </a:r>
            <a:endParaRPr lang="ru-RU" sz="2000" b="1" dirty="0"/>
          </a:p>
        </p:txBody>
      </p:sp>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609600"/>
            <a:ext cx="9982200" cy="1200329"/>
          </a:xfrm>
          <a:prstGeom prst="rect">
            <a:avLst/>
          </a:prstGeom>
        </p:spPr>
        <p:txBody>
          <a:bodyPr wrap="square">
            <a:spAutoFit/>
          </a:bodyPr>
          <a:lstStyle/>
          <a:p>
            <a:pPr algn="ctr"/>
            <a:r>
              <a:rPr lang="uk-UA" sz="2400" b="1" dirty="0" smtClean="0"/>
              <a:t>До індивідуально-профілактичних заходів, які повинні проводитись працівниками ювенальної поліції з дітьми, звільненими з місць позбавлення волі, відносяться наступні:</a:t>
            </a:r>
            <a:endParaRPr lang="ru-RU" sz="2400" b="1" dirty="0"/>
          </a:p>
        </p:txBody>
      </p:sp>
      <p:sp>
        <p:nvSpPr>
          <p:cNvPr id="3" name="Прямоугольник 2"/>
          <p:cNvSpPr/>
          <p:nvPr/>
        </p:nvSpPr>
        <p:spPr>
          <a:xfrm>
            <a:off x="1295400" y="1997839"/>
            <a:ext cx="9753600" cy="4401205"/>
          </a:xfrm>
          <a:prstGeom prst="rect">
            <a:avLst/>
          </a:prstGeom>
        </p:spPr>
        <p:txBody>
          <a:bodyPr wrap="square">
            <a:spAutoFit/>
          </a:bodyPr>
          <a:lstStyle/>
          <a:p>
            <a:r>
              <a:rPr lang="ru-RU" sz="2800" b="1" i="1" dirty="0" err="1" smtClean="0"/>
              <a:t>Профілактична</a:t>
            </a:r>
            <a:r>
              <a:rPr lang="ru-RU" sz="2800" b="1" i="1" dirty="0" smtClean="0"/>
              <a:t> </a:t>
            </a:r>
            <a:r>
              <a:rPr lang="ru-RU" sz="2800" b="1" i="1" dirty="0" err="1" smtClean="0"/>
              <a:t>бесіда</a:t>
            </a:r>
            <a:r>
              <a:rPr lang="ru-RU" sz="2800" dirty="0" smtClean="0"/>
              <a:t> – </a:t>
            </a:r>
            <a:r>
              <a:rPr lang="ru-RU" sz="2800" dirty="0" err="1" smtClean="0"/>
              <a:t>застосовується</a:t>
            </a:r>
            <a:r>
              <a:rPr lang="ru-RU" sz="2800" dirty="0" smtClean="0"/>
              <a:t> </a:t>
            </a:r>
            <a:r>
              <a:rPr lang="ru-RU" sz="2800" dirty="0" err="1" smtClean="0"/>
              <a:t>відразу</a:t>
            </a:r>
            <a:r>
              <a:rPr lang="ru-RU" sz="2800" dirty="0" smtClean="0"/>
              <a:t> </a:t>
            </a:r>
            <a:r>
              <a:rPr lang="ru-RU" sz="2800" dirty="0" err="1" smtClean="0"/>
              <a:t>після</a:t>
            </a:r>
            <a:r>
              <a:rPr lang="ru-RU" sz="2800" dirty="0" smtClean="0"/>
              <a:t> </a:t>
            </a:r>
            <a:r>
              <a:rPr lang="ru-RU" sz="2800" dirty="0" err="1" smtClean="0"/>
              <a:t>прибуття</a:t>
            </a:r>
            <a:r>
              <a:rPr lang="ru-RU" sz="2800" dirty="0" smtClean="0"/>
              <a:t> особи на </a:t>
            </a:r>
            <a:r>
              <a:rPr lang="ru-RU" sz="2800" dirty="0" err="1" smtClean="0"/>
              <a:t>територію</a:t>
            </a:r>
            <a:r>
              <a:rPr lang="ru-RU" sz="2800" dirty="0" smtClean="0"/>
              <a:t> </a:t>
            </a:r>
            <a:r>
              <a:rPr lang="ru-RU" sz="2800" dirty="0" err="1" smtClean="0"/>
              <a:t>адміністративно-профілактичного</a:t>
            </a:r>
            <a:r>
              <a:rPr lang="ru-RU" sz="2800" dirty="0" smtClean="0"/>
              <a:t> контролю (населений пункт; </a:t>
            </a:r>
            <a:r>
              <a:rPr lang="ru-RU" sz="2800" dirty="0" err="1" smtClean="0"/>
              <a:t>об’єкт</a:t>
            </a:r>
            <a:r>
              <a:rPr lang="ru-RU" sz="2800" dirty="0" smtClean="0"/>
              <a:t> </a:t>
            </a:r>
            <a:r>
              <a:rPr lang="ru-RU" sz="2800" dirty="0" err="1" smtClean="0"/>
              <a:t>роботи</a:t>
            </a:r>
            <a:r>
              <a:rPr lang="ru-RU" sz="2800" dirty="0" smtClean="0"/>
              <a:t>, </a:t>
            </a:r>
            <a:r>
              <a:rPr lang="ru-RU" sz="2800" dirty="0" err="1" smtClean="0"/>
              <a:t>навчання</a:t>
            </a:r>
            <a:r>
              <a:rPr lang="ru-RU" sz="2800" dirty="0" smtClean="0"/>
              <a:t>, </a:t>
            </a:r>
            <a:r>
              <a:rPr lang="ru-RU" sz="2800" dirty="0" err="1" smtClean="0"/>
              <a:t>проживання</a:t>
            </a:r>
            <a:r>
              <a:rPr lang="ru-RU" sz="2800" dirty="0" smtClean="0"/>
              <a:t> </a:t>
            </a:r>
            <a:r>
              <a:rPr lang="ru-RU" sz="2800" dirty="0" err="1" smtClean="0"/>
              <a:t>тощо</a:t>
            </a:r>
            <a:r>
              <a:rPr lang="ru-RU" sz="2800" dirty="0" smtClean="0"/>
              <a:t>) </a:t>
            </a:r>
            <a:r>
              <a:rPr lang="ru-RU" sz="2800" dirty="0" err="1" smtClean="0"/>
              <a:t>або</a:t>
            </a:r>
            <a:r>
              <a:rPr lang="ru-RU" sz="2800" dirty="0" smtClean="0"/>
              <a:t> за </a:t>
            </a:r>
            <a:r>
              <a:rPr lang="ru-RU" sz="2800" dirty="0" err="1" smtClean="0"/>
              <a:t>наявності</a:t>
            </a:r>
            <a:r>
              <a:rPr lang="ru-RU" sz="2800" dirty="0" smtClean="0"/>
              <a:t> </a:t>
            </a:r>
            <a:r>
              <a:rPr lang="ru-RU" sz="2800" dirty="0" err="1" smtClean="0"/>
              <a:t>інформації</a:t>
            </a:r>
            <a:r>
              <a:rPr lang="ru-RU" sz="2800" dirty="0" smtClean="0"/>
              <a:t> про те, </a:t>
            </a:r>
            <a:r>
              <a:rPr lang="ru-RU" sz="2800" dirty="0" err="1" smtClean="0"/>
              <a:t>що</a:t>
            </a:r>
            <a:r>
              <a:rPr lang="ru-RU" sz="2800" dirty="0" smtClean="0"/>
              <a:t> особа вчинила </a:t>
            </a:r>
            <a:r>
              <a:rPr lang="ru-RU" sz="2800" dirty="0" err="1" smtClean="0"/>
              <a:t>протиправні</a:t>
            </a:r>
            <a:r>
              <a:rPr lang="ru-RU" sz="2800" dirty="0" smtClean="0"/>
              <a:t> </a:t>
            </a:r>
            <a:r>
              <a:rPr lang="ru-RU" sz="2800" dirty="0" err="1" smtClean="0"/>
              <a:t>дії</a:t>
            </a:r>
            <a:r>
              <a:rPr lang="ru-RU" sz="2800" dirty="0" smtClean="0"/>
              <a:t>, </a:t>
            </a:r>
            <a:r>
              <a:rPr lang="ru-RU" sz="2800" dirty="0" err="1" smtClean="0"/>
              <a:t>які</a:t>
            </a:r>
            <a:r>
              <a:rPr lang="ru-RU" sz="2800" dirty="0" smtClean="0"/>
              <a:t> </a:t>
            </a:r>
            <a:r>
              <a:rPr lang="ru-RU" sz="2800" dirty="0" err="1" smtClean="0"/>
              <a:t>можуть</a:t>
            </a:r>
            <a:r>
              <a:rPr lang="ru-RU" sz="2800" dirty="0" smtClean="0"/>
              <a:t> </a:t>
            </a:r>
            <a:r>
              <a:rPr lang="ru-RU" sz="2800" dirty="0" err="1" smtClean="0"/>
              <a:t>призвести</a:t>
            </a:r>
            <a:r>
              <a:rPr lang="ru-RU" sz="2800" dirty="0" smtClean="0"/>
              <a:t> до </a:t>
            </a:r>
            <a:r>
              <a:rPr lang="ru-RU" sz="2800" dirty="0" err="1" smtClean="0"/>
              <a:t>вчинення</a:t>
            </a:r>
            <a:r>
              <a:rPr lang="ru-RU" sz="2800" dirty="0" smtClean="0"/>
              <a:t> </a:t>
            </a:r>
            <a:r>
              <a:rPr lang="ru-RU" sz="2800" dirty="0" err="1" smtClean="0"/>
              <a:t>злочину</a:t>
            </a:r>
            <a:r>
              <a:rPr lang="ru-RU" sz="2800" dirty="0" smtClean="0"/>
              <a:t>, </a:t>
            </a:r>
            <a:r>
              <a:rPr lang="ru-RU" sz="2800" dirty="0" err="1" smtClean="0"/>
              <a:t>з</a:t>
            </a:r>
            <a:r>
              <a:rPr lang="ru-RU" sz="2800" dirty="0" smtClean="0"/>
              <a:t> метою </a:t>
            </a:r>
            <a:r>
              <a:rPr lang="ru-RU" sz="2800" dirty="0" err="1" smtClean="0"/>
              <a:t>роз’яснення</a:t>
            </a:r>
            <a:r>
              <a:rPr lang="ru-RU" sz="2800" dirty="0" smtClean="0"/>
              <a:t> </a:t>
            </a:r>
            <a:r>
              <a:rPr lang="ru-RU" sz="2800" dirty="0" err="1" smtClean="0"/>
              <a:t>суспільної</a:t>
            </a:r>
            <a:r>
              <a:rPr lang="ru-RU" sz="2800" dirty="0" smtClean="0"/>
              <a:t> </a:t>
            </a:r>
            <a:r>
              <a:rPr lang="ru-RU" sz="2800" dirty="0" err="1" smtClean="0"/>
              <a:t>небезпечності</a:t>
            </a:r>
            <a:r>
              <a:rPr lang="ru-RU" sz="2800" dirty="0" smtClean="0"/>
              <a:t> та </a:t>
            </a:r>
            <a:r>
              <a:rPr lang="ru-RU" sz="2800" dirty="0" err="1" smtClean="0"/>
              <a:t>усного</a:t>
            </a:r>
            <a:r>
              <a:rPr lang="ru-RU" sz="2800" dirty="0" smtClean="0"/>
              <a:t> </a:t>
            </a:r>
            <a:r>
              <a:rPr lang="ru-RU" sz="2800" dirty="0" err="1" smtClean="0"/>
              <a:t>попередження</a:t>
            </a:r>
            <a:r>
              <a:rPr lang="ru-RU" sz="2800" dirty="0" smtClean="0"/>
              <a:t> про </a:t>
            </a:r>
            <a:r>
              <a:rPr lang="ru-RU" sz="2800" dirty="0" err="1" smtClean="0"/>
              <a:t>неприпустимість</a:t>
            </a:r>
            <a:r>
              <a:rPr lang="ru-RU" sz="2800" dirty="0" smtClean="0"/>
              <a:t> </a:t>
            </a:r>
            <a:r>
              <a:rPr lang="ru-RU" sz="2800" dirty="0" err="1" smtClean="0"/>
              <a:t>подальших</a:t>
            </a:r>
            <a:r>
              <a:rPr lang="ru-RU" sz="2800" dirty="0" smtClean="0"/>
              <a:t> таких </a:t>
            </a:r>
            <a:r>
              <a:rPr lang="ru-RU" sz="2800" dirty="0" err="1" smtClean="0"/>
              <a:t>дій</a:t>
            </a:r>
            <a:r>
              <a:rPr lang="ru-RU" sz="2800" dirty="0" smtClean="0"/>
              <a:t>, а </a:t>
            </a:r>
            <a:r>
              <a:rPr lang="ru-RU" sz="2800" dirty="0" err="1" smtClean="0"/>
              <a:t>також</a:t>
            </a:r>
            <a:r>
              <a:rPr lang="ru-RU" sz="2800" dirty="0" smtClean="0"/>
              <a:t> про </a:t>
            </a:r>
            <a:r>
              <a:rPr lang="ru-RU" sz="2800" dirty="0" err="1" smtClean="0"/>
              <a:t>готування</a:t>
            </a:r>
            <a:r>
              <a:rPr lang="ru-RU" sz="2800" dirty="0" smtClean="0"/>
              <a:t> (ст. 14 КК) </a:t>
            </a:r>
            <a:r>
              <a:rPr lang="ru-RU" sz="2800" dirty="0" err="1" smtClean="0"/>
              <a:t>чи</a:t>
            </a:r>
            <a:r>
              <a:rPr lang="ru-RU" sz="2800" dirty="0" smtClean="0"/>
              <a:t> замах на </a:t>
            </a:r>
            <a:r>
              <a:rPr lang="ru-RU" sz="2800" dirty="0" err="1" smtClean="0"/>
              <a:t>злочин</a:t>
            </a:r>
            <a:r>
              <a:rPr lang="ru-RU" sz="2800" dirty="0" smtClean="0"/>
              <a:t> (ст. 15 КК), до </a:t>
            </a:r>
            <a:r>
              <a:rPr lang="ru-RU" sz="2800" dirty="0" err="1" smtClean="0"/>
              <a:t>яких</a:t>
            </a:r>
            <a:r>
              <a:rPr lang="ru-RU" sz="2800" dirty="0" smtClean="0"/>
              <a:t> </a:t>
            </a:r>
            <a:r>
              <a:rPr lang="ru-RU" sz="2800" dirty="0" err="1" smtClean="0"/>
              <a:t>причетна</a:t>
            </a:r>
            <a:r>
              <a:rPr lang="ru-RU" sz="2800" dirty="0" smtClean="0"/>
              <a:t> </a:t>
            </a:r>
            <a:r>
              <a:rPr lang="ru-RU" sz="2800" dirty="0" err="1" smtClean="0"/>
              <a:t>профілактуєма</a:t>
            </a:r>
            <a:r>
              <a:rPr lang="ru-RU" sz="2800" dirty="0" smtClean="0"/>
              <a:t> особа. </a:t>
            </a:r>
            <a:endParaRPr lang="uk-UA" sz="2800" dirty="0"/>
          </a:p>
        </p:txBody>
      </p:sp>
    </p:spTree>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685800"/>
            <a:ext cx="11658600" cy="6124754"/>
          </a:xfrm>
          <a:prstGeom prst="rect">
            <a:avLst/>
          </a:prstGeom>
        </p:spPr>
        <p:txBody>
          <a:bodyPr wrap="square">
            <a:spAutoFit/>
          </a:bodyPr>
          <a:lstStyle/>
          <a:p>
            <a:pPr>
              <a:buFont typeface="Wingdings" panose="05000000000000000000" pitchFamily="2" charset="2"/>
              <a:buChar char="Ø"/>
            </a:pPr>
            <a:r>
              <a:rPr lang="ru-RU" sz="2800" b="1" dirty="0" err="1" smtClean="0"/>
              <a:t>Офіційне</a:t>
            </a:r>
            <a:r>
              <a:rPr lang="ru-RU" sz="2800" b="1" dirty="0" smtClean="0"/>
              <a:t> </a:t>
            </a:r>
            <a:r>
              <a:rPr lang="ru-RU" sz="2800" b="1" dirty="0" err="1" smtClean="0"/>
              <a:t>застереження</a:t>
            </a:r>
            <a:r>
              <a:rPr lang="ru-RU" sz="2800" b="1" dirty="0" smtClean="0"/>
              <a:t> </a:t>
            </a:r>
            <a:r>
              <a:rPr lang="ru-RU" sz="2800" dirty="0" smtClean="0"/>
              <a:t>– </a:t>
            </a:r>
            <a:r>
              <a:rPr lang="ru-RU" sz="2800" dirty="0" err="1" smtClean="0"/>
              <a:t>застосовується</a:t>
            </a:r>
            <a:r>
              <a:rPr lang="ru-RU" sz="2800" dirty="0" smtClean="0"/>
              <a:t> до особи, яка </a:t>
            </a:r>
            <a:r>
              <a:rPr lang="ru-RU" sz="2800" dirty="0" err="1" smtClean="0"/>
              <a:t>двічі</a:t>
            </a:r>
            <a:r>
              <a:rPr lang="ru-RU" sz="2800" dirty="0" smtClean="0"/>
              <a:t> </a:t>
            </a:r>
            <a:r>
              <a:rPr lang="ru-RU" sz="2800" dirty="0" err="1" smtClean="0"/>
              <a:t>протягом</a:t>
            </a:r>
            <a:r>
              <a:rPr lang="ru-RU" sz="2800" dirty="0" smtClean="0"/>
              <a:t> року </a:t>
            </a:r>
            <a:r>
              <a:rPr lang="ru-RU" sz="2800" dirty="0" err="1" smtClean="0"/>
              <a:t>притягувалась</a:t>
            </a:r>
            <a:r>
              <a:rPr lang="ru-RU" sz="2800" dirty="0" smtClean="0"/>
              <a:t> до </a:t>
            </a:r>
            <a:r>
              <a:rPr lang="ru-RU" sz="2800" dirty="0" err="1" smtClean="0"/>
              <a:t>адміністративної</a:t>
            </a:r>
            <a:r>
              <a:rPr lang="ru-RU" sz="2800" dirty="0" smtClean="0"/>
              <a:t> </a:t>
            </a:r>
            <a:r>
              <a:rPr lang="ru-RU" sz="2800" dirty="0" err="1" smtClean="0"/>
              <a:t>відповідальності</a:t>
            </a:r>
            <a:r>
              <a:rPr lang="ru-RU" sz="2800" dirty="0" smtClean="0"/>
              <a:t> за </a:t>
            </a:r>
            <a:r>
              <a:rPr lang="ru-RU" sz="2800" dirty="0" err="1" smtClean="0"/>
              <a:t>вчинення</a:t>
            </a:r>
            <a:r>
              <a:rPr lang="ru-RU" sz="2800" dirty="0" smtClean="0"/>
              <a:t> </a:t>
            </a:r>
            <a:r>
              <a:rPr lang="ru-RU" sz="2800" dirty="0" err="1" smtClean="0"/>
              <a:t>правопорушень</a:t>
            </a:r>
            <a:r>
              <a:rPr lang="ru-RU" sz="2800" dirty="0" smtClean="0"/>
              <a:t>.</a:t>
            </a:r>
          </a:p>
          <a:p>
            <a:pPr>
              <a:buFont typeface="Wingdings" panose="05000000000000000000" pitchFamily="2" charset="2"/>
              <a:buChar char="Ø"/>
            </a:pPr>
            <a:r>
              <a:rPr lang="uk-UA" sz="2800" b="1" dirty="0" smtClean="0"/>
              <a:t>Профілактичний облік </a:t>
            </a:r>
            <a:r>
              <a:rPr lang="uk-UA" sz="2800" dirty="0" smtClean="0"/>
              <a:t>– застосовується для систематичного і цілеспрямованого здійснення заходів індивідуальної профілактики щодо особи, поведінка якої свідчить про реальну можливість вчинення ним злочину, тому така особа підлягає взяттю на профілактичний облік.</a:t>
            </a:r>
          </a:p>
          <a:p>
            <a:pPr>
              <a:buFont typeface="Wingdings" panose="05000000000000000000" pitchFamily="2" charset="2"/>
              <a:buChar char="Ø"/>
            </a:pPr>
            <a:r>
              <a:rPr lang="uk-UA" sz="2800" b="1" dirty="0" smtClean="0"/>
              <a:t>Адміністративний контроль</a:t>
            </a:r>
            <a:r>
              <a:rPr lang="uk-UA" sz="2800" dirty="0" smtClean="0"/>
              <a:t> – застосовується до особи, щодо якої встановлюється, здійснюється та припиняється адміністративний  нагляд за особами, звільненими з місць позбавлення волі, відповідно до Закону України «Про адміністративний нагляд за особами, звільненими з місць позбавлення волі»</a:t>
            </a:r>
          </a:p>
          <a:p>
            <a:pPr>
              <a:buFont typeface="Wingdings" panose="05000000000000000000" pitchFamily="2" charset="2"/>
              <a:buChar char="Ø"/>
            </a:pPr>
            <a:r>
              <a:rPr lang="ru-RU" sz="2800" b="1" dirty="0" err="1" smtClean="0"/>
              <a:t>Соціальний</a:t>
            </a:r>
            <a:r>
              <a:rPr lang="ru-RU" sz="2800" b="1" dirty="0" smtClean="0"/>
              <a:t> патронаж </a:t>
            </a:r>
            <a:r>
              <a:rPr lang="ru-RU" sz="2800" dirty="0" smtClean="0"/>
              <a:t>– комплекс </a:t>
            </a:r>
            <a:r>
              <a:rPr lang="ru-RU" sz="2800" dirty="0" err="1" smtClean="0"/>
              <a:t>заходів</a:t>
            </a:r>
            <a:r>
              <a:rPr lang="ru-RU" sz="2800" dirty="0" smtClean="0"/>
              <a:t> </a:t>
            </a:r>
            <a:r>
              <a:rPr lang="ru-RU" sz="2800" dirty="0" err="1" smtClean="0"/>
              <a:t>державної</a:t>
            </a:r>
            <a:r>
              <a:rPr lang="ru-RU" sz="2800" dirty="0" smtClean="0"/>
              <a:t> </a:t>
            </a:r>
            <a:r>
              <a:rPr lang="ru-RU" sz="2800" dirty="0" err="1" smtClean="0"/>
              <a:t>підтримки</a:t>
            </a:r>
            <a:r>
              <a:rPr lang="ru-RU" sz="2800" dirty="0" smtClean="0"/>
              <a:t> та </a:t>
            </a:r>
            <a:r>
              <a:rPr lang="ru-RU" sz="2800" dirty="0" err="1" smtClean="0"/>
              <a:t>допомоги</a:t>
            </a:r>
            <a:r>
              <a:rPr lang="ru-RU" sz="2800" dirty="0" smtClean="0"/>
              <a:t> </a:t>
            </a:r>
            <a:r>
              <a:rPr lang="ru-RU" sz="2800" dirty="0" err="1" smtClean="0"/>
              <a:t>щодо</a:t>
            </a:r>
            <a:r>
              <a:rPr lang="ru-RU" sz="2800" dirty="0" smtClean="0"/>
              <a:t> особи, яка </a:t>
            </a:r>
            <a:r>
              <a:rPr lang="ru-RU" sz="2800" dirty="0" err="1" smtClean="0"/>
              <a:t>їх</a:t>
            </a:r>
            <a:r>
              <a:rPr lang="ru-RU" sz="2800" dirty="0" smtClean="0"/>
              <a:t> </a:t>
            </a:r>
            <a:r>
              <a:rPr lang="ru-RU" sz="2800" dirty="0" err="1" smtClean="0"/>
              <a:t>патронує</a:t>
            </a:r>
            <a:r>
              <a:rPr lang="ru-RU" sz="2800" dirty="0" smtClean="0"/>
              <a:t>.</a:t>
            </a:r>
            <a:endParaRPr lang="ru-RU" sz="2800" dirty="0"/>
          </a:p>
        </p:txBody>
      </p:sp>
    </p:spTree>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57202" y="533401"/>
          <a:ext cx="11429998" cy="6324606"/>
        </p:xfrm>
        <a:graphic>
          <a:graphicData uri="http://schemas.openxmlformats.org/drawingml/2006/table">
            <a:tbl>
              <a:tblPr/>
              <a:tblGrid>
                <a:gridCol w="3871463"/>
                <a:gridCol w="3871463"/>
                <a:gridCol w="1291316"/>
                <a:gridCol w="1172943"/>
                <a:gridCol w="167412"/>
                <a:gridCol w="1055401"/>
              </a:tblGrid>
              <a:tr h="259253">
                <a:tc gridSpan="6">
                  <a:txBody>
                    <a:bodyPr/>
                    <a:lstStyle/>
                    <a:p>
                      <a:pPr algn="ctr">
                        <a:spcAft>
                          <a:spcPts val="0"/>
                        </a:spcAft>
                      </a:pPr>
                      <a:r>
                        <a:rPr lang="uk-UA" sz="1600" b="1" dirty="0">
                          <a:latin typeface="Times New Roman"/>
                          <a:ea typeface="Times New Roman"/>
                          <a:cs typeface="Times New Roman"/>
                        </a:rPr>
                        <a:t>ДОСТАВЛЕНО ДІТЕЙ ДО ОРГАНІВ ПОЛІЦІЇ </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9253">
                <a:tc gridSpan="2">
                  <a:txBody>
                    <a:bodyPr/>
                    <a:lstStyle/>
                    <a:p>
                      <a:pPr>
                        <a:spcAft>
                          <a:spcPts val="0"/>
                        </a:spcAft>
                      </a:pPr>
                      <a:r>
                        <a:rPr lang="uk-UA" sz="1600" b="1" dirty="0">
                          <a:latin typeface="Times New Roman"/>
                          <a:ea typeface="Times New Roman"/>
                          <a:cs typeface="Times New Roman"/>
                        </a:rPr>
                        <a:t>Загальна кількість доставлених дітей:</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a:txBody>
                    <a:bodyPr/>
                    <a:lstStyle/>
                    <a:p>
                      <a:pPr algn="ctr">
                        <a:spcAft>
                          <a:spcPts val="0"/>
                        </a:spcAft>
                      </a:pPr>
                      <a:r>
                        <a:rPr lang="uk-UA" sz="1600" b="1">
                          <a:latin typeface="Times New Roman"/>
                          <a:ea typeface="Times New Roman"/>
                          <a:cs typeface="Times New Roman"/>
                        </a:rPr>
                        <a:t>6971</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uk-UA" sz="1600" b="1">
                          <a:latin typeface="Times New Roman"/>
                          <a:ea typeface="Times New Roman"/>
                          <a:cs typeface="Times New Roman"/>
                        </a:rPr>
                        <a:t>4842</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spcAft>
                          <a:spcPts val="0"/>
                        </a:spcAft>
                      </a:pPr>
                      <a:r>
                        <a:rPr lang="uk-UA" sz="1600" b="1">
                          <a:solidFill>
                            <a:srgbClr val="000000"/>
                          </a:solidFill>
                          <a:latin typeface="Times New Roman"/>
                          <a:ea typeface="Times New Roman"/>
                          <a:cs typeface="Times New Roman"/>
                        </a:rPr>
                        <a:t>-30,5</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r>
              <a:tr h="259253">
                <a:tc gridSpan="2">
                  <a:txBody>
                    <a:bodyPr/>
                    <a:lstStyle/>
                    <a:p>
                      <a:pPr>
                        <a:spcAft>
                          <a:spcPts val="0"/>
                        </a:spcAft>
                      </a:pPr>
                      <a:r>
                        <a:rPr lang="uk-UA" sz="1600">
                          <a:latin typeface="Times New Roman"/>
                          <a:ea typeface="Times New Roman"/>
                          <a:cs typeface="Times New Roman"/>
                        </a:rPr>
                        <a:t>доставлено за вчинення кримінальних і адміністративних правопорушень</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600">
                          <a:latin typeface="Times New Roman"/>
                          <a:ea typeface="Times New Roman"/>
                          <a:cs typeface="Times New Roman"/>
                        </a:rPr>
                        <a:t>5061</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Times New Roman"/>
                          <a:ea typeface="Times New Roman"/>
                          <a:cs typeface="Times New Roman"/>
                        </a:rPr>
                        <a:t>3457</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uk-UA" sz="1600">
                          <a:solidFill>
                            <a:srgbClr val="000000"/>
                          </a:solidFill>
                          <a:latin typeface="Times New Roman"/>
                          <a:ea typeface="Times New Roman"/>
                          <a:cs typeface="Times New Roman"/>
                        </a:rPr>
                        <a:t>-31,7</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99561">
                <a:tc gridSpan="2">
                  <a:txBody>
                    <a:bodyPr/>
                    <a:lstStyle/>
                    <a:p>
                      <a:pPr>
                        <a:spcAft>
                          <a:spcPts val="0"/>
                        </a:spcAft>
                      </a:pPr>
                      <a:r>
                        <a:rPr lang="uk-UA" sz="1600" dirty="0">
                          <a:latin typeface="Times New Roman"/>
                          <a:ea typeface="Times New Roman"/>
                          <a:cs typeface="Times New Roman"/>
                        </a:rPr>
                        <a:t>доставлено до т/органів поліції дітей, які залишились без догляду, залишили місце </a:t>
                      </a:r>
                      <a:r>
                        <a:rPr lang="uk-UA" sz="1600" dirty="0" err="1">
                          <a:latin typeface="Times New Roman"/>
                          <a:ea typeface="Times New Roman"/>
                          <a:cs typeface="Times New Roman"/>
                        </a:rPr>
                        <a:t>прож</a:t>
                      </a:r>
                      <a:r>
                        <a:rPr lang="uk-UA" sz="1600" dirty="0">
                          <a:latin typeface="Times New Roman"/>
                          <a:ea typeface="Times New Roman"/>
                          <a:cs typeface="Times New Roman"/>
                        </a:rPr>
                        <a:t>.</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600">
                          <a:latin typeface="Times New Roman"/>
                          <a:ea typeface="Times New Roman"/>
                          <a:cs typeface="Times New Roman"/>
                        </a:rPr>
                        <a:t>4847</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Times New Roman"/>
                          <a:ea typeface="Times New Roman"/>
                          <a:cs typeface="Times New Roman"/>
                        </a:rPr>
                        <a:t>4621</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uk-UA" sz="1600">
                          <a:solidFill>
                            <a:srgbClr val="000000"/>
                          </a:solidFill>
                          <a:latin typeface="Times New Roman"/>
                          <a:ea typeface="Times New Roman"/>
                          <a:cs typeface="Times New Roman"/>
                        </a:rPr>
                        <a:t>-4,7</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59253">
                <a:tc rowSpan="2">
                  <a:txBody>
                    <a:bodyPr/>
                    <a:lstStyle/>
                    <a:p>
                      <a:pPr algn="ctr">
                        <a:spcAft>
                          <a:spcPts val="0"/>
                        </a:spcAft>
                      </a:pPr>
                      <a:r>
                        <a:rPr lang="uk-UA" sz="1600" dirty="0">
                          <a:latin typeface="Times New Roman"/>
                          <a:ea typeface="Times New Roman"/>
                          <a:cs typeface="Times New Roman"/>
                        </a:rPr>
                        <a:t>з них</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600">
                          <a:latin typeface="Times New Roman"/>
                          <a:ea typeface="Times New Roman"/>
                          <a:cs typeface="Times New Roman"/>
                        </a:rPr>
                        <a:t>повторно</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687</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Times New Roman"/>
                          <a:ea typeface="Times New Roman"/>
                          <a:cs typeface="Times New Roman"/>
                        </a:rPr>
                        <a:t>587</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uk-UA" sz="1600">
                          <a:solidFill>
                            <a:srgbClr val="000000"/>
                          </a:solidFill>
                          <a:latin typeface="Times New Roman"/>
                          <a:ea typeface="Times New Roman"/>
                          <a:cs typeface="Times New Roman"/>
                        </a:rPr>
                        <a:t>-14,6</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59253">
                <a:tc vMerge="1">
                  <a:txBody>
                    <a:bodyPr/>
                    <a:lstStyle/>
                    <a:p>
                      <a:endParaRPr lang="ru-RU"/>
                    </a:p>
                  </a:txBody>
                  <a:tcPr/>
                </a:tc>
                <a:tc>
                  <a:txBody>
                    <a:bodyPr/>
                    <a:lstStyle/>
                    <a:p>
                      <a:pPr>
                        <a:spcAft>
                          <a:spcPts val="0"/>
                        </a:spcAft>
                      </a:pPr>
                      <a:r>
                        <a:rPr lang="uk-UA" sz="1600">
                          <a:latin typeface="Times New Roman"/>
                          <a:ea typeface="Times New Roman"/>
                          <a:cs typeface="Times New Roman"/>
                        </a:rPr>
                        <a:t>вихованців навчально-виховних закладів</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346</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Times New Roman"/>
                          <a:ea typeface="Times New Roman"/>
                          <a:cs typeface="Times New Roman"/>
                        </a:rPr>
                        <a:t>211</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uk-UA" sz="1600">
                          <a:solidFill>
                            <a:srgbClr val="000000"/>
                          </a:solidFill>
                          <a:latin typeface="Times New Roman"/>
                          <a:ea typeface="Times New Roman"/>
                          <a:cs typeface="Times New Roman"/>
                        </a:rPr>
                        <a:t>-39,0</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59253">
                <a:tc gridSpan="6">
                  <a:txBody>
                    <a:bodyPr/>
                    <a:lstStyle/>
                    <a:p>
                      <a:pPr algn="ctr">
                        <a:spcAft>
                          <a:spcPts val="0"/>
                        </a:spcAft>
                      </a:pPr>
                      <a:endParaRPr lang="ru-RU" sz="16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9253">
                <a:tc gridSpan="6">
                  <a:txBody>
                    <a:bodyPr/>
                    <a:lstStyle/>
                    <a:p>
                      <a:pPr algn="ctr">
                        <a:spcAft>
                          <a:spcPts val="0"/>
                        </a:spcAft>
                      </a:pPr>
                      <a:r>
                        <a:rPr lang="uk-UA" sz="1600" b="1" dirty="0">
                          <a:latin typeface="Times New Roman"/>
                          <a:ea typeface="Times New Roman"/>
                          <a:cs typeface="Times New Roman"/>
                        </a:rPr>
                        <a:t>РОЗШУК ДІТЕЙ</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0053">
                <a:tc gridSpan="2">
                  <a:txBody>
                    <a:bodyPr/>
                    <a:lstStyle/>
                    <a:p>
                      <a:pPr algn="ctr">
                        <a:spcAft>
                          <a:spcPts val="0"/>
                        </a:spcAft>
                      </a:pPr>
                      <a:r>
                        <a:rPr lang="uk-UA" sz="1600" dirty="0">
                          <a:latin typeface="Times New Roman"/>
                          <a:ea typeface="Times New Roman"/>
                          <a:cs typeface="Times New Roman"/>
                        </a:rPr>
                        <a:t>станом на</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600" b="1">
                          <a:latin typeface="Times New Roman"/>
                          <a:ea typeface="Times New Roman"/>
                          <a:cs typeface="Times New Roman"/>
                        </a:rPr>
                        <a:t>на </a:t>
                      </a:r>
                      <a:r>
                        <a:rPr lang="en-US" sz="1600" b="1">
                          <a:latin typeface="Times New Roman"/>
                          <a:ea typeface="Times New Roman"/>
                          <a:cs typeface="Times New Roman"/>
                        </a:rPr>
                        <a:t>31</a:t>
                      </a:r>
                      <a:r>
                        <a:rPr lang="uk-UA" sz="1600" b="1">
                          <a:latin typeface="Times New Roman"/>
                          <a:ea typeface="Times New Roman"/>
                          <a:cs typeface="Times New Roman"/>
                        </a:rPr>
                        <a:t>.12.18</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uk-UA" sz="1600" b="1">
                          <a:latin typeface="Times New Roman"/>
                          <a:ea typeface="Times New Roman"/>
                          <a:cs typeface="Times New Roman"/>
                        </a:rPr>
                        <a:t>02.12.19</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600" b="1">
                          <a:latin typeface="Times New Roman"/>
                          <a:ea typeface="Times New Roman"/>
                          <a:cs typeface="Times New Roman"/>
                        </a:rPr>
                        <a:t>%</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53">
                <a:tc gridSpan="2">
                  <a:txBody>
                    <a:bodyPr/>
                    <a:lstStyle/>
                    <a:p>
                      <a:pPr>
                        <a:spcAft>
                          <a:spcPts val="0"/>
                        </a:spcAft>
                      </a:pPr>
                      <a:r>
                        <a:rPr lang="uk-UA" sz="1600" b="1" dirty="0">
                          <a:highlight>
                            <a:srgbClr val="FFFF00"/>
                          </a:highlight>
                          <a:latin typeface="Times New Roman"/>
                          <a:ea typeface="Times New Roman"/>
                          <a:cs typeface="Times New Roman"/>
                        </a:rPr>
                        <a:t>Зареєстровано заяв та повідомлень в ЖЄО</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a:txBody>
                    <a:bodyPr/>
                    <a:lstStyle/>
                    <a:p>
                      <a:pPr algn="ctr">
                        <a:spcAft>
                          <a:spcPts val="0"/>
                        </a:spcAft>
                      </a:pPr>
                      <a:r>
                        <a:rPr lang="en-US" sz="1600" b="1">
                          <a:solidFill>
                            <a:srgbClr val="000000"/>
                          </a:solidFill>
                          <a:latin typeface="Times New Roman"/>
                          <a:ea typeface="Times New Roman"/>
                          <a:cs typeface="Times New Roman"/>
                        </a:rPr>
                        <a:t>11305</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spcAft>
                          <a:spcPts val="0"/>
                        </a:spcAft>
                      </a:pPr>
                      <a:r>
                        <a:rPr lang="en-US" sz="1600" b="1">
                          <a:solidFill>
                            <a:srgbClr val="000000"/>
                          </a:solidFill>
                          <a:latin typeface="Times New Roman"/>
                          <a:ea typeface="Times New Roman"/>
                          <a:cs typeface="Times New Roman"/>
                        </a:rPr>
                        <a:t>16846</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a:txBody>
                    <a:bodyPr/>
                    <a:lstStyle/>
                    <a:p>
                      <a:pPr algn="ctr">
                        <a:spcAft>
                          <a:spcPts val="0"/>
                        </a:spcAft>
                      </a:pPr>
                      <a:r>
                        <a:rPr lang="ru-RU" sz="1600" b="1">
                          <a:solidFill>
                            <a:srgbClr val="000000"/>
                          </a:solidFill>
                          <a:latin typeface="Times New Roman"/>
                          <a:ea typeface="Times New Roman"/>
                          <a:cs typeface="Times New Roman"/>
                        </a:rPr>
                        <a:t>49,0</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9561">
                <a:tc gridSpan="2">
                  <a:txBody>
                    <a:bodyPr/>
                    <a:lstStyle/>
                    <a:p>
                      <a:pPr>
                        <a:spcAft>
                          <a:spcPts val="0"/>
                        </a:spcAft>
                      </a:pPr>
                      <a:r>
                        <a:rPr lang="uk-UA" sz="1600" dirty="0">
                          <a:latin typeface="Times New Roman"/>
                          <a:ea typeface="Times New Roman"/>
                          <a:cs typeface="Times New Roman"/>
                        </a:rPr>
                        <a:t>розшукано протягом доби без заведення справ</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en-US" sz="1600">
                          <a:solidFill>
                            <a:srgbClr val="000000"/>
                          </a:solidFill>
                          <a:latin typeface="Times New Roman"/>
                          <a:ea typeface="Times New Roman"/>
                          <a:cs typeface="Times New Roman"/>
                        </a:rPr>
                        <a:t>10071</a:t>
                      </a:r>
                      <a:r>
                        <a:rPr lang="uk-UA" sz="1600">
                          <a:solidFill>
                            <a:srgbClr val="000000"/>
                          </a:solidFill>
                          <a:latin typeface="Times New Roman"/>
                          <a:ea typeface="Times New Roman"/>
                          <a:cs typeface="Times New Roman"/>
                        </a:rPr>
                        <a:t> (</a:t>
                      </a:r>
                      <a:r>
                        <a:rPr lang="en-US" sz="1600">
                          <a:solidFill>
                            <a:srgbClr val="000000"/>
                          </a:solidFill>
                          <a:latin typeface="Times New Roman"/>
                          <a:ea typeface="Times New Roman"/>
                          <a:cs typeface="Times New Roman"/>
                        </a:rPr>
                        <a:t>89 </a:t>
                      </a:r>
                      <a:r>
                        <a:rPr lang="uk-UA" sz="1600">
                          <a:solidFill>
                            <a:srgbClr val="000000"/>
                          </a:solidFill>
                          <a:latin typeface="Times New Roman"/>
                          <a:ea typeface="Times New Roman"/>
                          <a:cs typeface="Times New Roman"/>
                        </a:rPr>
                        <a:t>%)</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600">
                          <a:solidFill>
                            <a:srgbClr val="000000"/>
                          </a:solidFill>
                          <a:latin typeface="Times New Roman"/>
                          <a:ea typeface="Times New Roman"/>
                          <a:cs typeface="Times New Roman"/>
                        </a:rPr>
                        <a:t>15622</a:t>
                      </a:r>
                      <a:r>
                        <a:rPr lang="uk-UA" sz="1600">
                          <a:solidFill>
                            <a:srgbClr val="000000"/>
                          </a:solidFill>
                          <a:latin typeface="Times New Roman"/>
                          <a:ea typeface="Times New Roman"/>
                          <a:cs typeface="Times New Roman"/>
                        </a:rPr>
                        <a:t> (</a:t>
                      </a:r>
                      <a:r>
                        <a:rPr lang="en-US" sz="1600">
                          <a:solidFill>
                            <a:srgbClr val="000000"/>
                          </a:solidFill>
                          <a:latin typeface="Times New Roman"/>
                          <a:ea typeface="Times New Roman"/>
                          <a:cs typeface="Times New Roman"/>
                        </a:rPr>
                        <a:t>92</a:t>
                      </a:r>
                      <a:r>
                        <a:rPr lang="uk-UA" sz="1600">
                          <a:solidFill>
                            <a:srgbClr val="000000"/>
                          </a:solidFill>
                          <a:latin typeface="Times New Roman"/>
                          <a:ea typeface="Times New Roman"/>
                          <a:cs typeface="Times New Roman"/>
                        </a:rPr>
                        <a:t>,</a:t>
                      </a:r>
                      <a:r>
                        <a:rPr lang="en-US" sz="1600">
                          <a:solidFill>
                            <a:srgbClr val="000000"/>
                          </a:solidFill>
                          <a:latin typeface="Times New Roman"/>
                          <a:ea typeface="Times New Roman"/>
                          <a:cs typeface="Times New Roman"/>
                        </a:rPr>
                        <a:t>7</a:t>
                      </a:r>
                      <a:r>
                        <a:rPr lang="uk-UA" sz="1600">
                          <a:solidFill>
                            <a:srgbClr val="000000"/>
                          </a:solidFill>
                          <a:latin typeface="Times New Roman"/>
                          <a:ea typeface="Times New Roman"/>
                          <a:cs typeface="Times New Roman"/>
                        </a:rPr>
                        <a:t>%)</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a:txBody>
                    <a:bodyPr/>
                    <a:lstStyle/>
                    <a:p>
                      <a:pPr algn="ctr">
                        <a:spcAft>
                          <a:spcPts val="0"/>
                        </a:spcAft>
                      </a:pPr>
                      <a:r>
                        <a:rPr lang="ru-RU" sz="1600">
                          <a:solidFill>
                            <a:srgbClr val="000000"/>
                          </a:solidFill>
                          <a:latin typeface="Times New Roman"/>
                          <a:ea typeface="Times New Roman"/>
                          <a:cs typeface="Times New Roman"/>
                        </a:rPr>
                        <a:t>3,7</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53">
                <a:tc gridSpan="2">
                  <a:txBody>
                    <a:bodyPr/>
                    <a:lstStyle/>
                    <a:p>
                      <a:pPr>
                        <a:spcAft>
                          <a:spcPts val="0"/>
                        </a:spcAft>
                      </a:pPr>
                      <a:r>
                        <a:rPr lang="uk-UA" sz="1600" dirty="0">
                          <a:latin typeface="Times New Roman"/>
                          <a:ea typeface="Times New Roman"/>
                          <a:cs typeface="Times New Roman"/>
                        </a:rPr>
                        <a:t>залишилося в розшуку (поточний рік)</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en-US" sz="1600">
                          <a:solidFill>
                            <a:srgbClr val="000000"/>
                          </a:solidFill>
                          <a:latin typeface="Times New Roman"/>
                          <a:ea typeface="Times New Roman"/>
                          <a:cs typeface="Times New Roman"/>
                        </a:rPr>
                        <a:t>55</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600">
                          <a:solidFill>
                            <a:srgbClr val="000000"/>
                          </a:solidFill>
                          <a:latin typeface="Times New Roman"/>
                          <a:ea typeface="Times New Roman"/>
                          <a:cs typeface="Times New Roman"/>
                        </a:rPr>
                        <a:t>46</a:t>
                      </a:r>
                      <a:r>
                        <a:rPr lang="uk-UA" sz="1600">
                          <a:solidFill>
                            <a:srgbClr val="000000"/>
                          </a:solidFill>
                          <a:latin typeface="Times New Roman"/>
                          <a:ea typeface="Times New Roman"/>
                          <a:cs typeface="Times New Roman"/>
                        </a:rPr>
                        <a:t> (</a:t>
                      </a:r>
                      <a:r>
                        <a:rPr lang="en-US" sz="1600">
                          <a:solidFill>
                            <a:srgbClr val="000000"/>
                          </a:solidFill>
                          <a:latin typeface="Times New Roman"/>
                          <a:ea typeface="Times New Roman"/>
                          <a:cs typeface="Times New Roman"/>
                        </a:rPr>
                        <a:t>29</a:t>
                      </a:r>
                      <a:r>
                        <a:rPr lang="uk-UA" sz="1600">
                          <a:solidFill>
                            <a:srgbClr val="000000"/>
                          </a:solidFill>
                          <a:latin typeface="Times New Roman"/>
                          <a:ea typeface="Times New Roman"/>
                          <a:cs typeface="Times New Roman"/>
                        </a:rPr>
                        <a:t>)</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a:txBody>
                    <a:bodyPr/>
                    <a:lstStyle/>
                    <a:p>
                      <a:pPr algn="ctr">
                        <a:spcAft>
                          <a:spcPts val="0"/>
                        </a:spcAft>
                      </a:pPr>
                      <a:r>
                        <a:rPr lang="ru-RU" sz="1600">
                          <a:solidFill>
                            <a:srgbClr val="000000"/>
                          </a:solidFill>
                          <a:latin typeface="Times New Roman"/>
                          <a:ea typeface="Times New Roman"/>
                          <a:cs typeface="Times New Roman"/>
                        </a:rPr>
                        <a:t>-16,4</a:t>
                      </a:r>
                      <a:endParaRPr lang="ru-RU"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53">
                <a:tc gridSpan="2">
                  <a:txBody>
                    <a:bodyPr/>
                    <a:lstStyle/>
                    <a:p>
                      <a:pPr>
                        <a:spcAft>
                          <a:spcPts val="0"/>
                        </a:spcAft>
                      </a:pPr>
                      <a:endParaRPr lang="uk-UA" sz="16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endParaRPr lang="ru-RU" sz="16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endParaRPr lang="uk-UA" sz="16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endParaRPr lang="ru-RU" sz="16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53">
                <a:tc gridSpan="6">
                  <a:txBody>
                    <a:bodyPr/>
                    <a:lstStyle/>
                    <a:p>
                      <a:pPr algn="ctr">
                        <a:spcAft>
                          <a:spcPts val="0"/>
                        </a:spcAft>
                      </a:pPr>
                      <a:r>
                        <a:rPr lang="uk-UA" sz="1600" b="1" dirty="0">
                          <a:latin typeface="Times New Roman"/>
                          <a:ea typeface="Times New Roman"/>
                          <a:cs typeface="Times New Roman"/>
                        </a:rPr>
                        <a:t>ПРОФІЛАКТИЧНИЙ ОБЛІК ДІТЕЙ</a:t>
                      </a: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9253">
                <a:tc gridSpan="2">
                  <a:txBody>
                    <a:bodyPr/>
                    <a:lstStyle/>
                    <a:p>
                      <a:pPr>
                        <a:spcAft>
                          <a:spcPts val="0"/>
                        </a:spcAft>
                        <a:tabLst>
                          <a:tab pos="1084580" algn="l"/>
                        </a:tabLst>
                      </a:pPr>
                      <a:r>
                        <a:rPr lang="uk-UA" sz="1600" b="1" dirty="0">
                          <a:latin typeface="Times New Roman"/>
                          <a:ea typeface="Times New Roman"/>
                          <a:cs typeface="Times New Roman"/>
                        </a:rPr>
                        <a:t>Усього дітей, які перебувають на обліку</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a:txBody>
                    <a:bodyPr/>
                    <a:lstStyle/>
                    <a:p>
                      <a:pPr algn="ctr">
                        <a:spcAft>
                          <a:spcPts val="0"/>
                        </a:spcAft>
                      </a:pPr>
                      <a:r>
                        <a:rPr lang="en-US" sz="1600" b="1">
                          <a:latin typeface="Times New Roman"/>
                          <a:ea typeface="Times New Roman"/>
                          <a:cs typeface="Times New Roman"/>
                        </a:rPr>
                        <a:t>3769</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uk-UA" sz="1600" b="1">
                          <a:latin typeface="Times New Roman"/>
                          <a:ea typeface="Times New Roman"/>
                          <a:cs typeface="Times New Roman"/>
                        </a:rPr>
                        <a:t>3671</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spcAft>
                          <a:spcPts val="0"/>
                        </a:spcAft>
                      </a:pPr>
                      <a:r>
                        <a:rPr lang="ru-RU" sz="1600" b="1">
                          <a:solidFill>
                            <a:srgbClr val="000000"/>
                          </a:solidFill>
                          <a:latin typeface="Times New Roman"/>
                          <a:ea typeface="Times New Roman"/>
                          <a:cs typeface="Times New Roman"/>
                        </a:rPr>
                        <a:t>-2,6</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r>
              <a:tr h="259253">
                <a:tc gridSpan="2">
                  <a:txBody>
                    <a:bodyPr/>
                    <a:lstStyle/>
                    <a:p>
                      <a:pPr>
                        <a:spcAft>
                          <a:spcPts val="0"/>
                        </a:spcAft>
                        <a:tabLst>
                          <a:tab pos="1084580" algn="l"/>
                        </a:tabLst>
                      </a:pPr>
                      <a:r>
                        <a:rPr lang="uk-UA" sz="1600" dirty="0">
                          <a:latin typeface="Times New Roman"/>
                          <a:ea typeface="Times New Roman"/>
                          <a:cs typeface="Times New Roman"/>
                        </a:rPr>
                        <a:t>учнів загальноосвітніх закладів</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600">
                          <a:latin typeface="Times New Roman"/>
                          <a:ea typeface="Times New Roman"/>
                          <a:cs typeface="Times New Roman"/>
                        </a:rPr>
                        <a:t>1584</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Times New Roman"/>
                          <a:ea typeface="Times New Roman"/>
                          <a:cs typeface="Times New Roman"/>
                        </a:rPr>
                        <a:t>1636</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ru-RU" sz="1600">
                          <a:solidFill>
                            <a:srgbClr val="000000"/>
                          </a:solidFill>
                          <a:latin typeface="Times New Roman"/>
                          <a:ea typeface="Times New Roman"/>
                          <a:cs typeface="Times New Roman"/>
                        </a:rPr>
                        <a:t>3,3</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59253">
                <a:tc gridSpan="2">
                  <a:txBody>
                    <a:bodyPr/>
                    <a:lstStyle/>
                    <a:p>
                      <a:pPr>
                        <a:spcAft>
                          <a:spcPts val="0"/>
                        </a:spcAft>
                        <a:tabLst>
                          <a:tab pos="1084580" algn="l"/>
                        </a:tabLst>
                      </a:pPr>
                      <a:r>
                        <a:rPr lang="uk-UA" sz="1600" dirty="0">
                          <a:latin typeface="Times New Roman"/>
                          <a:ea typeface="Times New Roman"/>
                          <a:cs typeface="Times New Roman"/>
                        </a:rPr>
                        <a:t>учнів професійно-технічних навчальних закладів</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600">
                          <a:latin typeface="Times New Roman"/>
                          <a:ea typeface="Times New Roman"/>
                          <a:cs typeface="Times New Roman"/>
                        </a:rPr>
                        <a:t>1506</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Times New Roman"/>
                          <a:ea typeface="Times New Roman"/>
                          <a:cs typeface="Times New Roman"/>
                        </a:rPr>
                        <a:t>1306</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ru-RU" sz="1600">
                          <a:solidFill>
                            <a:srgbClr val="000000"/>
                          </a:solidFill>
                          <a:latin typeface="Times New Roman"/>
                          <a:ea typeface="Times New Roman"/>
                          <a:cs typeface="Times New Roman"/>
                        </a:rPr>
                        <a:t>-13,3</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59253">
                <a:tc gridSpan="2">
                  <a:txBody>
                    <a:bodyPr/>
                    <a:lstStyle/>
                    <a:p>
                      <a:pPr>
                        <a:spcAft>
                          <a:spcPts val="0"/>
                        </a:spcAft>
                        <a:tabLst>
                          <a:tab pos="1084580" algn="l"/>
                        </a:tabLst>
                      </a:pPr>
                      <a:r>
                        <a:rPr lang="uk-UA" sz="1600" dirty="0">
                          <a:latin typeface="Times New Roman"/>
                          <a:ea typeface="Times New Roman"/>
                          <a:cs typeface="Times New Roman"/>
                        </a:rPr>
                        <a:t>студентів, курсантів вищих навчальних закладів</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600">
                          <a:latin typeface="Times New Roman"/>
                          <a:ea typeface="Times New Roman"/>
                          <a:cs typeface="Times New Roman"/>
                        </a:rPr>
                        <a:t>84</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Times New Roman"/>
                          <a:ea typeface="Times New Roman"/>
                          <a:cs typeface="Times New Roman"/>
                        </a:rPr>
                        <a:t>81</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ru-RU" sz="1600">
                          <a:solidFill>
                            <a:srgbClr val="000000"/>
                          </a:solidFill>
                          <a:latin typeface="Times New Roman"/>
                          <a:ea typeface="Times New Roman"/>
                          <a:cs typeface="Times New Roman"/>
                        </a:rPr>
                        <a:t>-3,6</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388877">
                <a:tc gridSpan="2">
                  <a:txBody>
                    <a:bodyPr/>
                    <a:lstStyle/>
                    <a:p>
                      <a:pPr>
                        <a:spcAft>
                          <a:spcPts val="0"/>
                        </a:spcAft>
                        <a:tabLst>
                          <a:tab pos="1084580" algn="l"/>
                        </a:tabLst>
                      </a:pPr>
                      <a:r>
                        <a:rPr lang="uk-UA" sz="1600" dirty="0">
                          <a:latin typeface="Times New Roman"/>
                          <a:ea typeface="Times New Roman"/>
                          <a:cs typeface="Times New Roman"/>
                        </a:rPr>
                        <a:t>проживають в школах-інтернатах та </a:t>
                      </a:r>
                      <a:r>
                        <a:rPr lang="uk-UA" sz="1600" dirty="0" err="1">
                          <a:latin typeface="Times New Roman"/>
                          <a:ea typeface="Times New Roman"/>
                          <a:cs typeface="Times New Roman"/>
                        </a:rPr>
                        <a:t>дит</a:t>
                      </a:r>
                      <a:r>
                        <a:rPr lang="uk-UA" sz="1600" dirty="0">
                          <a:latin typeface="Times New Roman"/>
                          <a:ea typeface="Times New Roman"/>
                          <a:cs typeface="Times New Roman"/>
                        </a:rPr>
                        <a:t>. будинках</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50000"/>
                        </a:lnSpc>
                        <a:spcAft>
                          <a:spcPts val="0"/>
                        </a:spcAft>
                      </a:pPr>
                      <a:r>
                        <a:rPr lang="uk-UA" sz="1600">
                          <a:latin typeface="Times New Roman"/>
                          <a:ea typeface="Times New Roman"/>
                          <a:cs typeface="Times New Roman"/>
                        </a:rPr>
                        <a:t>78</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Times New Roman"/>
                          <a:ea typeface="Times New Roman"/>
                          <a:cs typeface="Times New Roman"/>
                        </a:rPr>
                        <a:t>63</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ru-RU" sz="1600">
                          <a:solidFill>
                            <a:srgbClr val="000000"/>
                          </a:solidFill>
                          <a:latin typeface="Times New Roman"/>
                          <a:ea typeface="Times New Roman"/>
                          <a:cs typeface="Times New Roman"/>
                        </a:rPr>
                        <a:t>-19,2</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59253">
                <a:tc gridSpan="2">
                  <a:txBody>
                    <a:bodyPr/>
                    <a:lstStyle/>
                    <a:p>
                      <a:pPr>
                        <a:spcAft>
                          <a:spcPts val="0"/>
                        </a:spcAft>
                        <a:tabLst>
                          <a:tab pos="1084580" algn="l"/>
                        </a:tabLst>
                      </a:pPr>
                      <a:r>
                        <a:rPr lang="uk-UA" sz="1600" dirty="0">
                          <a:latin typeface="Times New Roman"/>
                          <a:ea typeface="Times New Roman"/>
                          <a:cs typeface="Times New Roman"/>
                        </a:rPr>
                        <a:t>які вчиняють насильство в сім</a:t>
                      </a:r>
                      <a:r>
                        <a:rPr lang="ru-RU" sz="1600" dirty="0">
                          <a:latin typeface="Times New Roman"/>
                          <a:ea typeface="Times New Roman"/>
                          <a:cs typeface="Times New Roman"/>
                        </a:rPr>
                        <a:t>’</a:t>
                      </a:r>
                      <a:r>
                        <a:rPr lang="uk-UA" sz="1600" dirty="0">
                          <a:latin typeface="Times New Roman"/>
                          <a:ea typeface="Times New Roman"/>
                          <a:cs typeface="Times New Roman"/>
                        </a:rPr>
                        <a:t>ї</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600">
                          <a:latin typeface="Times New Roman"/>
                          <a:ea typeface="Times New Roman"/>
                          <a:cs typeface="Times New Roman"/>
                        </a:rPr>
                        <a:t>65</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Times New Roman"/>
                          <a:ea typeface="Times New Roman"/>
                          <a:cs typeface="Times New Roman"/>
                        </a:rPr>
                        <a:t>69</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ru-RU" sz="1600">
                          <a:solidFill>
                            <a:srgbClr val="000000"/>
                          </a:solidFill>
                          <a:latin typeface="Times New Roman"/>
                          <a:ea typeface="Times New Roman"/>
                          <a:cs typeface="Times New Roman"/>
                        </a:rPr>
                        <a:t>6,2</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59253">
                <a:tc gridSpan="2">
                  <a:txBody>
                    <a:bodyPr/>
                    <a:lstStyle/>
                    <a:p>
                      <a:pPr>
                        <a:spcAft>
                          <a:spcPts val="0"/>
                        </a:spcAft>
                        <a:tabLst>
                          <a:tab pos="1084580" algn="l"/>
                        </a:tabLst>
                      </a:pPr>
                      <a:r>
                        <a:rPr lang="uk-UA" sz="1600" dirty="0">
                          <a:latin typeface="Times New Roman"/>
                          <a:ea typeface="Times New Roman"/>
                          <a:cs typeface="Times New Roman"/>
                        </a:rPr>
                        <a:t>які схильні до вчинення правопорушень</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600">
                          <a:latin typeface="Times New Roman"/>
                          <a:ea typeface="Times New Roman"/>
                          <a:cs typeface="Times New Roman"/>
                        </a:rPr>
                        <a:t>1070</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Times New Roman"/>
                          <a:ea typeface="Times New Roman"/>
                          <a:cs typeface="Times New Roman"/>
                        </a:rPr>
                        <a:t>1158</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ru-RU" sz="1600">
                          <a:solidFill>
                            <a:srgbClr val="000000"/>
                          </a:solidFill>
                          <a:latin typeface="Times New Roman"/>
                          <a:ea typeface="Times New Roman"/>
                          <a:cs typeface="Times New Roman"/>
                        </a:rPr>
                        <a:t>8,2</a:t>
                      </a:r>
                      <a:endParaRPr lang="ru-RU"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59253">
                <a:tc gridSpan="2">
                  <a:txBody>
                    <a:bodyPr/>
                    <a:lstStyle/>
                    <a:p>
                      <a:pPr>
                        <a:spcAft>
                          <a:spcPts val="0"/>
                        </a:spcAft>
                        <a:tabLst>
                          <a:tab pos="1084580" algn="l"/>
                        </a:tabLst>
                      </a:pPr>
                      <a:r>
                        <a:rPr lang="uk-UA" sz="1600" dirty="0">
                          <a:latin typeface="Times New Roman"/>
                          <a:ea typeface="Times New Roman"/>
                          <a:cs typeface="Times New Roman"/>
                        </a:rPr>
                        <a:t>звільнених з місць позбавлення волі</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600" dirty="0">
                          <a:latin typeface="Times New Roman"/>
                          <a:ea typeface="Times New Roman"/>
                          <a:cs typeface="Times New Roman"/>
                        </a:rPr>
                        <a:t>4</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latin typeface="Times New Roman"/>
                          <a:ea typeface="Times New Roman"/>
                          <a:cs typeface="Times New Roman"/>
                        </a:rPr>
                        <a:t>7</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ru-RU" sz="1600" dirty="0">
                          <a:solidFill>
                            <a:srgbClr val="000000"/>
                          </a:solidFill>
                          <a:latin typeface="Times New Roman"/>
                          <a:ea typeface="Times New Roman"/>
                          <a:cs typeface="Times New Roman"/>
                        </a:rPr>
                        <a:t>75,0</a:t>
                      </a:r>
                      <a:endParaRPr lang="ru-RU"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685801"/>
            <a:ext cx="10872012" cy="984040"/>
          </a:xfrm>
        </p:spPr>
        <p:txBody>
          <a:bodyPr/>
          <a:lstStyle/>
          <a:p>
            <a:pPr algn="ctr"/>
            <a:r>
              <a:rPr lang="uk-UA" sz="3200" dirty="0" smtClean="0">
                <a:solidFill>
                  <a:schemeClr val="bg1"/>
                </a:solidFill>
              </a:rPr>
              <a:t>Працівники поліції здійснюють такі заходи індивідуальної профілактики:</a:t>
            </a:r>
            <a:br>
              <a:rPr lang="uk-UA" sz="3200" dirty="0" smtClean="0">
                <a:solidFill>
                  <a:schemeClr val="bg1"/>
                </a:solidFill>
              </a:rPr>
            </a:br>
            <a:r>
              <a:rPr lang="uk-UA" sz="3200" b="1" dirty="0" smtClean="0">
                <a:solidFill>
                  <a:schemeClr val="bg1"/>
                </a:solidFill>
                <a:latin typeface="Book Antiqua" panose="02040602050305030304" pitchFamily="18" charset="0"/>
              </a:rPr>
              <a:t/>
            </a:r>
            <a:br>
              <a:rPr lang="uk-UA" sz="3200" b="1" dirty="0" smtClean="0">
                <a:solidFill>
                  <a:schemeClr val="bg1"/>
                </a:solidFill>
                <a:latin typeface="Book Antiqua" panose="02040602050305030304" pitchFamily="18" charset="0"/>
              </a:rPr>
            </a:br>
            <a:r>
              <a:rPr lang="uk-UA" altLang="uk-UA" sz="3200" b="1" dirty="0" smtClean="0">
                <a:solidFill>
                  <a:schemeClr val="bg1"/>
                </a:solidFill>
                <a:latin typeface="Book Antiqua" panose="02040602050305030304" pitchFamily="18" charset="0"/>
              </a:rPr>
              <a:t/>
            </a:r>
            <a:br>
              <a:rPr lang="uk-UA" altLang="uk-UA" sz="3200" b="1" dirty="0" smtClean="0">
                <a:solidFill>
                  <a:schemeClr val="bg1"/>
                </a:solidFill>
                <a:latin typeface="Book Antiqua" panose="02040602050305030304" pitchFamily="18" charset="0"/>
              </a:rPr>
            </a:br>
            <a:endParaRPr lang="uk-UA" sz="3200" b="1" dirty="0">
              <a:solidFill>
                <a:schemeClr val="bg1"/>
              </a:solidFill>
              <a:latin typeface="Book Antiqua" panose="02040602050305030304" pitchFamily="18" charset="0"/>
            </a:endParaRPr>
          </a:p>
        </p:txBody>
      </p:sp>
      <p:sp>
        <p:nvSpPr>
          <p:cNvPr id="3" name="Текст 2"/>
          <p:cNvSpPr>
            <a:spLocks noGrp="1"/>
          </p:cNvSpPr>
          <p:nvPr>
            <p:ph type="body" idx="1"/>
          </p:nvPr>
        </p:nvSpPr>
        <p:spPr>
          <a:xfrm>
            <a:off x="533400" y="1905000"/>
            <a:ext cx="10972799" cy="1828800"/>
          </a:xfrm>
        </p:spPr>
        <p:txBody>
          <a:bodyPr/>
          <a:lstStyle/>
          <a:p>
            <a:pPr algn="just" fontAlgn="base">
              <a:buFontTx/>
              <a:buChar char="-"/>
            </a:pPr>
            <a:r>
              <a:rPr lang="uk-UA" sz="2200" dirty="0" smtClean="0"/>
              <a:t>проводять ознайомлювальні, попереджувальні та виховні бесіди з дитиною за місцем проживання, навчання, роботи;</a:t>
            </a:r>
          </a:p>
          <a:p>
            <a:pPr algn="just" fontAlgn="base">
              <a:buFontTx/>
              <a:buChar char="-"/>
            </a:pPr>
            <a:r>
              <a:rPr lang="uk-UA" sz="2200" dirty="0" smtClean="0"/>
              <a:t>проводять ознайомлювальні, попереджувальні бесіди з батьками дитини, її законними представниками, членами сім’ї з метою усунення причин і умов, які спонукали до вчинення адміністративного чи кримінального правопорушення;</a:t>
            </a:r>
          </a:p>
          <a:p>
            <a:pPr algn="just" fontAlgn="base">
              <a:buFontTx/>
              <a:buChar char="-"/>
            </a:pPr>
            <a:endParaRPr lang="uk-UA" sz="2400" dirty="0" smtClean="0"/>
          </a:p>
          <a:p>
            <a:pPr marL="0" indent="0" fontAlgn="base">
              <a:buNone/>
            </a:pPr>
            <a:endParaRPr lang="uk-UA" sz="2400" dirty="0">
              <a:solidFill>
                <a:srgbClr val="002060"/>
              </a:solidFill>
              <a:latin typeface="Book Antiqua" charset="0"/>
              <a:ea typeface="Book Antiqua" charset="0"/>
              <a:cs typeface="Book Antiqua" charset="0"/>
            </a:endParaRPr>
          </a:p>
          <a:p>
            <a:pPr algn="ctr">
              <a:buFont typeface="Wingdings" panose="05000000000000000000" pitchFamily="2" charset="2"/>
              <a:buNone/>
            </a:pPr>
            <a:endParaRPr lang="uk-UA" altLang="uk-UA" b="1" dirty="0" smtClean="0"/>
          </a:p>
          <a:p>
            <a:pPr marL="0" indent="0">
              <a:buNone/>
            </a:pPr>
            <a:endParaRPr lang="uk-UA" dirty="0"/>
          </a:p>
        </p:txBody>
      </p:sp>
      <p:pic>
        <p:nvPicPr>
          <p:cNvPr id="22529" name="Picture 1" descr="C:\Users\Кристина\Desktop\картинки\13353.jpg"/>
          <p:cNvPicPr>
            <a:picLocks noChangeAspect="1" noChangeArrowheads="1"/>
          </p:cNvPicPr>
          <p:nvPr/>
        </p:nvPicPr>
        <p:blipFill>
          <a:blip r:embed="rId2" cstate="print"/>
          <a:srcRect/>
          <a:stretch>
            <a:fillRect/>
          </a:stretch>
        </p:blipFill>
        <p:spPr bwMode="auto">
          <a:xfrm>
            <a:off x="7467600" y="3962400"/>
            <a:ext cx="4267200" cy="2549652"/>
          </a:xfrm>
          <a:prstGeom prst="rect">
            <a:avLst/>
          </a:prstGeom>
          <a:noFill/>
        </p:spPr>
      </p:pic>
      <p:sp>
        <p:nvSpPr>
          <p:cNvPr id="5" name="Прямоугольник 4"/>
          <p:cNvSpPr/>
          <p:nvPr/>
        </p:nvSpPr>
        <p:spPr>
          <a:xfrm>
            <a:off x="609600" y="3581400"/>
            <a:ext cx="6629400" cy="3139321"/>
          </a:xfrm>
          <a:prstGeom prst="rect">
            <a:avLst/>
          </a:prstGeom>
        </p:spPr>
        <p:txBody>
          <a:bodyPr wrap="square">
            <a:spAutoFit/>
          </a:bodyPr>
          <a:lstStyle/>
          <a:p>
            <a:pPr algn="just" fontAlgn="base">
              <a:buFontTx/>
              <a:buChar char="-"/>
            </a:pPr>
            <a:r>
              <a:rPr lang="uk-UA" sz="2200" dirty="0" smtClean="0"/>
              <a:t>складають план заходів з індивідуальної профілактики на основі вивчення матеріалів характеристик, індивідуально-психологічних особливостей дитини;</a:t>
            </a:r>
          </a:p>
          <a:p>
            <a:pPr algn="just" fontAlgn="base">
              <a:buFontTx/>
              <a:buChar char="-"/>
            </a:pPr>
            <a:r>
              <a:rPr lang="uk-UA" sz="2200" dirty="0" smtClean="0"/>
              <a:t>відвідують за місцем проживання дитину для з’ясування умов проживання, а також чинників, які можуть негативно впливати на неї та спонукати до вчинення адміністративних і кримінальних правопорушень;</a:t>
            </a:r>
          </a:p>
        </p:txBody>
      </p:sp>
    </p:spTree>
    <p:extLst>
      <p:ext uri="{BB962C8B-B14F-4D97-AF65-F5344CB8AC3E}">
        <p14:creationId xmlns="" xmlns:p14="http://schemas.microsoft.com/office/powerpoint/2010/main" val="1186606138"/>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685801"/>
            <a:ext cx="10872012" cy="984040"/>
          </a:xfrm>
        </p:spPr>
        <p:txBody>
          <a:bodyPr/>
          <a:lstStyle/>
          <a:p>
            <a:pPr algn="ctr"/>
            <a:r>
              <a:rPr lang="uk-UA" sz="3200" dirty="0" smtClean="0">
                <a:solidFill>
                  <a:schemeClr val="bg1"/>
                </a:solidFill>
              </a:rPr>
              <a:t>Працівники поліції здійснюють такі заходи індивідуальної профілактики:</a:t>
            </a:r>
            <a:br>
              <a:rPr lang="uk-UA" sz="3200" dirty="0" smtClean="0">
                <a:solidFill>
                  <a:schemeClr val="bg1"/>
                </a:solidFill>
              </a:rPr>
            </a:br>
            <a:r>
              <a:rPr lang="uk-UA" sz="3200" b="1" dirty="0" smtClean="0">
                <a:solidFill>
                  <a:schemeClr val="bg1"/>
                </a:solidFill>
                <a:latin typeface="Book Antiqua" panose="02040602050305030304" pitchFamily="18" charset="0"/>
              </a:rPr>
              <a:t/>
            </a:r>
            <a:br>
              <a:rPr lang="uk-UA" sz="3200" b="1" dirty="0" smtClean="0">
                <a:solidFill>
                  <a:schemeClr val="bg1"/>
                </a:solidFill>
                <a:latin typeface="Book Antiqua" panose="02040602050305030304" pitchFamily="18" charset="0"/>
              </a:rPr>
            </a:br>
            <a:r>
              <a:rPr lang="uk-UA" altLang="uk-UA" sz="3200" b="1" dirty="0" smtClean="0">
                <a:solidFill>
                  <a:schemeClr val="bg1"/>
                </a:solidFill>
                <a:latin typeface="Book Antiqua" panose="02040602050305030304" pitchFamily="18" charset="0"/>
              </a:rPr>
              <a:t/>
            </a:r>
            <a:br>
              <a:rPr lang="uk-UA" altLang="uk-UA" sz="3200" b="1" dirty="0" smtClean="0">
                <a:solidFill>
                  <a:schemeClr val="bg1"/>
                </a:solidFill>
                <a:latin typeface="Book Antiqua" panose="02040602050305030304" pitchFamily="18" charset="0"/>
              </a:rPr>
            </a:br>
            <a:endParaRPr lang="uk-UA" sz="3200" b="1" dirty="0">
              <a:solidFill>
                <a:schemeClr val="bg1"/>
              </a:solidFill>
              <a:latin typeface="Book Antiqua" panose="02040602050305030304" pitchFamily="18" charset="0"/>
            </a:endParaRPr>
          </a:p>
        </p:txBody>
      </p:sp>
      <p:sp>
        <p:nvSpPr>
          <p:cNvPr id="3" name="Текст 2"/>
          <p:cNvSpPr>
            <a:spLocks noGrp="1"/>
          </p:cNvSpPr>
          <p:nvPr>
            <p:ph type="body" idx="1"/>
          </p:nvPr>
        </p:nvSpPr>
        <p:spPr>
          <a:xfrm>
            <a:off x="559206" y="2209800"/>
            <a:ext cx="10972799" cy="4191000"/>
          </a:xfrm>
        </p:spPr>
        <p:txBody>
          <a:bodyPr/>
          <a:lstStyle/>
          <a:p>
            <a:pPr algn="just" fontAlgn="base">
              <a:buNone/>
            </a:pPr>
            <a:r>
              <a:rPr lang="uk-UA" sz="2400" dirty="0" smtClean="0"/>
              <a:t>- організовують надання допомоги дитині у вирішенні питань, що пов’язані з працевлаштуванням, організацією дозвілля, установленням соціально корисних контактів, вибором життєвих цілей, а також залучення дитини до соціально корисних занять трудового, спортивного, творчого, самодіяльного характеру;</a:t>
            </a:r>
          </a:p>
          <a:p>
            <a:pPr algn="just" fontAlgn="base">
              <a:buNone/>
            </a:pPr>
            <a:r>
              <a:rPr lang="uk-UA" sz="2400" dirty="0" smtClean="0"/>
              <a:t>- сприяють у вирішенні соціальних проблем дитини, у тому числі конфліктних ситуацій у сім’ї, зокрема щодо батьків, законних представників, які не займаються вихованням дітей чи вчиняють стосовно них насильство в сім’ї, застосовують заходи впливу згідно із законодавством, ініціюють перед службами у справах дітей, відділами охорони здоров’я місцевих органів влади та органів місцевого самоврядування питання щодо направлення дитини до відповідного закладу для надання необхідної медичної, психологічної допомоги.</a:t>
            </a:r>
          </a:p>
          <a:p>
            <a:pPr marL="0" indent="0" fontAlgn="base">
              <a:buNone/>
            </a:pPr>
            <a:endParaRPr lang="uk-UA" sz="2400" dirty="0">
              <a:solidFill>
                <a:srgbClr val="002060"/>
              </a:solidFill>
              <a:latin typeface="Book Antiqua" charset="0"/>
              <a:ea typeface="Book Antiqua" charset="0"/>
              <a:cs typeface="Book Antiqua" charset="0"/>
            </a:endParaRPr>
          </a:p>
          <a:p>
            <a:pPr algn="ctr">
              <a:buFont typeface="Wingdings" panose="05000000000000000000" pitchFamily="2" charset="2"/>
              <a:buNone/>
            </a:pPr>
            <a:endParaRPr lang="uk-UA" altLang="uk-UA" b="1" dirty="0" smtClean="0"/>
          </a:p>
          <a:p>
            <a:pPr marL="0" indent="0">
              <a:buNone/>
            </a:pPr>
            <a:endParaRPr lang="uk-UA" dirty="0"/>
          </a:p>
        </p:txBody>
      </p:sp>
    </p:spTree>
    <p:extLst>
      <p:ext uri="{BB962C8B-B14F-4D97-AF65-F5344CB8AC3E}">
        <p14:creationId xmlns="" xmlns:p14="http://schemas.microsoft.com/office/powerpoint/2010/main" val="1186606138"/>
      </p:ext>
    </p:extLst>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762001"/>
            <a:ext cx="10872012" cy="907840"/>
          </a:xfrm>
        </p:spPr>
        <p:txBody>
          <a:bodyPr/>
          <a:lstStyle/>
          <a:p>
            <a:pPr algn="ctr" fontAlgn="base"/>
            <a:r>
              <a:rPr lang="uk-UA" sz="4000" b="1" dirty="0" smtClean="0">
                <a:solidFill>
                  <a:schemeClr val="bg1"/>
                </a:solidFill>
              </a:rPr>
              <a:t>Профілактичні обліки ювенальної превенції</a:t>
            </a:r>
            <a:endParaRPr lang="uk-UA" sz="4000" dirty="0">
              <a:solidFill>
                <a:schemeClr val="bg1"/>
              </a:solidFill>
            </a:endParaRPr>
          </a:p>
        </p:txBody>
      </p:sp>
      <p:sp>
        <p:nvSpPr>
          <p:cNvPr id="3" name="Текст 2"/>
          <p:cNvSpPr>
            <a:spLocks noGrp="1"/>
          </p:cNvSpPr>
          <p:nvPr>
            <p:ph type="body" idx="1"/>
          </p:nvPr>
        </p:nvSpPr>
        <p:spPr>
          <a:xfrm>
            <a:off x="609600" y="1905000"/>
            <a:ext cx="10972800" cy="4800600"/>
          </a:xfrm>
        </p:spPr>
        <p:txBody>
          <a:bodyPr/>
          <a:lstStyle/>
          <a:p>
            <a:pPr algn="ctr">
              <a:buNone/>
            </a:pPr>
            <a:r>
              <a:rPr lang="ru-RU" dirty="0" smtClean="0"/>
              <a:t>		</a:t>
            </a:r>
            <a:r>
              <a:rPr lang="ru-RU" sz="3600" dirty="0" smtClean="0"/>
              <a:t>З метою </a:t>
            </a:r>
            <a:r>
              <a:rPr lang="ru-RU" sz="3600" dirty="0" err="1" smtClean="0"/>
              <a:t>здійснення</a:t>
            </a:r>
            <a:r>
              <a:rPr lang="ru-RU" sz="3600" dirty="0" smtClean="0"/>
              <a:t> </a:t>
            </a:r>
            <a:r>
              <a:rPr lang="ru-RU" sz="3600" dirty="0" err="1" smtClean="0"/>
              <a:t>заходів</a:t>
            </a:r>
            <a:r>
              <a:rPr lang="ru-RU" sz="3600" dirty="0" smtClean="0"/>
              <a:t> </a:t>
            </a:r>
            <a:r>
              <a:rPr lang="ru-RU" sz="3600" dirty="0" err="1" smtClean="0"/>
              <a:t>індивідуальної</a:t>
            </a:r>
            <a:r>
              <a:rPr lang="ru-RU" sz="3600" dirty="0" smtClean="0"/>
              <a:t> </a:t>
            </a:r>
            <a:r>
              <a:rPr lang="ru-RU" sz="3600" dirty="0" err="1" smtClean="0"/>
              <a:t>профілактики</a:t>
            </a:r>
            <a:r>
              <a:rPr lang="ru-RU" sz="3600" dirty="0" smtClean="0"/>
              <a:t> </a:t>
            </a:r>
            <a:r>
              <a:rPr lang="ru-RU" sz="3600" dirty="0" err="1" smtClean="0"/>
              <a:t>щодо</a:t>
            </a:r>
            <a:r>
              <a:rPr lang="ru-RU" sz="3600" dirty="0" smtClean="0"/>
              <a:t> </a:t>
            </a:r>
            <a:r>
              <a:rPr lang="ru-RU" sz="3600" dirty="0" err="1" smtClean="0"/>
              <a:t>дитини</a:t>
            </a:r>
            <a:r>
              <a:rPr lang="ru-RU" sz="3600" dirty="0" smtClean="0"/>
              <a:t> </a:t>
            </a:r>
            <a:r>
              <a:rPr lang="ru-RU" sz="3600" dirty="0" err="1" smtClean="0"/>
              <a:t>поліцейський</a:t>
            </a:r>
            <a:r>
              <a:rPr lang="ru-RU" sz="3600" dirty="0" smtClean="0"/>
              <a:t> </a:t>
            </a:r>
            <a:r>
              <a:rPr lang="ru-RU" sz="3600" dirty="0" err="1" smtClean="0"/>
              <a:t>підрозділу</a:t>
            </a:r>
            <a:r>
              <a:rPr lang="ru-RU" sz="3600" dirty="0" smtClean="0"/>
              <a:t> ЮП </a:t>
            </a:r>
            <a:r>
              <a:rPr lang="ru-RU" sz="3600" b="1" dirty="0" smtClean="0"/>
              <a:t>заводить </a:t>
            </a:r>
            <a:r>
              <a:rPr lang="ru-RU" sz="3600" b="1" dirty="0" err="1" smtClean="0"/>
              <a:t>обліково-профілактичну</a:t>
            </a:r>
            <a:r>
              <a:rPr lang="ru-RU" sz="3600" b="1" dirty="0" smtClean="0"/>
              <a:t> справу </a:t>
            </a:r>
            <a:r>
              <a:rPr lang="ru-RU" sz="3600" dirty="0" smtClean="0"/>
              <a:t>(ОПС) та </a:t>
            </a:r>
            <a:r>
              <a:rPr lang="ru-RU" sz="3600" u="sng" dirty="0" smtClean="0"/>
              <a:t>вносить </a:t>
            </a:r>
            <a:r>
              <a:rPr lang="ru-RU" sz="3600" u="sng" dirty="0" err="1" smtClean="0"/>
              <a:t>відомостідо</a:t>
            </a:r>
            <a:r>
              <a:rPr lang="ru-RU" sz="3600" u="sng" dirty="0" smtClean="0"/>
              <a:t> </a:t>
            </a:r>
            <a:r>
              <a:rPr lang="ru-RU" sz="3600" u="sng" dirty="0" err="1" smtClean="0"/>
              <a:t>відповідної</a:t>
            </a:r>
            <a:r>
              <a:rPr lang="ru-RU" sz="3600" u="sng" dirty="0" smtClean="0"/>
              <a:t> </a:t>
            </a:r>
            <a:r>
              <a:rPr lang="ru-RU" sz="3600" u="sng" dirty="0" err="1" smtClean="0"/>
              <a:t>інформаційної</a:t>
            </a:r>
            <a:r>
              <a:rPr lang="ru-RU" sz="3600" u="sng" dirty="0" smtClean="0"/>
              <a:t> </a:t>
            </a:r>
            <a:r>
              <a:rPr lang="ru-RU" sz="3600" u="sng" dirty="0" err="1" smtClean="0"/>
              <a:t>підсистеми</a:t>
            </a:r>
            <a:r>
              <a:rPr lang="ru-RU" sz="3600" u="sng" dirty="0" smtClean="0"/>
              <a:t> </a:t>
            </a:r>
            <a:r>
              <a:rPr lang="ru-RU" sz="3600" u="sng" dirty="0" err="1" smtClean="0"/>
              <a:t>бази</a:t>
            </a:r>
            <a:r>
              <a:rPr lang="ru-RU" sz="3600" u="sng" dirty="0" smtClean="0"/>
              <a:t> </a:t>
            </a:r>
            <a:r>
              <a:rPr lang="ru-RU" sz="3600" u="sng" dirty="0" err="1" smtClean="0"/>
              <a:t>даних</a:t>
            </a:r>
            <a:r>
              <a:rPr lang="ru-RU" sz="3600" u="sng" dirty="0" smtClean="0"/>
              <a:t> про </a:t>
            </a:r>
            <a:r>
              <a:rPr lang="ru-RU" sz="3600" u="sng" dirty="0" err="1" smtClean="0"/>
              <a:t>взяття</a:t>
            </a:r>
            <a:r>
              <a:rPr lang="ru-RU" sz="3600" u="sng" dirty="0" smtClean="0"/>
              <a:t> на </a:t>
            </a:r>
            <a:r>
              <a:rPr lang="ru-RU" sz="3600" u="sng" dirty="0" err="1" smtClean="0"/>
              <a:t>профілактичний</a:t>
            </a:r>
            <a:r>
              <a:rPr lang="ru-RU" sz="3600" u="sng" dirty="0" smtClean="0"/>
              <a:t> </a:t>
            </a:r>
            <a:r>
              <a:rPr lang="ru-RU" sz="3600" u="sng" dirty="0" err="1" smtClean="0"/>
              <a:t>облік</a:t>
            </a:r>
            <a:r>
              <a:rPr lang="ru-RU" sz="3600" u="sng" dirty="0" smtClean="0"/>
              <a:t>, </a:t>
            </a:r>
            <a:r>
              <a:rPr lang="ru-RU" sz="3600" u="sng" dirty="0" err="1" smtClean="0"/>
              <a:t>що</a:t>
            </a:r>
            <a:r>
              <a:rPr lang="ru-RU" sz="3600" u="sng" dirty="0" smtClean="0"/>
              <a:t> входить до </a:t>
            </a:r>
            <a:r>
              <a:rPr lang="ru-RU" sz="3600" u="sng" dirty="0" err="1" smtClean="0"/>
              <a:t>єдиної</a:t>
            </a:r>
            <a:r>
              <a:rPr lang="ru-RU" sz="3600" u="sng" dirty="0" smtClean="0"/>
              <a:t> </a:t>
            </a:r>
            <a:r>
              <a:rPr lang="ru-RU" sz="3600" u="sng" dirty="0" err="1" smtClean="0"/>
              <a:t>інформаційної</a:t>
            </a:r>
            <a:r>
              <a:rPr lang="ru-RU" sz="3600" u="sng" dirty="0" smtClean="0"/>
              <a:t> </a:t>
            </a:r>
            <a:r>
              <a:rPr lang="ru-RU" sz="3600" u="sng" dirty="0" err="1" smtClean="0"/>
              <a:t>системи</a:t>
            </a:r>
            <a:r>
              <a:rPr lang="ru-RU" sz="3600" u="sng" dirty="0" smtClean="0"/>
              <a:t> МВС</a:t>
            </a:r>
            <a:r>
              <a:rPr lang="ru-RU" sz="3600" dirty="0" smtClean="0"/>
              <a:t>, </a:t>
            </a:r>
            <a:r>
              <a:rPr lang="ru-RU" sz="3600" dirty="0" err="1" smtClean="0"/>
              <a:t>дітей</a:t>
            </a:r>
            <a:r>
              <a:rPr lang="ru-RU" sz="3600" dirty="0" smtClean="0"/>
              <a:t>, </a:t>
            </a:r>
            <a:r>
              <a:rPr lang="ru-RU" sz="3600" dirty="0" err="1" smtClean="0"/>
              <a:t>щодо</a:t>
            </a:r>
            <a:r>
              <a:rPr lang="ru-RU" sz="3600" dirty="0" smtClean="0"/>
              <a:t> </a:t>
            </a:r>
            <a:r>
              <a:rPr lang="ru-RU" sz="3600" dirty="0" err="1" smtClean="0"/>
              <a:t>яких</a:t>
            </a:r>
            <a:r>
              <a:rPr lang="ru-RU" sz="3600" dirty="0" smtClean="0"/>
              <a:t> </a:t>
            </a:r>
            <a:r>
              <a:rPr lang="ru-RU" sz="3600" dirty="0" err="1" smtClean="0"/>
              <a:t>поліцейські</a:t>
            </a:r>
            <a:r>
              <a:rPr lang="ru-RU" sz="3600" dirty="0" smtClean="0"/>
              <a:t> ЮП </a:t>
            </a:r>
            <a:r>
              <a:rPr lang="ru-RU" sz="3600" dirty="0" err="1" smtClean="0"/>
              <a:t>здійснюють</a:t>
            </a:r>
            <a:r>
              <a:rPr lang="ru-RU" sz="3600" dirty="0" smtClean="0"/>
              <a:t> </a:t>
            </a:r>
            <a:r>
              <a:rPr lang="ru-RU" sz="3600" dirty="0" err="1" smtClean="0"/>
              <a:t>профілактичну</a:t>
            </a:r>
            <a:r>
              <a:rPr lang="ru-RU" sz="3600" dirty="0" smtClean="0"/>
              <a:t> роботу.</a:t>
            </a:r>
          </a:p>
          <a:p>
            <a:pPr lvl="0" algn="ctr">
              <a:buNone/>
            </a:pPr>
            <a:r>
              <a:rPr lang="uk-UA" sz="2400" i="1" dirty="0" smtClean="0">
                <a:hlinkClick r:id="rId2"/>
              </a:rPr>
              <a:t>Наказ МВС України № 1044 - 19.12.2017 "Про затвердження Інструкції з організації роботи підрозділів ювенальної превенції Національної поліції України"</a:t>
            </a:r>
            <a:r>
              <a:rPr lang="uk-UA" sz="2400" i="1" dirty="0" smtClean="0"/>
              <a:t>.</a:t>
            </a:r>
            <a:endParaRPr lang="ru-RU" sz="2400" i="1" dirty="0" smtClean="0"/>
          </a:p>
          <a:p>
            <a:pPr algn="ctr">
              <a:buNone/>
            </a:pPr>
            <a:endParaRPr lang="uk-UA" sz="2400" dirty="0"/>
          </a:p>
        </p:txBody>
      </p:sp>
    </p:spTree>
    <p:extLst>
      <p:ext uri="{BB962C8B-B14F-4D97-AF65-F5344CB8AC3E}">
        <p14:creationId xmlns:p14="http://schemas.microsoft.com/office/powerpoint/2010/main" xmlns="" val="1971619994"/>
      </p:ext>
    </p:extLst>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685800" y="762000"/>
            <a:ext cx="11353800" cy="5715000"/>
          </a:xfrm>
        </p:spPr>
        <p:txBody>
          <a:bodyPr/>
          <a:lstStyle/>
          <a:p>
            <a:endParaRPr lang="en-US" sz="2300" dirty="0" smtClean="0"/>
          </a:p>
          <a:p>
            <a:r>
              <a:rPr lang="uk-UA" b="1" dirty="0" smtClean="0">
                <a:solidFill>
                  <a:schemeClr val="bg1"/>
                </a:solidFill>
              </a:rPr>
              <a:t>Основними завданнями підрозділів ювенальної превенції є:</a:t>
            </a:r>
            <a:endParaRPr lang="ru-RU" dirty="0" smtClean="0">
              <a:solidFill>
                <a:schemeClr val="bg1"/>
              </a:solidFill>
            </a:endParaRPr>
          </a:p>
          <a:p>
            <a:r>
              <a:rPr lang="uk-UA" sz="2300" dirty="0" smtClean="0"/>
              <a:t>запобігання вчиненню дітьми кримінальних і адміністративних правопорушень, виявлення причин і умов, які цьому сприяють, вжиття в межах своєї компетенції заходів для їх усунення;</a:t>
            </a:r>
            <a:endParaRPr lang="ru-RU" sz="2300" dirty="0" smtClean="0"/>
          </a:p>
          <a:p>
            <a:r>
              <a:rPr lang="uk-UA" sz="2300" dirty="0" smtClean="0"/>
              <a:t>ведення профілактичного обліку дітей, схильних до вчинення правопорушень та проведення із ними заходів індивідуальної профілактики;</a:t>
            </a:r>
            <a:endParaRPr lang="ru-RU" sz="2300" dirty="0" smtClean="0"/>
          </a:p>
          <a:p>
            <a:r>
              <a:rPr lang="uk-UA" sz="2300" dirty="0" smtClean="0"/>
              <a:t>участь в установленні місцезнаходження дитини в разі її безвісного зникнення чи отриманні даних для цього в межах кримінального провадження, відкритого за фактом її безвісного зникнення;</a:t>
            </a:r>
            <a:endParaRPr lang="ru-RU" sz="2300" dirty="0" smtClean="0"/>
          </a:p>
          <a:p>
            <a:r>
              <a:rPr lang="uk-UA" sz="2300" dirty="0" smtClean="0"/>
              <a:t>вжиття заходів щодо запобігання та протидії домашньому насильству, вчиненому дітьми та стосовно них, а також жорстокому поводженню з дітьми;</a:t>
            </a:r>
            <a:endParaRPr lang="ru-RU" sz="2300" dirty="0" smtClean="0"/>
          </a:p>
          <a:p>
            <a:r>
              <a:rPr lang="uk-UA" sz="2300" dirty="0" smtClean="0"/>
              <a:t>вжиття заходів щодо запобігання дитячій бездоглядності, у тому числі здійснення поліцейського піклування щодо неповнолітніх осіб;</a:t>
            </a:r>
            <a:endParaRPr lang="ru-RU" sz="2300" dirty="0" smtClean="0"/>
          </a:p>
          <a:p>
            <a:r>
              <a:rPr lang="uk-UA" sz="2300" dirty="0" smtClean="0"/>
              <a:t>провадження діяльності, пов'язаної із захистом права дитини на здобуття загальної середньої освіти.</a:t>
            </a:r>
            <a:endParaRPr lang="ru-RU" sz="2300" dirty="0" smtClean="0"/>
          </a:p>
          <a:p>
            <a:endParaRPr lang="ru-RU" sz="2300" dirty="0"/>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685801"/>
            <a:ext cx="10872012" cy="984040"/>
          </a:xfrm>
        </p:spPr>
        <p:txBody>
          <a:bodyPr/>
          <a:lstStyle/>
          <a:p>
            <a:pPr algn="ctr"/>
            <a:r>
              <a:rPr lang="uk-UA" dirty="0" smtClean="0">
                <a:solidFill>
                  <a:schemeClr val="bg1"/>
                </a:solidFill>
              </a:rPr>
              <a:t>Література:</a:t>
            </a:r>
            <a:endParaRPr lang="ru-RU" dirty="0"/>
          </a:p>
        </p:txBody>
      </p:sp>
      <p:sp>
        <p:nvSpPr>
          <p:cNvPr id="3" name="Текст 2"/>
          <p:cNvSpPr>
            <a:spLocks noGrp="1"/>
          </p:cNvSpPr>
          <p:nvPr>
            <p:ph type="body" idx="1"/>
          </p:nvPr>
        </p:nvSpPr>
        <p:spPr>
          <a:xfrm>
            <a:off x="609600" y="1828800"/>
            <a:ext cx="10972799" cy="5029200"/>
          </a:xfrm>
        </p:spPr>
        <p:txBody>
          <a:bodyPr/>
          <a:lstStyle/>
          <a:p>
            <a:pPr lvl="0"/>
            <a:r>
              <a:rPr lang="uk-UA" sz="2000" dirty="0" smtClean="0">
                <a:hlinkClick r:id="rId2"/>
              </a:rPr>
              <a:t>Наказ МВС України № 1044 - 19.12.2017 "Про затвердження Інструкції з організації роботи підрозділів ювенальної превенції Національної поліції України"</a:t>
            </a:r>
            <a:r>
              <a:rPr lang="uk-UA" sz="2000" dirty="0" smtClean="0"/>
              <a:t>.</a:t>
            </a:r>
            <a:endParaRPr lang="ru-RU" sz="2000" dirty="0" smtClean="0"/>
          </a:p>
          <a:p>
            <a:pPr lvl="0"/>
            <a:r>
              <a:rPr lang="uk-UA" sz="2000" dirty="0" smtClean="0">
                <a:hlinkClick r:id="rId2"/>
              </a:rPr>
              <a:t>Наказ МВС України № 654 - 01.08.2018 "Про затвердження порядку винесення уповноваженими підрозділами органів Національної поліції України термінового заборонного припису стосовно кривдника"</a:t>
            </a:r>
            <a:r>
              <a:rPr lang="uk-UA" sz="2000" dirty="0" smtClean="0"/>
              <a:t>.</a:t>
            </a:r>
            <a:endParaRPr lang="ru-RU" sz="2000" dirty="0" smtClean="0"/>
          </a:p>
          <a:p>
            <a:pPr lvl="0"/>
            <a:r>
              <a:rPr lang="uk-UA" sz="2000" dirty="0" smtClean="0"/>
              <a:t> Наказ Національної поліції України 27 листопада 2015 №123 «Про Департамент превентивної діяльності Національної поліції України».</a:t>
            </a:r>
            <a:endParaRPr lang="ru-RU" sz="2000" dirty="0" smtClean="0"/>
          </a:p>
          <a:p>
            <a:pPr lvl="0"/>
            <a:r>
              <a:rPr lang="uk-UA" sz="2000" dirty="0" smtClean="0"/>
              <a:t>Наказ Національної поліції України від 06 листопада 2015 року № 73 «Про затвердження Положення про Департамент патрульної поліції».</a:t>
            </a:r>
            <a:endParaRPr lang="ru-RU" sz="2000" dirty="0" smtClean="0"/>
          </a:p>
          <a:p>
            <a:pPr lvl="0"/>
            <a:r>
              <a:rPr lang="uk-UA" sz="2000" dirty="0" smtClean="0"/>
              <a:t>Про затвердження Порядку взаємодії установ виконання покарань та суб’єктів соціального патронажу під час підготовки до звільнення осіб, які відбувають покарання у виді обмеження волі або позбавлення волі на певний строк : наказ Мінюсту, </a:t>
            </a:r>
            <a:r>
              <a:rPr lang="uk-UA" sz="2000" dirty="0" err="1" smtClean="0"/>
              <a:t>Мінсоцполітики</a:t>
            </a:r>
            <a:r>
              <a:rPr lang="uk-UA" sz="2000" dirty="0" smtClean="0"/>
              <a:t>, МОНМС, МОЗ, МВС України від 28.03.2012 р. № 478/5/180/375/212/258.</a:t>
            </a:r>
            <a:endParaRPr lang="ru-RU" sz="2000" dirty="0" smtClean="0"/>
          </a:p>
          <a:p>
            <a:pPr lvl="0"/>
            <a:r>
              <a:rPr lang="uk-UA" sz="2000" dirty="0" smtClean="0"/>
              <a:t>Про затвердження Порядку розгляду звернень та повідомлень з приводу жорстокого поводження з дітьми або загрози його вчинення: </a:t>
            </a:r>
            <a:r>
              <a:rPr lang="uk-UA" sz="2000" dirty="0" err="1" smtClean="0"/>
              <a:t>Мінсоцполітики</a:t>
            </a:r>
            <a:r>
              <a:rPr lang="uk-UA" sz="2000" dirty="0" smtClean="0"/>
              <a:t>, МВС, МОН, МОЗ України від 19.08.2014 № 564/836/945/577.</a:t>
            </a:r>
            <a:endParaRPr lang="ru-RU" sz="2000" dirty="0" smtClean="0"/>
          </a:p>
          <a:p>
            <a:endParaRPr lang="ru-RU" sz="2000" dirty="0"/>
          </a:p>
        </p:txBody>
      </p:sp>
    </p:spTree>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762001"/>
            <a:ext cx="10872012" cy="907840"/>
          </a:xfrm>
        </p:spPr>
        <p:txBody>
          <a:bodyPr/>
          <a:lstStyle/>
          <a:p>
            <a:pPr algn="ctr"/>
            <a:r>
              <a:rPr lang="ru-RU" sz="3200" dirty="0" smtClean="0">
                <a:solidFill>
                  <a:schemeClr val="bg1"/>
                </a:solidFill>
              </a:rPr>
              <a:t> </a:t>
            </a:r>
            <a:r>
              <a:rPr lang="ru-RU" sz="3600" b="1" dirty="0" err="1" smtClean="0">
                <a:solidFill>
                  <a:schemeClr val="bg1"/>
                </a:solidFill>
              </a:rPr>
              <a:t>Взяттю</a:t>
            </a:r>
            <a:r>
              <a:rPr lang="ru-RU" sz="3600" b="1" dirty="0" smtClean="0">
                <a:solidFill>
                  <a:schemeClr val="bg1"/>
                </a:solidFill>
              </a:rPr>
              <a:t> на </a:t>
            </a:r>
            <a:r>
              <a:rPr lang="ru-RU" sz="3600" b="1" dirty="0" err="1" smtClean="0">
                <a:solidFill>
                  <a:schemeClr val="bg1"/>
                </a:solidFill>
              </a:rPr>
              <a:t>профілактичний</a:t>
            </a:r>
            <a:r>
              <a:rPr lang="ru-RU" sz="3600" b="1" dirty="0" smtClean="0">
                <a:solidFill>
                  <a:schemeClr val="bg1"/>
                </a:solidFill>
              </a:rPr>
              <a:t> </a:t>
            </a:r>
            <a:r>
              <a:rPr lang="ru-RU" sz="3600" b="1" dirty="0" err="1" smtClean="0">
                <a:solidFill>
                  <a:schemeClr val="bg1"/>
                </a:solidFill>
              </a:rPr>
              <a:t>облік</a:t>
            </a:r>
            <a:r>
              <a:rPr lang="ru-RU" sz="3600" b="1" dirty="0" smtClean="0">
                <a:solidFill>
                  <a:schemeClr val="bg1"/>
                </a:solidFill>
              </a:rPr>
              <a:t> </a:t>
            </a:r>
            <a:r>
              <a:rPr lang="ru-RU" sz="3600" b="1" dirty="0" err="1" smtClean="0">
                <a:solidFill>
                  <a:schemeClr val="bg1"/>
                </a:solidFill>
              </a:rPr>
              <a:t>підлягає</a:t>
            </a:r>
            <a:r>
              <a:rPr lang="ru-RU" sz="3600" b="1" dirty="0" smtClean="0">
                <a:solidFill>
                  <a:schemeClr val="bg1"/>
                </a:solidFill>
              </a:rPr>
              <a:t> </a:t>
            </a:r>
            <a:r>
              <a:rPr lang="ru-RU" sz="3600" b="1" dirty="0" err="1" smtClean="0">
                <a:solidFill>
                  <a:schemeClr val="bg1"/>
                </a:solidFill>
              </a:rPr>
              <a:t>дитина</a:t>
            </a:r>
            <a:r>
              <a:rPr lang="ru-RU" sz="3600" b="1" dirty="0" smtClean="0">
                <a:solidFill>
                  <a:schemeClr val="bg1"/>
                </a:solidFill>
              </a:rPr>
              <a:t>:</a:t>
            </a:r>
            <a:r>
              <a:rPr lang="ru-RU" b="1" dirty="0" smtClean="0"/>
              <a:t/>
            </a:r>
            <a:br>
              <a:rPr lang="ru-RU" b="1" dirty="0" smtClean="0"/>
            </a:br>
            <a:endParaRPr lang="ru-RU" dirty="0"/>
          </a:p>
        </p:txBody>
      </p:sp>
      <p:sp>
        <p:nvSpPr>
          <p:cNvPr id="3" name="Текст 2"/>
          <p:cNvSpPr>
            <a:spLocks noGrp="1"/>
          </p:cNvSpPr>
          <p:nvPr>
            <p:ph type="body" idx="1"/>
          </p:nvPr>
        </p:nvSpPr>
        <p:spPr>
          <a:xfrm>
            <a:off x="381000" y="1577340"/>
            <a:ext cx="11353800" cy="4526280"/>
          </a:xfrm>
        </p:spPr>
        <p:txBody>
          <a:bodyPr/>
          <a:lstStyle/>
          <a:p>
            <a:endParaRPr lang="ru-RU" sz="2300" dirty="0" smtClean="0"/>
          </a:p>
          <a:p>
            <a:r>
              <a:rPr lang="ru-RU" sz="2300" dirty="0" smtClean="0"/>
              <a:t>1) </a:t>
            </a:r>
            <a:r>
              <a:rPr lang="ru-RU" sz="2300" dirty="0" err="1" smtClean="0"/>
              <a:t>засуджена</a:t>
            </a:r>
            <a:r>
              <a:rPr lang="ru-RU" sz="2300" dirty="0" smtClean="0"/>
              <a:t> судом до </a:t>
            </a:r>
            <a:r>
              <a:rPr lang="ru-RU" sz="2300" dirty="0" err="1" smtClean="0"/>
              <a:t>покарання</a:t>
            </a:r>
            <a:r>
              <a:rPr lang="ru-RU" sz="2300" dirty="0" smtClean="0"/>
              <a:t>, не </a:t>
            </a:r>
            <a:r>
              <a:rPr lang="ru-RU" sz="2300" dirty="0" err="1" smtClean="0"/>
              <a:t>пов’язаного</a:t>
            </a:r>
            <a:r>
              <a:rPr lang="ru-RU" sz="2300" dirty="0" smtClean="0"/>
              <a:t> </a:t>
            </a:r>
            <a:r>
              <a:rPr lang="ru-RU" sz="2300" dirty="0" err="1" smtClean="0"/>
              <a:t>з</a:t>
            </a:r>
            <a:r>
              <a:rPr lang="ru-RU" sz="2300" dirty="0" smtClean="0"/>
              <a:t> </a:t>
            </a:r>
            <a:r>
              <a:rPr lang="ru-RU" sz="2300" dirty="0" err="1" smtClean="0"/>
              <a:t>позбавленням</a:t>
            </a:r>
            <a:r>
              <a:rPr lang="ru-RU" sz="2300" dirty="0" smtClean="0"/>
              <a:t> </a:t>
            </a:r>
            <a:r>
              <a:rPr lang="ru-RU" sz="2300" dirty="0" err="1" smtClean="0"/>
              <a:t>волі</a:t>
            </a:r>
            <a:r>
              <a:rPr lang="ru-RU" sz="2300" dirty="0" smtClean="0"/>
              <a:t>;</a:t>
            </a:r>
          </a:p>
          <a:p>
            <a:r>
              <a:rPr lang="ru-RU" sz="2300" dirty="0" smtClean="0"/>
              <a:t>2) </a:t>
            </a:r>
            <a:r>
              <a:rPr lang="ru-RU" sz="2300" dirty="0" err="1" smtClean="0"/>
              <a:t>звільнена</a:t>
            </a:r>
            <a:r>
              <a:rPr lang="ru-RU" sz="2300" dirty="0" smtClean="0"/>
              <a:t> за </a:t>
            </a:r>
            <a:r>
              <a:rPr lang="ru-RU" sz="2300" dirty="0" err="1" smtClean="0"/>
              <a:t>рішенням</a:t>
            </a:r>
            <a:r>
              <a:rPr lang="ru-RU" sz="2300" dirty="0" smtClean="0"/>
              <a:t> суду </a:t>
            </a:r>
            <a:r>
              <a:rPr lang="ru-RU" sz="2300" dirty="0" err="1" smtClean="0"/>
              <a:t>від</a:t>
            </a:r>
            <a:r>
              <a:rPr lang="ru-RU" sz="2300" dirty="0" smtClean="0"/>
              <a:t> </a:t>
            </a:r>
            <a:r>
              <a:rPr lang="ru-RU" sz="2300" dirty="0" err="1" smtClean="0"/>
              <a:t>кримінальної</a:t>
            </a:r>
            <a:r>
              <a:rPr lang="ru-RU" sz="2300" dirty="0" smtClean="0"/>
              <a:t> </a:t>
            </a:r>
            <a:r>
              <a:rPr lang="ru-RU" sz="2300" dirty="0" err="1" smtClean="0"/>
              <a:t>відповідальності</a:t>
            </a:r>
            <a:r>
              <a:rPr lang="ru-RU" sz="2300" dirty="0" smtClean="0"/>
              <a:t> </a:t>
            </a:r>
            <a:r>
              <a:rPr lang="ru-RU" sz="2300" dirty="0" err="1" smtClean="0"/>
              <a:t>із</a:t>
            </a:r>
            <a:r>
              <a:rPr lang="ru-RU" sz="2300" dirty="0" smtClean="0"/>
              <a:t> </a:t>
            </a:r>
            <a:r>
              <a:rPr lang="ru-RU" sz="2300" dirty="0" err="1" smtClean="0"/>
              <a:t>застосуванням</a:t>
            </a:r>
            <a:r>
              <a:rPr lang="ru-RU" sz="2300" dirty="0" smtClean="0"/>
              <a:t> </a:t>
            </a:r>
            <a:r>
              <a:rPr lang="ru-RU" sz="2300" dirty="0" err="1" smtClean="0"/>
              <a:t>примусових</a:t>
            </a:r>
            <a:r>
              <a:rPr lang="ru-RU" sz="2300" dirty="0" smtClean="0"/>
              <a:t> </a:t>
            </a:r>
            <a:r>
              <a:rPr lang="ru-RU" sz="2300" dirty="0" err="1" smtClean="0"/>
              <a:t>заходів</a:t>
            </a:r>
            <a:r>
              <a:rPr lang="ru-RU" sz="2300" dirty="0" smtClean="0"/>
              <a:t> </a:t>
            </a:r>
            <a:r>
              <a:rPr lang="ru-RU" sz="2300" dirty="0" err="1" smtClean="0"/>
              <a:t>виховного</a:t>
            </a:r>
            <a:r>
              <a:rPr lang="ru-RU" sz="2300" dirty="0" smtClean="0"/>
              <a:t> характеру без </a:t>
            </a:r>
            <a:r>
              <a:rPr lang="ru-RU" sz="2300" dirty="0" err="1" smtClean="0"/>
              <a:t>поміщення</a:t>
            </a:r>
            <a:r>
              <a:rPr lang="ru-RU" sz="2300" dirty="0" smtClean="0"/>
              <a:t> до </a:t>
            </a:r>
            <a:r>
              <a:rPr lang="ru-RU" sz="2300" dirty="0" err="1" smtClean="0"/>
              <a:t>школи</a:t>
            </a:r>
            <a:r>
              <a:rPr lang="ru-RU" sz="2300" dirty="0" smtClean="0"/>
              <a:t> </a:t>
            </a:r>
            <a:r>
              <a:rPr lang="ru-RU" sz="2300" dirty="0" err="1" smtClean="0"/>
              <a:t>або</a:t>
            </a:r>
            <a:r>
              <a:rPr lang="ru-RU" sz="2300" dirty="0" smtClean="0"/>
              <a:t> </a:t>
            </a:r>
            <a:r>
              <a:rPr lang="ru-RU" sz="2300" dirty="0" err="1" smtClean="0"/>
              <a:t>професійного</a:t>
            </a:r>
            <a:r>
              <a:rPr lang="ru-RU" sz="2300" dirty="0" smtClean="0"/>
              <a:t> училища </a:t>
            </a:r>
            <a:r>
              <a:rPr lang="ru-RU" sz="2300" dirty="0" err="1" smtClean="0"/>
              <a:t>соціальної</a:t>
            </a:r>
            <a:r>
              <a:rPr lang="ru-RU" sz="2300" dirty="0" smtClean="0"/>
              <a:t> </a:t>
            </a:r>
            <a:r>
              <a:rPr lang="ru-RU" sz="2300" dirty="0" err="1" smtClean="0"/>
              <a:t>реабілітації</a:t>
            </a:r>
            <a:r>
              <a:rPr lang="ru-RU" sz="2300" dirty="0" smtClean="0"/>
              <a:t> для </a:t>
            </a:r>
            <a:r>
              <a:rPr lang="ru-RU" sz="2300" dirty="0" err="1" smtClean="0"/>
              <a:t>дітей</a:t>
            </a:r>
            <a:r>
              <a:rPr lang="ru-RU" sz="2300" dirty="0" smtClean="0"/>
              <a:t>, </a:t>
            </a:r>
            <a:r>
              <a:rPr lang="ru-RU" sz="2300" dirty="0" err="1" smtClean="0"/>
              <a:t>які</a:t>
            </a:r>
            <a:r>
              <a:rPr lang="ru-RU" sz="2300" dirty="0" smtClean="0"/>
              <a:t> </a:t>
            </a:r>
            <a:r>
              <a:rPr lang="ru-RU" sz="2300" dirty="0" err="1" smtClean="0"/>
              <a:t>потребують</a:t>
            </a:r>
            <a:r>
              <a:rPr lang="ru-RU" sz="2300" dirty="0" smtClean="0"/>
              <a:t> </a:t>
            </a:r>
            <a:r>
              <a:rPr lang="ru-RU" sz="2300" dirty="0" err="1" smtClean="0"/>
              <a:t>особливих</a:t>
            </a:r>
            <a:r>
              <a:rPr lang="ru-RU" sz="2300" dirty="0" smtClean="0"/>
              <a:t> умов </a:t>
            </a:r>
            <a:r>
              <a:rPr lang="ru-RU" sz="2300" dirty="0" err="1" smtClean="0"/>
              <a:t>виховання</a:t>
            </a:r>
            <a:r>
              <a:rPr lang="ru-RU" sz="2300" dirty="0" smtClean="0"/>
              <a:t>;</a:t>
            </a:r>
          </a:p>
          <a:p>
            <a:r>
              <a:rPr lang="ru-RU" sz="2300" dirty="0" smtClean="0"/>
              <a:t>3) </a:t>
            </a:r>
            <a:r>
              <a:rPr lang="ru-RU" sz="2300" dirty="0" err="1" smtClean="0"/>
              <a:t>якій</a:t>
            </a:r>
            <a:r>
              <a:rPr lang="ru-RU" sz="2300" dirty="0" smtClean="0"/>
              <a:t> </a:t>
            </a:r>
            <a:r>
              <a:rPr lang="ru-RU" sz="2300" dirty="0" err="1" smtClean="0"/>
              <a:t>оголошено</a:t>
            </a:r>
            <a:r>
              <a:rPr lang="ru-RU" sz="2300" dirty="0" smtClean="0"/>
              <a:t> </a:t>
            </a:r>
            <a:r>
              <a:rPr lang="ru-RU" sz="2300" dirty="0" err="1" smtClean="0"/>
              <a:t>повідомлення</a:t>
            </a:r>
            <a:r>
              <a:rPr lang="ru-RU" sz="2300" dirty="0" smtClean="0"/>
              <a:t> про </a:t>
            </a:r>
            <a:r>
              <a:rPr lang="ru-RU" sz="2300" dirty="0" err="1" smtClean="0"/>
              <a:t>підозру</a:t>
            </a:r>
            <a:r>
              <a:rPr lang="ru-RU" sz="2300" dirty="0" smtClean="0"/>
              <a:t> в </a:t>
            </a:r>
            <a:r>
              <a:rPr lang="ru-RU" sz="2300" dirty="0" err="1" smtClean="0"/>
              <a:t>учиненні</a:t>
            </a:r>
            <a:r>
              <a:rPr lang="ru-RU" sz="2300" dirty="0" smtClean="0"/>
              <a:t> </a:t>
            </a:r>
            <a:r>
              <a:rPr lang="ru-RU" sz="2300" dirty="0" err="1" smtClean="0"/>
              <a:t>кримінального</a:t>
            </a:r>
            <a:r>
              <a:rPr lang="ru-RU" sz="2300" dirty="0" smtClean="0"/>
              <a:t> </a:t>
            </a:r>
            <a:r>
              <a:rPr lang="ru-RU" sz="2300" dirty="0" err="1" smtClean="0"/>
              <a:t>правопорушення</a:t>
            </a:r>
            <a:r>
              <a:rPr lang="ru-RU" sz="2300" dirty="0" smtClean="0"/>
              <a:t>;</a:t>
            </a:r>
          </a:p>
          <a:p>
            <a:r>
              <a:rPr lang="ru-RU" sz="2300" dirty="0" smtClean="0"/>
              <a:t>4) </a:t>
            </a:r>
            <a:r>
              <a:rPr lang="ru-RU" sz="2300" dirty="0" err="1" smtClean="0"/>
              <a:t>звільнена</a:t>
            </a:r>
            <a:r>
              <a:rPr lang="ru-RU" sz="2300" dirty="0" smtClean="0"/>
              <a:t> </a:t>
            </a:r>
            <a:r>
              <a:rPr lang="ru-RU" sz="2300" dirty="0" err="1" smtClean="0"/>
              <a:t>зі</a:t>
            </a:r>
            <a:r>
              <a:rPr lang="ru-RU" sz="2300" dirty="0" smtClean="0"/>
              <a:t> </a:t>
            </a:r>
            <a:r>
              <a:rPr lang="ru-RU" sz="2300" dirty="0" err="1" smtClean="0"/>
              <a:t>спеціальної</a:t>
            </a:r>
            <a:r>
              <a:rPr lang="ru-RU" sz="2300" dirty="0" smtClean="0"/>
              <a:t> </a:t>
            </a:r>
            <a:r>
              <a:rPr lang="ru-RU" sz="2300" dirty="0" err="1" smtClean="0"/>
              <a:t>виховної</a:t>
            </a:r>
            <a:r>
              <a:rPr lang="ru-RU" sz="2300" dirty="0" smtClean="0"/>
              <a:t> установи;</a:t>
            </a:r>
          </a:p>
          <a:p>
            <a:r>
              <a:rPr lang="ru-RU" sz="2300" dirty="0" smtClean="0"/>
              <a:t>5) яка не </a:t>
            </a:r>
            <a:r>
              <a:rPr lang="ru-RU" sz="2300" dirty="0" err="1" smtClean="0"/>
              <a:t>досягла</a:t>
            </a:r>
            <a:r>
              <a:rPr lang="ru-RU" sz="2300" dirty="0" smtClean="0"/>
              <a:t> 18 </a:t>
            </a:r>
            <a:r>
              <a:rPr lang="ru-RU" sz="2300" dirty="0" err="1" smtClean="0"/>
              <a:t>років</a:t>
            </a:r>
            <a:r>
              <a:rPr lang="ru-RU" sz="2300" dirty="0" smtClean="0"/>
              <a:t> </a:t>
            </a:r>
            <a:r>
              <a:rPr lang="ru-RU" sz="2300" dirty="0" err="1" smtClean="0"/>
              <a:t>і</a:t>
            </a:r>
            <a:r>
              <a:rPr lang="ru-RU" sz="2300" dirty="0" smtClean="0"/>
              <a:t> вчинила </a:t>
            </a:r>
            <a:r>
              <a:rPr lang="ru-RU" sz="2300" dirty="0" err="1" smtClean="0"/>
              <a:t>домашнє</a:t>
            </a:r>
            <a:r>
              <a:rPr lang="ru-RU" sz="2300" dirty="0" smtClean="0"/>
              <a:t> </a:t>
            </a:r>
            <a:r>
              <a:rPr lang="ru-RU" sz="2300" dirty="0" err="1" smtClean="0"/>
              <a:t>насильство</a:t>
            </a:r>
            <a:r>
              <a:rPr lang="ru-RU" sz="2300" dirty="0" smtClean="0"/>
              <a:t> у </a:t>
            </a:r>
            <a:r>
              <a:rPr lang="ru-RU" sz="2300" dirty="0" err="1" smtClean="0"/>
              <a:t>будь-якій</a:t>
            </a:r>
            <a:r>
              <a:rPr lang="ru-RU" sz="2300" dirty="0" smtClean="0"/>
              <a:t> </a:t>
            </a:r>
            <a:r>
              <a:rPr lang="ru-RU" sz="2300" dirty="0" err="1" smtClean="0"/>
              <a:t>формі</a:t>
            </a:r>
            <a:r>
              <a:rPr lang="ru-RU" sz="2300" dirty="0" smtClean="0"/>
              <a:t> (</a:t>
            </a:r>
            <a:r>
              <a:rPr lang="ru-RU" sz="2300" dirty="0" err="1" smtClean="0"/>
              <a:t>дитина-кривдник</a:t>
            </a:r>
            <a:r>
              <a:rPr lang="ru-RU" sz="2300" dirty="0" smtClean="0"/>
              <a:t>);</a:t>
            </a:r>
          </a:p>
          <a:p>
            <a:r>
              <a:rPr lang="ru-RU" sz="2300" dirty="0" smtClean="0"/>
              <a:t>6) яка </a:t>
            </a:r>
            <a:r>
              <a:rPr lang="ru-RU" sz="2300" dirty="0" err="1" smtClean="0"/>
              <a:t>впродовж</a:t>
            </a:r>
            <a:r>
              <a:rPr lang="ru-RU" sz="2300" dirty="0" smtClean="0"/>
              <a:t> року два </a:t>
            </a:r>
            <a:r>
              <a:rPr lang="ru-RU" sz="2300" dirty="0" err="1" smtClean="0"/>
              <a:t>і</a:t>
            </a:r>
            <a:r>
              <a:rPr lang="ru-RU" sz="2300" dirty="0" smtClean="0"/>
              <a:t> </a:t>
            </a:r>
            <a:r>
              <a:rPr lang="ru-RU" sz="2300" dirty="0" err="1" smtClean="0"/>
              <a:t>більше</a:t>
            </a:r>
            <a:r>
              <a:rPr lang="ru-RU" sz="2300" dirty="0" smtClean="0"/>
              <a:t> </a:t>
            </a:r>
            <a:r>
              <a:rPr lang="ru-RU" sz="2300" dirty="0" err="1" smtClean="0"/>
              <a:t>разів</a:t>
            </a:r>
            <a:r>
              <a:rPr lang="ru-RU" sz="2300" dirty="0" smtClean="0"/>
              <a:t> </a:t>
            </a:r>
            <a:r>
              <a:rPr lang="ru-RU" sz="2300" dirty="0" err="1" smtClean="0"/>
              <a:t>була</a:t>
            </a:r>
            <a:r>
              <a:rPr lang="ru-RU" sz="2300" dirty="0" smtClean="0"/>
              <a:t> </a:t>
            </a:r>
            <a:r>
              <a:rPr lang="ru-RU" sz="2300" dirty="0" err="1" smtClean="0"/>
              <a:t>притягнута</a:t>
            </a:r>
            <a:r>
              <a:rPr lang="ru-RU" sz="2300" dirty="0" smtClean="0"/>
              <a:t> до </a:t>
            </a:r>
            <a:r>
              <a:rPr lang="ru-RU" sz="2300" dirty="0" err="1" smtClean="0"/>
              <a:t>адміністративної</a:t>
            </a:r>
            <a:r>
              <a:rPr lang="ru-RU" sz="2300" dirty="0" smtClean="0"/>
              <a:t> </a:t>
            </a:r>
            <a:r>
              <a:rPr lang="ru-RU" sz="2300" dirty="0" err="1" smtClean="0"/>
              <a:t>відповідальності</a:t>
            </a:r>
            <a:r>
              <a:rPr lang="ru-RU" sz="2300" dirty="0" smtClean="0"/>
              <a:t>;</a:t>
            </a:r>
          </a:p>
          <a:p>
            <a:r>
              <a:rPr lang="ru-RU" sz="2300" dirty="0" smtClean="0"/>
              <a:t>7) яка </a:t>
            </a:r>
            <a:r>
              <a:rPr lang="ru-RU" sz="2300" dirty="0" err="1" smtClean="0"/>
              <a:t>впродовж</a:t>
            </a:r>
            <a:r>
              <a:rPr lang="ru-RU" sz="2300" dirty="0" smtClean="0"/>
              <a:t> року два </a:t>
            </a:r>
            <a:r>
              <a:rPr lang="ru-RU" sz="2300" dirty="0" err="1" smtClean="0"/>
              <a:t>і</a:t>
            </a:r>
            <a:r>
              <a:rPr lang="ru-RU" sz="2300" dirty="0" smtClean="0"/>
              <a:t> </a:t>
            </a:r>
            <a:r>
              <a:rPr lang="ru-RU" sz="2300" dirty="0" err="1" smtClean="0"/>
              <a:t>більше</a:t>
            </a:r>
            <a:r>
              <a:rPr lang="ru-RU" sz="2300" dirty="0" smtClean="0"/>
              <a:t> </a:t>
            </a:r>
            <a:r>
              <a:rPr lang="ru-RU" sz="2300" dirty="0" err="1" smtClean="0"/>
              <a:t>разів</a:t>
            </a:r>
            <a:r>
              <a:rPr lang="ru-RU" sz="2300" dirty="0" smtClean="0"/>
              <a:t> </a:t>
            </a:r>
            <a:r>
              <a:rPr lang="ru-RU" sz="2300" dirty="0" err="1" smtClean="0"/>
              <a:t>самовільно</a:t>
            </a:r>
            <a:r>
              <a:rPr lang="ru-RU" sz="2300" dirty="0" smtClean="0"/>
              <a:t> </a:t>
            </a:r>
            <a:r>
              <a:rPr lang="ru-RU" sz="2300" dirty="0" err="1" smtClean="0"/>
              <a:t>залишала</a:t>
            </a:r>
            <a:r>
              <a:rPr lang="ru-RU" sz="2300" dirty="0" smtClean="0"/>
              <a:t> </a:t>
            </a:r>
            <a:r>
              <a:rPr lang="ru-RU" sz="2300" dirty="0" err="1" smtClean="0"/>
              <a:t>сім’ю</a:t>
            </a:r>
            <a:r>
              <a:rPr lang="ru-RU" sz="2300" dirty="0" smtClean="0"/>
              <a:t>, </a:t>
            </a:r>
            <a:r>
              <a:rPr lang="ru-RU" sz="2300" dirty="0" err="1" smtClean="0"/>
              <a:t>навчально-виховний</a:t>
            </a:r>
            <a:r>
              <a:rPr lang="ru-RU" sz="2300" dirty="0" smtClean="0"/>
              <a:t> заклад </a:t>
            </a:r>
            <a:r>
              <a:rPr lang="ru-RU" sz="2300" dirty="0" err="1" smtClean="0"/>
              <a:t>чи</a:t>
            </a:r>
            <a:r>
              <a:rPr lang="ru-RU" sz="2300" dirty="0" smtClean="0"/>
              <a:t> </a:t>
            </a:r>
            <a:r>
              <a:rPr lang="ru-RU" sz="2300" dirty="0" err="1" smtClean="0"/>
              <a:t>спеціальну</a:t>
            </a:r>
            <a:r>
              <a:rPr lang="ru-RU" sz="2300" dirty="0" smtClean="0"/>
              <a:t> </a:t>
            </a:r>
            <a:r>
              <a:rPr lang="ru-RU" sz="2300" dirty="0" err="1" smtClean="0"/>
              <a:t>установу</a:t>
            </a:r>
            <a:r>
              <a:rPr lang="ru-RU" sz="2300" dirty="0" smtClean="0"/>
              <a:t> для </a:t>
            </a:r>
            <a:r>
              <a:rPr lang="ru-RU" sz="2300" dirty="0" err="1" smtClean="0"/>
              <a:t>дітей</a:t>
            </a:r>
            <a:r>
              <a:rPr lang="ru-RU" sz="2300" dirty="0" smtClean="0"/>
              <a:t>.</a:t>
            </a:r>
            <a:endParaRPr lang="ru-RU" sz="2300" dirty="0"/>
          </a:p>
        </p:txBody>
      </p:sp>
    </p:spTree>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0"/>
            <a:ext cx="11024412" cy="435655"/>
          </a:xfrm>
        </p:spPr>
        <p:txBody>
          <a:bodyPr/>
          <a:lstStyle/>
          <a:p>
            <a:pPr algn="ctr"/>
            <a:r>
              <a:rPr lang="uk-UA" sz="3200" dirty="0" smtClean="0">
                <a:solidFill>
                  <a:schemeClr val="bg1"/>
                </a:solidFill>
              </a:rPr>
              <a:t>Підставами для поставлення дитини на профілактичний облік є:</a:t>
            </a:r>
            <a:endParaRPr lang="uk-UA" sz="3200" dirty="0">
              <a:solidFill>
                <a:schemeClr val="bg1"/>
              </a:solidFill>
            </a:endParaRPr>
          </a:p>
        </p:txBody>
      </p:sp>
      <p:sp>
        <p:nvSpPr>
          <p:cNvPr id="3" name="Текст 2"/>
          <p:cNvSpPr>
            <a:spLocks noGrp="1"/>
          </p:cNvSpPr>
          <p:nvPr>
            <p:ph type="body" idx="1"/>
          </p:nvPr>
        </p:nvSpPr>
        <p:spPr/>
        <p:txBody>
          <a:bodyPr/>
          <a:lstStyle/>
          <a:p>
            <a:endParaRPr lang="ru-RU" sz="2400" dirty="0" smtClean="0"/>
          </a:p>
          <a:p>
            <a:r>
              <a:rPr lang="ru-RU" sz="2400" dirty="0" err="1" smtClean="0"/>
              <a:t>вирок</a:t>
            </a:r>
            <a:r>
              <a:rPr lang="ru-RU" sz="2400" dirty="0" smtClean="0"/>
              <a:t> (постанова) суду, </a:t>
            </a:r>
            <a:r>
              <a:rPr lang="ru-RU" sz="2400" dirty="0" err="1" smtClean="0"/>
              <a:t>що</a:t>
            </a:r>
            <a:r>
              <a:rPr lang="ru-RU" sz="2400" dirty="0" smtClean="0"/>
              <a:t> набрав(</a:t>
            </a:r>
            <a:r>
              <a:rPr lang="ru-RU" sz="2400" dirty="0" err="1" smtClean="0"/>
              <a:t>ла</a:t>
            </a:r>
            <a:r>
              <a:rPr lang="ru-RU" sz="2400" dirty="0" smtClean="0"/>
              <a:t>) </a:t>
            </a:r>
            <a:r>
              <a:rPr lang="ru-RU" sz="2400" dirty="0" err="1" smtClean="0"/>
              <a:t>законної</a:t>
            </a:r>
            <a:r>
              <a:rPr lang="ru-RU" sz="2400" dirty="0" smtClean="0"/>
              <a:t> </a:t>
            </a:r>
            <a:r>
              <a:rPr lang="ru-RU" sz="2400" dirty="0" err="1" smtClean="0"/>
              <a:t>сили</a:t>
            </a:r>
            <a:r>
              <a:rPr lang="ru-RU" sz="2400" dirty="0" smtClean="0"/>
              <a:t>, про </a:t>
            </a:r>
            <a:r>
              <a:rPr lang="ru-RU" sz="2400" dirty="0" err="1" smtClean="0"/>
              <a:t>застосування</a:t>
            </a:r>
            <a:r>
              <a:rPr lang="ru-RU" sz="2400" dirty="0" smtClean="0"/>
              <a:t> до </a:t>
            </a:r>
            <a:r>
              <a:rPr lang="ru-RU" sz="2400" dirty="0" err="1" smtClean="0"/>
              <a:t>дитини</a:t>
            </a:r>
            <a:r>
              <a:rPr lang="ru-RU" sz="2400" dirty="0" smtClean="0"/>
              <a:t> </a:t>
            </a:r>
            <a:r>
              <a:rPr lang="ru-RU" sz="2400" dirty="0" err="1" smtClean="0"/>
              <a:t>покарання</a:t>
            </a:r>
            <a:r>
              <a:rPr lang="ru-RU" sz="2400" dirty="0" smtClean="0"/>
              <a:t>, не </a:t>
            </a:r>
            <a:r>
              <a:rPr lang="ru-RU" sz="2400" dirty="0" err="1" smtClean="0"/>
              <a:t>пов’язаного</a:t>
            </a:r>
            <a:r>
              <a:rPr lang="ru-RU" sz="2400" dirty="0" smtClean="0"/>
              <a:t> </a:t>
            </a:r>
            <a:r>
              <a:rPr lang="ru-RU" sz="2400" dirty="0" err="1" smtClean="0"/>
              <a:t>з</a:t>
            </a:r>
            <a:r>
              <a:rPr lang="ru-RU" sz="2400" dirty="0" smtClean="0"/>
              <a:t> </a:t>
            </a:r>
            <a:r>
              <a:rPr lang="ru-RU" sz="2400" dirty="0" err="1" smtClean="0"/>
              <a:t>позбавленням</a:t>
            </a:r>
            <a:r>
              <a:rPr lang="ru-RU" sz="2400" dirty="0" smtClean="0"/>
              <a:t> </a:t>
            </a:r>
            <a:r>
              <a:rPr lang="ru-RU" sz="2400" dirty="0" err="1" smtClean="0"/>
              <a:t>волі</a:t>
            </a:r>
            <a:r>
              <a:rPr lang="ru-RU" sz="2400" dirty="0" smtClean="0"/>
              <a:t>;</a:t>
            </a:r>
          </a:p>
          <a:p>
            <a:r>
              <a:rPr lang="ru-RU" sz="2400" dirty="0" err="1" smtClean="0"/>
              <a:t>рішення</a:t>
            </a:r>
            <a:r>
              <a:rPr lang="ru-RU" sz="2400" dirty="0" smtClean="0"/>
              <a:t> суду про </a:t>
            </a:r>
            <a:r>
              <a:rPr lang="ru-RU" sz="2400" dirty="0" err="1" smtClean="0"/>
              <a:t>звільнення</a:t>
            </a:r>
            <a:r>
              <a:rPr lang="ru-RU" sz="2400" dirty="0" smtClean="0"/>
              <a:t> </a:t>
            </a:r>
            <a:r>
              <a:rPr lang="ru-RU" sz="2400" dirty="0" err="1" smtClean="0"/>
              <a:t>дитини</a:t>
            </a:r>
            <a:r>
              <a:rPr lang="ru-RU" sz="2400" dirty="0" smtClean="0"/>
              <a:t> </a:t>
            </a:r>
            <a:r>
              <a:rPr lang="ru-RU" sz="2400" dirty="0" err="1" smtClean="0"/>
              <a:t>від</a:t>
            </a:r>
            <a:r>
              <a:rPr lang="ru-RU" sz="2400" dirty="0" smtClean="0"/>
              <a:t> </a:t>
            </a:r>
            <a:r>
              <a:rPr lang="ru-RU" sz="2400" dirty="0" err="1" smtClean="0"/>
              <a:t>кримінальної</a:t>
            </a:r>
            <a:r>
              <a:rPr lang="ru-RU" sz="2400" dirty="0" smtClean="0"/>
              <a:t> </a:t>
            </a:r>
            <a:r>
              <a:rPr lang="ru-RU" sz="2400" dirty="0" err="1" smtClean="0"/>
              <a:t>відповідальності</a:t>
            </a:r>
            <a:r>
              <a:rPr lang="ru-RU" sz="2400" dirty="0" smtClean="0"/>
              <a:t> </a:t>
            </a:r>
            <a:r>
              <a:rPr lang="ru-RU" sz="2400" dirty="0" err="1" smtClean="0"/>
              <a:t>із</a:t>
            </a:r>
            <a:r>
              <a:rPr lang="ru-RU" sz="2400" dirty="0" smtClean="0"/>
              <a:t> </a:t>
            </a:r>
            <a:r>
              <a:rPr lang="ru-RU" sz="2400" dirty="0" err="1" smtClean="0"/>
              <a:t>застосуванням</a:t>
            </a:r>
            <a:r>
              <a:rPr lang="ru-RU" sz="2400" dirty="0" smtClean="0"/>
              <a:t> </a:t>
            </a:r>
            <a:r>
              <a:rPr lang="ru-RU" sz="2400" dirty="0" err="1" smtClean="0"/>
              <a:t>примусових</a:t>
            </a:r>
            <a:r>
              <a:rPr lang="ru-RU" sz="2400" dirty="0" smtClean="0"/>
              <a:t> </a:t>
            </a:r>
            <a:r>
              <a:rPr lang="ru-RU" sz="2400" dirty="0" err="1" smtClean="0"/>
              <a:t>заходів</a:t>
            </a:r>
            <a:r>
              <a:rPr lang="ru-RU" sz="2400" dirty="0" smtClean="0"/>
              <a:t> </a:t>
            </a:r>
            <a:r>
              <a:rPr lang="ru-RU" sz="2400" dirty="0" err="1" smtClean="0"/>
              <a:t>виховного</a:t>
            </a:r>
            <a:r>
              <a:rPr lang="ru-RU" sz="2400" dirty="0" smtClean="0"/>
              <a:t> характеру, </a:t>
            </a:r>
            <a:r>
              <a:rPr lang="ru-RU" sz="2400" dirty="0" err="1" smtClean="0"/>
              <a:t>крім</a:t>
            </a:r>
            <a:r>
              <a:rPr lang="ru-RU" sz="2400" dirty="0" smtClean="0"/>
              <a:t> </a:t>
            </a:r>
            <a:r>
              <a:rPr lang="ru-RU" sz="2400" dirty="0" err="1" smtClean="0"/>
              <a:t>випадків</a:t>
            </a:r>
            <a:r>
              <a:rPr lang="ru-RU" sz="2400" dirty="0" smtClean="0"/>
              <a:t>, коли </a:t>
            </a:r>
            <a:r>
              <a:rPr lang="ru-RU" sz="2400" dirty="0" err="1" smtClean="0"/>
              <a:t>дитину</a:t>
            </a:r>
            <a:r>
              <a:rPr lang="ru-RU" sz="2400" dirty="0" smtClean="0"/>
              <a:t> </a:t>
            </a:r>
            <a:r>
              <a:rPr lang="ru-RU" sz="2400" dirty="0" err="1" smtClean="0"/>
              <a:t>направляють</a:t>
            </a:r>
            <a:r>
              <a:rPr lang="ru-RU" sz="2400" dirty="0" smtClean="0"/>
              <a:t> до </a:t>
            </a:r>
            <a:r>
              <a:rPr lang="ru-RU" sz="2400" dirty="0" err="1" smtClean="0"/>
              <a:t>школи</a:t>
            </a:r>
            <a:r>
              <a:rPr lang="ru-RU" sz="2400" dirty="0" smtClean="0"/>
              <a:t> </a:t>
            </a:r>
            <a:r>
              <a:rPr lang="ru-RU" sz="2400" dirty="0" err="1" smtClean="0"/>
              <a:t>або</a:t>
            </a:r>
            <a:r>
              <a:rPr lang="ru-RU" sz="2400" dirty="0" smtClean="0"/>
              <a:t> </a:t>
            </a:r>
            <a:r>
              <a:rPr lang="ru-RU" sz="2400" dirty="0" err="1" smtClean="0"/>
              <a:t>професійного</a:t>
            </a:r>
            <a:r>
              <a:rPr lang="ru-RU" sz="2400" dirty="0" smtClean="0"/>
              <a:t> училища </a:t>
            </a:r>
            <a:r>
              <a:rPr lang="ru-RU" sz="2400" dirty="0" err="1" smtClean="0"/>
              <a:t>соціальної</a:t>
            </a:r>
            <a:r>
              <a:rPr lang="ru-RU" sz="2400" dirty="0" smtClean="0"/>
              <a:t> </a:t>
            </a:r>
            <a:r>
              <a:rPr lang="ru-RU" sz="2400" dirty="0" err="1" smtClean="0"/>
              <a:t>реабілітації</a:t>
            </a:r>
            <a:r>
              <a:rPr lang="ru-RU" sz="2400" dirty="0" smtClean="0"/>
              <a:t> для </a:t>
            </a:r>
            <a:r>
              <a:rPr lang="ru-RU" sz="2400" dirty="0" err="1" smtClean="0"/>
              <a:t>дітей</a:t>
            </a:r>
            <a:r>
              <a:rPr lang="ru-RU" sz="2400" dirty="0" smtClean="0"/>
              <a:t>, </a:t>
            </a:r>
            <a:r>
              <a:rPr lang="ru-RU" sz="2400" dirty="0" err="1" smtClean="0"/>
              <a:t>які</a:t>
            </a:r>
            <a:r>
              <a:rPr lang="ru-RU" sz="2400" dirty="0" smtClean="0"/>
              <a:t> </a:t>
            </a:r>
            <a:r>
              <a:rPr lang="ru-RU" sz="2400" dirty="0" err="1" smtClean="0"/>
              <a:t>потребують</a:t>
            </a:r>
            <a:r>
              <a:rPr lang="ru-RU" sz="2400" dirty="0" smtClean="0"/>
              <a:t> </a:t>
            </a:r>
            <a:r>
              <a:rPr lang="ru-RU" sz="2400" dirty="0" err="1" smtClean="0"/>
              <a:t>особливих</a:t>
            </a:r>
            <a:r>
              <a:rPr lang="ru-RU" sz="2400" dirty="0" smtClean="0"/>
              <a:t> умов </a:t>
            </a:r>
            <a:r>
              <a:rPr lang="ru-RU" sz="2400" dirty="0" err="1" smtClean="0"/>
              <a:t>виховання</a:t>
            </a:r>
            <a:r>
              <a:rPr lang="ru-RU" sz="2400" dirty="0" smtClean="0"/>
              <a:t>;</a:t>
            </a:r>
          </a:p>
          <a:p>
            <a:r>
              <a:rPr lang="ru-RU" sz="2400" dirty="0" err="1" smtClean="0"/>
              <a:t>письмове</a:t>
            </a:r>
            <a:r>
              <a:rPr lang="ru-RU" sz="2400" dirty="0" smtClean="0"/>
              <a:t> </a:t>
            </a:r>
            <a:r>
              <a:rPr lang="ru-RU" sz="2400" dirty="0" err="1" smtClean="0"/>
              <a:t>повідомлення</a:t>
            </a:r>
            <a:r>
              <a:rPr lang="ru-RU" sz="2400" dirty="0" smtClean="0"/>
              <a:t> </a:t>
            </a:r>
            <a:r>
              <a:rPr lang="ru-RU" sz="2400" dirty="0" err="1" smtClean="0"/>
              <a:t>слідчого</a:t>
            </a:r>
            <a:r>
              <a:rPr lang="ru-RU" sz="2400" dirty="0" smtClean="0"/>
              <a:t>, прокурора про </a:t>
            </a:r>
          </a:p>
          <a:p>
            <a:pPr>
              <a:buNone/>
            </a:pPr>
            <a:r>
              <a:rPr lang="ru-RU" sz="2400" dirty="0" err="1" smtClean="0"/>
              <a:t>вручення</a:t>
            </a:r>
            <a:r>
              <a:rPr lang="ru-RU" sz="2400" dirty="0" smtClean="0"/>
              <a:t> </a:t>
            </a:r>
            <a:r>
              <a:rPr lang="ru-RU" sz="2400" dirty="0" err="1" smtClean="0"/>
              <a:t>дитині</a:t>
            </a:r>
            <a:r>
              <a:rPr lang="ru-RU" sz="2400" dirty="0" smtClean="0"/>
              <a:t> </a:t>
            </a:r>
            <a:r>
              <a:rPr lang="ru-RU" sz="2400" dirty="0" err="1" smtClean="0"/>
              <a:t>повідомлення</a:t>
            </a:r>
            <a:r>
              <a:rPr lang="ru-RU" sz="2400" dirty="0" smtClean="0"/>
              <a:t> про </a:t>
            </a:r>
            <a:r>
              <a:rPr lang="ru-RU" sz="2400" dirty="0" err="1" smtClean="0"/>
              <a:t>підозру</a:t>
            </a:r>
            <a:r>
              <a:rPr lang="ru-RU" sz="2400" dirty="0" smtClean="0"/>
              <a:t> в </a:t>
            </a:r>
            <a:r>
              <a:rPr lang="ru-RU" sz="2400" dirty="0" err="1" smtClean="0"/>
              <a:t>учиненні</a:t>
            </a:r>
            <a:r>
              <a:rPr lang="ru-RU" sz="2400" dirty="0" smtClean="0"/>
              <a:t> </a:t>
            </a:r>
          </a:p>
          <a:p>
            <a:pPr>
              <a:buNone/>
            </a:pPr>
            <a:r>
              <a:rPr lang="ru-RU" sz="2400" dirty="0" err="1" smtClean="0"/>
              <a:t>кримінального</a:t>
            </a:r>
            <a:r>
              <a:rPr lang="ru-RU" sz="2400" dirty="0" smtClean="0"/>
              <a:t> </a:t>
            </a:r>
            <a:r>
              <a:rPr lang="ru-RU" sz="2400" dirty="0" err="1" smtClean="0"/>
              <a:t>правопорушення</a:t>
            </a:r>
            <a:r>
              <a:rPr lang="ru-RU" sz="2400" dirty="0" smtClean="0"/>
              <a:t>;</a:t>
            </a:r>
          </a:p>
          <a:p>
            <a:r>
              <a:rPr lang="ru-RU" sz="2400" dirty="0" err="1" smtClean="0"/>
              <a:t>довідка</a:t>
            </a:r>
            <a:r>
              <a:rPr lang="ru-RU" sz="2400" dirty="0" smtClean="0"/>
              <a:t> про </a:t>
            </a:r>
            <a:r>
              <a:rPr lang="ru-RU" sz="2400" dirty="0" err="1" smtClean="0"/>
              <a:t>звільнення</a:t>
            </a:r>
            <a:r>
              <a:rPr lang="ru-RU" sz="2400" dirty="0" smtClean="0"/>
              <a:t> </a:t>
            </a:r>
            <a:r>
              <a:rPr lang="ru-RU" sz="2400" dirty="0" err="1" smtClean="0"/>
              <a:t>зі</a:t>
            </a:r>
            <a:r>
              <a:rPr lang="ru-RU" sz="2400" dirty="0" smtClean="0"/>
              <a:t> </a:t>
            </a:r>
            <a:r>
              <a:rPr lang="ru-RU" sz="2400" dirty="0" err="1" smtClean="0"/>
              <a:t>спеціальної</a:t>
            </a:r>
            <a:r>
              <a:rPr lang="ru-RU" sz="2400" dirty="0" smtClean="0"/>
              <a:t> </a:t>
            </a:r>
            <a:r>
              <a:rPr lang="ru-RU" sz="2400" dirty="0" err="1" smtClean="0"/>
              <a:t>виховної</a:t>
            </a:r>
            <a:r>
              <a:rPr lang="ru-RU" sz="2400" dirty="0" smtClean="0"/>
              <a:t> </a:t>
            </a:r>
          </a:p>
          <a:p>
            <a:pPr>
              <a:buNone/>
            </a:pPr>
            <a:r>
              <a:rPr lang="ru-RU" sz="2400" dirty="0" smtClean="0"/>
              <a:t>установи для </a:t>
            </a:r>
            <a:r>
              <a:rPr lang="ru-RU" sz="2400" dirty="0" err="1" smtClean="0"/>
              <a:t>дітей</a:t>
            </a:r>
            <a:r>
              <a:rPr lang="ru-RU" sz="2400" dirty="0" smtClean="0"/>
              <a:t>;</a:t>
            </a:r>
          </a:p>
          <a:p>
            <a:r>
              <a:rPr lang="ru-RU" sz="2400" dirty="0" err="1" smtClean="0"/>
              <a:t>зникнення</a:t>
            </a:r>
            <a:r>
              <a:rPr lang="ru-RU" sz="2400" dirty="0" smtClean="0"/>
              <a:t> </a:t>
            </a:r>
            <a:r>
              <a:rPr lang="ru-RU" sz="2400" dirty="0" err="1" smtClean="0"/>
              <a:t>дитини</a:t>
            </a:r>
            <a:r>
              <a:rPr lang="ru-RU" sz="2400" dirty="0" smtClean="0"/>
              <a:t>.</a:t>
            </a:r>
            <a:endParaRPr lang="ru-RU" sz="2400" dirty="0"/>
          </a:p>
        </p:txBody>
      </p:sp>
      <p:pic>
        <p:nvPicPr>
          <p:cNvPr id="4" name="Picture 1" descr="C:\Users\Кристина\Desktop\картинки\prigovor.jpg"/>
          <p:cNvPicPr>
            <a:picLocks noChangeAspect="1" noChangeArrowheads="1"/>
          </p:cNvPicPr>
          <p:nvPr/>
        </p:nvPicPr>
        <p:blipFill>
          <a:blip r:embed="rId2" cstate="print"/>
          <a:srcRect/>
          <a:stretch>
            <a:fillRect/>
          </a:stretch>
        </p:blipFill>
        <p:spPr bwMode="auto">
          <a:xfrm>
            <a:off x="7848600" y="3886200"/>
            <a:ext cx="4114800" cy="2971800"/>
          </a:xfrm>
          <a:prstGeom prst="rect">
            <a:avLst/>
          </a:prstGeom>
          <a:noFill/>
        </p:spPr>
      </p:pic>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09600" y="1981200"/>
            <a:ext cx="10972799" cy="4526280"/>
          </a:xfrm>
        </p:spPr>
        <p:txBody>
          <a:bodyPr/>
          <a:lstStyle/>
          <a:p>
            <a:r>
              <a:rPr lang="ru-RU" sz="2400" dirty="0" err="1" smtClean="0"/>
              <a:t>матеріали</a:t>
            </a:r>
            <a:r>
              <a:rPr lang="ru-RU" sz="2400" dirty="0" smtClean="0"/>
              <a:t>, </a:t>
            </a:r>
            <a:r>
              <a:rPr lang="ru-RU" sz="2400" dirty="0" err="1" smtClean="0"/>
              <a:t>які</a:t>
            </a:r>
            <a:r>
              <a:rPr lang="ru-RU" sz="2400" dirty="0" smtClean="0"/>
              <a:t> </a:t>
            </a:r>
            <a:r>
              <a:rPr lang="ru-RU" sz="2400" dirty="0" err="1" smtClean="0"/>
              <a:t>підтверджують</a:t>
            </a:r>
            <a:r>
              <a:rPr lang="ru-RU" sz="2400" dirty="0" smtClean="0"/>
              <a:t> факт </a:t>
            </a:r>
            <a:r>
              <a:rPr lang="ru-RU" sz="2400" dirty="0" err="1" smtClean="0"/>
              <a:t>вчинення</a:t>
            </a:r>
            <a:r>
              <a:rPr lang="ru-RU" sz="2400" dirty="0" smtClean="0"/>
              <a:t> </a:t>
            </a:r>
            <a:r>
              <a:rPr lang="ru-RU" sz="2400" dirty="0" err="1" smtClean="0"/>
              <a:t>дитиною</a:t>
            </a:r>
            <a:r>
              <a:rPr lang="ru-RU" sz="2400" dirty="0" smtClean="0"/>
              <a:t> </a:t>
            </a:r>
            <a:r>
              <a:rPr lang="ru-RU" sz="2400" dirty="0" err="1" smtClean="0"/>
              <a:t>домашнього</a:t>
            </a:r>
            <a:r>
              <a:rPr lang="ru-RU" sz="2400" dirty="0" smtClean="0"/>
              <a:t> </a:t>
            </a:r>
            <a:r>
              <a:rPr lang="ru-RU" sz="2400" dirty="0" err="1" smtClean="0"/>
              <a:t>насильства</a:t>
            </a:r>
            <a:r>
              <a:rPr lang="ru-RU" sz="2400" dirty="0" smtClean="0"/>
              <a:t> (</a:t>
            </a:r>
            <a:r>
              <a:rPr lang="ru-RU" sz="2400" dirty="0" err="1" smtClean="0"/>
              <a:t>копія</a:t>
            </a:r>
            <a:r>
              <a:rPr lang="ru-RU" sz="2400" dirty="0" smtClean="0"/>
              <a:t> </a:t>
            </a:r>
            <a:r>
              <a:rPr lang="ru-RU" sz="2400" dirty="0" err="1" smtClean="0"/>
              <a:t>термінового</a:t>
            </a:r>
            <a:r>
              <a:rPr lang="ru-RU" sz="2400" dirty="0" smtClean="0"/>
              <a:t> </a:t>
            </a:r>
            <a:r>
              <a:rPr lang="ru-RU" sz="2400" dirty="0" err="1" smtClean="0"/>
              <a:t>заборонного</a:t>
            </a:r>
            <a:r>
              <a:rPr lang="ru-RU" sz="2400" dirty="0" smtClean="0"/>
              <a:t> </a:t>
            </a:r>
            <a:r>
              <a:rPr lang="ru-RU" sz="2400" dirty="0" err="1" smtClean="0"/>
              <a:t>чи</a:t>
            </a:r>
            <a:r>
              <a:rPr lang="ru-RU" sz="2400" dirty="0" smtClean="0"/>
              <a:t> </a:t>
            </a:r>
            <a:r>
              <a:rPr lang="ru-RU" sz="2400" dirty="0" err="1" smtClean="0"/>
              <a:t>обмежувального</a:t>
            </a:r>
            <a:r>
              <a:rPr lang="ru-RU" sz="2400" dirty="0" smtClean="0"/>
              <a:t> </a:t>
            </a:r>
            <a:r>
              <a:rPr lang="ru-RU" sz="2400" dirty="0" err="1" smtClean="0"/>
              <a:t>припису</a:t>
            </a:r>
            <a:r>
              <a:rPr lang="ru-RU" sz="2400" dirty="0" smtClean="0"/>
              <a:t>, </a:t>
            </a:r>
            <a:r>
              <a:rPr lang="ru-RU" sz="2400" dirty="0" err="1" smtClean="0"/>
              <a:t>рішення</a:t>
            </a:r>
            <a:r>
              <a:rPr lang="ru-RU" sz="2400" dirty="0" smtClean="0"/>
              <a:t> суду </a:t>
            </a:r>
            <a:r>
              <a:rPr lang="ru-RU" sz="2400" dirty="0" err="1" smtClean="0"/>
              <a:t>щодо</a:t>
            </a:r>
            <a:r>
              <a:rPr lang="ru-RU" sz="2400" dirty="0" smtClean="0"/>
              <a:t> </a:t>
            </a:r>
            <a:r>
              <a:rPr lang="ru-RU" sz="2400" dirty="0" err="1" smtClean="0"/>
              <a:t>адміністративного</a:t>
            </a:r>
            <a:r>
              <a:rPr lang="ru-RU" sz="2400" dirty="0" smtClean="0"/>
              <a:t> </a:t>
            </a:r>
            <a:r>
              <a:rPr lang="ru-RU" sz="2400" dirty="0" err="1" smtClean="0"/>
              <a:t>провадження</a:t>
            </a:r>
            <a:r>
              <a:rPr lang="ru-RU" sz="2400" dirty="0" smtClean="0"/>
              <a:t> за </a:t>
            </a:r>
            <a:r>
              <a:rPr lang="ru-RU" sz="2400" u="sng" dirty="0" err="1" smtClean="0">
                <a:hlinkClick r:id="rId2"/>
              </a:rPr>
              <a:t>статтею</a:t>
            </a:r>
            <a:r>
              <a:rPr lang="ru-RU" sz="2400" u="sng" dirty="0" smtClean="0">
                <a:hlinkClick r:id="rId2"/>
              </a:rPr>
              <a:t> 173</a:t>
            </a:r>
            <a:r>
              <a:rPr lang="ru-RU" sz="2400" b="1" u="sng" baseline="30000" dirty="0" smtClean="0">
                <a:hlinkClick r:id="rId2"/>
              </a:rPr>
              <a:t>-2</a:t>
            </a:r>
            <a:r>
              <a:rPr lang="ru-RU" sz="2400" dirty="0" smtClean="0"/>
              <a:t> Кодексу </a:t>
            </a:r>
            <a:r>
              <a:rPr lang="ru-RU" sz="2400" dirty="0" err="1" smtClean="0"/>
              <a:t>України</a:t>
            </a:r>
            <a:r>
              <a:rPr lang="ru-RU" sz="2400" dirty="0" smtClean="0"/>
              <a:t> про </a:t>
            </a:r>
            <a:r>
              <a:rPr lang="ru-RU" sz="2400" dirty="0" err="1" smtClean="0"/>
              <a:t>адміністративні</a:t>
            </a:r>
            <a:r>
              <a:rPr lang="ru-RU" sz="2400" dirty="0" smtClean="0"/>
              <a:t> </a:t>
            </a:r>
            <a:r>
              <a:rPr lang="ru-RU" sz="2400" dirty="0" err="1" smtClean="0"/>
              <a:t>правопорушення</a:t>
            </a:r>
            <a:r>
              <a:rPr lang="ru-RU" sz="2400" dirty="0" smtClean="0"/>
              <a:t>);</a:t>
            </a:r>
          </a:p>
          <a:p>
            <a:r>
              <a:rPr lang="ru-RU" sz="2400" dirty="0" smtClean="0"/>
              <a:t>рапорт </a:t>
            </a:r>
            <a:r>
              <a:rPr lang="ru-RU" sz="2400" dirty="0" err="1" smtClean="0"/>
              <a:t>поліцейського</a:t>
            </a:r>
            <a:r>
              <a:rPr lang="ru-RU" sz="2400" dirty="0" smtClean="0"/>
              <a:t> </a:t>
            </a:r>
            <a:r>
              <a:rPr lang="ru-RU" sz="2400" dirty="0" err="1" smtClean="0"/>
              <a:t>підрозділу</a:t>
            </a:r>
            <a:r>
              <a:rPr lang="ru-RU" sz="2400" dirty="0" smtClean="0"/>
              <a:t> ЮП про </a:t>
            </a:r>
            <a:r>
              <a:rPr lang="ru-RU" sz="2400" dirty="0" err="1" smtClean="0"/>
              <a:t>дитину</a:t>
            </a:r>
            <a:r>
              <a:rPr lang="ru-RU" sz="2400" dirty="0" smtClean="0"/>
              <a:t>, яка </a:t>
            </a:r>
            <a:r>
              <a:rPr lang="ru-RU" sz="2400" dirty="0" err="1" smtClean="0"/>
              <a:t>впродовж</a:t>
            </a:r>
            <a:r>
              <a:rPr lang="ru-RU" sz="2400" dirty="0" smtClean="0"/>
              <a:t> року два </a:t>
            </a:r>
            <a:r>
              <a:rPr lang="ru-RU" sz="2400" dirty="0" err="1" smtClean="0"/>
              <a:t>і</a:t>
            </a:r>
            <a:r>
              <a:rPr lang="ru-RU" sz="2400" dirty="0" smtClean="0"/>
              <a:t> </a:t>
            </a:r>
            <a:r>
              <a:rPr lang="ru-RU" sz="2400" dirty="0" err="1" smtClean="0"/>
              <a:t>більше</a:t>
            </a:r>
            <a:r>
              <a:rPr lang="ru-RU" sz="2400" dirty="0" smtClean="0"/>
              <a:t> </a:t>
            </a:r>
            <a:r>
              <a:rPr lang="ru-RU" sz="2400" dirty="0" err="1" smtClean="0"/>
              <a:t>разів</a:t>
            </a:r>
            <a:r>
              <a:rPr lang="ru-RU" sz="2400" dirty="0" smtClean="0"/>
              <a:t> </a:t>
            </a:r>
            <a:r>
              <a:rPr lang="ru-RU" sz="2400" dirty="0" err="1" smtClean="0"/>
              <a:t>притягувалася</a:t>
            </a:r>
            <a:r>
              <a:rPr lang="ru-RU" sz="2400" dirty="0" smtClean="0"/>
              <a:t> до </a:t>
            </a:r>
            <a:r>
              <a:rPr lang="ru-RU" sz="2400" dirty="0" err="1" smtClean="0"/>
              <a:t>адміністративної</a:t>
            </a:r>
            <a:r>
              <a:rPr lang="ru-RU" sz="2400" dirty="0" smtClean="0"/>
              <a:t> </a:t>
            </a:r>
            <a:r>
              <a:rPr lang="ru-RU" sz="2400" dirty="0" err="1" smtClean="0"/>
              <a:t>відповідальності</a:t>
            </a:r>
            <a:r>
              <a:rPr lang="ru-RU" sz="2400" dirty="0" smtClean="0"/>
              <a:t>, </a:t>
            </a:r>
            <a:r>
              <a:rPr lang="ru-RU" sz="2400" dirty="0" err="1" smtClean="0"/>
              <a:t>з</a:t>
            </a:r>
            <a:r>
              <a:rPr lang="ru-RU" sz="2400" dirty="0" smtClean="0"/>
              <a:t> </a:t>
            </a:r>
            <a:r>
              <a:rPr lang="ru-RU" sz="2400" dirty="0" err="1" smtClean="0"/>
              <a:t>долученням</a:t>
            </a:r>
            <a:r>
              <a:rPr lang="ru-RU" sz="2400" dirty="0" smtClean="0"/>
              <a:t> </a:t>
            </a:r>
            <a:r>
              <a:rPr lang="ru-RU" sz="2400" dirty="0" err="1" smtClean="0"/>
              <a:t>копій</a:t>
            </a:r>
            <a:r>
              <a:rPr lang="ru-RU" sz="2400" dirty="0" smtClean="0"/>
              <a:t> постанов суду про </a:t>
            </a:r>
            <a:r>
              <a:rPr lang="ru-RU" sz="2400" dirty="0" err="1" smtClean="0"/>
              <a:t>притягнення</a:t>
            </a:r>
            <a:r>
              <a:rPr lang="ru-RU" sz="2400" dirty="0" smtClean="0"/>
              <a:t> до </a:t>
            </a:r>
            <a:r>
              <a:rPr lang="ru-RU" sz="2400" dirty="0" err="1" smtClean="0"/>
              <a:t>адміністративної</a:t>
            </a:r>
            <a:r>
              <a:rPr lang="ru-RU" sz="2400" dirty="0" smtClean="0"/>
              <a:t> </a:t>
            </a:r>
            <a:r>
              <a:rPr lang="ru-RU" sz="2400" dirty="0" err="1" smtClean="0"/>
              <a:t>відповідальності</a:t>
            </a:r>
            <a:r>
              <a:rPr lang="ru-RU" sz="2400" dirty="0" smtClean="0"/>
              <a:t>;</a:t>
            </a:r>
          </a:p>
          <a:p>
            <a:r>
              <a:rPr lang="ru-RU" sz="2400" dirty="0" smtClean="0"/>
              <a:t>рапорт </a:t>
            </a:r>
            <a:r>
              <a:rPr lang="ru-RU" sz="2400" dirty="0" err="1" smtClean="0"/>
              <a:t>поліцейського</a:t>
            </a:r>
            <a:r>
              <a:rPr lang="ru-RU" sz="2400" dirty="0" smtClean="0"/>
              <a:t> </a:t>
            </a:r>
            <a:r>
              <a:rPr lang="ru-RU" sz="2400" dirty="0" err="1" smtClean="0"/>
              <a:t>підрозділу</a:t>
            </a:r>
            <a:r>
              <a:rPr lang="ru-RU" sz="2400" dirty="0" smtClean="0"/>
              <a:t> ЮП </a:t>
            </a:r>
            <a:r>
              <a:rPr lang="ru-RU" sz="2400" dirty="0" err="1" smtClean="0"/>
              <a:t>щодо</a:t>
            </a:r>
            <a:r>
              <a:rPr lang="ru-RU" sz="2400" dirty="0" smtClean="0"/>
              <a:t> </a:t>
            </a:r>
            <a:r>
              <a:rPr lang="ru-RU" sz="2400" dirty="0" err="1" smtClean="0"/>
              <a:t>виявлення</a:t>
            </a:r>
            <a:r>
              <a:rPr lang="ru-RU" sz="2400" dirty="0" smtClean="0"/>
              <a:t> </a:t>
            </a:r>
            <a:r>
              <a:rPr lang="ru-RU" sz="2400" dirty="0" err="1" smtClean="0"/>
              <a:t>дитини</a:t>
            </a:r>
            <a:r>
              <a:rPr lang="ru-RU" sz="2400" dirty="0" smtClean="0"/>
              <a:t>, яка </a:t>
            </a:r>
            <a:r>
              <a:rPr lang="ru-RU" sz="2400" dirty="0" err="1" smtClean="0"/>
              <a:t>впродовж</a:t>
            </a:r>
            <a:r>
              <a:rPr lang="ru-RU" sz="2400" dirty="0" smtClean="0"/>
              <a:t> року два </a:t>
            </a:r>
            <a:r>
              <a:rPr lang="ru-RU" sz="2400" dirty="0" err="1" smtClean="0"/>
              <a:t>і</a:t>
            </a:r>
            <a:r>
              <a:rPr lang="ru-RU" sz="2400" dirty="0" smtClean="0"/>
              <a:t> </a:t>
            </a:r>
            <a:r>
              <a:rPr lang="ru-RU" sz="2400" dirty="0" err="1" smtClean="0"/>
              <a:t>більше</a:t>
            </a:r>
            <a:r>
              <a:rPr lang="ru-RU" sz="2400" dirty="0" smtClean="0"/>
              <a:t> </a:t>
            </a:r>
            <a:r>
              <a:rPr lang="ru-RU" sz="2400" dirty="0" err="1" smtClean="0"/>
              <a:t>разів</a:t>
            </a:r>
            <a:r>
              <a:rPr lang="ru-RU" sz="2400" dirty="0" smtClean="0"/>
              <a:t> </a:t>
            </a:r>
            <a:r>
              <a:rPr lang="ru-RU" sz="2400" dirty="0" err="1" smtClean="0"/>
              <a:t>самовільно</a:t>
            </a:r>
            <a:r>
              <a:rPr lang="ru-RU" sz="2400" dirty="0" smtClean="0"/>
              <a:t> </a:t>
            </a:r>
            <a:r>
              <a:rPr lang="ru-RU" sz="2400" dirty="0" err="1" smtClean="0"/>
              <a:t>залишала</a:t>
            </a:r>
            <a:r>
              <a:rPr lang="ru-RU" sz="2400" dirty="0" smtClean="0"/>
              <a:t> </a:t>
            </a:r>
            <a:r>
              <a:rPr lang="ru-RU" sz="2400" dirty="0" err="1" smtClean="0"/>
              <a:t>сім’ю</a:t>
            </a:r>
            <a:r>
              <a:rPr lang="ru-RU" sz="2400" dirty="0" smtClean="0"/>
              <a:t>, </a:t>
            </a:r>
            <a:r>
              <a:rPr lang="ru-RU" sz="2400" dirty="0" err="1" smtClean="0"/>
              <a:t>навчально-виховний</a:t>
            </a:r>
            <a:r>
              <a:rPr lang="ru-RU" sz="2400" dirty="0" smtClean="0"/>
              <a:t> заклад </a:t>
            </a:r>
            <a:r>
              <a:rPr lang="ru-RU" sz="2400" dirty="0" err="1" smtClean="0"/>
              <a:t>чи</a:t>
            </a:r>
            <a:r>
              <a:rPr lang="ru-RU" sz="2400" dirty="0" smtClean="0"/>
              <a:t> </a:t>
            </a:r>
            <a:r>
              <a:rPr lang="ru-RU" sz="2400" dirty="0" err="1" smtClean="0"/>
              <a:t>спеціальну</a:t>
            </a:r>
            <a:r>
              <a:rPr lang="ru-RU" sz="2400" dirty="0" smtClean="0"/>
              <a:t> </a:t>
            </a:r>
            <a:r>
              <a:rPr lang="ru-RU" sz="2400" dirty="0" err="1" smtClean="0"/>
              <a:t>установу</a:t>
            </a:r>
            <a:r>
              <a:rPr lang="ru-RU" sz="2400" dirty="0" smtClean="0"/>
              <a:t> для </a:t>
            </a:r>
            <a:r>
              <a:rPr lang="ru-RU" sz="2400" dirty="0" err="1" smtClean="0"/>
              <a:t>дітей</a:t>
            </a:r>
            <a:r>
              <a:rPr lang="ru-RU" sz="2400" dirty="0" smtClean="0"/>
              <a:t>, </a:t>
            </a:r>
            <a:r>
              <a:rPr lang="ru-RU" sz="2400" dirty="0" err="1" smtClean="0"/>
              <a:t>з</a:t>
            </a:r>
            <a:r>
              <a:rPr lang="ru-RU" sz="2400" dirty="0" smtClean="0"/>
              <a:t> </a:t>
            </a:r>
            <a:r>
              <a:rPr lang="ru-RU" sz="2400" dirty="0" err="1" smtClean="0"/>
              <a:t>долученням</a:t>
            </a:r>
            <a:r>
              <a:rPr lang="ru-RU" sz="2400" dirty="0" smtClean="0"/>
              <a:t> </a:t>
            </a:r>
            <a:r>
              <a:rPr lang="ru-RU" sz="2400" dirty="0" err="1" smtClean="0"/>
              <a:t>витягів</a:t>
            </a:r>
            <a:r>
              <a:rPr lang="ru-RU" sz="2400" dirty="0" smtClean="0"/>
              <a:t> </a:t>
            </a:r>
            <a:r>
              <a:rPr lang="ru-RU" sz="2400" dirty="0" err="1" smtClean="0"/>
              <a:t>з</a:t>
            </a:r>
            <a:r>
              <a:rPr lang="ru-RU" sz="2400" dirty="0" smtClean="0"/>
              <a:t> </a:t>
            </a:r>
            <a:r>
              <a:rPr lang="ru-RU" sz="2400" dirty="0" err="1" smtClean="0"/>
              <a:t>Єдиного</a:t>
            </a:r>
            <a:r>
              <a:rPr lang="ru-RU" sz="2400" dirty="0" smtClean="0"/>
              <a:t> </a:t>
            </a:r>
            <a:r>
              <a:rPr lang="ru-RU" sz="2400" dirty="0" err="1" smtClean="0"/>
              <a:t>обліку</a:t>
            </a:r>
            <a:r>
              <a:rPr lang="ru-RU" sz="2400" dirty="0" smtClean="0"/>
              <a:t> </a:t>
            </a:r>
            <a:r>
              <a:rPr lang="ru-RU" sz="2400" dirty="0" err="1" smtClean="0"/>
              <a:t>заяв</a:t>
            </a:r>
            <a:r>
              <a:rPr lang="ru-RU" sz="2400" dirty="0" smtClean="0"/>
              <a:t> </a:t>
            </a:r>
            <a:r>
              <a:rPr lang="ru-RU" sz="2400" dirty="0" err="1" smtClean="0"/>
              <a:t>і</a:t>
            </a:r>
            <a:r>
              <a:rPr lang="ru-RU" sz="2400" dirty="0" smtClean="0"/>
              <a:t> </a:t>
            </a:r>
            <a:r>
              <a:rPr lang="ru-RU" sz="2400" dirty="0" err="1" smtClean="0"/>
              <a:t>повідомлень</a:t>
            </a:r>
            <a:r>
              <a:rPr lang="ru-RU" sz="2400" dirty="0" smtClean="0"/>
              <a:t> про </a:t>
            </a:r>
            <a:r>
              <a:rPr lang="ru-RU" sz="2400" dirty="0" err="1" smtClean="0"/>
              <a:t>вчинені</a:t>
            </a:r>
            <a:r>
              <a:rPr lang="ru-RU" sz="2400" dirty="0" smtClean="0"/>
              <a:t> </a:t>
            </a:r>
            <a:r>
              <a:rPr lang="ru-RU" sz="2400" dirty="0" err="1" smtClean="0"/>
              <a:t>кримінальні</a:t>
            </a:r>
            <a:r>
              <a:rPr lang="ru-RU" sz="2400" dirty="0" smtClean="0"/>
              <a:t> </a:t>
            </a:r>
            <a:r>
              <a:rPr lang="ru-RU" sz="2400" dirty="0" err="1" smtClean="0"/>
              <a:t>правопорушення</a:t>
            </a:r>
            <a:r>
              <a:rPr lang="ru-RU" sz="2400" dirty="0" smtClean="0"/>
              <a:t> та </a:t>
            </a:r>
            <a:r>
              <a:rPr lang="ru-RU" sz="2400" dirty="0" err="1" smtClean="0"/>
              <a:t>інші</a:t>
            </a:r>
            <a:r>
              <a:rPr lang="ru-RU" sz="2400" dirty="0" smtClean="0"/>
              <a:t> </a:t>
            </a:r>
            <a:r>
              <a:rPr lang="ru-RU" sz="2400" dirty="0" err="1" smtClean="0"/>
              <a:t>події</a:t>
            </a:r>
            <a:r>
              <a:rPr lang="ru-RU" sz="2400" dirty="0" smtClean="0"/>
              <a:t> </a:t>
            </a:r>
            <a:r>
              <a:rPr lang="ru-RU" sz="2400" dirty="0" err="1" smtClean="0"/>
              <a:t>щодо</a:t>
            </a:r>
            <a:r>
              <a:rPr lang="ru-RU" sz="2400" dirty="0" smtClean="0"/>
              <a:t> </a:t>
            </a:r>
            <a:r>
              <a:rPr lang="ru-RU" sz="2400" dirty="0" err="1" smtClean="0"/>
              <a:t>зареєстрованих</a:t>
            </a:r>
            <a:r>
              <a:rPr lang="ru-RU" sz="2400" dirty="0" smtClean="0"/>
              <a:t> </a:t>
            </a:r>
            <a:r>
              <a:rPr lang="ru-RU" sz="2400" dirty="0" err="1" smtClean="0"/>
              <a:t>фактів</a:t>
            </a:r>
            <a:r>
              <a:rPr lang="ru-RU" sz="2400" dirty="0" smtClean="0"/>
              <a:t> </a:t>
            </a:r>
            <a:r>
              <a:rPr lang="ru-RU" sz="2400" dirty="0" err="1" smtClean="0"/>
              <a:t>безвісного</a:t>
            </a:r>
            <a:endParaRPr lang="uk-UA" dirty="0"/>
          </a:p>
        </p:txBody>
      </p:sp>
      <p:sp>
        <p:nvSpPr>
          <p:cNvPr id="4" name="Заголовок 1"/>
          <p:cNvSpPr>
            <a:spLocks noGrp="1"/>
          </p:cNvSpPr>
          <p:nvPr>
            <p:ph type="title"/>
          </p:nvPr>
        </p:nvSpPr>
        <p:spPr>
          <a:xfrm>
            <a:off x="685800" y="838200"/>
            <a:ext cx="10872012" cy="435655"/>
          </a:xfrm>
        </p:spPr>
        <p:txBody>
          <a:bodyPr/>
          <a:lstStyle/>
          <a:p>
            <a:pPr algn="ctr"/>
            <a:r>
              <a:rPr lang="uk-UA" sz="3200" dirty="0" smtClean="0">
                <a:solidFill>
                  <a:schemeClr val="bg1"/>
                </a:solidFill>
              </a:rPr>
              <a:t>Підставами для поставлення дитини на профілактичний облік є:</a:t>
            </a:r>
            <a:endParaRPr lang="uk-UA" sz="3200"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62000"/>
            <a:ext cx="10872012" cy="435655"/>
          </a:xfrm>
        </p:spPr>
        <p:txBody>
          <a:bodyPr/>
          <a:lstStyle/>
          <a:p>
            <a:pPr algn="ctr"/>
            <a:r>
              <a:rPr lang="uk-UA" sz="3200" dirty="0" smtClean="0">
                <a:solidFill>
                  <a:schemeClr val="bg1"/>
                </a:solidFill>
                <a:ea typeface="Book Antiqua" charset="0"/>
                <a:cs typeface="Book Antiqua" charset="0"/>
              </a:rPr>
              <a:t>Строк ведення профілактичного обліку дітей</a:t>
            </a:r>
            <a:endParaRPr lang="uk-UA" sz="3200" dirty="0">
              <a:solidFill>
                <a:schemeClr val="bg1"/>
              </a:solidFill>
            </a:endParaRPr>
          </a:p>
        </p:txBody>
      </p:sp>
      <p:sp>
        <p:nvSpPr>
          <p:cNvPr id="3" name="Текст 2"/>
          <p:cNvSpPr>
            <a:spLocks noGrp="1"/>
          </p:cNvSpPr>
          <p:nvPr>
            <p:ph type="body" idx="1"/>
          </p:nvPr>
        </p:nvSpPr>
        <p:spPr>
          <a:xfrm>
            <a:off x="609600" y="2286000"/>
            <a:ext cx="10972800" cy="1143000"/>
          </a:xfrm>
        </p:spPr>
        <p:txBody>
          <a:bodyPr/>
          <a:lstStyle/>
          <a:p>
            <a:pPr marL="177800" indent="0" algn="just">
              <a:buNone/>
            </a:pPr>
            <a:r>
              <a:rPr lang="uk-UA" sz="2600" dirty="0" smtClean="0"/>
              <a:t>Профілактичний облік дітей із заведенням обліково-профілактичної справи ведеться строком один рік, якщо інше не передбачено вироком суду, який набрав законної сили. </a:t>
            </a:r>
          </a:p>
          <a:p>
            <a:pPr algn="just">
              <a:buNone/>
            </a:pPr>
            <a:r>
              <a:rPr lang="uk-UA" sz="2600" dirty="0" smtClean="0"/>
              <a:t>	</a:t>
            </a:r>
          </a:p>
          <a:p>
            <a:pPr algn="ctr">
              <a:buNone/>
            </a:pPr>
            <a:endParaRPr lang="uk-UA" altLang="uk-UA" sz="2600" b="1" dirty="0" smtClean="0"/>
          </a:p>
          <a:p>
            <a:pPr marL="0" indent="0">
              <a:buNone/>
            </a:pPr>
            <a:endParaRPr lang="uk-UA" sz="2600" dirty="0"/>
          </a:p>
        </p:txBody>
      </p:sp>
      <p:pic>
        <p:nvPicPr>
          <p:cNvPr id="17409" name="Picture 1" descr="C:\Users\Кристина\Desktop\картинки\Сроки.jpg"/>
          <p:cNvPicPr>
            <a:picLocks noChangeAspect="1" noChangeArrowheads="1"/>
          </p:cNvPicPr>
          <p:nvPr/>
        </p:nvPicPr>
        <p:blipFill>
          <a:blip r:embed="rId2" cstate="print"/>
          <a:srcRect/>
          <a:stretch>
            <a:fillRect/>
          </a:stretch>
        </p:blipFill>
        <p:spPr bwMode="auto">
          <a:xfrm>
            <a:off x="7315200" y="3276600"/>
            <a:ext cx="4267200" cy="2842022"/>
          </a:xfrm>
          <a:prstGeom prst="rect">
            <a:avLst/>
          </a:prstGeom>
          <a:noFill/>
        </p:spPr>
      </p:pic>
      <p:sp>
        <p:nvSpPr>
          <p:cNvPr id="5" name="Прямоугольник 4"/>
          <p:cNvSpPr/>
          <p:nvPr/>
        </p:nvSpPr>
        <p:spPr>
          <a:xfrm>
            <a:off x="685800" y="3505200"/>
            <a:ext cx="6096000" cy="2492990"/>
          </a:xfrm>
          <a:prstGeom prst="rect">
            <a:avLst/>
          </a:prstGeom>
        </p:spPr>
        <p:txBody>
          <a:bodyPr>
            <a:spAutoFit/>
          </a:bodyPr>
          <a:lstStyle/>
          <a:p>
            <a:pPr marL="177800" indent="0" algn="just">
              <a:buNone/>
            </a:pPr>
            <a:r>
              <a:rPr lang="uk-UA" sz="2600" dirty="0" smtClean="0"/>
              <a:t>Строк профілактичного обліку може бути зменшений у разі усунення ризиків учинення дитиною адміністративних чи кримінальних правопорушень та наявності матеріалів, що свідчать про позитивні зміни в поведінці дитини.</a:t>
            </a:r>
          </a:p>
        </p:txBody>
      </p:sp>
    </p:spTree>
    <p:extLst>
      <p:ext uri="{BB962C8B-B14F-4D97-AF65-F5344CB8AC3E}">
        <p14:creationId xmlns:p14="http://schemas.microsoft.com/office/powerpoint/2010/main" xmlns="" val="572823803"/>
      </p:ext>
    </p:extLst>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304800" y="1577340"/>
            <a:ext cx="11506200" cy="4526280"/>
          </a:xfrm>
        </p:spPr>
        <p:txBody>
          <a:bodyPr/>
          <a:lstStyle/>
          <a:p>
            <a:pPr lvl="0"/>
            <a:endParaRPr lang="uk-UA" sz="2400" dirty="0" smtClean="0"/>
          </a:p>
          <a:p>
            <a:pPr lvl="0"/>
            <a:r>
              <a:rPr lang="uk-UA" sz="2400" dirty="0" smtClean="0"/>
              <a:t>Своєчасності застосування зазначених заходів (як свідчить практика, несвоєчасне виявлення та вжиття заходів впливу до правопорушників та їх оточення призводить до формування звички, пов’язаної з антигромадською поведінкою, а також значно підвищує ймовірність вчинення особою злочину).</a:t>
            </a:r>
          </a:p>
          <a:p>
            <a:pPr lvl="0"/>
            <a:r>
              <a:rPr lang="uk-UA" sz="2400" dirty="0" smtClean="0"/>
              <a:t>Послідовність їх реалізації (зокрема, індивідуальний вплив має бути спланований так, щоб його інтенсивність послідовно збільшувалась або зменшувалась залежно від результатів. </a:t>
            </a:r>
          </a:p>
          <a:p>
            <a:pPr lvl="0"/>
            <a:r>
              <a:rPr lang="uk-UA" sz="2400" dirty="0" smtClean="0"/>
              <a:t>Реальності застосування цих заходів (мова ведеться про те, що індивідуальні заходи повинні відповідати можливостям їх реалізації).</a:t>
            </a:r>
          </a:p>
          <a:p>
            <a:pPr lvl="0"/>
            <a:r>
              <a:rPr lang="uk-UA" sz="2400" dirty="0" smtClean="0"/>
              <a:t>Законності проведення індивідуально-профілактичних заходів (як з цього приводу зазначено в ч. 2 ст. 19 Конституції України, органи державної влади (включаючи ювенальну поліцію) та їх посадові особи зобов’язані діяти лише на підставі, в межах повноважень та у спосіб, що передбачені Конституцією та законами України).</a:t>
            </a:r>
          </a:p>
          <a:p>
            <a:endParaRPr lang="uk-UA" dirty="0"/>
          </a:p>
        </p:txBody>
      </p:sp>
      <p:sp>
        <p:nvSpPr>
          <p:cNvPr id="4" name="Прямоугольник 3"/>
          <p:cNvSpPr/>
          <p:nvPr/>
        </p:nvSpPr>
        <p:spPr>
          <a:xfrm>
            <a:off x="762000" y="533400"/>
            <a:ext cx="10591800" cy="1077218"/>
          </a:xfrm>
          <a:prstGeom prst="rect">
            <a:avLst/>
          </a:prstGeom>
        </p:spPr>
        <p:txBody>
          <a:bodyPr wrap="square">
            <a:spAutoFit/>
          </a:bodyPr>
          <a:lstStyle/>
          <a:p>
            <a:pPr algn="ctr"/>
            <a:r>
              <a:rPr lang="uk-UA" sz="3200" dirty="0" smtClean="0">
                <a:solidFill>
                  <a:schemeClr val="bg1"/>
                </a:solidFill>
              </a:rPr>
              <a:t>Вимоги </a:t>
            </a:r>
            <a:r>
              <a:rPr lang="ru-RU" sz="3200" dirty="0" err="1" smtClean="0">
                <a:solidFill>
                  <a:schemeClr val="bg1"/>
                </a:solidFill>
              </a:rPr>
              <a:t>забезпечення</a:t>
            </a:r>
            <a:r>
              <a:rPr lang="ru-RU" sz="3200" dirty="0" smtClean="0">
                <a:solidFill>
                  <a:schemeClr val="bg1"/>
                </a:solidFill>
              </a:rPr>
              <a:t> </a:t>
            </a:r>
            <a:r>
              <a:rPr lang="ru-RU" sz="3200" dirty="0" err="1" smtClean="0">
                <a:solidFill>
                  <a:schemeClr val="bg1"/>
                </a:solidFill>
              </a:rPr>
              <a:t>ефективної</a:t>
            </a:r>
            <a:r>
              <a:rPr lang="ru-RU" sz="3200" dirty="0" smtClean="0">
                <a:solidFill>
                  <a:schemeClr val="bg1"/>
                </a:solidFill>
              </a:rPr>
              <a:t> </a:t>
            </a:r>
            <a:r>
              <a:rPr lang="ru-RU" sz="3200" dirty="0" err="1" smtClean="0">
                <a:solidFill>
                  <a:schemeClr val="bg1"/>
                </a:solidFill>
              </a:rPr>
              <a:t>індивідуальної</a:t>
            </a:r>
            <a:r>
              <a:rPr lang="ru-RU" sz="3200" dirty="0" smtClean="0">
                <a:solidFill>
                  <a:schemeClr val="bg1"/>
                </a:solidFill>
              </a:rPr>
              <a:t> </a:t>
            </a:r>
            <a:r>
              <a:rPr lang="ru-RU" sz="3200" dirty="0" err="1" smtClean="0">
                <a:solidFill>
                  <a:schemeClr val="bg1"/>
                </a:solidFill>
              </a:rPr>
              <a:t>профілактики</a:t>
            </a:r>
            <a:r>
              <a:rPr lang="ru-RU" sz="3200" dirty="0" smtClean="0">
                <a:solidFill>
                  <a:schemeClr val="bg1"/>
                </a:solidFill>
              </a:rPr>
              <a:t> </a:t>
            </a:r>
            <a:r>
              <a:rPr lang="ru-RU" sz="3200" dirty="0" err="1" smtClean="0">
                <a:solidFill>
                  <a:schemeClr val="bg1"/>
                </a:solidFill>
              </a:rPr>
              <a:t>злочинів</a:t>
            </a:r>
            <a:r>
              <a:rPr lang="ru-RU" sz="3200" dirty="0" smtClean="0">
                <a:solidFill>
                  <a:schemeClr val="bg1"/>
                </a:solidFill>
              </a:rPr>
              <a:t>:</a:t>
            </a:r>
            <a:endParaRPr lang="ru-RU" sz="3200" dirty="0">
              <a:solidFill>
                <a:schemeClr val="bg1"/>
              </a:solidFill>
            </a:endParaRPr>
          </a:p>
        </p:txBody>
      </p:sp>
    </p:spTree>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62000"/>
            <a:ext cx="10872012" cy="435655"/>
          </a:xfrm>
        </p:spPr>
        <p:txBody>
          <a:bodyPr/>
          <a:lstStyle/>
          <a:p>
            <a:pPr algn="ctr"/>
            <a:r>
              <a:rPr lang="ru-RU" sz="3200" dirty="0" err="1" smtClean="0">
                <a:solidFill>
                  <a:schemeClr val="bg1"/>
                </a:solidFill>
              </a:rPr>
              <a:t>Ефективність</a:t>
            </a:r>
            <a:r>
              <a:rPr lang="ru-RU" sz="3200" dirty="0" smtClean="0">
                <a:solidFill>
                  <a:schemeClr val="bg1"/>
                </a:solidFill>
              </a:rPr>
              <a:t> </a:t>
            </a:r>
            <a:r>
              <a:rPr lang="ru-RU" sz="3200" dirty="0" err="1" smtClean="0">
                <a:solidFill>
                  <a:schemeClr val="bg1"/>
                </a:solidFill>
              </a:rPr>
              <a:t>профілактичної</a:t>
            </a:r>
            <a:r>
              <a:rPr lang="ru-RU" sz="3200" dirty="0" smtClean="0">
                <a:solidFill>
                  <a:schemeClr val="bg1"/>
                </a:solidFill>
              </a:rPr>
              <a:t> </a:t>
            </a:r>
            <a:r>
              <a:rPr lang="ru-RU" sz="3200" dirty="0" err="1" smtClean="0">
                <a:solidFill>
                  <a:schemeClr val="bg1"/>
                </a:solidFill>
              </a:rPr>
              <a:t>діяльності</a:t>
            </a:r>
            <a:r>
              <a:rPr lang="ru-RU" sz="3200" dirty="0" smtClean="0">
                <a:solidFill>
                  <a:schemeClr val="bg1"/>
                </a:solidFill>
              </a:rPr>
              <a:t> </a:t>
            </a:r>
            <a:r>
              <a:rPr lang="ru-RU" sz="3200" dirty="0" err="1" smtClean="0">
                <a:solidFill>
                  <a:schemeClr val="bg1"/>
                </a:solidFill>
              </a:rPr>
              <a:t>злочинності</a:t>
            </a:r>
            <a:r>
              <a:rPr lang="ru-RU" sz="3200" dirty="0" smtClean="0">
                <a:solidFill>
                  <a:schemeClr val="bg1"/>
                </a:solidFill>
              </a:rPr>
              <a:t> </a:t>
            </a:r>
            <a:r>
              <a:rPr lang="ru-RU" sz="3200" dirty="0" err="1" smtClean="0">
                <a:solidFill>
                  <a:schemeClr val="bg1"/>
                </a:solidFill>
              </a:rPr>
              <a:t>серед</a:t>
            </a:r>
            <a:r>
              <a:rPr lang="ru-RU" sz="3200" dirty="0" smtClean="0">
                <a:solidFill>
                  <a:schemeClr val="bg1"/>
                </a:solidFill>
              </a:rPr>
              <a:t> </a:t>
            </a:r>
            <a:r>
              <a:rPr lang="ru-RU" sz="3200" dirty="0" err="1" smtClean="0">
                <a:solidFill>
                  <a:schemeClr val="bg1"/>
                </a:solidFill>
              </a:rPr>
              <a:t>неповнолітніх</a:t>
            </a:r>
            <a:r>
              <a:rPr lang="ru-RU" sz="3200" dirty="0" smtClean="0">
                <a:solidFill>
                  <a:schemeClr val="bg1"/>
                </a:solidFill>
              </a:rPr>
              <a:t> </a:t>
            </a:r>
            <a:r>
              <a:rPr lang="ru-RU" sz="3200" dirty="0" err="1" smtClean="0">
                <a:solidFill>
                  <a:schemeClr val="bg1"/>
                </a:solidFill>
              </a:rPr>
              <a:t>залежить</a:t>
            </a:r>
            <a:r>
              <a:rPr lang="ru-RU" sz="3200" dirty="0" smtClean="0">
                <a:solidFill>
                  <a:schemeClr val="bg1"/>
                </a:solidFill>
              </a:rPr>
              <a:t> </a:t>
            </a:r>
            <a:r>
              <a:rPr lang="ru-RU" sz="3200" dirty="0" err="1" smtClean="0">
                <a:solidFill>
                  <a:schemeClr val="bg1"/>
                </a:solidFill>
              </a:rPr>
              <a:t>від</a:t>
            </a:r>
            <a:r>
              <a:rPr lang="uk-UA" sz="3200" dirty="0" smtClean="0">
                <a:solidFill>
                  <a:schemeClr val="bg1"/>
                </a:solidFill>
              </a:rPr>
              <a:t>:</a:t>
            </a:r>
            <a:endParaRPr lang="uk-UA" sz="3200" dirty="0">
              <a:solidFill>
                <a:schemeClr val="bg1"/>
              </a:solidFill>
            </a:endParaRPr>
          </a:p>
        </p:txBody>
      </p:sp>
      <p:sp>
        <p:nvSpPr>
          <p:cNvPr id="3" name="Текст 2"/>
          <p:cNvSpPr>
            <a:spLocks noGrp="1"/>
          </p:cNvSpPr>
          <p:nvPr>
            <p:ph type="body" idx="1"/>
          </p:nvPr>
        </p:nvSpPr>
        <p:spPr>
          <a:xfrm>
            <a:off x="762000" y="1524000"/>
            <a:ext cx="9905999" cy="2057400"/>
          </a:xfrm>
        </p:spPr>
        <p:txBody>
          <a:bodyPr/>
          <a:lstStyle/>
          <a:p>
            <a:pPr algn="just">
              <a:buNone/>
            </a:pPr>
            <a:r>
              <a:rPr lang="ru-RU" b="1" dirty="0" smtClean="0"/>
              <a:t>	</a:t>
            </a:r>
            <a:endParaRPr lang="uk-UA" dirty="0" smtClean="0"/>
          </a:p>
          <a:p>
            <a:pPr algn="just">
              <a:buNone/>
            </a:pPr>
            <a:r>
              <a:rPr lang="uk-UA" dirty="0" smtClean="0"/>
              <a:t>	- професійної готовності працівників поліції  до її здійснення; </a:t>
            </a:r>
          </a:p>
          <a:p>
            <a:pPr algn="just">
              <a:buNone/>
            </a:pPr>
            <a:r>
              <a:rPr lang="uk-UA" dirty="0" smtClean="0"/>
              <a:t>	- наявності чіткого алгоритму дій при використанні спеціального інструментарію для виявлення </a:t>
            </a:r>
            <a:r>
              <a:rPr lang="uk-UA" dirty="0" err="1" smtClean="0"/>
              <a:t>дисфункціональних</a:t>
            </a:r>
            <a:r>
              <a:rPr lang="uk-UA" dirty="0" smtClean="0"/>
              <a:t> сімей, в яких підростають неповнолітні, схильні до девіантної, </a:t>
            </a:r>
            <a:r>
              <a:rPr lang="uk-UA" dirty="0" err="1" smtClean="0"/>
              <a:t>делінквентної</a:t>
            </a:r>
            <a:r>
              <a:rPr lang="uk-UA" dirty="0" smtClean="0"/>
              <a:t> та </a:t>
            </a:r>
            <a:r>
              <a:rPr lang="uk-UA" dirty="0" err="1" smtClean="0"/>
              <a:t>адиктивної</a:t>
            </a:r>
            <a:r>
              <a:rPr lang="uk-UA" dirty="0" smtClean="0"/>
              <a:t> поведінки; </a:t>
            </a:r>
          </a:p>
          <a:p>
            <a:pPr algn="just">
              <a:buNone/>
            </a:pPr>
            <a:r>
              <a:rPr lang="uk-UA" dirty="0" smtClean="0"/>
              <a:t>	- встановлення особливостей соціальної ситуації їх розвитку, підлітково-молодіжної субкультури, індивідуально-психологічних рис неповнолітніх  правопорушників.</a:t>
            </a:r>
          </a:p>
          <a:p>
            <a:endParaRPr lang="uk-UA" dirty="0"/>
          </a:p>
        </p:txBody>
      </p:sp>
      <p:pic>
        <p:nvPicPr>
          <p:cNvPr id="5122" name="Picture 2" descr="C:\Users\Кристина\Desktop\картинки\завантаження.jpg"/>
          <p:cNvPicPr>
            <a:picLocks noChangeAspect="1" noChangeArrowheads="1"/>
          </p:cNvPicPr>
          <p:nvPr/>
        </p:nvPicPr>
        <p:blipFill>
          <a:blip r:embed="rId2" cstate="print"/>
          <a:srcRect/>
          <a:stretch>
            <a:fillRect/>
          </a:stretch>
        </p:blipFill>
        <p:spPr bwMode="auto">
          <a:xfrm>
            <a:off x="9372600" y="5048250"/>
            <a:ext cx="2524125" cy="1809750"/>
          </a:xfrm>
          <a:prstGeom prst="rect">
            <a:avLst/>
          </a:prstGeom>
          <a:noFill/>
        </p:spPr>
      </p:pic>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685801"/>
            <a:ext cx="10872012" cy="984040"/>
          </a:xfrm>
        </p:spPr>
        <p:txBody>
          <a:bodyPr/>
          <a:lstStyle/>
          <a:p>
            <a:pPr algn="ctr"/>
            <a:r>
              <a:rPr lang="uk-UA" sz="2800" b="1" dirty="0" smtClean="0">
                <a:solidFill>
                  <a:schemeClr val="bg1"/>
                </a:solidFill>
              </a:rPr>
              <a:t>Уповноважені підрозділи органів Національної поліції (ст. 5</a:t>
            </a:r>
            <a:r>
              <a:rPr lang="uk-UA" sz="2800" b="1" dirty="0" smtClean="0"/>
              <a:t> </a:t>
            </a:r>
            <a:r>
              <a:rPr lang="uk-UA" sz="2800" b="1" dirty="0" smtClean="0">
                <a:solidFill>
                  <a:schemeClr val="bg1"/>
                </a:solidFill>
              </a:rPr>
              <a:t>«Про органи і служби у справах дітей та спеціальні установи для дітей») зобов’язані:</a:t>
            </a:r>
            <a:endParaRPr lang="ru-RU" sz="2800" dirty="0">
              <a:solidFill>
                <a:schemeClr val="bg1"/>
              </a:solidFill>
            </a:endParaRPr>
          </a:p>
        </p:txBody>
      </p:sp>
      <p:sp>
        <p:nvSpPr>
          <p:cNvPr id="3" name="Текст 2"/>
          <p:cNvSpPr>
            <a:spLocks noGrp="1"/>
          </p:cNvSpPr>
          <p:nvPr>
            <p:ph type="body" idx="1"/>
          </p:nvPr>
        </p:nvSpPr>
        <p:spPr>
          <a:xfrm>
            <a:off x="609600" y="1676400"/>
            <a:ext cx="10972799" cy="4427220"/>
          </a:xfrm>
        </p:spPr>
        <p:txBody>
          <a:bodyPr/>
          <a:lstStyle/>
          <a:p>
            <a:pPr marL="0" indent="0" algn="just">
              <a:buNone/>
            </a:pPr>
            <a:r>
              <a:rPr lang="uk-UA" dirty="0" smtClean="0"/>
              <a:t> </a:t>
            </a:r>
          </a:p>
          <a:p>
            <a:pPr marL="0" indent="0" algn="just">
              <a:buNone/>
            </a:pPr>
            <a:r>
              <a:rPr lang="uk-UA" dirty="0" smtClean="0"/>
              <a:t>1) проводити роботу щодо запобігання правопорушенням дітей; </a:t>
            </a:r>
          </a:p>
          <a:p>
            <a:pPr marL="0" indent="0" algn="just">
              <a:buNone/>
            </a:pPr>
            <a:r>
              <a:rPr lang="uk-UA" dirty="0" smtClean="0"/>
              <a:t>2) виявляти, припиняти та розкривати кримінальні правопорушення, вчинені дітьми, вживати з цією метою оперативно-розшукових і профілактичних заходів, передбачених чинним законодавством; 3) розглядати у межах своєї компетенції заяви і повідомлення про правопорушення, вчинені дітьми;</a:t>
            </a:r>
          </a:p>
          <a:p>
            <a:pPr marL="0" indent="0" algn="just">
              <a:buNone/>
            </a:pPr>
            <a:r>
              <a:rPr lang="uk-UA" dirty="0" smtClean="0"/>
              <a:t> 4) виявляти причини та умови, що сприяють вчиненню правопорушень дітьми, вживати в межах своєї компетенції заходів до їх усунення; брати участь у правовому вихованні дітей; </a:t>
            </a:r>
            <a:endParaRPr lang="ru-RU" dirty="0" smtClean="0"/>
          </a:p>
          <a:p>
            <a:endParaRPr lang="ru-RU" dirty="0"/>
          </a:p>
        </p:txBody>
      </p:sp>
    </p:spTree>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609600" y="609601"/>
            <a:ext cx="11277600" cy="5494338"/>
          </a:xfrm>
        </p:spPr>
        <p:txBody>
          <a:bodyPr/>
          <a:lstStyle/>
          <a:p>
            <a:pPr marL="0" indent="0" algn="just">
              <a:buNone/>
            </a:pPr>
            <a:r>
              <a:rPr lang="uk-UA" dirty="0" smtClean="0"/>
              <a:t>5) розшукувати дітей, що зникли, дітей, які залишили сім'ї, навчально-виховні заклади (бродяжать) та спеціальні установи для дітей; </a:t>
            </a:r>
          </a:p>
          <a:p>
            <a:pPr marL="0" indent="0" algn="just">
              <a:buNone/>
            </a:pPr>
            <a:r>
              <a:rPr lang="uk-UA" dirty="0" smtClean="0"/>
              <a:t>6) виявляти дорослих осіб, які втягують дітей у злочинну діяльність, проституцію, пияцтво, наркоманію та жебрацтво; </a:t>
            </a:r>
          </a:p>
          <a:p>
            <a:pPr marL="0" indent="0" algn="just">
              <a:buNone/>
            </a:pPr>
            <a:r>
              <a:rPr lang="uk-UA" dirty="0" smtClean="0"/>
              <a:t>7) виявляти осіб, які займаються виготовленням та розповсюдженням порнографічної продукції, видань, що пропагують насильство, жорстокість, сексуальну розпусту; </a:t>
            </a:r>
          </a:p>
          <a:p>
            <a:pPr marL="0" indent="0" algn="just">
              <a:buNone/>
            </a:pPr>
            <a:r>
              <a:rPr lang="uk-UA" dirty="0" smtClean="0"/>
              <a:t>8) виявляти батьків або осіб, що їх замінюють, які ухиляються від виконання передбачених законодавством обов'язків щодо створення належних умов для життя, навчання та виховання дітей; </a:t>
            </a:r>
          </a:p>
          <a:p>
            <a:pPr marL="0" indent="0" algn="just">
              <a:buNone/>
            </a:pPr>
            <a:r>
              <a:rPr lang="uk-UA" dirty="0" smtClean="0"/>
              <a:t>9) вести облік правопорушників, що не досягли 18 років, у тому числі звільнених з спеціальних виховних установ, з метою проведення профілактичної роботи, інформувати відповідні служби у справах дітей стосовно цих дітей; </a:t>
            </a:r>
          </a:p>
        </p:txBody>
      </p:sp>
    </p:spTree>
  </p:cSld>
  <p:clrMapOvr>
    <a:masterClrMapping/>
  </p:clrMapOvr>
  <p:transition>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381000"/>
            <a:ext cx="11201400" cy="6432530"/>
          </a:xfrm>
          <a:prstGeom prst="rect">
            <a:avLst/>
          </a:prstGeom>
        </p:spPr>
        <p:txBody>
          <a:bodyPr wrap="square">
            <a:spAutoFit/>
          </a:bodyPr>
          <a:lstStyle/>
          <a:p>
            <a:pPr algn="just"/>
            <a:endParaRPr lang="uk-UA" sz="2200" dirty="0" smtClean="0"/>
          </a:p>
          <a:p>
            <a:pPr algn="just"/>
            <a:r>
              <a:rPr lang="uk-UA" sz="2300" dirty="0" smtClean="0"/>
              <a:t>10) повертати до місця постійного проживання, навчання або направляти до спеціальних установ для дітей у термін не більше восьми годин з моменту виявлення дітей, яких було підкинуто, або які заблукали, або залишили сім'ю чи навчально-виховні заклади; </a:t>
            </a:r>
          </a:p>
          <a:p>
            <a:pPr algn="just"/>
            <a:r>
              <a:rPr lang="uk-UA" sz="2300" dirty="0" smtClean="0"/>
              <a:t>11) викликати дітей, їх батьків (усиновителів) або опікунів (піклувальників), а також інших осіб у справах та інших матеріалах про правопорушення і у разі ухилення без поважних причин від явки за викликом - піддавати їх приводу; </a:t>
            </a:r>
          </a:p>
          <a:p>
            <a:pPr algn="just"/>
            <a:r>
              <a:rPr lang="uk-UA" sz="2300" dirty="0" smtClean="0"/>
              <a:t>12) відвідувати правопорушників, що не досягли 18 років, за місцем їх проживання, навчання, роботи, проводити бесіди з ними, їх батьками (усиновителями) або опікунами (піклувальниками); </a:t>
            </a:r>
          </a:p>
          <a:p>
            <a:pPr algn="just"/>
            <a:r>
              <a:rPr lang="uk-UA" sz="2300" dirty="0" smtClean="0"/>
              <a:t>13) отримувати від підприємств, установ та організацій незалежно від форм власності відомості, необхідні у зв'язку з матеріалами про правопорушення, що перебувають у її провадженні; </a:t>
            </a:r>
          </a:p>
          <a:p>
            <a:pPr algn="just"/>
            <a:r>
              <a:rPr lang="uk-UA" sz="2300" dirty="0" smtClean="0"/>
              <a:t>14) затримувати і тримати у спеціально відведених для цього приміщеннях дітей, які залишилися без опіки та піклування, - на період до передачі їх законним представникам або до влаштування в установленому </a:t>
            </a:r>
            <a:r>
              <a:rPr lang="uk-UA" sz="2200" dirty="0" smtClean="0"/>
              <a:t>порядку, але не більше восьми годин; </a:t>
            </a:r>
          </a:p>
        </p:txBody>
      </p:sp>
    </p:spTree>
  </p:cSld>
  <p:clrMapOvr>
    <a:masterClrMapping/>
  </p:clrMapOvr>
  <p:transition>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533400"/>
            <a:ext cx="10896600" cy="6032421"/>
          </a:xfrm>
          <a:prstGeom prst="rect">
            <a:avLst/>
          </a:prstGeom>
        </p:spPr>
        <p:txBody>
          <a:bodyPr wrap="square">
            <a:spAutoFit/>
          </a:bodyPr>
          <a:lstStyle/>
          <a:p>
            <a:pPr algn="just"/>
            <a:endParaRPr lang="uk-UA" dirty="0" smtClean="0"/>
          </a:p>
          <a:p>
            <a:pPr algn="just"/>
            <a:r>
              <a:rPr lang="uk-UA" sz="2200" dirty="0" smtClean="0"/>
              <a:t>15) затримувати і тримати у спеціально відведених для цього приміщеннях дітей віком від 11 років, які підозрюються у вчиненні суспільно небезпечних діянь, за які Кримінальним кодексом України  передбачено покарання у виді позбавлення волі до п'яти років або більш м'яке покарання, і які не досягли віку, з якого за такі діяння особи підлягають кримінальній відповідальності,</a:t>
            </a:r>
          </a:p>
          <a:p>
            <a:pPr algn="just"/>
            <a:endParaRPr lang="ru-RU" sz="1000" dirty="0" smtClean="0"/>
          </a:p>
          <a:p>
            <a:pPr algn="just"/>
            <a:r>
              <a:rPr lang="uk-UA" sz="2200" dirty="0" smtClean="0"/>
              <a:t>16) затримувати і  тримати  у  спеціально  відведених  для  цього приміщеннях дітей віком від 11 років,  які підозрюються у вчиненні суспільно  небезпечних діянь,  що підпадають під ознаки діянь,  за які Кримінальним  кодексом  України  передбачено покарання  у  виді  позбавлення  волі понад п'ять років,,  -  до  </a:t>
            </a:r>
            <a:r>
              <a:rPr lang="uk-UA" sz="2200" dirty="0" err="1" smtClean="0"/>
              <a:t>доставлення</a:t>
            </a:r>
            <a:r>
              <a:rPr lang="uk-UA" sz="2200" dirty="0" smtClean="0"/>
              <a:t>  їх  до  суду  для вирішення питання про поміщення їх у приймальники-розподільники  для  дітей, але  не  більше  дванадцяти годин з моменту їх затримання; </a:t>
            </a:r>
          </a:p>
          <a:p>
            <a:pPr algn="just"/>
            <a:endParaRPr lang="uk-UA" sz="800" dirty="0" smtClean="0"/>
          </a:p>
          <a:p>
            <a:pPr algn="just"/>
            <a:r>
              <a:rPr lang="uk-UA" sz="2200" dirty="0" smtClean="0"/>
              <a:t>17) здійснювати згідно з чинним законодавством гласні та негласні оперативно-розшукові   заходи   з   метою  розкриття  кримінальних правопорушень,   вчинених   дітьми  або  за  їх  участю; </a:t>
            </a:r>
          </a:p>
          <a:p>
            <a:pPr algn="just"/>
            <a:endParaRPr lang="uk-UA" sz="1000" dirty="0" smtClean="0"/>
          </a:p>
          <a:p>
            <a:pPr algn="just"/>
            <a:r>
              <a:rPr lang="uk-UA" sz="2200" dirty="0" smtClean="0"/>
              <a:t>18) виявляти,   вести   облік   осіб,   які   втягують   дітей  в антигромадську  діяльність; </a:t>
            </a: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533401"/>
            <a:ext cx="10872012" cy="1136440"/>
          </a:xfrm>
        </p:spPr>
        <p:txBody>
          <a:bodyPr/>
          <a:lstStyle/>
          <a:p>
            <a:pPr algn="ct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Визначення</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правового статусу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дитини</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dirty="0"/>
          </a:p>
        </p:txBody>
      </p:sp>
      <p:sp>
        <p:nvSpPr>
          <p:cNvPr id="3" name="Текст 2"/>
          <p:cNvSpPr>
            <a:spLocks noGrp="1"/>
          </p:cNvSpPr>
          <p:nvPr>
            <p:ph type="body" idx="1"/>
          </p:nvPr>
        </p:nvSpPr>
        <p:spPr/>
        <p:txBody>
          <a:bodyPr/>
          <a:lstStyle/>
          <a:p>
            <a:endParaRPr lang="uk-UA" dirty="0" smtClean="0"/>
          </a:p>
          <a:p>
            <a:r>
              <a:rPr lang="uk-UA" dirty="0" smtClean="0"/>
              <a:t>До кримінальних правопорушень, що вчиняються дітьми, належать злочини та кримінальні проступки, скоєні особами у віці від 14 до 18 років, які мають певні відмінності від дорослих, що пояснюється віком злочинців, соціально-психологічними особливостями цієї категорії осіб та їх статусом у суспільстві.</a:t>
            </a:r>
            <a:endParaRPr lang="ru-RU" dirty="0" smtClean="0"/>
          </a:p>
          <a:p>
            <a:r>
              <a:rPr lang="uk-UA" dirty="0" smtClean="0"/>
              <a:t>Згідно зі ст. 1 Закону України «Про охорону дитинства» та ст. 6 Сімейного кодексу України, дитина – це особа віком до 18 років (повноліття). Малолітньою вважається дитина до досягнення нею чотирнадцяти років. Неповнолітньою вважається дитина у віці від чотирнадцяти до вісімнадцяти років.</a:t>
            </a:r>
            <a:endParaRPr lang="ru-RU" dirty="0" smtClean="0"/>
          </a:p>
          <a:p>
            <a:endParaRPr lang="ru-RU" dirty="0"/>
          </a:p>
        </p:txBody>
      </p:sp>
    </p:spTree>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609600"/>
            <a:ext cx="11049000" cy="6124754"/>
          </a:xfrm>
          <a:prstGeom prst="rect">
            <a:avLst/>
          </a:prstGeom>
        </p:spPr>
        <p:txBody>
          <a:bodyPr wrap="square">
            <a:spAutoFit/>
          </a:bodyPr>
          <a:lstStyle/>
          <a:p>
            <a:pPr algn="just"/>
            <a:r>
              <a:rPr lang="uk-UA" sz="2800" dirty="0" smtClean="0"/>
              <a:t>19) проводити обшуки,  вилучення та інші слідчі дії відповідно до кримінального   процесуального  законодавства; </a:t>
            </a:r>
            <a:endParaRPr lang="uk-UA" sz="800" dirty="0" smtClean="0"/>
          </a:p>
          <a:p>
            <a:pPr algn="just"/>
            <a:endParaRPr lang="uk-UA" sz="2800" dirty="0" smtClean="0"/>
          </a:p>
          <a:p>
            <a:pPr algn="just"/>
            <a:r>
              <a:rPr lang="uk-UA" sz="2800" dirty="0" smtClean="0"/>
              <a:t>20) проводити  за  наявності законних підстав огляд дітей, речей, які є при них, транспортних засобів; </a:t>
            </a:r>
          </a:p>
          <a:p>
            <a:pPr algn="just"/>
            <a:endParaRPr lang="uk-UA" sz="2800" dirty="0" smtClean="0"/>
          </a:p>
          <a:p>
            <a:pPr algn="just"/>
            <a:r>
              <a:rPr lang="uk-UA" sz="2800" dirty="0" smtClean="0"/>
              <a:t>21) вилучати документи  і  предмети,  що  можуть  бути   речовими доказами   правопорушення   або   використані  на  шкоду  здоров'ю дітей; </a:t>
            </a:r>
          </a:p>
          <a:p>
            <a:pPr algn="just"/>
            <a:endParaRPr lang="uk-UA" sz="2800" dirty="0" smtClean="0"/>
          </a:p>
          <a:p>
            <a:pPr algn="just"/>
            <a:r>
              <a:rPr lang="uk-UA" sz="2800" dirty="0" smtClean="0"/>
              <a:t>22) складати протоколи про адміністративні правопорушення дітей, а  також   їх   батьків   (усиновителів)   або  опікунів (піклувальників),  які  не  виконують  обов'язків щодо виховання і навчання   дітей,  інформувати   відповідні   служби   у справах дітей;</a:t>
            </a:r>
            <a:endParaRPr lang="ru-RU" sz="2800" dirty="0"/>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838200"/>
            <a:ext cx="10872012" cy="435655"/>
          </a:xfrm>
        </p:spPr>
        <p:txBody>
          <a:bodyPr/>
          <a:lstStyle/>
          <a:p>
            <a:pPr algn="ctr"/>
            <a:r>
              <a:rPr lang="uk-UA" b="1" dirty="0" smtClean="0"/>
              <a:t> </a:t>
            </a:r>
            <a:r>
              <a:rPr lang="uk-UA" sz="3200" u="sng" dirty="0" smtClean="0">
                <a:solidFill>
                  <a:schemeClr val="bg1"/>
                </a:solidFill>
              </a:rPr>
              <a:t>1. Кримінологічна характеристика злочинів,</a:t>
            </a:r>
            <a:br>
              <a:rPr lang="uk-UA" sz="3200" u="sng" dirty="0" smtClean="0">
                <a:solidFill>
                  <a:schemeClr val="bg1"/>
                </a:solidFill>
              </a:rPr>
            </a:br>
            <a:r>
              <a:rPr lang="uk-UA" sz="3200" u="sng" dirty="0" smtClean="0">
                <a:solidFill>
                  <a:schemeClr val="bg1"/>
                </a:solidFill>
              </a:rPr>
              <a:t> що вчиняють діти. </a:t>
            </a:r>
            <a:r>
              <a:rPr lang="uk-UA" dirty="0" smtClean="0"/>
              <a:t/>
            </a:r>
            <a:br>
              <a:rPr lang="uk-UA" dirty="0" smtClean="0"/>
            </a:br>
            <a:endParaRPr lang="uk-UA" dirty="0"/>
          </a:p>
        </p:txBody>
      </p:sp>
      <p:sp>
        <p:nvSpPr>
          <p:cNvPr id="3" name="Текст 2"/>
          <p:cNvSpPr>
            <a:spLocks noGrp="1"/>
          </p:cNvSpPr>
          <p:nvPr>
            <p:ph type="body" idx="1"/>
          </p:nvPr>
        </p:nvSpPr>
        <p:spPr>
          <a:xfrm>
            <a:off x="609600" y="1828800"/>
            <a:ext cx="10972799" cy="4831080"/>
          </a:xfrm>
        </p:spPr>
        <p:txBody>
          <a:bodyPr/>
          <a:lstStyle/>
          <a:p>
            <a:pPr algn="just">
              <a:buNone/>
            </a:pPr>
            <a:r>
              <a:rPr lang="uk-UA" dirty="0" smtClean="0"/>
              <a:t>		</a:t>
            </a:r>
            <a:r>
              <a:rPr lang="uk-UA" sz="3200" dirty="0" smtClean="0"/>
              <a:t>Офіційні статистичні дані свідчать про те, що </a:t>
            </a:r>
            <a:r>
              <a:rPr lang="uk-UA" sz="3200" b="1" dirty="0" smtClean="0"/>
              <a:t>30-36 % неповнолітніх скоюють злочини разом із дорослими</a:t>
            </a:r>
            <a:r>
              <a:rPr lang="uk-UA" sz="3200" dirty="0" smtClean="0"/>
              <a:t>, </a:t>
            </a:r>
          </a:p>
          <a:p>
            <a:pPr algn="just">
              <a:buNone/>
            </a:pPr>
            <a:r>
              <a:rPr lang="uk-UA" sz="3200" dirty="0" smtClean="0"/>
              <a:t>	</a:t>
            </a:r>
            <a:r>
              <a:rPr lang="uk-UA" sz="3200" b="1" dirty="0" smtClean="0"/>
              <a:t>60-75 %</a:t>
            </a:r>
            <a:r>
              <a:rPr lang="uk-UA" sz="3200" dirty="0" smtClean="0"/>
              <a:t> - </a:t>
            </a:r>
            <a:r>
              <a:rPr lang="uk-UA" sz="3200" u="sng" dirty="0" smtClean="0"/>
              <a:t>у складі групи недалеко від місця проживання чи навчання</a:t>
            </a:r>
            <a:r>
              <a:rPr lang="uk-UA" sz="3200" dirty="0" smtClean="0"/>
              <a:t>, </a:t>
            </a:r>
            <a:r>
              <a:rPr lang="uk-UA" sz="3200" b="1" dirty="0" smtClean="0"/>
              <a:t>10-15 %</a:t>
            </a:r>
            <a:r>
              <a:rPr lang="uk-UA" sz="3200" dirty="0" smtClean="0"/>
              <a:t> </a:t>
            </a:r>
            <a:r>
              <a:rPr lang="uk-UA" sz="3200" u="sng" dirty="0" smtClean="0"/>
              <a:t>вчиняють суспільно небезпечні дії у стані алкогольного </a:t>
            </a:r>
            <a:r>
              <a:rPr lang="uk-UA" sz="3200" u="sng" dirty="0" err="1" smtClean="0"/>
              <a:t>сп´яніння</a:t>
            </a:r>
            <a:r>
              <a:rPr lang="uk-UA" sz="3200" dirty="0" smtClean="0"/>
              <a:t>. </a:t>
            </a:r>
          </a:p>
          <a:p>
            <a:pPr algn="just">
              <a:buNone/>
            </a:pPr>
            <a:r>
              <a:rPr lang="uk-UA" sz="3200" dirty="0" smtClean="0"/>
              <a:t>		</a:t>
            </a:r>
            <a:endParaRPr lang="en-US" sz="3200" dirty="0" smtClean="0"/>
          </a:p>
          <a:p>
            <a:pPr algn="just">
              <a:buNone/>
            </a:pPr>
            <a:r>
              <a:rPr lang="ru-RU" sz="3200" dirty="0" smtClean="0"/>
              <a:t>		</a:t>
            </a:r>
            <a:r>
              <a:rPr lang="ru-RU" sz="3200" u="sng" dirty="0" smtClean="0"/>
              <a:t>У 80 % </a:t>
            </a:r>
            <a:r>
              <a:rPr lang="ru-RU" sz="3200" u="sng" dirty="0" err="1" smtClean="0"/>
              <a:t>випадків</a:t>
            </a:r>
            <a:r>
              <a:rPr lang="ru-RU" sz="3200" u="sng" dirty="0" smtClean="0"/>
              <a:t> </a:t>
            </a:r>
            <a:r>
              <a:rPr lang="ru-RU" sz="3200" u="sng" dirty="0" err="1" smtClean="0"/>
              <a:t>злочинам</a:t>
            </a:r>
            <a:r>
              <a:rPr lang="ru-RU" sz="3200" u="sng" dirty="0" smtClean="0"/>
              <a:t> </a:t>
            </a:r>
            <a:r>
              <a:rPr lang="ru-RU" sz="3200" u="sng" dirty="0" err="1" smtClean="0"/>
              <a:t>передує</a:t>
            </a:r>
            <a:r>
              <a:rPr lang="ru-RU" sz="3200" u="sng" dirty="0" smtClean="0"/>
              <a:t> </a:t>
            </a:r>
            <a:r>
              <a:rPr lang="ru-RU" sz="3200" u="sng" dirty="0" err="1" smtClean="0"/>
              <a:t>девіантна</a:t>
            </a:r>
            <a:r>
              <a:rPr lang="ru-RU" sz="3200" u="sng" dirty="0" smtClean="0"/>
              <a:t> </a:t>
            </a:r>
            <a:r>
              <a:rPr lang="ru-RU" sz="3200" u="sng" dirty="0" err="1" smtClean="0"/>
              <a:t>поведінка</a:t>
            </a:r>
            <a:r>
              <a:rPr lang="ru-RU" sz="3200" u="sng" dirty="0" smtClean="0"/>
              <a:t>: </a:t>
            </a:r>
            <a:r>
              <a:rPr lang="ru-RU" sz="3200" dirty="0" err="1" smtClean="0"/>
              <a:t>вживання</a:t>
            </a:r>
            <a:r>
              <a:rPr lang="ru-RU" sz="3200" dirty="0" smtClean="0"/>
              <a:t> алкоголю, </a:t>
            </a:r>
            <a:r>
              <a:rPr lang="ru-RU" sz="3200" dirty="0" err="1" smtClean="0"/>
              <a:t>наркотиків</a:t>
            </a:r>
            <a:r>
              <a:rPr lang="ru-RU" sz="3200" dirty="0" smtClean="0"/>
              <a:t>, </a:t>
            </a:r>
            <a:r>
              <a:rPr lang="ru-RU" sz="3200" dirty="0" err="1" smtClean="0"/>
              <a:t>ранні</a:t>
            </a:r>
            <a:r>
              <a:rPr lang="ru-RU" sz="3200" dirty="0" smtClean="0"/>
              <a:t> </a:t>
            </a:r>
            <a:r>
              <a:rPr lang="ru-RU" sz="3200" dirty="0" err="1" smtClean="0"/>
              <a:t>сексуальні</a:t>
            </a:r>
            <a:r>
              <a:rPr lang="ru-RU" sz="3200" dirty="0" smtClean="0"/>
              <a:t> </a:t>
            </a:r>
            <a:r>
              <a:rPr lang="ru-RU" sz="3200" dirty="0" err="1" smtClean="0"/>
              <a:t>стосунки</a:t>
            </a:r>
            <a:r>
              <a:rPr lang="ru-RU" sz="3200" dirty="0" smtClean="0"/>
              <a:t>, прояви </a:t>
            </a:r>
            <a:r>
              <a:rPr lang="ru-RU" sz="3200" dirty="0" err="1" smtClean="0"/>
              <a:t>вандалізму</a:t>
            </a:r>
            <a:r>
              <a:rPr lang="ru-RU" sz="3200" dirty="0" smtClean="0"/>
              <a:t>.</a:t>
            </a:r>
          </a:p>
          <a:p>
            <a:pPr algn="just">
              <a:buNone/>
            </a:pPr>
            <a:endParaRPr lang="uk-UA" sz="3200" dirty="0" smtClean="0"/>
          </a:p>
          <a:p>
            <a:pPr algn="just">
              <a:buNone/>
            </a:pPr>
            <a:endParaRPr lang="uk-UA" sz="3200"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uk-UA" dirty="0" smtClean="0"/>
          </a:p>
          <a:p>
            <a:r>
              <a:rPr lang="uk-UA" dirty="0" smtClean="0"/>
              <a:t>1 липня 2020 року набув чинності Закон України "Про внесення змін до деяких законодавчих актів України щодо спрощення досудового розслідування окремих категорій кримінальних правопорушень" № </a:t>
            </a:r>
            <a:r>
              <a:rPr lang="uk-UA" dirty="0" smtClean="0">
                <a:hlinkClick r:id="rId2"/>
              </a:rPr>
              <a:t>2617-VIII</a:t>
            </a:r>
            <a:r>
              <a:rPr lang="uk-UA" dirty="0" smtClean="0"/>
              <a:t> , яким зокрема внесені зміни Кримінальний Кодекс України Так, у Кримінальному кодексі України введено поняття кримінальне правопорушення. До кримінальних правопорушень віднесено усі кримінально-карані діяння, які поділяються на злочини та кримінальні проступки. Таким чином, змінами до законодавства про кримінальну відповідальність термін «злочин» замінено терміном «кримінальні правопорушення» у відповідних випадках. </a:t>
            </a:r>
            <a:endParaRPr lang="ru-RU" dirty="0" smtClean="0"/>
          </a:p>
          <a:p>
            <a:r>
              <a:rPr lang="uk-UA" dirty="0" smtClean="0"/>
              <a:t>Однак статистикою, до цього часу  обліковано кількість саме злочинів, які скоєні дітьми.</a:t>
            </a:r>
            <a:endParaRPr lang="ru-RU" dirty="0"/>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993" y="685801"/>
            <a:ext cx="10872012" cy="984040"/>
          </a:xfrm>
        </p:spPr>
        <p:txBody>
          <a:bodyPr/>
          <a:lstStyle/>
          <a:p>
            <a:pPr algn="ctr"/>
            <a:r>
              <a:rPr lang="ru-RU" sz="3600" b="1" dirty="0" err="1" smtClean="0">
                <a:solidFill>
                  <a:schemeClr val="bg1"/>
                </a:solidFill>
              </a:rPr>
              <a:t>Кількість</a:t>
            </a:r>
            <a:r>
              <a:rPr lang="ru-RU" sz="3600" b="1" dirty="0" smtClean="0">
                <a:solidFill>
                  <a:schemeClr val="bg1"/>
                </a:solidFill>
              </a:rPr>
              <a:t> </a:t>
            </a:r>
            <a:r>
              <a:rPr lang="ru-RU" sz="3600" b="1" dirty="0" err="1" smtClean="0">
                <a:solidFill>
                  <a:schemeClr val="bg1"/>
                </a:solidFill>
              </a:rPr>
              <a:t>злочинів</a:t>
            </a:r>
            <a:r>
              <a:rPr lang="ru-RU" sz="3600" b="1" dirty="0" smtClean="0">
                <a:solidFill>
                  <a:schemeClr val="bg1"/>
                </a:solidFill>
              </a:rPr>
              <a:t>, </a:t>
            </a:r>
            <a:r>
              <a:rPr lang="ru-RU" sz="3600" b="1" dirty="0" err="1" smtClean="0">
                <a:solidFill>
                  <a:schemeClr val="bg1"/>
                </a:solidFill>
              </a:rPr>
              <a:t>скоєних</a:t>
            </a:r>
            <a:r>
              <a:rPr lang="ru-RU" sz="3600" b="1" dirty="0" smtClean="0">
                <a:solidFill>
                  <a:schemeClr val="bg1"/>
                </a:solidFill>
              </a:rPr>
              <a:t> </a:t>
            </a:r>
            <a:r>
              <a:rPr lang="ru-RU" sz="3600" b="1" dirty="0" err="1" smtClean="0">
                <a:solidFill>
                  <a:schemeClr val="bg1"/>
                </a:solidFill>
              </a:rPr>
              <a:t>неповнолітніми</a:t>
            </a:r>
            <a:r>
              <a:rPr lang="ru-RU" sz="3600" b="1" dirty="0" smtClean="0">
                <a:solidFill>
                  <a:schemeClr val="bg1"/>
                </a:solidFill>
              </a:rPr>
              <a:t>, за </a:t>
            </a:r>
            <a:r>
              <a:rPr lang="ru-RU" sz="3600" b="1" dirty="0" err="1" smtClean="0">
                <a:solidFill>
                  <a:schemeClr val="bg1"/>
                </a:solidFill>
              </a:rPr>
              <a:t>останні</a:t>
            </a:r>
            <a:r>
              <a:rPr lang="ru-RU" sz="3600" b="1" dirty="0" smtClean="0">
                <a:solidFill>
                  <a:schemeClr val="bg1"/>
                </a:solidFill>
              </a:rPr>
              <a:t> </a:t>
            </a:r>
            <a:r>
              <a:rPr lang="ru-RU" sz="3600" b="1" dirty="0" err="1" smtClean="0">
                <a:solidFill>
                  <a:schemeClr val="bg1"/>
                </a:solidFill>
              </a:rPr>
              <a:t>п’ять</a:t>
            </a:r>
            <a:r>
              <a:rPr lang="ru-RU" sz="3600" b="1" dirty="0" smtClean="0">
                <a:solidFill>
                  <a:schemeClr val="bg1"/>
                </a:solidFill>
              </a:rPr>
              <a:t> </a:t>
            </a:r>
            <a:r>
              <a:rPr lang="ru-RU" sz="3600" b="1" dirty="0" err="1" smtClean="0">
                <a:solidFill>
                  <a:schemeClr val="bg1"/>
                </a:solidFill>
              </a:rPr>
              <a:t>років</a:t>
            </a:r>
            <a:r>
              <a:rPr lang="ru-RU" sz="3600" b="1" dirty="0" smtClean="0">
                <a:solidFill>
                  <a:schemeClr val="bg1"/>
                </a:solidFill>
              </a:rPr>
              <a:t> в </a:t>
            </a:r>
            <a:r>
              <a:rPr lang="ru-RU" sz="3600" b="1" dirty="0" err="1" smtClean="0">
                <a:solidFill>
                  <a:schemeClr val="bg1"/>
                </a:solidFill>
              </a:rPr>
              <a:t>Україні</a:t>
            </a:r>
            <a:r>
              <a:rPr lang="ru-RU" sz="3600" b="1" dirty="0" smtClean="0">
                <a:solidFill>
                  <a:schemeClr val="bg1"/>
                </a:solidFill>
              </a:rPr>
              <a:t> </a:t>
            </a:r>
            <a:r>
              <a:rPr lang="ru-RU" sz="3600" b="1" dirty="0" err="1" smtClean="0">
                <a:solidFill>
                  <a:schemeClr val="bg1"/>
                </a:solidFill>
              </a:rPr>
              <a:t>зменшилася</a:t>
            </a:r>
            <a:r>
              <a:rPr lang="ru-RU" sz="3600" b="1" dirty="0" smtClean="0">
                <a:solidFill>
                  <a:schemeClr val="bg1"/>
                </a:solidFill>
              </a:rPr>
              <a:t>. </a:t>
            </a:r>
            <a:br>
              <a:rPr lang="ru-RU" sz="3600" b="1" dirty="0" smtClean="0">
                <a:solidFill>
                  <a:schemeClr val="bg1"/>
                </a:solidFill>
              </a:rPr>
            </a:br>
            <a:endParaRPr lang="ru-RU" sz="3600" b="1" dirty="0">
              <a:solidFill>
                <a:schemeClr val="bg1"/>
              </a:solidFill>
            </a:endParaRPr>
          </a:p>
        </p:txBody>
      </p:sp>
      <p:sp>
        <p:nvSpPr>
          <p:cNvPr id="3" name="Текст 2"/>
          <p:cNvSpPr>
            <a:spLocks noGrp="1"/>
          </p:cNvSpPr>
          <p:nvPr>
            <p:ph type="body" idx="1"/>
          </p:nvPr>
        </p:nvSpPr>
        <p:spPr>
          <a:xfrm>
            <a:off x="381000" y="1577340"/>
            <a:ext cx="11506200" cy="4526280"/>
          </a:xfrm>
        </p:spPr>
        <p:txBody>
          <a:bodyPr/>
          <a:lstStyle/>
          <a:p>
            <a:endParaRPr lang="uk-UA" sz="800" dirty="0" smtClean="0"/>
          </a:p>
          <a:p>
            <a:pPr fontAlgn="base"/>
            <a:r>
              <a:rPr lang="ru-RU" dirty="0" smtClean="0"/>
              <a:t>Так, </a:t>
            </a:r>
            <a:r>
              <a:rPr lang="ru-RU" dirty="0" err="1" smtClean="0"/>
              <a:t>зафіксована</a:t>
            </a:r>
            <a:r>
              <a:rPr lang="ru-RU" dirty="0" smtClean="0"/>
              <a:t> </a:t>
            </a:r>
            <a:r>
              <a:rPr lang="ru-RU" dirty="0" err="1" smtClean="0"/>
              <a:t>кількість</a:t>
            </a:r>
            <a:r>
              <a:rPr lang="ru-RU" dirty="0" smtClean="0"/>
              <a:t> </a:t>
            </a:r>
            <a:r>
              <a:rPr lang="ru-RU" dirty="0" err="1" smtClean="0"/>
              <a:t>злочинів</a:t>
            </a:r>
            <a:r>
              <a:rPr lang="ru-RU" dirty="0" smtClean="0"/>
              <a:t>, </a:t>
            </a:r>
            <a:r>
              <a:rPr lang="ru-RU" dirty="0" err="1" smtClean="0"/>
              <a:t>скоєних</a:t>
            </a:r>
            <a:r>
              <a:rPr lang="ru-RU" dirty="0" smtClean="0"/>
              <a:t> </a:t>
            </a:r>
            <a:r>
              <a:rPr lang="ru-RU" dirty="0" err="1" smtClean="0"/>
              <a:t>неповнолітніми</a:t>
            </a:r>
            <a:r>
              <a:rPr lang="ru-RU" dirty="0" smtClean="0"/>
              <a:t>, у 2013 </a:t>
            </a:r>
            <a:r>
              <a:rPr lang="ru-RU" dirty="0" err="1" smtClean="0"/>
              <a:t>році</a:t>
            </a:r>
            <a:r>
              <a:rPr lang="ru-RU" dirty="0" smtClean="0"/>
              <a:t> становить 8781 (</a:t>
            </a:r>
            <a:r>
              <a:rPr lang="ru-RU" dirty="0" err="1" smtClean="0"/>
              <a:t>з</a:t>
            </a:r>
            <a:r>
              <a:rPr lang="ru-RU" dirty="0" smtClean="0"/>
              <a:t> них 129 особливо тяжких </a:t>
            </a:r>
            <a:r>
              <a:rPr lang="ru-RU" dirty="0" err="1" smtClean="0"/>
              <a:t>злочинів</a:t>
            </a:r>
            <a:r>
              <a:rPr lang="ru-RU" dirty="0" smtClean="0"/>
              <a:t>), у 2014 </a:t>
            </a:r>
            <a:r>
              <a:rPr lang="ru-RU" dirty="0" err="1" smtClean="0"/>
              <a:t>році</a:t>
            </a:r>
            <a:r>
              <a:rPr lang="ru-RU" dirty="0" smtClean="0"/>
              <a:t> – 7467 (89 особливо тяжких </a:t>
            </a:r>
            <a:r>
              <a:rPr lang="ru-RU" dirty="0" err="1" smtClean="0"/>
              <a:t>злочинів</a:t>
            </a:r>
            <a:r>
              <a:rPr lang="ru-RU" dirty="0" smtClean="0"/>
              <a:t>), у 2015 </a:t>
            </a:r>
            <a:r>
              <a:rPr lang="ru-RU" dirty="0" err="1" smtClean="0"/>
              <a:t>році</a:t>
            </a:r>
            <a:r>
              <a:rPr lang="ru-RU" dirty="0" smtClean="0"/>
              <a:t> – 7171 (128 особливо тяжких), у 2016 </a:t>
            </a:r>
            <a:r>
              <a:rPr lang="ru-RU" dirty="0" err="1" smtClean="0"/>
              <a:t>році</a:t>
            </a:r>
            <a:r>
              <a:rPr lang="ru-RU" dirty="0" smtClean="0"/>
              <a:t> – </a:t>
            </a:r>
            <a:r>
              <a:rPr lang="en-US" dirty="0" smtClean="0"/>
              <a:t>4771</a:t>
            </a:r>
            <a:r>
              <a:rPr lang="ru-RU" dirty="0" smtClean="0"/>
              <a:t> (75 особливо тяжких), у 2017 </a:t>
            </a:r>
            <a:r>
              <a:rPr lang="ru-RU" dirty="0" err="1" smtClean="0"/>
              <a:t>році</a:t>
            </a:r>
            <a:r>
              <a:rPr lang="ru-RU" dirty="0" smtClean="0"/>
              <a:t> – 5608 (117 особливо тяжких), у 2018 </a:t>
            </a:r>
            <a:r>
              <a:rPr lang="ru-RU" dirty="0" err="1" smtClean="0"/>
              <a:t>році</a:t>
            </a:r>
            <a:r>
              <a:rPr lang="ru-RU" dirty="0" smtClean="0"/>
              <a:t> – </a:t>
            </a:r>
            <a:r>
              <a:rPr lang="en-US" b="1" dirty="0" smtClean="0"/>
              <a:t>5665</a:t>
            </a:r>
            <a:r>
              <a:rPr lang="ru-RU" dirty="0" smtClean="0"/>
              <a:t> (</a:t>
            </a:r>
            <a:r>
              <a:rPr lang="en-US" dirty="0" smtClean="0"/>
              <a:t>2473</a:t>
            </a:r>
            <a:r>
              <a:rPr lang="uk-UA" dirty="0" smtClean="0"/>
              <a:t> тяжких та</a:t>
            </a:r>
            <a:r>
              <a:rPr lang="ru-RU" dirty="0" smtClean="0"/>
              <a:t> особливо тяжких </a:t>
            </a:r>
            <a:r>
              <a:rPr lang="ru-RU" dirty="0" err="1" smtClean="0"/>
              <a:t>злочина</a:t>
            </a:r>
            <a:r>
              <a:rPr lang="ru-RU" dirty="0" smtClean="0"/>
              <a:t>)</a:t>
            </a:r>
            <a:r>
              <a:rPr lang="uk-UA" b="1" dirty="0" smtClean="0"/>
              <a:t>, у 2019 </a:t>
            </a:r>
            <a:r>
              <a:rPr lang="uk-UA" b="1" dirty="0" err="1" smtClean="0"/>
              <a:t>році-</a:t>
            </a:r>
            <a:r>
              <a:rPr lang="uk-UA" b="1" dirty="0" smtClean="0"/>
              <a:t> 4935 (</a:t>
            </a:r>
            <a:r>
              <a:rPr lang="uk-UA" dirty="0" smtClean="0"/>
              <a:t>2150 тяжких та</a:t>
            </a:r>
            <a:r>
              <a:rPr lang="ru-RU" dirty="0" smtClean="0"/>
              <a:t> особливо тяжких </a:t>
            </a:r>
            <a:r>
              <a:rPr lang="ru-RU" dirty="0" err="1" smtClean="0"/>
              <a:t>злочина</a:t>
            </a:r>
            <a:r>
              <a:rPr lang="ru-RU" dirty="0" smtClean="0"/>
              <a:t>).</a:t>
            </a:r>
          </a:p>
          <a:p>
            <a:pPr fontAlgn="base"/>
            <a:r>
              <a:rPr lang="ru-RU" b="1" dirty="0" smtClean="0"/>
              <a:t>Таким чином, </a:t>
            </a:r>
            <a:r>
              <a:rPr lang="ru-RU" b="1" dirty="0" err="1" smtClean="0"/>
              <a:t>кількість</a:t>
            </a:r>
            <a:r>
              <a:rPr lang="ru-RU" b="1" dirty="0" smtClean="0"/>
              <a:t> </a:t>
            </a:r>
            <a:r>
              <a:rPr lang="ru-RU" b="1" dirty="0" err="1" smtClean="0"/>
              <a:t>злочинів</a:t>
            </a:r>
            <a:r>
              <a:rPr lang="ru-RU" b="1" dirty="0" smtClean="0"/>
              <a:t>, </a:t>
            </a:r>
            <a:r>
              <a:rPr lang="ru-RU" b="1" dirty="0" err="1" smtClean="0"/>
              <a:t>скоєних</a:t>
            </a:r>
            <a:r>
              <a:rPr lang="ru-RU" b="1" dirty="0" smtClean="0"/>
              <a:t> </a:t>
            </a:r>
            <a:r>
              <a:rPr lang="ru-RU" b="1" dirty="0" err="1" smtClean="0"/>
              <a:t>неповнолітніми</a:t>
            </a:r>
            <a:r>
              <a:rPr lang="ru-RU" b="1" dirty="0" smtClean="0"/>
              <a:t>, </a:t>
            </a:r>
            <a:r>
              <a:rPr lang="ru-RU" b="1" dirty="0" err="1" smtClean="0"/>
              <a:t>впродовж</a:t>
            </a:r>
            <a:r>
              <a:rPr lang="ru-RU" b="1" dirty="0" smtClean="0"/>
              <a:t> 2013-2018 </a:t>
            </a:r>
            <a:r>
              <a:rPr lang="ru-RU" b="1" dirty="0" err="1" smtClean="0"/>
              <a:t>рр</a:t>
            </a:r>
            <a:r>
              <a:rPr lang="ru-RU" b="1" dirty="0" smtClean="0"/>
              <a:t>. </a:t>
            </a:r>
            <a:r>
              <a:rPr lang="ru-RU" b="1" dirty="0" err="1" smtClean="0"/>
              <a:t>зменшилася</a:t>
            </a:r>
            <a:r>
              <a:rPr lang="ru-RU" b="1" dirty="0" smtClean="0"/>
              <a:t> на 4 </a:t>
            </a:r>
            <a:r>
              <a:rPr lang="ru-RU" b="1" dirty="0" err="1" smtClean="0"/>
              <a:t>тисячі</a:t>
            </a:r>
            <a:r>
              <a:rPr lang="ru-RU" b="1" dirty="0" smtClean="0"/>
              <a:t>, </a:t>
            </a:r>
            <a:r>
              <a:rPr lang="ru-RU" b="1" dirty="0" err="1" smtClean="0"/>
              <a:t>тобто</a:t>
            </a:r>
            <a:r>
              <a:rPr lang="ru-RU" b="1" dirty="0" smtClean="0"/>
              <a:t> на 50%.</a:t>
            </a:r>
          </a:p>
          <a:p>
            <a:pPr fontAlgn="base"/>
            <a:endParaRPr lang="ru-RU" sz="1000" b="1" dirty="0" smtClean="0"/>
          </a:p>
          <a:p>
            <a:pPr fontAlgn="base"/>
            <a:r>
              <a:rPr lang="ru-RU" u="sng" dirty="0" err="1" smtClean="0"/>
              <a:t>Найбільше</a:t>
            </a:r>
            <a:r>
              <a:rPr lang="ru-RU" u="sng" dirty="0" smtClean="0"/>
              <a:t> </a:t>
            </a:r>
            <a:r>
              <a:rPr lang="ru-RU" u="sng" dirty="0" err="1" smtClean="0"/>
              <a:t>злочинів</a:t>
            </a:r>
            <a:r>
              <a:rPr lang="ru-RU" u="sng" dirty="0" smtClean="0"/>
              <a:t> </a:t>
            </a:r>
            <a:r>
              <a:rPr lang="ru-RU" b="1" dirty="0" smtClean="0"/>
              <a:t>за 2013-2019 роки </a:t>
            </a:r>
            <a:r>
              <a:rPr lang="ru-RU" b="1" dirty="0" err="1" smtClean="0"/>
              <a:t>неповнолітні</a:t>
            </a:r>
            <a:r>
              <a:rPr lang="ru-RU" b="1" dirty="0" smtClean="0"/>
              <a:t> вчинили </a:t>
            </a:r>
            <a:r>
              <a:rPr lang="ru-RU" b="1" dirty="0" err="1" smtClean="0"/>
              <a:t>проти</a:t>
            </a:r>
            <a:r>
              <a:rPr lang="ru-RU" b="1" dirty="0" smtClean="0"/>
              <a:t> </a:t>
            </a:r>
            <a:r>
              <a:rPr lang="ru-RU" b="1" dirty="0" err="1" smtClean="0"/>
              <a:t>власності</a:t>
            </a:r>
            <a:r>
              <a:rPr lang="ru-RU" b="1" dirty="0" smtClean="0"/>
              <a:t>: </a:t>
            </a:r>
            <a:r>
              <a:rPr lang="ru-RU" u="sng" dirty="0" smtClean="0"/>
              <a:t>6366</a:t>
            </a:r>
            <a:r>
              <a:rPr lang="ru-RU" dirty="0" smtClean="0"/>
              <a:t> </a:t>
            </a:r>
            <a:r>
              <a:rPr lang="ru-RU" dirty="0" err="1" smtClean="0"/>
              <a:t>злочинів</a:t>
            </a:r>
            <a:r>
              <a:rPr lang="ru-RU" dirty="0" smtClean="0"/>
              <a:t> – </a:t>
            </a:r>
            <a:r>
              <a:rPr lang="ru-RU" b="1" dirty="0" smtClean="0"/>
              <a:t>у 2013</a:t>
            </a:r>
            <a:r>
              <a:rPr lang="ru-RU" dirty="0" smtClean="0"/>
              <a:t>, </a:t>
            </a:r>
            <a:r>
              <a:rPr lang="ru-RU" u="sng" dirty="0" smtClean="0"/>
              <a:t>5531</a:t>
            </a:r>
            <a:r>
              <a:rPr lang="ru-RU" dirty="0" smtClean="0"/>
              <a:t> </a:t>
            </a:r>
            <a:r>
              <a:rPr lang="ru-RU" dirty="0" err="1" smtClean="0"/>
              <a:t>злочин</a:t>
            </a:r>
            <a:r>
              <a:rPr lang="ru-RU" dirty="0" smtClean="0"/>
              <a:t> – </a:t>
            </a:r>
            <a:r>
              <a:rPr lang="ru-RU" b="1" dirty="0" smtClean="0"/>
              <a:t>у 2014</a:t>
            </a:r>
            <a:r>
              <a:rPr lang="ru-RU" dirty="0" smtClean="0"/>
              <a:t>, </a:t>
            </a:r>
            <a:r>
              <a:rPr lang="ru-RU" u="sng" dirty="0" smtClean="0"/>
              <a:t>5442</a:t>
            </a:r>
            <a:r>
              <a:rPr lang="ru-RU" dirty="0" smtClean="0"/>
              <a:t> </a:t>
            </a:r>
            <a:r>
              <a:rPr lang="ru-RU" dirty="0" err="1" smtClean="0"/>
              <a:t>злочини</a:t>
            </a:r>
            <a:r>
              <a:rPr lang="ru-RU" dirty="0" smtClean="0"/>
              <a:t> </a:t>
            </a:r>
            <a:r>
              <a:rPr lang="ru-RU" b="1" dirty="0" smtClean="0"/>
              <a:t>– у 2015, </a:t>
            </a:r>
            <a:r>
              <a:rPr lang="ru-RU" u="sng" dirty="0" smtClean="0"/>
              <a:t>4044</a:t>
            </a:r>
            <a:r>
              <a:rPr lang="ru-RU" b="1" dirty="0" smtClean="0"/>
              <a:t> </a:t>
            </a:r>
            <a:r>
              <a:rPr lang="ru-RU" dirty="0" err="1" smtClean="0"/>
              <a:t>злочини</a:t>
            </a:r>
            <a:r>
              <a:rPr lang="ru-RU" dirty="0" smtClean="0"/>
              <a:t> – </a:t>
            </a:r>
            <a:r>
              <a:rPr lang="ru-RU" b="1" dirty="0" smtClean="0"/>
              <a:t>у 2016</a:t>
            </a:r>
            <a:r>
              <a:rPr lang="ru-RU" dirty="0" smtClean="0"/>
              <a:t>, </a:t>
            </a:r>
            <a:r>
              <a:rPr lang="ru-RU" u="sng" dirty="0" smtClean="0"/>
              <a:t>4158 </a:t>
            </a:r>
            <a:r>
              <a:rPr lang="ru-RU" u="sng" dirty="0" err="1" smtClean="0"/>
              <a:t>злочинів</a:t>
            </a:r>
            <a:r>
              <a:rPr lang="ru-RU" u="sng" dirty="0" smtClean="0"/>
              <a:t> </a:t>
            </a:r>
            <a:r>
              <a:rPr lang="ru-RU" b="1" dirty="0" smtClean="0"/>
              <a:t>– у 2017 </a:t>
            </a:r>
            <a:r>
              <a:rPr lang="ru-RU" dirty="0" smtClean="0"/>
              <a:t>та </a:t>
            </a:r>
            <a:r>
              <a:rPr lang="ru-RU" u="sng" dirty="0" smtClean="0"/>
              <a:t>3551 </a:t>
            </a:r>
            <a:r>
              <a:rPr lang="ru-RU" u="sng" dirty="0" err="1" smtClean="0"/>
              <a:t>злочин</a:t>
            </a:r>
            <a:r>
              <a:rPr lang="ru-RU" u="sng" dirty="0" smtClean="0"/>
              <a:t> </a:t>
            </a:r>
            <a:r>
              <a:rPr lang="ru-RU" b="1" dirty="0" smtClean="0"/>
              <a:t>у 2018 </a:t>
            </a:r>
            <a:r>
              <a:rPr lang="ru-RU" b="1" dirty="0" err="1" smtClean="0"/>
              <a:t>році</a:t>
            </a:r>
            <a:r>
              <a:rPr lang="ru-RU" b="1" dirty="0" smtClean="0"/>
              <a:t>.</a:t>
            </a:r>
          </a:p>
          <a:p>
            <a:pPr>
              <a:buNone/>
            </a:pPr>
            <a:endParaRPr lang="ru-RU" dirty="0"/>
          </a:p>
        </p:txBody>
      </p:sp>
    </p:spTree>
  </p:cSld>
  <p:clrMapOvr>
    <a:masterClrMapping/>
  </p:clrMapOvr>
  <p:transition>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6728</TotalTime>
  <Words>3554</Words>
  <Application>Microsoft Office PowerPoint</Application>
  <PresentationFormat>Произвольный</PresentationFormat>
  <Paragraphs>545</Paragraphs>
  <Slides>60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Office Theme</vt:lpstr>
      <vt:lpstr>Слайд 1</vt:lpstr>
      <vt:lpstr>План лекції:</vt:lpstr>
      <vt:lpstr>Література:</vt:lpstr>
      <vt:lpstr>Література:</vt:lpstr>
      <vt:lpstr>Література:</vt:lpstr>
      <vt:lpstr>Визначення правового статусу дитини </vt:lpstr>
      <vt:lpstr> 1. Кримінологічна характеристика злочинів,  що вчиняють діти.  </vt:lpstr>
      <vt:lpstr>Слайд 8</vt:lpstr>
      <vt:lpstr>Кількість злочинів, скоєних неповнолітніми, за останні п’ять років в Україні зменшилася.  </vt:lpstr>
      <vt:lpstr>Слайд 10</vt:lpstr>
      <vt:lpstr>Слайд 11</vt:lpstr>
      <vt:lpstr>Засуджено неповнолітніх</vt:lpstr>
      <vt:lpstr>Слайд 13</vt:lpstr>
      <vt:lpstr>Новими видами злочинів, що вчиняють неповнолітні, є</vt:lpstr>
      <vt:lpstr>Слайд 15</vt:lpstr>
      <vt:lpstr>Детермінанти, що обумовлюють злочинність дітей, поділяються на групи:</vt:lpstr>
      <vt:lpstr>Чинників, які обумовлюють злочинність дітей, тобто негативний розвиток особи підлітка, його криміналізацію.</vt:lpstr>
      <vt:lpstr>Причини злочинності неповнолітніх на сучасному етапі</vt:lpstr>
      <vt:lpstr>3. Особа неповнолітнього кримінального правопорушника </vt:lpstr>
      <vt:lpstr>Типи неповнолітніх кримінальних правопорушників: </vt:lpstr>
      <vt:lpstr>Слайд 21</vt:lpstr>
      <vt:lpstr>Слайд 22</vt:lpstr>
      <vt:lpstr>Слайд 23</vt:lpstr>
      <vt:lpstr>Слайд 24</vt:lpstr>
      <vt:lpstr>Слайд 25</vt:lpstr>
      <vt:lpstr> Заходи загально-соціальної профілактики кримінальних правопорушень, що вчиняються неповнолітніми. </vt:lpstr>
      <vt:lpstr>Головними завданнями державної молодіжної політики є:</vt:lpstr>
      <vt:lpstr>Слайд 28</vt:lpstr>
      <vt:lpstr>Слайд 29</vt:lpstr>
      <vt:lpstr>Слайд 30</vt:lpstr>
      <vt:lpstr>Слайд 31</vt:lpstr>
      <vt:lpstr>Слайд 32</vt:lpstr>
      <vt:lpstr>Слайд 33</vt:lpstr>
      <vt:lpstr>Заходи загальної профілактики </vt:lpstr>
      <vt:lpstr>Місця дозвілля дітей </vt:lpstr>
      <vt:lpstr>Профілактика правопорушень за місцем навчання</vt:lpstr>
      <vt:lpstr>Слайд 37</vt:lpstr>
      <vt:lpstr>Слайд 38</vt:lpstr>
      <vt:lpstr>Заходи індивідуальної профілактики злочинності неповнолітніх</vt:lpstr>
      <vt:lpstr>Напрямами індивідуального запобігання злочинам є:</vt:lpstr>
      <vt:lpstr>Об’єктами індивідуального запобігання злочину є:</vt:lpstr>
      <vt:lpstr>Слайд 42</vt:lpstr>
      <vt:lpstr>Слайд 43</vt:lpstr>
      <vt:lpstr>Слайд 44</vt:lpstr>
      <vt:lpstr>Слайд 45</vt:lpstr>
      <vt:lpstr>Працівники поліції здійснюють такі заходи індивідуальної профілактики:   </vt:lpstr>
      <vt:lpstr>Працівники поліції здійснюють такі заходи індивідуальної профілактики:   </vt:lpstr>
      <vt:lpstr>Профілактичні обліки ювенальної превенції</vt:lpstr>
      <vt:lpstr>Слайд 49</vt:lpstr>
      <vt:lpstr> Взяттю на профілактичний облік підлягає дитина: </vt:lpstr>
      <vt:lpstr>Підставами для поставлення дитини на профілактичний облік є:</vt:lpstr>
      <vt:lpstr>Підставами для поставлення дитини на профілактичний облік є:</vt:lpstr>
      <vt:lpstr>Строк ведення профілактичного обліку дітей</vt:lpstr>
      <vt:lpstr>Слайд 54</vt:lpstr>
      <vt:lpstr>Ефективність профілактичної діяльності злочинності серед неповнолітніх залежить від:</vt:lpstr>
      <vt:lpstr>Уповноважені підрозділи органів Національної поліції (ст. 5 «Про органи і служби у справах дітей та спеціальні установи для дітей») зобов’язані:</vt:lpstr>
      <vt:lpstr>Слайд 57</vt:lpstr>
      <vt:lpstr>Слайд 58</vt:lpstr>
      <vt:lpstr>Слайд 59</vt:lpstr>
      <vt:lpstr>Слайд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Новели закону україни про національну поліцію</dc:title>
  <dc:creator>Учетная запись Майкрософт</dc:creator>
  <cp:lastModifiedBy>Татьяна</cp:lastModifiedBy>
  <cp:revision>162</cp:revision>
  <dcterms:created xsi:type="dcterms:W3CDTF">2015-11-13T16:06:42Z</dcterms:created>
  <dcterms:modified xsi:type="dcterms:W3CDTF">2020-07-15T12:39:09Z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2015-10-31T00:00:00Z</vt:filetime>
  </property>
  <property fmtid="{D5CDD505-2E9C-101B-9397-08002B2CF9AE}" pid="3" name="LastSaved">
    <vt:filetime>2015-11-13T00:00:00Z</vt:filetime>
  </property>
</Properties>
</file>