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4" d="100"/>
          <a:sy n="54" d="100"/>
        </p:scale>
        <p:origin x="-1836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AB5C-EA31-4A2F-B129-19AF3382CED5}" type="datetimeFigureOut">
              <a:rPr lang="uk-UA" smtClean="0"/>
              <a:pPr/>
              <a:t>17.07.2020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AD71-43C6-4EB5-A3E0-566EC30B0C9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28550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AB5C-EA31-4A2F-B129-19AF3382CED5}" type="datetimeFigureOut">
              <a:rPr lang="uk-UA" smtClean="0"/>
              <a:pPr/>
              <a:t>17.07.2020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AD71-43C6-4EB5-A3E0-566EC30B0C9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26440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AB5C-EA31-4A2F-B129-19AF3382CED5}" type="datetimeFigureOut">
              <a:rPr lang="uk-UA" smtClean="0"/>
              <a:pPr/>
              <a:t>17.07.2020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AD71-43C6-4EB5-A3E0-566EC30B0C9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957436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AB5C-EA31-4A2F-B129-19AF3382CED5}" type="datetimeFigureOut">
              <a:rPr lang="uk-UA" smtClean="0"/>
              <a:pPr/>
              <a:t>17.07.2020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AD71-43C6-4EB5-A3E0-566EC30B0C9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801172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AB5C-EA31-4A2F-B129-19AF3382CED5}" type="datetimeFigureOut">
              <a:rPr lang="uk-UA" smtClean="0"/>
              <a:pPr/>
              <a:t>17.07.2020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AD71-43C6-4EB5-A3E0-566EC30B0C9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6493129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AB5C-EA31-4A2F-B129-19AF3382CED5}" type="datetimeFigureOut">
              <a:rPr lang="uk-UA" smtClean="0"/>
              <a:pPr/>
              <a:t>17.07.2020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AD71-43C6-4EB5-A3E0-566EC30B0C9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831781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AB5C-EA31-4A2F-B129-19AF3382CED5}" type="datetimeFigureOut">
              <a:rPr lang="uk-UA" smtClean="0"/>
              <a:pPr/>
              <a:t>17.07.2020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AD71-43C6-4EB5-A3E0-566EC30B0C9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6607170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AB5C-EA31-4A2F-B129-19AF3382CED5}" type="datetimeFigureOut">
              <a:rPr lang="uk-UA" smtClean="0"/>
              <a:pPr/>
              <a:t>17.07.2020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AD71-43C6-4EB5-A3E0-566EC30B0C9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036483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AB5C-EA31-4A2F-B129-19AF3382CED5}" type="datetimeFigureOut">
              <a:rPr lang="uk-UA" smtClean="0"/>
              <a:pPr/>
              <a:t>17.07.2020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AD71-43C6-4EB5-A3E0-566EC30B0C9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99041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AB5C-EA31-4A2F-B129-19AF3382CED5}" type="datetimeFigureOut">
              <a:rPr lang="uk-UA" smtClean="0"/>
              <a:pPr/>
              <a:t>17.07.2020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AD71-43C6-4EB5-A3E0-566EC30B0C9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521977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AB5C-EA31-4A2F-B129-19AF3382CED5}" type="datetimeFigureOut">
              <a:rPr lang="uk-UA" smtClean="0"/>
              <a:pPr/>
              <a:t>17.07.2020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AD71-43C6-4EB5-A3E0-566EC30B0C9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928578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AB5C-EA31-4A2F-B129-19AF3382CED5}" type="datetimeFigureOut">
              <a:rPr lang="uk-UA" smtClean="0"/>
              <a:pPr/>
              <a:t>17.07.2020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AD71-43C6-4EB5-A3E0-566EC30B0C9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194535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AB5C-EA31-4A2F-B129-19AF3382CED5}" type="datetimeFigureOut">
              <a:rPr lang="uk-UA" smtClean="0"/>
              <a:pPr/>
              <a:t>17.07.2020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AD71-43C6-4EB5-A3E0-566EC30B0C9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068689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AB5C-EA31-4A2F-B129-19AF3382CED5}" type="datetimeFigureOut">
              <a:rPr lang="uk-UA" smtClean="0"/>
              <a:pPr/>
              <a:t>17.07.2020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AD71-43C6-4EB5-A3E0-566EC30B0C9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55682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AB5C-EA31-4A2F-B129-19AF3382CED5}" type="datetimeFigureOut">
              <a:rPr lang="uk-UA" smtClean="0"/>
              <a:pPr/>
              <a:t>17.07.2020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AD71-43C6-4EB5-A3E0-566EC30B0C9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045823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AB5C-EA31-4A2F-B129-19AF3382CED5}" type="datetimeFigureOut">
              <a:rPr lang="uk-UA" smtClean="0"/>
              <a:pPr/>
              <a:t>17.07.2020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AD71-43C6-4EB5-A3E0-566EC30B0C9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45645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FAB5C-EA31-4A2F-B129-19AF3382CED5}" type="datetimeFigureOut">
              <a:rPr lang="uk-UA" smtClean="0"/>
              <a:pPr/>
              <a:t>17.07.2020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C2AD71-43C6-4EB5-A3E0-566EC30B0C9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64473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"/>
            <a:ext cx="6622504" cy="3212976"/>
          </a:xfrm>
        </p:spPr>
        <p:txBody>
          <a:bodyPr/>
          <a:lstStyle/>
          <a:p>
            <a:pPr algn="ctr"/>
            <a:r>
              <a:rPr lang="uk-UA" dirty="0"/>
              <a:t>Кримінологічне вчення про жертву </a:t>
            </a:r>
            <a:r>
              <a:rPr lang="uk-UA" dirty="0" smtClean="0"/>
              <a:t>кримінального правопорушення.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645024"/>
            <a:ext cx="7488832" cy="1993776"/>
          </a:xfrm>
        </p:spPr>
        <p:txBody>
          <a:bodyPr>
            <a:normAutofit/>
          </a:bodyPr>
          <a:lstStyle/>
          <a:p>
            <a:pPr lvl="0" algn="ctr"/>
            <a:r>
              <a:rPr lang="uk-UA" b="1" dirty="0">
                <a:solidFill>
                  <a:schemeClr val="tx1"/>
                </a:solidFill>
              </a:rPr>
              <a:t>Поняття віктимології. Виникнення та становлення віктимології як науки.</a:t>
            </a:r>
            <a:endParaRPr lang="ru-RU" b="1" dirty="0">
              <a:solidFill>
                <a:schemeClr val="tx1"/>
              </a:solidFill>
            </a:endParaRPr>
          </a:p>
          <a:p>
            <a:pPr lvl="0" algn="ctr"/>
            <a:r>
              <a:rPr lang="uk-UA" b="1" dirty="0">
                <a:solidFill>
                  <a:schemeClr val="tx1"/>
                </a:solidFill>
              </a:rPr>
              <a:t>Особа потерпілого і її кримінологічне значення. Співвідношення понять «жертва» і «потерпілий».</a:t>
            </a:r>
            <a:endParaRPr lang="ru-RU" b="1" dirty="0">
              <a:solidFill>
                <a:schemeClr val="tx1"/>
              </a:solidFill>
            </a:endParaRPr>
          </a:p>
          <a:p>
            <a:pPr lvl="0" algn="ctr"/>
            <a:r>
              <a:rPr lang="uk-UA" b="1" dirty="0">
                <a:solidFill>
                  <a:schemeClr val="tx1"/>
                </a:solidFill>
              </a:rPr>
              <a:t>Класифікація і типологія жертв </a:t>
            </a:r>
            <a:r>
              <a:rPr lang="uk-UA" b="1" dirty="0" smtClean="0">
                <a:solidFill>
                  <a:schemeClr val="tx1"/>
                </a:solidFill>
              </a:rPr>
              <a:t>кримінальних правопорушень.</a:t>
            </a:r>
            <a:endParaRPr lang="ru-RU" b="1" dirty="0">
              <a:solidFill>
                <a:schemeClr val="tx1"/>
              </a:solidFill>
            </a:endParaRPr>
          </a:p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528715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Соціологічні методи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2160591"/>
            <a:ext cx="6347714" cy="1700458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uk-UA" dirty="0"/>
              <a:t>опитування, </a:t>
            </a:r>
          </a:p>
          <a:p>
            <a:pPr algn="just">
              <a:lnSpc>
                <a:spcPct val="80000"/>
              </a:lnSpc>
            </a:pPr>
            <a:r>
              <a:rPr lang="uk-UA" dirty="0"/>
              <a:t>тестування,</a:t>
            </a:r>
          </a:p>
          <a:p>
            <a:pPr algn="just">
              <a:lnSpc>
                <a:spcPct val="80000"/>
              </a:lnSpc>
            </a:pPr>
            <a:r>
              <a:rPr lang="uk-UA" dirty="0"/>
              <a:t> експертної оцінки, </a:t>
            </a:r>
          </a:p>
          <a:p>
            <a:pPr algn="just">
              <a:lnSpc>
                <a:spcPct val="80000"/>
              </a:lnSpc>
            </a:pPr>
            <a:r>
              <a:rPr lang="uk-UA" dirty="0"/>
              <a:t>соціометрії, </a:t>
            </a:r>
          </a:p>
          <a:p>
            <a:pPr algn="just">
              <a:lnSpc>
                <a:spcPct val="80000"/>
              </a:lnSpc>
            </a:pPr>
            <a:r>
              <a:rPr lang="uk-UA" dirty="0"/>
              <a:t>аналізу тощо.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62029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defTabSz="457200" rtl="0">
              <a:spcBef>
                <a:spcPct val="0"/>
              </a:spcBef>
            </a:pPr>
            <a:r>
              <a:rPr lang="uk-UA" sz="36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Завдання, функції і принципи віктимології</a:t>
            </a:r>
            <a:r>
              <a:rPr lang="ru-RU" sz="36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36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endParaRPr lang="ru-RU" sz="3600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3370" y="2476817"/>
            <a:ext cx="6347714" cy="16284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uk-UA" b="1" dirty="0"/>
              <a:t>1. Завдання  віктимології </a:t>
            </a:r>
            <a:r>
              <a:rPr lang="uk-UA" dirty="0"/>
              <a:t>- пояснення і прогнозування </a:t>
            </a:r>
            <a:r>
              <a:rPr lang="uk-UA" dirty="0" err="1"/>
              <a:t>віктимологічних</a:t>
            </a:r>
            <a:r>
              <a:rPr lang="uk-UA" dirty="0"/>
              <a:t> процесів з метою забезпечення </a:t>
            </a:r>
            <a:r>
              <a:rPr lang="uk-UA" dirty="0" err="1"/>
              <a:t>інтесифікації</a:t>
            </a:r>
            <a:r>
              <a:rPr lang="uk-UA" dirty="0"/>
              <a:t> профілактичного впливу на злочинність на основі дослідження особи, яка за певних (</a:t>
            </a:r>
            <a:r>
              <a:rPr lang="uk-UA" dirty="0" err="1"/>
              <a:t>соціобіопсихологічних</a:t>
            </a:r>
            <a:r>
              <a:rPr lang="uk-UA" dirty="0"/>
              <a:t>) обставин може стати жертвою злочинного посягання.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09140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/>
              <a:t>Функції віктимології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uk-UA" dirty="0"/>
              <a:t>1. фундаментальна -</a:t>
            </a:r>
            <a:endParaRPr lang="ru-RU" dirty="0"/>
          </a:p>
          <a:p>
            <a:pPr algn="just">
              <a:lnSpc>
                <a:spcPct val="80000"/>
              </a:lnSpc>
            </a:pPr>
            <a:r>
              <a:rPr lang="uk-UA" dirty="0"/>
              <a:t> аналіз поведінки жертви,  дослідження визначального впливу на мотивацію </a:t>
            </a:r>
            <a:r>
              <a:rPr lang="uk-UA" dirty="0" smtClean="0"/>
              <a:t>протиправного </a:t>
            </a:r>
            <a:r>
              <a:rPr lang="uk-UA" dirty="0"/>
              <a:t>діяння;</a:t>
            </a:r>
            <a:endParaRPr lang="ru-RU" dirty="0"/>
          </a:p>
          <a:p>
            <a:pPr algn="just">
              <a:lnSpc>
                <a:spcPct val="80000"/>
              </a:lnSpc>
            </a:pPr>
            <a:r>
              <a:rPr lang="uk-UA" dirty="0"/>
              <a:t>- вивчення </a:t>
            </a:r>
            <a:r>
              <a:rPr lang="uk-UA" dirty="0" err="1"/>
              <a:t>віктимності</a:t>
            </a:r>
            <a:r>
              <a:rPr lang="uk-UA" dirty="0"/>
              <a:t>, як особливого феномену, який проявляється у підвищеній схильності (вірогідності) стати жертвою </a:t>
            </a:r>
            <a:r>
              <a:rPr lang="uk-UA" dirty="0" smtClean="0"/>
              <a:t>протиправного </a:t>
            </a:r>
            <a:r>
              <a:rPr lang="uk-UA" dirty="0"/>
              <a:t>посягання. </a:t>
            </a:r>
          </a:p>
          <a:p>
            <a:pPr algn="just">
              <a:lnSpc>
                <a:spcPct val="80000"/>
              </a:lnSpc>
            </a:pPr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07105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6707088" cy="475252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uk-UA" dirty="0"/>
              <a:t>2) прикладна – </a:t>
            </a:r>
          </a:p>
          <a:p>
            <a:pPr algn="just">
              <a:lnSpc>
                <a:spcPct val="80000"/>
              </a:lnSpc>
            </a:pPr>
            <a:r>
              <a:rPr lang="uk-UA" dirty="0"/>
              <a:t>використання та реалізація захисних можливостей потенційних потерпілих за рахунок відповідної індивідуально-виховної роботи: сімейного, статевого та фізичного виховання;</a:t>
            </a:r>
            <a:endParaRPr lang="ru-RU" dirty="0"/>
          </a:p>
          <a:p>
            <a:pPr algn="just">
              <a:lnSpc>
                <a:spcPct val="80000"/>
              </a:lnSpc>
            </a:pPr>
            <a:r>
              <a:rPr lang="uk-UA" dirty="0"/>
              <a:t>навчання, вміння розпізнати небезпечні ситуації, критичності, уважності та </a:t>
            </a:r>
            <a:r>
              <a:rPr lang="uk-UA" dirty="0" err="1"/>
              <a:t>самодисциплінованості</a:t>
            </a:r>
            <a:r>
              <a:rPr lang="uk-UA" dirty="0"/>
              <a:t>;</a:t>
            </a:r>
            <a:endParaRPr lang="ru-RU" dirty="0"/>
          </a:p>
          <a:p>
            <a:pPr algn="just">
              <a:lnSpc>
                <a:spcPct val="80000"/>
              </a:lnSpc>
            </a:pPr>
            <a:r>
              <a:rPr lang="uk-UA" dirty="0"/>
              <a:t>- правове виховання, навчання та уміння користуватися наданими гарантіями безпеки з боку держави та на активній громадській позиції, як учасника суспільних відносин;</a:t>
            </a:r>
            <a:endParaRPr lang="ru-RU" dirty="0"/>
          </a:p>
          <a:p>
            <a:pPr algn="just">
              <a:lnSpc>
                <a:spcPct val="80000"/>
              </a:lnSpc>
            </a:pPr>
            <a:r>
              <a:rPr lang="uk-UA" dirty="0"/>
              <a:t>- ефективне, технічне забезпечення засобами безпеки від злочинних посягань як активного так і пасивного захисту (охоронна сигналізація, спеціальні засоби тощо);</a:t>
            </a:r>
            <a:endParaRPr lang="ru-RU" dirty="0"/>
          </a:p>
          <a:p>
            <a:pPr algn="just">
              <a:lnSpc>
                <a:spcPct val="80000"/>
              </a:lnSpc>
            </a:pPr>
            <a:r>
              <a:rPr lang="uk-UA" dirty="0"/>
              <a:t>- пріоритетність, ефективність та дієвість заходів </a:t>
            </a:r>
            <a:r>
              <a:rPr lang="uk-UA" dirty="0" err="1"/>
              <a:t>віктимологічної</a:t>
            </a:r>
            <a:r>
              <a:rPr lang="uk-UA" dirty="0"/>
              <a:t> профілактики.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97744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8" y="908720"/>
            <a:ext cx="6347713" cy="947192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Принципи віктимології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2160591"/>
            <a:ext cx="6347714" cy="1556442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uk-UA" dirty="0"/>
              <a:t>1) принципи ідентифікації факторів;</a:t>
            </a:r>
            <a:endParaRPr lang="ru-RU" dirty="0"/>
          </a:p>
          <a:p>
            <a:pPr algn="just">
              <a:lnSpc>
                <a:spcPct val="80000"/>
              </a:lnSpc>
            </a:pPr>
            <a:r>
              <a:rPr lang="uk-UA" dirty="0"/>
              <a:t>2) принцип визначального фактору;</a:t>
            </a:r>
            <a:endParaRPr lang="ru-RU" dirty="0"/>
          </a:p>
          <a:p>
            <a:pPr algn="just">
              <a:lnSpc>
                <a:spcPct val="80000"/>
              </a:lnSpc>
            </a:pPr>
            <a:r>
              <a:rPr lang="uk-UA" dirty="0"/>
              <a:t>3) принцип ініціативного впливу;</a:t>
            </a:r>
            <a:endParaRPr lang="ru-RU" dirty="0"/>
          </a:p>
          <a:p>
            <a:pPr algn="just">
              <a:lnSpc>
                <a:spcPct val="80000"/>
              </a:lnSpc>
            </a:pPr>
            <a:r>
              <a:rPr lang="uk-UA" dirty="0"/>
              <a:t>4) принцип концентрації зусиль.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26014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i="1" dirty="0"/>
              <a:t>Жертва  злочину: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6589" y="2376615"/>
            <a:ext cx="6347713" cy="1052385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uk-UA" dirty="0"/>
              <a:t>особа, або спільнота людей в будь-якій формі інтеграції (у тому числі народ, націю, суспільство загалом), яким </a:t>
            </a:r>
            <a:r>
              <a:rPr lang="uk-UA" dirty="0" smtClean="0">
                <a:solidFill>
                  <a:schemeClr val="tx1"/>
                </a:solidFill>
              </a:rPr>
              <a:t>кримінальним правопорушенням</a:t>
            </a:r>
            <a:r>
              <a:rPr lang="uk-UA" dirty="0" smtClean="0"/>
              <a:t> </a:t>
            </a:r>
            <a:r>
              <a:rPr lang="uk-UA" dirty="0"/>
              <a:t>заподіяно шкоду.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33511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Структура особи потерпілого: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1772816"/>
            <a:ext cx="6347714" cy="460851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90000"/>
              </a:lnSpc>
            </a:pPr>
            <a:r>
              <a:rPr lang="uk-UA" sz="2100" dirty="0"/>
              <a:t>1) соціально-демографічні якості (стать, вік, освіта, сімейний стан тощо);</a:t>
            </a:r>
            <a:endParaRPr lang="ru-RU" sz="2100" dirty="0"/>
          </a:p>
          <a:p>
            <a:pPr algn="just">
              <a:lnSpc>
                <a:spcPct val="90000"/>
              </a:lnSpc>
            </a:pPr>
            <a:r>
              <a:rPr lang="uk-UA" sz="2100" dirty="0"/>
              <a:t>2) кримінально-правова характеристика (роль жертви в генезисі </a:t>
            </a:r>
            <a:r>
              <a:rPr lang="uk-UA" sz="2100" dirty="0" smtClean="0"/>
              <a:t>протиправної поведінки </a:t>
            </a:r>
            <a:r>
              <a:rPr lang="uk-UA" sz="2100" dirty="0"/>
              <a:t>та у створенні криміногенної ситуації);</a:t>
            </a:r>
            <a:endParaRPr lang="ru-RU" sz="2100" dirty="0"/>
          </a:p>
          <a:p>
            <a:pPr algn="just">
              <a:lnSpc>
                <a:spcPct val="90000"/>
              </a:lnSpc>
            </a:pPr>
            <a:r>
              <a:rPr lang="uk-UA" sz="2100" dirty="0"/>
              <a:t>3) соціально-рольова характеристика, що включає в себе сукупність видів діяльності особи в системі суспільних відносин як громадянина, сім’янина, члена трудового колективу тощо; </a:t>
            </a:r>
            <a:endParaRPr lang="ru-RU" sz="2100" dirty="0"/>
          </a:p>
          <a:p>
            <a:pPr algn="just">
              <a:lnSpc>
                <a:spcPct val="90000"/>
              </a:lnSpc>
            </a:pPr>
            <a:r>
              <a:rPr lang="uk-UA" sz="2100" dirty="0"/>
              <a:t>4) морально-психологічна характеристика, що відображає ставлення особи до соціальних цінностей і соціальних функцій, які вона виконує. Вона виявляється у ставленні до держави, суспільства, громадянських обов’язків, колективу, оточуючих людей, себе тощо. Сюди ж належить і кримінально-правова система особи, тому що потерпілий зазвичай з’являється в процесі застосування кримінально-правових норм.</a:t>
            </a:r>
            <a:endParaRPr lang="ru-RU" sz="21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9635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092" y="188640"/>
            <a:ext cx="6556156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/>
            </a:r>
            <a:br>
              <a:rPr lang="uk-UA" b="1" dirty="0"/>
            </a:br>
            <a:r>
              <a:rPr lang="uk-UA" b="1" dirty="0"/>
              <a:t>Класифікація і типологія жертв злочинів</a:t>
            </a:r>
            <a:r>
              <a:rPr lang="ru-RU" b="1" i="1" dirty="0"/>
              <a:t/>
            </a:r>
            <a:br>
              <a:rPr lang="ru-RU" b="1" i="1" dirty="0"/>
            </a:br>
            <a:r>
              <a:rPr lang="uk-UA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76357"/>
            <a:ext cx="6347714" cy="105238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uk-UA" dirty="0"/>
              <a:t>Кримінально-правовий підхід  (Б.Мендельсон);</a:t>
            </a:r>
          </a:p>
          <a:p>
            <a:pPr algn="just">
              <a:lnSpc>
                <a:spcPct val="80000"/>
              </a:lnSpc>
            </a:pPr>
            <a:r>
              <a:rPr lang="uk-UA" dirty="0"/>
              <a:t>Комплексний підхід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9646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/>
              <a:t>Кримінально-правовий підхід: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2492896"/>
            <a:ext cx="6347714" cy="2564554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uk-UA" dirty="0"/>
              <a:t>жертву, повністю не винну (вона називається “ідеальною”); </a:t>
            </a:r>
          </a:p>
          <a:p>
            <a:pPr algn="just">
              <a:lnSpc>
                <a:spcPct val="80000"/>
              </a:lnSpc>
            </a:pPr>
            <a:r>
              <a:rPr lang="uk-UA" dirty="0"/>
              <a:t>жертву з незначною провиною; жертву, винну однаково зі злочинцем; добровільну жертву; </a:t>
            </a:r>
          </a:p>
          <a:p>
            <a:pPr algn="just">
              <a:lnSpc>
                <a:spcPct val="80000"/>
              </a:lnSpc>
            </a:pPr>
            <a:r>
              <a:rPr lang="uk-UA" dirty="0"/>
              <a:t>жертву з провиною більшою ніж у злочинця; </a:t>
            </a:r>
          </a:p>
          <a:p>
            <a:pPr algn="just">
              <a:lnSpc>
                <a:spcPct val="80000"/>
              </a:lnSpc>
            </a:pPr>
            <a:r>
              <a:rPr lang="uk-UA" dirty="0"/>
              <a:t>жертву, особисто винну у вчиненні злочину; </a:t>
            </a:r>
          </a:p>
          <a:p>
            <a:pPr algn="just">
              <a:lnSpc>
                <a:spcPct val="80000"/>
              </a:lnSpc>
            </a:pPr>
            <a:r>
              <a:rPr lang="uk-UA" dirty="0"/>
              <a:t>стимулюючу жертву (психічно хворі, малолітні, особи похилого віку).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395814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75184"/>
          </a:xfrm>
        </p:spPr>
        <p:txBody>
          <a:bodyPr/>
          <a:lstStyle/>
          <a:p>
            <a:pPr algn="ctr"/>
            <a:r>
              <a:rPr lang="uk-UA" i="1" dirty="0"/>
              <a:t>Комплексний підхід: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1700808"/>
            <a:ext cx="6347714" cy="4340555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uk-UA" sz="3800" dirty="0"/>
              <a:t>1) випадкова жертва;</a:t>
            </a:r>
            <a:endParaRPr lang="ru-RU" sz="3800" dirty="0"/>
          </a:p>
          <a:p>
            <a:pPr marL="0" indent="0" algn="just">
              <a:buNone/>
            </a:pPr>
            <a:r>
              <a:rPr lang="uk-UA" sz="3800" dirty="0"/>
              <a:t>2) жертва з незначним ступенем </a:t>
            </a:r>
            <a:r>
              <a:rPr lang="uk-UA" sz="3800" dirty="0" smtClean="0"/>
              <a:t>ризику;</a:t>
            </a:r>
            <a:endParaRPr lang="ru-RU" sz="3800" dirty="0"/>
          </a:p>
          <a:p>
            <a:pPr marL="0" indent="0" algn="just">
              <a:buNone/>
            </a:pPr>
            <a:r>
              <a:rPr lang="uk-UA" sz="3800" dirty="0"/>
              <a:t>3) жертва з підвищеним ступенем ризику: </a:t>
            </a:r>
            <a:endParaRPr lang="ru-RU" sz="3800" dirty="0"/>
          </a:p>
          <a:p>
            <a:pPr marL="0" indent="0" algn="just">
              <a:buNone/>
            </a:pPr>
            <a:r>
              <a:rPr lang="uk-UA" sz="3800" dirty="0"/>
              <a:t>а) жертви необережних </a:t>
            </a:r>
            <a:r>
              <a:rPr lang="uk-UA" sz="4000" dirty="0" smtClean="0">
                <a:solidFill>
                  <a:schemeClr val="tx1"/>
                </a:solidFill>
              </a:rPr>
              <a:t>кримінальних правопорушень</a:t>
            </a:r>
            <a:r>
              <a:rPr lang="uk-UA" sz="3800" dirty="0" smtClean="0"/>
              <a:t> </a:t>
            </a:r>
            <a:r>
              <a:rPr lang="uk-UA" sz="3800" dirty="0"/>
              <a:t>– коли характер роботи, що вони виконують, або їх поведінка у громадських місцях мають більш високу, ніж звичайна, </a:t>
            </a:r>
            <a:r>
              <a:rPr lang="uk-UA" sz="3800" dirty="0" err="1"/>
              <a:t>віктимність</a:t>
            </a:r>
            <a:r>
              <a:rPr lang="uk-UA" sz="3800" dirty="0"/>
              <a:t>; </a:t>
            </a:r>
            <a:endParaRPr lang="ru-RU" sz="3800" dirty="0"/>
          </a:p>
          <a:p>
            <a:pPr marL="0" indent="0" algn="just">
              <a:buNone/>
            </a:pPr>
            <a:r>
              <a:rPr lang="uk-UA" sz="3800" dirty="0"/>
              <a:t>б) жертви умисних злочинів, соціальний статус яких або роль, що вони виконують, містять підвищений ризик (працівники правоохоронних органів, воєнізованої охорони тощо). і;</a:t>
            </a:r>
            <a:endParaRPr lang="ru-RU" sz="3800" dirty="0"/>
          </a:p>
          <a:p>
            <a:pPr marL="0" indent="0" algn="just">
              <a:buNone/>
            </a:pPr>
            <a:r>
              <a:rPr lang="uk-UA" sz="3800" dirty="0"/>
              <a:t>4) жертва з дуже високим ступенем ризику.</a:t>
            </a:r>
            <a:endParaRPr lang="ru-RU" sz="3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41831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594609"/>
            <a:ext cx="6347713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/>
            </a:r>
            <a:br>
              <a:rPr lang="uk-UA" dirty="0"/>
            </a:br>
            <a:r>
              <a:rPr lang="uk-UA" dirty="0"/>
              <a:t> Поняття і предмет кримінологічної віктимології</a:t>
            </a:r>
            <a:r>
              <a:rPr lang="ru-RU" b="1" i="1" dirty="0"/>
              <a:t/>
            </a:r>
            <a:br>
              <a:rPr lang="ru-RU" b="1" i="1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uk-UA" i="1" dirty="0"/>
          </a:p>
          <a:p>
            <a:pPr algn="just"/>
            <a:r>
              <a:rPr lang="uk-UA" sz="1900" b="1" dirty="0"/>
              <a:t>віктимологія</a:t>
            </a:r>
            <a:r>
              <a:rPr lang="uk-UA" sz="1900" dirty="0"/>
              <a:t> – самостійна наука, причетність якої до юридичної можна визнати лише частково. Це вчення про жертву, предметом дослідження  якого є жертва будь-якого діяння чи явища як протиправного, так і не пов’язаного із правопорушенням; </a:t>
            </a:r>
            <a:endParaRPr lang="ru-RU" sz="1900" dirty="0"/>
          </a:p>
          <a:p>
            <a:pPr algn="just"/>
            <a:r>
              <a:rPr lang="uk-UA" sz="1900" b="1" dirty="0"/>
              <a:t>віктимологія</a:t>
            </a:r>
            <a:r>
              <a:rPr lang="uk-UA" sz="1900" dirty="0"/>
              <a:t>  – допоміжна для кримінального права, кримінального процесу, криміналістики міждисциплінарна наука про жертву злочинних посягань, що функціонує паралельно з кримінологією;</a:t>
            </a:r>
            <a:endParaRPr lang="ru-RU" sz="1900" dirty="0"/>
          </a:p>
          <a:p>
            <a:pPr algn="just"/>
            <a:r>
              <a:rPr lang="uk-UA" sz="1900" b="1" dirty="0"/>
              <a:t>віктимологія</a:t>
            </a:r>
            <a:r>
              <a:rPr lang="uk-UA" sz="1900" dirty="0"/>
              <a:t> – галузь кримінології, чи окрема кримінологічна теорія, що розвивається в межах  її предмета.</a:t>
            </a:r>
            <a:endParaRPr lang="ru-RU" sz="19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6312229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908720"/>
            <a:ext cx="6347713" cy="947192"/>
          </a:xfrm>
        </p:spPr>
        <p:txBody>
          <a:bodyPr/>
          <a:lstStyle/>
          <a:p>
            <a:pPr algn="ctr"/>
            <a:r>
              <a:rPr lang="uk-UA" i="1" dirty="0"/>
              <a:t>Потенційна жертва: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2563815"/>
            <a:ext cx="6347714" cy="1700458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uk-UA" dirty="0"/>
              <a:t>– це людина, якій за своїми психічними, психологічними, фізіологічними й іншими властивостями та якостями, за наявності певної ситуації, обстановки або стану може бути заподіяна моральна, майнова чи фізична шкода від </a:t>
            </a:r>
            <a:r>
              <a:rPr lang="uk-UA" dirty="0" smtClean="0"/>
              <a:t>протиправного </a:t>
            </a:r>
            <a:r>
              <a:rPr lang="uk-UA" dirty="0"/>
              <a:t>діяння.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912187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Типологія жертв: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uk-UA" sz="1900" dirty="0"/>
              <a:t>1) універсальний – особи з яскраво виявленими особистісними рисами, що визначають їх високу потенційну вразливість стосовно різних видів правопорушень;</a:t>
            </a:r>
            <a:endParaRPr lang="ru-RU" sz="1900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uk-UA" sz="1900" dirty="0"/>
              <a:t>2) виборчий – особи, які виявляють високу вразливість щодо окремих видів злочинів (наприклад, особи, які займаються бізнесом), що обумовлено їх поведінкою у сполученні з характером конфліктних ситуацій;</a:t>
            </a:r>
            <a:endParaRPr lang="ru-RU" sz="1900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uk-UA" sz="1900" dirty="0"/>
              <a:t>3) ситуативний – його представники стають жертвами через збіг обставин, небезпека яких для них є невідворотною (особа стала жертвою внаслідок хуліганських учинків);</a:t>
            </a:r>
            <a:r>
              <a:rPr lang="ru-RU" sz="1900" dirty="0"/>
              <a:t> </a:t>
            </a:r>
            <a:r>
              <a:rPr lang="uk-UA" sz="1900" dirty="0"/>
              <a:t>об’єкта нападу.</a:t>
            </a:r>
            <a:endParaRPr lang="ru-RU" sz="19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07300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58691"/>
            <a:ext cx="6347714" cy="314061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uk-UA" dirty="0"/>
              <a:t>4) випадковий – люди стають жертвами випадкових обставин (дорожньо-транспортна пригода, стихійне лихо);</a:t>
            </a:r>
            <a:endParaRPr lang="ru-RU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uk-UA" dirty="0"/>
              <a:t>5) професійний – жертвами стають особи через специфіку своєї професії (працівники правоохоронних органів);</a:t>
            </a:r>
            <a:endParaRPr lang="ru-RU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uk-UA" dirty="0"/>
              <a:t>6) </a:t>
            </a:r>
            <a:r>
              <a:rPr lang="uk-UA" dirty="0" smtClean="0"/>
              <a:t>корисливий </a:t>
            </a:r>
            <a:r>
              <a:rPr lang="uk-UA" dirty="0"/>
              <a:t>– поведінка особи спрямована на заволодіння чужим майном;</a:t>
            </a:r>
            <a:endParaRPr lang="ru-RU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uk-UA" dirty="0"/>
              <a:t>7) сексуальний – потерпілі цього типу роблять спробу вчинити </a:t>
            </a:r>
            <a:r>
              <a:rPr lang="uk-UA" dirty="0" smtClean="0"/>
              <a:t>будь-яке статеве </a:t>
            </a:r>
            <a:r>
              <a:rPr lang="uk-UA" dirty="0" smtClean="0">
                <a:solidFill>
                  <a:schemeClr val="tx1"/>
                </a:solidFill>
              </a:rPr>
              <a:t>кримінальне </a:t>
            </a:r>
            <a:r>
              <a:rPr lang="uk-UA" dirty="0">
                <a:solidFill>
                  <a:schemeClr val="tx1"/>
                </a:solidFill>
              </a:rPr>
              <a:t>правопорушення</a:t>
            </a:r>
            <a:r>
              <a:rPr lang="uk-UA" dirty="0" smtClean="0"/>
              <a:t>, </a:t>
            </a:r>
            <a:r>
              <a:rPr lang="uk-UA" dirty="0"/>
              <a:t>унаслідок якого їм же самим заподіюється шкода через опір.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56505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0"/>
            <a:ext cx="6347713" cy="19304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/>
            </a:r>
            <a:br>
              <a:rPr lang="uk-UA" b="1" dirty="0"/>
            </a:br>
            <a:r>
              <a:rPr lang="uk-UA" b="1" dirty="0"/>
              <a:t/>
            </a:r>
            <a:br>
              <a:rPr lang="uk-UA" b="1" dirty="0"/>
            </a:br>
            <a:r>
              <a:rPr lang="uk-UA" b="1" dirty="0"/>
              <a:t>Поведінка потерпілого від злочину та її характеристика</a:t>
            </a:r>
            <a:r>
              <a:rPr lang="ru-RU" b="1" i="1" dirty="0"/>
              <a:t/>
            </a:r>
            <a:br>
              <a:rPr lang="ru-RU" b="1" i="1" dirty="0"/>
            </a:br>
            <a:r>
              <a:rPr lang="uk-UA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2564904"/>
            <a:ext cx="6347714" cy="2767011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uk-UA" dirty="0"/>
              <a:t>У межах криміногенної ситуації поведінка жертви може бути оцінена як:</a:t>
            </a:r>
            <a:endParaRPr lang="ru-RU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uk-UA" dirty="0"/>
              <a:t>а) правомірна, коли жертва реагує допустимим законом способом на суспільно небезпечні дії злочинця або коли вона не створює умов для вчинення </a:t>
            </a:r>
            <a:r>
              <a:rPr lang="uk-UA" dirty="0">
                <a:solidFill>
                  <a:schemeClr val="tx1"/>
                </a:solidFill>
              </a:rPr>
              <a:t>кримінального правопорушення</a:t>
            </a:r>
            <a:r>
              <a:rPr lang="uk-UA" dirty="0" smtClean="0"/>
              <a:t>;</a:t>
            </a:r>
            <a:endParaRPr lang="ru-RU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uk-UA" dirty="0"/>
              <a:t>б) нейтральна, коли між діями жертви і </a:t>
            </a:r>
            <a:r>
              <a:rPr lang="uk-UA" dirty="0" smtClean="0"/>
              <a:t>особою, що вчиняє </a:t>
            </a:r>
            <a:r>
              <a:rPr lang="uk-UA" dirty="0" smtClean="0">
                <a:solidFill>
                  <a:schemeClr val="tx1"/>
                </a:solidFill>
              </a:rPr>
              <a:t>кримінальне правопорушення, </a:t>
            </a:r>
            <a:r>
              <a:rPr lang="uk-UA" dirty="0" smtClean="0"/>
              <a:t>відсутній </a:t>
            </a:r>
            <a:r>
              <a:rPr lang="uk-UA" dirty="0"/>
              <a:t>прямий зв’язок;</a:t>
            </a:r>
            <a:endParaRPr lang="ru-RU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uk-UA" dirty="0"/>
              <a:t>в) неправомірна, коли дії жертви містять ознаки того чи іншого правопорушення, у тому числі </a:t>
            </a:r>
            <a:r>
              <a:rPr lang="uk-UA" dirty="0">
                <a:solidFill>
                  <a:schemeClr val="tx1"/>
                </a:solidFill>
              </a:rPr>
              <a:t>кримінального правопорушення</a:t>
            </a:r>
            <a:r>
              <a:rPr lang="uk-UA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621996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8" y="836712"/>
            <a:ext cx="6347713" cy="875184"/>
          </a:xfrm>
        </p:spPr>
        <p:txBody>
          <a:bodyPr/>
          <a:lstStyle/>
          <a:p>
            <a:pPr algn="ctr"/>
            <a:r>
              <a:rPr lang="uk-UA" dirty="0"/>
              <a:t>Види </a:t>
            </a:r>
            <a:r>
              <a:rPr lang="uk-UA" dirty="0" err="1"/>
              <a:t>віктимної</a:t>
            </a:r>
            <a:r>
              <a:rPr lang="uk-UA" dirty="0"/>
              <a:t> поведінки: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379134"/>
            <a:ext cx="6347714" cy="2204514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uk-UA" dirty="0"/>
              <a:t>Необережна;</a:t>
            </a:r>
          </a:p>
          <a:p>
            <a:pPr algn="just">
              <a:lnSpc>
                <a:spcPct val="80000"/>
              </a:lnSpc>
            </a:pPr>
            <a:r>
              <a:rPr lang="uk-UA" dirty="0"/>
              <a:t>Ризикована;</a:t>
            </a:r>
          </a:p>
          <a:p>
            <a:pPr algn="just">
              <a:lnSpc>
                <a:spcPct val="80000"/>
              </a:lnSpc>
            </a:pPr>
            <a:r>
              <a:rPr lang="uk-UA" dirty="0"/>
              <a:t>Провокуюча; </a:t>
            </a:r>
          </a:p>
          <a:p>
            <a:pPr algn="just">
              <a:lnSpc>
                <a:spcPct val="80000"/>
              </a:lnSpc>
            </a:pPr>
            <a:r>
              <a:rPr lang="uk-UA" dirty="0"/>
              <a:t>Об’єктивно  небезпечна для самого потерпілого, унаслідок чого може сприяти створенню криміногенної ситуації, а в деяких випадках – вчиненню злочину.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217824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32656"/>
            <a:ext cx="6347713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uk-UA" i="1" dirty="0"/>
              <a:t/>
            </a:r>
            <a:br>
              <a:rPr lang="uk-UA" i="1" dirty="0"/>
            </a:br>
            <a:r>
              <a:rPr lang="uk-UA" i="1" dirty="0"/>
              <a:t>За своїм характером </a:t>
            </a:r>
            <a:r>
              <a:rPr lang="uk-UA" i="1" dirty="0" err="1"/>
              <a:t>віктимна</a:t>
            </a:r>
            <a:r>
              <a:rPr lang="uk-UA" i="1" dirty="0"/>
              <a:t> поведінка може бути: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uk-UA" dirty="0"/>
              <a:t>конфліктною, коли потерпілий створює конфліктну ситуацію або бере активну участь у конфлікті, що виник (є ініціатором бійки або вступає в бійку на боці однієї зі сторін). Особливими різновидами такої поведінки є необхідна оборона, затримання злочинця, правозахисна активність;</a:t>
            </a:r>
            <a:endParaRPr lang="ru-RU" dirty="0"/>
          </a:p>
          <a:p>
            <a:pPr algn="just">
              <a:lnSpc>
                <a:spcPct val="90000"/>
              </a:lnSpc>
            </a:pPr>
            <a:r>
              <a:rPr lang="uk-UA" dirty="0"/>
              <a:t>провокуючою (демонстрування багатства, екстравагантна зовнішність, неправильна поведінка жінки, що створює уявлення про її доступність, тощо);</a:t>
            </a:r>
            <a:endParaRPr lang="ru-RU" dirty="0"/>
          </a:p>
          <a:p>
            <a:pPr algn="just">
              <a:lnSpc>
                <a:spcPct val="90000"/>
              </a:lnSpc>
            </a:pPr>
            <a:r>
              <a:rPr lang="uk-UA" dirty="0"/>
              <a:t>легковажною (довірливість і наївність неповнолітніх та інших осіб, які неспроможні протистояти нападаючому, створення аварійних ситуацій на шляхах пішоходами й водіями тощо).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14889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9432"/>
            <a:ext cx="6851104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uk-UA" i="1" dirty="0"/>
              <a:t/>
            </a:r>
            <a:br>
              <a:rPr lang="uk-UA" i="1" dirty="0"/>
            </a:br>
            <a:r>
              <a:rPr lang="uk-UA" i="1" dirty="0"/>
              <a:t/>
            </a:r>
            <a:br>
              <a:rPr lang="uk-UA" i="1" dirty="0"/>
            </a:br>
            <a:r>
              <a:rPr lang="uk-UA" i="1" dirty="0"/>
              <a:t>У межах криміногенної ситуації поведінка жертви може бути оцінена як: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492897"/>
            <a:ext cx="6851104" cy="2664296"/>
          </a:xfrm>
        </p:spPr>
        <p:txBody>
          <a:bodyPr>
            <a:normAutofit/>
          </a:bodyPr>
          <a:lstStyle/>
          <a:p>
            <a:pPr algn="just" fontAlgn="base">
              <a:lnSpc>
                <a:spcPct val="80000"/>
              </a:lnSpc>
            </a:pPr>
            <a:r>
              <a:rPr lang="uk-UA" dirty="0"/>
              <a:t>негативна, тобто така, що провокує </a:t>
            </a:r>
            <a:r>
              <a:rPr lang="uk-UA" dirty="0" smtClean="0"/>
              <a:t>вчинення </a:t>
            </a:r>
            <a:r>
              <a:rPr lang="uk-UA" dirty="0">
                <a:solidFill>
                  <a:schemeClr val="tx1"/>
                </a:solidFill>
              </a:rPr>
              <a:t>кримінального правопорушення</a:t>
            </a:r>
            <a:r>
              <a:rPr lang="uk-UA" dirty="0" smtClean="0"/>
              <a:t> </a:t>
            </a:r>
            <a:r>
              <a:rPr lang="uk-UA" dirty="0"/>
              <a:t>або створює для нього об’єктивно сприятливу ситуацію (форми </a:t>
            </a:r>
            <a:r>
              <a:rPr lang="uk-UA" dirty="0" smtClean="0"/>
              <a:t>провокації </a:t>
            </a:r>
            <a:r>
              <a:rPr lang="uk-UA" dirty="0"/>
              <a:t>різні: від фізичного чи психічного насильства стосовно злочинця або його близьких до їх образи, виявів неповаги до громадського порядку та загальновизнаних норм моралі);</a:t>
            </a:r>
            <a:endParaRPr lang="ru-RU" dirty="0"/>
          </a:p>
          <a:p>
            <a:pPr algn="just" fontAlgn="base">
              <a:lnSpc>
                <a:spcPct val="80000"/>
              </a:lnSpc>
            </a:pPr>
            <a:r>
              <a:rPr lang="uk-UA" dirty="0"/>
              <a:t>позитивна, що виражається у протидії злочинцю, виконанні громадського обов’язку тощо;</a:t>
            </a:r>
            <a:endParaRPr lang="ru-RU" dirty="0"/>
          </a:p>
          <a:p>
            <a:pPr algn="just">
              <a:lnSpc>
                <a:spcPct val="80000"/>
              </a:lnSpc>
            </a:pPr>
            <a:r>
              <a:rPr lang="uk-UA" dirty="0"/>
              <a:t>нейтральна –  така, що не сприяла вчиненню </a:t>
            </a:r>
            <a:r>
              <a:rPr lang="uk-UA" dirty="0">
                <a:solidFill>
                  <a:schemeClr val="tx1"/>
                </a:solidFill>
              </a:rPr>
              <a:t>кримінального правопорушення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266764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/>
              <a:t>Рівні </a:t>
            </a:r>
            <a:r>
              <a:rPr lang="uk-UA" dirty="0" err="1"/>
              <a:t>віктимності</a:t>
            </a:r>
            <a:r>
              <a:rPr lang="uk-UA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uk-UA" dirty="0"/>
              <a:t>Індивідуальна;</a:t>
            </a:r>
          </a:p>
          <a:p>
            <a:pPr algn="just">
              <a:lnSpc>
                <a:spcPct val="80000"/>
              </a:lnSpc>
            </a:pPr>
            <a:r>
              <a:rPr lang="uk-UA" dirty="0"/>
              <a:t>Видова;</a:t>
            </a:r>
          </a:p>
          <a:p>
            <a:pPr algn="just">
              <a:lnSpc>
                <a:spcPct val="80000"/>
              </a:lnSpc>
            </a:pPr>
            <a:r>
              <a:rPr lang="uk-UA" dirty="0"/>
              <a:t>Групова;</a:t>
            </a:r>
          </a:p>
          <a:p>
            <a:pPr>
              <a:lnSpc>
                <a:spcPct val="80000"/>
              </a:lnSpc>
            </a:pPr>
            <a:r>
              <a:rPr lang="uk-UA" dirty="0"/>
              <a:t>Масова.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28027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i="1" dirty="0"/>
              <a:t>Індивідуальна </a:t>
            </a:r>
            <a:r>
              <a:rPr lang="uk-UA" i="1" dirty="0" err="1"/>
              <a:t>віктимність</a:t>
            </a:r>
            <a:r>
              <a:rPr lang="uk-UA" i="1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2636912"/>
            <a:ext cx="6347714" cy="126841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uk-UA" dirty="0"/>
              <a:t>властивість даної людини, обумовлена її соціальними, психологічними або біофізичними якостями (або їх сукупністю), що сприяє в певній життєвій ситуації формуванню умов, за яких виникає можливість заподіяння й шкоди протиправним актом. 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59618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876" y="836712"/>
            <a:ext cx="6347713" cy="1052386"/>
          </a:xfrm>
        </p:spPr>
        <p:txBody>
          <a:bodyPr/>
          <a:lstStyle/>
          <a:p>
            <a:pPr algn="ctr"/>
            <a:r>
              <a:rPr lang="uk-UA" i="1" dirty="0"/>
              <a:t>Видова </a:t>
            </a:r>
            <a:r>
              <a:rPr lang="uk-UA" i="1" dirty="0" err="1"/>
              <a:t>віктимність</a:t>
            </a:r>
            <a:r>
              <a:rPr lang="uk-UA" i="1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376614"/>
            <a:ext cx="6347714" cy="1052386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uk-UA" dirty="0"/>
              <a:t>виражається у відносній «схильності» окремих людей ставати через низку обставин жертвами певних видів </a:t>
            </a:r>
            <a:r>
              <a:rPr lang="uk-UA" dirty="0" smtClean="0">
                <a:solidFill>
                  <a:schemeClr val="tx1"/>
                </a:solidFill>
              </a:rPr>
              <a:t>кримінальних </a:t>
            </a:r>
            <a:r>
              <a:rPr lang="uk-UA" smtClean="0">
                <a:solidFill>
                  <a:schemeClr val="tx1"/>
                </a:solidFill>
              </a:rPr>
              <a:t>правопорушеннь</a:t>
            </a:r>
            <a:r>
              <a:rPr lang="uk-UA" smtClean="0"/>
              <a:t>. 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30929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Кримінологічна віктимологія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589561"/>
            <a:ext cx="6347714" cy="201622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uk-UA" dirty="0"/>
              <a:t>вчення про жертву злочину, її </a:t>
            </a:r>
            <a:r>
              <a:rPr lang="uk-UA" dirty="0" err="1"/>
              <a:t>кримінолого-віктимологічні</a:t>
            </a:r>
            <a:r>
              <a:rPr lang="uk-UA" dirty="0"/>
              <a:t> характеристики, якості та властивості; систему </a:t>
            </a:r>
            <a:r>
              <a:rPr lang="uk-UA" dirty="0" err="1"/>
              <a:t>віктимологічних</a:t>
            </a:r>
            <a:r>
              <a:rPr lang="uk-UA" dirty="0"/>
              <a:t> детермінант індивідуальної та групової </a:t>
            </a:r>
            <a:r>
              <a:rPr lang="uk-UA" dirty="0" err="1"/>
              <a:t>віктимності</a:t>
            </a:r>
            <a:r>
              <a:rPr lang="uk-UA" dirty="0"/>
              <a:t>, </a:t>
            </a:r>
            <a:r>
              <a:rPr lang="uk-UA" dirty="0" err="1"/>
              <a:t>віктимізації</a:t>
            </a:r>
            <a:r>
              <a:rPr lang="uk-UA" dirty="0"/>
              <a:t> та </a:t>
            </a:r>
            <a:r>
              <a:rPr lang="uk-UA" dirty="0" err="1"/>
              <a:t>віктимної</a:t>
            </a:r>
            <a:r>
              <a:rPr lang="uk-UA" dirty="0"/>
              <a:t> поведінки жертви </a:t>
            </a:r>
            <a:r>
              <a:rPr lang="uk-UA" dirty="0" smtClean="0">
                <a:solidFill>
                  <a:schemeClr val="tx1"/>
                </a:solidFill>
              </a:rPr>
              <a:t>кримінального правопорушення</a:t>
            </a:r>
            <a:r>
              <a:rPr lang="uk-UA" dirty="0" smtClean="0"/>
              <a:t> </a:t>
            </a:r>
            <a:r>
              <a:rPr lang="uk-UA" dirty="0"/>
              <a:t>на основі накопичення </a:t>
            </a:r>
            <a:r>
              <a:rPr lang="uk-UA" dirty="0" err="1"/>
              <a:t>віктимогенного</a:t>
            </a:r>
            <a:r>
              <a:rPr lang="uk-UA" dirty="0"/>
              <a:t> потенціалу, а також систему заходів </a:t>
            </a:r>
            <a:r>
              <a:rPr lang="uk-UA" dirty="0" err="1"/>
              <a:t>віктимологічної</a:t>
            </a:r>
            <a:r>
              <a:rPr lang="uk-UA" dirty="0"/>
              <a:t> профілактики на загальному, спеціальному та індивідуальному рівнях. 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7863601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6347713" cy="1019200"/>
          </a:xfrm>
        </p:spPr>
        <p:txBody>
          <a:bodyPr/>
          <a:lstStyle/>
          <a:p>
            <a:pPr algn="ctr"/>
            <a:r>
              <a:rPr lang="uk-UA" i="1" dirty="0"/>
              <a:t>Групова </a:t>
            </a:r>
            <a:r>
              <a:rPr lang="uk-UA" i="1" dirty="0" err="1"/>
              <a:t>віктимність</a:t>
            </a:r>
            <a:r>
              <a:rPr lang="uk-UA" i="1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348880"/>
            <a:ext cx="6347714" cy="1565429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uk-UA" dirty="0"/>
              <a:t>виражається в загальній для окремих  категорій людей, що володіють такими соціальними, демографічними, психологічними, біофізичними або іншими якостями, підвищеній здатності за певних умов ставати жертвами злочинів.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902609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8" y="816637"/>
            <a:ext cx="6347713" cy="1019200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Масова </a:t>
            </a:r>
            <a:r>
              <a:rPr lang="uk-UA" i="1" dirty="0" err="1"/>
              <a:t>віктимність</a:t>
            </a:r>
            <a:r>
              <a:rPr lang="uk-UA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243648"/>
            <a:ext cx="6347714" cy="220451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uk-UA" dirty="0"/>
              <a:t>об’єктивно існуючу реальність певної частини людей через свої суб’єктивні якості зазнавати фізичного, морального й матеріального збитку від злочинних зазіхань. Оскільки підвищена здатність конкретних осіб ставати за деяких обставин жертвами виявляється під час вчинення злочину, то масову </a:t>
            </a:r>
            <a:r>
              <a:rPr lang="uk-UA" dirty="0" err="1"/>
              <a:t>віктимність</a:t>
            </a:r>
            <a:r>
              <a:rPr lang="uk-UA" dirty="0"/>
              <a:t> можна визначити як  стан і структуру сукупності потерпілих від злочинів унаслідок їх </a:t>
            </a:r>
            <a:r>
              <a:rPr lang="uk-UA" dirty="0" err="1"/>
              <a:t>віктимної</a:t>
            </a:r>
            <a:r>
              <a:rPr lang="uk-UA" dirty="0"/>
              <a:t> схильності.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383249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91064" cy="1426170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Фактори, що обумовлюють </a:t>
            </a:r>
            <a:r>
              <a:rPr lang="uk-UA" dirty="0" err="1"/>
              <a:t>віктимну</a:t>
            </a:r>
            <a:r>
              <a:rPr lang="uk-UA" dirty="0"/>
              <a:t> поведінку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5"/>
            <a:ext cx="6995120" cy="2376264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uk-UA" dirty="0"/>
              <a:t>фактори, що пов’язані з особистісними якостями жертви злочину;</a:t>
            </a:r>
            <a:endParaRPr lang="ru-RU" dirty="0"/>
          </a:p>
          <a:p>
            <a:pPr algn="just">
              <a:lnSpc>
                <a:spcPct val="80000"/>
              </a:lnSpc>
            </a:pPr>
            <a:r>
              <a:rPr lang="uk-UA" dirty="0"/>
              <a:t>фактори, що пов’язані із соціальним становищем жертви злочину;</a:t>
            </a:r>
            <a:endParaRPr lang="ru-RU" dirty="0"/>
          </a:p>
          <a:p>
            <a:pPr algn="just">
              <a:lnSpc>
                <a:spcPct val="80000"/>
              </a:lnSpc>
            </a:pPr>
            <a:r>
              <a:rPr lang="uk-UA" dirty="0"/>
              <a:t>фактори, що характеризують поведінку жертви злочину.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729439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3428" y="332656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 </a:t>
            </a:r>
            <a:br>
              <a:rPr lang="uk-UA" dirty="0"/>
            </a:br>
            <a:r>
              <a:rPr lang="uk-UA" dirty="0"/>
              <a:t>Види ситуацій: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266"/>
            <a:ext cx="6707088" cy="3672408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uk-UA" dirty="0"/>
              <a:t>відома конфліктна ситуація між двома особами або декількома, в якій однозначно визначені можливий порушник та можлива жертва (жертви), при якій зміна ролей між ними виключена;</a:t>
            </a:r>
            <a:endParaRPr lang="ru-RU" dirty="0"/>
          </a:p>
          <a:p>
            <a:pPr algn="just">
              <a:lnSpc>
                <a:spcPct val="80000"/>
              </a:lnSpc>
            </a:pPr>
            <a:r>
              <a:rPr lang="uk-UA" dirty="0"/>
              <a:t>відома конфліктна ситуація, але у ній висока вірогідність зміни ролей у системі «злочинець-жертва»;</a:t>
            </a:r>
            <a:endParaRPr lang="ru-RU" dirty="0"/>
          </a:p>
          <a:p>
            <a:pPr algn="just">
              <a:lnSpc>
                <a:spcPct val="80000"/>
              </a:lnSpc>
            </a:pPr>
            <a:r>
              <a:rPr lang="uk-UA" dirty="0" err="1"/>
              <a:t>відомимий</a:t>
            </a:r>
            <a:r>
              <a:rPr lang="uk-UA" dirty="0"/>
              <a:t> потенційний порушник і ситуації, у яких він може діяти, але не визначена лише тільки жертва;</a:t>
            </a:r>
            <a:endParaRPr lang="ru-RU" dirty="0"/>
          </a:p>
          <a:p>
            <a:pPr algn="just">
              <a:lnSpc>
                <a:spcPct val="80000"/>
              </a:lnSpc>
            </a:pPr>
            <a:r>
              <a:rPr lang="uk-UA" dirty="0"/>
              <a:t>відома потенційна жертва і ситуації, у яких жертва поводиться певним чином, не відомий лише порушник;</a:t>
            </a:r>
            <a:endParaRPr lang="ru-RU" dirty="0"/>
          </a:p>
          <a:p>
            <a:pPr algn="just">
              <a:lnSpc>
                <a:spcPct val="80000"/>
              </a:lnSpc>
            </a:pPr>
            <a:r>
              <a:rPr lang="uk-UA" dirty="0"/>
              <a:t>відомі ситуації, що завчасно небезпечні для більш або менш широкого кола осіб з точки зору   можливостей опинитися порушником або жертвою злочину.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54509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7139136" cy="850106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Об’єкт віктимології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220" y="2348880"/>
            <a:ext cx="6779096" cy="172819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uk-UA" dirty="0"/>
              <a:t>жертва будь-якого злочинного посягання, навіть якщо особа, котра завдала шкоду, не встановлена, і </a:t>
            </a:r>
            <a:r>
              <a:rPr lang="uk-UA" dirty="0" smtClean="0">
                <a:solidFill>
                  <a:schemeClr val="tx1"/>
                </a:solidFill>
              </a:rPr>
              <a:t>кримінальне </a:t>
            </a:r>
            <a:r>
              <a:rPr lang="uk-UA" dirty="0">
                <a:solidFill>
                  <a:schemeClr val="tx1"/>
                </a:solidFill>
              </a:rPr>
              <a:t>правопорушення</a:t>
            </a:r>
            <a:r>
              <a:rPr lang="uk-UA" dirty="0" smtClean="0"/>
              <a:t> </a:t>
            </a:r>
            <a:r>
              <a:rPr lang="uk-UA" dirty="0"/>
              <a:t>залишається нерозкритим, або коли особа, яка вчинила злочин, звільняється від кримінальної відповідальності взагалі (зокрема, за бажанням самої жертви, яка вибачає правопорушнику). 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0856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/>
              <a:t>Предмет віктимології: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6995120" cy="427707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sz="2600" dirty="0"/>
              <a:t>а) </a:t>
            </a:r>
            <a:r>
              <a:rPr lang="uk-UA" sz="2600" dirty="0" err="1"/>
              <a:t>віктимологічна</a:t>
            </a:r>
            <a:r>
              <a:rPr lang="uk-UA" sz="2600" dirty="0"/>
              <a:t> характеристика жертв (потерпілих) від </a:t>
            </a:r>
            <a:r>
              <a:rPr lang="uk-UA" sz="2600" dirty="0" smtClean="0"/>
              <a:t>протиправних посягань;</a:t>
            </a:r>
            <a:endParaRPr lang="ru-RU" sz="2600" dirty="0"/>
          </a:p>
          <a:p>
            <a:pPr marL="0" indent="0" algn="just">
              <a:buNone/>
            </a:pPr>
            <a:r>
              <a:rPr lang="uk-UA" sz="2600" dirty="0"/>
              <a:t>б) соціальні та особистісні (об’єктивні і суб’єктивні) причини й умови, які сприяють становленню потерпілих; їх роль у генезисі й механізмі </a:t>
            </a:r>
            <a:r>
              <a:rPr lang="uk-UA" sz="2600" dirty="0">
                <a:solidFill>
                  <a:schemeClr val="tx1"/>
                </a:solidFill>
              </a:rPr>
              <a:t>кримінального правопорушення</a:t>
            </a:r>
            <a:r>
              <a:rPr lang="uk-UA" sz="2600" dirty="0" smtClean="0"/>
              <a:t>;</a:t>
            </a:r>
            <a:endParaRPr lang="ru-RU" sz="2600" dirty="0"/>
          </a:p>
          <a:p>
            <a:pPr marL="0" indent="0" algn="just">
              <a:buNone/>
            </a:pPr>
            <a:r>
              <a:rPr lang="uk-UA" sz="2600" dirty="0"/>
              <a:t>в) особистісно-ситуаційна природа взаємодії злочинця і жертви під час вчинення </a:t>
            </a:r>
            <a:r>
              <a:rPr lang="uk-UA" sz="2600" dirty="0">
                <a:solidFill>
                  <a:schemeClr val="tx1"/>
                </a:solidFill>
              </a:rPr>
              <a:t>кримінального правопорушення</a:t>
            </a:r>
            <a:r>
              <a:rPr lang="uk-UA" sz="2600" dirty="0" smtClean="0"/>
              <a:t> </a:t>
            </a:r>
            <a:r>
              <a:rPr lang="uk-UA" sz="2600" dirty="0"/>
              <a:t>(</a:t>
            </a:r>
            <a:r>
              <a:rPr lang="uk-UA" sz="2600" dirty="0" err="1"/>
              <a:t>віктимологічна</a:t>
            </a:r>
            <a:r>
              <a:rPr lang="uk-UA" sz="2600" dirty="0"/>
              <a:t> ситуація);</a:t>
            </a:r>
            <a:endParaRPr lang="ru-RU" sz="2600" dirty="0"/>
          </a:p>
          <a:p>
            <a:pPr marL="0" indent="0" algn="just">
              <a:buNone/>
            </a:pPr>
            <a:r>
              <a:rPr lang="uk-UA" sz="2600" dirty="0"/>
              <a:t>г) комплекс запобіжних (профілактичних) заходів, спрямованих на потерпілого та потенційну жертву на різних соціальних, у тому числі на індивідуальному (фізичному) рівнях;</a:t>
            </a:r>
            <a:endParaRPr lang="ru-RU" sz="2600" dirty="0"/>
          </a:p>
          <a:p>
            <a:pPr marL="0" indent="0" algn="just">
              <a:buNone/>
            </a:pPr>
            <a:r>
              <a:rPr lang="uk-UA" sz="2600" dirty="0"/>
              <a:t>д) шляхи, засоби та способи захисту і відшкодування збитків, заподіяних потерпілому (жертві) внаслідок злочинного посягання.</a:t>
            </a:r>
            <a:endParaRPr lang="ru-RU" sz="2600" dirty="0"/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762421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6347713" cy="947192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Система курсу віктимології: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6851104" cy="348498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uk-UA" b="1" dirty="0"/>
              <a:t>Загальна частина </a:t>
            </a:r>
            <a:r>
              <a:rPr lang="uk-UA" dirty="0"/>
              <a:t>(поняття предмета, методологічна базу дослідження, принципи, завдання і функції, історія виникнення і розвитку даного наукового напряму, поняття </a:t>
            </a:r>
            <a:r>
              <a:rPr lang="uk-UA" dirty="0" err="1"/>
              <a:t>віктимності</a:t>
            </a:r>
            <a:r>
              <a:rPr lang="uk-UA" dirty="0"/>
              <a:t>, </a:t>
            </a:r>
            <a:r>
              <a:rPr lang="uk-UA" dirty="0" err="1"/>
              <a:t>віктимізації</a:t>
            </a:r>
            <a:r>
              <a:rPr lang="uk-UA" dirty="0"/>
              <a:t> та їх основні характеристики, потерпілого (жертву) від </a:t>
            </a:r>
            <a:r>
              <a:rPr lang="uk-UA" dirty="0">
                <a:solidFill>
                  <a:schemeClr val="tx1"/>
                </a:solidFill>
              </a:rPr>
              <a:t>кримінального правопорушення</a:t>
            </a:r>
            <a:r>
              <a:rPr lang="uk-UA" dirty="0" smtClean="0"/>
              <a:t>, </a:t>
            </a:r>
            <a:r>
              <a:rPr lang="uk-UA" dirty="0" err="1"/>
              <a:t>віктимологічну</a:t>
            </a:r>
            <a:r>
              <a:rPr lang="uk-UA" dirty="0"/>
              <a:t> детермінацію, прогнозування </a:t>
            </a:r>
            <a:r>
              <a:rPr lang="uk-UA" dirty="0" err="1"/>
              <a:t>віктимної</a:t>
            </a:r>
            <a:r>
              <a:rPr lang="uk-UA" dirty="0"/>
              <a:t> поведінки і планування запобіжних </a:t>
            </a:r>
            <a:r>
              <a:rPr lang="uk-UA" dirty="0" err="1"/>
              <a:t>віктимізації</a:t>
            </a:r>
            <a:r>
              <a:rPr lang="uk-UA" dirty="0"/>
              <a:t> заходів, а також </a:t>
            </a:r>
            <a:r>
              <a:rPr lang="uk-UA" dirty="0" err="1"/>
              <a:t>віктимологічну</a:t>
            </a:r>
            <a:r>
              <a:rPr lang="uk-UA" dirty="0"/>
              <a:t> програму щодо вирішення проблем компенсації збитків жертвам злочинних посягань.</a:t>
            </a:r>
            <a:endParaRPr lang="ru-RU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uk-UA" b="1" dirty="0"/>
              <a:t>Спеціальна (Особлива) частина </a:t>
            </a:r>
            <a:r>
              <a:rPr lang="uk-UA" dirty="0"/>
              <a:t>(дослідження посягань у конкретних видах </a:t>
            </a:r>
            <a:r>
              <a:rPr lang="uk-UA" dirty="0" smtClean="0">
                <a:solidFill>
                  <a:schemeClr val="tx1"/>
                </a:solidFill>
              </a:rPr>
              <a:t>кримінальних правопорушень</a:t>
            </a:r>
            <a:r>
              <a:rPr lang="uk-UA" dirty="0" smtClean="0"/>
              <a:t>, </a:t>
            </a:r>
            <a:r>
              <a:rPr lang="uk-UA" dirty="0"/>
              <a:t>зокрема, проти особи, власності, стосовно неповнолітніх, жінок, літніх людей, у місцях позбавлення волі, стосовно військових, у сфері екології, економіки та в побуті тощо).</a:t>
            </a:r>
          </a:p>
        </p:txBody>
      </p:sp>
    </p:spTree>
    <p:extLst>
      <p:ext uri="{BB962C8B-B14F-4D97-AF65-F5344CB8AC3E}">
        <p14:creationId xmlns:p14="http://schemas.microsoft.com/office/powerpoint/2010/main" xmlns="" val="3709224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/>
              <a:t>Завдання віктимології: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3880773"/>
          </a:xfrm>
        </p:spPr>
        <p:txBody>
          <a:bodyPr>
            <a:normAutofit fontScale="92500"/>
          </a:bodyPr>
          <a:lstStyle/>
          <a:p>
            <a:pPr algn="just"/>
            <a:r>
              <a:rPr lang="uk-UA" dirty="0"/>
              <a:t>об’єктивна оцінка  стану і тенденцій </a:t>
            </a:r>
            <a:r>
              <a:rPr lang="uk-UA" dirty="0" err="1"/>
              <a:t>віктимізції</a:t>
            </a:r>
            <a:r>
              <a:rPr lang="uk-UA" dirty="0"/>
              <a:t> суспільства як негативного процесу внаслідок учинення </a:t>
            </a:r>
            <a:r>
              <a:rPr lang="uk-UA" dirty="0" smtClean="0">
                <a:solidFill>
                  <a:schemeClr val="tx1"/>
                </a:solidFill>
              </a:rPr>
              <a:t>кримінальних правопорушень</a:t>
            </a:r>
            <a:r>
              <a:rPr lang="uk-UA" dirty="0" smtClean="0"/>
              <a:t> </a:t>
            </a:r>
            <a:r>
              <a:rPr lang="uk-UA" dirty="0"/>
              <a:t>частиною членів суспільства;</a:t>
            </a:r>
          </a:p>
          <a:p>
            <a:pPr algn="just"/>
            <a:r>
              <a:rPr lang="uk-UA" dirty="0"/>
              <a:t>визначення обставин, за яких  окрема особа чи соціальна спільнота стає жертвою злочинного посягання;</a:t>
            </a:r>
          </a:p>
          <a:p>
            <a:pPr algn="just"/>
            <a:r>
              <a:rPr lang="uk-UA" dirty="0"/>
              <a:t>розробка  пропозицій найбільш ефективних заходів профілактичного впливу на потерпілих, у тому числі примусового характеру для осіб з асоціальною чи девіантною поведінкою;</a:t>
            </a:r>
          </a:p>
          <a:p>
            <a:pPr algn="just"/>
            <a:r>
              <a:rPr lang="uk-UA" dirty="0"/>
              <a:t>рекомендації інформаційного характеру про способи та шляхи мінімізації </a:t>
            </a:r>
            <a:r>
              <a:rPr lang="uk-UA" dirty="0" err="1"/>
              <a:t>віктимогенних</a:t>
            </a:r>
            <a:r>
              <a:rPr lang="uk-UA" dirty="0"/>
              <a:t> ситуацій та можливі варіанти їх запобігання чи нейтралізації.</a:t>
            </a:r>
            <a:endParaRPr lang="ru-RU" dirty="0"/>
          </a:p>
          <a:p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458083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/>
              <a:t>Методологія  віктимології.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2160591"/>
            <a:ext cx="6347714" cy="1844474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uk-UA" dirty="0"/>
              <a:t>Методологічна основа  віктимології :</a:t>
            </a:r>
          </a:p>
          <a:p>
            <a:pPr algn="just">
              <a:lnSpc>
                <a:spcPct val="80000"/>
              </a:lnSpc>
            </a:pPr>
            <a:r>
              <a:rPr lang="uk-UA" dirty="0"/>
              <a:t>теорія пізнання;</a:t>
            </a:r>
          </a:p>
          <a:p>
            <a:pPr algn="just">
              <a:lnSpc>
                <a:spcPct val="80000"/>
              </a:lnSpc>
            </a:pPr>
            <a:r>
              <a:rPr lang="uk-UA" dirty="0"/>
              <a:t>загальний взаємозв’язок й взаємозалежності явищ природи та суспільства;</a:t>
            </a:r>
          </a:p>
          <a:p>
            <a:pPr algn="just">
              <a:lnSpc>
                <a:spcPct val="80000"/>
              </a:lnSpc>
            </a:pPr>
            <a:r>
              <a:rPr lang="uk-UA" dirty="0"/>
              <a:t>структурно-функціональний аналіз;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4192747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8" y="0"/>
            <a:ext cx="6347713" cy="1844824"/>
          </a:xfrm>
        </p:spPr>
        <p:txBody>
          <a:bodyPr>
            <a:normAutofit fontScale="90000"/>
          </a:bodyPr>
          <a:lstStyle/>
          <a:p>
            <a:r>
              <a:rPr lang="uk-UA" dirty="0"/>
              <a:t/>
            </a:r>
            <a:br>
              <a:rPr lang="uk-UA" dirty="0"/>
            </a:br>
            <a:r>
              <a:rPr lang="uk-UA" dirty="0"/>
              <a:t>Статистичні методи застосовують для: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2852587"/>
          </a:xfrm>
        </p:spPr>
        <p:txBody>
          <a:bodyPr>
            <a:normAutofit/>
          </a:bodyPr>
          <a:lstStyle/>
          <a:p>
            <a:pPr lvl="0" algn="just">
              <a:lnSpc>
                <a:spcPct val="80000"/>
              </a:lnSpc>
            </a:pPr>
            <a:r>
              <a:rPr lang="uk-UA" dirty="0"/>
              <a:t>характеристики кількісно-якісних показників жертв рівня </a:t>
            </a:r>
            <a:r>
              <a:rPr lang="uk-UA" dirty="0" err="1"/>
              <a:t>віктимності</a:t>
            </a:r>
            <a:r>
              <a:rPr lang="uk-UA" dirty="0"/>
              <a:t> та ступеня </a:t>
            </a:r>
            <a:r>
              <a:rPr lang="uk-UA" dirty="0" err="1"/>
              <a:t>віктимізації</a:t>
            </a:r>
            <a:r>
              <a:rPr lang="uk-UA" dirty="0"/>
              <a:t>;</a:t>
            </a:r>
            <a:endParaRPr lang="ru-RU" dirty="0"/>
          </a:p>
          <a:p>
            <a:pPr lvl="0" algn="just">
              <a:lnSpc>
                <a:spcPct val="80000"/>
              </a:lnSpc>
            </a:pPr>
            <a:r>
              <a:rPr lang="uk-UA" dirty="0"/>
              <a:t>установлення взаємозв’язків між </a:t>
            </a:r>
            <a:r>
              <a:rPr lang="uk-UA" dirty="0" smtClean="0"/>
              <a:t>особами. Що вчинили </a:t>
            </a:r>
            <a:r>
              <a:rPr lang="uk-UA" dirty="0" smtClean="0">
                <a:solidFill>
                  <a:schemeClr val="tx1"/>
                </a:solidFill>
              </a:rPr>
              <a:t>кримінальні </a:t>
            </a:r>
            <a:r>
              <a:rPr lang="uk-UA" dirty="0">
                <a:solidFill>
                  <a:schemeClr val="tx1"/>
                </a:solidFill>
              </a:rPr>
              <a:t>правопорушення</a:t>
            </a:r>
            <a:r>
              <a:rPr lang="uk-UA" dirty="0" smtClean="0"/>
              <a:t> </a:t>
            </a:r>
            <a:r>
              <a:rPr lang="uk-UA" dirty="0"/>
              <a:t>та їх жертвами;</a:t>
            </a:r>
            <a:endParaRPr lang="ru-RU" dirty="0"/>
          </a:p>
          <a:p>
            <a:pPr lvl="0" algn="just">
              <a:lnSpc>
                <a:spcPct val="80000"/>
              </a:lnSpc>
            </a:pPr>
            <a:r>
              <a:rPr lang="uk-UA" dirty="0"/>
              <a:t>розробки прогнозу на майбутнє;</a:t>
            </a:r>
            <a:endParaRPr lang="ru-RU" dirty="0"/>
          </a:p>
          <a:p>
            <a:pPr lvl="0" algn="just">
              <a:lnSpc>
                <a:spcPct val="80000"/>
              </a:lnSpc>
            </a:pPr>
            <a:r>
              <a:rPr lang="uk-UA" dirty="0"/>
              <a:t>оцінки ефективності діяльності правоохоронних органів;</a:t>
            </a:r>
            <a:endParaRPr lang="ru-RU" dirty="0"/>
          </a:p>
          <a:p>
            <a:pPr algn="just">
              <a:lnSpc>
                <a:spcPct val="80000"/>
              </a:lnSpc>
            </a:pPr>
            <a:r>
              <a:rPr lang="uk-UA" dirty="0"/>
              <a:t>установлення рівня суспільної небезпеки злочинних наслідків тощо.</a:t>
            </a:r>
          </a:p>
        </p:txBody>
      </p:sp>
    </p:spTree>
    <p:extLst>
      <p:ext uri="{BB962C8B-B14F-4D97-AF65-F5344CB8AC3E}">
        <p14:creationId xmlns:p14="http://schemas.microsoft.com/office/powerpoint/2010/main" xmlns="" val="82055243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</TotalTime>
  <Words>1883</Words>
  <Application>Microsoft Office PowerPoint</Application>
  <PresentationFormat>Экран (4:3)</PresentationFormat>
  <Paragraphs>135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Аспект</vt:lpstr>
      <vt:lpstr>Кримінологічне вчення про жертву кримінального правопорушення.</vt:lpstr>
      <vt:lpstr>  Поняття і предмет кримінологічної віктимології </vt:lpstr>
      <vt:lpstr>Кримінологічна віктимологія</vt:lpstr>
      <vt:lpstr>Об’єкт віктимології</vt:lpstr>
      <vt:lpstr>Предмет віктимології:</vt:lpstr>
      <vt:lpstr>Система курсу віктимології:</vt:lpstr>
      <vt:lpstr>Завдання віктимології:</vt:lpstr>
      <vt:lpstr>Методологія  віктимології.</vt:lpstr>
      <vt:lpstr> Статистичні методи застосовують для: </vt:lpstr>
      <vt:lpstr>Соціологічні методи</vt:lpstr>
      <vt:lpstr>Завдання, функції і принципи віктимології </vt:lpstr>
      <vt:lpstr>Функції віктимології</vt:lpstr>
      <vt:lpstr>Слайд 13</vt:lpstr>
      <vt:lpstr>Принципи віктимології</vt:lpstr>
      <vt:lpstr>Жертва  злочину:</vt:lpstr>
      <vt:lpstr>Структура особи потерпілого: </vt:lpstr>
      <vt:lpstr> Класифікація і типологія жертв злочинів   </vt:lpstr>
      <vt:lpstr>Кримінально-правовий підхід:</vt:lpstr>
      <vt:lpstr>Комплексний підхід:</vt:lpstr>
      <vt:lpstr>Потенційна жертва:</vt:lpstr>
      <vt:lpstr>Типологія жертв:</vt:lpstr>
      <vt:lpstr>Слайд 22</vt:lpstr>
      <vt:lpstr>  Поведінка потерпілого від злочину та її характеристика   </vt:lpstr>
      <vt:lpstr>Види віктимної поведінки:</vt:lpstr>
      <vt:lpstr> За своїм характером віктимна поведінка може бути: </vt:lpstr>
      <vt:lpstr>  У межах криміногенної ситуації поведінка жертви може бути оцінена як: </vt:lpstr>
      <vt:lpstr>Рівні віктимності:</vt:lpstr>
      <vt:lpstr>Індивідуальна віктимність:</vt:lpstr>
      <vt:lpstr>Видова віктимність:</vt:lpstr>
      <vt:lpstr>Групова віктимність:</vt:lpstr>
      <vt:lpstr>Масова віктимність:</vt:lpstr>
      <vt:lpstr>Фактори, що обумовлюють віктимну поведінку</vt:lpstr>
      <vt:lpstr>  Види ситуацій: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23</cp:revision>
  <dcterms:created xsi:type="dcterms:W3CDTF">2020-06-09T19:09:21Z</dcterms:created>
  <dcterms:modified xsi:type="dcterms:W3CDTF">2020-07-17T05:04:29Z</dcterms:modified>
</cp:coreProperties>
</file>