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7" r:id="rId2"/>
    <p:sldId id="260" r:id="rId3"/>
    <p:sldId id="261" r:id="rId4"/>
    <p:sldId id="262" r:id="rId5"/>
    <p:sldId id="263" r:id="rId6"/>
    <p:sldId id="264" r:id="rId7"/>
    <p:sldId id="28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6" r:id="rId26"/>
    <p:sldId id="284" r:id="rId27"/>
    <p:sldId id="258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-9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04E399-CA6F-42B4-A6EB-197E3E17B37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06F34DF9-8E8E-4C89-B833-5CCECF740B4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rPr>
            <a:t>Функції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rPr>
            <a:t>соціального прогнозу:</a:t>
          </a:r>
        </a:p>
      </dgm:t>
    </dgm:pt>
    <dgm:pt modelId="{EAB38F25-3ADC-47D3-B5F7-A5773CDBDC8F}" type="parTrans" cxnId="{03DCDFE1-106E-4925-B33E-CBFB925636D0}">
      <dgm:prSet/>
      <dgm:spPr/>
      <dgm:t>
        <a:bodyPr/>
        <a:lstStyle/>
        <a:p>
          <a:endParaRPr lang="uk-UA"/>
        </a:p>
      </dgm:t>
    </dgm:pt>
    <dgm:pt modelId="{E4116FE1-A6B0-411A-B10D-F24203A642BB}" type="sibTrans" cxnId="{03DCDFE1-106E-4925-B33E-CBFB925636D0}">
      <dgm:prSet/>
      <dgm:spPr/>
      <dgm:t>
        <a:bodyPr/>
        <a:lstStyle/>
        <a:p>
          <a:endParaRPr lang="uk-UA"/>
        </a:p>
      </dgm:t>
    </dgm:pt>
    <dgm:pt modelId="{1B93B771-FDE2-4DC8-B8E9-FBFD37FBA94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rPr>
            <a:t>орієнтуюча</a:t>
          </a:r>
        </a:p>
      </dgm:t>
    </dgm:pt>
    <dgm:pt modelId="{6B2C2C47-E285-43A2-BECD-21AD2DBECCAA}" type="parTrans" cxnId="{7813E68E-02F6-4683-B106-5249CFDC9339}">
      <dgm:prSet/>
      <dgm:spPr/>
      <dgm:t>
        <a:bodyPr/>
        <a:lstStyle/>
        <a:p>
          <a:endParaRPr lang="uk-UA"/>
        </a:p>
      </dgm:t>
    </dgm:pt>
    <dgm:pt modelId="{DE96CA7E-5767-46DC-A5CE-F1F3B18BD0FC}" type="sibTrans" cxnId="{7813E68E-02F6-4683-B106-5249CFDC9339}">
      <dgm:prSet/>
      <dgm:spPr/>
      <dgm:t>
        <a:bodyPr/>
        <a:lstStyle/>
        <a:p>
          <a:endParaRPr lang="uk-UA"/>
        </a:p>
      </dgm:t>
    </dgm:pt>
    <dgm:pt modelId="{1CFE61A8-337F-4412-86FA-E626ACB6BDD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rPr>
            <a:t>нормативна</a:t>
          </a:r>
        </a:p>
      </dgm:t>
    </dgm:pt>
    <dgm:pt modelId="{4FFEAC79-EDCB-4F0D-894B-8FC625B0D796}" type="parTrans" cxnId="{EC6DEE0D-0AA5-4AF8-80DC-803B4E982777}">
      <dgm:prSet/>
      <dgm:spPr/>
      <dgm:t>
        <a:bodyPr/>
        <a:lstStyle/>
        <a:p>
          <a:endParaRPr lang="uk-UA"/>
        </a:p>
      </dgm:t>
    </dgm:pt>
    <dgm:pt modelId="{E9B1C139-9E11-4E09-B699-B6A91B5FA43D}" type="sibTrans" cxnId="{EC6DEE0D-0AA5-4AF8-80DC-803B4E982777}">
      <dgm:prSet/>
      <dgm:spPr/>
      <dgm:t>
        <a:bodyPr/>
        <a:lstStyle/>
        <a:p>
          <a:endParaRPr lang="uk-UA"/>
        </a:p>
      </dgm:t>
    </dgm:pt>
    <dgm:pt modelId="{D3992440-E932-4EEE-9373-2BB5FF03520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rPr>
            <a:t>запобіжна</a:t>
          </a:r>
        </a:p>
      </dgm:t>
    </dgm:pt>
    <dgm:pt modelId="{1E81918D-33DD-4838-A1C1-04107E214DB0}" type="parTrans" cxnId="{CBBDC26C-088E-44B0-8AFA-BCAC7CAC7644}">
      <dgm:prSet/>
      <dgm:spPr/>
      <dgm:t>
        <a:bodyPr/>
        <a:lstStyle/>
        <a:p>
          <a:endParaRPr lang="uk-UA"/>
        </a:p>
      </dgm:t>
    </dgm:pt>
    <dgm:pt modelId="{B12B9A50-5C49-4A15-85A1-6F082BA13F20}" type="sibTrans" cxnId="{CBBDC26C-088E-44B0-8AFA-BCAC7CAC7644}">
      <dgm:prSet/>
      <dgm:spPr/>
      <dgm:t>
        <a:bodyPr/>
        <a:lstStyle/>
        <a:p>
          <a:endParaRPr lang="uk-UA"/>
        </a:p>
      </dgm:t>
    </dgm:pt>
    <dgm:pt modelId="{D5EB12EC-D29E-4ABD-8DD4-B0F8C3CB2D0C}" type="pres">
      <dgm:prSet presAssocID="{D904E399-CA6F-42B4-A6EB-197E3E17B37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53690BD-C328-4EB1-928B-5F778A5D92EF}" type="pres">
      <dgm:prSet presAssocID="{06F34DF9-8E8E-4C89-B833-5CCECF740B4C}" presName="hierRoot1" presStyleCnt="0">
        <dgm:presLayoutVars>
          <dgm:hierBranch/>
        </dgm:presLayoutVars>
      </dgm:prSet>
      <dgm:spPr/>
    </dgm:pt>
    <dgm:pt modelId="{474EF499-C4B8-4D0E-9495-BD122055660F}" type="pres">
      <dgm:prSet presAssocID="{06F34DF9-8E8E-4C89-B833-5CCECF740B4C}" presName="rootComposite1" presStyleCnt="0"/>
      <dgm:spPr/>
    </dgm:pt>
    <dgm:pt modelId="{43FE33C0-DEDB-4C61-B017-F13491E2266B}" type="pres">
      <dgm:prSet presAssocID="{06F34DF9-8E8E-4C89-B833-5CCECF740B4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EDA90F0-AC88-4DF9-9FA9-82C22A12A00D}" type="pres">
      <dgm:prSet presAssocID="{06F34DF9-8E8E-4C89-B833-5CCECF740B4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B9A4905-4BE8-4915-B665-DA488FAE2D13}" type="pres">
      <dgm:prSet presAssocID="{06F34DF9-8E8E-4C89-B833-5CCECF740B4C}" presName="hierChild2" presStyleCnt="0"/>
      <dgm:spPr/>
    </dgm:pt>
    <dgm:pt modelId="{F1A85A1B-5CCA-4A98-9D41-940D7F084792}" type="pres">
      <dgm:prSet presAssocID="{6B2C2C47-E285-43A2-BECD-21AD2DBECCAA}" presName="Name35" presStyleLbl="parChTrans1D2" presStyleIdx="0" presStyleCnt="3"/>
      <dgm:spPr/>
      <dgm:t>
        <a:bodyPr/>
        <a:lstStyle/>
        <a:p>
          <a:endParaRPr lang="ru-RU"/>
        </a:p>
      </dgm:t>
    </dgm:pt>
    <dgm:pt modelId="{21ED00F0-B811-409B-BA6E-329C1C6A2C3B}" type="pres">
      <dgm:prSet presAssocID="{1B93B771-FDE2-4DC8-B8E9-FBFD37FBA94A}" presName="hierRoot2" presStyleCnt="0">
        <dgm:presLayoutVars>
          <dgm:hierBranch/>
        </dgm:presLayoutVars>
      </dgm:prSet>
      <dgm:spPr/>
    </dgm:pt>
    <dgm:pt modelId="{358FB7D3-24C4-48CE-953F-691854A2F75A}" type="pres">
      <dgm:prSet presAssocID="{1B93B771-FDE2-4DC8-B8E9-FBFD37FBA94A}" presName="rootComposite" presStyleCnt="0"/>
      <dgm:spPr/>
    </dgm:pt>
    <dgm:pt modelId="{E821BBB3-1FF2-47A4-B9DF-ADBB760801AA}" type="pres">
      <dgm:prSet presAssocID="{1B93B771-FDE2-4DC8-B8E9-FBFD37FBA94A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6EEA595-8848-43AE-9B51-BECD97FFEF84}" type="pres">
      <dgm:prSet presAssocID="{1B93B771-FDE2-4DC8-B8E9-FBFD37FBA94A}" presName="rootConnector" presStyleLbl="node2" presStyleIdx="0" presStyleCnt="3"/>
      <dgm:spPr/>
      <dgm:t>
        <a:bodyPr/>
        <a:lstStyle/>
        <a:p>
          <a:endParaRPr lang="ru-RU"/>
        </a:p>
      </dgm:t>
    </dgm:pt>
    <dgm:pt modelId="{A7D17E24-CC94-4867-B11B-13489C2F048B}" type="pres">
      <dgm:prSet presAssocID="{1B93B771-FDE2-4DC8-B8E9-FBFD37FBA94A}" presName="hierChild4" presStyleCnt="0"/>
      <dgm:spPr/>
    </dgm:pt>
    <dgm:pt modelId="{434FFDB1-1336-45A5-8B77-E6ABCC44D58A}" type="pres">
      <dgm:prSet presAssocID="{1B93B771-FDE2-4DC8-B8E9-FBFD37FBA94A}" presName="hierChild5" presStyleCnt="0"/>
      <dgm:spPr/>
    </dgm:pt>
    <dgm:pt modelId="{EEBD3405-4ED0-45C5-86E2-331DD0AA4436}" type="pres">
      <dgm:prSet presAssocID="{4FFEAC79-EDCB-4F0D-894B-8FC625B0D796}" presName="Name35" presStyleLbl="parChTrans1D2" presStyleIdx="1" presStyleCnt="3"/>
      <dgm:spPr/>
      <dgm:t>
        <a:bodyPr/>
        <a:lstStyle/>
        <a:p>
          <a:endParaRPr lang="ru-RU"/>
        </a:p>
      </dgm:t>
    </dgm:pt>
    <dgm:pt modelId="{9AE71C6F-6B5A-44AE-9F8B-828FF8ECAB77}" type="pres">
      <dgm:prSet presAssocID="{1CFE61A8-337F-4412-86FA-E626ACB6BDDE}" presName="hierRoot2" presStyleCnt="0">
        <dgm:presLayoutVars>
          <dgm:hierBranch/>
        </dgm:presLayoutVars>
      </dgm:prSet>
      <dgm:spPr/>
    </dgm:pt>
    <dgm:pt modelId="{483B7FA1-606E-497B-A392-2977EC7E3F72}" type="pres">
      <dgm:prSet presAssocID="{1CFE61A8-337F-4412-86FA-E626ACB6BDDE}" presName="rootComposite" presStyleCnt="0"/>
      <dgm:spPr/>
    </dgm:pt>
    <dgm:pt modelId="{3787F734-9700-4D69-8E86-9E0293B72EA3}" type="pres">
      <dgm:prSet presAssocID="{1CFE61A8-337F-4412-86FA-E626ACB6BDD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AA373E-2544-4EE5-AFD5-6290670AA663}" type="pres">
      <dgm:prSet presAssocID="{1CFE61A8-337F-4412-86FA-E626ACB6BDDE}" presName="rootConnector" presStyleLbl="node2" presStyleIdx="1" presStyleCnt="3"/>
      <dgm:spPr/>
      <dgm:t>
        <a:bodyPr/>
        <a:lstStyle/>
        <a:p>
          <a:endParaRPr lang="ru-RU"/>
        </a:p>
      </dgm:t>
    </dgm:pt>
    <dgm:pt modelId="{D7289432-337A-46AE-84D7-5EA2AE2C185D}" type="pres">
      <dgm:prSet presAssocID="{1CFE61A8-337F-4412-86FA-E626ACB6BDDE}" presName="hierChild4" presStyleCnt="0"/>
      <dgm:spPr/>
    </dgm:pt>
    <dgm:pt modelId="{C2503A1A-A383-4FAB-B6A1-D6AE7BF102AF}" type="pres">
      <dgm:prSet presAssocID="{1CFE61A8-337F-4412-86FA-E626ACB6BDDE}" presName="hierChild5" presStyleCnt="0"/>
      <dgm:spPr/>
    </dgm:pt>
    <dgm:pt modelId="{B32BDCE6-4493-4C94-B45A-0E5FE68AD2BF}" type="pres">
      <dgm:prSet presAssocID="{1E81918D-33DD-4838-A1C1-04107E214DB0}" presName="Name35" presStyleLbl="parChTrans1D2" presStyleIdx="2" presStyleCnt="3"/>
      <dgm:spPr/>
      <dgm:t>
        <a:bodyPr/>
        <a:lstStyle/>
        <a:p>
          <a:endParaRPr lang="ru-RU"/>
        </a:p>
      </dgm:t>
    </dgm:pt>
    <dgm:pt modelId="{58B1F266-F182-44F7-A0B3-EC40864D8FD1}" type="pres">
      <dgm:prSet presAssocID="{D3992440-E932-4EEE-9373-2BB5FF03520F}" presName="hierRoot2" presStyleCnt="0">
        <dgm:presLayoutVars>
          <dgm:hierBranch/>
        </dgm:presLayoutVars>
      </dgm:prSet>
      <dgm:spPr/>
    </dgm:pt>
    <dgm:pt modelId="{577D8FC2-63B4-46F0-B712-ACF565922499}" type="pres">
      <dgm:prSet presAssocID="{D3992440-E932-4EEE-9373-2BB5FF03520F}" presName="rootComposite" presStyleCnt="0"/>
      <dgm:spPr/>
    </dgm:pt>
    <dgm:pt modelId="{16822B6C-8883-4DC5-B53A-53533785A437}" type="pres">
      <dgm:prSet presAssocID="{D3992440-E932-4EEE-9373-2BB5FF03520F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2B10164-18A6-4ABF-9761-5802E2BE9ADD}" type="pres">
      <dgm:prSet presAssocID="{D3992440-E932-4EEE-9373-2BB5FF03520F}" presName="rootConnector" presStyleLbl="node2" presStyleIdx="2" presStyleCnt="3"/>
      <dgm:spPr/>
      <dgm:t>
        <a:bodyPr/>
        <a:lstStyle/>
        <a:p>
          <a:endParaRPr lang="ru-RU"/>
        </a:p>
      </dgm:t>
    </dgm:pt>
    <dgm:pt modelId="{94FBE3E0-AD45-4C85-94AA-E7C9EFCACF22}" type="pres">
      <dgm:prSet presAssocID="{D3992440-E932-4EEE-9373-2BB5FF03520F}" presName="hierChild4" presStyleCnt="0"/>
      <dgm:spPr/>
    </dgm:pt>
    <dgm:pt modelId="{FE3AE30D-F6D1-467B-841B-0BDC1E8823CF}" type="pres">
      <dgm:prSet presAssocID="{D3992440-E932-4EEE-9373-2BB5FF03520F}" presName="hierChild5" presStyleCnt="0"/>
      <dgm:spPr/>
    </dgm:pt>
    <dgm:pt modelId="{DAF18137-DE49-476F-9306-DF90E6CC21BE}" type="pres">
      <dgm:prSet presAssocID="{06F34DF9-8E8E-4C89-B833-5CCECF740B4C}" presName="hierChild3" presStyleCnt="0"/>
      <dgm:spPr/>
    </dgm:pt>
  </dgm:ptLst>
  <dgm:cxnLst>
    <dgm:cxn modelId="{5ED7D904-BA01-4BBF-8536-D6710F116F21}" type="presOf" srcId="{4FFEAC79-EDCB-4F0D-894B-8FC625B0D796}" destId="{EEBD3405-4ED0-45C5-86E2-331DD0AA4436}" srcOrd="0" destOrd="0" presId="urn:microsoft.com/office/officeart/2005/8/layout/orgChart1"/>
    <dgm:cxn modelId="{0A673393-BF54-4A7B-A6A2-6C67D6673855}" type="presOf" srcId="{06F34DF9-8E8E-4C89-B833-5CCECF740B4C}" destId="{43FE33C0-DEDB-4C61-B017-F13491E2266B}" srcOrd="0" destOrd="0" presId="urn:microsoft.com/office/officeart/2005/8/layout/orgChart1"/>
    <dgm:cxn modelId="{BE5B4664-BDB3-4A1D-A6D8-59F484298916}" type="presOf" srcId="{D904E399-CA6F-42B4-A6EB-197E3E17B37E}" destId="{D5EB12EC-D29E-4ABD-8DD4-B0F8C3CB2D0C}" srcOrd="0" destOrd="0" presId="urn:microsoft.com/office/officeart/2005/8/layout/orgChart1"/>
    <dgm:cxn modelId="{9AD0F382-A6A8-47B2-84A1-3206BB1BEE0F}" type="presOf" srcId="{6B2C2C47-E285-43A2-BECD-21AD2DBECCAA}" destId="{F1A85A1B-5CCA-4A98-9D41-940D7F084792}" srcOrd="0" destOrd="0" presId="urn:microsoft.com/office/officeart/2005/8/layout/orgChart1"/>
    <dgm:cxn modelId="{8733A5FF-EB0B-4D35-8C42-54FB16F290D0}" type="presOf" srcId="{1B93B771-FDE2-4DC8-B8E9-FBFD37FBA94A}" destId="{E821BBB3-1FF2-47A4-B9DF-ADBB760801AA}" srcOrd="0" destOrd="0" presId="urn:microsoft.com/office/officeart/2005/8/layout/orgChart1"/>
    <dgm:cxn modelId="{D7CA7138-4C83-47A2-B3A7-A27A663A52F0}" type="presOf" srcId="{06F34DF9-8E8E-4C89-B833-5CCECF740B4C}" destId="{BEDA90F0-AC88-4DF9-9FA9-82C22A12A00D}" srcOrd="1" destOrd="0" presId="urn:microsoft.com/office/officeart/2005/8/layout/orgChart1"/>
    <dgm:cxn modelId="{684CEB2B-3948-4AA5-84FD-B52914498FF7}" type="presOf" srcId="{1E81918D-33DD-4838-A1C1-04107E214DB0}" destId="{B32BDCE6-4493-4C94-B45A-0E5FE68AD2BF}" srcOrd="0" destOrd="0" presId="urn:microsoft.com/office/officeart/2005/8/layout/orgChart1"/>
    <dgm:cxn modelId="{CBBDC26C-088E-44B0-8AFA-BCAC7CAC7644}" srcId="{06F34DF9-8E8E-4C89-B833-5CCECF740B4C}" destId="{D3992440-E932-4EEE-9373-2BB5FF03520F}" srcOrd="2" destOrd="0" parTransId="{1E81918D-33DD-4838-A1C1-04107E214DB0}" sibTransId="{B12B9A50-5C49-4A15-85A1-6F082BA13F20}"/>
    <dgm:cxn modelId="{7813E68E-02F6-4683-B106-5249CFDC9339}" srcId="{06F34DF9-8E8E-4C89-B833-5CCECF740B4C}" destId="{1B93B771-FDE2-4DC8-B8E9-FBFD37FBA94A}" srcOrd="0" destOrd="0" parTransId="{6B2C2C47-E285-43A2-BECD-21AD2DBECCAA}" sibTransId="{DE96CA7E-5767-46DC-A5CE-F1F3B18BD0FC}"/>
    <dgm:cxn modelId="{5A3C273F-C6FC-40F9-B344-A257F421341C}" type="presOf" srcId="{1CFE61A8-337F-4412-86FA-E626ACB6BDDE}" destId="{3787F734-9700-4D69-8E86-9E0293B72EA3}" srcOrd="0" destOrd="0" presId="urn:microsoft.com/office/officeart/2005/8/layout/orgChart1"/>
    <dgm:cxn modelId="{6120D10D-FB31-4897-81EB-906DE25F9A18}" type="presOf" srcId="{1CFE61A8-337F-4412-86FA-E626ACB6BDDE}" destId="{7EAA373E-2544-4EE5-AFD5-6290670AA663}" srcOrd="1" destOrd="0" presId="urn:microsoft.com/office/officeart/2005/8/layout/orgChart1"/>
    <dgm:cxn modelId="{29AE5705-6286-4968-BBCB-E5B170E18571}" type="presOf" srcId="{D3992440-E932-4EEE-9373-2BB5FF03520F}" destId="{16822B6C-8883-4DC5-B53A-53533785A437}" srcOrd="0" destOrd="0" presId="urn:microsoft.com/office/officeart/2005/8/layout/orgChart1"/>
    <dgm:cxn modelId="{03DCDFE1-106E-4925-B33E-CBFB925636D0}" srcId="{D904E399-CA6F-42B4-A6EB-197E3E17B37E}" destId="{06F34DF9-8E8E-4C89-B833-5CCECF740B4C}" srcOrd="0" destOrd="0" parTransId="{EAB38F25-3ADC-47D3-B5F7-A5773CDBDC8F}" sibTransId="{E4116FE1-A6B0-411A-B10D-F24203A642BB}"/>
    <dgm:cxn modelId="{BA4984DC-BBA1-4545-93E5-A5AADF8A3555}" type="presOf" srcId="{D3992440-E932-4EEE-9373-2BB5FF03520F}" destId="{42B10164-18A6-4ABF-9761-5802E2BE9ADD}" srcOrd="1" destOrd="0" presId="urn:microsoft.com/office/officeart/2005/8/layout/orgChart1"/>
    <dgm:cxn modelId="{F1D71841-C673-421A-95EA-7C4C378B506C}" type="presOf" srcId="{1B93B771-FDE2-4DC8-B8E9-FBFD37FBA94A}" destId="{56EEA595-8848-43AE-9B51-BECD97FFEF84}" srcOrd="1" destOrd="0" presId="urn:microsoft.com/office/officeart/2005/8/layout/orgChart1"/>
    <dgm:cxn modelId="{EC6DEE0D-0AA5-4AF8-80DC-803B4E982777}" srcId="{06F34DF9-8E8E-4C89-B833-5CCECF740B4C}" destId="{1CFE61A8-337F-4412-86FA-E626ACB6BDDE}" srcOrd="1" destOrd="0" parTransId="{4FFEAC79-EDCB-4F0D-894B-8FC625B0D796}" sibTransId="{E9B1C139-9E11-4E09-B699-B6A91B5FA43D}"/>
    <dgm:cxn modelId="{1EED5AD0-FB71-4912-A020-D77B7FD3195E}" type="presParOf" srcId="{D5EB12EC-D29E-4ABD-8DD4-B0F8C3CB2D0C}" destId="{453690BD-C328-4EB1-928B-5F778A5D92EF}" srcOrd="0" destOrd="0" presId="urn:microsoft.com/office/officeart/2005/8/layout/orgChart1"/>
    <dgm:cxn modelId="{3F30913F-0FDF-4295-AFCE-CE4DB2B44260}" type="presParOf" srcId="{453690BD-C328-4EB1-928B-5F778A5D92EF}" destId="{474EF499-C4B8-4D0E-9495-BD122055660F}" srcOrd="0" destOrd="0" presId="urn:microsoft.com/office/officeart/2005/8/layout/orgChart1"/>
    <dgm:cxn modelId="{A60DE053-6276-42D9-A192-9765AA22D58D}" type="presParOf" srcId="{474EF499-C4B8-4D0E-9495-BD122055660F}" destId="{43FE33C0-DEDB-4C61-B017-F13491E2266B}" srcOrd="0" destOrd="0" presId="urn:microsoft.com/office/officeart/2005/8/layout/orgChart1"/>
    <dgm:cxn modelId="{D39ECA16-F184-48C8-80AF-EE160E90C10A}" type="presParOf" srcId="{474EF499-C4B8-4D0E-9495-BD122055660F}" destId="{BEDA90F0-AC88-4DF9-9FA9-82C22A12A00D}" srcOrd="1" destOrd="0" presId="urn:microsoft.com/office/officeart/2005/8/layout/orgChart1"/>
    <dgm:cxn modelId="{1DAE08B7-8461-48F7-A2D9-67E436CF79F0}" type="presParOf" srcId="{453690BD-C328-4EB1-928B-5F778A5D92EF}" destId="{9B9A4905-4BE8-4915-B665-DA488FAE2D13}" srcOrd="1" destOrd="0" presId="urn:microsoft.com/office/officeart/2005/8/layout/orgChart1"/>
    <dgm:cxn modelId="{70A4C416-924A-40E6-81C7-F042C03A2998}" type="presParOf" srcId="{9B9A4905-4BE8-4915-B665-DA488FAE2D13}" destId="{F1A85A1B-5CCA-4A98-9D41-940D7F084792}" srcOrd="0" destOrd="0" presId="urn:microsoft.com/office/officeart/2005/8/layout/orgChart1"/>
    <dgm:cxn modelId="{5AA2F5D8-264F-4453-8F8F-5E91BA91A142}" type="presParOf" srcId="{9B9A4905-4BE8-4915-B665-DA488FAE2D13}" destId="{21ED00F0-B811-409B-BA6E-329C1C6A2C3B}" srcOrd="1" destOrd="0" presId="urn:microsoft.com/office/officeart/2005/8/layout/orgChart1"/>
    <dgm:cxn modelId="{BB30269A-8809-497F-AFC8-7B36C172098C}" type="presParOf" srcId="{21ED00F0-B811-409B-BA6E-329C1C6A2C3B}" destId="{358FB7D3-24C4-48CE-953F-691854A2F75A}" srcOrd="0" destOrd="0" presId="urn:microsoft.com/office/officeart/2005/8/layout/orgChart1"/>
    <dgm:cxn modelId="{F1B8C4A3-8AD3-44C0-8D8B-F4A7B3649957}" type="presParOf" srcId="{358FB7D3-24C4-48CE-953F-691854A2F75A}" destId="{E821BBB3-1FF2-47A4-B9DF-ADBB760801AA}" srcOrd="0" destOrd="0" presId="urn:microsoft.com/office/officeart/2005/8/layout/orgChart1"/>
    <dgm:cxn modelId="{BF6B3284-FD1B-48F6-919E-1B7D78E169BD}" type="presParOf" srcId="{358FB7D3-24C4-48CE-953F-691854A2F75A}" destId="{56EEA595-8848-43AE-9B51-BECD97FFEF84}" srcOrd="1" destOrd="0" presId="urn:microsoft.com/office/officeart/2005/8/layout/orgChart1"/>
    <dgm:cxn modelId="{BB521E60-6FAE-45DC-9382-84998AD3ED55}" type="presParOf" srcId="{21ED00F0-B811-409B-BA6E-329C1C6A2C3B}" destId="{A7D17E24-CC94-4867-B11B-13489C2F048B}" srcOrd="1" destOrd="0" presId="urn:microsoft.com/office/officeart/2005/8/layout/orgChart1"/>
    <dgm:cxn modelId="{3318720F-B94D-4DC3-B487-F664E9CF458F}" type="presParOf" srcId="{21ED00F0-B811-409B-BA6E-329C1C6A2C3B}" destId="{434FFDB1-1336-45A5-8B77-E6ABCC44D58A}" srcOrd="2" destOrd="0" presId="urn:microsoft.com/office/officeart/2005/8/layout/orgChart1"/>
    <dgm:cxn modelId="{D374E86D-DA53-408C-9BAC-B53CC05C9AFB}" type="presParOf" srcId="{9B9A4905-4BE8-4915-B665-DA488FAE2D13}" destId="{EEBD3405-4ED0-45C5-86E2-331DD0AA4436}" srcOrd="2" destOrd="0" presId="urn:microsoft.com/office/officeart/2005/8/layout/orgChart1"/>
    <dgm:cxn modelId="{E81ABD95-06BA-4D6A-939B-8CB94B616839}" type="presParOf" srcId="{9B9A4905-4BE8-4915-B665-DA488FAE2D13}" destId="{9AE71C6F-6B5A-44AE-9F8B-828FF8ECAB77}" srcOrd="3" destOrd="0" presId="urn:microsoft.com/office/officeart/2005/8/layout/orgChart1"/>
    <dgm:cxn modelId="{2FA348AA-B610-42CF-9981-02F38EA5DAAB}" type="presParOf" srcId="{9AE71C6F-6B5A-44AE-9F8B-828FF8ECAB77}" destId="{483B7FA1-606E-497B-A392-2977EC7E3F72}" srcOrd="0" destOrd="0" presId="urn:microsoft.com/office/officeart/2005/8/layout/orgChart1"/>
    <dgm:cxn modelId="{97E34D0A-F096-4FAC-B44E-0F0BE76804D5}" type="presParOf" srcId="{483B7FA1-606E-497B-A392-2977EC7E3F72}" destId="{3787F734-9700-4D69-8E86-9E0293B72EA3}" srcOrd="0" destOrd="0" presId="urn:microsoft.com/office/officeart/2005/8/layout/orgChart1"/>
    <dgm:cxn modelId="{6743B2E1-EB42-4E78-94B6-45B7CFD5287F}" type="presParOf" srcId="{483B7FA1-606E-497B-A392-2977EC7E3F72}" destId="{7EAA373E-2544-4EE5-AFD5-6290670AA663}" srcOrd="1" destOrd="0" presId="urn:microsoft.com/office/officeart/2005/8/layout/orgChart1"/>
    <dgm:cxn modelId="{686783F8-7ED6-4BFC-82FE-CFBD2F25E554}" type="presParOf" srcId="{9AE71C6F-6B5A-44AE-9F8B-828FF8ECAB77}" destId="{D7289432-337A-46AE-84D7-5EA2AE2C185D}" srcOrd="1" destOrd="0" presId="urn:microsoft.com/office/officeart/2005/8/layout/orgChart1"/>
    <dgm:cxn modelId="{06D0DB84-878B-4E71-A882-FF26B3590FE7}" type="presParOf" srcId="{9AE71C6F-6B5A-44AE-9F8B-828FF8ECAB77}" destId="{C2503A1A-A383-4FAB-B6A1-D6AE7BF102AF}" srcOrd="2" destOrd="0" presId="urn:microsoft.com/office/officeart/2005/8/layout/orgChart1"/>
    <dgm:cxn modelId="{119F8B5C-0B63-4644-A1B3-A7CD18674171}" type="presParOf" srcId="{9B9A4905-4BE8-4915-B665-DA488FAE2D13}" destId="{B32BDCE6-4493-4C94-B45A-0E5FE68AD2BF}" srcOrd="4" destOrd="0" presId="urn:microsoft.com/office/officeart/2005/8/layout/orgChart1"/>
    <dgm:cxn modelId="{0915F68A-7D67-4D9B-B17A-11B0A6D9DE39}" type="presParOf" srcId="{9B9A4905-4BE8-4915-B665-DA488FAE2D13}" destId="{58B1F266-F182-44F7-A0B3-EC40864D8FD1}" srcOrd="5" destOrd="0" presId="urn:microsoft.com/office/officeart/2005/8/layout/orgChart1"/>
    <dgm:cxn modelId="{D6C1B983-A6BB-45FA-AC8D-7172C36B5334}" type="presParOf" srcId="{58B1F266-F182-44F7-A0B3-EC40864D8FD1}" destId="{577D8FC2-63B4-46F0-B712-ACF565922499}" srcOrd="0" destOrd="0" presId="urn:microsoft.com/office/officeart/2005/8/layout/orgChart1"/>
    <dgm:cxn modelId="{FF530EB7-2B26-40CE-BCD5-C1413961ED38}" type="presParOf" srcId="{577D8FC2-63B4-46F0-B712-ACF565922499}" destId="{16822B6C-8883-4DC5-B53A-53533785A437}" srcOrd="0" destOrd="0" presId="urn:microsoft.com/office/officeart/2005/8/layout/orgChart1"/>
    <dgm:cxn modelId="{F5DFAD4A-A4C1-4D9D-AC94-E5816EED6E5C}" type="presParOf" srcId="{577D8FC2-63B4-46F0-B712-ACF565922499}" destId="{42B10164-18A6-4ABF-9761-5802E2BE9ADD}" srcOrd="1" destOrd="0" presId="urn:microsoft.com/office/officeart/2005/8/layout/orgChart1"/>
    <dgm:cxn modelId="{C4C05BFA-82D2-4089-813F-62CBA8AD579D}" type="presParOf" srcId="{58B1F266-F182-44F7-A0B3-EC40864D8FD1}" destId="{94FBE3E0-AD45-4C85-94AA-E7C9EFCACF22}" srcOrd="1" destOrd="0" presId="urn:microsoft.com/office/officeart/2005/8/layout/orgChart1"/>
    <dgm:cxn modelId="{6C3F9440-4E99-4BE4-948C-39E35162595A}" type="presParOf" srcId="{58B1F266-F182-44F7-A0B3-EC40864D8FD1}" destId="{FE3AE30D-F6D1-467B-841B-0BDC1E8823CF}" srcOrd="2" destOrd="0" presId="urn:microsoft.com/office/officeart/2005/8/layout/orgChart1"/>
    <dgm:cxn modelId="{7BF00FCD-D129-408F-9D62-4BDA4E753A8D}" type="presParOf" srcId="{453690BD-C328-4EB1-928B-5F778A5D92EF}" destId="{DAF18137-DE49-476F-9306-DF90E6CC21B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2BDCE6-4493-4C94-B45A-0E5FE68AD2BF}">
      <dsp:nvSpPr>
        <dsp:cNvPr id="0" name=""/>
        <dsp:cNvSpPr/>
      </dsp:nvSpPr>
      <dsp:spPr>
        <a:xfrm>
          <a:off x="4104481" y="1260098"/>
          <a:ext cx="2903950" cy="503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995"/>
              </a:lnTo>
              <a:lnTo>
                <a:pt x="2903950" y="251995"/>
              </a:lnTo>
              <a:lnTo>
                <a:pt x="2903950" y="5039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BD3405-4ED0-45C5-86E2-331DD0AA4436}">
      <dsp:nvSpPr>
        <dsp:cNvPr id="0" name=""/>
        <dsp:cNvSpPr/>
      </dsp:nvSpPr>
      <dsp:spPr>
        <a:xfrm>
          <a:off x="4058761" y="1260098"/>
          <a:ext cx="91440" cy="5039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39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A85A1B-5CCA-4A98-9D41-940D7F084792}">
      <dsp:nvSpPr>
        <dsp:cNvPr id="0" name=""/>
        <dsp:cNvSpPr/>
      </dsp:nvSpPr>
      <dsp:spPr>
        <a:xfrm>
          <a:off x="1200530" y="1260098"/>
          <a:ext cx="2903950" cy="503991"/>
        </a:xfrm>
        <a:custGeom>
          <a:avLst/>
          <a:gdLst/>
          <a:ahLst/>
          <a:cxnLst/>
          <a:rect l="0" t="0" r="0" b="0"/>
          <a:pathLst>
            <a:path>
              <a:moveTo>
                <a:pt x="2903950" y="0"/>
              </a:moveTo>
              <a:lnTo>
                <a:pt x="2903950" y="251995"/>
              </a:lnTo>
              <a:lnTo>
                <a:pt x="0" y="251995"/>
              </a:lnTo>
              <a:lnTo>
                <a:pt x="0" y="5039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FE33C0-DEDB-4C61-B017-F13491E2266B}">
      <dsp:nvSpPr>
        <dsp:cNvPr id="0" name=""/>
        <dsp:cNvSpPr/>
      </dsp:nvSpPr>
      <dsp:spPr>
        <a:xfrm>
          <a:off x="2904501" y="60118"/>
          <a:ext cx="2399959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600" b="0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rPr>
            <a:t>Функції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600" b="0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rPr>
            <a:t>соціального прогнозу:</a:t>
          </a:r>
        </a:p>
      </dsp:txBody>
      <dsp:txXfrm>
        <a:off x="2904501" y="60118"/>
        <a:ext cx="2399959" cy="1199979"/>
      </dsp:txXfrm>
    </dsp:sp>
    <dsp:sp modelId="{E821BBB3-1FF2-47A4-B9DF-ADBB760801AA}">
      <dsp:nvSpPr>
        <dsp:cNvPr id="0" name=""/>
        <dsp:cNvSpPr/>
      </dsp:nvSpPr>
      <dsp:spPr>
        <a:xfrm>
          <a:off x="551" y="1764089"/>
          <a:ext cx="2399959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600" b="0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rPr>
            <a:t>орієнтуюча</a:t>
          </a:r>
        </a:p>
      </dsp:txBody>
      <dsp:txXfrm>
        <a:off x="551" y="1764089"/>
        <a:ext cx="2399959" cy="1199979"/>
      </dsp:txXfrm>
    </dsp:sp>
    <dsp:sp modelId="{3787F734-9700-4D69-8E86-9E0293B72EA3}">
      <dsp:nvSpPr>
        <dsp:cNvPr id="0" name=""/>
        <dsp:cNvSpPr/>
      </dsp:nvSpPr>
      <dsp:spPr>
        <a:xfrm>
          <a:off x="2904501" y="1764089"/>
          <a:ext cx="2399959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600" b="0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rPr>
            <a:t>нормативна</a:t>
          </a:r>
        </a:p>
      </dsp:txBody>
      <dsp:txXfrm>
        <a:off x="2904501" y="1764089"/>
        <a:ext cx="2399959" cy="1199979"/>
      </dsp:txXfrm>
    </dsp:sp>
    <dsp:sp modelId="{16822B6C-8883-4DC5-B53A-53533785A437}">
      <dsp:nvSpPr>
        <dsp:cNvPr id="0" name=""/>
        <dsp:cNvSpPr/>
      </dsp:nvSpPr>
      <dsp:spPr>
        <a:xfrm>
          <a:off x="5808452" y="1764089"/>
          <a:ext cx="2399959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600" b="0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rPr>
            <a:t>запобіжна</a:t>
          </a:r>
        </a:p>
      </dsp:txBody>
      <dsp:txXfrm>
        <a:off x="5808452" y="1764089"/>
        <a:ext cx="2399959" cy="11999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63C39-9FC9-4602-94D1-2D8827FF222C}" type="datetimeFigureOut">
              <a:rPr lang="uk-UA" smtClean="0"/>
              <a:pPr/>
              <a:t>15.07.2020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F5DB6-0838-43A6-9E75-EBE1F13B66D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261447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ru-RU" smtClean="0">
                <a:solidFill>
                  <a:srgbClr val="545454"/>
                </a:solidFill>
              </a:rPr>
              <a:pPr/>
              <a:t>1</a:t>
            </a:fld>
            <a:endParaRPr lang="ru-RU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5345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карта" descr="Карта Северной Америки"/>
          <p:cNvSpPr>
            <a:spLocks noEditPoints="1"/>
          </p:cNvSpPr>
          <p:nvPr/>
        </p:nvSpPr>
        <p:spPr bwMode="auto">
          <a:xfrm>
            <a:off x="4474741" y="3175"/>
            <a:ext cx="7717260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rtlCol="0" anchor="t" anchorCtr="0" compatLnSpc="1">
            <a:prstTxWarp prst="textNoShape">
              <a:avLst/>
            </a:prstTxWarp>
          </a:bodyPr>
          <a:lstStyle/>
          <a:p>
            <a:endParaRPr lang="ru-RU" sz="135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7931" y="1828801"/>
            <a:ext cx="9756140" cy="3048001"/>
          </a:xfrm>
        </p:spPr>
        <p:txBody>
          <a:bodyPr rtlCol="0">
            <a:normAutofit/>
          </a:bodyPr>
          <a:lstStyle>
            <a:lvl1pPr>
              <a:defRPr sz="3301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7933" y="5029200"/>
            <a:ext cx="7850644" cy="11430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 marL="3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1815401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ru-RU" dirty="0">
                <a:solidFill>
                  <a:srgbClr val="545454"/>
                </a:solidFill>
              </a:rPr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A98A9F-DAAE-4609-8F70-2472A4F0596B}" type="datetime1">
              <a:rPr lang="ru-RU" smtClean="0">
                <a:solidFill>
                  <a:srgbClr val="545454"/>
                </a:solidFill>
              </a:rPr>
              <a:pPr/>
              <a:t>15.07.2020</a:t>
            </a:fld>
            <a:endParaRPr lang="ru-RU" dirty="0">
              <a:solidFill>
                <a:srgbClr val="545454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6C87F6-986D-49E6-AF40-1B3A1EE8064D}" type="slidenum">
              <a:rPr lang="ru-RU" smtClean="0">
                <a:solidFill>
                  <a:srgbClr val="545454"/>
                </a:solidFill>
              </a:rPr>
              <a:pPr/>
              <a:t>‹#›</a:t>
            </a:fld>
            <a:endParaRPr lang="ru-RU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2588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>
                <a:solidFill>
                  <a:srgbClr val="545454"/>
                </a:solidFill>
              </a:rPr>
              <a:t>Добавить нижний колонтитул</a:t>
            </a:r>
            <a:endParaRPr lang="ru-RU" dirty="0">
              <a:solidFill>
                <a:srgbClr val="545454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133794F-F1B3-4559-A86E-1D3DBDE78770}" type="datetime1">
              <a:rPr lang="ru-RU" smtClean="0">
                <a:solidFill>
                  <a:srgbClr val="545454"/>
                </a:solidFill>
              </a:rPr>
              <a:pPr/>
              <a:t>15.07.2020</a:t>
            </a:fld>
            <a:endParaRPr lang="ru-RU" dirty="0">
              <a:solidFill>
                <a:srgbClr val="545454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ru-RU" smtClean="0">
                <a:solidFill>
                  <a:srgbClr val="545454"/>
                </a:solidFill>
              </a:rPr>
              <a:pPr/>
              <a:t>‹#›</a:t>
            </a:fld>
            <a:endParaRPr lang="ru-RU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8831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1" y="685800"/>
            <a:ext cx="2134871" cy="5486400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7931" y="685800"/>
            <a:ext cx="7418069" cy="5486400"/>
          </a:xfrm>
        </p:spPr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ru-RU" dirty="0">
                <a:solidFill>
                  <a:srgbClr val="545454"/>
                </a:solidFill>
              </a:rPr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76B045-5FC5-4A23-9F60-552EDFEE69B1}" type="datetime1">
              <a:rPr lang="ru-RU" smtClean="0">
                <a:solidFill>
                  <a:srgbClr val="545454"/>
                </a:solidFill>
              </a:rPr>
              <a:pPr/>
              <a:t>15.07.2020</a:t>
            </a:fld>
            <a:endParaRPr lang="ru-RU" dirty="0">
              <a:solidFill>
                <a:srgbClr val="545454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6C87F6-986D-49E6-AF40-1B3A1EE8064D}" type="slidenum">
              <a:rPr lang="ru-RU" smtClean="0">
                <a:solidFill>
                  <a:srgbClr val="545454"/>
                </a:solidFill>
              </a:rPr>
              <a:pPr/>
              <a:t>‹#›</a:t>
            </a:fld>
            <a:endParaRPr lang="ru-RU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6144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10972800" cy="21717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3924300"/>
            <a:ext cx="10972800" cy="21717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F2021-0B2D-4CC5-B2FB-E1CC4749D0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9337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717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717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09600" y="3924300"/>
            <a:ext cx="5384800" cy="21717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7600" y="3924300"/>
            <a:ext cx="5384800" cy="21717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5CDDB-BAE2-4268-A485-7730620DCC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5773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ru-RU" dirty="0">
                <a:solidFill>
                  <a:srgbClr val="545454"/>
                </a:solidFill>
              </a:rPr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89C0BF-35F7-4BB0-B9E5-CCEE3BEF67E7}" type="datetime1">
              <a:rPr lang="ru-RU" smtClean="0">
                <a:solidFill>
                  <a:srgbClr val="545454"/>
                </a:solidFill>
              </a:rPr>
              <a:pPr/>
              <a:t>15.07.2020</a:t>
            </a:fld>
            <a:endParaRPr lang="ru-RU" dirty="0">
              <a:solidFill>
                <a:srgbClr val="545454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6C87F6-986D-49E6-AF40-1B3A1EE8064D}" type="slidenum">
              <a:rPr lang="ru-RU" smtClean="0">
                <a:solidFill>
                  <a:srgbClr val="545454"/>
                </a:solidFill>
              </a:rPr>
              <a:pPr/>
              <a:t>‹#›</a:t>
            </a:fld>
            <a:endParaRPr lang="ru-RU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9939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7933" y="3429002"/>
            <a:ext cx="9756140" cy="2362199"/>
          </a:xfrm>
        </p:spPr>
        <p:txBody>
          <a:bodyPr rtlCol="0" anchor="b">
            <a:normAutofit/>
          </a:bodyPr>
          <a:lstStyle>
            <a:lvl1pPr algn="l">
              <a:defRPr sz="3301" b="0" cap="all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3467" y="685803"/>
            <a:ext cx="7855108" cy="1142999"/>
          </a:xfrm>
        </p:spPr>
        <p:txBody>
          <a:bodyPr rtlCol="0" anchor="t"/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ru-RU" dirty="0">
                <a:solidFill>
                  <a:srgbClr val="545454"/>
                </a:solidFill>
              </a:rPr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7BC25E-DD41-4F7E-B5AA-D994CCEB4C8C}" type="datetime1">
              <a:rPr lang="ru-RU" smtClean="0">
                <a:solidFill>
                  <a:srgbClr val="545454"/>
                </a:solidFill>
              </a:rPr>
              <a:pPr/>
              <a:t>15.07.2020</a:t>
            </a:fld>
            <a:endParaRPr lang="ru-RU" dirty="0">
              <a:solidFill>
                <a:srgbClr val="545454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6C87F6-986D-49E6-AF40-1B3A1EE8064D}" type="slidenum">
              <a:rPr lang="ru-RU" smtClean="0">
                <a:solidFill>
                  <a:srgbClr val="545454"/>
                </a:solidFill>
              </a:rPr>
              <a:pPr/>
              <a:t>‹#›</a:t>
            </a:fld>
            <a:endParaRPr lang="ru-RU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9962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типа объек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33600" y="1828800"/>
            <a:ext cx="4709960" cy="434340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 baseline="0"/>
            </a:lvl7pPr>
            <a:lvl8pPr>
              <a:defRPr sz="1200" baseline="0"/>
            </a:lvl8pPr>
            <a:lvl9pPr>
              <a:defRPr sz="1200" baseline="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64111" y="1828800"/>
            <a:ext cx="4709960" cy="434340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ru-RU" dirty="0">
                <a:solidFill>
                  <a:srgbClr val="545454"/>
                </a:solidFill>
              </a:rPr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723F60-36A0-4F08-85A2-76913E21A348}" type="datetime1">
              <a:rPr lang="ru-RU" smtClean="0">
                <a:solidFill>
                  <a:srgbClr val="545454"/>
                </a:solidFill>
              </a:rPr>
              <a:pPr/>
              <a:t>15.07.2020</a:t>
            </a:fld>
            <a:endParaRPr lang="ru-RU" dirty="0">
              <a:solidFill>
                <a:srgbClr val="545454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6C87F6-986D-49E6-AF40-1B3A1EE8064D}" type="slidenum">
              <a:rPr lang="ru-RU" smtClean="0">
                <a:solidFill>
                  <a:srgbClr val="545454"/>
                </a:solidFill>
              </a:rPr>
              <a:pPr/>
              <a:t>‹#›</a:t>
            </a:fld>
            <a:endParaRPr lang="ru-RU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4709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7931" y="1828801"/>
            <a:ext cx="4710387" cy="838201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18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17931" y="2743202"/>
            <a:ext cx="4710387" cy="3428999"/>
          </a:xfrm>
        </p:spPr>
        <p:txBody>
          <a:bodyPr rtlCol="0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63685" y="1828801"/>
            <a:ext cx="4710387" cy="838201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18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63685" y="2743202"/>
            <a:ext cx="4710387" cy="3428999"/>
          </a:xfrm>
        </p:spPr>
        <p:txBody>
          <a:bodyPr rtlCol="0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 baseline="0"/>
            </a:lvl8pPr>
            <a:lvl9pPr>
              <a:defRPr sz="1050" baseline="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ru-RU" dirty="0">
                <a:solidFill>
                  <a:srgbClr val="545454"/>
                </a:solidFill>
              </a:rPr>
              <a:t>Добавить нижний колонтитул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32D717-7E58-448E-9649-2FFF7AB7B094}" type="datetime1">
              <a:rPr lang="ru-RU" smtClean="0">
                <a:solidFill>
                  <a:srgbClr val="545454"/>
                </a:solidFill>
              </a:rPr>
              <a:pPr/>
              <a:t>15.07.2020</a:t>
            </a:fld>
            <a:endParaRPr lang="ru-RU" dirty="0">
              <a:solidFill>
                <a:srgbClr val="545454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6C87F6-986D-49E6-AF40-1B3A1EE8064D}" type="slidenum">
              <a:rPr lang="ru-RU" smtClean="0">
                <a:solidFill>
                  <a:srgbClr val="545454"/>
                </a:solidFill>
              </a:rPr>
              <a:pPr/>
              <a:t>‹#›</a:t>
            </a:fld>
            <a:endParaRPr lang="ru-RU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1533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ru-RU" dirty="0">
                <a:solidFill>
                  <a:srgbClr val="545454"/>
                </a:solidFill>
              </a:rPr>
              <a:t>Добавить нижний колонтитул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0BA312-53BF-4077-8BC8-53F4A070F6B2}" type="datetime1">
              <a:rPr lang="ru-RU" smtClean="0">
                <a:solidFill>
                  <a:srgbClr val="545454"/>
                </a:solidFill>
              </a:rPr>
              <a:pPr/>
              <a:t>15.07.2020</a:t>
            </a:fld>
            <a:endParaRPr lang="ru-RU" dirty="0">
              <a:solidFill>
                <a:srgbClr val="545454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6C87F6-986D-49E6-AF40-1B3A1EE8064D}" type="slidenum">
              <a:rPr lang="ru-RU" smtClean="0">
                <a:solidFill>
                  <a:srgbClr val="545454"/>
                </a:solidFill>
              </a:rPr>
              <a:pPr/>
              <a:t>‹#›</a:t>
            </a:fld>
            <a:endParaRPr lang="ru-RU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1196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B5402E-3ABE-4B65-95D1-8FE2124B27B6}" type="datetime1">
              <a:rPr lang="ru-RU" smtClean="0">
                <a:solidFill>
                  <a:srgbClr val="545454"/>
                </a:solidFill>
              </a:rPr>
              <a:pPr/>
              <a:t>15.07.2020</a:t>
            </a:fld>
            <a:endParaRPr lang="ru-RU" dirty="0">
              <a:solidFill>
                <a:srgbClr val="545454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ru-RU" dirty="0">
                <a:solidFill>
                  <a:srgbClr val="545454"/>
                </a:solidFill>
              </a:rPr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6C87F6-986D-49E6-AF40-1B3A1EE8064D}" type="slidenum">
              <a:rPr lang="ru-RU" smtClean="0">
                <a:solidFill>
                  <a:srgbClr val="545454"/>
                </a:solidFill>
              </a:rPr>
              <a:pPr/>
              <a:t>‹#›</a:t>
            </a:fld>
            <a:endParaRPr lang="ru-RU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6909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/>
          <p:cNvSpPr/>
          <p:nvPr/>
        </p:nvSpPr>
        <p:spPr>
          <a:xfrm>
            <a:off x="0" y="0"/>
            <a:ext cx="518136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393" y="685800"/>
            <a:ext cx="3887212" cy="4038600"/>
          </a:xfrm>
        </p:spPr>
        <p:txBody>
          <a:bodyPr rtlCol="0" anchor="b">
            <a:noAutofit/>
          </a:bodyPr>
          <a:lstStyle>
            <a:lvl1pPr algn="l">
              <a:defRPr sz="3001" b="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67342" y="685800"/>
            <a:ext cx="5640269" cy="548640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4393" y="4876800"/>
            <a:ext cx="3887212" cy="12954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350"/>
            </a:lvl1pPr>
            <a:lvl2pPr marL="342991" indent="0">
              <a:buNone/>
              <a:defRPr sz="900"/>
            </a:lvl2pPr>
            <a:lvl3pPr marL="685983" indent="0">
              <a:buNone/>
              <a:defRPr sz="750"/>
            </a:lvl3pPr>
            <a:lvl4pPr marL="1028974" indent="0">
              <a:buNone/>
              <a:defRPr sz="675"/>
            </a:lvl4pPr>
            <a:lvl5pPr marL="1371966" indent="0">
              <a:buNone/>
              <a:defRPr sz="675"/>
            </a:lvl5pPr>
            <a:lvl6pPr marL="1714957" indent="0">
              <a:buNone/>
              <a:defRPr sz="675"/>
            </a:lvl6pPr>
            <a:lvl7pPr marL="2057949" indent="0">
              <a:buNone/>
              <a:defRPr sz="675"/>
            </a:lvl7pPr>
            <a:lvl8pPr marL="2400940" indent="0">
              <a:buNone/>
              <a:defRPr sz="675"/>
            </a:lvl8pPr>
            <a:lvl9pPr marL="2743932" indent="0">
              <a:buNone/>
              <a:defRPr sz="675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ru-RU" dirty="0">
                <a:solidFill>
                  <a:srgbClr val="545454"/>
                </a:solidFill>
              </a:rPr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E83013-9E4A-44CE-8C80-B55D145D6D9E}" type="datetime1">
              <a:rPr lang="ru-RU" smtClean="0">
                <a:solidFill>
                  <a:srgbClr val="545454"/>
                </a:solidFill>
              </a:rPr>
              <a:pPr/>
              <a:t>15.07.2020</a:t>
            </a:fld>
            <a:endParaRPr lang="ru-RU" dirty="0">
              <a:solidFill>
                <a:srgbClr val="545454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6C87F6-986D-49E6-AF40-1B3A1EE8064D}" type="slidenum">
              <a:rPr lang="ru-RU" smtClean="0">
                <a:solidFill>
                  <a:srgbClr val="545454"/>
                </a:solidFill>
              </a:rPr>
              <a:pPr/>
              <a:t>‹#›</a:t>
            </a:fld>
            <a:endParaRPr lang="ru-RU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926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/>
          <p:cNvSpPr/>
          <p:nvPr/>
        </p:nvSpPr>
        <p:spPr>
          <a:xfrm>
            <a:off x="0" y="0"/>
            <a:ext cx="518136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393" y="685800"/>
            <a:ext cx="3887212" cy="4038600"/>
          </a:xfrm>
        </p:spPr>
        <p:txBody>
          <a:bodyPr rtlCol="0" anchor="b">
            <a:noAutofit/>
          </a:bodyPr>
          <a:lstStyle>
            <a:lvl1pPr algn="l">
              <a:defRPr sz="3001" b="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867342" y="685800"/>
            <a:ext cx="5640269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 rtlCol="0">
            <a:normAutofit/>
          </a:bodyPr>
          <a:lstStyle>
            <a:lvl1pPr marL="0" indent="0" algn="ctr">
              <a:buNone/>
              <a:defRPr sz="1800"/>
            </a:lvl1pPr>
            <a:lvl2pPr marL="342991" indent="0">
              <a:buNone/>
              <a:defRPr sz="2101"/>
            </a:lvl2pPr>
            <a:lvl3pPr marL="685983" indent="0">
              <a:buNone/>
              <a:defRPr sz="1800"/>
            </a:lvl3pPr>
            <a:lvl4pPr marL="1028974" indent="0">
              <a:buNone/>
              <a:defRPr sz="1500"/>
            </a:lvl4pPr>
            <a:lvl5pPr marL="1371966" indent="0">
              <a:buNone/>
              <a:defRPr sz="1500"/>
            </a:lvl5pPr>
            <a:lvl6pPr marL="1714957" indent="0">
              <a:buNone/>
              <a:defRPr sz="1500"/>
            </a:lvl6pPr>
            <a:lvl7pPr marL="2057949" indent="0">
              <a:buNone/>
              <a:defRPr sz="1500"/>
            </a:lvl7pPr>
            <a:lvl8pPr marL="2400940" indent="0">
              <a:buNone/>
              <a:defRPr sz="1500"/>
            </a:lvl8pPr>
            <a:lvl9pPr marL="2743932" indent="0">
              <a:buNone/>
              <a:defRPr sz="15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4393" y="4876800"/>
            <a:ext cx="3887212" cy="12954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350"/>
            </a:lvl1pPr>
            <a:lvl2pPr marL="342991" indent="0">
              <a:buNone/>
              <a:defRPr sz="900"/>
            </a:lvl2pPr>
            <a:lvl3pPr marL="685983" indent="0">
              <a:buNone/>
              <a:defRPr sz="750"/>
            </a:lvl3pPr>
            <a:lvl4pPr marL="1028974" indent="0">
              <a:buNone/>
              <a:defRPr sz="675"/>
            </a:lvl4pPr>
            <a:lvl5pPr marL="1371966" indent="0">
              <a:buNone/>
              <a:defRPr sz="675"/>
            </a:lvl5pPr>
            <a:lvl6pPr marL="1714957" indent="0">
              <a:buNone/>
              <a:defRPr sz="675"/>
            </a:lvl6pPr>
            <a:lvl7pPr marL="2057949" indent="0">
              <a:buNone/>
              <a:defRPr sz="675"/>
            </a:lvl7pPr>
            <a:lvl8pPr marL="2400940" indent="0">
              <a:buNone/>
              <a:defRPr sz="675"/>
            </a:lvl8pPr>
            <a:lvl9pPr marL="2743932" indent="0">
              <a:buNone/>
              <a:defRPr sz="675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ru-RU" dirty="0">
                <a:solidFill>
                  <a:srgbClr val="545454"/>
                </a:solidFill>
              </a:rPr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5064FC-7318-4144-ABBD-521854216DF2}" type="datetime1">
              <a:rPr lang="ru-RU" smtClean="0">
                <a:solidFill>
                  <a:srgbClr val="545454"/>
                </a:solidFill>
              </a:rPr>
              <a:pPr/>
              <a:t>15.07.2020</a:t>
            </a:fld>
            <a:endParaRPr lang="ru-RU" dirty="0">
              <a:solidFill>
                <a:srgbClr val="545454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6C87F6-986D-49E6-AF40-1B3A1EE8064D}" type="slidenum">
              <a:rPr lang="ru-RU" smtClean="0">
                <a:solidFill>
                  <a:srgbClr val="545454"/>
                </a:solidFill>
              </a:rPr>
              <a:pPr/>
              <a:t>‹#›</a:t>
            </a:fld>
            <a:endParaRPr lang="ru-RU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9953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7933" y="274638"/>
            <a:ext cx="97561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7933" y="1828800"/>
            <a:ext cx="975614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09152" y="6448427"/>
            <a:ext cx="6639905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 cap="all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>
                <a:solidFill>
                  <a:srgbClr val="545454"/>
                </a:solidFill>
              </a:rPr>
              <a:t>Добавить нижний колонтитул</a:t>
            </a:r>
            <a:endParaRPr lang="ru-RU" dirty="0">
              <a:solidFill>
                <a:srgbClr val="545454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153937" y="6448427"/>
            <a:ext cx="1396623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3133794F-F1B3-4559-A86E-1D3DBDE78770}" type="datetime1">
              <a:rPr lang="ru-RU" smtClean="0">
                <a:solidFill>
                  <a:srgbClr val="545454"/>
                </a:solidFill>
              </a:rPr>
              <a:pPr/>
              <a:t>15.07.2020</a:t>
            </a:fld>
            <a:endParaRPr lang="ru-RU" dirty="0">
              <a:solidFill>
                <a:srgbClr val="545454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830772" y="6448427"/>
            <a:ext cx="114329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F36C87F6-986D-49E6-AF40-1B3A1EE8064D}" type="slidenum">
              <a:rPr lang="ru-RU" smtClean="0">
                <a:solidFill>
                  <a:srgbClr val="545454"/>
                </a:solidFill>
              </a:rPr>
              <a:pPr/>
              <a:t>‹#›</a:t>
            </a:fld>
            <a:endParaRPr lang="ru-RU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6874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685983" rtl="0" eaLnBrk="1" latinLnBrk="0" hangingPunct="1">
        <a:lnSpc>
          <a:spcPct val="90000"/>
        </a:lnSpc>
        <a:spcBef>
          <a:spcPct val="0"/>
        </a:spcBef>
        <a:buNone/>
        <a:defRPr sz="3001" kern="1200" cap="all" baseline="0">
          <a:solidFill>
            <a:schemeClr val="tx1">
              <a:lumMod val="50000"/>
            </a:schemeClr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05795" indent="-171496" algn="l" defTabSz="685983" rtl="0" eaLnBrk="1" latinLnBrk="0" hangingPunct="1">
        <a:lnSpc>
          <a:spcPct val="90000"/>
        </a:lnSpc>
        <a:spcBef>
          <a:spcPts val="135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77291" indent="-171496" algn="l" defTabSz="685983" rtl="0" eaLnBrk="1" latinLnBrk="0" hangingPunct="1">
        <a:lnSpc>
          <a:spcPct val="90000"/>
        </a:lnSpc>
        <a:spcBef>
          <a:spcPts val="450"/>
        </a:spcBef>
        <a:buClr>
          <a:schemeClr val="tx1"/>
        </a:buClr>
        <a:buSzPct val="80000"/>
        <a:buFont typeface="Arial" pitchFamily="34" charset="0"/>
        <a:buChar char="•"/>
        <a:defRPr sz="15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548786" indent="-171496" algn="l" defTabSz="685983" rtl="0" eaLnBrk="1" latinLnBrk="0" hangingPunct="1">
        <a:lnSpc>
          <a:spcPct val="90000"/>
        </a:lnSpc>
        <a:spcBef>
          <a:spcPts val="450"/>
        </a:spcBef>
        <a:buClr>
          <a:schemeClr val="tx1"/>
        </a:buClr>
        <a:buSzPct val="80000"/>
        <a:buFont typeface="Arial" pitchFamily="34" charset="0"/>
        <a:buChar char="•"/>
        <a:defRPr sz="135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720282" indent="-171496" algn="l" defTabSz="685983" rtl="0" eaLnBrk="1" latinLnBrk="0" hangingPunct="1">
        <a:lnSpc>
          <a:spcPct val="90000"/>
        </a:lnSpc>
        <a:spcBef>
          <a:spcPts val="450"/>
        </a:spcBef>
        <a:buClr>
          <a:schemeClr val="tx1"/>
        </a:buClr>
        <a:buSzPct val="80000"/>
        <a:buFont typeface="Arial" pitchFamily="34" charset="0"/>
        <a:buChar char="•"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891778" indent="-171496" algn="l" defTabSz="685983" rtl="0" eaLnBrk="1" latinLnBrk="0" hangingPunct="1">
        <a:lnSpc>
          <a:spcPct val="90000"/>
        </a:lnSpc>
        <a:spcBef>
          <a:spcPts val="450"/>
        </a:spcBef>
        <a:buClr>
          <a:schemeClr val="tx1"/>
        </a:buClr>
        <a:buSzPct val="80000"/>
        <a:buFont typeface="Arial" pitchFamily="34" charset="0"/>
        <a:buChar char="•"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063273" indent="-171496" algn="l" defTabSz="685983" rtl="0" eaLnBrk="1" latinLnBrk="0" hangingPunct="1">
        <a:spcBef>
          <a:spcPts val="450"/>
        </a:spcBef>
        <a:buSzPct val="80000"/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769" indent="-171496" algn="l" defTabSz="685983" rtl="0" eaLnBrk="1" latinLnBrk="0" hangingPunct="1">
        <a:spcBef>
          <a:spcPts val="450"/>
        </a:spcBef>
        <a:buSzPct val="80000"/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406265" indent="-171496" algn="l" defTabSz="685983" rtl="0" eaLnBrk="1" latinLnBrk="0" hangingPunct="1">
        <a:spcBef>
          <a:spcPts val="450"/>
        </a:spcBef>
        <a:buSzPct val="80000"/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577761" indent="-171496" algn="l" defTabSz="685983" rtl="0" eaLnBrk="1" latinLnBrk="0" hangingPunct="1">
        <a:spcBef>
          <a:spcPts val="450"/>
        </a:spcBef>
        <a:buSzPct val="80000"/>
        <a:buFont typeface="Arial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91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83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74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966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957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949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4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932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9556" y="2605860"/>
            <a:ext cx="9903852" cy="1579422"/>
          </a:xfrm>
        </p:spPr>
        <p:txBody>
          <a:bodyPr rtlCol="0">
            <a:norm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b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Кримінологічне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прогнозування та планування заходів протидії злочинності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8811" y="4185283"/>
            <a:ext cx="7206635" cy="486181"/>
          </a:xfrm>
        </p:spPr>
        <p:txBody>
          <a:bodyPr rtlCol="0">
            <a:normAutofit fontScale="92500"/>
          </a:bodyPr>
          <a:lstStyle/>
          <a:p>
            <a:pPr rtl="0"/>
            <a:r>
              <a:rPr lang="uk-UA" sz="210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</a:t>
            </a:r>
            <a:r>
              <a:rPr lang="ru-RU" sz="210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кримінології та </a:t>
            </a:r>
            <a:r>
              <a:rPr lang="uk-UA" sz="210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кримінально-виконавчого права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1680" y="998098"/>
            <a:ext cx="1607762" cy="160776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8811" y="5126667"/>
            <a:ext cx="2548349" cy="71939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2D06ACC-2430-4481-8CDC-B31E837F84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1344" y="4745398"/>
            <a:ext cx="2548349" cy="176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57542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4" name="Rectangle 2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4000" dirty="0">
                <a:solidFill>
                  <a:schemeClr val="tx1"/>
                </a:solidFill>
              </a:rPr>
              <a:t>Види кримінологічного прогнозування:</a:t>
            </a:r>
          </a:p>
        </p:txBody>
      </p:sp>
      <p:sp>
        <p:nvSpPr>
          <p:cNvPr id="245785" name="Rectangle 25"/>
          <p:cNvSpPr>
            <a:spLocks noGrp="1" noChangeArrowheads="1"/>
          </p:cNvSpPr>
          <p:nvPr>
            <p:ph sz="quarter" idx="1"/>
          </p:nvPr>
        </p:nvSpPr>
        <p:spPr>
          <a:xfrm>
            <a:off x="1774826" y="1484314"/>
            <a:ext cx="4244975" cy="2376487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  <a:defRPr/>
            </a:pPr>
            <a:r>
              <a:rPr lang="uk-UA" sz="1900" b="1" dirty="0"/>
              <a:t>За масштабом:</a:t>
            </a:r>
          </a:p>
          <a:p>
            <a:pPr algn="just" eaLnBrk="1" hangingPunct="1">
              <a:defRPr/>
            </a:pPr>
            <a:r>
              <a:rPr lang="uk-UA" sz="1900" dirty="0"/>
              <a:t>злочинності загалом;</a:t>
            </a:r>
          </a:p>
          <a:p>
            <a:pPr algn="just" eaLnBrk="1" hangingPunct="1">
              <a:defRPr/>
            </a:pPr>
            <a:r>
              <a:rPr lang="uk-UA" sz="1900" dirty="0"/>
              <a:t>певної категорії злочинності (рецидивної, насильницької, неповнолітніх та ін.);</a:t>
            </a:r>
          </a:p>
          <a:p>
            <a:pPr algn="just" eaLnBrk="1" hangingPunct="1">
              <a:defRPr/>
            </a:pPr>
            <a:r>
              <a:rPr lang="uk-UA" sz="1900" dirty="0"/>
              <a:t>окремих видів злочинів (вбивство, вимагання, бандитизм та ін.).</a:t>
            </a:r>
          </a:p>
        </p:txBody>
      </p:sp>
      <p:sp>
        <p:nvSpPr>
          <p:cNvPr id="245786" name="Rectangle 26"/>
          <p:cNvSpPr>
            <a:spLocks noGrp="1" noChangeArrowheads="1"/>
          </p:cNvSpPr>
          <p:nvPr>
            <p:ph sz="quarter" idx="2"/>
          </p:nvPr>
        </p:nvSpPr>
        <p:spPr>
          <a:xfrm>
            <a:off x="6240463" y="1412875"/>
            <a:ext cx="4316412" cy="252095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  <a:defRPr/>
            </a:pPr>
            <a:r>
              <a:rPr lang="uk-UA" sz="1900" dirty="0"/>
              <a:t>       </a:t>
            </a:r>
            <a:r>
              <a:rPr lang="uk-UA" sz="1900" b="1" dirty="0"/>
              <a:t>За територіальною ознакою:</a:t>
            </a:r>
          </a:p>
          <a:p>
            <a:pPr algn="just" eaLnBrk="1" hangingPunct="1">
              <a:defRPr/>
            </a:pPr>
            <a:r>
              <a:rPr lang="uk-UA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загальнодержавне (на рівні держави);</a:t>
            </a:r>
          </a:p>
          <a:p>
            <a:pPr algn="just" eaLnBrk="1" hangingPunct="1">
              <a:defRPr/>
            </a:pPr>
            <a:r>
              <a:rPr lang="uk-UA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регіональне (на рівні регіону або автономної республіки);</a:t>
            </a:r>
          </a:p>
          <a:p>
            <a:pPr algn="just" eaLnBrk="1" hangingPunct="1">
              <a:defRPr/>
            </a:pPr>
            <a:r>
              <a:rPr lang="uk-UA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місцеве (на рівні міста, району, окремого населеного пункту);</a:t>
            </a:r>
          </a:p>
          <a:p>
            <a:pPr algn="just" eaLnBrk="1" hangingPunct="1">
              <a:defRPr/>
            </a:pPr>
            <a:r>
              <a:rPr lang="uk-UA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відомче (у відповідній галузі народного господарства, на окремому підприємстві).</a:t>
            </a:r>
          </a:p>
        </p:txBody>
      </p:sp>
      <p:sp>
        <p:nvSpPr>
          <p:cNvPr id="245787" name="Rectangle 27"/>
          <p:cNvSpPr>
            <a:spLocks noGrp="1" noChangeArrowheads="1"/>
          </p:cNvSpPr>
          <p:nvPr>
            <p:ph sz="quarter" idx="3"/>
          </p:nvPr>
        </p:nvSpPr>
        <p:spPr>
          <a:xfrm>
            <a:off x="1703388" y="3924300"/>
            <a:ext cx="4316412" cy="2528888"/>
          </a:xfrm>
        </p:spPr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uk-UA" b="1" dirty="0"/>
              <a:t>За ступенем охоплення прогнозування:</a:t>
            </a:r>
          </a:p>
          <a:p>
            <a:pPr algn="just" eaLnBrk="1" hangingPunct="1">
              <a:defRPr/>
            </a:pPr>
            <a:r>
              <a:rPr lang="uk-UA" sz="1900" dirty="0"/>
              <a:t>у суспільстві в цілому;</a:t>
            </a:r>
          </a:p>
          <a:p>
            <a:pPr algn="just" eaLnBrk="1" hangingPunct="1">
              <a:defRPr/>
            </a:pPr>
            <a:r>
              <a:rPr lang="uk-UA" sz="1900" dirty="0"/>
              <a:t>різних соціальних груп, що сформовані за певними ознаками, такими як сімейний стан, вік, професія, освіта;</a:t>
            </a:r>
          </a:p>
          <a:p>
            <a:pPr algn="just" eaLnBrk="1" hangingPunct="1">
              <a:defRPr/>
            </a:pPr>
            <a:r>
              <a:rPr lang="uk-UA" sz="1900" dirty="0"/>
              <a:t>конкретних осіб.</a:t>
            </a:r>
          </a:p>
        </p:txBody>
      </p:sp>
      <p:sp>
        <p:nvSpPr>
          <p:cNvPr id="245788" name="Rectangle 28"/>
          <p:cNvSpPr>
            <a:spLocks noGrp="1" noChangeArrowheads="1"/>
          </p:cNvSpPr>
          <p:nvPr>
            <p:ph sz="quarter" idx="4"/>
          </p:nvPr>
        </p:nvSpPr>
        <p:spPr>
          <a:xfrm>
            <a:off x="6172201" y="3924300"/>
            <a:ext cx="4316413" cy="2457450"/>
          </a:xfrm>
        </p:spPr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uk-UA" b="1" dirty="0"/>
              <a:t>За тривалістю прогностичного періоду:</a:t>
            </a:r>
          </a:p>
          <a:p>
            <a:pPr algn="just" eaLnBrk="1" hangingPunct="1">
              <a:defRPr/>
            </a:pPr>
            <a:r>
              <a:rPr lang="uk-UA" sz="1900" dirty="0"/>
              <a:t>довгострокове або перспективне (терміном на 10 - 20 років);</a:t>
            </a:r>
          </a:p>
          <a:p>
            <a:pPr algn="just" eaLnBrk="1" hangingPunct="1">
              <a:defRPr/>
            </a:pPr>
            <a:r>
              <a:rPr lang="uk-UA" sz="1900" dirty="0"/>
              <a:t>середньострокове ( терміном на 3 - 5 років);</a:t>
            </a:r>
          </a:p>
          <a:p>
            <a:pPr algn="just" eaLnBrk="1" hangingPunct="1">
              <a:defRPr/>
            </a:pPr>
            <a:r>
              <a:rPr lang="uk-UA" sz="1900" dirty="0"/>
              <a:t>короткострокове (терміном на 1 – 2 роки).</a:t>
            </a:r>
          </a:p>
        </p:txBody>
      </p:sp>
    </p:spTree>
    <p:extLst>
      <p:ext uri="{BB962C8B-B14F-4D97-AF65-F5344CB8AC3E}">
        <p14:creationId xmlns:p14="http://schemas.microsoft.com/office/powerpoint/2010/main" xmlns="" val="3731402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ChangeArrowheads="1"/>
          </p:cNvSpPr>
          <p:nvPr/>
        </p:nvSpPr>
        <p:spPr bwMode="auto">
          <a:xfrm>
            <a:off x="2444750" y="1125539"/>
            <a:ext cx="8115300" cy="15827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uk-UA" altLang="uk-UA" sz="2000" b="1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Екстраполяції — розповсюдження встановлених в минулому тенденцій на майбутнє, шляхом рівняння динамічного ряду або знаходження лінії, яка віддалена від точок реальних значень конкретного явища за всі роки спостереження на мінімальну суму квадратів відстані.</a:t>
            </a:r>
            <a:endParaRPr lang="ru-RU" altLang="uk-UA" sz="2000" dirty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ru-RU" altLang="uk-UA" sz="1800" dirty="0">
              <a:solidFill>
                <a:srgbClr val="0D0D03"/>
              </a:solidFill>
              <a:latin typeface="Arial" charset="0"/>
            </a:endParaRPr>
          </a:p>
        </p:txBody>
      </p:sp>
      <p:sp>
        <p:nvSpPr>
          <p:cNvPr id="283651" name="Rectangle 3"/>
          <p:cNvSpPr>
            <a:spLocks noChangeArrowheads="1"/>
          </p:cNvSpPr>
          <p:nvPr/>
        </p:nvSpPr>
        <p:spPr bwMode="auto">
          <a:xfrm>
            <a:off x="2424114" y="2852738"/>
            <a:ext cx="8135937" cy="18716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uk-UA" altLang="uk-UA" sz="2000" b="1" dirty="0">
                <a:solidFill>
                  <a:schemeClr val="tx1"/>
                </a:solidFill>
                <a:latin typeface="Arial" charset="0"/>
                <a:cs typeface="Arial" charset="0"/>
              </a:rPr>
              <a:t>Моделювання — дослідження якого-небудь явища, процесу або системи на основі їх раніш встановлених характеристик, </a:t>
            </a:r>
            <a:r>
              <a:rPr lang="uk-UA" altLang="uk-UA" sz="2000" b="1" dirty="0" err="1">
                <a:solidFill>
                  <a:schemeClr val="tx1"/>
                </a:solidFill>
                <a:latin typeface="Arial" charset="0"/>
                <a:cs typeface="Arial" charset="0"/>
              </a:rPr>
              <a:t>зв’язків</a:t>
            </a:r>
            <a:r>
              <a:rPr lang="uk-UA" altLang="uk-UA" sz="2000" b="1" dirty="0">
                <a:solidFill>
                  <a:schemeClr val="tx1"/>
                </a:solidFill>
                <a:latin typeface="Arial" charset="0"/>
                <a:cs typeface="Arial" charset="0"/>
              </a:rPr>
              <a:t> і закономірностей. Спочатку утворюється модель відповідного об’єкту, а потім дослідження продовжується на даному прообразі реального. На підставі отриманих даних робиться прогноз.</a:t>
            </a:r>
            <a:endParaRPr lang="ru-RU" altLang="uk-UA" sz="2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/>
            <a:endParaRPr lang="ru-RU" altLang="uk-UA" sz="1400" dirty="0">
              <a:solidFill>
                <a:srgbClr val="0D0D03"/>
              </a:solidFill>
              <a:latin typeface="Times New Roman" pitchFamily="18" charset="0"/>
            </a:endParaRPr>
          </a:p>
        </p:txBody>
      </p:sp>
      <p:sp>
        <p:nvSpPr>
          <p:cNvPr id="283652" name="Rectangle 4"/>
          <p:cNvSpPr>
            <a:spLocks noChangeArrowheads="1"/>
          </p:cNvSpPr>
          <p:nvPr/>
        </p:nvSpPr>
        <p:spPr bwMode="auto">
          <a:xfrm>
            <a:off x="2444750" y="4941888"/>
            <a:ext cx="8115300" cy="172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D0D03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uk-UA" altLang="uk-UA" sz="2000" b="1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Метод експертних оцінок — притягнення знань і творчих здібностей групи компетентних осіб (експертів) для визначення майбутнього стану об’єктів, які цікавлять. Число експертів повинно бути достатнім (біля 20-25 </a:t>
            </a:r>
            <a:r>
              <a:rPr lang="uk-UA" altLang="uk-UA" sz="2000" b="1" dirty="0" err="1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чол</a:t>
            </a:r>
            <a:r>
              <a:rPr lang="uk-UA" altLang="uk-UA" sz="2000" b="1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.) для статистичної обробки їх думок.</a:t>
            </a:r>
            <a:endParaRPr lang="ru-RU" altLang="uk-UA" sz="2000" dirty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ru-RU" altLang="uk-UA" sz="2000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283653" name="AutoShape 5"/>
          <p:cNvSpPr>
            <a:spLocks noChangeArrowheads="1"/>
          </p:cNvSpPr>
          <p:nvPr/>
        </p:nvSpPr>
        <p:spPr bwMode="auto">
          <a:xfrm>
            <a:off x="4151313" y="188914"/>
            <a:ext cx="4297362" cy="81438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uk-UA" altLang="uk-UA" sz="2000" b="1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МЕТОДИ КРИМІНОЛОГІЧНОГО ПРОГНОЗУВАННЯ:</a:t>
            </a:r>
            <a:endParaRPr lang="ru-RU" altLang="uk-UA" sz="2000" b="1">
              <a:solidFill>
                <a:srgbClr val="C00000"/>
              </a:solidFill>
              <a:latin typeface="Arial" charset="0"/>
            </a:endParaRPr>
          </a:p>
          <a:p>
            <a:pPr algn="l"/>
            <a:endParaRPr lang="ru-RU" altLang="uk-UA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57030" name="Line 6"/>
          <p:cNvSpPr>
            <a:spLocks noChangeShapeType="1"/>
          </p:cNvSpPr>
          <p:nvPr/>
        </p:nvSpPr>
        <p:spPr bwMode="auto">
          <a:xfrm>
            <a:off x="1992313" y="1516063"/>
            <a:ext cx="0" cy="3929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283655" name="Rectangle 7"/>
          <p:cNvSpPr>
            <a:spLocks noChangeArrowheads="1"/>
          </p:cNvSpPr>
          <p:nvPr/>
        </p:nvSpPr>
        <p:spPr bwMode="auto">
          <a:xfrm>
            <a:off x="1524001" y="851978"/>
            <a:ext cx="25713" cy="302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700" tIns="12700" rIns="12700" bIns="12700" anchor="ctr">
            <a:spAutoFit/>
          </a:bodyPr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l" eaLnBrk="1" hangingPunct="1"/>
            <a:endParaRPr lang="uk-UA" altLang="uk-UA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83656" name="Rectangle 8"/>
          <p:cNvSpPr>
            <a:spLocks noChangeArrowheads="1"/>
          </p:cNvSpPr>
          <p:nvPr/>
        </p:nvSpPr>
        <p:spPr bwMode="auto">
          <a:xfrm>
            <a:off x="1524001" y="1000637"/>
            <a:ext cx="25713" cy="518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700" tIns="12700" rIns="12700" bIns="12700" anchor="ctr">
            <a:spAutoFit/>
          </a:bodyPr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l" eaLnBrk="1" hangingPunct="1"/>
            <a:r>
              <a:rPr lang="uk-UA" altLang="uk-UA" sz="140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uk-UA" altLang="uk-UA" sz="1400">
                <a:solidFill>
                  <a:schemeClr val="tx1"/>
                </a:solidFill>
                <a:latin typeface="Arial" charset="0"/>
                <a:cs typeface="Times New Roman" pitchFamily="18" charset="0"/>
              </a:rPr>
            </a:br>
            <a:endParaRPr lang="uk-UA" altLang="uk-UA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57033" name="Line 9"/>
          <p:cNvSpPr>
            <a:spLocks noChangeShapeType="1"/>
          </p:cNvSpPr>
          <p:nvPr/>
        </p:nvSpPr>
        <p:spPr bwMode="auto">
          <a:xfrm>
            <a:off x="1992313" y="5445125"/>
            <a:ext cx="431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>
              <a:defRPr/>
            </a:pPr>
            <a:endParaRPr lang="uk-UA"/>
          </a:p>
        </p:txBody>
      </p:sp>
      <p:sp>
        <p:nvSpPr>
          <p:cNvPr id="257034" name="Line 10"/>
          <p:cNvSpPr>
            <a:spLocks noChangeShapeType="1"/>
          </p:cNvSpPr>
          <p:nvPr/>
        </p:nvSpPr>
        <p:spPr bwMode="auto">
          <a:xfrm>
            <a:off x="1992313" y="3357563"/>
            <a:ext cx="431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>
              <a:defRPr/>
            </a:pPr>
            <a:endParaRPr lang="uk-UA"/>
          </a:p>
        </p:txBody>
      </p:sp>
      <p:sp>
        <p:nvSpPr>
          <p:cNvPr id="257035" name="Line 11"/>
          <p:cNvSpPr>
            <a:spLocks noChangeShapeType="1"/>
          </p:cNvSpPr>
          <p:nvPr/>
        </p:nvSpPr>
        <p:spPr bwMode="auto">
          <a:xfrm>
            <a:off x="2012950" y="1530350"/>
            <a:ext cx="431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195532501"/>
      </p:ext>
    </p:extLst>
  </p:cSld>
  <p:clrMapOvr>
    <a:masterClrMapping/>
  </p:clrMapOvr>
  <p:transition advTm="4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Прямоугольник 1"/>
          <p:cNvSpPr>
            <a:spLocks noChangeArrowheads="1"/>
          </p:cNvSpPr>
          <p:nvPr/>
        </p:nvSpPr>
        <p:spPr bwMode="auto">
          <a:xfrm>
            <a:off x="1524000" y="2736851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en-US" altLang="uk-U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altLang="uk-U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Значення кримінологічного прогнозування.</a:t>
            </a:r>
          </a:p>
        </p:txBody>
      </p:sp>
    </p:spTree>
    <p:extLst>
      <p:ext uri="{BB962C8B-B14F-4D97-AF65-F5344CB8AC3E}">
        <p14:creationId xmlns:p14="http://schemas.microsoft.com/office/powerpoint/2010/main" xmlns="" val="1853616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sz="3200" dirty="0">
                <a:solidFill>
                  <a:schemeClr val="tx1"/>
                </a:solidFill>
              </a:rPr>
              <a:t>Значення кримінологічного прогнозування: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908050"/>
            <a:ext cx="11379200" cy="56896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злочинності є насамперед інформацією для потреб практики, причому такою інформацією, на підставі якої визначають і оцінюють можливості боротьби із злочинністю в майбутньому з урахуванням усіх наявних сил і засобів;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злочинності є основою для організації боротьби зі злочинністю взагалі, що здійснюється не тільки державними органами, а й громадськими організаціями;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сприяє зміцненню і розвитку системи органів, що реалізують профілактичні та інші заходи боротьби зі злочинністю.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Оцінюючи рівень, структуру, динаміку та інші характеристики злочинності з позицій теперішнього й майбутнього, ці органи в разі потреби ставлять перед законодавцями питання про внесення змін і доповнень у чинне кримінальне, кримінально-процесуальне та кримінально-виконавче законодавство;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є науковою основою для складання планів боротьби зі злочинністю та її профілактики. Між надійністю прогнозу й обґрунтованістю плану існує прямий зв'язок: що точніший прогноз, то більше підстав для забезпечення оптимальності плану.</a:t>
            </a:r>
          </a:p>
        </p:txBody>
      </p:sp>
    </p:spTree>
    <p:extLst>
      <p:ext uri="{BB962C8B-B14F-4D97-AF65-F5344CB8AC3E}">
        <p14:creationId xmlns:p14="http://schemas.microsoft.com/office/powerpoint/2010/main" xmlns="" val="341363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Прямоугольник 1"/>
          <p:cNvSpPr>
            <a:spLocks noChangeArrowheads="1"/>
          </p:cNvSpPr>
          <p:nvPr/>
        </p:nvSpPr>
        <p:spPr bwMode="auto">
          <a:xfrm>
            <a:off x="1524000" y="2736850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uk-UA" altLang="uk-U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Поняття, завдання, види і методи кримінологічного планування.</a:t>
            </a:r>
          </a:p>
        </p:txBody>
      </p:sp>
    </p:spTree>
    <p:extLst>
      <p:ext uri="{BB962C8B-B14F-4D97-AF65-F5344CB8AC3E}">
        <p14:creationId xmlns:p14="http://schemas.microsoft.com/office/powerpoint/2010/main" xmlns="" val="30992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ChangeArrowheads="1"/>
          </p:cNvSpPr>
          <p:nvPr/>
        </p:nvSpPr>
        <p:spPr bwMode="auto">
          <a:xfrm>
            <a:off x="4511676" y="2014539"/>
            <a:ext cx="3529013" cy="261937"/>
          </a:xfrm>
          <a:prstGeom prst="rect">
            <a:avLst/>
          </a:prstGeom>
          <a:solidFill>
            <a:schemeClr val="accent2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uk-UA" altLang="uk-UA" sz="1400" b="1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ПРИНЦИПИ ПЛАНУВАННЯ</a:t>
            </a:r>
            <a:endParaRPr lang="uk-UA" altLang="uk-UA" sz="180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287747" name="Rectangle 3"/>
          <p:cNvSpPr>
            <a:spLocks noChangeArrowheads="1"/>
          </p:cNvSpPr>
          <p:nvPr/>
        </p:nvSpPr>
        <p:spPr bwMode="auto">
          <a:xfrm>
            <a:off x="2212976" y="2381250"/>
            <a:ext cx="8321675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uk-UA" altLang="uk-UA" sz="1400" b="1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наукової обґрунтованості, суть якого полягає в тому, що планування повинно здійснюватися на основі наукового аналізу об’єктивної дійсності, в умовах якої реалізовуватиметься план;</a:t>
            </a:r>
            <a:endParaRPr lang="ru-RU" altLang="uk-UA" sz="1100" dirty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ru-RU" altLang="uk-UA" sz="1800" dirty="0">
              <a:solidFill>
                <a:srgbClr val="0D0D03"/>
              </a:solidFill>
              <a:latin typeface="Arial" charset="0"/>
            </a:endParaRPr>
          </a:p>
        </p:txBody>
      </p:sp>
      <p:sp>
        <p:nvSpPr>
          <p:cNvPr id="287748" name="Rectangle 4"/>
          <p:cNvSpPr>
            <a:spLocks noChangeArrowheads="1"/>
          </p:cNvSpPr>
          <p:nvPr/>
        </p:nvSpPr>
        <p:spPr bwMode="auto">
          <a:xfrm>
            <a:off x="2212976" y="2928939"/>
            <a:ext cx="8321675" cy="365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uk-UA" altLang="uk-UA" sz="1400" b="1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законності, який передбачає розробку планів відповідно до чинного законодавства;</a:t>
            </a:r>
            <a:endParaRPr lang="ru-RU" altLang="uk-UA" sz="1100" dirty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ru-RU" altLang="uk-UA" sz="1800" dirty="0">
              <a:solidFill>
                <a:srgbClr val="0D0D03"/>
              </a:solidFill>
              <a:latin typeface="Arial" charset="0"/>
            </a:endParaRPr>
          </a:p>
        </p:txBody>
      </p:sp>
      <p:sp>
        <p:nvSpPr>
          <p:cNvPr id="287749" name="Rectangle 5"/>
          <p:cNvSpPr>
            <a:spLocks noChangeArrowheads="1"/>
          </p:cNvSpPr>
          <p:nvPr/>
        </p:nvSpPr>
        <p:spPr bwMode="auto">
          <a:xfrm>
            <a:off x="2246314" y="3383758"/>
            <a:ext cx="8321675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uk-UA" altLang="uk-UA" sz="1400" b="1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актуальності, який означає необхідність у процесі планування визначити пріоритетні напрямки профілактичної діяльності.</a:t>
            </a:r>
            <a:endParaRPr lang="ru-RU" altLang="uk-UA" sz="1100" dirty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ru-RU" altLang="uk-UA" sz="1800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287750" name="Rectangle 6"/>
          <p:cNvSpPr>
            <a:spLocks noChangeArrowheads="1"/>
          </p:cNvSpPr>
          <p:nvPr/>
        </p:nvSpPr>
        <p:spPr bwMode="auto">
          <a:xfrm>
            <a:off x="2212976" y="3935414"/>
            <a:ext cx="8321675" cy="365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uk-UA" altLang="uk-UA" sz="1400" b="1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реальності та неупередженості, який вимагає врахування об’єктивних можливостей суб’єктів профілактики;</a:t>
            </a:r>
            <a:endParaRPr lang="ru-RU" altLang="uk-UA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87751" name="Rectangle 7"/>
          <p:cNvSpPr>
            <a:spLocks noChangeArrowheads="1"/>
          </p:cNvSpPr>
          <p:nvPr/>
        </p:nvSpPr>
        <p:spPr bwMode="auto">
          <a:xfrm>
            <a:off x="2212976" y="4392613"/>
            <a:ext cx="8321675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uk-UA" altLang="uk-UA" sz="1400" b="1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конкретності, який передбачає однозначність змісту запланованих заходів, термінів їх виконання, суб’єктів реалізації та контролю;</a:t>
            </a:r>
            <a:endParaRPr lang="ru-RU" altLang="uk-UA" sz="1400" dirty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ru-RU" altLang="uk-UA" sz="1800" dirty="0">
              <a:solidFill>
                <a:srgbClr val="0D0D03"/>
              </a:solidFill>
              <a:latin typeface="Arial" charset="0"/>
            </a:endParaRPr>
          </a:p>
        </p:txBody>
      </p:sp>
      <p:sp>
        <p:nvSpPr>
          <p:cNvPr id="287752" name="Rectangle 8"/>
          <p:cNvSpPr>
            <a:spLocks noChangeArrowheads="1"/>
          </p:cNvSpPr>
          <p:nvPr/>
        </p:nvSpPr>
        <p:spPr bwMode="auto">
          <a:xfrm>
            <a:off x="2212976" y="4941888"/>
            <a:ext cx="8321675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uk-UA" altLang="uk-UA" sz="1400" b="1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узгодженості, який означає узгодження в межах плану усіх його складових частин, аби вони не суперечили один одному;</a:t>
            </a:r>
            <a:endParaRPr lang="ru-RU" altLang="uk-UA" sz="1400" dirty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ru-RU" altLang="uk-UA" sz="1800" dirty="0">
              <a:solidFill>
                <a:srgbClr val="0D0D03"/>
              </a:solidFill>
              <a:latin typeface="Arial" charset="0"/>
            </a:endParaRPr>
          </a:p>
        </p:txBody>
      </p:sp>
      <p:sp>
        <p:nvSpPr>
          <p:cNvPr id="287753" name="Rectangle 9"/>
          <p:cNvSpPr>
            <a:spLocks noChangeArrowheads="1"/>
          </p:cNvSpPr>
          <p:nvPr/>
        </p:nvSpPr>
        <p:spPr bwMode="auto">
          <a:xfrm>
            <a:off x="2212976" y="5489575"/>
            <a:ext cx="8321675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uk-UA" altLang="uk-UA" sz="1400" b="1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субординації, який полягає у підпорядкуванні заходів короткострокових планів довгостроковим, нижчих ланок суб’єктів профілактики вищим;</a:t>
            </a:r>
            <a:endParaRPr lang="ru-RU" altLang="uk-UA" sz="1400" dirty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ru-RU" altLang="uk-UA" sz="1800" dirty="0">
              <a:solidFill>
                <a:srgbClr val="0D0D03"/>
              </a:solidFill>
              <a:latin typeface="Arial" charset="0"/>
            </a:endParaRPr>
          </a:p>
        </p:txBody>
      </p:sp>
      <p:sp>
        <p:nvSpPr>
          <p:cNvPr id="287754" name="Rectangle 10"/>
          <p:cNvSpPr>
            <a:spLocks noChangeArrowheads="1"/>
          </p:cNvSpPr>
          <p:nvPr/>
        </p:nvSpPr>
        <p:spPr bwMode="auto">
          <a:xfrm>
            <a:off x="2212976" y="6038851"/>
            <a:ext cx="8321675" cy="5492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uk-UA" altLang="uk-UA" sz="1400" b="1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інформативності, який розглядається у двох аспектах. Згідно з першим, цей принцип означає складання плану на підставі повної й достовірної інформації;</a:t>
            </a:r>
            <a:endParaRPr lang="ru-RU" altLang="uk-UA" sz="1400" dirty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ru-RU" altLang="uk-UA" sz="1800" dirty="0">
              <a:solidFill>
                <a:srgbClr val="0D0D03"/>
              </a:solidFill>
              <a:latin typeface="Arial" charset="0"/>
            </a:endParaRPr>
          </a:p>
        </p:txBody>
      </p:sp>
      <p:sp>
        <p:nvSpPr>
          <p:cNvPr id="263179" name="Line 11"/>
          <p:cNvSpPr>
            <a:spLocks noChangeShapeType="1"/>
          </p:cNvSpPr>
          <p:nvPr/>
        </p:nvSpPr>
        <p:spPr bwMode="auto">
          <a:xfrm>
            <a:off x="2063750" y="2636839"/>
            <a:ext cx="0" cy="3671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263180" name="Line 12"/>
          <p:cNvSpPr>
            <a:spLocks noChangeShapeType="1"/>
          </p:cNvSpPr>
          <p:nvPr/>
        </p:nvSpPr>
        <p:spPr bwMode="auto">
          <a:xfrm>
            <a:off x="2063751" y="2636838"/>
            <a:ext cx="1444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263181" name="Line 13"/>
          <p:cNvSpPr>
            <a:spLocks noChangeShapeType="1"/>
          </p:cNvSpPr>
          <p:nvPr/>
        </p:nvSpPr>
        <p:spPr bwMode="auto">
          <a:xfrm>
            <a:off x="4188115" y="3294064"/>
            <a:ext cx="1825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263182" name="Line 14"/>
          <p:cNvSpPr>
            <a:spLocks noChangeShapeType="1"/>
          </p:cNvSpPr>
          <p:nvPr/>
        </p:nvSpPr>
        <p:spPr bwMode="auto">
          <a:xfrm>
            <a:off x="2063751" y="3644900"/>
            <a:ext cx="1444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263183" name="Line 15"/>
          <p:cNvSpPr>
            <a:spLocks noChangeShapeType="1"/>
          </p:cNvSpPr>
          <p:nvPr/>
        </p:nvSpPr>
        <p:spPr bwMode="auto">
          <a:xfrm>
            <a:off x="3935413" y="4300538"/>
            <a:ext cx="1825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263184" name="Line 16"/>
          <p:cNvSpPr>
            <a:spLocks noChangeShapeType="1"/>
          </p:cNvSpPr>
          <p:nvPr/>
        </p:nvSpPr>
        <p:spPr bwMode="auto">
          <a:xfrm>
            <a:off x="2063751" y="4581525"/>
            <a:ext cx="1825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263185" name="Line 17"/>
          <p:cNvSpPr>
            <a:spLocks noChangeShapeType="1"/>
          </p:cNvSpPr>
          <p:nvPr/>
        </p:nvSpPr>
        <p:spPr bwMode="auto">
          <a:xfrm>
            <a:off x="2063751" y="5229225"/>
            <a:ext cx="1825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263186" name="Line 18"/>
          <p:cNvSpPr>
            <a:spLocks noChangeShapeType="1"/>
          </p:cNvSpPr>
          <p:nvPr/>
        </p:nvSpPr>
        <p:spPr bwMode="auto">
          <a:xfrm>
            <a:off x="2063751" y="5734050"/>
            <a:ext cx="1825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263187" name="Line 19"/>
          <p:cNvSpPr>
            <a:spLocks noChangeShapeType="1"/>
          </p:cNvSpPr>
          <p:nvPr/>
        </p:nvSpPr>
        <p:spPr bwMode="auto">
          <a:xfrm>
            <a:off x="2063751" y="6308725"/>
            <a:ext cx="1444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287764" name="Rectangle 20"/>
          <p:cNvSpPr>
            <a:spLocks noChangeArrowheads="1"/>
          </p:cNvSpPr>
          <p:nvPr/>
        </p:nvSpPr>
        <p:spPr bwMode="auto">
          <a:xfrm>
            <a:off x="203202" y="836612"/>
            <a:ext cx="11896430" cy="1083465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uk-UA" altLang="uk-UA" sz="18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Кримінологічне планування – цілеспрямований процес розробки плану, в якому на основі цілей і завдань боротьби зі злочинністю окреслюються шляхи й засоби їх досягнення, нормативне, інформаційне, організаційне, методичне та ресурсне забезпечення на визначений термін. Планування дозволяє зробити таку діяльність раціональною, системною, ефективною.</a:t>
            </a:r>
            <a:endParaRPr lang="ru-RU" altLang="uk-UA" sz="1800" dirty="0">
              <a:solidFill>
                <a:schemeClr val="accent6"/>
              </a:solidFill>
              <a:latin typeface="Times New Roman" pitchFamily="18" charset="0"/>
            </a:endParaRPr>
          </a:p>
        </p:txBody>
      </p:sp>
      <p:sp>
        <p:nvSpPr>
          <p:cNvPr id="287765" name="Rectangle 21"/>
          <p:cNvSpPr>
            <a:spLocks noChangeArrowheads="1"/>
          </p:cNvSpPr>
          <p:nvPr/>
        </p:nvSpPr>
        <p:spPr bwMode="auto">
          <a:xfrm>
            <a:off x="-139700" y="120141"/>
            <a:ext cx="25713" cy="302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700" tIns="12700" rIns="12700" bIns="12700" anchor="ctr">
            <a:spAutoFit/>
          </a:bodyPr>
          <a:lstStyle>
            <a:lvl1pPr eaLnBrk="0" hangingPunct="0">
              <a:tabLst>
                <a:tab pos="449263" algn="r"/>
              </a:tabLst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449263" algn="r"/>
              </a:tabLst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449263" algn="r"/>
              </a:tabLst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449263" algn="r"/>
              </a:tabLst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449263" algn="r"/>
              </a:tabLst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</a:tabLs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</a:tabLs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</a:tabLs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r"/>
              </a:tabLs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l" eaLnBrk="1" hangingPunct="1"/>
            <a:endParaRPr lang="uk-UA" altLang="uk-UA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87766" name="Rectangle 22"/>
          <p:cNvSpPr>
            <a:spLocks noChangeArrowheads="1"/>
          </p:cNvSpPr>
          <p:nvPr/>
        </p:nvSpPr>
        <p:spPr bwMode="auto">
          <a:xfrm>
            <a:off x="-139700" y="268800"/>
            <a:ext cx="25713" cy="518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700" tIns="12700" rIns="12700" bIns="12700" anchor="ctr">
            <a:spAutoFit/>
          </a:bodyPr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l" eaLnBrk="1" hangingPunct="1"/>
            <a:r>
              <a:rPr lang="uk-UA" altLang="uk-UA" sz="140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uk-UA" altLang="uk-UA" sz="1400">
                <a:solidFill>
                  <a:schemeClr val="tx1"/>
                </a:solidFill>
                <a:latin typeface="Arial" charset="0"/>
                <a:cs typeface="Times New Roman" pitchFamily="18" charset="0"/>
              </a:rPr>
            </a:br>
            <a:endParaRPr lang="uk-UA" altLang="uk-UA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87767" name="Rectangle 23"/>
          <p:cNvSpPr>
            <a:spLocks noChangeArrowheads="1"/>
          </p:cNvSpPr>
          <p:nvPr/>
        </p:nvSpPr>
        <p:spPr bwMode="auto">
          <a:xfrm>
            <a:off x="203202" y="1"/>
            <a:ext cx="11896434" cy="7651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>
            <a:lvl1pPr marL="342900" indent="-3429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lvl="1" algn="l" eaLnBrk="1" hangingPunct="1">
              <a:lnSpc>
                <a:spcPct val="112000"/>
              </a:lnSpc>
            </a:pPr>
            <a:r>
              <a:rPr lang="uk-UA" altLang="uk-UA" sz="1600" b="1" dirty="0">
                <a:solidFill>
                  <a:schemeClr val="tx1"/>
                </a:solidFill>
                <a:latin typeface="Times New Roman" pitchFamily="18" charset="0"/>
              </a:rPr>
              <a:t>План –</a:t>
            </a:r>
            <a:r>
              <a:rPr lang="uk-UA" altLang="uk-UA" sz="1400" b="1" dirty="0">
                <a:solidFill>
                  <a:schemeClr val="tx1"/>
                </a:solidFill>
                <a:latin typeface="Times New Roman" pitchFamily="18" charset="0"/>
              </a:rPr>
              <a:t> це різновид управлінського рішення, поданого у вигляді системи </a:t>
            </a:r>
            <a:r>
              <a:rPr lang="uk-UA" altLang="uk-UA" sz="1400" b="1" dirty="0" err="1">
                <a:solidFill>
                  <a:schemeClr val="tx1"/>
                </a:solidFill>
                <a:latin typeface="Times New Roman" pitchFamily="18" charset="0"/>
              </a:rPr>
              <a:t>взаємопогоджених</a:t>
            </a:r>
            <a:r>
              <a:rPr lang="uk-UA" altLang="uk-UA" sz="1400" b="1" dirty="0">
                <a:solidFill>
                  <a:schemeClr val="tx1"/>
                </a:solidFill>
                <a:latin typeface="Times New Roman" pitchFamily="18" charset="0"/>
              </a:rPr>
              <a:t> і взаємопов’язаних заходів, які потрібно здійснити у встановленій послідовності та визначені строки з метою досягнення поставлених цілей.</a:t>
            </a:r>
          </a:p>
        </p:txBody>
      </p:sp>
    </p:spTree>
    <p:extLst>
      <p:ext uri="{BB962C8B-B14F-4D97-AF65-F5344CB8AC3E}">
        <p14:creationId xmlns:p14="http://schemas.microsoft.com/office/powerpoint/2010/main" xmlns="" val="4024654762"/>
      </p:ext>
    </p:extLst>
  </p:cSld>
  <p:clrMapOvr>
    <a:masterClrMapping/>
  </p:clrMapOvr>
  <p:transition advTm="4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AutoShape 2"/>
          <p:cNvSpPr>
            <a:spLocks noChangeArrowheads="1"/>
          </p:cNvSpPr>
          <p:nvPr/>
        </p:nvSpPr>
        <p:spPr bwMode="auto">
          <a:xfrm>
            <a:off x="4367214" y="404813"/>
            <a:ext cx="3475037" cy="69215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uk-UA" altLang="uk-UA" sz="1400" b="1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ВИДИ КРИМІНОЛОГІЧНОГО ПЛАНУВАННЯ</a:t>
            </a:r>
            <a:endParaRPr lang="uk-UA" altLang="uk-UA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88771" name="Rectangle 3"/>
          <p:cNvSpPr>
            <a:spLocks noChangeArrowheads="1"/>
          </p:cNvSpPr>
          <p:nvPr/>
        </p:nvSpPr>
        <p:spPr bwMode="auto">
          <a:xfrm>
            <a:off x="2711451" y="1770064"/>
            <a:ext cx="1463675" cy="365125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uk-UA" altLang="uk-UA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масштабом</a:t>
            </a:r>
            <a:endParaRPr lang="uk-UA" altLang="uk-UA" sz="14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8772" name="Rectangle 4"/>
          <p:cNvSpPr>
            <a:spLocks noChangeArrowheads="1"/>
          </p:cNvSpPr>
          <p:nvPr/>
        </p:nvSpPr>
        <p:spPr bwMode="auto">
          <a:xfrm>
            <a:off x="5159375" y="1773239"/>
            <a:ext cx="2103438" cy="365125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uk-UA" altLang="uk-UA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термінами виконання</a:t>
            </a:r>
            <a:endParaRPr lang="uk-UA" altLang="uk-UA" sz="1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8773" name="Rectangle 5"/>
          <p:cNvSpPr>
            <a:spLocks noChangeArrowheads="1"/>
          </p:cNvSpPr>
          <p:nvPr/>
        </p:nvSpPr>
        <p:spPr bwMode="auto">
          <a:xfrm>
            <a:off x="8256589" y="1916114"/>
            <a:ext cx="1646237" cy="365125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uk-UA" altLang="uk-UA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обсягом роботи</a:t>
            </a:r>
            <a:endParaRPr lang="uk-UA" altLang="uk-UA" sz="1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8774" name="Rectangle 6"/>
          <p:cNvSpPr>
            <a:spLocks noChangeArrowheads="1"/>
          </p:cNvSpPr>
          <p:nvPr/>
        </p:nvSpPr>
        <p:spPr bwMode="auto">
          <a:xfrm>
            <a:off x="2279651" y="2420938"/>
            <a:ext cx="1920875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uk-UA" altLang="uk-UA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трудових і навчальних</a:t>
            </a:r>
            <a:endParaRPr lang="ru-RU" altLang="uk-UA" sz="1400">
              <a:solidFill>
                <a:schemeClr val="tx1"/>
              </a:solidFill>
              <a:latin typeface="Times New Roman" pitchFamily="18" charset="0"/>
            </a:endParaRPr>
          </a:p>
          <a:p>
            <a:pPr algn="ctr"/>
            <a:r>
              <a:rPr lang="uk-UA" altLang="uk-UA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колективів</a:t>
            </a:r>
            <a:endParaRPr lang="uk-UA" altLang="uk-UA" sz="1400" b="1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8775" name="Rectangle 7"/>
          <p:cNvSpPr>
            <a:spLocks noChangeArrowheads="1"/>
          </p:cNvSpPr>
          <p:nvPr/>
        </p:nvSpPr>
        <p:spPr bwMode="auto">
          <a:xfrm>
            <a:off x="2279651" y="3284539"/>
            <a:ext cx="1920875" cy="288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l" eaLnBrk="1" hangingPunct="1"/>
            <a:r>
              <a:rPr lang="uk-UA" altLang="uk-UA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громадських об’єднань</a:t>
            </a:r>
            <a:endParaRPr lang="uk-UA" altLang="uk-UA" sz="1400" b="1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8776" name="Rectangle 8"/>
          <p:cNvSpPr>
            <a:spLocks noChangeArrowheads="1"/>
          </p:cNvSpPr>
          <p:nvPr/>
        </p:nvSpPr>
        <p:spPr bwMode="auto">
          <a:xfrm>
            <a:off x="2279650" y="3789364"/>
            <a:ext cx="1944688" cy="3587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uk-UA" altLang="uk-UA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відомчі</a:t>
            </a:r>
            <a:endParaRPr lang="uk-UA" altLang="uk-UA" sz="1400" b="1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8777" name="Rectangle 9"/>
          <p:cNvSpPr>
            <a:spLocks noChangeArrowheads="1"/>
          </p:cNvSpPr>
          <p:nvPr/>
        </p:nvSpPr>
        <p:spPr bwMode="auto">
          <a:xfrm>
            <a:off x="2279650" y="4365625"/>
            <a:ext cx="1943100" cy="2873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uk-UA" altLang="uk-UA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міжвідомчі</a:t>
            </a:r>
            <a:endParaRPr lang="uk-UA" altLang="uk-UA" sz="1400" b="1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8778" name="Rectangle 10"/>
          <p:cNvSpPr>
            <a:spLocks noChangeArrowheads="1"/>
          </p:cNvSpPr>
          <p:nvPr/>
        </p:nvSpPr>
        <p:spPr bwMode="auto">
          <a:xfrm>
            <a:off x="2279650" y="4941889"/>
            <a:ext cx="1873250" cy="2873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uk-UA" altLang="uk-UA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регіональні</a:t>
            </a:r>
            <a:endParaRPr lang="uk-UA" altLang="uk-UA" sz="1400" b="1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8779" name="Rectangle 11"/>
          <p:cNvSpPr>
            <a:spLocks noChangeArrowheads="1"/>
          </p:cNvSpPr>
          <p:nvPr/>
        </p:nvSpPr>
        <p:spPr bwMode="auto">
          <a:xfrm>
            <a:off x="5280026" y="2492376"/>
            <a:ext cx="1920875" cy="504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l" eaLnBrk="1" hangingPunct="1"/>
            <a:r>
              <a:rPr lang="uk-UA" altLang="uk-UA" sz="1400" b="1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короткострокові</a:t>
            </a:r>
            <a:endParaRPr lang="ru-RU" altLang="uk-UA" sz="1100" b="1">
              <a:solidFill>
                <a:schemeClr val="tx1"/>
              </a:solidFill>
              <a:latin typeface="Arial" charset="0"/>
            </a:endParaRPr>
          </a:p>
          <a:p>
            <a:pPr algn="ctr"/>
            <a:r>
              <a:rPr lang="uk-UA" altLang="uk-UA" sz="1400" b="1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(річні)</a:t>
            </a:r>
            <a:endParaRPr lang="uk-UA" altLang="uk-UA" sz="18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88780" name="Rectangle 12"/>
          <p:cNvSpPr>
            <a:spLocks noChangeArrowheads="1"/>
          </p:cNvSpPr>
          <p:nvPr/>
        </p:nvSpPr>
        <p:spPr bwMode="auto">
          <a:xfrm>
            <a:off x="8183564" y="2579688"/>
            <a:ext cx="1920875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uk-UA" altLang="uk-UA" sz="1400" b="1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оперативні</a:t>
            </a:r>
            <a:endParaRPr lang="uk-UA" altLang="uk-UA" sz="18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88781" name="Rectangle 13"/>
          <p:cNvSpPr>
            <a:spLocks noChangeArrowheads="1"/>
          </p:cNvSpPr>
          <p:nvPr/>
        </p:nvSpPr>
        <p:spPr bwMode="auto">
          <a:xfrm>
            <a:off x="5232401" y="3429001"/>
            <a:ext cx="1920875" cy="5762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l" eaLnBrk="1" hangingPunct="1"/>
            <a:r>
              <a:rPr lang="uk-UA" altLang="uk-UA" sz="1400" b="1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середньострокові</a:t>
            </a:r>
            <a:endParaRPr lang="ru-RU" altLang="uk-UA" sz="1100" b="1">
              <a:solidFill>
                <a:schemeClr val="tx1"/>
              </a:solidFill>
              <a:latin typeface="Arial" charset="0"/>
            </a:endParaRPr>
          </a:p>
          <a:p>
            <a:pPr algn="ctr"/>
            <a:r>
              <a:rPr lang="uk-UA" altLang="uk-UA" sz="1400" b="1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(від 1 до 3 років)</a:t>
            </a:r>
            <a:endParaRPr lang="uk-UA" altLang="uk-UA" sz="18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88782" name="Rectangle 14"/>
          <p:cNvSpPr>
            <a:spLocks noChangeArrowheads="1"/>
          </p:cNvSpPr>
          <p:nvPr/>
        </p:nvSpPr>
        <p:spPr bwMode="auto">
          <a:xfrm>
            <a:off x="5232401" y="4365625"/>
            <a:ext cx="1920875" cy="503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l" eaLnBrk="1" hangingPunct="1"/>
            <a:r>
              <a:rPr lang="uk-UA" altLang="uk-UA" sz="1400" b="1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перспективні</a:t>
            </a:r>
            <a:endParaRPr lang="ru-RU" altLang="uk-UA" sz="1100" b="1">
              <a:solidFill>
                <a:schemeClr val="tx1"/>
              </a:solidFill>
              <a:latin typeface="Arial" charset="0"/>
            </a:endParaRPr>
          </a:p>
          <a:p>
            <a:pPr algn="ctr"/>
            <a:r>
              <a:rPr lang="uk-UA" altLang="uk-UA" sz="1400" b="1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(5 років)</a:t>
            </a:r>
            <a:endParaRPr lang="uk-UA" altLang="uk-UA" sz="18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88783" name="Rectangle 15"/>
          <p:cNvSpPr>
            <a:spLocks noChangeArrowheads="1"/>
          </p:cNvSpPr>
          <p:nvPr/>
        </p:nvSpPr>
        <p:spPr bwMode="auto">
          <a:xfrm>
            <a:off x="8183564" y="3500438"/>
            <a:ext cx="1920875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uk-UA" altLang="uk-UA" sz="1400" b="1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окремих видів злочинів</a:t>
            </a:r>
            <a:endParaRPr lang="uk-UA" altLang="uk-UA" sz="18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88784" name="Rectangle 16"/>
          <p:cNvSpPr>
            <a:spLocks noChangeArrowheads="1"/>
          </p:cNvSpPr>
          <p:nvPr/>
        </p:nvSpPr>
        <p:spPr bwMode="auto">
          <a:xfrm>
            <a:off x="8183564" y="4365625"/>
            <a:ext cx="1920875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uk-UA" altLang="uk-UA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комплексні</a:t>
            </a:r>
            <a:endParaRPr lang="uk-UA" altLang="uk-UA" sz="1800" b="1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8785" name="Rectangle 17"/>
          <p:cNvSpPr>
            <a:spLocks noChangeArrowheads="1"/>
          </p:cNvSpPr>
          <p:nvPr/>
        </p:nvSpPr>
        <p:spPr bwMode="auto">
          <a:xfrm>
            <a:off x="1524001" y="-265623"/>
            <a:ext cx="25713" cy="302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700" tIns="12700" rIns="12700" bIns="12700" anchor="ctr">
            <a:spAutoFit/>
          </a:bodyPr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l" eaLnBrk="1" hangingPunct="1"/>
            <a:endParaRPr lang="uk-UA" altLang="uk-UA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65234" name="Line 18"/>
          <p:cNvSpPr>
            <a:spLocks noChangeShapeType="1"/>
          </p:cNvSpPr>
          <p:nvPr/>
        </p:nvSpPr>
        <p:spPr bwMode="auto">
          <a:xfrm flipH="1">
            <a:off x="3359149" y="1163640"/>
            <a:ext cx="2665413" cy="647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>
              <a:defRPr/>
            </a:pPr>
            <a:endParaRPr lang="uk-UA"/>
          </a:p>
        </p:txBody>
      </p:sp>
      <p:sp>
        <p:nvSpPr>
          <p:cNvPr id="265235" name="Line 19"/>
          <p:cNvSpPr>
            <a:spLocks noChangeShapeType="1"/>
          </p:cNvSpPr>
          <p:nvPr/>
        </p:nvSpPr>
        <p:spPr bwMode="auto">
          <a:xfrm>
            <a:off x="6024563" y="1125538"/>
            <a:ext cx="0" cy="647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>
              <a:defRPr/>
            </a:pPr>
            <a:endParaRPr lang="uk-UA"/>
          </a:p>
        </p:txBody>
      </p:sp>
      <p:sp>
        <p:nvSpPr>
          <p:cNvPr id="265236" name="Line 20"/>
          <p:cNvSpPr>
            <a:spLocks noChangeShapeType="1"/>
          </p:cNvSpPr>
          <p:nvPr/>
        </p:nvSpPr>
        <p:spPr bwMode="auto">
          <a:xfrm>
            <a:off x="6024563" y="1125539"/>
            <a:ext cx="3167062" cy="7905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162061466"/>
      </p:ext>
    </p:extLst>
  </p:cSld>
  <p:clrMapOvr>
    <a:masterClrMapping/>
  </p:clrMapOvr>
  <p:transition advTm="4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7933" y="23019"/>
            <a:ext cx="9756140" cy="132556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планування складається з п'яти основних етапів: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організаційно-підготовчого;</a:t>
            </a:r>
          </a:p>
          <a:p>
            <a:pPr eaLnBrk="1" hangingPunct="1">
              <a:defRPr/>
            </a:pP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інформаційно-аналітичного;</a:t>
            </a:r>
          </a:p>
          <a:p>
            <a:pPr eaLnBrk="1" hangingPunct="1">
              <a:defRPr/>
            </a:pP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безпосередньої розробки плану;</a:t>
            </a:r>
          </a:p>
          <a:p>
            <a:pPr eaLnBrk="1" hangingPunct="1">
              <a:defRPr/>
            </a:pP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виконання плану;</a:t>
            </a:r>
          </a:p>
          <a:p>
            <a:pPr eaLnBrk="1" hangingPunct="1">
              <a:defRPr/>
            </a:pP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 профілактичної діяльності й висновки.</a:t>
            </a:r>
          </a:p>
        </p:txBody>
      </p:sp>
    </p:spTree>
    <p:extLst>
      <p:ext uri="{BB962C8B-B14F-4D97-AF65-F5344CB8AC3E}">
        <p14:creationId xmlns:p14="http://schemas.microsoft.com/office/powerpoint/2010/main" xmlns="" val="2889002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вимоги до кримінологічного планування всіх рівнів: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uk-UA" sz="2800" dirty="0"/>
              <a:t>планування повинно бути колективним як за колом учасників складання плану, так і за колом його виконавців;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uk-UA" sz="2800" dirty="0"/>
              <a:t>виконавці плану повинні мати необхідні повноваження;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uk-UA" sz="2800" dirty="0"/>
              <a:t>намічені заходи повинні </a:t>
            </a:r>
            <a:r>
              <a:rPr lang="uk-UA" sz="2800" dirty="0" err="1"/>
              <a:t>взаємоузгоджуватись</a:t>
            </a:r>
            <a:r>
              <a:rPr lang="uk-UA" sz="2800" dirty="0"/>
              <a:t> і не суперечити один одному;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uk-UA" sz="2800" dirty="0"/>
              <a:t>заходи слід планувати з урахуванням конкретної обстановки у регіоні (відомстві) і своєчасно коригувати з урахуванням її змін.</a:t>
            </a:r>
          </a:p>
        </p:txBody>
      </p:sp>
    </p:spTree>
    <p:extLst>
      <p:ext uri="{BB962C8B-B14F-4D97-AF65-F5344CB8AC3E}">
        <p14:creationId xmlns:p14="http://schemas.microsoft.com/office/powerpoint/2010/main" xmlns="" val="2550465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 планування можливе за таких умов: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uk-UA" sz="2800" dirty="0"/>
              <a:t>наявності конкретної вихідної мети, щоб процес планування не перетворився у безладні дії;</a:t>
            </a:r>
          </a:p>
          <a:p>
            <a:pPr algn="just" eaLnBrk="1" hangingPunct="1">
              <a:defRPr/>
            </a:pPr>
            <a:r>
              <a:rPr lang="uk-UA" sz="2800" dirty="0"/>
              <a:t>обмеження обсягу часу, в межах якого ця мета перебуває у відповідності із зовнішніми умовами;</a:t>
            </a:r>
          </a:p>
          <a:p>
            <a:pPr algn="just" eaLnBrk="1" hangingPunct="1">
              <a:defRPr/>
            </a:pPr>
            <a:r>
              <a:rPr lang="uk-UA" sz="2800" dirty="0"/>
              <a:t>обмеження обсягів засобів, які використовуються для реалізації мети;</a:t>
            </a:r>
          </a:p>
          <a:p>
            <a:pPr algn="just" eaLnBrk="1" hangingPunct="1">
              <a:defRPr/>
            </a:pPr>
            <a:r>
              <a:rPr lang="uk-UA" sz="2800" dirty="0"/>
              <a:t>вихідна мета не повинна бути жорстко зв’язаною із засобами реалізації.</a:t>
            </a:r>
          </a:p>
        </p:txBody>
      </p:sp>
    </p:spTree>
    <p:extLst>
      <p:ext uri="{BB962C8B-B14F-4D97-AF65-F5344CB8AC3E}">
        <p14:creationId xmlns:p14="http://schemas.microsoft.com/office/powerpoint/2010/main" xmlns="" val="2947103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9199" y="0"/>
            <a:ext cx="9144000" cy="65556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2000" b="1" dirty="0">
                <a:latin typeface="Arial" pitchFamily="34" charset="0"/>
                <a:cs typeface="Arial" pitchFamily="34" charset="0"/>
              </a:rPr>
              <a:t>Література до теми:</a:t>
            </a:r>
            <a:endParaRPr lang="uk-UA" sz="2000" dirty="0">
              <a:latin typeface="Arial" pitchFamily="34" charset="0"/>
              <a:cs typeface="Arial" pitchFamily="34" charset="0"/>
            </a:endParaRPr>
          </a:p>
          <a:p>
            <a:pPr indent="457200" algn="just">
              <a:defRPr/>
            </a:pPr>
            <a:r>
              <a:rPr lang="uk-UA" sz="2000" dirty="0">
                <a:latin typeface="Arial" pitchFamily="34" charset="0"/>
                <a:cs typeface="Arial" pitchFamily="34" charset="0"/>
              </a:rPr>
              <a:t>1.	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України «Про Національну поліцію» від 2.07.2015 р.</a:t>
            </a:r>
          </a:p>
          <a:p>
            <a:pPr indent="457200" algn="just"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Наказ МВС України «Про затвердження Інструкції з організації планування в Міністерстві внутрішніх справ України» від 14.11.20І6 № 1208.</a:t>
            </a:r>
          </a:p>
          <a:p>
            <a:pPr indent="457200" algn="just"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Порядок ведення єдиного обліку в органах (підрозділах) поліції заяв і повідомлень про кримінальні правопорушення та інші події, затверджено наказом МВС України від 08.02.2019 № 100.</a:t>
            </a:r>
          </a:p>
          <a:p>
            <a:pPr indent="457200" algn="just">
              <a:buAutoNum type="arabicPeriod" startAt="5"/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про єдину інформаційну систему Міністерства внутрішніх справ, затверджене постановою Кабінету Міністрів України від 14.11.2018 р. № 1024.</a:t>
            </a:r>
          </a:p>
          <a:p>
            <a:pPr indent="457200" algn="just">
              <a:buAutoNum type="arabicPeriod" startAt="5"/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Кримінологія : підручник [Текст] / О. М.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Джужа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В. В. Василевич, В. В.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Чернєй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С. С. Чернявський та ін. ; за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ред. д-ра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наук, проф. В. В.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Чернєя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 за наук. ред. д-ра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наук, проф. О. М.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Джужі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Київ : ФОП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Маслаков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2020. – 612 с. </a:t>
            </a:r>
          </a:p>
          <a:p>
            <a:pPr indent="457200" algn="just"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	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Закалюк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А.П. Курс сучасної української кримінології. Т. 2: Кримінологічна характеристика та запобігання вчиненню окремих видів злочинів. К.: Видавничий дім «Ін Юре», 2007. 712 с.</a:t>
            </a:r>
          </a:p>
          <a:p>
            <a:pPr indent="457200" algn="just"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	Кримінологія: підручник : практикум / [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Ю. В. Александров та ін.]; НАН України, Київ. ун-т права. Київ : Юрінком Інтер, 2017. 341 с.</a:t>
            </a:r>
          </a:p>
          <a:p>
            <a:pPr indent="457200" algn="just"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	Кримінологія: підручник / А.М. Бабенко, О.Ю. Бусол, О.М. Костенко та ін.; за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ред. Ю.В. Нікітіна, С.Ф. Денисова, Є.Л.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Стрельцова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2-ге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вид.,перероб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Харків : Право, 2018. 416 с.</a:t>
            </a:r>
          </a:p>
          <a:p>
            <a:pPr indent="457200" algn="just"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	12. Кримінологія. Академічний курс /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авторів; за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ред. О.М. Литвинова. К.: Видавничий дім «Кондор», 2018. 538 с.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uk-UA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5275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Прямоугольник 1"/>
          <p:cNvSpPr>
            <a:spLocks noChangeArrowheads="1"/>
          </p:cNvSpPr>
          <p:nvPr/>
        </p:nvSpPr>
        <p:spPr bwMode="auto">
          <a:xfrm>
            <a:off x="932873" y="2520950"/>
            <a:ext cx="1034472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uk-UA" altLang="uk-U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Використання кримінологічних прогнозів у плануванні боротьби зі злочинністю.</a:t>
            </a:r>
          </a:p>
        </p:txBody>
      </p:sp>
    </p:spTree>
    <p:extLst>
      <p:ext uri="{BB962C8B-B14F-4D97-AF65-F5344CB8AC3E}">
        <p14:creationId xmlns:p14="http://schemas.microsoft.com/office/powerpoint/2010/main" xmlns="" val="716317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Прямоугольник 1"/>
          <p:cNvSpPr>
            <a:spLocks noChangeArrowheads="1"/>
          </p:cNvSpPr>
          <p:nvPr/>
        </p:nvSpPr>
        <p:spPr bwMode="auto">
          <a:xfrm>
            <a:off x="544945" y="101601"/>
            <a:ext cx="11563928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just" eaLnBrk="1" hangingPunct="1"/>
            <a:r>
              <a:rPr lang="uk-UA" altLang="uk-UA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підвищення ефективності боротьби зі злочинністю зумовлює необхідність обґрунтованого прогнозування злочинності. </a:t>
            </a:r>
          </a:p>
          <a:p>
            <a:pPr algn="just" eaLnBrk="1" hangingPunct="1"/>
            <a:r>
              <a:rPr lang="uk-UA" alt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злочинності є насамперед інформацією для потреб практики, причому такою інформацією, на підставі якої визначають і оцінюють можливості боротьби із злочинністю в майбутньому з урахуванням усіх наявних сил і засобів.</a:t>
            </a:r>
          </a:p>
          <a:p>
            <a:pPr algn="just" eaLnBrk="1" hangingPunct="1"/>
            <a:r>
              <a:rPr lang="uk-UA" alt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суті прогноз злочинності є основою для організації боротьби зі злочинністю взагалі, що здійснюється не тільки державними органами, а й громадськими організаціями. </a:t>
            </a:r>
          </a:p>
          <a:p>
            <a:pPr algn="just" eaLnBrk="1" hangingPunct="1"/>
            <a:r>
              <a:rPr lang="uk-UA" altLang="uk-UA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є важливим етапом планомірної боротьби зі злочинністю — </a:t>
            </a:r>
            <a:r>
              <a:rPr lang="uk-UA" alt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 на основі прогнозу можна вирішити питання прийняття своєчасних рішень про вплив на злочинність, її види, причини, що її породжують, і умови, які їй сприяють.</a:t>
            </a:r>
          </a:p>
        </p:txBody>
      </p:sp>
    </p:spTree>
    <p:extLst>
      <p:ext uri="{BB962C8B-B14F-4D97-AF65-F5344CB8AC3E}">
        <p14:creationId xmlns:p14="http://schemas.microsoft.com/office/powerpoint/2010/main" xmlns="" val="1858684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Прямоугольник 1"/>
          <p:cNvSpPr>
            <a:spLocks noChangeArrowheads="1"/>
          </p:cNvSpPr>
          <p:nvPr/>
        </p:nvSpPr>
        <p:spPr bwMode="auto">
          <a:xfrm>
            <a:off x="341745" y="-17463"/>
            <a:ext cx="11554691" cy="609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just" eaLnBrk="1" hangingPunct="1"/>
            <a:r>
              <a:rPr lang="uk-UA" altLang="uk-UA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Кримінологічний прогноз сприяє зміцненню і розвитку системи органів, що реалізують запобіжні та інші заходи боротьби зі злочинністю. </a:t>
            </a:r>
          </a:p>
          <a:p>
            <a:pPr algn="just" eaLnBrk="1" hangingPunct="1"/>
            <a:r>
              <a:rPr lang="uk-UA" altLang="uk-UA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Оцінюючи рівень, структуру, динаміку та інші характеристики злочинності з позицій теперішнього й майбутнього, ці органи в разі потреби ставлять перед законодавцями питання про внесення змін і доповнень у чинне кримінальне, кримінально-процесуальне та кримінально-виконавче законодавство.</a:t>
            </a:r>
          </a:p>
          <a:p>
            <a:pPr algn="just" eaLnBrk="1" hangingPunct="1"/>
            <a:r>
              <a:rPr lang="uk-UA" altLang="uk-UA" sz="3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Отже, кримінологічне прогнозування забезпечує визначення не тільки оптимального варіанта науково обґрунтованої стратегії й заходів підвищення організаційної діяльності державних і громадських органів у сфері боротьби зі злочинністю, а й тактики і методики цієї боротьби.</a:t>
            </a:r>
          </a:p>
        </p:txBody>
      </p:sp>
    </p:spTree>
    <p:extLst>
      <p:ext uri="{BB962C8B-B14F-4D97-AF65-F5344CB8AC3E}">
        <p14:creationId xmlns:p14="http://schemas.microsoft.com/office/powerpoint/2010/main" xmlns="" val="3484750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Прямоугольник 1"/>
          <p:cNvSpPr>
            <a:spLocks noChangeArrowheads="1"/>
          </p:cNvSpPr>
          <p:nvPr/>
        </p:nvSpPr>
        <p:spPr bwMode="auto">
          <a:xfrm>
            <a:off x="184727" y="-17463"/>
            <a:ext cx="11702473" cy="609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indent="457200" algn="just" eaLnBrk="1" hangingPunct="1"/>
            <a:r>
              <a:rPr lang="uk-UA" altLang="uk-UA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 злочинності тісно взаємопов’язане з плануванням боротьби зі злочинністю, хоча вони різняться цілями і завданнями.</a:t>
            </a:r>
          </a:p>
          <a:p>
            <a:pPr indent="457200" algn="just" eaLnBrk="1" hangingPunct="1"/>
            <a:r>
              <a:rPr lang="uk-UA" altLang="uk-UA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Прогнозування має на меті виявити можливі варіанти зміни злочинності в майбутньому й обставини, які сприятимуть зниженню (збільшенню) рівня злочинності, а план встановлює, що для цього необхідно зробити, в який термін, які потрібні ресурси, засоби тощо. </a:t>
            </a:r>
            <a:r>
              <a:rPr lang="uk-UA" altLang="uk-UA" sz="3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 злочинності передує формуванню плану в часі й визначає його сутність і зміст.</a:t>
            </a:r>
          </a:p>
          <a:p>
            <a:pPr indent="457200" algn="just" eaLnBrk="1" hangingPunct="1"/>
            <a:r>
              <a:rPr lang="uk-UA" altLang="uk-UA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 є науковою основою для складання планів боротьби зі злочинністю та її запобігання. \</a:t>
            </a:r>
          </a:p>
          <a:p>
            <a:pPr indent="457200" algn="just" eaLnBrk="1" hangingPunct="1"/>
            <a:r>
              <a:rPr lang="uk-UA" altLang="uk-UA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 надійністю прогнозу й обґрунтованістю плану існує прямий зв’язок: що точніший прогноз, то більше підстав для забезпечення оптимальності плану.</a:t>
            </a:r>
          </a:p>
        </p:txBody>
      </p:sp>
    </p:spTree>
    <p:extLst>
      <p:ext uri="{BB962C8B-B14F-4D97-AF65-F5344CB8AC3E}">
        <p14:creationId xmlns:p14="http://schemas.microsoft.com/office/powerpoint/2010/main" xmlns="" val="2768641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Прямоугольник 1"/>
          <p:cNvSpPr>
            <a:spLocks noChangeArrowheads="1"/>
          </p:cNvSpPr>
          <p:nvPr/>
        </p:nvSpPr>
        <p:spPr bwMode="auto">
          <a:xfrm>
            <a:off x="1524000" y="2736850"/>
            <a:ext cx="91440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uk-UA" alt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Індивідуальне кримінологічне прогнозування</a:t>
            </a:r>
            <a:r>
              <a:rPr lang="uk-UA" altLang="uk-UA" sz="40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432303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962B2E9E-C343-4B3F-B257-AB67A661BAF3}"/>
              </a:ext>
            </a:extLst>
          </p:cNvPr>
          <p:cNvSpPr/>
          <p:nvPr/>
        </p:nvSpPr>
        <p:spPr>
          <a:xfrm>
            <a:off x="471055" y="406400"/>
            <a:ext cx="10972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 індивідуальної поведінки полягає у визначенні ймовірності вчинення конкретною особою злочину або навпаки її виправлення й відмови від злочинної діяльності. </a:t>
            </a:r>
          </a:p>
          <a:p>
            <a:pPr algn="just"/>
            <a:endParaRPr lang="uk-UA" sz="32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32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цього приводу заслуговує на увагу думка </a:t>
            </a:r>
            <a:b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Зелінського, який піддає критиці позицію вчених-кримінологів, які заперечують взагалі можливість індивідуального кримінологічного прогнозування.</a:t>
            </a:r>
          </a:p>
        </p:txBody>
      </p:sp>
    </p:spTree>
    <p:extLst>
      <p:ext uri="{BB962C8B-B14F-4D97-AF65-F5344CB8AC3E}">
        <p14:creationId xmlns:p14="http://schemas.microsoft.com/office/powerpoint/2010/main" xmlns="" val="1872623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uk-U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Побудова прогностичної моделі передбачає два підходи:</a:t>
            </a:r>
            <a:endParaRPr lang="uk-UA" sz="3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uk-UA" sz="3200" dirty="0"/>
              <a:t>прогнозування на основі узагальнення біографії індивіда;</a:t>
            </a:r>
          </a:p>
          <a:p>
            <a:pPr algn="just" eaLnBrk="1" hangingPunct="1">
              <a:defRPr/>
            </a:pPr>
            <a:r>
              <a:rPr lang="uk-UA" sz="3200" dirty="0"/>
              <a:t>прогнозування на основі аналізу внутрішнього духовного життя індивіда, його установок і мотивів.</a:t>
            </a:r>
          </a:p>
        </p:txBody>
      </p:sp>
    </p:spTree>
    <p:extLst>
      <p:ext uri="{BB962C8B-B14F-4D97-AF65-F5344CB8AC3E}">
        <p14:creationId xmlns:p14="http://schemas.microsoft.com/office/powerpoint/2010/main" xmlns="" val="2597783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31704" y="2636913"/>
            <a:ext cx="6192688" cy="10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6600" dirty="0">
                <a:solidFill>
                  <a:srgbClr val="5454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lang="ru-RU" sz="6600" dirty="0">
              <a:solidFill>
                <a:srgbClr val="54545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8446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326" y="643622"/>
            <a:ext cx="11813309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Поняття, завдання, види і методи кримінологічного прогнозування.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 кримінологічного прогнозування.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Поняття, завдання, види і методи кримінологічного планування.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кримінологічних прогнозів у плануванні боротьби зі злочинністю.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Індивідуальне кримінологічне прогнозування.</a:t>
            </a:r>
          </a:p>
          <a:p>
            <a:pPr algn="just">
              <a:defRPr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</a:p>
        </p:txBody>
      </p:sp>
    </p:spTree>
    <p:extLst>
      <p:ext uri="{BB962C8B-B14F-4D97-AF65-F5344CB8AC3E}">
        <p14:creationId xmlns:p14="http://schemas.microsoft.com/office/powerpoint/2010/main" xmlns="" val="3368447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Прямоугольник 1"/>
          <p:cNvSpPr>
            <a:spLocks noChangeArrowheads="1"/>
          </p:cNvSpPr>
          <p:nvPr/>
        </p:nvSpPr>
        <p:spPr bwMode="auto">
          <a:xfrm>
            <a:off x="1524000" y="2736850"/>
            <a:ext cx="91440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 eaLnBrk="1" hangingPunct="1">
              <a:buFont typeface="Garamond" pitchFamily="18" charset="0"/>
              <a:buAutoNum type="arabicPeriod"/>
            </a:pPr>
            <a:r>
              <a:rPr lang="uk-UA" altLang="uk-UA" sz="4000" b="1" dirty="0">
                <a:solidFill>
                  <a:schemeClr val="tx1"/>
                </a:solidFill>
              </a:rPr>
              <a:t>Поняття, завдання, види і методи кримінологічного прогнозування.</a:t>
            </a:r>
          </a:p>
        </p:txBody>
      </p:sp>
    </p:spTree>
    <p:extLst>
      <p:ext uri="{BB962C8B-B14F-4D97-AF65-F5344CB8AC3E}">
        <p14:creationId xmlns:p14="http://schemas.microsoft.com/office/powerpoint/2010/main" xmlns="" val="1830021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uk-UA" sz="2400">
                <a:solidFill>
                  <a:schemeClr val="tx1"/>
                </a:solidFill>
              </a:rPr>
              <a:t>Прогнозування – це процес отримання наукового знання про майбутнє, що ґрунтується на встановлених закономірностях в результаті аналізу минулого і сьогодення.</a:t>
            </a:r>
          </a:p>
        </p:txBody>
      </p:sp>
      <p:sp>
        <p:nvSpPr>
          <p:cNvPr id="23757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uk-UA" sz="2400" i="1" dirty="0"/>
              <a:t>    </a:t>
            </a:r>
            <a:r>
              <a:rPr lang="uk-UA" sz="2400" b="1" dirty="0"/>
              <a:t>Прогноз –</a:t>
            </a:r>
            <a:r>
              <a:rPr lang="uk-UA" sz="2400" dirty="0"/>
              <a:t> це наслідок наукового прогнозування, висновок про можливе настання з певним коефіцієнтом вірогідності явищ, процесів, подій, обумовлених тенденціями і закономірностями розвитку прогнозованого об’єкта від минулого до теперішнього, і від теперішнього до майбутнього.</a:t>
            </a:r>
          </a:p>
        </p:txBody>
      </p:sp>
      <p:graphicFrame>
        <p:nvGraphicFramePr>
          <p:cNvPr id="2" name="Схема 1"/>
          <p:cNvGraphicFramePr/>
          <p:nvPr/>
        </p:nvGraphicFramePr>
        <p:xfrm>
          <a:off x="1941142" y="3644900"/>
          <a:ext cx="8208963" cy="3024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840001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7" name="Rectangle 11"/>
          <p:cNvSpPr>
            <a:spLocks noGrp="1" noChangeArrowheads="1"/>
          </p:cNvSpPr>
          <p:nvPr>
            <p:ph type="title"/>
          </p:nvPr>
        </p:nvSpPr>
        <p:spPr>
          <a:xfrm>
            <a:off x="670560" y="274639"/>
            <a:ext cx="11003280" cy="9937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 злочинності — це передбачення ймовірних змін тенденцій і закономірностей злочинності в майбутньому.</a:t>
            </a:r>
          </a:p>
        </p:txBody>
      </p:sp>
      <p:sp>
        <p:nvSpPr>
          <p:cNvPr id="239628" name="Rectangle 12"/>
          <p:cNvSpPr>
            <a:spLocks noGrp="1" noChangeArrowheads="1"/>
          </p:cNvSpPr>
          <p:nvPr>
            <p:ph type="body" sz="half" idx="1"/>
          </p:nvPr>
        </p:nvSpPr>
        <p:spPr>
          <a:xfrm>
            <a:off x="274320" y="1268413"/>
            <a:ext cx="11673839" cy="288131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uk-UA" sz="2400" dirty="0"/>
              <a:t>    </a:t>
            </a:r>
            <a:r>
              <a:rPr lang="uk-UA" sz="2400" b="1" dirty="0"/>
              <a:t>Кримінологічне прогнозування (за А. Зелінським) —</a:t>
            </a:r>
            <a:r>
              <a:rPr lang="uk-UA" sz="2400" dirty="0"/>
              <a:t> це процес отримання, обробки й аналізу інформації з метою визначення майбутнього стану злочинності або ймовір­ності вчинення конкретного злочину, а </a:t>
            </a:r>
            <a:r>
              <a:rPr lang="uk-UA" sz="2400" b="1" dirty="0"/>
              <a:t>кримінологічний прогноз — </a:t>
            </a:r>
            <a:r>
              <a:rPr lang="uk-UA" sz="2400" dirty="0"/>
              <a:t>це висновок, який отримують у результаті прогнозування, тобто судження про майбутній рівень, структуру і динаміку злочинності, а також про небезпеку вчинення злочину кон­кретною особою.</a:t>
            </a:r>
          </a:p>
        </p:txBody>
      </p:sp>
      <p:sp>
        <p:nvSpPr>
          <p:cNvPr id="239629" name="Rectangle 13"/>
          <p:cNvSpPr>
            <a:spLocks noGrp="1" noChangeArrowheads="1"/>
          </p:cNvSpPr>
          <p:nvPr>
            <p:ph sz="half" idx="2"/>
          </p:nvPr>
        </p:nvSpPr>
        <p:spPr>
          <a:xfrm>
            <a:off x="274320" y="4076701"/>
            <a:ext cx="11531600" cy="2447925"/>
          </a:xfrm>
        </p:spPr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uk-UA" sz="2400" b="1" dirty="0"/>
              <a:t>    </a:t>
            </a:r>
            <a:r>
              <a:rPr lang="uk-UA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Кримінологічне прогнозування -</a:t>
            </a:r>
            <a:r>
              <a:rPr lang="uk-UA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 процес наукового передбачення змін тенденцій і закономірностей злочинності, категорій і груп кримінальних правопорушень, особи злочинця, причин злочинності, діяльності щодо профілактики злочинності в майбутньому, а також перспектив розвитку науки кримінології.</a:t>
            </a:r>
          </a:p>
        </p:txBody>
      </p:sp>
    </p:spTree>
    <p:extLst>
      <p:ext uri="{BB962C8B-B14F-4D97-AF65-F5344CB8AC3E}">
        <p14:creationId xmlns:p14="http://schemas.microsoft.com/office/powerpoint/2010/main" xmlns="" val="1608542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DFE9754E-3A85-4BC5-A2FF-94405F85A691}"/>
              </a:ext>
            </a:extLst>
          </p:cNvPr>
          <p:cNvSpPr/>
          <p:nvPr/>
        </p:nvSpPr>
        <p:spPr>
          <a:xfrm>
            <a:off x="415637" y="2274838"/>
            <a:ext cx="1142538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 мета прогнозування злочинності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полягає у визначенні найзагальніших показників, що характеризують розвиток (зміну) злочинності у майбутньому, виявленні її позитивних і негативних тенденцій, а також у пошуку на цій основі способів зміни або стабілізації цих тенденцій у необхідному для суспільства і держави напрямі.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Прогностика - особлива наука про закони й методи прогнозування.</a:t>
            </a:r>
            <a:endParaRPr lang="x-none" sz="2800" dirty="0"/>
          </a:p>
        </p:txBody>
      </p:sp>
    </p:spTree>
    <p:extLst>
      <p:ext uri="{BB962C8B-B14F-4D97-AF65-F5344CB8AC3E}">
        <p14:creationId xmlns:p14="http://schemas.microsoft.com/office/powerpoint/2010/main" xmlns="" val="3363961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ChangeArrowheads="1"/>
          </p:cNvSpPr>
          <p:nvPr/>
        </p:nvSpPr>
        <p:spPr bwMode="auto">
          <a:xfrm>
            <a:off x="3935413" y="1557339"/>
            <a:ext cx="4051300" cy="581025"/>
          </a:xfrm>
          <a:prstGeom prst="rect">
            <a:avLst/>
          </a:prstGeom>
          <a:solidFill>
            <a:schemeClr val="accent2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uk-UA" altLang="uk-UA" sz="1800" b="1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ЗАВДАННЯ КРИМІНОЛОГІЧНОГО ПРОГНОЗУ</a:t>
            </a:r>
            <a:r>
              <a:rPr lang="uk-UA" altLang="uk-UA" sz="2400" b="1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:</a:t>
            </a:r>
            <a:endParaRPr lang="ru-RU" altLang="uk-UA" sz="1800" b="1" dirty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ru-RU" altLang="uk-UA" sz="18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280579" name="Rectangle 3"/>
          <p:cNvSpPr>
            <a:spLocks noChangeArrowheads="1"/>
          </p:cNvSpPr>
          <p:nvPr/>
        </p:nvSpPr>
        <p:spPr bwMode="auto">
          <a:xfrm>
            <a:off x="3432175" y="2276476"/>
            <a:ext cx="6985000" cy="765175"/>
          </a:xfrm>
          <a:prstGeom prst="rect">
            <a:avLst/>
          </a:prstGeom>
          <a:solidFill>
            <a:srgbClr val="FFFFFF"/>
          </a:solidFill>
          <a:ln w="9525">
            <a:solidFill>
              <a:srgbClr val="0D0D03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uk-UA" altLang="uk-UA" sz="2400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виявлення загальних тенденцій розвитку та змін злочинності в майбутньому;</a:t>
            </a:r>
            <a:r>
              <a:rPr lang="uk-UA" altLang="uk-UA" sz="1400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;</a:t>
            </a:r>
            <a:endParaRPr lang="uk-UA" altLang="uk-UA" sz="1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80580" name="Rectangle 4"/>
          <p:cNvSpPr>
            <a:spLocks noChangeArrowheads="1"/>
          </p:cNvSpPr>
          <p:nvPr/>
        </p:nvSpPr>
        <p:spPr bwMode="auto">
          <a:xfrm>
            <a:off x="822045" y="188913"/>
            <a:ext cx="9595132" cy="1008062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just" eaLnBrk="1" hangingPunct="1"/>
            <a:r>
              <a:rPr lang="uk-UA" altLang="uk-UA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Кримінологічний прогноз — ймовірне передбачення майбутніх тенденцій рівня, структури та динаміки злочинності, особливостей її причинного комплексу.</a:t>
            </a:r>
            <a:endParaRPr lang="ru-RU" altLang="uk-UA" sz="2000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280581" name="Rectangle 5"/>
          <p:cNvSpPr>
            <a:spLocks noChangeArrowheads="1"/>
          </p:cNvSpPr>
          <p:nvPr/>
        </p:nvSpPr>
        <p:spPr bwMode="auto">
          <a:xfrm>
            <a:off x="3432175" y="3141663"/>
            <a:ext cx="6985000" cy="7921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uk-UA" altLang="uk-UA" sz="2400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виявлення обставин, які мали б суттєве значення для підготовки перспективних планів;</a:t>
            </a:r>
            <a:endParaRPr lang="uk-UA" altLang="uk-UA" sz="2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80582" name="Rectangle 6"/>
          <p:cNvSpPr>
            <a:spLocks noChangeArrowheads="1"/>
          </p:cNvSpPr>
          <p:nvPr/>
        </p:nvSpPr>
        <p:spPr bwMode="auto">
          <a:xfrm>
            <a:off x="3432175" y="4005264"/>
            <a:ext cx="6985000" cy="15843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uk-UA" altLang="uk-UA" sz="2400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розробка загальної концепції боротьби зі злочинністю, складовою частиною якої є визначення основних напрямків розвитку правоохоронних органів;</a:t>
            </a:r>
            <a:endParaRPr lang="uk-UA" altLang="uk-UA" sz="2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80583" name="Rectangle 7"/>
          <p:cNvSpPr>
            <a:spLocks noChangeArrowheads="1"/>
          </p:cNvSpPr>
          <p:nvPr/>
        </p:nvSpPr>
        <p:spPr bwMode="auto">
          <a:xfrm>
            <a:off x="3432175" y="5589589"/>
            <a:ext cx="6985000" cy="1125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uk-UA" altLang="uk-UA" sz="2400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виявлення можливих змін рівня, структури, динаміки та характеру злочинності у майбутньому.</a:t>
            </a:r>
            <a:endParaRPr lang="uk-UA" altLang="uk-UA" sz="2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49864" name="Rectangle 8"/>
          <p:cNvSpPr>
            <a:spLocks noChangeArrowheads="1"/>
          </p:cNvSpPr>
          <p:nvPr/>
        </p:nvSpPr>
        <p:spPr bwMode="auto">
          <a:xfrm>
            <a:off x="1524001" y="-1365761"/>
            <a:ext cx="25713" cy="302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>
              <a:defRPr/>
            </a:pPr>
            <a:endParaRPr lang="uk-UA"/>
          </a:p>
        </p:txBody>
      </p:sp>
      <p:sp>
        <p:nvSpPr>
          <p:cNvPr id="280585" name="Rectangle 9"/>
          <p:cNvSpPr>
            <a:spLocks noChangeArrowheads="1"/>
          </p:cNvSpPr>
          <p:nvPr/>
        </p:nvSpPr>
        <p:spPr bwMode="auto">
          <a:xfrm>
            <a:off x="1524001" y="-1365761"/>
            <a:ext cx="25713" cy="302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700" tIns="12700" rIns="12700" bIns="12700" anchor="ctr">
            <a:spAutoFit/>
          </a:bodyPr>
          <a:lstStyle>
            <a:lvl1pPr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Garamond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l" eaLnBrk="1" hangingPunct="1"/>
            <a:endParaRPr lang="uk-UA" altLang="uk-UA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49866" name="Line 10"/>
          <p:cNvSpPr>
            <a:spLocks noChangeShapeType="1"/>
          </p:cNvSpPr>
          <p:nvPr/>
        </p:nvSpPr>
        <p:spPr bwMode="auto">
          <a:xfrm flipH="1">
            <a:off x="3935414" y="2138363"/>
            <a:ext cx="11525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>
              <a:defRPr/>
            </a:pPr>
            <a:endParaRPr lang="uk-UA"/>
          </a:p>
        </p:txBody>
      </p:sp>
      <p:sp>
        <p:nvSpPr>
          <p:cNvPr id="249867" name="Line 11"/>
          <p:cNvSpPr>
            <a:spLocks noChangeShapeType="1"/>
          </p:cNvSpPr>
          <p:nvPr/>
        </p:nvSpPr>
        <p:spPr bwMode="auto">
          <a:xfrm>
            <a:off x="2782888" y="2659064"/>
            <a:ext cx="0" cy="34559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>
              <a:defRPr/>
            </a:pPr>
            <a:endParaRPr lang="uk-UA"/>
          </a:p>
        </p:txBody>
      </p:sp>
      <p:sp>
        <p:nvSpPr>
          <p:cNvPr id="249868" name="Line 12"/>
          <p:cNvSpPr>
            <a:spLocks noChangeShapeType="1"/>
          </p:cNvSpPr>
          <p:nvPr/>
        </p:nvSpPr>
        <p:spPr bwMode="auto">
          <a:xfrm>
            <a:off x="2770189" y="6115050"/>
            <a:ext cx="64928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>
              <a:defRPr/>
            </a:pPr>
            <a:endParaRPr lang="uk-UA"/>
          </a:p>
        </p:txBody>
      </p:sp>
      <p:sp>
        <p:nvSpPr>
          <p:cNvPr id="249869" name="Line 13"/>
          <p:cNvSpPr>
            <a:spLocks noChangeShapeType="1"/>
          </p:cNvSpPr>
          <p:nvPr/>
        </p:nvSpPr>
        <p:spPr bwMode="auto">
          <a:xfrm>
            <a:off x="2782889" y="4292600"/>
            <a:ext cx="64928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>
              <a:defRPr/>
            </a:pPr>
            <a:endParaRPr lang="uk-UA"/>
          </a:p>
        </p:txBody>
      </p:sp>
      <p:sp>
        <p:nvSpPr>
          <p:cNvPr id="249870" name="Line 14"/>
          <p:cNvSpPr>
            <a:spLocks noChangeShapeType="1"/>
          </p:cNvSpPr>
          <p:nvPr/>
        </p:nvSpPr>
        <p:spPr bwMode="auto">
          <a:xfrm>
            <a:off x="2782889" y="3573463"/>
            <a:ext cx="64928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>
              <a:defRPr/>
            </a:pPr>
            <a:endParaRPr lang="uk-UA"/>
          </a:p>
        </p:txBody>
      </p:sp>
      <p:sp>
        <p:nvSpPr>
          <p:cNvPr id="249871" name="Line 15"/>
          <p:cNvSpPr>
            <a:spLocks noChangeShapeType="1"/>
          </p:cNvSpPr>
          <p:nvPr/>
        </p:nvSpPr>
        <p:spPr bwMode="auto">
          <a:xfrm>
            <a:off x="2782889" y="2659063"/>
            <a:ext cx="64928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" tIns="12700" rIns="12700" bIns="12700"/>
          <a:lstStyle/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530697848"/>
      </p:ext>
    </p:extLst>
  </p:cSld>
  <p:clrMapOvr>
    <a:masterClrMapping/>
  </p:clrMapOvr>
  <p:transition advTm="4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 до кримінологічного прогнозування: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uk-UA" sz="2800" b="1" dirty="0"/>
              <a:t>неупередженості -</a:t>
            </a:r>
            <a:r>
              <a:rPr lang="uk-UA" sz="2800" dirty="0"/>
              <a:t> полягає в тому, що прогноз злочинності не повинен залежати від особистих або групових інтересів і видавати бажане за істину;</a:t>
            </a:r>
          </a:p>
          <a:p>
            <a:pPr algn="just" eaLnBrk="1" hangingPunct="1">
              <a:defRPr/>
            </a:pPr>
            <a:r>
              <a:rPr lang="uk-UA" sz="2800" b="1" dirty="0"/>
              <a:t>обґрунтованості -</a:t>
            </a:r>
            <a:r>
              <a:rPr lang="uk-UA" sz="2800" dirty="0"/>
              <a:t> полягає в тому, що воно повинно ґрунтуватися на аналізі криміногенних факторів в їх динаміці;</a:t>
            </a:r>
          </a:p>
          <a:p>
            <a:pPr algn="just" eaLnBrk="1" hangingPunct="1">
              <a:defRPr/>
            </a:pPr>
            <a:r>
              <a:rPr lang="uk-UA" sz="2800" b="1" dirty="0"/>
              <a:t>надійності -</a:t>
            </a:r>
            <a:r>
              <a:rPr lang="uk-UA" sz="2800" dirty="0"/>
              <a:t> полягає в тому, що високий ступінь прогнозу має здійснюватися з достовірності.</a:t>
            </a:r>
          </a:p>
        </p:txBody>
      </p:sp>
    </p:spTree>
    <p:extLst>
      <p:ext uri="{BB962C8B-B14F-4D97-AF65-F5344CB8AC3E}">
        <p14:creationId xmlns:p14="http://schemas.microsoft.com/office/powerpoint/2010/main" xmlns="" val="1613674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Континентальная Северная Америка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_15303670_TF02804879.potx" id="{D28B935F-A74A-4726-B110-D824442343FD}" vid="{F61EBCD8-3ADF-429D-AF0F-F21DF71A4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1684</Words>
  <Application>Microsoft Office PowerPoint</Application>
  <PresentationFormat>Произвольный</PresentationFormat>
  <Paragraphs>142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Континентальная Северная Америка 16x9</vt:lpstr>
      <vt:lpstr>ТЕМА  Кримінологічне прогнозування та планування заходів протидії злочинності. </vt:lpstr>
      <vt:lpstr>Слайд 2</vt:lpstr>
      <vt:lpstr>Слайд 3</vt:lpstr>
      <vt:lpstr>Слайд 4</vt:lpstr>
      <vt:lpstr>Прогнозування – це процес отримання наукового знання про майбутнє, що ґрунтується на встановлених закономірностях в результаті аналізу минулого і сьогодення.</vt:lpstr>
      <vt:lpstr>Прогнозування злочинності — це передбачення ймовірних змін тенденцій і закономірностей злочинності в майбутньому.</vt:lpstr>
      <vt:lpstr>Слайд 7</vt:lpstr>
      <vt:lpstr>Слайд 8</vt:lpstr>
      <vt:lpstr>Вимоги до кримінологічного прогнозування:</vt:lpstr>
      <vt:lpstr>Види кримінологічного прогнозування:</vt:lpstr>
      <vt:lpstr>Слайд 11</vt:lpstr>
      <vt:lpstr>Слайд 12</vt:lpstr>
      <vt:lpstr>Значення кримінологічного прогнозування:</vt:lpstr>
      <vt:lpstr>Слайд 14</vt:lpstr>
      <vt:lpstr>Слайд 15</vt:lpstr>
      <vt:lpstr>Слайд 16</vt:lpstr>
      <vt:lpstr>Процес планування складається з п'яти основних етапів:</vt:lpstr>
      <vt:lpstr>Основні вимоги до кримінологічного планування всіх рівнів:</vt:lpstr>
      <vt:lpstr>Проведення планування можливе за таких умов:</vt:lpstr>
      <vt:lpstr>Слайд 20</vt:lpstr>
      <vt:lpstr>Слайд 21</vt:lpstr>
      <vt:lpstr>Слайд 22</vt:lpstr>
      <vt:lpstr>Слайд 23</vt:lpstr>
      <vt:lpstr>Слайд 24</vt:lpstr>
      <vt:lpstr>Слайд 25</vt:lpstr>
      <vt:lpstr>Побудова прогностичної моделі передбачає два підходи: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1.3.  Особливості застосування норм Закону України «Про попереднє  ув'язнення»</dc:title>
  <dc:creator>SonyVaio</dc:creator>
  <cp:lastModifiedBy>Татьяна</cp:lastModifiedBy>
  <cp:revision>11</cp:revision>
  <dcterms:created xsi:type="dcterms:W3CDTF">2020-07-14T16:47:16Z</dcterms:created>
  <dcterms:modified xsi:type="dcterms:W3CDTF">2020-07-15T12:29:39Z</dcterms:modified>
</cp:coreProperties>
</file>