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83" r:id="rId3"/>
    <p:sldId id="293" r:id="rId4"/>
    <p:sldId id="294" r:id="rId5"/>
    <p:sldId id="295" r:id="rId6"/>
    <p:sldId id="257" r:id="rId7"/>
    <p:sldId id="284" r:id="rId8"/>
    <p:sldId id="258" r:id="rId9"/>
    <p:sldId id="259" r:id="rId10"/>
    <p:sldId id="260" r:id="rId11"/>
    <p:sldId id="285" r:id="rId12"/>
    <p:sldId id="261" r:id="rId13"/>
    <p:sldId id="262" r:id="rId14"/>
    <p:sldId id="286" r:id="rId15"/>
    <p:sldId id="287" r:id="rId16"/>
    <p:sldId id="263" r:id="rId17"/>
    <p:sldId id="264" r:id="rId18"/>
    <p:sldId id="265" r:id="rId19"/>
    <p:sldId id="266" r:id="rId20"/>
    <p:sldId id="288" r:id="rId21"/>
    <p:sldId id="267" r:id="rId22"/>
    <p:sldId id="289" r:id="rId23"/>
    <p:sldId id="268" r:id="rId24"/>
    <p:sldId id="269" r:id="rId25"/>
    <p:sldId id="270" r:id="rId26"/>
    <p:sldId id="271" r:id="rId27"/>
    <p:sldId id="272" r:id="rId28"/>
    <p:sldId id="273" r:id="rId29"/>
    <p:sldId id="274" r:id="rId30"/>
    <p:sldId id="290" r:id="rId31"/>
    <p:sldId id="275" r:id="rId32"/>
    <p:sldId id="276" r:id="rId33"/>
    <p:sldId id="277" r:id="rId34"/>
    <p:sldId id="278" r:id="rId35"/>
    <p:sldId id="279" r:id="rId36"/>
    <p:sldId id="280" r:id="rId37"/>
    <p:sldId id="281" r:id="rId38"/>
    <p:sldId id="282" r:id="rId39"/>
    <p:sldId id="292" r:id="rId40"/>
    <p:sldId id="296"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1" d="100"/>
          <a:sy n="81" d="100"/>
        </p:scale>
        <p:origin x="-276"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89F0875-8D7D-49E5-BC33-285FC15367B3}" type="datetimeFigureOut">
              <a:rPr lang="ru-RU" smtClean="0"/>
              <a:pPr/>
              <a:t>17.07.2020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95A45A0-FF8D-40CB-97B2-572D03D852EE}" type="slidenum">
              <a:rPr lang="ru-RU" smtClean="0"/>
              <a:pPr/>
              <a:t>‹#›</a:t>
            </a:fld>
            <a:endParaRPr lang="ru-RU"/>
          </a:p>
        </p:txBody>
      </p:sp>
    </p:spTree>
    <p:extLst>
      <p:ext uri="{BB962C8B-B14F-4D97-AF65-F5344CB8AC3E}">
        <p14:creationId xmlns:p14="http://schemas.microsoft.com/office/powerpoint/2010/main" xmlns="" val="429067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89F0875-8D7D-49E5-BC33-285FC15367B3}" type="datetimeFigureOut">
              <a:rPr lang="ru-RU" smtClean="0"/>
              <a:pPr/>
              <a:t>17.07.2020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5A45A0-FF8D-40CB-97B2-572D03D852EE}" type="slidenum">
              <a:rPr lang="ru-RU" smtClean="0"/>
              <a:pPr/>
              <a:t>‹#›</a:t>
            </a:fld>
            <a:endParaRPr lang="ru-RU"/>
          </a:p>
        </p:txBody>
      </p:sp>
    </p:spTree>
    <p:extLst>
      <p:ext uri="{BB962C8B-B14F-4D97-AF65-F5344CB8AC3E}">
        <p14:creationId xmlns:p14="http://schemas.microsoft.com/office/powerpoint/2010/main" xmlns="" val="259469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89F0875-8D7D-49E5-BC33-285FC15367B3}" type="datetimeFigureOut">
              <a:rPr lang="ru-RU" smtClean="0"/>
              <a:pPr/>
              <a:t>17.07.2020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5A45A0-FF8D-40CB-97B2-572D03D852EE}"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558422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89F0875-8D7D-49E5-BC33-285FC15367B3}" type="datetimeFigureOut">
              <a:rPr lang="ru-RU" smtClean="0"/>
              <a:pPr/>
              <a:t>17.07.2020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5A45A0-FF8D-40CB-97B2-572D03D852EE}" type="slidenum">
              <a:rPr lang="ru-RU" smtClean="0"/>
              <a:pPr/>
              <a:t>‹#›</a:t>
            </a:fld>
            <a:endParaRPr lang="ru-RU"/>
          </a:p>
        </p:txBody>
      </p:sp>
    </p:spTree>
    <p:extLst>
      <p:ext uri="{BB962C8B-B14F-4D97-AF65-F5344CB8AC3E}">
        <p14:creationId xmlns:p14="http://schemas.microsoft.com/office/powerpoint/2010/main" xmlns="" val="91090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89F0875-8D7D-49E5-BC33-285FC15367B3}" type="datetimeFigureOut">
              <a:rPr lang="ru-RU" smtClean="0"/>
              <a:pPr/>
              <a:t>17.07.2020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5A45A0-FF8D-40CB-97B2-572D03D852EE}"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658288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89F0875-8D7D-49E5-BC33-285FC15367B3}" type="datetimeFigureOut">
              <a:rPr lang="ru-RU" smtClean="0"/>
              <a:pPr/>
              <a:t>17.07.2020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5A45A0-FF8D-40CB-97B2-572D03D852EE}" type="slidenum">
              <a:rPr lang="ru-RU" smtClean="0"/>
              <a:pPr/>
              <a:t>‹#›</a:t>
            </a:fld>
            <a:endParaRPr lang="ru-RU"/>
          </a:p>
        </p:txBody>
      </p:sp>
    </p:spTree>
    <p:extLst>
      <p:ext uri="{BB962C8B-B14F-4D97-AF65-F5344CB8AC3E}">
        <p14:creationId xmlns:p14="http://schemas.microsoft.com/office/powerpoint/2010/main" xmlns="" val="398061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89F0875-8D7D-49E5-BC33-285FC15367B3}" type="datetimeFigureOut">
              <a:rPr lang="ru-RU" smtClean="0"/>
              <a:pPr/>
              <a:t>17.07.2020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5A45A0-FF8D-40CB-97B2-572D03D852EE}" type="slidenum">
              <a:rPr lang="ru-RU" smtClean="0"/>
              <a:pPr/>
              <a:t>‹#›</a:t>
            </a:fld>
            <a:endParaRPr lang="ru-RU"/>
          </a:p>
        </p:txBody>
      </p:sp>
    </p:spTree>
    <p:extLst>
      <p:ext uri="{BB962C8B-B14F-4D97-AF65-F5344CB8AC3E}">
        <p14:creationId xmlns:p14="http://schemas.microsoft.com/office/powerpoint/2010/main" xmlns="" val="2857174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89F0875-8D7D-49E5-BC33-285FC15367B3}" type="datetimeFigureOut">
              <a:rPr lang="ru-RU" smtClean="0"/>
              <a:pPr/>
              <a:t>17.07.2020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5A45A0-FF8D-40CB-97B2-572D03D852EE}" type="slidenum">
              <a:rPr lang="ru-RU" smtClean="0"/>
              <a:pPr/>
              <a:t>‹#›</a:t>
            </a:fld>
            <a:endParaRPr lang="ru-RU"/>
          </a:p>
        </p:txBody>
      </p:sp>
    </p:spTree>
    <p:extLst>
      <p:ext uri="{BB962C8B-B14F-4D97-AF65-F5344CB8AC3E}">
        <p14:creationId xmlns:p14="http://schemas.microsoft.com/office/powerpoint/2010/main" xmlns="" val="415841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89F0875-8D7D-49E5-BC33-285FC15367B3}" type="datetimeFigureOut">
              <a:rPr lang="ru-RU" smtClean="0"/>
              <a:pPr/>
              <a:t>17.07.2020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5A45A0-FF8D-40CB-97B2-572D03D852EE}" type="slidenum">
              <a:rPr lang="ru-RU" smtClean="0"/>
              <a:pPr/>
              <a:t>‹#›</a:t>
            </a:fld>
            <a:endParaRPr lang="ru-RU"/>
          </a:p>
        </p:txBody>
      </p:sp>
    </p:spTree>
    <p:extLst>
      <p:ext uri="{BB962C8B-B14F-4D97-AF65-F5344CB8AC3E}">
        <p14:creationId xmlns:p14="http://schemas.microsoft.com/office/powerpoint/2010/main" xmlns="" val="292106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89F0875-8D7D-49E5-BC33-285FC15367B3}" type="datetimeFigureOut">
              <a:rPr lang="ru-RU" smtClean="0"/>
              <a:pPr/>
              <a:t>17.07.2020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5A45A0-FF8D-40CB-97B2-572D03D852EE}" type="slidenum">
              <a:rPr lang="ru-RU" smtClean="0"/>
              <a:pPr/>
              <a:t>‹#›</a:t>
            </a:fld>
            <a:endParaRPr lang="ru-RU"/>
          </a:p>
        </p:txBody>
      </p:sp>
    </p:spTree>
    <p:extLst>
      <p:ext uri="{BB962C8B-B14F-4D97-AF65-F5344CB8AC3E}">
        <p14:creationId xmlns:p14="http://schemas.microsoft.com/office/powerpoint/2010/main" xmlns="" val="1167720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89F0875-8D7D-49E5-BC33-285FC15367B3}" type="datetimeFigureOut">
              <a:rPr lang="ru-RU" smtClean="0"/>
              <a:pPr/>
              <a:t>17.07.2020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95A45A0-FF8D-40CB-97B2-572D03D852EE}" type="slidenum">
              <a:rPr lang="ru-RU" smtClean="0"/>
              <a:pPr/>
              <a:t>‹#›</a:t>
            </a:fld>
            <a:endParaRPr lang="ru-RU"/>
          </a:p>
        </p:txBody>
      </p:sp>
    </p:spTree>
    <p:extLst>
      <p:ext uri="{BB962C8B-B14F-4D97-AF65-F5344CB8AC3E}">
        <p14:creationId xmlns:p14="http://schemas.microsoft.com/office/powerpoint/2010/main" xmlns="" val="144451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89F0875-8D7D-49E5-BC33-285FC15367B3}" type="datetimeFigureOut">
              <a:rPr lang="ru-RU" smtClean="0"/>
              <a:pPr/>
              <a:t>17.07.2020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95A45A0-FF8D-40CB-97B2-572D03D852EE}" type="slidenum">
              <a:rPr lang="ru-RU" smtClean="0"/>
              <a:pPr/>
              <a:t>‹#›</a:t>
            </a:fld>
            <a:endParaRPr lang="ru-RU"/>
          </a:p>
        </p:txBody>
      </p:sp>
    </p:spTree>
    <p:extLst>
      <p:ext uri="{BB962C8B-B14F-4D97-AF65-F5344CB8AC3E}">
        <p14:creationId xmlns:p14="http://schemas.microsoft.com/office/powerpoint/2010/main" xmlns="" val="203057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89F0875-8D7D-49E5-BC33-285FC15367B3}" type="datetimeFigureOut">
              <a:rPr lang="ru-RU" smtClean="0"/>
              <a:pPr/>
              <a:t>17.07.2020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95A45A0-FF8D-40CB-97B2-572D03D852EE}" type="slidenum">
              <a:rPr lang="ru-RU" smtClean="0"/>
              <a:pPr/>
              <a:t>‹#›</a:t>
            </a:fld>
            <a:endParaRPr lang="ru-RU"/>
          </a:p>
        </p:txBody>
      </p:sp>
    </p:spTree>
    <p:extLst>
      <p:ext uri="{BB962C8B-B14F-4D97-AF65-F5344CB8AC3E}">
        <p14:creationId xmlns:p14="http://schemas.microsoft.com/office/powerpoint/2010/main" xmlns="" val="192773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F0875-8D7D-49E5-BC33-285FC15367B3}" type="datetimeFigureOut">
              <a:rPr lang="ru-RU" smtClean="0"/>
              <a:pPr/>
              <a:t>17.07.2020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95A45A0-FF8D-40CB-97B2-572D03D852EE}" type="slidenum">
              <a:rPr lang="ru-RU" smtClean="0"/>
              <a:pPr/>
              <a:t>‹#›</a:t>
            </a:fld>
            <a:endParaRPr lang="ru-RU"/>
          </a:p>
        </p:txBody>
      </p:sp>
    </p:spTree>
    <p:extLst>
      <p:ext uri="{BB962C8B-B14F-4D97-AF65-F5344CB8AC3E}">
        <p14:creationId xmlns:p14="http://schemas.microsoft.com/office/powerpoint/2010/main" xmlns="" val="2006233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9F0875-8D7D-49E5-BC33-285FC15367B3}" type="datetimeFigureOut">
              <a:rPr lang="ru-RU" smtClean="0"/>
              <a:pPr/>
              <a:t>17.07.2020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95A45A0-FF8D-40CB-97B2-572D03D852EE}" type="slidenum">
              <a:rPr lang="ru-RU" smtClean="0"/>
              <a:pPr/>
              <a:t>‹#›</a:t>
            </a:fld>
            <a:endParaRPr lang="ru-RU"/>
          </a:p>
        </p:txBody>
      </p:sp>
    </p:spTree>
    <p:extLst>
      <p:ext uri="{BB962C8B-B14F-4D97-AF65-F5344CB8AC3E}">
        <p14:creationId xmlns:p14="http://schemas.microsoft.com/office/powerpoint/2010/main" xmlns="" val="293424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9F0875-8D7D-49E5-BC33-285FC15367B3}" type="datetimeFigureOut">
              <a:rPr lang="ru-RU" smtClean="0"/>
              <a:pPr/>
              <a:t>17.07.2020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5A45A0-FF8D-40CB-97B2-572D03D852EE}" type="slidenum">
              <a:rPr lang="ru-RU" smtClean="0"/>
              <a:pPr/>
              <a:t>‹#›</a:t>
            </a:fld>
            <a:endParaRPr lang="ru-RU"/>
          </a:p>
        </p:txBody>
      </p:sp>
    </p:spTree>
    <p:extLst>
      <p:ext uri="{BB962C8B-B14F-4D97-AF65-F5344CB8AC3E}">
        <p14:creationId xmlns:p14="http://schemas.microsoft.com/office/powerpoint/2010/main" xmlns="" val="316866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89F0875-8D7D-49E5-BC33-285FC15367B3}" type="datetimeFigureOut">
              <a:rPr lang="ru-RU" smtClean="0"/>
              <a:pPr/>
              <a:t>17.07.2020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95A45A0-FF8D-40CB-97B2-572D03D852EE}" type="slidenum">
              <a:rPr lang="ru-RU" smtClean="0"/>
              <a:pPr/>
              <a:t>‹#›</a:t>
            </a:fld>
            <a:endParaRPr lang="ru-RU"/>
          </a:p>
        </p:txBody>
      </p:sp>
    </p:spTree>
    <p:extLst>
      <p:ext uri="{BB962C8B-B14F-4D97-AF65-F5344CB8AC3E}">
        <p14:creationId xmlns:p14="http://schemas.microsoft.com/office/powerpoint/2010/main" xmlns="" val="205493927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zakon.rada.gov.u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obozrevatel.com/news/ukraintsi-vvazhayut-scho-zlochinnist-v-ukraini-zrosla.-opituvannya.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Grp="1" noChangeArrowheads="1"/>
          </p:cNvSpPr>
          <p:nvPr>
            <p:ph type="title"/>
          </p:nvPr>
        </p:nvSpPr>
        <p:spPr>
          <a:xfrm>
            <a:off x="1981200" y="274639"/>
            <a:ext cx="8229600" cy="6249987"/>
          </a:xfrm>
        </p:spPr>
        <p:txBody>
          <a:bodyPr/>
          <a:lstStyle/>
          <a:p>
            <a:pPr algn="ctr" eaLnBrk="1" hangingPunct="1">
              <a:defRPr/>
            </a:pPr>
            <a:r>
              <a:rPr lang="uk-UA" b="1" dirty="0" smtClean="0">
                <a:solidFill>
                  <a:schemeClr val="tx1"/>
                </a:solidFill>
              </a:rPr>
              <a:t/>
            </a:r>
            <a:br>
              <a:rPr lang="uk-UA" b="1" dirty="0" smtClean="0">
                <a:solidFill>
                  <a:schemeClr val="tx1"/>
                </a:solidFill>
              </a:rPr>
            </a:br>
            <a:r>
              <a:rPr lang="uk-UA" b="1" dirty="0" smtClean="0">
                <a:solidFill>
                  <a:schemeClr val="tx1"/>
                </a:solidFill>
              </a:rPr>
              <a:t>Тема: Злочинність та її основні характеристики</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50078" y="2315688"/>
            <a:ext cx="5973287" cy="3491345"/>
          </a:xfrm>
          <a:prstGeom prst="rect">
            <a:avLst/>
          </a:prstGeom>
        </p:spPr>
      </p:pic>
    </p:spTree>
    <p:extLst>
      <p:ext uri="{BB962C8B-B14F-4D97-AF65-F5344CB8AC3E}">
        <p14:creationId xmlns:p14="http://schemas.microsoft.com/office/powerpoint/2010/main" xmlns="" val="67865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981200" y="115889"/>
            <a:ext cx="8229600" cy="649287"/>
          </a:xfrm>
        </p:spPr>
        <p:txBody>
          <a:bodyPr>
            <a:normAutofit fontScale="90000"/>
          </a:bodyPr>
          <a:lstStyle/>
          <a:p>
            <a:pPr eaLnBrk="1" hangingPunct="1">
              <a:defRPr/>
            </a:pPr>
            <a:r>
              <a:rPr lang="uk-UA" sz="3600" dirty="0"/>
              <a:t>Зовнішні характеристики злочинності:</a:t>
            </a:r>
          </a:p>
        </p:txBody>
      </p:sp>
      <p:sp>
        <p:nvSpPr>
          <p:cNvPr id="165891" name="Rectangle 3"/>
          <p:cNvSpPr>
            <a:spLocks noGrp="1" noChangeArrowheads="1"/>
          </p:cNvSpPr>
          <p:nvPr>
            <p:ph idx="1"/>
          </p:nvPr>
        </p:nvSpPr>
        <p:spPr>
          <a:xfrm>
            <a:off x="1981200" y="1068779"/>
            <a:ext cx="9514114" cy="5600310"/>
          </a:xfrm>
        </p:spPr>
        <p:txBody>
          <a:bodyPr>
            <a:normAutofit/>
          </a:bodyPr>
          <a:lstStyle/>
          <a:p>
            <a:pPr algn="just" eaLnBrk="1" hangingPunct="1">
              <a:lnSpc>
                <a:spcPct val="80000"/>
              </a:lnSpc>
              <a:defRPr/>
            </a:pPr>
            <a:r>
              <a:rPr lang="uk-UA" sz="2000" b="1" dirty="0"/>
              <a:t>загальна розповсюдженість.</a:t>
            </a:r>
            <a:r>
              <a:rPr lang="uk-UA" sz="2000" dirty="0"/>
              <a:t> Розповсюдженість встановлюється виходячи з загальної кількості зареєстрованих </a:t>
            </a:r>
            <a:r>
              <a:rPr lang="uk-UA" sz="2000" dirty="0" smtClean="0"/>
              <a:t>кримінальних правопорушень протягом </a:t>
            </a:r>
            <a:r>
              <a:rPr lang="uk-UA" sz="2000" dirty="0"/>
              <a:t>року або загальної кількості виявлених осіб, що вчинили </a:t>
            </a:r>
            <a:r>
              <a:rPr lang="uk-UA" sz="2000" dirty="0" smtClean="0"/>
              <a:t>кримінальні правопорушення на </a:t>
            </a:r>
            <a:r>
              <a:rPr lang="uk-UA" sz="2000" dirty="0"/>
              <a:t>певній території за певний проміжок часу</a:t>
            </a:r>
            <a:r>
              <a:rPr lang="uk-UA" sz="2000" dirty="0" smtClean="0"/>
              <a:t>;</a:t>
            </a:r>
          </a:p>
          <a:p>
            <a:pPr algn="just" eaLnBrk="1" hangingPunct="1">
              <a:lnSpc>
                <a:spcPct val="80000"/>
              </a:lnSpc>
              <a:defRPr/>
            </a:pPr>
            <a:endParaRPr lang="uk-UA" sz="2000" dirty="0" smtClean="0"/>
          </a:p>
          <a:p>
            <a:pPr algn="just" eaLnBrk="1" hangingPunct="1">
              <a:lnSpc>
                <a:spcPct val="80000"/>
              </a:lnSpc>
              <a:defRPr/>
            </a:pPr>
            <a:endParaRPr lang="uk-UA" sz="2000" dirty="0"/>
          </a:p>
          <a:p>
            <a:pPr algn="just">
              <a:lnSpc>
                <a:spcPct val="80000"/>
              </a:lnSpc>
              <a:defRPr/>
            </a:pPr>
            <a:r>
              <a:rPr lang="uk-UA" sz="2000" b="1" dirty="0" smtClean="0"/>
              <a:t>соціальна </a:t>
            </a:r>
            <a:r>
              <a:rPr lang="uk-UA" sz="2000" b="1" dirty="0"/>
              <a:t>направленість.</a:t>
            </a:r>
            <a:r>
              <a:rPr lang="uk-UA" sz="2000" dirty="0"/>
              <a:t> Ця характеристика встановлюється за об’єктом злочинного посягання, наприклад у чинному КК України виділяють 20 видів кримінальних </a:t>
            </a:r>
            <a:r>
              <a:rPr lang="uk-UA" sz="2000" dirty="0" smtClean="0"/>
              <a:t>правопорушень, </a:t>
            </a:r>
            <a:r>
              <a:rPr lang="uk-UA" sz="2000" dirty="0"/>
              <a:t>а у кримінології традиційно виділяють транснаціональну (міжнародну) злочинність, злочинність проти власності, </a:t>
            </a:r>
            <a:r>
              <a:rPr lang="uk-UA" sz="2000" dirty="0" smtClean="0"/>
              <a:t>насильницьку </a:t>
            </a:r>
            <a:r>
              <a:rPr lang="uk-UA" sz="2000" dirty="0"/>
              <a:t>злочинність та ін. Вивчення соціальної спрямованості кримінальних правопорушень потрібно для того, щоб дослідити якого роду об’єкти потребують посиленого захисту з боку держави</a:t>
            </a:r>
            <a:r>
              <a:rPr lang="uk-UA" sz="2000" dirty="0" smtClean="0"/>
              <a:t>;</a:t>
            </a:r>
            <a:endParaRPr lang="uk-UA" sz="2000" dirty="0"/>
          </a:p>
        </p:txBody>
      </p:sp>
    </p:spTree>
    <p:extLst>
      <p:ext uri="{BB962C8B-B14F-4D97-AF65-F5344CB8AC3E}">
        <p14:creationId xmlns:p14="http://schemas.microsoft.com/office/powerpoint/2010/main" xmlns="" val="1833364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Зовнішні характеристики злочинності:</a:t>
            </a:r>
            <a:endParaRPr lang="ru-RU" dirty="0"/>
          </a:p>
        </p:txBody>
      </p:sp>
      <p:sp>
        <p:nvSpPr>
          <p:cNvPr id="3" name="Объект 2"/>
          <p:cNvSpPr>
            <a:spLocks noGrp="1"/>
          </p:cNvSpPr>
          <p:nvPr>
            <p:ph idx="1"/>
          </p:nvPr>
        </p:nvSpPr>
        <p:spPr>
          <a:xfrm>
            <a:off x="2268577" y="1527958"/>
            <a:ext cx="9487993" cy="4659085"/>
          </a:xfrm>
        </p:spPr>
        <p:txBody>
          <a:bodyPr>
            <a:normAutofit fontScale="92500" lnSpcReduction="10000"/>
          </a:bodyPr>
          <a:lstStyle/>
          <a:p>
            <a:pPr algn="just">
              <a:lnSpc>
                <a:spcPct val="80000"/>
              </a:lnSpc>
              <a:defRPr/>
            </a:pPr>
            <a:r>
              <a:rPr lang="uk-UA" sz="2000" b="1" dirty="0" smtClean="0"/>
              <a:t>суспільна небезпека.</a:t>
            </a:r>
            <a:r>
              <a:rPr lang="uk-UA" sz="2000" dirty="0" smtClean="0"/>
              <a:t> Вона визначається за допомогою визначення співвідношення </a:t>
            </a:r>
            <a:r>
              <a:rPr lang="uk-UA" sz="2000" dirty="0"/>
              <a:t>зареєстрованих кримінальних правопорушень різного </a:t>
            </a:r>
            <a:r>
              <a:rPr lang="uk-UA" sz="2000" dirty="0" smtClean="0"/>
              <a:t>ступеня тяжкості у загальній </a:t>
            </a:r>
            <a:r>
              <a:rPr lang="uk-UA" sz="2000" dirty="0"/>
              <a:t>кількості кримінальних правопорушень згідно </a:t>
            </a:r>
            <a:r>
              <a:rPr lang="uk-UA" sz="2000" dirty="0" smtClean="0"/>
              <a:t>з КК України (ст. 12 КК України “</a:t>
            </a:r>
            <a:r>
              <a:rPr lang="ru-RU" sz="2000" dirty="0" err="1"/>
              <a:t>Кримінальні</a:t>
            </a:r>
            <a:r>
              <a:rPr lang="ru-RU" sz="2000" dirty="0"/>
              <a:t> </a:t>
            </a:r>
            <a:r>
              <a:rPr lang="ru-RU" sz="2000" dirty="0" err="1"/>
              <a:t>правопорушення</a:t>
            </a:r>
            <a:r>
              <a:rPr lang="ru-RU" sz="2000" dirty="0"/>
              <a:t> </a:t>
            </a:r>
            <a:r>
              <a:rPr lang="ru-RU" sz="2000" dirty="0" err="1"/>
              <a:t>поділяються</a:t>
            </a:r>
            <a:r>
              <a:rPr lang="ru-RU" sz="2000" dirty="0"/>
              <a:t> на </a:t>
            </a:r>
            <a:r>
              <a:rPr lang="ru-RU" sz="2000" dirty="0" err="1"/>
              <a:t>кримінальні</a:t>
            </a:r>
            <a:r>
              <a:rPr lang="ru-RU" sz="2000" dirty="0"/>
              <a:t> проступки і </a:t>
            </a:r>
            <a:r>
              <a:rPr lang="ru-RU" sz="2000" dirty="0" err="1" smtClean="0"/>
              <a:t>злочини</a:t>
            </a:r>
            <a:r>
              <a:rPr lang="ru-RU" sz="2000" dirty="0" smtClean="0"/>
              <a:t>; </a:t>
            </a:r>
            <a:r>
              <a:rPr lang="ru-RU" sz="2000" dirty="0" err="1"/>
              <a:t>Злочини</a:t>
            </a:r>
            <a:r>
              <a:rPr lang="ru-RU" sz="2000" dirty="0"/>
              <a:t> </a:t>
            </a:r>
            <a:r>
              <a:rPr lang="ru-RU" sz="2000" dirty="0" err="1"/>
              <a:t>поділяються</a:t>
            </a:r>
            <a:r>
              <a:rPr lang="ru-RU" sz="2000" dirty="0"/>
              <a:t> на </a:t>
            </a:r>
            <a:r>
              <a:rPr lang="ru-RU" sz="2000" dirty="0" err="1"/>
              <a:t>нетяжкі</a:t>
            </a:r>
            <a:r>
              <a:rPr lang="ru-RU" sz="2000" dirty="0"/>
              <a:t>, </a:t>
            </a:r>
            <a:r>
              <a:rPr lang="ru-RU" sz="2000" dirty="0" err="1"/>
              <a:t>тяжкі</a:t>
            </a:r>
            <a:r>
              <a:rPr lang="ru-RU" sz="2000" dirty="0"/>
              <a:t> та особливо </a:t>
            </a:r>
            <a:r>
              <a:rPr lang="ru-RU" sz="2000" dirty="0" err="1"/>
              <a:t>тяжкі</a:t>
            </a:r>
            <a:r>
              <a:rPr lang="ru-RU" sz="2000" dirty="0"/>
              <a:t>.</a:t>
            </a:r>
            <a:r>
              <a:rPr lang="uk-UA" sz="2000" dirty="0" smtClean="0"/>
              <a:t>);</a:t>
            </a:r>
          </a:p>
          <a:p>
            <a:pPr algn="just">
              <a:lnSpc>
                <a:spcPct val="80000"/>
              </a:lnSpc>
              <a:defRPr/>
            </a:pPr>
            <a:endParaRPr lang="uk-UA" sz="2000" dirty="0" smtClean="0"/>
          </a:p>
          <a:p>
            <a:pPr algn="just">
              <a:lnSpc>
                <a:spcPct val="80000"/>
              </a:lnSpc>
              <a:defRPr/>
            </a:pPr>
            <a:r>
              <a:rPr lang="uk-UA" sz="2000" b="1" dirty="0"/>
              <a:t>мотивація.</a:t>
            </a:r>
            <a:r>
              <a:rPr lang="uk-UA" sz="2000" dirty="0"/>
              <a:t> Мотиваційна характеристика злочинності встановлюється шляхом виокремлення різних мотивів і виявлення кількості зареєстрованих кримінальних правопорушень за цими мотивами, наприклад умисних, необережних, корисливих, насильницьких та інших.</a:t>
            </a:r>
          </a:p>
          <a:p>
            <a:pPr algn="just">
              <a:lnSpc>
                <a:spcPct val="80000"/>
              </a:lnSpc>
              <a:defRPr/>
            </a:pPr>
            <a:endParaRPr lang="uk-UA" sz="2000" dirty="0"/>
          </a:p>
          <a:p>
            <a:pPr algn="just">
              <a:lnSpc>
                <a:spcPct val="80000"/>
              </a:lnSpc>
              <a:defRPr/>
            </a:pPr>
            <a:r>
              <a:rPr lang="uk-UA" sz="2000" b="1" dirty="0"/>
              <a:t>соціально-територіальна, соціально-групова, соціально-галузева розповсюдженість.</a:t>
            </a:r>
            <a:r>
              <a:rPr lang="uk-UA" sz="2000" dirty="0"/>
              <a:t> Вивчення даних характеристик дозволяє проаналізувати ступінь втягування у злочинну діяльність представників різних соціальних груп і прошарків населення, а також розповсюдженість злочинних діянь виходячи з території і кількості населення, яке на ній проживає.</a:t>
            </a:r>
            <a:r>
              <a:rPr lang="ru-RU" sz="2000" dirty="0"/>
              <a:t/>
            </a:r>
            <a:br>
              <a:rPr lang="ru-RU" sz="2000" dirty="0"/>
            </a:br>
            <a:endParaRPr lang="uk-UA" sz="2000" dirty="0"/>
          </a:p>
          <a:p>
            <a:endParaRPr lang="ru-RU" dirty="0"/>
          </a:p>
        </p:txBody>
      </p:sp>
    </p:spTree>
    <p:extLst>
      <p:ext uri="{BB962C8B-B14F-4D97-AF65-F5344CB8AC3E}">
        <p14:creationId xmlns:p14="http://schemas.microsoft.com/office/powerpoint/2010/main" xmlns="" val="189592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2149435" y="624110"/>
            <a:ext cx="9355178" cy="753428"/>
          </a:xfrm>
        </p:spPr>
        <p:txBody>
          <a:bodyPr>
            <a:normAutofit fontScale="90000"/>
          </a:bodyPr>
          <a:lstStyle/>
          <a:p>
            <a:pPr eaLnBrk="1" hangingPunct="1">
              <a:defRPr/>
            </a:pPr>
            <a:r>
              <a:rPr lang="uk-UA" sz="4000" dirty="0"/>
              <a:t>Внутрішні характеристики злочинності:</a:t>
            </a:r>
          </a:p>
        </p:txBody>
      </p:sp>
      <p:sp>
        <p:nvSpPr>
          <p:cNvPr id="166915" name="Rectangle 3"/>
          <p:cNvSpPr>
            <a:spLocks noGrp="1" noChangeArrowheads="1"/>
          </p:cNvSpPr>
          <p:nvPr>
            <p:ph idx="1"/>
          </p:nvPr>
        </p:nvSpPr>
        <p:spPr>
          <a:xfrm>
            <a:off x="2149435" y="1603169"/>
            <a:ext cx="8915400" cy="4880758"/>
          </a:xfrm>
        </p:spPr>
        <p:txBody>
          <a:bodyPr>
            <a:normAutofit lnSpcReduction="10000"/>
          </a:bodyPr>
          <a:lstStyle/>
          <a:p>
            <a:pPr algn="just">
              <a:lnSpc>
                <a:spcPct val="90000"/>
              </a:lnSpc>
              <a:defRPr/>
            </a:pPr>
            <a:r>
              <a:rPr lang="uk-UA" sz="2400" b="1" dirty="0"/>
              <a:t>організованість.</a:t>
            </a:r>
            <a:r>
              <a:rPr lang="uk-UA" sz="2400" dirty="0"/>
              <a:t> Ст. 28 КК України </a:t>
            </a:r>
            <a:r>
              <a:rPr lang="uk-UA" sz="2400" dirty="0" smtClean="0"/>
              <a:t>“</a:t>
            </a:r>
            <a:r>
              <a:rPr lang="ru-RU" sz="2400" dirty="0" err="1"/>
              <a:t>Вчинення</a:t>
            </a:r>
            <a:r>
              <a:rPr lang="ru-RU" sz="2400" dirty="0"/>
              <a:t> </a:t>
            </a:r>
            <a:r>
              <a:rPr lang="ru-RU" sz="2400" dirty="0" err="1"/>
              <a:t>кримінального</a:t>
            </a:r>
            <a:r>
              <a:rPr lang="ru-RU" sz="2400" dirty="0"/>
              <a:t> </a:t>
            </a:r>
            <a:r>
              <a:rPr lang="ru-RU" sz="2400" dirty="0" err="1"/>
              <a:t>правопорушення</a:t>
            </a:r>
            <a:r>
              <a:rPr lang="ru-RU" sz="2400" dirty="0"/>
              <a:t> </a:t>
            </a:r>
            <a:r>
              <a:rPr lang="ru-RU" sz="2400" dirty="0" err="1"/>
              <a:t>групою</a:t>
            </a:r>
            <a:r>
              <a:rPr lang="ru-RU" sz="2400" dirty="0"/>
              <a:t> </a:t>
            </a:r>
            <a:r>
              <a:rPr lang="ru-RU" sz="2400" dirty="0" err="1"/>
              <a:t>осіб</a:t>
            </a:r>
            <a:r>
              <a:rPr lang="ru-RU" sz="2400" dirty="0"/>
              <a:t>, </a:t>
            </a:r>
            <a:r>
              <a:rPr lang="ru-RU" sz="2400" dirty="0" err="1"/>
              <a:t>групою</a:t>
            </a:r>
            <a:r>
              <a:rPr lang="ru-RU" sz="2400" dirty="0"/>
              <a:t> </a:t>
            </a:r>
            <a:r>
              <a:rPr lang="ru-RU" sz="2400" dirty="0" err="1"/>
              <a:t>осіб</a:t>
            </a:r>
            <a:r>
              <a:rPr lang="ru-RU" sz="2400" dirty="0"/>
              <a:t> за </a:t>
            </a:r>
            <a:r>
              <a:rPr lang="ru-RU" sz="2400" dirty="0" err="1"/>
              <a:t>попередньою</a:t>
            </a:r>
            <a:r>
              <a:rPr lang="ru-RU" sz="2400" dirty="0"/>
              <a:t> </a:t>
            </a:r>
            <a:r>
              <a:rPr lang="ru-RU" sz="2400" dirty="0" err="1"/>
              <a:t>змовою</a:t>
            </a:r>
            <a:r>
              <a:rPr lang="ru-RU" sz="2400" dirty="0"/>
              <a:t>, </a:t>
            </a:r>
            <a:r>
              <a:rPr lang="ru-RU" sz="2400" dirty="0" err="1"/>
              <a:t>організованою</a:t>
            </a:r>
            <a:r>
              <a:rPr lang="ru-RU" sz="2400" dirty="0"/>
              <a:t> </a:t>
            </a:r>
            <a:r>
              <a:rPr lang="ru-RU" sz="2400" dirty="0" err="1"/>
              <a:t>групою</a:t>
            </a:r>
            <a:r>
              <a:rPr lang="ru-RU" sz="2400" dirty="0"/>
              <a:t> </a:t>
            </a:r>
            <a:r>
              <a:rPr lang="ru-RU" sz="2400" dirty="0" err="1"/>
              <a:t>або</a:t>
            </a:r>
            <a:r>
              <a:rPr lang="ru-RU" sz="2400" dirty="0"/>
              <a:t> </a:t>
            </a:r>
            <a:r>
              <a:rPr lang="ru-RU" sz="2400" dirty="0" err="1"/>
              <a:t>злочинною</a:t>
            </a:r>
            <a:r>
              <a:rPr lang="ru-RU" sz="2400" dirty="0"/>
              <a:t> </a:t>
            </a:r>
            <a:r>
              <a:rPr lang="ru-RU" sz="2400" dirty="0" err="1"/>
              <a:t>організацією</a:t>
            </a:r>
            <a:r>
              <a:rPr lang="uk-UA" sz="2400" dirty="0" smtClean="0"/>
              <a:t>”;</a:t>
            </a:r>
            <a:endParaRPr lang="uk-UA" sz="2400" dirty="0"/>
          </a:p>
          <a:p>
            <a:pPr algn="just" eaLnBrk="1" hangingPunct="1">
              <a:lnSpc>
                <a:spcPct val="90000"/>
              </a:lnSpc>
              <a:defRPr/>
            </a:pPr>
            <a:r>
              <a:rPr lang="uk-UA" sz="2400" b="1" dirty="0"/>
              <a:t>активність.</a:t>
            </a:r>
            <a:r>
              <a:rPr lang="uk-UA" sz="2400" dirty="0"/>
              <a:t> Вона проявляється у тому, що злочинці, як правило, будучи не покараними, не зупиняються на вчиненні одного </a:t>
            </a:r>
            <a:r>
              <a:rPr lang="uk-UA" sz="2400" dirty="0" smtClean="0"/>
              <a:t>кримінального правопорушення, </a:t>
            </a:r>
            <a:r>
              <a:rPr lang="uk-UA" sz="2400" dirty="0"/>
              <a:t>а продовжують займатись злочинною діяльністю, вчиняючи нові і нові </a:t>
            </a:r>
            <a:r>
              <a:rPr lang="uk-UA" sz="2400" dirty="0" smtClean="0"/>
              <a:t>кримінальні правопорушення (кримінальний </a:t>
            </a:r>
            <a:r>
              <a:rPr lang="uk-UA" sz="2400" dirty="0"/>
              <a:t>професіоналізм);</a:t>
            </a:r>
          </a:p>
          <a:p>
            <a:pPr algn="just" eaLnBrk="1" hangingPunct="1">
              <a:lnSpc>
                <a:spcPct val="90000"/>
              </a:lnSpc>
              <a:defRPr/>
            </a:pPr>
            <a:r>
              <a:rPr lang="uk-UA" sz="2400" b="1" dirty="0"/>
              <a:t>стійкість.</a:t>
            </a:r>
            <a:r>
              <a:rPr lang="uk-UA" sz="2400" dirty="0"/>
              <a:t> Як зазначають деякі науковці, що стійкість злочинності – це невід’ємний факт її існування у будь-якій державі, на будь-якому історичному відрізку часу (кримінологічний рецидив).</a:t>
            </a:r>
          </a:p>
        </p:txBody>
      </p:sp>
    </p:spTree>
    <p:extLst>
      <p:ext uri="{BB962C8B-B14F-4D97-AF65-F5344CB8AC3E}">
        <p14:creationId xmlns:p14="http://schemas.microsoft.com/office/powerpoint/2010/main" xmlns="" val="171506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981200" y="274639"/>
            <a:ext cx="8229600" cy="561975"/>
          </a:xfrm>
        </p:spPr>
        <p:txBody>
          <a:bodyPr>
            <a:normAutofit fontScale="90000"/>
          </a:bodyPr>
          <a:lstStyle/>
          <a:p>
            <a:pPr eaLnBrk="1" hangingPunct="1">
              <a:defRPr/>
            </a:pPr>
            <a:r>
              <a:rPr lang="uk-UA" sz="4000" dirty="0"/>
              <a:t>Види злочинності:</a:t>
            </a:r>
          </a:p>
        </p:txBody>
      </p:sp>
      <p:sp>
        <p:nvSpPr>
          <p:cNvPr id="167939" name="Rectangle 3"/>
          <p:cNvSpPr>
            <a:spLocks noGrp="1" noChangeArrowheads="1"/>
          </p:cNvSpPr>
          <p:nvPr>
            <p:ph idx="1"/>
          </p:nvPr>
        </p:nvSpPr>
        <p:spPr>
          <a:xfrm>
            <a:off x="1981200" y="908050"/>
            <a:ext cx="9419112" cy="5689600"/>
          </a:xfrm>
        </p:spPr>
        <p:txBody>
          <a:bodyPr>
            <a:normAutofit/>
          </a:bodyPr>
          <a:lstStyle/>
          <a:p>
            <a:pPr algn="just" eaLnBrk="1" hangingPunct="1">
              <a:lnSpc>
                <a:spcPct val="90000"/>
              </a:lnSpc>
              <a:defRPr/>
            </a:pPr>
            <a:endParaRPr lang="uk-UA" sz="2400" dirty="0" smtClean="0"/>
          </a:p>
          <a:p>
            <a:pPr algn="just">
              <a:lnSpc>
                <a:spcPct val="90000"/>
              </a:lnSpc>
              <a:defRPr/>
            </a:pPr>
            <a:r>
              <a:rPr lang="uk-UA" sz="2400" dirty="0" smtClean="0"/>
              <a:t>За </a:t>
            </a:r>
            <a:r>
              <a:rPr lang="uk-UA" sz="2400" dirty="0"/>
              <a:t>кількістю вчинених </a:t>
            </a:r>
            <a:r>
              <a:rPr lang="uk-UA" sz="2400" dirty="0" smtClean="0"/>
              <a:t>кримінальних правопорушень: </a:t>
            </a:r>
            <a:r>
              <a:rPr lang="uk-UA" sz="2400" b="1" dirty="0"/>
              <a:t>первинна</a:t>
            </a:r>
            <a:r>
              <a:rPr lang="uk-UA" sz="2400" dirty="0"/>
              <a:t> (сукупність кримінальних правопорушень, вчинених уперше) і рецидивна (сукупність повторних кримінальних правопорушень). Різновидом </a:t>
            </a:r>
            <a:r>
              <a:rPr lang="uk-UA" sz="2400" b="1" dirty="0"/>
              <a:t>рецидивної</a:t>
            </a:r>
            <a:r>
              <a:rPr lang="uk-UA" sz="2400" dirty="0"/>
              <a:t> є професійна злочинність (сукупність кримінальних правопорушень, що вчинюються постійно і є для злочинця джерелом існування</a:t>
            </a:r>
            <a:r>
              <a:rPr lang="uk-UA" sz="2400" dirty="0" smtClean="0"/>
              <a:t>);</a:t>
            </a:r>
          </a:p>
          <a:p>
            <a:pPr algn="just" eaLnBrk="1" hangingPunct="1">
              <a:lnSpc>
                <a:spcPct val="90000"/>
              </a:lnSpc>
              <a:defRPr/>
            </a:pPr>
            <a:endParaRPr lang="uk-UA" sz="2400" dirty="0"/>
          </a:p>
          <a:p>
            <a:pPr algn="just" eaLnBrk="1" hangingPunct="1">
              <a:lnSpc>
                <a:spcPct val="90000"/>
              </a:lnSpc>
              <a:defRPr/>
            </a:pPr>
            <a:r>
              <a:rPr lang="uk-UA" sz="2400" dirty="0"/>
              <a:t>За статтю: чоловіків і жінок</a:t>
            </a:r>
            <a:r>
              <a:rPr lang="uk-UA" sz="2400" dirty="0" smtClean="0"/>
              <a:t>;</a:t>
            </a:r>
          </a:p>
          <a:p>
            <a:pPr algn="just" eaLnBrk="1" hangingPunct="1">
              <a:lnSpc>
                <a:spcPct val="90000"/>
              </a:lnSpc>
              <a:defRPr/>
            </a:pPr>
            <a:endParaRPr lang="uk-UA" sz="2400" dirty="0"/>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98328" y="3521941"/>
            <a:ext cx="4144489" cy="3075709"/>
          </a:xfrm>
          <a:prstGeom prst="rect">
            <a:avLst/>
          </a:prstGeom>
        </p:spPr>
      </p:pic>
    </p:spTree>
    <p:extLst>
      <p:ext uri="{BB962C8B-B14F-4D97-AF65-F5344CB8AC3E}">
        <p14:creationId xmlns:p14="http://schemas.microsoft.com/office/powerpoint/2010/main" xmlns="" val="1573199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Види злочинності:</a:t>
            </a:r>
            <a:endParaRPr lang="ru-RU" dirty="0"/>
          </a:p>
        </p:txBody>
      </p:sp>
      <p:sp>
        <p:nvSpPr>
          <p:cNvPr id="3" name="Объект 2"/>
          <p:cNvSpPr>
            <a:spLocks noGrp="1"/>
          </p:cNvSpPr>
          <p:nvPr>
            <p:ph idx="1"/>
          </p:nvPr>
        </p:nvSpPr>
        <p:spPr>
          <a:xfrm>
            <a:off x="1686297" y="1696025"/>
            <a:ext cx="6475412" cy="5039096"/>
          </a:xfrm>
        </p:spPr>
        <p:txBody>
          <a:bodyPr>
            <a:normAutofit/>
          </a:bodyPr>
          <a:lstStyle/>
          <a:p>
            <a:pPr algn="just">
              <a:lnSpc>
                <a:spcPct val="90000"/>
              </a:lnSpc>
              <a:defRPr/>
            </a:pPr>
            <a:r>
              <a:rPr lang="uk-UA" sz="2800" dirty="0"/>
              <a:t>За віком: дорослих і неповнолітніх</a:t>
            </a:r>
            <a:r>
              <a:rPr lang="uk-UA" sz="2800" dirty="0" smtClean="0"/>
              <a:t>; </a:t>
            </a:r>
          </a:p>
          <a:p>
            <a:pPr algn="just">
              <a:lnSpc>
                <a:spcPct val="90000"/>
              </a:lnSpc>
              <a:defRPr/>
            </a:pPr>
            <a:endParaRPr lang="uk-UA" sz="2800" dirty="0"/>
          </a:p>
          <a:p>
            <a:pPr algn="just">
              <a:lnSpc>
                <a:spcPct val="90000"/>
              </a:lnSpc>
              <a:defRPr/>
            </a:pPr>
            <a:endParaRPr lang="uk-UA" sz="2800" dirty="0" smtClean="0"/>
          </a:p>
          <a:p>
            <a:pPr algn="just">
              <a:lnSpc>
                <a:spcPct val="90000"/>
              </a:lnSpc>
              <a:defRPr/>
            </a:pPr>
            <a:endParaRPr lang="uk-UA" sz="2800" dirty="0"/>
          </a:p>
          <a:p>
            <a:pPr algn="just">
              <a:lnSpc>
                <a:spcPct val="90000"/>
              </a:lnSpc>
              <a:defRPr/>
            </a:pPr>
            <a:endParaRPr lang="uk-UA" sz="2800" dirty="0"/>
          </a:p>
          <a:p>
            <a:pPr lvl="4" algn="just">
              <a:lnSpc>
                <a:spcPct val="90000"/>
              </a:lnSpc>
              <a:defRPr/>
            </a:pPr>
            <a:r>
              <a:rPr lang="uk-UA" sz="2200" dirty="0"/>
              <a:t>За характером діяння: корислива, насильницька, </a:t>
            </a:r>
            <a:r>
              <a:rPr lang="uk-UA" sz="2200" dirty="0" err="1"/>
              <a:t>корисливо</a:t>
            </a:r>
            <a:r>
              <a:rPr lang="uk-UA" sz="2200" dirty="0"/>
              <a:t>-насильницька</a:t>
            </a:r>
            <a:r>
              <a:rPr lang="uk-UA" sz="2200" dirty="0" smtClean="0"/>
              <a:t>;</a:t>
            </a:r>
            <a:endParaRPr lang="uk-UA" sz="22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61709" y="1472373"/>
            <a:ext cx="3657600" cy="236335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9186" y="3535055"/>
            <a:ext cx="3175000" cy="2120900"/>
          </a:xfrm>
          <a:prstGeom prst="rect">
            <a:avLst/>
          </a:prstGeom>
        </p:spPr>
      </p:pic>
    </p:spTree>
    <p:extLst>
      <p:ext uri="{BB962C8B-B14F-4D97-AF65-F5344CB8AC3E}">
        <p14:creationId xmlns:p14="http://schemas.microsoft.com/office/powerpoint/2010/main" xmlns="" val="2148204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Види злочинності:</a:t>
            </a:r>
            <a:endParaRPr lang="ru-RU" dirty="0"/>
          </a:p>
        </p:txBody>
      </p:sp>
      <p:sp>
        <p:nvSpPr>
          <p:cNvPr id="3" name="Объект 2"/>
          <p:cNvSpPr>
            <a:spLocks noGrp="1"/>
          </p:cNvSpPr>
          <p:nvPr>
            <p:ph idx="1"/>
          </p:nvPr>
        </p:nvSpPr>
        <p:spPr>
          <a:xfrm>
            <a:off x="4963886" y="2133600"/>
            <a:ext cx="6540726" cy="3777622"/>
          </a:xfrm>
        </p:spPr>
        <p:txBody>
          <a:bodyPr>
            <a:normAutofit/>
          </a:bodyPr>
          <a:lstStyle/>
          <a:p>
            <a:pPr algn="just">
              <a:lnSpc>
                <a:spcPct val="90000"/>
              </a:lnSpc>
              <a:defRPr/>
            </a:pPr>
            <a:r>
              <a:rPr lang="uk-UA" sz="2400" dirty="0"/>
              <a:t>За учасниками: неповнолітніх, жіночу, рецидивну, організовану тощо;</a:t>
            </a:r>
          </a:p>
          <a:p>
            <a:pPr algn="just">
              <a:lnSpc>
                <a:spcPct val="90000"/>
              </a:lnSpc>
              <a:defRPr/>
            </a:pPr>
            <a:r>
              <a:rPr lang="ru-RU" sz="2400" dirty="0"/>
              <a:t>За главами О</a:t>
            </a:r>
            <a:r>
              <a:rPr lang="uk-UA" sz="2400" dirty="0" err="1"/>
              <a:t>собливої</a:t>
            </a:r>
            <a:r>
              <a:rPr lang="uk-UA" sz="2400" dirty="0"/>
              <a:t> частини КК України: 20 видів кримінальних правопорушень;</a:t>
            </a:r>
          </a:p>
          <a:p>
            <a:pPr algn="just">
              <a:lnSpc>
                <a:spcPct val="90000"/>
              </a:lnSpc>
              <a:defRPr/>
            </a:pPr>
            <a:r>
              <a:rPr lang="uk-UA" sz="2400" dirty="0"/>
              <a:t>За іншими критеріями: сімейно-побутова, вулична, економічна, </a:t>
            </a:r>
            <a:r>
              <a:rPr lang="uk-UA" sz="2400" dirty="0" err="1"/>
              <a:t>наркозлочинність</a:t>
            </a:r>
            <a:r>
              <a:rPr lang="uk-UA" sz="2400" dirty="0"/>
              <a:t>, необережна. </a:t>
            </a:r>
          </a:p>
          <a:p>
            <a:endParaRPr lang="ru-RU" sz="2400" dirty="0"/>
          </a:p>
          <a:p>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85652" y="1264556"/>
            <a:ext cx="3683268" cy="4483102"/>
          </a:xfrm>
          <a:prstGeom prst="rect">
            <a:avLst/>
          </a:prstGeom>
        </p:spPr>
      </p:pic>
    </p:spTree>
    <p:extLst>
      <p:ext uri="{BB962C8B-B14F-4D97-AF65-F5344CB8AC3E}">
        <p14:creationId xmlns:p14="http://schemas.microsoft.com/office/powerpoint/2010/main" xmlns="" val="194161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r>
              <a:rPr lang="uk-UA" sz="2800" dirty="0"/>
              <a:t>В.В. </a:t>
            </a:r>
            <a:r>
              <a:rPr lang="uk-UA" sz="2800" dirty="0" err="1"/>
              <a:t>Лунєєв</a:t>
            </a:r>
            <a:r>
              <a:rPr lang="uk-UA" sz="2800" dirty="0"/>
              <a:t> виділяє за характером реєстрації і соціального впливу на злочинність такі види:</a:t>
            </a:r>
          </a:p>
        </p:txBody>
      </p:sp>
      <p:sp>
        <p:nvSpPr>
          <p:cNvPr id="168963" name="Rectangle 3"/>
          <p:cNvSpPr>
            <a:spLocks noGrp="1" noChangeArrowheads="1"/>
          </p:cNvSpPr>
          <p:nvPr>
            <p:ph idx="1"/>
          </p:nvPr>
        </p:nvSpPr>
        <p:spPr>
          <a:xfrm>
            <a:off x="2054431" y="1781299"/>
            <a:ext cx="9450181" cy="4762005"/>
          </a:xfrm>
        </p:spPr>
        <p:txBody>
          <a:bodyPr>
            <a:normAutofit/>
          </a:bodyPr>
          <a:lstStyle/>
          <a:p>
            <a:pPr algn="just">
              <a:lnSpc>
                <a:spcPct val="80000"/>
              </a:lnSpc>
              <a:defRPr/>
            </a:pPr>
            <a:r>
              <a:rPr lang="uk-UA" sz="2400" b="1" dirty="0"/>
              <a:t>Фактична злочинність </a:t>
            </a:r>
            <a:r>
              <a:rPr lang="uk-UA" sz="2400" dirty="0"/>
              <a:t>– сукупність кримінальних правопорушень на певній території за певний проміжок часу.</a:t>
            </a:r>
          </a:p>
          <a:p>
            <a:pPr algn="just">
              <a:lnSpc>
                <a:spcPct val="80000"/>
              </a:lnSpc>
              <a:defRPr/>
            </a:pPr>
            <a:r>
              <a:rPr lang="uk-UA" sz="2400" b="1" dirty="0"/>
              <a:t>Явна злочинність </a:t>
            </a:r>
            <a:r>
              <a:rPr lang="uk-UA" sz="2400" dirty="0"/>
              <a:t>– сукупність кримінальних правопорушень, факт вчинення яких став відомим державним органам або суспільству.</a:t>
            </a:r>
          </a:p>
          <a:p>
            <a:pPr algn="just">
              <a:lnSpc>
                <a:spcPct val="80000"/>
              </a:lnSpc>
              <a:defRPr/>
            </a:pPr>
            <a:r>
              <a:rPr lang="uk-UA" sz="2400" b="1" dirty="0"/>
              <a:t>Зареєстрована злочинність </a:t>
            </a:r>
            <a:r>
              <a:rPr lang="uk-UA" sz="2400" dirty="0"/>
              <a:t>– сукупність кримінальних правопорушень, інформація щодо яких надійшла у правоохоронні органи і які зафіксовані у відповідності з встановленими правилами.</a:t>
            </a:r>
          </a:p>
          <a:p>
            <a:pPr algn="just">
              <a:lnSpc>
                <a:spcPct val="80000"/>
              </a:lnSpc>
              <a:defRPr/>
            </a:pPr>
            <a:r>
              <a:rPr lang="uk-UA" sz="2400" b="1" dirty="0"/>
              <a:t>Розкрита злочинність </a:t>
            </a:r>
            <a:r>
              <a:rPr lang="uk-UA" sz="2400" dirty="0"/>
              <a:t>– сукупність кримінальних правопорушень щодо яких є вирок суду. </a:t>
            </a:r>
          </a:p>
        </p:txBody>
      </p:sp>
    </p:spTree>
    <p:extLst>
      <p:ext uri="{BB962C8B-B14F-4D97-AF65-F5344CB8AC3E}">
        <p14:creationId xmlns:p14="http://schemas.microsoft.com/office/powerpoint/2010/main" xmlns="" val="1551113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981200" y="274639"/>
            <a:ext cx="8229600" cy="922337"/>
          </a:xfrm>
        </p:spPr>
        <p:txBody>
          <a:bodyPr>
            <a:normAutofit fontScale="90000"/>
          </a:bodyPr>
          <a:lstStyle/>
          <a:p>
            <a:pPr eaLnBrk="1" hangingPunct="1">
              <a:defRPr/>
            </a:pPr>
            <a:r>
              <a:rPr lang="uk-UA" sz="3600" b="1" dirty="0"/>
              <a:t>Показники злочинності поділяються</a:t>
            </a:r>
            <a:r>
              <a:rPr lang="uk-UA" sz="3600" dirty="0"/>
              <a:t>:</a:t>
            </a:r>
          </a:p>
        </p:txBody>
      </p:sp>
      <p:sp>
        <p:nvSpPr>
          <p:cNvPr id="169987" name="Rectangle 3"/>
          <p:cNvSpPr>
            <a:spLocks noGrp="1" noChangeArrowheads="1"/>
          </p:cNvSpPr>
          <p:nvPr>
            <p:ph idx="1"/>
          </p:nvPr>
        </p:nvSpPr>
        <p:spPr>
          <a:xfrm>
            <a:off x="1981200" y="1268413"/>
            <a:ext cx="8686800" cy="5256212"/>
          </a:xfrm>
        </p:spPr>
        <p:txBody>
          <a:bodyPr>
            <a:normAutofit/>
          </a:bodyPr>
          <a:lstStyle/>
          <a:p>
            <a:pPr algn="just" eaLnBrk="1" hangingPunct="1">
              <a:defRPr/>
            </a:pPr>
            <a:r>
              <a:rPr lang="uk-UA" sz="2800" dirty="0" smtClean="0"/>
              <a:t>Кількісні;</a:t>
            </a:r>
          </a:p>
          <a:p>
            <a:pPr algn="just" eaLnBrk="1" hangingPunct="1">
              <a:defRPr/>
            </a:pPr>
            <a:r>
              <a:rPr lang="uk-UA" sz="2800" dirty="0" smtClean="0"/>
              <a:t>Кількісно-якісні;</a:t>
            </a:r>
          </a:p>
          <a:p>
            <a:pPr algn="just" eaLnBrk="1" hangingPunct="1">
              <a:defRPr/>
            </a:pPr>
            <a:r>
              <a:rPr lang="uk-UA" sz="2800" dirty="0" smtClean="0"/>
              <a:t>Якісні,</a:t>
            </a:r>
          </a:p>
          <a:p>
            <a:pPr algn="just" eaLnBrk="1" hangingPunct="1">
              <a:buFontTx/>
              <a:buNone/>
              <a:defRPr/>
            </a:pPr>
            <a:r>
              <a:rPr lang="uk-UA" sz="2800" b="1" dirty="0" smtClean="0"/>
              <a:t>а також:</a:t>
            </a:r>
          </a:p>
          <a:p>
            <a:pPr algn="just" eaLnBrk="1" hangingPunct="1">
              <a:defRPr/>
            </a:pPr>
            <a:r>
              <a:rPr lang="uk-UA" sz="2800" dirty="0" smtClean="0"/>
              <a:t>абсолютні (виражаються у абсолютних величинах);</a:t>
            </a:r>
          </a:p>
          <a:p>
            <a:pPr algn="just" eaLnBrk="1" hangingPunct="1">
              <a:defRPr/>
            </a:pPr>
            <a:r>
              <a:rPr lang="uk-UA" sz="2800" dirty="0" smtClean="0"/>
              <a:t>відносні (показують співвідношення різних показників предметів і явищ). </a:t>
            </a:r>
          </a:p>
          <a:p>
            <a:pPr algn="just" eaLnBrk="1" hangingPunct="1">
              <a:buFontTx/>
              <a:buNone/>
              <a:defRPr/>
            </a:pPr>
            <a:endParaRPr lang="uk-UA" sz="2800" dirty="0" smtClean="0"/>
          </a:p>
        </p:txBody>
      </p:sp>
    </p:spTree>
    <p:extLst>
      <p:ext uri="{BB962C8B-B14F-4D97-AF65-F5344CB8AC3E}">
        <p14:creationId xmlns:p14="http://schemas.microsoft.com/office/powerpoint/2010/main" xmlns="" val="426282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uk-UA" sz="4000" dirty="0"/>
              <a:t>Кількісні показники злочинності:</a:t>
            </a:r>
          </a:p>
        </p:txBody>
      </p:sp>
      <p:sp>
        <p:nvSpPr>
          <p:cNvPr id="171011" name="Rectangle 3"/>
          <p:cNvSpPr>
            <a:spLocks noGrp="1" noChangeArrowheads="1"/>
          </p:cNvSpPr>
          <p:nvPr>
            <p:ph idx="1"/>
          </p:nvPr>
        </p:nvSpPr>
        <p:spPr/>
        <p:txBody>
          <a:bodyPr>
            <a:normAutofit/>
          </a:bodyPr>
          <a:lstStyle/>
          <a:p>
            <a:pPr eaLnBrk="1" hangingPunct="1">
              <a:defRPr/>
            </a:pPr>
            <a:r>
              <a:rPr lang="uk-UA" sz="2800" dirty="0" smtClean="0"/>
              <a:t>Стан злочинності;</a:t>
            </a:r>
          </a:p>
          <a:p>
            <a:pPr eaLnBrk="1" hangingPunct="1">
              <a:defRPr/>
            </a:pPr>
            <a:r>
              <a:rPr lang="uk-UA" sz="2800" dirty="0" smtClean="0"/>
              <a:t>Рівень злочинності;</a:t>
            </a:r>
          </a:p>
          <a:p>
            <a:pPr eaLnBrk="1" hangingPunct="1">
              <a:defRPr/>
            </a:pPr>
            <a:r>
              <a:rPr lang="uk-UA" sz="2800" dirty="0" smtClean="0"/>
              <a:t>Ціна злочинності. </a:t>
            </a: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48301" y="2735407"/>
            <a:ext cx="5454535" cy="3606016"/>
          </a:xfrm>
          <a:prstGeom prst="rect">
            <a:avLst/>
          </a:prstGeom>
        </p:spPr>
      </p:pic>
    </p:spTree>
    <p:extLst>
      <p:ext uri="{BB962C8B-B14F-4D97-AF65-F5344CB8AC3E}">
        <p14:creationId xmlns:p14="http://schemas.microsoft.com/office/powerpoint/2010/main" xmlns="" val="3996457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Grp="1" noChangeArrowheads="1"/>
          </p:cNvSpPr>
          <p:nvPr>
            <p:ph type="title"/>
          </p:nvPr>
        </p:nvSpPr>
        <p:spPr>
          <a:xfrm>
            <a:off x="1981199" y="274638"/>
            <a:ext cx="9609117" cy="6394450"/>
          </a:xfrm>
        </p:spPr>
        <p:txBody>
          <a:bodyPr>
            <a:normAutofit/>
          </a:bodyPr>
          <a:lstStyle/>
          <a:p>
            <a:pPr algn="just">
              <a:defRPr/>
            </a:pPr>
            <a:r>
              <a:rPr lang="uk-UA" sz="2800" b="1" dirty="0" smtClean="0"/>
              <a:t>	Стан </a:t>
            </a:r>
            <a:r>
              <a:rPr lang="uk-UA" sz="2800" b="1" dirty="0"/>
              <a:t>злочинності </a:t>
            </a:r>
            <a:r>
              <a:rPr lang="uk-UA" sz="2800" dirty="0"/>
              <a:t>–</a:t>
            </a:r>
            <a:r>
              <a:rPr lang="uk-UA" sz="2400" dirty="0"/>
              <a:t> загальна кількість кримінальних правопорушень </a:t>
            </a:r>
            <a:r>
              <a:rPr lang="uk-UA" sz="2400" dirty="0" smtClean="0"/>
              <a:t>(кримінальних проступків, злочинів) і </a:t>
            </a:r>
            <a:r>
              <a:rPr lang="uk-UA" sz="2400" dirty="0"/>
              <a:t>осіб, що їх вчинили, за певний період часу на певній території. </a:t>
            </a:r>
            <a:r>
              <a:rPr lang="uk-UA" sz="2400" dirty="0" smtClean="0"/>
              <a:t/>
            </a:r>
            <a:br>
              <a:rPr lang="uk-UA" sz="2400" dirty="0" smtClean="0"/>
            </a:br>
            <a:r>
              <a:rPr lang="uk-UA" sz="2400" dirty="0"/>
              <a:t/>
            </a:r>
            <a:br>
              <a:rPr lang="uk-UA" sz="2400" dirty="0"/>
            </a:br>
            <a:r>
              <a:rPr lang="uk-UA" sz="2400" dirty="0" smtClean="0"/>
              <a:t>	</a:t>
            </a:r>
            <a:r>
              <a:rPr lang="uk-UA" sz="2400" i="1" dirty="0" smtClean="0"/>
              <a:t>Стан </a:t>
            </a:r>
            <a:r>
              <a:rPr lang="uk-UA" sz="2400" i="1" dirty="0"/>
              <a:t>визначається наступними факторами</a:t>
            </a:r>
            <a:r>
              <a:rPr lang="uk-UA" sz="2400" dirty="0" smtClean="0"/>
              <a:t>:</a:t>
            </a:r>
            <a:br>
              <a:rPr lang="uk-UA" sz="2400" dirty="0" smtClean="0"/>
            </a:br>
            <a:r>
              <a:rPr lang="uk-UA" sz="2400" dirty="0" smtClean="0"/>
              <a:t> - кількістю </a:t>
            </a:r>
            <a:r>
              <a:rPr lang="uk-UA" sz="2400" dirty="0"/>
              <a:t>вчинених кримінальних правопорушень, </a:t>
            </a:r>
            <a:r>
              <a:rPr lang="uk-UA" sz="2400" dirty="0" smtClean="0"/>
              <a:t/>
            </a:r>
            <a:br>
              <a:rPr lang="uk-UA" sz="2400" dirty="0" smtClean="0"/>
            </a:br>
            <a:r>
              <a:rPr lang="uk-UA" sz="2400" dirty="0" smtClean="0"/>
              <a:t>- кількістю </a:t>
            </a:r>
            <a:r>
              <a:rPr lang="uk-UA" sz="2400" dirty="0"/>
              <a:t>злочинців, що засуджені за їх вчинення, </a:t>
            </a:r>
            <a:r>
              <a:rPr lang="uk-UA" sz="2400" dirty="0" smtClean="0"/>
              <a:t/>
            </a:r>
            <a:br>
              <a:rPr lang="uk-UA" sz="2400" dirty="0" smtClean="0"/>
            </a:br>
            <a:r>
              <a:rPr lang="uk-UA" sz="2400" dirty="0" smtClean="0"/>
              <a:t>- кількістю </a:t>
            </a:r>
            <a:r>
              <a:rPr lang="uk-UA" sz="2400" dirty="0"/>
              <a:t>зареєстрованих кримінальних </a:t>
            </a:r>
            <a:r>
              <a:rPr lang="uk-UA" sz="2400" dirty="0" smtClean="0"/>
              <a:t>правопорушень (</a:t>
            </a:r>
            <a:r>
              <a:rPr lang="uk-UA" sz="2400" dirty="0"/>
              <a:t>при оцінці стану злочинності крім зареєстрованих кримінальних правопорушень потрібно також враховувати латентні, приховані діяння, кількість яких може у 3-5 і більше разів перевищувати кількість офіційно зареєстрованих кримінальних правопорушень), </a:t>
            </a:r>
            <a:r>
              <a:rPr lang="uk-UA" sz="2400" dirty="0" smtClean="0"/>
              <a:t/>
            </a:r>
            <a:br>
              <a:rPr lang="uk-UA" sz="2400" dirty="0" smtClean="0"/>
            </a:br>
            <a:r>
              <a:rPr lang="uk-UA" sz="2400" dirty="0" smtClean="0"/>
              <a:t>- збитками</a:t>
            </a:r>
            <a:r>
              <a:rPr lang="uk-UA" sz="2400" dirty="0"/>
              <a:t>, що нанесені злочином</a:t>
            </a:r>
            <a:r>
              <a:rPr lang="uk-UA" sz="2400" dirty="0" smtClean="0"/>
              <a:t>.</a:t>
            </a:r>
            <a:br>
              <a:rPr lang="uk-UA" sz="2400" dirty="0" smtClean="0"/>
            </a:br>
            <a:r>
              <a:rPr lang="uk-UA" sz="2400" dirty="0" smtClean="0"/>
              <a:t> </a:t>
            </a:r>
            <a:br>
              <a:rPr lang="uk-UA" sz="2400" dirty="0" smtClean="0"/>
            </a:br>
            <a:r>
              <a:rPr lang="uk-UA" sz="2400" dirty="0" smtClean="0"/>
              <a:t>	Цей </a:t>
            </a:r>
            <a:r>
              <a:rPr lang="uk-UA" sz="2400" dirty="0"/>
              <a:t>показник висвітлюється в абсолютних величинах. </a:t>
            </a:r>
            <a:br>
              <a:rPr lang="uk-UA" sz="2400" dirty="0"/>
            </a:br>
            <a:endParaRPr lang="uk-UA" sz="2400" dirty="0"/>
          </a:p>
        </p:txBody>
      </p:sp>
    </p:spTree>
    <p:extLst>
      <p:ext uri="{BB962C8B-B14F-4D97-AF65-F5344CB8AC3E}">
        <p14:creationId xmlns:p14="http://schemas.microsoft.com/office/powerpoint/2010/main" xmlns="" val="1947408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ПЛАН:</a:t>
            </a:r>
            <a:endParaRPr lang="ru-RU" dirty="0"/>
          </a:p>
        </p:txBody>
      </p:sp>
      <p:sp>
        <p:nvSpPr>
          <p:cNvPr id="3" name="Объект 2"/>
          <p:cNvSpPr>
            <a:spLocks noGrp="1"/>
          </p:cNvSpPr>
          <p:nvPr>
            <p:ph idx="1"/>
          </p:nvPr>
        </p:nvSpPr>
        <p:spPr>
          <a:xfrm>
            <a:off x="4756562" y="1567543"/>
            <a:ext cx="7201890" cy="4343679"/>
          </a:xfrm>
        </p:spPr>
        <p:txBody>
          <a:bodyPr>
            <a:normAutofit/>
          </a:bodyPr>
          <a:lstStyle/>
          <a:p>
            <a:r>
              <a:rPr lang="uk-UA" sz="2800" b="1" dirty="0" smtClean="0"/>
              <a:t>1.</a:t>
            </a:r>
            <a:r>
              <a:rPr lang="en-US" sz="2800" b="1" dirty="0" smtClean="0"/>
              <a:t> </a:t>
            </a:r>
            <a:r>
              <a:rPr lang="uk-UA" sz="2800" b="1" dirty="0" smtClean="0"/>
              <a:t>Поняття злочинності та її основні ознаки;</a:t>
            </a:r>
          </a:p>
          <a:p>
            <a:r>
              <a:rPr lang="uk-UA" sz="2800" b="1" dirty="0" smtClean="0"/>
              <a:t>2. Види злочинності</a:t>
            </a:r>
          </a:p>
          <a:p>
            <a:r>
              <a:rPr lang="uk-UA" sz="2800" b="1" dirty="0" smtClean="0"/>
              <a:t>3. Характеристика показників злочинності;</a:t>
            </a:r>
          </a:p>
          <a:p>
            <a:r>
              <a:rPr lang="uk-UA" sz="2800" b="1" dirty="0" smtClean="0"/>
              <a:t>4. Поняття, види та рівні латентної злочинності. Обставини, що обумовлюють її існування </a:t>
            </a:r>
            <a:endParaRPr lang="ru-RU" sz="2800" b="1"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22762" y="476250"/>
            <a:ext cx="3733800" cy="2857500"/>
          </a:xfrm>
          <a:prstGeom prst="rect">
            <a:avLst/>
          </a:prstGeom>
        </p:spPr>
      </p:pic>
    </p:spTree>
    <p:extLst>
      <p:ext uri="{BB962C8B-B14F-4D97-AF65-F5344CB8AC3E}">
        <p14:creationId xmlns:p14="http://schemas.microsoft.com/office/powerpoint/2010/main" xmlns="" val="2619593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Прямоугольник 2"/>
          <p:cNvSpPr/>
          <p:nvPr/>
        </p:nvSpPr>
        <p:spPr>
          <a:xfrm>
            <a:off x="1579418" y="1905000"/>
            <a:ext cx="9322130" cy="3970318"/>
          </a:xfrm>
          <a:prstGeom prst="rect">
            <a:avLst/>
          </a:prstGeom>
        </p:spPr>
        <p:txBody>
          <a:bodyPr wrap="square">
            <a:spAutoFit/>
          </a:bodyPr>
          <a:lstStyle/>
          <a:p>
            <a:r>
              <a:rPr lang="uk-UA" sz="2800" i="1" dirty="0" smtClean="0"/>
              <a:t>Стан злочинності вивчається за територіальною ознакою поділяється</a:t>
            </a:r>
            <a:r>
              <a:rPr lang="uk-UA" sz="2800" dirty="0" smtClean="0"/>
              <a:t>:</a:t>
            </a:r>
            <a:br>
              <a:rPr lang="uk-UA" sz="2800" dirty="0" smtClean="0"/>
            </a:br>
            <a:r>
              <a:rPr lang="uk-UA" sz="2800" dirty="0" smtClean="0"/>
              <a:t>а) стан злочинності в цілому у державі; </a:t>
            </a:r>
          </a:p>
          <a:p>
            <a:r>
              <a:rPr lang="uk-UA" sz="2800" dirty="0" smtClean="0"/>
              <a:t>б) стан злочинності в окремих регіонах (містах, областях); </a:t>
            </a:r>
          </a:p>
          <a:p>
            <a:r>
              <a:rPr lang="uk-UA" sz="2800" dirty="0" smtClean="0"/>
              <a:t>в) стан злочинності районах.</a:t>
            </a:r>
            <a:br>
              <a:rPr lang="uk-UA" sz="2800" dirty="0" smtClean="0"/>
            </a:br>
            <a:endParaRPr lang="uk-UA" sz="2800" dirty="0" smtClean="0"/>
          </a:p>
          <a:p>
            <a:r>
              <a:rPr lang="uk-UA" sz="2800" dirty="0" smtClean="0"/>
              <a:t>За часом стан злочинності поділяється: місяць, квартал, рік і </a:t>
            </a:r>
            <a:r>
              <a:rPr lang="uk-UA" sz="2800" dirty="0" err="1" smtClean="0"/>
              <a:t>т.д</a:t>
            </a:r>
            <a:r>
              <a:rPr lang="uk-UA" sz="2800" dirty="0" smtClean="0"/>
              <a:t>.</a:t>
            </a:r>
            <a:endParaRPr lang="ru-RU" sz="2800" dirty="0"/>
          </a:p>
        </p:txBody>
      </p:sp>
    </p:spTree>
    <p:extLst>
      <p:ext uri="{BB962C8B-B14F-4D97-AF65-F5344CB8AC3E}">
        <p14:creationId xmlns:p14="http://schemas.microsoft.com/office/powerpoint/2010/main" xmlns="" val="2481385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ChangeArrowheads="1"/>
          </p:cNvSpPr>
          <p:nvPr>
            <p:ph type="title"/>
          </p:nvPr>
        </p:nvSpPr>
        <p:spPr>
          <a:xfrm>
            <a:off x="1981199" y="274638"/>
            <a:ext cx="8789719" cy="6323012"/>
          </a:xfrm>
        </p:spPr>
        <p:txBody>
          <a:bodyPr>
            <a:normAutofit fontScale="90000"/>
          </a:bodyPr>
          <a:lstStyle/>
          <a:p>
            <a:pPr algn="just">
              <a:defRPr/>
            </a:pPr>
            <a:r>
              <a:rPr lang="uk-UA" sz="3200" b="1" dirty="0" smtClean="0"/>
              <a:t>	Рівень </a:t>
            </a:r>
            <a:r>
              <a:rPr lang="uk-UA" sz="3200" b="1" dirty="0"/>
              <a:t>злочинності </a:t>
            </a:r>
            <a:r>
              <a:rPr lang="uk-UA" sz="3200" dirty="0"/>
              <a:t>– кількість кримінальних </a:t>
            </a:r>
            <a:r>
              <a:rPr lang="uk-UA" sz="3200" dirty="0" smtClean="0"/>
              <a:t>правопорушень (</a:t>
            </a:r>
            <a:r>
              <a:rPr lang="uk-UA" sz="3200" dirty="0"/>
              <a:t>осіб, що їх вчинили), вчинених на певній території за певний проміжок часу у розрахунку на 100 тис. (10000, 1000) жителів. </a:t>
            </a:r>
            <a:r>
              <a:rPr lang="uk-UA" sz="3200" dirty="0" smtClean="0"/>
              <a:t/>
            </a:r>
            <a:br>
              <a:rPr lang="uk-UA" sz="3200" dirty="0" smtClean="0"/>
            </a:br>
            <a:r>
              <a:rPr lang="uk-UA" sz="3200" dirty="0"/>
              <a:t>	</a:t>
            </a:r>
            <a:r>
              <a:rPr lang="uk-UA" sz="3200" dirty="0" smtClean="0"/>
              <a:t/>
            </a:r>
            <a:br>
              <a:rPr lang="uk-UA" sz="3200" dirty="0" smtClean="0"/>
            </a:br>
            <a:r>
              <a:rPr lang="uk-UA" sz="3200" dirty="0"/>
              <a:t>	</a:t>
            </a:r>
            <a:r>
              <a:rPr lang="uk-UA" sz="3200" dirty="0" smtClean="0"/>
              <a:t/>
            </a:r>
            <a:br>
              <a:rPr lang="uk-UA" sz="3200" dirty="0" smtClean="0"/>
            </a:br>
            <a:r>
              <a:rPr lang="uk-UA" sz="3200" dirty="0"/>
              <a:t>	</a:t>
            </a:r>
            <a:r>
              <a:rPr lang="uk-UA" sz="3200" dirty="0" smtClean="0"/>
              <a:t>Він </a:t>
            </a:r>
            <a:r>
              <a:rPr lang="uk-UA" sz="3200" dirty="0"/>
              <a:t>є об’єктивним виміром злочинності, що дозволяє </a:t>
            </a:r>
            <a:r>
              <a:rPr lang="uk-UA" sz="3200" dirty="0" err="1"/>
              <a:t>співставити</a:t>
            </a:r>
            <a:r>
              <a:rPr lang="uk-UA" sz="3200" dirty="0"/>
              <a:t> отримані результати і дати порівняльну характеристику стану злочинності у регіонах, що нас цікавлять або часових інтервалах. </a:t>
            </a:r>
            <a:br>
              <a:rPr lang="uk-UA" sz="3200" dirty="0"/>
            </a:br>
            <a:endParaRPr lang="uk-UA" sz="3200" dirty="0"/>
          </a:p>
        </p:txBody>
      </p:sp>
    </p:spTree>
    <p:extLst>
      <p:ext uri="{BB962C8B-B14F-4D97-AF65-F5344CB8AC3E}">
        <p14:creationId xmlns:p14="http://schemas.microsoft.com/office/powerpoint/2010/main" xmlns="" val="4211188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09"/>
            <a:ext cx="8911687" cy="5052295"/>
          </a:xfrm>
        </p:spPr>
        <p:txBody>
          <a:bodyPr/>
          <a:lstStyle/>
          <a:p>
            <a:pPr algn="just"/>
            <a:r>
              <a:rPr lang="uk-UA" dirty="0" smtClean="0"/>
              <a:t>	</a:t>
            </a:r>
            <a:r>
              <a:rPr lang="uk-UA" b="1" dirty="0" smtClean="0"/>
              <a:t>Рівень </a:t>
            </a:r>
            <a:r>
              <a:rPr lang="uk-UA" b="1" dirty="0"/>
              <a:t>злочинності </a:t>
            </a:r>
            <a:r>
              <a:rPr lang="uk-UA" dirty="0"/>
              <a:t>визначається двома коефіцієнтами</a:t>
            </a:r>
            <a:r>
              <a:rPr lang="uk-UA" dirty="0" smtClean="0"/>
              <a:t>:</a:t>
            </a:r>
            <a:br>
              <a:rPr lang="uk-UA" dirty="0" smtClean="0"/>
            </a:br>
            <a:r>
              <a:rPr lang="uk-UA" dirty="0" smtClean="0"/>
              <a:t> </a:t>
            </a:r>
            <a:br>
              <a:rPr lang="uk-UA" dirty="0" smtClean="0"/>
            </a:br>
            <a:r>
              <a:rPr lang="uk-UA" dirty="0" smtClean="0"/>
              <a:t> - коефіцієнт </a:t>
            </a:r>
            <a:r>
              <a:rPr lang="uk-UA" dirty="0"/>
              <a:t>інтенсивності </a:t>
            </a:r>
            <a:r>
              <a:rPr lang="uk-UA" dirty="0" smtClean="0"/>
              <a:t>злочинності;</a:t>
            </a:r>
            <a:br>
              <a:rPr lang="uk-UA" dirty="0" smtClean="0"/>
            </a:br>
            <a:r>
              <a:rPr lang="uk-UA" dirty="0" smtClean="0"/>
              <a:t/>
            </a:r>
            <a:br>
              <a:rPr lang="uk-UA" dirty="0" smtClean="0"/>
            </a:br>
            <a:r>
              <a:rPr lang="uk-UA" dirty="0" smtClean="0"/>
              <a:t> - коефіцієнт </a:t>
            </a:r>
            <a:r>
              <a:rPr lang="uk-UA" dirty="0"/>
              <a:t>злочинної активності населення.</a:t>
            </a:r>
            <a:endParaRPr lang="ru-RU" dirty="0"/>
          </a:p>
        </p:txBody>
      </p:sp>
    </p:spTree>
    <p:extLst>
      <p:ext uri="{BB962C8B-B14F-4D97-AF65-F5344CB8AC3E}">
        <p14:creationId xmlns:p14="http://schemas.microsoft.com/office/powerpoint/2010/main" xmlns="" val="361419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Grp="1" noChangeArrowheads="1"/>
          </p:cNvSpPr>
          <p:nvPr>
            <p:ph type="title"/>
          </p:nvPr>
        </p:nvSpPr>
        <p:spPr>
          <a:xfrm>
            <a:off x="1981200" y="274639"/>
            <a:ext cx="8218488" cy="6249987"/>
          </a:xfrm>
        </p:spPr>
        <p:txBody>
          <a:bodyPr>
            <a:normAutofit fontScale="90000"/>
          </a:bodyPr>
          <a:lstStyle/>
          <a:p>
            <a:pPr algn="just">
              <a:defRPr/>
            </a:pPr>
            <a:r>
              <a:rPr lang="uk-UA" sz="3000" b="1" dirty="0" smtClean="0"/>
              <a:t>	Коефіцієнт </a:t>
            </a:r>
            <a:r>
              <a:rPr lang="uk-UA" sz="3000" b="1" dirty="0"/>
              <a:t>(індекс) інтенсивності злочинності</a:t>
            </a:r>
            <a:r>
              <a:rPr lang="uk-UA" sz="3200" b="1" dirty="0"/>
              <a:t> </a:t>
            </a:r>
            <a:r>
              <a:rPr lang="uk-UA" sz="3200" dirty="0"/>
              <a:t>-</a:t>
            </a:r>
            <a:r>
              <a:rPr lang="uk-UA" sz="2800" dirty="0"/>
              <a:t> це кількість зареєстрованих кримінальних правопорушень на 1000, 10000 або 100000 населення регіону. Розраховується коефіцієнт (індекс) за такою формулою:</a:t>
            </a:r>
            <a:br>
              <a:rPr lang="uk-UA" sz="2800" dirty="0"/>
            </a:br>
            <a:r>
              <a:rPr lang="uk-UA" sz="2800" dirty="0"/>
              <a:t/>
            </a:r>
            <a:br>
              <a:rPr lang="uk-UA" sz="2800" dirty="0"/>
            </a:br>
            <a:r>
              <a:rPr lang="uk-UA" sz="3200" b="1" dirty="0" err="1"/>
              <a:t>К.і.з</a:t>
            </a:r>
            <a:r>
              <a:rPr lang="uk-UA" sz="3200" b="1" dirty="0"/>
              <a:t>. = </a:t>
            </a:r>
            <a:r>
              <a:rPr lang="uk-UA" sz="3200" b="1" dirty="0" err="1" smtClean="0"/>
              <a:t>Кп</a:t>
            </a:r>
            <a:r>
              <a:rPr lang="uk-UA" sz="3200" b="1" dirty="0" smtClean="0"/>
              <a:t>/Н </a:t>
            </a:r>
            <a:r>
              <a:rPr lang="uk-UA" sz="3200" b="1" dirty="0"/>
              <a:t>• 1000, 10000 або 100000 </a:t>
            </a:r>
            <a:r>
              <a:rPr lang="uk-UA" sz="3200" dirty="0"/>
              <a:t>,</a:t>
            </a:r>
            <a:br>
              <a:rPr lang="uk-UA" sz="3200" dirty="0"/>
            </a:br>
            <a:r>
              <a:rPr lang="uk-UA" sz="3200" dirty="0"/>
              <a:t/>
            </a:r>
            <a:br>
              <a:rPr lang="uk-UA" sz="3200" dirty="0"/>
            </a:br>
            <a:r>
              <a:rPr lang="uk-UA" sz="2800" dirty="0"/>
              <a:t>де </a:t>
            </a:r>
            <a:r>
              <a:rPr lang="uk-UA" sz="2800" b="1" dirty="0" err="1" smtClean="0"/>
              <a:t>Кп</a:t>
            </a:r>
            <a:r>
              <a:rPr lang="uk-UA" sz="2800" dirty="0" smtClean="0"/>
              <a:t> </a:t>
            </a:r>
            <a:r>
              <a:rPr lang="uk-UA" sz="2800" dirty="0"/>
              <a:t>— кількість кримінальних правопорушень, зареєстрованих на певній території за певний період часу; </a:t>
            </a:r>
            <a:r>
              <a:rPr lang="uk-UA" sz="2800" b="1" dirty="0"/>
              <a:t>Н</a:t>
            </a:r>
            <a:r>
              <a:rPr lang="uk-UA" sz="2800" dirty="0"/>
              <a:t> — чисельність населення, яке проживало на даній території у певний період часу; 1000, 10000 або 100000 – одинична розрахункова база (у залежності від території </a:t>
            </a:r>
            <a:r>
              <a:rPr lang="uk-UA" sz="2800" dirty="0" err="1"/>
              <a:t>К.і.з</a:t>
            </a:r>
            <a:r>
              <a:rPr lang="uk-UA" sz="2800" dirty="0"/>
              <a:t>. може розраховуватись і на 1000, 10000 або на 100000 мешканців).</a:t>
            </a:r>
          </a:p>
        </p:txBody>
      </p:sp>
    </p:spTree>
    <p:extLst>
      <p:ext uri="{BB962C8B-B14F-4D97-AF65-F5344CB8AC3E}">
        <p14:creationId xmlns:p14="http://schemas.microsoft.com/office/powerpoint/2010/main" xmlns="" val="2573455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Rectangle 4"/>
          <p:cNvSpPr>
            <a:spLocks noGrp="1" noChangeArrowheads="1"/>
          </p:cNvSpPr>
          <p:nvPr>
            <p:ph type="title"/>
          </p:nvPr>
        </p:nvSpPr>
        <p:spPr>
          <a:xfrm>
            <a:off x="1847851" y="188913"/>
            <a:ext cx="8208963" cy="6553200"/>
          </a:xfrm>
        </p:spPr>
        <p:txBody>
          <a:bodyPr>
            <a:normAutofit fontScale="90000"/>
          </a:bodyPr>
          <a:lstStyle/>
          <a:p>
            <a:pPr algn="just">
              <a:defRPr/>
            </a:pPr>
            <a:r>
              <a:rPr lang="uk-UA" sz="2800" b="1" dirty="0" smtClean="0"/>
              <a:t>	Коефіцієнт </a:t>
            </a:r>
            <a:r>
              <a:rPr lang="uk-UA" sz="2800" b="1" dirty="0"/>
              <a:t>злочинної активності населення</a:t>
            </a:r>
            <a:r>
              <a:rPr lang="uk-UA" sz="3200" b="1" dirty="0"/>
              <a:t> </a:t>
            </a:r>
            <a:r>
              <a:rPr lang="uk-UA" sz="2800" dirty="0"/>
              <a:t>-  відображає частоту вчинення кримінальних правопорушень мешканцями регіону у розрахунку на 1000, 10000 або 100000 населення регіону.</a:t>
            </a:r>
            <a:br>
              <a:rPr lang="uk-UA" sz="2800" dirty="0"/>
            </a:br>
            <a:r>
              <a:rPr lang="uk-UA" sz="2800" dirty="0"/>
              <a:t>Розраховується коефіцієнт за такою формулою:</a:t>
            </a:r>
            <a:r>
              <a:rPr lang="uk-UA" sz="3200" dirty="0"/>
              <a:t> </a:t>
            </a:r>
            <a:br>
              <a:rPr lang="uk-UA" sz="3200" dirty="0"/>
            </a:br>
            <a:r>
              <a:rPr lang="uk-UA" sz="3200" dirty="0"/>
              <a:t/>
            </a:r>
            <a:br>
              <a:rPr lang="uk-UA" sz="3200" dirty="0"/>
            </a:br>
            <a:r>
              <a:rPr lang="uk-UA" sz="2800" b="1" dirty="0" err="1"/>
              <a:t>К.з.а</a:t>
            </a:r>
            <a:r>
              <a:rPr lang="uk-UA" sz="2800" b="1" dirty="0"/>
              <a:t>. = </a:t>
            </a:r>
            <a:r>
              <a:rPr lang="uk-UA" sz="2800" b="1" dirty="0" err="1" smtClean="0"/>
              <a:t>О.кп</a:t>
            </a:r>
            <a:r>
              <a:rPr lang="uk-UA" sz="2800" b="1" dirty="0" smtClean="0"/>
              <a:t>./</a:t>
            </a:r>
            <a:r>
              <a:rPr lang="uk-UA" sz="2800" b="1" dirty="0"/>
              <a:t>Н</a:t>
            </a:r>
            <a:r>
              <a:rPr lang="uk-UA" sz="1400" b="1" dirty="0"/>
              <a:t>(14 років)</a:t>
            </a:r>
            <a:r>
              <a:rPr lang="uk-UA" sz="2800" b="1" dirty="0"/>
              <a:t> • 1000, 10000 або 100000</a:t>
            </a:r>
            <a:r>
              <a:rPr lang="uk-UA" sz="2800" dirty="0"/>
              <a:t>,</a:t>
            </a:r>
            <a:br>
              <a:rPr lang="uk-UA" sz="2800" dirty="0"/>
            </a:br>
            <a:r>
              <a:rPr lang="uk-UA" sz="2800" dirty="0"/>
              <a:t/>
            </a:r>
            <a:br>
              <a:rPr lang="uk-UA" sz="2800" dirty="0"/>
            </a:br>
            <a:r>
              <a:rPr lang="uk-UA" sz="2800" dirty="0"/>
              <a:t>де </a:t>
            </a:r>
            <a:r>
              <a:rPr lang="uk-UA" sz="2800" b="1" dirty="0" err="1" smtClean="0"/>
              <a:t>О.кп</a:t>
            </a:r>
            <a:r>
              <a:rPr lang="uk-UA" sz="2800" b="1" dirty="0" smtClean="0"/>
              <a:t>.</a:t>
            </a:r>
            <a:r>
              <a:rPr lang="uk-UA" sz="2800" dirty="0" smtClean="0"/>
              <a:t> </a:t>
            </a:r>
            <a:r>
              <a:rPr lang="uk-UA" sz="2800" dirty="0"/>
              <a:t>- кількість виявлених осіб, що вчинили </a:t>
            </a:r>
            <a:r>
              <a:rPr lang="uk-UA" sz="2800" dirty="0" smtClean="0"/>
              <a:t>кримінальні правопорушення </a:t>
            </a:r>
            <a:r>
              <a:rPr lang="uk-UA" sz="2800" dirty="0"/>
              <a:t>на певній території за певний період часу; </a:t>
            </a:r>
            <a:r>
              <a:rPr lang="uk-UA" sz="2800" b="1" dirty="0"/>
              <a:t>Н</a:t>
            </a:r>
            <a:r>
              <a:rPr lang="uk-UA" sz="1400" b="1" dirty="0"/>
              <a:t>(14 років) </a:t>
            </a:r>
            <a:r>
              <a:rPr lang="uk-UA" sz="3200" dirty="0"/>
              <a:t>- </a:t>
            </a:r>
            <a:r>
              <a:rPr lang="uk-UA" sz="2800" dirty="0"/>
              <a:t>чисельність населення, яке проживало на даній території у певний період часу та досягло віку кримінальної відповідальності; 1000, 10000 або 100000 – одинична розрахункова база.</a:t>
            </a:r>
          </a:p>
        </p:txBody>
      </p:sp>
    </p:spTree>
    <p:extLst>
      <p:ext uri="{BB962C8B-B14F-4D97-AF65-F5344CB8AC3E}">
        <p14:creationId xmlns:p14="http://schemas.microsoft.com/office/powerpoint/2010/main" xmlns="" val="4179645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Grp="1" noChangeArrowheads="1"/>
          </p:cNvSpPr>
          <p:nvPr>
            <p:ph type="title"/>
          </p:nvPr>
        </p:nvSpPr>
        <p:spPr>
          <a:xfrm>
            <a:off x="1981200" y="274638"/>
            <a:ext cx="8229600" cy="6323012"/>
          </a:xfrm>
        </p:spPr>
        <p:txBody>
          <a:bodyPr>
            <a:normAutofit/>
          </a:bodyPr>
          <a:lstStyle/>
          <a:p>
            <a:pPr algn="just">
              <a:defRPr/>
            </a:pPr>
            <a:r>
              <a:rPr lang="uk-UA" sz="3200" b="1" dirty="0" smtClean="0"/>
              <a:t>	Ціна </a:t>
            </a:r>
            <a:r>
              <a:rPr lang="uk-UA" sz="3200" b="1" dirty="0"/>
              <a:t>злочинності</a:t>
            </a:r>
            <a:r>
              <a:rPr lang="uk-UA" sz="2400" b="1" i="1" dirty="0"/>
              <a:t> </a:t>
            </a:r>
            <a:r>
              <a:rPr lang="uk-UA" sz="2400" dirty="0"/>
              <a:t>- </a:t>
            </a:r>
            <a:r>
              <a:rPr lang="uk-UA" sz="2600" dirty="0"/>
              <a:t>це економічні, соціальні, моральні, фізичні й інші шкідливі наслідки вчинених злочинів. Обчислюється цей показник </a:t>
            </a:r>
            <a:r>
              <a:rPr lang="uk-UA" sz="2600" dirty="0" smtClean="0"/>
              <a:t>за:</a:t>
            </a:r>
            <a:br>
              <a:rPr lang="uk-UA" sz="2600" dirty="0" smtClean="0"/>
            </a:br>
            <a:r>
              <a:rPr lang="uk-UA" sz="2600" dirty="0" smtClean="0"/>
              <a:t>	-; </a:t>
            </a:r>
            <a:r>
              <a:rPr lang="uk-UA" sz="2600" dirty="0"/>
              <a:t>кількістю вбитих і покалічених потерпілих, пограбованих, обкрадених і принижених внаслідок вчинення </a:t>
            </a:r>
            <a:r>
              <a:rPr lang="uk-UA" sz="2800" dirty="0"/>
              <a:t>кримінальних правопорушень</a:t>
            </a:r>
            <a:r>
              <a:rPr lang="uk-UA" sz="2600" dirty="0" smtClean="0"/>
              <a:t/>
            </a:r>
            <a:br>
              <a:rPr lang="uk-UA" sz="2600" dirty="0" smtClean="0"/>
            </a:br>
            <a:r>
              <a:rPr lang="uk-UA" sz="2600" dirty="0"/>
              <a:t>	</a:t>
            </a:r>
            <a:r>
              <a:rPr lang="uk-UA" sz="2600" dirty="0" smtClean="0"/>
              <a:t>- розмірами </a:t>
            </a:r>
            <a:r>
              <a:rPr lang="uk-UA" sz="2600" dirty="0"/>
              <a:t>матеріальної шкоди, завданої </a:t>
            </a:r>
            <a:r>
              <a:rPr lang="uk-UA" sz="2800" dirty="0" smtClean="0"/>
              <a:t>кримінальними правопорушеннями</a:t>
            </a:r>
            <a:r>
              <a:rPr lang="uk-UA" sz="2600" dirty="0" smtClean="0"/>
              <a:t>, </a:t>
            </a:r>
            <a:r>
              <a:rPr lang="uk-UA" sz="2600" dirty="0"/>
              <a:t>і витратами держави на лікування потерпілих і поновлення їх здоров'я; </a:t>
            </a:r>
            <a:r>
              <a:rPr lang="uk-UA" sz="2600" dirty="0" smtClean="0"/>
              <a:t/>
            </a:r>
            <a:br>
              <a:rPr lang="uk-UA" sz="2600" dirty="0" smtClean="0"/>
            </a:br>
            <a:r>
              <a:rPr lang="uk-UA" sz="2600" dirty="0"/>
              <a:t>	</a:t>
            </a:r>
            <a:r>
              <a:rPr lang="uk-UA" sz="2600" dirty="0" smtClean="0"/>
              <a:t>- витратами </a:t>
            </a:r>
            <a:r>
              <a:rPr lang="uk-UA" sz="2600" dirty="0"/>
              <a:t>на утримання відповідних установ і правоохоронних органів, що здійснюють боротьбу із злочинністю. </a:t>
            </a:r>
          </a:p>
        </p:txBody>
      </p:sp>
    </p:spTree>
    <p:extLst>
      <p:ext uri="{BB962C8B-B14F-4D97-AF65-F5344CB8AC3E}">
        <p14:creationId xmlns:p14="http://schemas.microsoft.com/office/powerpoint/2010/main" xmlns="" val="1191578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fontScale="90000"/>
          </a:bodyPr>
          <a:lstStyle/>
          <a:p>
            <a:pPr eaLnBrk="1" hangingPunct="1">
              <a:defRPr/>
            </a:pPr>
            <a:r>
              <a:rPr lang="uk-UA" sz="4000" dirty="0"/>
              <a:t>Кількісно-якісні показники злочинності:</a:t>
            </a:r>
          </a:p>
        </p:txBody>
      </p:sp>
      <p:sp>
        <p:nvSpPr>
          <p:cNvPr id="177155" name="Rectangle 3"/>
          <p:cNvSpPr>
            <a:spLocks noGrp="1" noChangeArrowheads="1"/>
          </p:cNvSpPr>
          <p:nvPr>
            <p:ph idx="1"/>
          </p:nvPr>
        </p:nvSpPr>
        <p:spPr>
          <a:xfrm>
            <a:off x="1992313" y="1905000"/>
            <a:ext cx="8229600" cy="4764088"/>
          </a:xfrm>
        </p:spPr>
        <p:txBody>
          <a:bodyPr/>
          <a:lstStyle/>
          <a:p>
            <a:pPr algn="just" eaLnBrk="1" hangingPunct="1">
              <a:lnSpc>
                <a:spcPct val="90000"/>
              </a:lnSpc>
              <a:buFontTx/>
              <a:buNone/>
              <a:defRPr/>
            </a:pPr>
            <a:r>
              <a:rPr lang="uk-UA" dirty="0" smtClean="0"/>
              <a:t>    			</a:t>
            </a:r>
            <a:r>
              <a:rPr lang="uk-UA" sz="2400" b="1" dirty="0" smtClean="0"/>
              <a:t>Динаміка злочинності</a:t>
            </a:r>
            <a:r>
              <a:rPr lang="uk-UA" sz="2400" dirty="0" smtClean="0"/>
              <a:t> - кримінологічна категорія, що означає зміни у стані, структурі, характері, географії злочинності, що відбувалися протягом певного періоду. </a:t>
            </a:r>
          </a:p>
          <a:p>
            <a:pPr algn="just">
              <a:lnSpc>
                <a:spcPct val="90000"/>
              </a:lnSpc>
              <a:buNone/>
              <a:defRPr/>
            </a:pPr>
            <a:r>
              <a:rPr lang="uk-UA" sz="2400" dirty="0"/>
              <a:t>	</a:t>
            </a:r>
            <a:r>
              <a:rPr lang="uk-UA" sz="2400" dirty="0" smtClean="0"/>
              <a:t>		Основним показником динаміки є </a:t>
            </a:r>
            <a:r>
              <a:rPr lang="uk-UA" sz="2400" b="1" dirty="0" smtClean="0"/>
              <a:t>темп зростання або зниження кількості зареєстрованих </a:t>
            </a:r>
            <a:r>
              <a:rPr lang="uk-UA" sz="2400" b="1" dirty="0"/>
              <a:t>кримінальних правопорушень</a:t>
            </a:r>
            <a:r>
              <a:rPr lang="uk-UA" sz="2400" b="1" dirty="0" smtClean="0"/>
              <a:t>. </a:t>
            </a:r>
          </a:p>
          <a:p>
            <a:pPr algn="just" eaLnBrk="1" hangingPunct="1">
              <a:lnSpc>
                <a:spcPct val="90000"/>
              </a:lnSpc>
              <a:buFontTx/>
              <a:buNone/>
              <a:defRPr/>
            </a:pPr>
            <a:r>
              <a:rPr lang="uk-UA" sz="2400" b="1" dirty="0"/>
              <a:t>	</a:t>
            </a:r>
            <a:r>
              <a:rPr lang="uk-UA" sz="2400" b="1" dirty="0" smtClean="0"/>
              <a:t>		</a:t>
            </a:r>
            <a:r>
              <a:rPr lang="uk-UA" sz="2400" dirty="0" smtClean="0"/>
              <a:t>Цей показник показує, у скільки разів або на скільки відсотків певна кількість злочинів або злочинців більша або менша за аналогічний показник, узятий за базу порівняння. </a:t>
            </a:r>
          </a:p>
        </p:txBody>
      </p:sp>
    </p:spTree>
    <p:extLst>
      <p:ext uri="{BB962C8B-B14F-4D97-AF65-F5344CB8AC3E}">
        <p14:creationId xmlns:p14="http://schemas.microsoft.com/office/powerpoint/2010/main" xmlns="" val="2264359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p:cNvSpPr>
            <a:spLocks noGrp="1" noChangeArrowheads="1"/>
          </p:cNvSpPr>
          <p:nvPr>
            <p:ph type="title"/>
          </p:nvPr>
        </p:nvSpPr>
        <p:spPr>
          <a:xfrm>
            <a:off x="1981200" y="188913"/>
            <a:ext cx="8229600" cy="863600"/>
          </a:xfrm>
        </p:spPr>
        <p:txBody>
          <a:bodyPr>
            <a:normAutofit fontScale="90000"/>
          </a:bodyPr>
          <a:lstStyle/>
          <a:p>
            <a:pPr eaLnBrk="1" hangingPunct="1">
              <a:defRPr/>
            </a:pPr>
            <a:r>
              <a:rPr lang="uk-UA" sz="3200" dirty="0"/>
              <a:t>Темп зростання або зниження злочинності визначається двома способами:</a:t>
            </a:r>
          </a:p>
        </p:txBody>
      </p:sp>
      <p:sp>
        <p:nvSpPr>
          <p:cNvPr id="187397" name="Rectangle 5"/>
          <p:cNvSpPr>
            <a:spLocks noGrp="1" noChangeArrowheads="1"/>
          </p:cNvSpPr>
          <p:nvPr>
            <p:ph sz="half" idx="1"/>
          </p:nvPr>
        </p:nvSpPr>
        <p:spPr>
          <a:xfrm>
            <a:off x="1674421" y="1196976"/>
            <a:ext cx="4497779" cy="5472113"/>
          </a:xfrm>
        </p:spPr>
        <p:txBody>
          <a:bodyPr>
            <a:normAutofit fontScale="92500" lnSpcReduction="10000"/>
          </a:bodyPr>
          <a:lstStyle/>
          <a:p>
            <a:pPr algn="just" eaLnBrk="1" hangingPunct="1">
              <a:lnSpc>
                <a:spcPct val="80000"/>
              </a:lnSpc>
              <a:buFontTx/>
              <a:buNone/>
              <a:defRPr/>
            </a:pPr>
            <a:r>
              <a:rPr lang="uk-UA" sz="2400" b="1" dirty="0"/>
              <a:t>    Темп базисний</a:t>
            </a:r>
            <a:r>
              <a:rPr lang="uk-UA" sz="2000" b="1" dirty="0"/>
              <a:t> </a:t>
            </a:r>
            <a:r>
              <a:rPr lang="uk-UA" sz="2400" dirty="0"/>
              <a:t>(за базу порівняння береться показник першого року періоду, за який аналізується злочинність. Тобто темп зростання або зниження обчислюється щодо постійної бази):</a:t>
            </a:r>
          </a:p>
          <a:p>
            <a:pPr algn="just" eaLnBrk="1" hangingPunct="1">
              <a:lnSpc>
                <a:spcPct val="80000"/>
              </a:lnSpc>
              <a:buFontTx/>
              <a:buNone/>
              <a:defRPr/>
            </a:pPr>
            <a:r>
              <a:rPr lang="uk-UA" sz="1800" dirty="0"/>
              <a:t>                                  </a:t>
            </a:r>
            <a:r>
              <a:rPr lang="uk-UA" sz="2000" b="1" dirty="0" err="1" smtClean="0"/>
              <a:t>Кп.і</a:t>
            </a:r>
            <a:r>
              <a:rPr lang="uk-UA" sz="2000" b="1" dirty="0" smtClean="0"/>
              <a:t> </a:t>
            </a:r>
            <a:r>
              <a:rPr lang="uk-UA" sz="2000" b="1" dirty="0"/>
              <a:t>х 100</a:t>
            </a:r>
          </a:p>
          <a:p>
            <a:pPr algn="just" eaLnBrk="1" hangingPunct="1">
              <a:lnSpc>
                <a:spcPct val="80000"/>
              </a:lnSpc>
              <a:buFontTx/>
              <a:buNone/>
              <a:defRPr/>
            </a:pPr>
            <a:r>
              <a:rPr lang="uk-UA" sz="1800" b="1" dirty="0"/>
              <a:t>               </a:t>
            </a:r>
            <a:r>
              <a:rPr lang="uk-UA" sz="2400" b="1" dirty="0" err="1"/>
              <a:t>Т.б</a:t>
            </a:r>
            <a:r>
              <a:rPr lang="uk-UA" sz="2400" b="1" dirty="0"/>
              <a:t>. =  ---------- , де</a:t>
            </a:r>
          </a:p>
          <a:p>
            <a:pPr algn="just" eaLnBrk="1" hangingPunct="1">
              <a:lnSpc>
                <a:spcPct val="80000"/>
              </a:lnSpc>
              <a:buFontTx/>
              <a:buNone/>
              <a:defRPr/>
            </a:pPr>
            <a:r>
              <a:rPr lang="uk-UA" sz="1800" b="1" dirty="0"/>
              <a:t>                                      </a:t>
            </a:r>
            <a:r>
              <a:rPr lang="uk-UA" sz="2000" b="1" dirty="0" err="1" smtClean="0"/>
              <a:t>Кп.о</a:t>
            </a:r>
            <a:endParaRPr lang="uk-UA" sz="2000" b="1" dirty="0"/>
          </a:p>
          <a:p>
            <a:pPr algn="just">
              <a:lnSpc>
                <a:spcPct val="80000"/>
              </a:lnSpc>
              <a:buNone/>
              <a:defRPr/>
            </a:pPr>
            <a:r>
              <a:rPr lang="uk-UA" sz="2000" dirty="0"/>
              <a:t>     </a:t>
            </a:r>
            <a:r>
              <a:rPr lang="uk-UA" sz="2400" b="1" dirty="0" err="1" smtClean="0"/>
              <a:t>Кп.і</a:t>
            </a:r>
            <a:r>
              <a:rPr lang="uk-UA" sz="2400" dirty="0" smtClean="0"/>
              <a:t> </a:t>
            </a:r>
            <a:r>
              <a:rPr lang="uk-UA" sz="2400" dirty="0"/>
              <a:t>- кількість кримінальних правопорушень, вчинених у певному році; </a:t>
            </a:r>
            <a:endParaRPr lang="uk-UA" sz="2400" dirty="0" smtClean="0"/>
          </a:p>
          <a:p>
            <a:pPr algn="just">
              <a:lnSpc>
                <a:spcPct val="80000"/>
              </a:lnSpc>
              <a:buNone/>
              <a:defRPr/>
            </a:pPr>
            <a:r>
              <a:rPr lang="uk-UA" sz="2400" b="1" dirty="0"/>
              <a:t>	</a:t>
            </a:r>
            <a:r>
              <a:rPr lang="uk-UA" sz="2400" b="1" dirty="0" err="1" smtClean="0"/>
              <a:t>Кп.о</a:t>
            </a:r>
            <a:r>
              <a:rPr lang="uk-UA" sz="2400" dirty="0" smtClean="0"/>
              <a:t> </a:t>
            </a:r>
            <a:r>
              <a:rPr lang="uk-UA" sz="2400" dirty="0"/>
              <a:t>- кількість кримінальних правопорушень, вчинених протягом першого року даного ряду динаміки; </a:t>
            </a:r>
          </a:p>
        </p:txBody>
      </p:sp>
      <p:sp>
        <p:nvSpPr>
          <p:cNvPr id="187398" name="Rectangle 6"/>
          <p:cNvSpPr>
            <a:spLocks noGrp="1" noChangeArrowheads="1"/>
          </p:cNvSpPr>
          <p:nvPr>
            <p:ph sz="half" idx="2"/>
          </p:nvPr>
        </p:nvSpPr>
        <p:spPr>
          <a:xfrm>
            <a:off x="6587836" y="1196975"/>
            <a:ext cx="4456216" cy="5472113"/>
          </a:xfrm>
        </p:spPr>
        <p:txBody>
          <a:bodyPr>
            <a:normAutofit fontScale="92500" lnSpcReduction="10000"/>
          </a:bodyPr>
          <a:lstStyle/>
          <a:p>
            <a:pPr algn="just" eaLnBrk="1" hangingPunct="1">
              <a:lnSpc>
                <a:spcPct val="80000"/>
              </a:lnSpc>
              <a:buFontTx/>
              <a:buNone/>
              <a:defRPr/>
            </a:pPr>
            <a:r>
              <a:rPr lang="uk-UA" sz="2400" b="1" dirty="0"/>
              <a:t>    Темп ланцюговий</a:t>
            </a:r>
            <a:r>
              <a:rPr lang="uk-UA" sz="2000" dirty="0"/>
              <a:t> </a:t>
            </a:r>
            <a:r>
              <a:rPr lang="uk-UA" sz="2400" dirty="0"/>
              <a:t>(за базу порівняння береться показник кожного попереднього року. Тобто темп зростання або зниження обчислюється щодо кожного попереднього року):</a:t>
            </a:r>
          </a:p>
          <a:p>
            <a:pPr algn="just" eaLnBrk="1" hangingPunct="1">
              <a:lnSpc>
                <a:spcPct val="80000"/>
              </a:lnSpc>
              <a:buFontTx/>
              <a:buNone/>
              <a:defRPr/>
            </a:pPr>
            <a:r>
              <a:rPr lang="uk-UA" sz="2000" b="1" dirty="0"/>
              <a:t>                           </a:t>
            </a:r>
            <a:r>
              <a:rPr lang="uk-UA" sz="2000" b="1" dirty="0" err="1" smtClean="0"/>
              <a:t>Кп.і</a:t>
            </a:r>
            <a:r>
              <a:rPr lang="uk-UA" sz="2000" b="1" dirty="0" smtClean="0"/>
              <a:t> </a:t>
            </a:r>
            <a:r>
              <a:rPr lang="uk-UA" sz="2000" b="1" dirty="0"/>
              <a:t>х 100</a:t>
            </a:r>
          </a:p>
          <a:p>
            <a:pPr algn="just" eaLnBrk="1" hangingPunct="1">
              <a:lnSpc>
                <a:spcPct val="80000"/>
              </a:lnSpc>
              <a:buFontTx/>
              <a:buNone/>
              <a:defRPr/>
            </a:pPr>
            <a:r>
              <a:rPr lang="uk-UA" sz="1800" b="1" dirty="0"/>
              <a:t>               </a:t>
            </a:r>
            <a:r>
              <a:rPr lang="uk-UA" sz="2400" b="1" dirty="0" err="1"/>
              <a:t>Т.л</a:t>
            </a:r>
            <a:r>
              <a:rPr lang="uk-UA" sz="2400" b="1" dirty="0"/>
              <a:t>. =  ---------- , де</a:t>
            </a:r>
          </a:p>
          <a:p>
            <a:pPr algn="just" eaLnBrk="1" hangingPunct="1">
              <a:lnSpc>
                <a:spcPct val="80000"/>
              </a:lnSpc>
              <a:buFontTx/>
              <a:buNone/>
              <a:defRPr/>
            </a:pPr>
            <a:r>
              <a:rPr lang="uk-UA" sz="1800" b="1" dirty="0"/>
              <a:t>                                 </a:t>
            </a:r>
            <a:r>
              <a:rPr lang="uk-UA" sz="2000" b="1" dirty="0" err="1" smtClean="0"/>
              <a:t>Кп.і</a:t>
            </a:r>
            <a:r>
              <a:rPr lang="uk-UA" sz="2000" b="1" dirty="0" smtClean="0"/>
              <a:t> </a:t>
            </a:r>
            <a:r>
              <a:rPr lang="uk-UA" sz="2000" b="1" dirty="0"/>
              <a:t>- 1</a:t>
            </a:r>
          </a:p>
          <a:p>
            <a:pPr algn="just">
              <a:lnSpc>
                <a:spcPct val="80000"/>
              </a:lnSpc>
              <a:buNone/>
              <a:defRPr/>
            </a:pPr>
            <a:r>
              <a:rPr lang="uk-UA" sz="2000" dirty="0"/>
              <a:t>     </a:t>
            </a:r>
            <a:r>
              <a:rPr lang="uk-UA" sz="2400" b="1" dirty="0" err="1" smtClean="0"/>
              <a:t>Кп.і</a:t>
            </a:r>
            <a:r>
              <a:rPr lang="uk-UA" sz="2400" dirty="0" smtClean="0"/>
              <a:t> </a:t>
            </a:r>
            <a:r>
              <a:rPr lang="uk-UA" sz="2400" dirty="0"/>
              <a:t>- кількість кримінальних правопорушень, вчинених у певному році; </a:t>
            </a:r>
            <a:endParaRPr lang="uk-UA" sz="2400" dirty="0" smtClean="0"/>
          </a:p>
          <a:p>
            <a:pPr algn="just">
              <a:lnSpc>
                <a:spcPct val="80000"/>
              </a:lnSpc>
              <a:buNone/>
              <a:defRPr/>
            </a:pPr>
            <a:r>
              <a:rPr lang="uk-UA" sz="2400" dirty="0"/>
              <a:t>	</a:t>
            </a:r>
            <a:r>
              <a:rPr lang="uk-UA" sz="2400" b="1" dirty="0" err="1" smtClean="0"/>
              <a:t>Кп.і</a:t>
            </a:r>
            <a:r>
              <a:rPr lang="uk-UA" sz="2400" b="1" dirty="0" smtClean="0"/>
              <a:t> </a:t>
            </a:r>
            <a:r>
              <a:rPr lang="uk-UA" sz="2400" b="1" dirty="0"/>
              <a:t>- 1 </a:t>
            </a:r>
            <a:r>
              <a:rPr lang="uk-UA" sz="2400" dirty="0"/>
              <a:t>- кількість кримінальних правопорушень, вчинених у попередньому році</a:t>
            </a:r>
            <a:r>
              <a:rPr lang="ru-RU" sz="2400" dirty="0"/>
              <a:t> </a:t>
            </a:r>
            <a:r>
              <a:rPr lang="uk-UA" sz="2400" dirty="0"/>
              <a:t>даного ряду динаміки; </a:t>
            </a:r>
          </a:p>
        </p:txBody>
      </p:sp>
    </p:spTree>
    <p:extLst>
      <p:ext uri="{BB962C8B-B14F-4D97-AF65-F5344CB8AC3E}">
        <p14:creationId xmlns:p14="http://schemas.microsoft.com/office/powerpoint/2010/main" xmlns="" val="171342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defRPr/>
            </a:pPr>
            <a:r>
              <a:rPr lang="uk-UA" dirty="0" smtClean="0">
                <a:solidFill>
                  <a:schemeClr val="tx1"/>
                </a:solidFill>
              </a:rPr>
              <a:t>Якісні показники злочинності:</a:t>
            </a:r>
          </a:p>
        </p:txBody>
      </p:sp>
      <p:sp>
        <p:nvSpPr>
          <p:cNvPr id="189443" name="Rectangle 3"/>
          <p:cNvSpPr>
            <a:spLocks noGrp="1" noChangeArrowheads="1"/>
          </p:cNvSpPr>
          <p:nvPr>
            <p:ph idx="1"/>
          </p:nvPr>
        </p:nvSpPr>
        <p:spPr/>
        <p:txBody>
          <a:bodyPr>
            <a:normAutofit/>
          </a:bodyPr>
          <a:lstStyle/>
          <a:p>
            <a:pPr eaLnBrk="1" hangingPunct="1">
              <a:defRPr/>
            </a:pPr>
            <a:r>
              <a:rPr lang="uk-UA" sz="2800" b="1" dirty="0" smtClean="0"/>
              <a:t>Структура злочинності;</a:t>
            </a:r>
          </a:p>
          <a:p>
            <a:pPr eaLnBrk="1" hangingPunct="1">
              <a:defRPr/>
            </a:pPr>
            <a:r>
              <a:rPr lang="uk-UA" sz="2800" b="1" dirty="0" smtClean="0"/>
              <a:t>Характер злочинності;</a:t>
            </a:r>
          </a:p>
          <a:p>
            <a:pPr eaLnBrk="1" hangingPunct="1">
              <a:defRPr/>
            </a:pPr>
            <a:r>
              <a:rPr lang="uk-UA" sz="2800" b="1" dirty="0" smtClean="0"/>
              <a:t>Географія злочинності.</a:t>
            </a: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20843" y="1460664"/>
            <a:ext cx="3930732" cy="3657601"/>
          </a:xfrm>
          <a:prstGeom prst="rect">
            <a:avLst/>
          </a:prstGeom>
        </p:spPr>
      </p:pic>
    </p:spTree>
    <p:extLst>
      <p:ext uri="{BB962C8B-B14F-4D97-AF65-F5344CB8AC3E}">
        <p14:creationId xmlns:p14="http://schemas.microsoft.com/office/powerpoint/2010/main" xmlns="" val="1261661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Grp="1" noChangeArrowheads="1"/>
          </p:cNvSpPr>
          <p:nvPr>
            <p:ph type="title"/>
          </p:nvPr>
        </p:nvSpPr>
        <p:spPr>
          <a:xfrm>
            <a:off x="1981200" y="274638"/>
            <a:ext cx="6616535" cy="6323012"/>
          </a:xfrm>
        </p:spPr>
        <p:txBody>
          <a:bodyPr>
            <a:normAutofit/>
          </a:bodyPr>
          <a:lstStyle/>
          <a:p>
            <a:pPr algn="just">
              <a:defRPr/>
            </a:pPr>
            <a:r>
              <a:rPr lang="uk-UA" sz="2600" b="1" dirty="0" smtClean="0"/>
              <a:t>	Структура </a:t>
            </a:r>
            <a:r>
              <a:rPr lang="uk-UA" sz="2600" b="1" dirty="0"/>
              <a:t>злочинності </a:t>
            </a:r>
            <a:r>
              <a:rPr lang="uk-UA" sz="2600" dirty="0"/>
              <a:t>- </a:t>
            </a:r>
            <a:r>
              <a:rPr lang="uk-UA" sz="2600" b="1" i="1" dirty="0"/>
              <a:t>це внутрішня властива її ознака, яка розкриває якісно різні групи або види </a:t>
            </a:r>
            <a:r>
              <a:rPr lang="uk-UA" sz="2800" b="1" dirty="0"/>
              <a:t>кримінальних правопорушень</a:t>
            </a:r>
            <a:r>
              <a:rPr lang="uk-UA" sz="2600" b="1" i="1" dirty="0" smtClean="0"/>
              <a:t>, </a:t>
            </a:r>
            <a:r>
              <a:rPr lang="uk-UA" sz="2600" b="1" i="1" dirty="0"/>
              <a:t>з яких вона складається, вчинених за певний проміжок часу і на певній території</a:t>
            </a:r>
            <a:r>
              <a:rPr lang="uk-UA" sz="2600" dirty="0"/>
              <a:t>. </a:t>
            </a:r>
            <a:r>
              <a:rPr lang="uk-UA" sz="2600" dirty="0" smtClean="0"/>
              <a:t/>
            </a:r>
            <a:br>
              <a:rPr lang="uk-UA" sz="2600" dirty="0" smtClean="0"/>
            </a:br>
            <a:r>
              <a:rPr lang="uk-UA" sz="2600" dirty="0"/>
              <a:t/>
            </a:r>
            <a:br>
              <a:rPr lang="uk-UA" sz="2600" dirty="0"/>
            </a:br>
            <a:r>
              <a:rPr lang="uk-UA" sz="2600" dirty="0" smtClean="0"/>
              <a:t>	</a:t>
            </a:r>
            <a:br>
              <a:rPr lang="uk-UA" sz="2600" dirty="0" smtClean="0"/>
            </a:br>
            <a:r>
              <a:rPr lang="uk-UA" sz="2600" dirty="0" smtClean="0"/>
              <a:t>Структура </a:t>
            </a:r>
            <a:r>
              <a:rPr lang="uk-UA" sz="2600" dirty="0"/>
              <a:t>виразно говорить про те, що являє собою злочинність у конкретних умовах, яка визначальна якість цього явища. </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83682" y="890649"/>
            <a:ext cx="3024249" cy="3871356"/>
          </a:xfrm>
          <a:prstGeom prst="rect">
            <a:avLst/>
          </a:prstGeom>
        </p:spPr>
      </p:pic>
    </p:spTree>
    <p:extLst>
      <p:ext uri="{BB962C8B-B14F-4D97-AF65-F5344CB8AC3E}">
        <p14:creationId xmlns:p14="http://schemas.microsoft.com/office/powerpoint/2010/main" xmlns="" val="2678049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Література:</a:t>
            </a:r>
            <a:endParaRPr lang="ru-RU" dirty="0"/>
          </a:p>
        </p:txBody>
      </p:sp>
      <p:sp>
        <p:nvSpPr>
          <p:cNvPr id="3" name="Объект 2"/>
          <p:cNvSpPr>
            <a:spLocks noGrp="1"/>
          </p:cNvSpPr>
          <p:nvPr>
            <p:ph idx="1"/>
          </p:nvPr>
        </p:nvSpPr>
        <p:spPr>
          <a:xfrm>
            <a:off x="2078573" y="1432955"/>
            <a:ext cx="8915400" cy="4860967"/>
          </a:xfrm>
        </p:spPr>
        <p:txBody>
          <a:bodyPr>
            <a:normAutofit/>
          </a:bodyPr>
          <a:lstStyle/>
          <a:p>
            <a:pPr algn="just">
              <a:buFont typeface="+mj-lt"/>
              <a:buAutoNum type="arabicPeriod"/>
            </a:pPr>
            <a:r>
              <a:rPr lang="ru-RU" dirty="0" err="1"/>
              <a:t>Конституція</a:t>
            </a:r>
            <a:r>
              <a:rPr lang="ru-RU" dirty="0"/>
              <a:t> </a:t>
            </a:r>
            <a:r>
              <a:rPr lang="ru-RU" dirty="0" err="1"/>
              <a:t>України</a:t>
            </a:r>
            <a:r>
              <a:rPr lang="ru-RU" dirty="0"/>
              <a:t> 1996 року - </a:t>
            </a:r>
            <a:r>
              <a:rPr lang="ru-RU" u="sng" dirty="0">
                <a:hlinkClick r:id="rId2"/>
              </a:rPr>
              <a:t>http://zakon.rada.gov.ua</a:t>
            </a:r>
            <a:r>
              <a:rPr lang="ru-RU" dirty="0" smtClean="0"/>
              <a:t>.</a:t>
            </a:r>
          </a:p>
          <a:p>
            <a:pPr algn="just">
              <a:buFont typeface="+mj-lt"/>
              <a:buAutoNum type="arabicPeriod"/>
            </a:pPr>
            <a:r>
              <a:rPr lang="ru-RU" dirty="0" err="1" smtClean="0"/>
              <a:t>Кримінальний</a:t>
            </a:r>
            <a:r>
              <a:rPr lang="ru-RU" dirty="0" smtClean="0"/>
              <a:t> </a:t>
            </a:r>
            <a:r>
              <a:rPr lang="ru-RU" dirty="0"/>
              <a:t>кодекс </a:t>
            </a:r>
            <a:r>
              <a:rPr lang="ru-RU" dirty="0" err="1"/>
              <a:t>України</a:t>
            </a:r>
            <a:r>
              <a:rPr lang="ru-RU" dirty="0"/>
              <a:t>: Закон </a:t>
            </a:r>
            <a:r>
              <a:rPr lang="ru-RU" dirty="0" err="1"/>
              <a:t>України</a:t>
            </a:r>
            <a:r>
              <a:rPr lang="ru-RU" dirty="0"/>
              <a:t> </a:t>
            </a:r>
            <a:r>
              <a:rPr lang="ru-RU" dirty="0" err="1"/>
              <a:t>від</a:t>
            </a:r>
            <a:r>
              <a:rPr lang="ru-RU" dirty="0"/>
              <a:t> 1.09.2001 року. // </a:t>
            </a:r>
            <a:r>
              <a:rPr lang="ru-RU" dirty="0">
                <a:hlinkClick r:id="rId2"/>
              </a:rPr>
              <a:t>http://zakon.rada.gov.ua</a:t>
            </a:r>
            <a:r>
              <a:rPr lang="ru-RU" dirty="0" smtClean="0">
                <a:hlinkClick r:id="rId2"/>
              </a:rPr>
              <a:t>/</a:t>
            </a:r>
            <a:r>
              <a:rPr lang="ru-RU" dirty="0" smtClean="0"/>
              <a:t>.</a:t>
            </a:r>
          </a:p>
          <a:p>
            <a:pPr algn="just">
              <a:buFont typeface="+mj-lt"/>
              <a:buAutoNum type="arabicPeriod"/>
            </a:pPr>
            <a:r>
              <a:rPr lang="ru-RU" dirty="0" err="1" smtClean="0"/>
              <a:t>Кримінальний</a:t>
            </a:r>
            <a:r>
              <a:rPr lang="ru-RU" dirty="0" smtClean="0"/>
              <a:t> </a:t>
            </a:r>
            <a:r>
              <a:rPr lang="ru-RU" dirty="0" err="1"/>
              <a:t>процесуальний</a:t>
            </a:r>
            <a:r>
              <a:rPr lang="ru-RU" dirty="0"/>
              <a:t> кодекс </a:t>
            </a:r>
            <a:r>
              <a:rPr lang="ru-RU" dirty="0" err="1"/>
              <a:t>України</a:t>
            </a:r>
            <a:r>
              <a:rPr lang="ru-RU" dirty="0"/>
              <a:t>: Закон </a:t>
            </a:r>
            <a:r>
              <a:rPr lang="ru-RU" dirty="0" err="1"/>
              <a:t>України</a:t>
            </a:r>
            <a:r>
              <a:rPr lang="ru-RU" dirty="0"/>
              <a:t> </a:t>
            </a:r>
            <a:r>
              <a:rPr lang="ru-RU" dirty="0" err="1"/>
              <a:t>від</a:t>
            </a:r>
            <a:r>
              <a:rPr lang="ru-RU" dirty="0"/>
              <a:t> 13.04.2012. // Голос </a:t>
            </a:r>
            <a:r>
              <a:rPr lang="ru-RU" dirty="0" err="1"/>
              <a:t>України</a:t>
            </a:r>
            <a:r>
              <a:rPr lang="ru-RU" dirty="0"/>
              <a:t>. – 2012. – 19 </a:t>
            </a:r>
            <a:r>
              <a:rPr lang="ru-RU" dirty="0" err="1"/>
              <a:t>травня</a:t>
            </a:r>
            <a:r>
              <a:rPr lang="ru-RU" dirty="0"/>
              <a:t> (№ 90-91</a:t>
            </a:r>
            <a:r>
              <a:rPr lang="ru-RU" dirty="0" smtClean="0"/>
              <a:t>).</a:t>
            </a:r>
          </a:p>
          <a:p>
            <a:pPr lvl="0" algn="just">
              <a:buFont typeface="+mj-lt"/>
              <a:buAutoNum type="arabicPeriod"/>
            </a:pPr>
            <a:r>
              <a:rPr lang="uk-UA" dirty="0" err="1"/>
              <a:t>Джужа</a:t>
            </a:r>
            <a:r>
              <a:rPr lang="uk-UA" dirty="0"/>
              <a:t> О.М., </a:t>
            </a:r>
            <a:r>
              <a:rPr lang="uk-UA" dirty="0" err="1"/>
              <a:t>Василевич</a:t>
            </a:r>
            <a:r>
              <a:rPr lang="uk-UA" dirty="0"/>
              <a:t> В.В., Кулакова Н.В. та ін. Організована злочинність в Україні та країнах Європи: Посібник / За </a:t>
            </a:r>
            <a:r>
              <a:rPr lang="uk-UA" dirty="0" err="1"/>
              <a:t>заг</a:t>
            </a:r>
            <a:r>
              <a:rPr lang="uk-UA" dirty="0"/>
              <a:t>. ред. проф. О.М. </a:t>
            </a:r>
            <a:r>
              <a:rPr lang="uk-UA" dirty="0" err="1"/>
              <a:t>Джужі</a:t>
            </a:r>
            <a:r>
              <a:rPr lang="uk-UA" dirty="0"/>
              <a:t>. – К.: Київ. </a:t>
            </a:r>
            <a:r>
              <a:rPr lang="uk-UA" dirty="0" err="1"/>
              <a:t>нац</a:t>
            </a:r>
            <a:r>
              <a:rPr lang="uk-UA" dirty="0"/>
              <a:t>. ун-т </a:t>
            </a:r>
            <a:r>
              <a:rPr lang="uk-UA" dirty="0" err="1"/>
              <a:t>внутр</a:t>
            </a:r>
            <a:r>
              <a:rPr lang="uk-UA" dirty="0"/>
              <a:t>. справ, 2007. – 248 с.</a:t>
            </a:r>
            <a:endParaRPr lang="ru-RU" dirty="0"/>
          </a:p>
          <a:p>
            <a:pPr algn="just">
              <a:buFont typeface="+mj-lt"/>
              <a:buAutoNum type="arabicPeriod"/>
            </a:pPr>
            <a:r>
              <a:rPr lang="ru-RU" dirty="0" err="1"/>
              <a:t>Корупційна</a:t>
            </a:r>
            <a:r>
              <a:rPr lang="ru-RU" dirty="0"/>
              <a:t> </a:t>
            </a:r>
            <a:r>
              <a:rPr lang="ru-RU" dirty="0" err="1"/>
              <a:t>злочинність</a:t>
            </a:r>
            <a:r>
              <a:rPr lang="ru-RU" dirty="0"/>
              <a:t> в </a:t>
            </a:r>
            <a:r>
              <a:rPr lang="ru-RU" dirty="0" err="1"/>
              <a:t>Україні</a:t>
            </a:r>
            <a:r>
              <a:rPr lang="ru-RU" dirty="0"/>
              <a:t>: </a:t>
            </a:r>
            <a:r>
              <a:rPr lang="ru-RU" dirty="0" err="1"/>
              <a:t>сучасний</a:t>
            </a:r>
            <a:r>
              <a:rPr lang="ru-RU" dirty="0"/>
              <a:t> стан, </a:t>
            </a:r>
            <a:r>
              <a:rPr lang="ru-RU" dirty="0" err="1"/>
              <a:t>детермінанти</a:t>
            </a:r>
            <a:r>
              <a:rPr lang="ru-RU" dirty="0"/>
              <a:t> та </a:t>
            </a:r>
            <a:r>
              <a:rPr lang="ru-RU" dirty="0" err="1"/>
              <a:t>запобігання</a:t>
            </a:r>
            <a:r>
              <a:rPr lang="ru-RU" dirty="0"/>
              <a:t>: </a:t>
            </a:r>
            <a:r>
              <a:rPr lang="ru-RU" dirty="0" err="1"/>
              <a:t>навч.посіб</a:t>
            </a:r>
            <a:r>
              <a:rPr lang="ru-RU" dirty="0"/>
              <a:t>. / </a:t>
            </a:r>
            <a:r>
              <a:rPr lang="ru-RU" dirty="0" err="1"/>
              <a:t>автор.кол</a:t>
            </a:r>
            <a:r>
              <a:rPr lang="ru-RU" dirty="0"/>
              <a:t>.: В.В. Василевич, О.М. </a:t>
            </a:r>
            <a:r>
              <a:rPr lang="ru-RU" dirty="0" err="1"/>
              <a:t>Джужа</a:t>
            </a:r>
            <a:r>
              <a:rPr lang="ru-RU" dirty="0"/>
              <a:t>, А.О. </a:t>
            </a:r>
            <a:r>
              <a:rPr lang="ru-RU" dirty="0" err="1"/>
              <a:t>Джужа</a:t>
            </a:r>
            <a:r>
              <a:rPr lang="ru-RU" dirty="0"/>
              <a:t>, О.Г. Колб, О.І. Колб, Н.В. Кулакова, Ю.О. Левченко, А.В. </a:t>
            </a:r>
            <a:r>
              <a:rPr lang="ru-RU" dirty="0" err="1"/>
              <a:t>Микитчик</a:t>
            </a:r>
            <a:r>
              <a:rPr lang="ru-RU" dirty="0"/>
              <a:t>, С.І. </a:t>
            </a:r>
            <a:r>
              <a:rPr lang="ru-RU" dirty="0" err="1"/>
              <a:t>Мінченко</a:t>
            </a:r>
            <a:r>
              <a:rPr lang="ru-RU" dirty="0"/>
              <a:t>, С.А. Мозоль, Т.В. </a:t>
            </a:r>
            <a:r>
              <a:rPr lang="ru-RU" dirty="0" err="1"/>
              <a:t>Миронюк</a:t>
            </a:r>
            <a:r>
              <a:rPr lang="ru-RU" dirty="0"/>
              <a:t>, Г.С. </a:t>
            </a:r>
            <a:r>
              <a:rPr lang="ru-RU" dirty="0" err="1"/>
              <a:t>Поліщук</a:t>
            </a:r>
            <a:r>
              <a:rPr lang="ru-RU" dirty="0"/>
              <a:t>, Е.В. </a:t>
            </a:r>
            <a:r>
              <a:rPr lang="ru-RU" dirty="0" err="1"/>
              <a:t>Расюк</a:t>
            </a:r>
            <a:r>
              <a:rPr lang="ru-RU" dirty="0"/>
              <a:t>, А.В. Савченко; за ред. проф. О.М. </a:t>
            </a:r>
            <a:r>
              <a:rPr lang="ru-RU" dirty="0" err="1"/>
              <a:t>Джужи</a:t>
            </a:r>
            <a:r>
              <a:rPr lang="ru-RU" dirty="0"/>
              <a:t> та доц. Е.В. </a:t>
            </a:r>
            <a:r>
              <a:rPr lang="ru-RU" dirty="0" err="1"/>
              <a:t>Расюка</a:t>
            </a:r>
            <a:r>
              <a:rPr lang="ru-RU" dirty="0"/>
              <a:t>. – </a:t>
            </a:r>
            <a:r>
              <a:rPr lang="ru-RU" dirty="0" err="1"/>
              <a:t>Київ</a:t>
            </a:r>
            <a:r>
              <a:rPr lang="ru-RU" dirty="0"/>
              <a:t>: ФОП Маслаков, 2018. – 340 с.</a:t>
            </a:r>
          </a:p>
          <a:p>
            <a:endParaRPr lang="ru-RU" dirty="0"/>
          </a:p>
        </p:txBody>
      </p:sp>
    </p:spTree>
    <p:extLst>
      <p:ext uri="{BB962C8B-B14F-4D97-AF65-F5344CB8AC3E}">
        <p14:creationId xmlns:p14="http://schemas.microsoft.com/office/powerpoint/2010/main" xmlns="" val="4190974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5396680"/>
          </a:xfrm>
        </p:spPr>
        <p:txBody>
          <a:bodyPr>
            <a:normAutofit fontScale="90000"/>
          </a:bodyPr>
          <a:lstStyle/>
          <a:p>
            <a:pPr algn="ctr"/>
            <a:r>
              <a:rPr lang="uk-UA" sz="2400" dirty="0" smtClean="0"/>
              <a:t>	Основним </a:t>
            </a:r>
            <a:r>
              <a:rPr lang="uk-UA" sz="2400" dirty="0"/>
              <a:t>показником структури злочинності є </a:t>
            </a:r>
            <a:r>
              <a:rPr lang="uk-UA" sz="2400" b="1" i="1" dirty="0"/>
              <a:t>питома вага </a:t>
            </a:r>
            <a:r>
              <a:rPr lang="uk-UA" sz="2400" dirty="0"/>
              <a:t>окремих груп або видів кримінальних правопорушень відносно їх загальної кількості. </a:t>
            </a:r>
            <a:r>
              <a:rPr lang="uk-UA" sz="2400" dirty="0" smtClean="0"/>
              <a:t/>
            </a:r>
            <a:br>
              <a:rPr lang="uk-UA" sz="2400" dirty="0" smtClean="0"/>
            </a:br>
            <a:r>
              <a:rPr lang="uk-UA" sz="2400" dirty="0"/>
              <a:t>	</a:t>
            </a:r>
            <a:r>
              <a:rPr lang="uk-UA" sz="2400" dirty="0" smtClean="0"/>
              <a:t/>
            </a:r>
            <a:br>
              <a:rPr lang="uk-UA" sz="2400" dirty="0" smtClean="0"/>
            </a:br>
            <a:r>
              <a:rPr lang="uk-UA" sz="2400" b="1" dirty="0" smtClean="0"/>
              <a:t>Питома </a:t>
            </a:r>
            <a:r>
              <a:rPr lang="uk-UA" sz="2400" b="1" dirty="0"/>
              <a:t>вага </a:t>
            </a:r>
            <a:r>
              <a:rPr lang="uk-UA" sz="2400" dirty="0"/>
              <a:t>— це відсоткове співвідношення частини злочинності до її загальної величини. </a:t>
            </a:r>
            <a:br>
              <a:rPr lang="uk-UA" sz="2400" dirty="0"/>
            </a:br>
            <a:r>
              <a:rPr lang="uk-UA" sz="2400" dirty="0" smtClean="0"/>
              <a:t/>
            </a:r>
            <a:br>
              <a:rPr lang="uk-UA" sz="2400" dirty="0" smtClean="0"/>
            </a:br>
            <a:r>
              <a:rPr lang="uk-UA" sz="2400" dirty="0"/>
              <a:t>	</a:t>
            </a:r>
            <a:r>
              <a:rPr lang="uk-UA" sz="2400" dirty="0" smtClean="0"/>
              <a:t>Визначається </a:t>
            </a:r>
            <a:r>
              <a:rPr lang="uk-UA" sz="2400" dirty="0"/>
              <a:t>питома вага формулою:</a:t>
            </a:r>
            <a:br>
              <a:rPr lang="uk-UA" sz="2400" dirty="0"/>
            </a:br>
            <a:r>
              <a:rPr lang="uk-UA" sz="2400" dirty="0"/>
              <a:t>           </a:t>
            </a:r>
            <a:r>
              <a:rPr lang="uk-UA" sz="2400" b="1" i="1" dirty="0" err="1" smtClean="0"/>
              <a:t>Кп.в</a:t>
            </a:r>
            <a:r>
              <a:rPr lang="uk-UA" sz="2400" b="1" i="1" dirty="0"/>
              <a:t>. × 100%</a:t>
            </a:r>
            <a:r>
              <a:rPr lang="uk-UA" sz="2400" b="1" dirty="0"/>
              <a:t/>
            </a:r>
            <a:br>
              <a:rPr lang="uk-UA" sz="2400" b="1" dirty="0"/>
            </a:br>
            <a:r>
              <a:rPr lang="uk-UA" sz="2400" b="1" dirty="0"/>
              <a:t>П. в. = –––––––––––, де</a:t>
            </a:r>
            <a:r>
              <a:rPr lang="uk-UA" sz="2400" b="1" i="1" dirty="0"/>
              <a:t/>
            </a:r>
            <a:br>
              <a:rPr lang="uk-UA" sz="2400" b="1" i="1" dirty="0"/>
            </a:br>
            <a:r>
              <a:rPr lang="uk-UA" sz="2400" b="1" i="1" dirty="0"/>
              <a:t>     </a:t>
            </a:r>
            <a:r>
              <a:rPr lang="uk-UA" sz="2400" b="1" i="1" dirty="0" smtClean="0"/>
              <a:t>               </a:t>
            </a:r>
            <a:r>
              <a:rPr lang="uk-UA" sz="2400" b="1" i="1" dirty="0" err="1" smtClean="0"/>
              <a:t>Кп.з</a:t>
            </a:r>
            <a:r>
              <a:rPr lang="uk-UA" sz="2400" b="1" i="1" dirty="0"/>
              <a:t>. </a:t>
            </a:r>
            <a:r>
              <a:rPr lang="uk-UA" sz="2400" b="1" dirty="0"/>
              <a:t/>
            </a:r>
            <a:br>
              <a:rPr lang="uk-UA" sz="2400" b="1" dirty="0"/>
            </a:br>
            <a:r>
              <a:rPr lang="uk-UA" sz="2400" dirty="0" smtClean="0"/>
              <a:t>	</a:t>
            </a:r>
            <a:br>
              <a:rPr lang="uk-UA" sz="2400" dirty="0" smtClean="0"/>
            </a:br>
            <a:r>
              <a:rPr lang="uk-UA" sz="2400" i="1" dirty="0" err="1" smtClean="0"/>
              <a:t>Кп.в</a:t>
            </a:r>
            <a:r>
              <a:rPr lang="uk-UA" sz="2400" i="1" dirty="0"/>
              <a:t>. </a:t>
            </a:r>
            <a:r>
              <a:rPr lang="uk-UA" sz="2400" dirty="0"/>
              <a:t>— кількість кримінальних правопорушень певного виду, </a:t>
            </a:r>
            <a:r>
              <a:rPr lang="uk-UA" sz="2400" i="1" dirty="0" err="1" smtClean="0"/>
              <a:t>Кп.з</a:t>
            </a:r>
            <a:r>
              <a:rPr lang="uk-UA" sz="2400" i="1" dirty="0"/>
              <a:t>. </a:t>
            </a:r>
            <a:r>
              <a:rPr lang="uk-UA" sz="2400" dirty="0"/>
              <a:t>— загальна кількість зареєстрованих кримінальних правопорушень.</a:t>
            </a:r>
            <a:endParaRPr lang="ru-RU" sz="2400" dirty="0"/>
          </a:p>
        </p:txBody>
      </p:sp>
    </p:spTree>
    <p:extLst>
      <p:ext uri="{BB962C8B-B14F-4D97-AF65-F5344CB8AC3E}">
        <p14:creationId xmlns:p14="http://schemas.microsoft.com/office/powerpoint/2010/main" xmlns="" val="2813915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38800">
              <a:srgbClr val="F3F6E8"/>
            </a:gs>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94564" name="Rectangle 4"/>
          <p:cNvSpPr>
            <a:spLocks noGrp="1" noRot="1" noChangeAspect="1" noMove="1" noResize="1" noEditPoints="1" noAdjustHandles="1" noChangeArrowheads="1" noChangeShapeType="1" noTextEdit="1"/>
          </p:cNvSpPr>
          <p:nvPr>
            <p:ph type="title"/>
          </p:nvPr>
        </p:nvSpPr>
        <p:spPr>
          <a:xfrm>
            <a:off x="1524000" y="0"/>
            <a:ext cx="9144000" cy="6858000"/>
          </a:xfrm>
          <a:blipFill rotWithShape="1">
            <a:blip r:embed="rId2"/>
            <a:stretch>
              <a:fillRect l="-1733" r="-2133" b="-89"/>
            </a:stretch>
          </a:blipFill>
        </p:spPr>
        <p:txBody>
          <a:bodyPr/>
          <a:lstStyle/>
          <a:p>
            <a:pPr>
              <a:defRPr/>
            </a:pPr>
            <a:r>
              <a:rPr lang="ru-RU">
                <a:noFill/>
              </a:rPr>
              <a:t> </a:t>
            </a:r>
          </a:p>
        </p:txBody>
      </p:sp>
    </p:spTree>
    <p:extLst>
      <p:ext uri="{BB962C8B-B14F-4D97-AF65-F5344CB8AC3E}">
        <p14:creationId xmlns:p14="http://schemas.microsoft.com/office/powerpoint/2010/main" xmlns="" val="751747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Grp="1" noChangeArrowheads="1"/>
          </p:cNvSpPr>
          <p:nvPr>
            <p:ph type="title"/>
          </p:nvPr>
        </p:nvSpPr>
        <p:spPr>
          <a:xfrm>
            <a:off x="1524000" y="0"/>
            <a:ext cx="9144000" cy="6858000"/>
          </a:xfrm>
        </p:spPr>
        <p:txBody>
          <a:bodyPr>
            <a:normAutofit fontScale="90000"/>
          </a:bodyPr>
          <a:lstStyle/>
          <a:p>
            <a:pPr algn="just">
              <a:defRPr/>
            </a:pPr>
            <a:r>
              <a:rPr lang="uk-UA" dirty="0" smtClean="0">
                <a:solidFill>
                  <a:schemeClr val="tx1"/>
                </a:solidFill>
              </a:rPr>
              <a:t>	</a:t>
            </a:r>
            <a:r>
              <a:rPr lang="uk-UA" b="1" dirty="0" smtClean="0">
                <a:solidFill>
                  <a:schemeClr val="tx1"/>
                </a:solidFill>
              </a:rPr>
              <a:t>Географія злочинності </a:t>
            </a:r>
            <a:r>
              <a:rPr lang="uk-UA" dirty="0" smtClean="0">
                <a:solidFill>
                  <a:schemeClr val="tx1"/>
                </a:solidFill>
              </a:rPr>
              <a:t>– </a:t>
            </a:r>
            <a:r>
              <a:rPr lang="uk-UA" b="0" dirty="0" smtClean="0">
                <a:solidFill>
                  <a:schemeClr val="tx1"/>
                </a:solidFill>
              </a:rPr>
              <a:t>це розповсюдженість </a:t>
            </a:r>
            <a:r>
              <a:rPr lang="uk-UA" dirty="0"/>
              <a:t>кримінальних правопорушень </a:t>
            </a:r>
            <a:r>
              <a:rPr lang="uk-UA" b="0" dirty="0" smtClean="0">
                <a:solidFill>
                  <a:schemeClr val="tx1"/>
                </a:solidFill>
              </a:rPr>
              <a:t>і осіб, які їх вчинили, на території держави (країн світового співтовариства) за конкретний проміжок часу.</a:t>
            </a:r>
            <a:br>
              <a:rPr lang="uk-UA" b="0" dirty="0" smtClean="0">
                <a:solidFill>
                  <a:schemeClr val="tx1"/>
                </a:solidFill>
              </a:rPr>
            </a:br>
            <a:r>
              <a:rPr lang="uk-UA" b="0" dirty="0" smtClean="0">
                <a:solidFill>
                  <a:schemeClr val="tx1"/>
                </a:solidFill>
              </a:rPr>
              <a:t/>
            </a:r>
            <a:br>
              <a:rPr lang="uk-UA" b="0" dirty="0" smtClean="0">
                <a:solidFill>
                  <a:schemeClr val="tx1"/>
                </a:solidFill>
              </a:rPr>
            </a:br>
            <a:r>
              <a:rPr lang="uk-UA" sz="3200" dirty="0"/>
              <a:t/>
            </a:r>
            <a:br>
              <a:rPr lang="uk-UA" sz="3200" dirty="0"/>
            </a:br>
            <a:r>
              <a:rPr lang="uk-UA" sz="3200" dirty="0"/>
              <a:t/>
            </a:r>
            <a:br>
              <a:rPr lang="uk-UA" sz="3200" dirty="0"/>
            </a:br>
            <a:r>
              <a:rPr lang="uk-UA" sz="3200" dirty="0"/>
              <a:t/>
            </a:r>
            <a:br>
              <a:rPr lang="uk-UA" sz="3200" dirty="0"/>
            </a:br>
            <a:r>
              <a:rPr lang="uk-UA" sz="3200" dirty="0"/>
              <a:t/>
            </a:r>
            <a:br>
              <a:rPr lang="uk-UA" sz="3200" dirty="0"/>
            </a:br>
            <a:r>
              <a:rPr lang="uk-UA" sz="4000" dirty="0"/>
              <a:t>    </a:t>
            </a:r>
            <a:br>
              <a:rPr lang="uk-UA" sz="4000" dirty="0"/>
            </a:br>
            <a:endParaRPr lang="uk-UA" sz="4000" dirty="0"/>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88821" y="3079915"/>
            <a:ext cx="6626431" cy="3778085"/>
          </a:xfrm>
          <a:prstGeom prst="rect">
            <a:avLst/>
          </a:prstGeom>
        </p:spPr>
      </p:pic>
    </p:spTree>
    <p:extLst>
      <p:ext uri="{BB962C8B-B14F-4D97-AF65-F5344CB8AC3E}">
        <p14:creationId xmlns:p14="http://schemas.microsoft.com/office/powerpoint/2010/main" xmlns="" val="2428450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0" y="1"/>
            <a:ext cx="9144000" cy="6063198"/>
          </a:xfrm>
          <a:prstGeom prst="rect">
            <a:avLst/>
          </a:prstGeom>
        </p:spPr>
        <p:txBody>
          <a:bodyPr>
            <a:spAutoFit/>
          </a:bodyPr>
          <a:lstStyle/>
          <a:p>
            <a:pPr algn="ctr" eaLnBrk="1" hangingPunct="1">
              <a:defRPr/>
            </a:pPr>
            <a:r>
              <a:rPr lang="uk-UA" sz="3200" b="1" dirty="0">
                <a:effectLst>
                  <a:outerShdw blurRad="38100" dist="38100" dir="2700000" algn="tl">
                    <a:srgbClr val="000000">
                      <a:alpha val="43137"/>
                    </a:srgbClr>
                  </a:outerShdw>
                </a:effectLst>
              </a:rPr>
              <a:t>Вивчення географії злочинності допомагає: </a:t>
            </a:r>
          </a:p>
          <a:p>
            <a:pPr marL="571500" indent="-571500" algn="just">
              <a:buFont typeface="Wingdings" pitchFamily="2" charset="2"/>
              <a:buChar char="Ø"/>
              <a:defRPr/>
            </a:pPr>
            <a:r>
              <a:rPr lang="uk-UA" sz="3600" dirty="0">
                <a:effectLst>
                  <a:outerShdw blurRad="38100" dist="38100" dir="2700000" algn="tl">
                    <a:srgbClr val="000000">
                      <a:alpha val="43137"/>
                    </a:srgbClr>
                  </a:outerShdw>
                </a:effectLst>
              </a:rPr>
              <a:t>у вирішенні </a:t>
            </a:r>
            <a:r>
              <a:rPr lang="uk-UA" sz="3600" dirty="0" smtClean="0">
                <a:effectLst>
                  <a:outerShdw blurRad="38100" dist="38100" dir="2700000" algn="tl">
                    <a:srgbClr val="000000">
                      <a:alpha val="43137"/>
                    </a:srgbClr>
                  </a:outerShdw>
                </a:effectLst>
              </a:rPr>
              <a:t>питань територіального </a:t>
            </a:r>
            <a:r>
              <a:rPr lang="uk-UA" sz="3600" dirty="0">
                <a:effectLst>
                  <a:outerShdw blurRad="38100" dist="38100" dir="2700000" algn="tl">
                    <a:srgbClr val="000000">
                      <a:alpha val="43137"/>
                    </a:srgbClr>
                  </a:outerShdw>
                </a:effectLst>
              </a:rPr>
              <a:t>розподілу </a:t>
            </a:r>
            <a:r>
              <a:rPr lang="uk-UA" sz="3600" dirty="0" smtClean="0">
                <a:effectLst>
                  <a:outerShdw blurRad="38100" dist="38100" dir="2700000" algn="tl">
                    <a:srgbClr val="000000">
                      <a:alpha val="43137"/>
                    </a:srgbClr>
                  </a:outerShdw>
                </a:effectLst>
              </a:rPr>
              <a:t>поліції </a:t>
            </a:r>
            <a:r>
              <a:rPr lang="uk-UA" sz="3600" dirty="0">
                <a:effectLst>
                  <a:outerShdw blurRad="38100" dist="38100" dir="2700000" algn="tl">
                    <a:srgbClr val="000000">
                      <a:alpha val="43137"/>
                    </a:srgbClr>
                  </a:outerShdw>
                </a:effectLst>
              </a:rPr>
              <a:t>та інших правоохоронних органів; </a:t>
            </a:r>
          </a:p>
          <a:p>
            <a:pPr marL="571500" indent="-571500" algn="just">
              <a:buFont typeface="Wingdings" pitchFamily="2" charset="2"/>
              <a:buChar char="Ø"/>
              <a:defRPr/>
            </a:pPr>
            <a:r>
              <a:rPr lang="uk-UA" sz="3600" dirty="0">
                <a:effectLst>
                  <a:outerShdw blurRad="38100" dist="38100" dir="2700000" algn="tl">
                    <a:srgbClr val="000000">
                      <a:alpha val="43137"/>
                    </a:srgbClr>
                  </a:outerShdw>
                </a:effectLst>
              </a:rPr>
              <a:t>у визначенні щодо різноманітності злочинних напрямів у містах, областях, районах, що дозволяє прогнозувати розвиток регіональної злочинності і вчасно застосувати заходи протидії їй. </a:t>
            </a:r>
            <a:endParaRPr lang="ru-RU"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70414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ChangeArrowheads="1"/>
          </p:cNvSpPr>
          <p:nvPr>
            <p:ph type="title"/>
          </p:nvPr>
        </p:nvSpPr>
        <p:spPr>
          <a:xfrm>
            <a:off x="1555667" y="286515"/>
            <a:ext cx="9334005" cy="6249987"/>
          </a:xfrm>
        </p:spPr>
        <p:txBody>
          <a:bodyPr>
            <a:normAutofit fontScale="90000"/>
          </a:bodyPr>
          <a:lstStyle/>
          <a:p>
            <a:pPr algn="just">
              <a:defRPr/>
            </a:pPr>
            <a:r>
              <a:rPr lang="uk-UA" sz="3600" b="1" dirty="0" smtClean="0"/>
              <a:t>	Латентна </a:t>
            </a:r>
            <a:r>
              <a:rPr lang="uk-UA" sz="3600" b="1" dirty="0"/>
              <a:t>злочинність </a:t>
            </a:r>
            <a:r>
              <a:rPr lang="uk-UA" sz="3600" dirty="0"/>
              <a:t>-</a:t>
            </a:r>
            <a:r>
              <a:rPr lang="uk-UA" sz="3200" dirty="0"/>
              <a:t> </a:t>
            </a:r>
            <a:r>
              <a:rPr lang="uk-UA" sz="3200" i="1" dirty="0"/>
              <a:t>це сукупність </a:t>
            </a:r>
            <a:r>
              <a:rPr lang="uk-UA" sz="3200" dirty="0"/>
              <a:t>кримінальних правопорушень</a:t>
            </a:r>
            <a:r>
              <a:rPr lang="uk-UA" sz="3200" i="1" dirty="0" smtClean="0"/>
              <a:t>, </a:t>
            </a:r>
            <a:r>
              <a:rPr lang="uk-UA" sz="3200" i="1" dirty="0"/>
              <a:t>які не ввійшли у процесі аналізу злочинності до статистичних даних через відсутність до певного моменту </a:t>
            </a:r>
            <a:r>
              <a:rPr lang="uk-UA" sz="3200" i="1" dirty="0" smtClean="0"/>
              <a:t>інформації </a:t>
            </a:r>
            <a:r>
              <a:rPr lang="uk-UA" sz="3200" dirty="0" smtClean="0"/>
              <a:t>про них.</a:t>
            </a:r>
            <a:r>
              <a:rPr lang="uk-UA" sz="4000" dirty="0" smtClean="0"/>
              <a:t> </a:t>
            </a:r>
            <a:br>
              <a:rPr lang="uk-UA" sz="4000" dirty="0" smtClean="0"/>
            </a:br>
            <a:r>
              <a:rPr lang="uk-UA" sz="4000" dirty="0" smtClean="0"/>
              <a:t>	</a:t>
            </a:r>
            <a:r>
              <a:rPr lang="uk-UA" sz="3200" dirty="0" smtClean="0"/>
              <a:t>Розраховується </a:t>
            </a:r>
            <a:r>
              <a:rPr lang="uk-UA" sz="3200" dirty="0"/>
              <a:t>за формулою:</a:t>
            </a:r>
            <a:br>
              <a:rPr lang="uk-UA" sz="3200" dirty="0"/>
            </a:br>
            <a:r>
              <a:rPr lang="uk-UA" sz="3200" dirty="0"/>
              <a:t>          </a:t>
            </a:r>
            <a:r>
              <a:rPr lang="uk-UA" sz="3600" b="1" dirty="0" err="1"/>
              <a:t>З.л</a:t>
            </a:r>
            <a:r>
              <a:rPr lang="uk-UA" sz="3600" b="1" dirty="0"/>
              <a:t>. = </a:t>
            </a:r>
            <a:r>
              <a:rPr lang="uk-UA" sz="3600" b="1" dirty="0" err="1"/>
              <a:t>З.ф</a:t>
            </a:r>
            <a:r>
              <a:rPr lang="uk-UA" sz="3600" b="1" dirty="0"/>
              <a:t>. – </a:t>
            </a:r>
            <a:r>
              <a:rPr lang="uk-UA" sz="3600" b="1" dirty="0" err="1"/>
              <a:t>З.з</a:t>
            </a:r>
            <a:r>
              <a:rPr lang="uk-UA" sz="3600" b="1" dirty="0"/>
              <a:t>.,</a:t>
            </a:r>
            <a:r>
              <a:rPr lang="uk-UA" sz="3600" dirty="0"/>
              <a:t> </a:t>
            </a:r>
            <a:r>
              <a:rPr lang="uk-UA" sz="3600" dirty="0" smtClean="0"/>
              <a:t/>
            </a:r>
            <a:br>
              <a:rPr lang="uk-UA" sz="3600" dirty="0" smtClean="0"/>
            </a:br>
            <a:r>
              <a:rPr lang="uk-UA" sz="3600" dirty="0" smtClean="0"/>
              <a:t/>
            </a:r>
            <a:br>
              <a:rPr lang="uk-UA" sz="3600" dirty="0" smtClean="0"/>
            </a:br>
            <a:r>
              <a:rPr lang="uk-UA" sz="3200" dirty="0" smtClean="0"/>
              <a:t>де </a:t>
            </a:r>
            <a:r>
              <a:rPr lang="uk-UA" sz="3200" b="1" dirty="0" err="1" smtClean="0"/>
              <a:t>З.ф</a:t>
            </a:r>
            <a:r>
              <a:rPr lang="uk-UA" sz="3200" b="1" dirty="0"/>
              <a:t>.</a:t>
            </a:r>
            <a:r>
              <a:rPr lang="uk-UA" sz="3200" dirty="0"/>
              <a:t> - злочинність фактична;</a:t>
            </a:r>
            <a:br>
              <a:rPr lang="uk-UA" sz="3200" dirty="0"/>
            </a:br>
            <a:r>
              <a:rPr lang="uk-UA" sz="3200" b="1" dirty="0" err="1"/>
              <a:t>З.з</a:t>
            </a:r>
            <a:r>
              <a:rPr lang="uk-UA" sz="3200" b="1" dirty="0"/>
              <a:t>.</a:t>
            </a:r>
            <a:r>
              <a:rPr lang="uk-UA" sz="3200" dirty="0"/>
              <a:t> - злочинність зареєстрована. </a:t>
            </a:r>
            <a:br>
              <a:rPr lang="uk-UA" sz="3200" dirty="0"/>
            </a:br>
            <a:r>
              <a:rPr lang="uk-UA" sz="3200" dirty="0" smtClean="0"/>
              <a:t>	Рівень </a:t>
            </a:r>
            <a:r>
              <a:rPr lang="uk-UA" sz="3200" dirty="0"/>
              <a:t>латентної злочинності визначається так:</a:t>
            </a:r>
            <a:br>
              <a:rPr lang="uk-UA" sz="3200" dirty="0"/>
            </a:br>
            <a:r>
              <a:rPr lang="uk-UA" sz="3200" dirty="0" smtClean="0"/>
              <a:t>		</a:t>
            </a:r>
            <a:r>
              <a:rPr lang="uk-UA" sz="3600" b="1" dirty="0" err="1" smtClean="0"/>
              <a:t>Р.л</a:t>
            </a:r>
            <a:r>
              <a:rPr lang="uk-UA" sz="3600" b="1" dirty="0"/>
              <a:t>. = </a:t>
            </a:r>
            <a:r>
              <a:rPr lang="uk-UA" sz="3600" b="1" dirty="0" err="1"/>
              <a:t>З.з</a:t>
            </a:r>
            <a:r>
              <a:rPr lang="uk-UA" sz="3600" b="1" dirty="0"/>
              <a:t>. / </a:t>
            </a:r>
            <a:r>
              <a:rPr lang="uk-UA" sz="3600" b="1" dirty="0" err="1"/>
              <a:t>З.ф</a:t>
            </a:r>
            <a:r>
              <a:rPr lang="uk-UA" sz="3600" b="1" dirty="0"/>
              <a:t>.</a:t>
            </a:r>
          </a:p>
        </p:txBody>
      </p:sp>
    </p:spTree>
    <p:extLst>
      <p:ext uri="{BB962C8B-B14F-4D97-AF65-F5344CB8AC3E}">
        <p14:creationId xmlns:p14="http://schemas.microsoft.com/office/powerpoint/2010/main" xmlns="" val="1824931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uk-UA" dirty="0" smtClean="0">
                <a:solidFill>
                  <a:schemeClr val="tx1"/>
                </a:solidFill>
              </a:rPr>
              <a:t>Види латентності: </a:t>
            </a:r>
          </a:p>
        </p:txBody>
      </p:sp>
      <p:sp>
        <p:nvSpPr>
          <p:cNvPr id="200707" name="Rectangle 3"/>
          <p:cNvSpPr>
            <a:spLocks noGrp="1" noChangeArrowheads="1"/>
          </p:cNvSpPr>
          <p:nvPr>
            <p:ph idx="1"/>
          </p:nvPr>
        </p:nvSpPr>
        <p:spPr>
          <a:xfrm>
            <a:off x="843540" y="1479628"/>
            <a:ext cx="7504814" cy="4921172"/>
          </a:xfrm>
        </p:spPr>
        <p:txBody>
          <a:bodyPr>
            <a:normAutofit fontScale="92500" lnSpcReduction="10000"/>
          </a:bodyPr>
          <a:lstStyle/>
          <a:p>
            <a:pPr algn="just">
              <a:lnSpc>
                <a:spcPct val="90000"/>
              </a:lnSpc>
              <a:defRPr/>
            </a:pPr>
            <a:r>
              <a:rPr lang="uk-UA" sz="2400" b="1" dirty="0"/>
              <a:t>Природна латентність —</a:t>
            </a:r>
            <a:r>
              <a:rPr lang="uk-UA" sz="2400" dirty="0"/>
              <a:t> це сукупність випадків, коли правоохоронним органам не були відомі факти вчинення кримінальних </a:t>
            </a:r>
            <a:r>
              <a:rPr lang="uk-UA" sz="2400" dirty="0" smtClean="0"/>
              <a:t>правопорушень (</a:t>
            </a:r>
            <a:r>
              <a:rPr lang="uk-UA" sz="2400" dirty="0"/>
              <a:t>неповідомлення потерпілими та іншими особами про </a:t>
            </a:r>
            <a:r>
              <a:rPr lang="uk-UA" sz="2400" dirty="0" smtClean="0"/>
              <a:t>вчинене кримінальне правопорушення).</a:t>
            </a:r>
            <a:endParaRPr lang="uk-UA" sz="2400" dirty="0"/>
          </a:p>
          <a:p>
            <a:pPr algn="just">
              <a:lnSpc>
                <a:spcPct val="90000"/>
              </a:lnSpc>
              <a:defRPr/>
            </a:pPr>
            <a:r>
              <a:rPr lang="uk-UA" sz="2400" b="1" dirty="0"/>
              <a:t>Латентність граничних ситуацій —</a:t>
            </a:r>
            <a:r>
              <a:rPr lang="uk-UA" sz="2400" dirty="0"/>
              <a:t> це випадки, коли факт </a:t>
            </a:r>
            <a:r>
              <a:rPr lang="uk-UA" sz="2400" dirty="0" smtClean="0"/>
              <a:t>кримінального правопорушення </a:t>
            </a:r>
            <a:r>
              <a:rPr lang="uk-UA" sz="2400" dirty="0"/>
              <a:t>виявляється певною особою, але з різних причин не сприймається нею як </a:t>
            </a:r>
            <a:r>
              <a:rPr lang="uk-UA" sz="2400" dirty="0" smtClean="0"/>
              <a:t>кримінальне правопорушення(пожежі</a:t>
            </a:r>
            <a:r>
              <a:rPr lang="uk-UA" sz="2400" dirty="0"/>
              <a:t>, кишенькові крадіжки).</a:t>
            </a:r>
          </a:p>
          <a:p>
            <a:pPr algn="just">
              <a:lnSpc>
                <a:spcPct val="90000"/>
              </a:lnSpc>
              <a:defRPr/>
            </a:pPr>
            <a:r>
              <a:rPr lang="uk-UA" sz="2400" b="1" dirty="0"/>
              <a:t>Штучна латентність —</a:t>
            </a:r>
            <a:r>
              <a:rPr lang="uk-UA" sz="2400" dirty="0"/>
              <a:t> це сукупність випадків, коли правоохоронний орган, маючи інформацію про </a:t>
            </a:r>
            <a:r>
              <a:rPr lang="uk-UA" sz="2400" dirty="0" smtClean="0"/>
              <a:t>вчинене кримінальне правопорушення, </a:t>
            </a:r>
            <a:r>
              <a:rPr lang="uk-UA" sz="2400" dirty="0"/>
              <a:t>не реєструє його і не ставить на облік з будь-яких причин.</a:t>
            </a: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458200" y="1257627"/>
            <a:ext cx="3733800" cy="3231245"/>
          </a:xfrm>
          <a:prstGeom prst="rect">
            <a:avLst/>
          </a:prstGeom>
        </p:spPr>
      </p:pic>
    </p:spTree>
    <p:extLst>
      <p:ext uri="{BB962C8B-B14F-4D97-AF65-F5344CB8AC3E}">
        <p14:creationId xmlns:p14="http://schemas.microsoft.com/office/powerpoint/2010/main" xmlns="" val="844386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981200" y="274638"/>
            <a:ext cx="8229600" cy="633412"/>
          </a:xfrm>
        </p:spPr>
        <p:txBody>
          <a:bodyPr>
            <a:normAutofit fontScale="90000"/>
          </a:bodyPr>
          <a:lstStyle/>
          <a:p>
            <a:pPr eaLnBrk="1" hangingPunct="1">
              <a:defRPr/>
            </a:pPr>
            <a:r>
              <a:rPr lang="uk-UA" sz="4000" dirty="0"/>
              <a:t>Рівні латентності:</a:t>
            </a:r>
            <a:r>
              <a:rPr lang="ru-RU" sz="4000" dirty="0"/>
              <a:t> </a:t>
            </a:r>
            <a:endParaRPr lang="uk-UA" sz="4000" dirty="0"/>
          </a:p>
        </p:txBody>
      </p:sp>
      <p:sp>
        <p:nvSpPr>
          <p:cNvPr id="201731" name="Rectangle 3"/>
          <p:cNvSpPr>
            <a:spLocks noGrp="1" noChangeArrowheads="1"/>
          </p:cNvSpPr>
          <p:nvPr>
            <p:ph idx="1"/>
          </p:nvPr>
        </p:nvSpPr>
        <p:spPr>
          <a:xfrm>
            <a:off x="1981200" y="981076"/>
            <a:ext cx="8229600" cy="5616575"/>
          </a:xfrm>
        </p:spPr>
        <p:txBody>
          <a:bodyPr>
            <a:normAutofit fontScale="92500" lnSpcReduction="10000"/>
          </a:bodyPr>
          <a:lstStyle/>
          <a:p>
            <a:pPr algn="just" eaLnBrk="1" hangingPunct="1">
              <a:lnSpc>
                <a:spcPct val="80000"/>
              </a:lnSpc>
              <a:defRPr/>
            </a:pPr>
            <a:r>
              <a:rPr lang="uk-UA" sz="2400" b="1" dirty="0"/>
              <a:t>низький —</a:t>
            </a:r>
            <a:r>
              <a:rPr lang="uk-UA" sz="2400" dirty="0"/>
              <a:t> очевидно вчинені тяжкі злочини, інформація про які швидко поширюється (вбивства, розбійні напади, пограбування тощо);</a:t>
            </a:r>
          </a:p>
          <a:p>
            <a:pPr algn="just">
              <a:lnSpc>
                <a:spcPct val="80000"/>
              </a:lnSpc>
              <a:defRPr/>
            </a:pPr>
            <a:r>
              <a:rPr lang="uk-UA" sz="2400" b="1" dirty="0"/>
              <a:t>середній —</a:t>
            </a:r>
            <a:r>
              <a:rPr lang="uk-UA" sz="2400" dirty="0"/>
              <a:t> </a:t>
            </a:r>
            <a:r>
              <a:rPr lang="uk-UA" sz="2400" dirty="0" smtClean="0"/>
              <a:t>кримінальні правопорушення, </a:t>
            </a:r>
            <a:r>
              <a:rPr lang="uk-UA" sz="2400" dirty="0"/>
              <a:t>вчинення яких не є таким очевидним, як при низькому рівні латентності. Потерпілі з різних причин не звертаються за захистом до правоохоронних органів, хоча й не приховують факт вчиненого </a:t>
            </a:r>
            <a:r>
              <a:rPr lang="uk-UA" sz="2400" dirty="0" smtClean="0"/>
              <a:t>кримінального правопорушення (незначна </a:t>
            </a:r>
            <a:r>
              <a:rPr lang="uk-UA" sz="2400" dirty="0"/>
              <a:t>шкода, завдана </a:t>
            </a:r>
            <a:r>
              <a:rPr lang="uk-UA" sz="2400" dirty="0" smtClean="0"/>
              <a:t>кримінальним правопорушенням; </a:t>
            </a:r>
            <a:r>
              <a:rPr lang="uk-UA" sz="2400" dirty="0"/>
              <a:t>відсутність віри у можливість розкриття злочину правоохоронними органами; </a:t>
            </a:r>
            <a:r>
              <a:rPr lang="uk-UA" sz="2400" dirty="0" smtClean="0"/>
              <a:t>кримінальні правопорушення </a:t>
            </a:r>
            <a:r>
              <a:rPr lang="uk-UA" sz="2400" dirty="0"/>
              <a:t>проти особи тощо);</a:t>
            </a:r>
          </a:p>
          <a:p>
            <a:pPr algn="just">
              <a:lnSpc>
                <a:spcPct val="80000"/>
              </a:lnSpc>
              <a:defRPr/>
            </a:pPr>
            <a:r>
              <a:rPr lang="uk-UA" sz="2400" b="1" dirty="0"/>
              <a:t>високий —</a:t>
            </a:r>
            <a:r>
              <a:rPr lang="uk-UA" sz="2400" dirty="0"/>
              <a:t> </a:t>
            </a:r>
            <a:r>
              <a:rPr lang="uk-UA" sz="2400" dirty="0" smtClean="0"/>
              <a:t>кримінальні правопорушення, </a:t>
            </a:r>
            <a:r>
              <a:rPr lang="uk-UA" sz="2400" dirty="0"/>
              <a:t>про вчинення яких в більшості випадків відомо тільки злочинцю й потерпілому, причому останній зацікавлений у приховуванні факту </a:t>
            </a:r>
            <a:r>
              <a:rPr lang="uk-UA" sz="2400" dirty="0" smtClean="0"/>
              <a:t>кримінального правопорушення </a:t>
            </a:r>
            <a:r>
              <a:rPr lang="uk-UA" sz="2400" dirty="0"/>
              <a:t>з різних мотивів (сором'язливість, наявність хвороби, корисливі мотиви — шахрайство, хабарництво, статеві </a:t>
            </a:r>
            <a:r>
              <a:rPr lang="uk-UA" sz="2400" dirty="0" smtClean="0"/>
              <a:t>кримінальні правопорушення </a:t>
            </a:r>
            <a:r>
              <a:rPr lang="uk-UA" sz="2400" dirty="0"/>
              <a:t>тощо). </a:t>
            </a:r>
          </a:p>
        </p:txBody>
      </p:sp>
    </p:spTree>
    <p:extLst>
      <p:ext uri="{BB962C8B-B14F-4D97-AF65-F5344CB8AC3E}">
        <p14:creationId xmlns:p14="http://schemas.microsoft.com/office/powerpoint/2010/main" xmlns="" val="10572744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319792" y="319310"/>
            <a:ext cx="8911687" cy="1280890"/>
          </a:xfrm>
        </p:spPr>
        <p:txBody>
          <a:bodyPr/>
          <a:lstStyle/>
          <a:p>
            <a:pPr eaLnBrk="1" hangingPunct="1">
              <a:defRPr/>
            </a:pPr>
            <a:r>
              <a:rPr lang="uk-UA" sz="2800" b="1" dirty="0"/>
              <a:t>Фактори щодо діяльності правоохоронних органів, що сприяють латентності злочинів:</a:t>
            </a:r>
            <a:r>
              <a:rPr lang="ru-RU" sz="4000" b="1" dirty="0"/>
              <a:t> </a:t>
            </a:r>
            <a:endParaRPr lang="uk-UA" sz="4000" b="1" dirty="0"/>
          </a:p>
        </p:txBody>
      </p:sp>
      <p:sp>
        <p:nvSpPr>
          <p:cNvPr id="206851" name="Rectangle 3"/>
          <p:cNvSpPr>
            <a:spLocks noGrp="1" noChangeArrowheads="1"/>
          </p:cNvSpPr>
          <p:nvPr>
            <p:ph idx="1"/>
          </p:nvPr>
        </p:nvSpPr>
        <p:spPr>
          <a:xfrm>
            <a:off x="769919" y="1600200"/>
            <a:ext cx="7732814" cy="4852988"/>
          </a:xfrm>
        </p:spPr>
        <p:txBody>
          <a:bodyPr>
            <a:normAutofit lnSpcReduction="10000"/>
          </a:bodyPr>
          <a:lstStyle/>
          <a:p>
            <a:pPr algn="just" eaLnBrk="1" hangingPunct="1">
              <a:defRPr/>
            </a:pPr>
            <a:r>
              <a:rPr lang="uk-UA" sz="2400" dirty="0"/>
              <a:t>незадовільна матеріально-технічна забезпеченість як правоохоронних органів взагалі, зокрема оперативно-розшукових підрозділів; </a:t>
            </a:r>
          </a:p>
          <a:p>
            <a:pPr algn="just" eaLnBrk="1" hangingPunct="1">
              <a:defRPr/>
            </a:pPr>
            <a:r>
              <a:rPr lang="uk-UA" sz="2400" dirty="0"/>
              <a:t>недоліки у реєстрації, обліку і статистичній звітності;</a:t>
            </a:r>
          </a:p>
          <a:p>
            <a:pPr algn="just" eaLnBrk="1" hangingPunct="1">
              <a:defRPr/>
            </a:pPr>
            <a:r>
              <a:rPr lang="uk-UA" sz="2400" dirty="0"/>
              <a:t>суттєві прорахунки та недоліки у діяльності правоохоронних органів;</a:t>
            </a:r>
          </a:p>
          <a:p>
            <a:pPr algn="just">
              <a:defRPr/>
            </a:pPr>
            <a:r>
              <a:rPr lang="uk-UA" sz="2400" dirty="0"/>
              <a:t>зловживання і халатність з боку посадових осіб, на яких покладено функції розкриття й розслідування кримінальних правопорушень, </a:t>
            </a:r>
            <a:r>
              <a:rPr lang="uk-UA" sz="2400" dirty="0" smtClean="0"/>
              <a:t>тощо</a:t>
            </a:r>
            <a:r>
              <a:rPr lang="uk-UA" sz="2400" dirty="0"/>
              <a:t>.</a:t>
            </a:r>
          </a:p>
          <a:p>
            <a:pPr algn="just" eaLnBrk="1" hangingPunct="1">
              <a:defRPr/>
            </a:pPr>
            <a:endParaRPr lang="uk-UA" dirty="0"/>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02733" y="1353781"/>
            <a:ext cx="3713018" cy="3054617"/>
          </a:xfrm>
          <a:prstGeom prst="rect">
            <a:avLst/>
          </a:prstGeom>
        </p:spPr>
      </p:pic>
    </p:spTree>
    <p:extLst>
      <p:ext uri="{BB962C8B-B14F-4D97-AF65-F5344CB8AC3E}">
        <p14:creationId xmlns:p14="http://schemas.microsoft.com/office/powerpoint/2010/main" xmlns="" val="3710015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981200" y="115888"/>
            <a:ext cx="8218488" cy="1301750"/>
          </a:xfrm>
        </p:spPr>
        <p:txBody>
          <a:bodyPr>
            <a:normAutofit fontScale="90000"/>
          </a:bodyPr>
          <a:lstStyle/>
          <a:p>
            <a:pPr algn="just" eaLnBrk="1" hangingPunct="1">
              <a:defRPr/>
            </a:pPr>
            <a:r>
              <a:rPr lang="uk-UA" sz="2800" dirty="0" smtClean="0"/>
              <a:t>	</a:t>
            </a:r>
            <a:r>
              <a:rPr lang="uk-UA" sz="2800" b="1" dirty="0" smtClean="0"/>
              <a:t>Латентна </a:t>
            </a:r>
            <a:r>
              <a:rPr lang="uk-UA" sz="2800" b="1" dirty="0"/>
              <a:t>злочинність досліджується за допомогою прийомів і методів, які умовно поділяються на дві групи:</a:t>
            </a:r>
          </a:p>
        </p:txBody>
      </p:sp>
      <p:sp>
        <p:nvSpPr>
          <p:cNvPr id="202755" name="Rectangle 3"/>
          <p:cNvSpPr>
            <a:spLocks noGrp="1" noChangeArrowheads="1"/>
          </p:cNvSpPr>
          <p:nvPr>
            <p:ph idx="1"/>
          </p:nvPr>
        </p:nvSpPr>
        <p:spPr>
          <a:xfrm>
            <a:off x="1981200" y="1600200"/>
            <a:ext cx="8229600" cy="5068888"/>
          </a:xfrm>
        </p:spPr>
        <p:txBody>
          <a:bodyPr>
            <a:normAutofit/>
          </a:bodyPr>
          <a:lstStyle/>
          <a:p>
            <a:pPr algn="just">
              <a:lnSpc>
                <a:spcPct val="80000"/>
              </a:lnSpc>
              <a:buNone/>
              <a:defRPr/>
            </a:pPr>
            <a:r>
              <a:rPr lang="uk-UA" sz="1800" dirty="0"/>
              <a:t>1</a:t>
            </a:r>
            <a:r>
              <a:rPr lang="uk-UA" sz="2800" dirty="0"/>
              <a:t>.</a:t>
            </a:r>
            <a:r>
              <a:rPr lang="uk-UA" sz="2800" b="1" dirty="0"/>
              <a:t>“Соціологічна група” –</a:t>
            </a:r>
            <a:r>
              <a:rPr lang="uk-UA" sz="2800" dirty="0"/>
              <a:t> належать соціологічні прийоми і способи вимірювання латентної злочинності та визначення латентності окремих видів кримінальних правопорушень. Такі як: </a:t>
            </a:r>
          </a:p>
          <a:p>
            <a:pPr algn="just" eaLnBrk="1" hangingPunct="1">
              <a:lnSpc>
                <a:spcPct val="80000"/>
              </a:lnSpc>
              <a:buFontTx/>
              <a:buChar char="-"/>
              <a:defRPr/>
            </a:pPr>
            <a:r>
              <a:rPr lang="uk-UA" sz="2800" dirty="0"/>
              <a:t>спостереження;</a:t>
            </a:r>
          </a:p>
          <a:p>
            <a:pPr algn="just" eaLnBrk="1" hangingPunct="1">
              <a:lnSpc>
                <a:spcPct val="80000"/>
              </a:lnSpc>
              <a:buFontTx/>
              <a:buChar char="-"/>
              <a:defRPr/>
            </a:pPr>
            <a:r>
              <a:rPr lang="uk-UA" sz="2800" dirty="0"/>
              <a:t>опитування (анкетування, інтерв'ювання);</a:t>
            </a:r>
          </a:p>
          <a:p>
            <a:pPr algn="just" eaLnBrk="1" hangingPunct="1">
              <a:lnSpc>
                <a:spcPct val="80000"/>
              </a:lnSpc>
              <a:buFontTx/>
              <a:buChar char="-"/>
              <a:defRPr/>
            </a:pPr>
            <a:r>
              <a:rPr lang="uk-UA" sz="2800" dirty="0"/>
              <a:t>експертні оцінки;</a:t>
            </a:r>
          </a:p>
          <a:p>
            <a:pPr algn="just" eaLnBrk="1" hangingPunct="1">
              <a:lnSpc>
                <a:spcPct val="80000"/>
              </a:lnSpc>
              <a:buFontTx/>
              <a:buChar char="-"/>
              <a:defRPr/>
            </a:pPr>
            <a:r>
              <a:rPr lang="uk-UA" sz="2800" dirty="0"/>
              <a:t>огляди </a:t>
            </a:r>
            <a:r>
              <a:rPr lang="uk-UA" sz="2800" dirty="0" err="1"/>
              <a:t>віктимізації</a:t>
            </a:r>
            <a:r>
              <a:rPr lang="uk-UA" sz="2800" dirty="0"/>
              <a:t> населення;</a:t>
            </a:r>
          </a:p>
          <a:p>
            <a:pPr algn="just" eaLnBrk="1" hangingPunct="1">
              <a:lnSpc>
                <a:spcPct val="80000"/>
              </a:lnSpc>
              <a:buFontTx/>
              <a:buChar char="-"/>
              <a:defRPr/>
            </a:pPr>
            <a:r>
              <a:rPr lang="uk-UA" sz="2800" dirty="0"/>
              <a:t>конвент аналізи матеріалів преси, тощо.</a:t>
            </a:r>
          </a:p>
          <a:p>
            <a:pPr algn="just" eaLnBrk="1" hangingPunct="1">
              <a:lnSpc>
                <a:spcPct val="80000"/>
              </a:lnSpc>
              <a:buFontTx/>
              <a:buNone/>
              <a:defRPr/>
            </a:pPr>
            <a:endParaRPr lang="uk-UA" sz="1800" dirty="0"/>
          </a:p>
        </p:txBody>
      </p:sp>
    </p:spTree>
    <p:extLst>
      <p:ext uri="{BB962C8B-B14F-4D97-AF65-F5344CB8AC3E}">
        <p14:creationId xmlns:p14="http://schemas.microsoft.com/office/powerpoint/2010/main" xmlns="" val="2545887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876301" y="1175657"/>
            <a:ext cx="9628311" cy="4735565"/>
          </a:xfrm>
        </p:spPr>
        <p:txBody>
          <a:bodyPr>
            <a:normAutofit/>
          </a:bodyPr>
          <a:lstStyle/>
          <a:p>
            <a:pPr algn="just"/>
            <a:endParaRPr lang="uk-UA" sz="2000" b="1" dirty="0" smtClean="0"/>
          </a:p>
          <a:p>
            <a:pPr algn="just"/>
            <a:r>
              <a:rPr lang="uk-UA" sz="2000" b="1" dirty="0" smtClean="0"/>
              <a:t>Оперативно-слідча </a:t>
            </a:r>
            <a:r>
              <a:rPr lang="uk-UA" sz="2000" b="1" dirty="0"/>
              <a:t>група”</a:t>
            </a:r>
            <a:r>
              <a:rPr lang="uk-UA" sz="2000" dirty="0"/>
              <a:t> - входить сукупність прийомів і способів виявлення прихованих злочинів, які застосовують в оперативній та слідчій діяльності правоохоронні органи. </a:t>
            </a:r>
            <a:endParaRPr lang="uk-UA" sz="2000" dirty="0" smtClean="0"/>
          </a:p>
          <a:p>
            <a:pPr algn="just"/>
            <a:r>
              <a:rPr lang="uk-UA" sz="2000" dirty="0" smtClean="0"/>
              <a:t>Необхідно </a:t>
            </a:r>
            <a:r>
              <a:rPr lang="uk-UA" sz="2000" dirty="0"/>
              <a:t>також ураховувати сучасні розробки методики вимірювання латентної злочинності на основі модульного аналізу конструювання соціуму, в основу якого покладено системний підхід до дослідження суспільства загалом і, зокрема, такого соціального явища, як злочинність. При цьому широко використовують сучасні комп'ютерні технології, за допомогою яких можна не тільки розраховувати показники, що стосуються латентних злочинів і латентних злочинців, а й визначати тенденції розвитку латентної злочинності.</a:t>
            </a:r>
          </a:p>
          <a:p>
            <a:pPr algn="just"/>
            <a:endParaRPr lang="ru-RU" sz="2000" dirty="0"/>
          </a:p>
        </p:txBody>
      </p:sp>
    </p:spTree>
    <p:extLst>
      <p:ext uri="{BB962C8B-B14F-4D97-AF65-F5344CB8AC3E}">
        <p14:creationId xmlns:p14="http://schemas.microsoft.com/office/powerpoint/2010/main" xmlns="" val="139043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Література:</a:t>
            </a:r>
            <a:endParaRPr lang="ru-RU" dirty="0"/>
          </a:p>
        </p:txBody>
      </p:sp>
      <p:sp>
        <p:nvSpPr>
          <p:cNvPr id="3" name="Объект 2"/>
          <p:cNvSpPr>
            <a:spLocks noGrp="1"/>
          </p:cNvSpPr>
          <p:nvPr>
            <p:ph idx="1"/>
          </p:nvPr>
        </p:nvSpPr>
        <p:spPr>
          <a:xfrm>
            <a:off x="1638794" y="1611085"/>
            <a:ext cx="10010899" cy="4849091"/>
          </a:xfrm>
        </p:spPr>
        <p:txBody>
          <a:bodyPr>
            <a:normAutofit/>
          </a:bodyPr>
          <a:lstStyle/>
          <a:p>
            <a:pPr lvl="0" algn="just">
              <a:buAutoNum type="arabicPeriod" startAt="5"/>
            </a:pPr>
            <a:r>
              <a:rPr lang="uk-UA" dirty="0" smtClean="0"/>
              <a:t>Кримінологія</a:t>
            </a:r>
            <a:r>
              <a:rPr lang="uk-UA" dirty="0"/>
              <a:t>. Загальна та Особлива частини : підручник / за ред. В. В. </a:t>
            </a:r>
            <a:r>
              <a:rPr lang="uk-UA" dirty="0" err="1"/>
              <a:t>Голіни</a:t>
            </a:r>
            <a:r>
              <a:rPr lang="uk-UA" dirty="0"/>
              <a:t> ; </a:t>
            </a:r>
            <a:r>
              <a:rPr lang="uk-UA" dirty="0" err="1"/>
              <a:t>Нац</a:t>
            </a:r>
            <a:r>
              <a:rPr lang="uk-UA" dirty="0"/>
              <a:t>. </a:t>
            </a:r>
            <a:r>
              <a:rPr lang="uk-UA" dirty="0" err="1"/>
              <a:t>юрид</a:t>
            </a:r>
            <a:r>
              <a:rPr lang="uk-UA" dirty="0"/>
              <a:t>. акад. України ім. Я. Мудрого. 2 - ге вид., </a:t>
            </a:r>
            <a:r>
              <a:rPr lang="uk-UA" dirty="0" err="1"/>
              <a:t>переробл</a:t>
            </a:r>
            <a:r>
              <a:rPr lang="uk-UA" dirty="0"/>
              <a:t>. і </a:t>
            </a:r>
            <a:r>
              <a:rPr lang="uk-UA" dirty="0" err="1"/>
              <a:t>доповн</a:t>
            </a:r>
            <a:r>
              <a:rPr lang="uk-UA" dirty="0"/>
              <a:t>. – Х. : Право, 2009. – 288 с</a:t>
            </a:r>
            <a:r>
              <a:rPr lang="uk-UA" dirty="0" smtClean="0"/>
              <a:t>.</a:t>
            </a:r>
          </a:p>
          <a:p>
            <a:pPr algn="just">
              <a:buFont typeface="Wingdings 3" charset="2"/>
              <a:buAutoNum type="arabicPeriod" startAt="5"/>
            </a:pPr>
            <a:r>
              <a:rPr lang="uk-UA" dirty="0"/>
              <a:t>Кримінологія: Загальна та Особлива частини: Підручник для студентів </a:t>
            </a:r>
            <a:r>
              <a:rPr lang="uk-UA" dirty="0" err="1"/>
              <a:t>юрид</a:t>
            </a:r>
            <a:r>
              <a:rPr lang="uk-UA" dirty="0"/>
              <a:t>. спец. </a:t>
            </a:r>
            <a:r>
              <a:rPr lang="uk-UA" dirty="0" err="1"/>
              <a:t>вищ</a:t>
            </a:r>
            <a:r>
              <a:rPr lang="uk-UA" dirty="0"/>
              <a:t>. </a:t>
            </a:r>
            <a:r>
              <a:rPr lang="uk-UA" dirty="0" err="1"/>
              <a:t>навч</a:t>
            </a:r>
            <a:r>
              <a:rPr lang="uk-UA" dirty="0"/>
              <a:t>. закладів / І.М. </a:t>
            </a:r>
            <a:r>
              <a:rPr lang="uk-UA" dirty="0" err="1"/>
              <a:t>Даньшин</a:t>
            </a:r>
            <a:r>
              <a:rPr lang="uk-UA" dirty="0"/>
              <a:t>, В.В.</a:t>
            </a:r>
            <a:r>
              <a:rPr lang="ru-RU" dirty="0"/>
              <a:t> </a:t>
            </a:r>
            <a:r>
              <a:rPr lang="uk-UA" dirty="0" err="1"/>
              <a:t>Голіна</a:t>
            </a:r>
            <a:r>
              <a:rPr lang="uk-UA" dirty="0"/>
              <a:t>, О.Г. </a:t>
            </a:r>
            <a:r>
              <a:rPr lang="uk-UA" dirty="0" err="1"/>
              <a:t>Кальман</a:t>
            </a:r>
            <a:r>
              <a:rPr lang="uk-UA" dirty="0"/>
              <a:t>, О.В.</a:t>
            </a:r>
            <a:r>
              <a:rPr lang="ru-RU" dirty="0"/>
              <a:t> </a:t>
            </a:r>
            <a:r>
              <a:rPr lang="uk-UA" dirty="0" err="1"/>
              <a:t>Лисодєд</a:t>
            </a:r>
            <a:r>
              <a:rPr lang="uk-UA" dirty="0"/>
              <a:t>; За ред. професор. І.М.</a:t>
            </a:r>
            <a:r>
              <a:rPr lang="ru-RU" dirty="0"/>
              <a:t> </a:t>
            </a:r>
            <a:r>
              <a:rPr lang="uk-UA" dirty="0" err="1"/>
              <a:t>Даньшина</a:t>
            </a:r>
            <a:r>
              <a:rPr lang="uk-UA" dirty="0"/>
              <a:t>. – Харків: Право, 2003. – 352</a:t>
            </a:r>
            <a:r>
              <a:rPr lang="ru-RU" dirty="0"/>
              <a:t> </a:t>
            </a:r>
            <a:r>
              <a:rPr lang="uk-UA" dirty="0"/>
              <a:t>с</a:t>
            </a:r>
            <a:r>
              <a:rPr lang="uk-UA" dirty="0" smtClean="0"/>
              <a:t>.</a:t>
            </a:r>
          </a:p>
          <a:p>
            <a:pPr algn="just">
              <a:buFont typeface="Wingdings 3" charset="2"/>
              <a:buAutoNum type="arabicPeriod" startAt="5"/>
            </a:pPr>
            <a:r>
              <a:rPr lang="ru-RU" dirty="0" err="1"/>
              <a:t>Кримінологія:навч</a:t>
            </a:r>
            <a:r>
              <a:rPr lang="ru-RU" dirty="0"/>
              <a:t>. </a:t>
            </a:r>
            <a:r>
              <a:rPr lang="ru-RU" dirty="0" err="1"/>
              <a:t>Посібник</a:t>
            </a:r>
            <a:r>
              <a:rPr lang="ru-RU" dirty="0"/>
              <a:t> / О.М. </a:t>
            </a:r>
            <a:r>
              <a:rPr lang="ru-RU" dirty="0" err="1"/>
              <a:t>Джужа</a:t>
            </a:r>
            <a:r>
              <a:rPr lang="ru-RU" dirty="0"/>
              <a:t>, В.В. Василевич, О.Г. Колб [та </a:t>
            </a:r>
            <a:r>
              <a:rPr lang="ru-RU" dirty="0" err="1"/>
              <a:t>ін</a:t>
            </a:r>
            <a:r>
              <a:rPr lang="ru-RU" dirty="0"/>
              <a:t>.]; за </a:t>
            </a:r>
            <a:r>
              <a:rPr lang="ru-RU" dirty="0" err="1"/>
              <a:t>заг</a:t>
            </a:r>
            <a:r>
              <a:rPr lang="ru-RU" dirty="0"/>
              <a:t>. ред. </a:t>
            </a:r>
            <a:r>
              <a:rPr lang="ru-RU" dirty="0" err="1"/>
              <a:t>докт</a:t>
            </a:r>
            <a:r>
              <a:rPr lang="ru-RU" dirty="0"/>
              <a:t>. </a:t>
            </a:r>
            <a:r>
              <a:rPr lang="ru-RU" dirty="0" err="1"/>
              <a:t>юрид</a:t>
            </a:r>
            <a:r>
              <a:rPr lang="ru-RU" dirty="0"/>
              <a:t>. наук, проф. О.М. </a:t>
            </a:r>
            <a:r>
              <a:rPr lang="ru-RU" dirty="0" err="1"/>
              <a:t>Джужі</a:t>
            </a:r>
            <a:r>
              <a:rPr lang="ru-RU" dirty="0"/>
              <a:t>. – К.: </a:t>
            </a:r>
            <a:r>
              <a:rPr lang="ru-RU" dirty="0" err="1"/>
              <a:t>Атіка</a:t>
            </a:r>
            <a:r>
              <a:rPr lang="ru-RU" dirty="0"/>
              <a:t>, 2010. – 312 с</a:t>
            </a:r>
            <a:r>
              <a:rPr lang="ru-RU" dirty="0" smtClean="0"/>
              <a:t>.</a:t>
            </a:r>
          </a:p>
          <a:p>
            <a:pPr algn="just">
              <a:buFont typeface="Wingdings 3" charset="2"/>
              <a:buAutoNum type="arabicPeriod" startAt="5"/>
            </a:pPr>
            <a:r>
              <a:rPr lang="ru-RU" dirty="0" err="1"/>
              <a:t>Кримінологія</a:t>
            </a:r>
            <a:r>
              <a:rPr lang="ru-RU" dirty="0"/>
              <a:t>: </a:t>
            </a:r>
            <a:r>
              <a:rPr lang="ru-RU" dirty="0" err="1"/>
              <a:t>підручник</a:t>
            </a:r>
            <a:r>
              <a:rPr lang="ru-RU" dirty="0"/>
              <a:t> </a:t>
            </a:r>
            <a:r>
              <a:rPr lang="uk-UA" dirty="0"/>
              <a:t>[</a:t>
            </a:r>
            <a:r>
              <a:rPr lang="ru-RU" dirty="0"/>
              <a:t>Текст</a:t>
            </a:r>
            <a:r>
              <a:rPr lang="uk-UA" dirty="0"/>
              <a:t>] </a:t>
            </a:r>
            <a:r>
              <a:rPr lang="ru-RU" dirty="0"/>
              <a:t>/ О.М. </a:t>
            </a:r>
            <a:r>
              <a:rPr lang="ru-RU" dirty="0" err="1"/>
              <a:t>Джужа</a:t>
            </a:r>
            <a:r>
              <a:rPr lang="ru-RU" dirty="0"/>
              <a:t>, В.В. Василевич, В.В. </a:t>
            </a:r>
            <a:r>
              <a:rPr lang="ru-RU" dirty="0" err="1"/>
              <a:t>Чернєй</a:t>
            </a:r>
            <a:r>
              <a:rPr lang="ru-RU" dirty="0"/>
              <a:t>, С.С. </a:t>
            </a:r>
            <a:r>
              <a:rPr lang="ru-RU" dirty="0" err="1"/>
              <a:t>Чернявський</a:t>
            </a:r>
            <a:r>
              <a:rPr lang="ru-RU" dirty="0"/>
              <a:t> та </a:t>
            </a:r>
            <a:r>
              <a:rPr lang="ru-RU" dirty="0" err="1"/>
              <a:t>ін</a:t>
            </a:r>
            <a:r>
              <a:rPr lang="ru-RU" dirty="0"/>
              <a:t>.; за </a:t>
            </a:r>
            <a:r>
              <a:rPr lang="ru-RU" dirty="0" err="1"/>
              <a:t>заг</a:t>
            </a:r>
            <a:r>
              <a:rPr lang="ru-RU" dirty="0"/>
              <a:t>. ред. д-ра </a:t>
            </a:r>
            <a:r>
              <a:rPr lang="ru-RU" dirty="0" err="1"/>
              <a:t>юрид</a:t>
            </a:r>
            <a:r>
              <a:rPr lang="ru-RU" dirty="0"/>
              <a:t>. Наук, проф. В.В. </a:t>
            </a:r>
            <a:r>
              <a:rPr lang="ru-RU" dirty="0" err="1"/>
              <a:t>Чернєя</a:t>
            </a:r>
            <a:r>
              <a:rPr lang="ru-RU" dirty="0"/>
              <a:t>; за наук. ред. д-ра </a:t>
            </a:r>
            <a:r>
              <a:rPr lang="ru-RU" dirty="0" err="1"/>
              <a:t>юрид</a:t>
            </a:r>
            <a:r>
              <a:rPr lang="ru-RU" dirty="0"/>
              <a:t>. наук, проф. О.М. </a:t>
            </a:r>
            <a:r>
              <a:rPr lang="ru-RU" dirty="0" err="1"/>
              <a:t>Джужі</a:t>
            </a:r>
            <a:r>
              <a:rPr lang="ru-RU" dirty="0"/>
              <a:t>. – </a:t>
            </a:r>
            <a:r>
              <a:rPr lang="ru-RU" dirty="0" err="1"/>
              <a:t>Київ</a:t>
            </a:r>
            <a:r>
              <a:rPr lang="ru-RU" dirty="0"/>
              <a:t>: ФОП Маслаков, 2020. – 612 с</a:t>
            </a:r>
            <a:r>
              <a:rPr lang="ru-RU" dirty="0" smtClean="0"/>
              <a:t>.</a:t>
            </a:r>
          </a:p>
          <a:p>
            <a:pPr algn="just">
              <a:buFont typeface="Wingdings 3" charset="2"/>
              <a:buAutoNum type="arabicPeriod" startAt="5"/>
            </a:pPr>
            <a:r>
              <a:rPr lang="ru-RU" dirty="0"/>
              <a:t>Мозоль С.А. </a:t>
            </a:r>
            <a:r>
              <a:rPr lang="ru-RU" dirty="0" err="1"/>
              <a:t>Кримінологічна</a:t>
            </a:r>
            <a:r>
              <a:rPr lang="ru-RU" dirty="0"/>
              <a:t> </a:t>
            </a:r>
            <a:r>
              <a:rPr lang="ru-RU" dirty="0" err="1"/>
              <a:t>безпека</a:t>
            </a:r>
            <a:r>
              <a:rPr lang="ru-RU" dirty="0"/>
              <a:t> в </a:t>
            </a:r>
            <a:r>
              <a:rPr lang="ru-RU" dirty="0" err="1"/>
              <a:t>Україні</a:t>
            </a:r>
            <a:r>
              <a:rPr lang="ru-RU" dirty="0"/>
              <a:t>: </a:t>
            </a:r>
            <a:r>
              <a:rPr lang="ru-RU" dirty="0" err="1"/>
              <a:t>монографія</a:t>
            </a:r>
            <a:r>
              <a:rPr lang="ru-RU" dirty="0"/>
              <a:t>. </a:t>
            </a:r>
            <a:r>
              <a:rPr lang="ru-RU" dirty="0" err="1"/>
              <a:t>Харків</a:t>
            </a:r>
            <a:r>
              <a:rPr lang="ru-RU" dirty="0"/>
              <a:t>: Константа, 2018. – 482 с.</a:t>
            </a:r>
          </a:p>
          <a:p>
            <a:pPr marL="0" lvl="0" indent="0">
              <a:buNone/>
            </a:pPr>
            <a:endParaRPr lang="ru-RU" dirty="0"/>
          </a:p>
        </p:txBody>
      </p:sp>
    </p:spTree>
    <p:extLst>
      <p:ext uri="{BB962C8B-B14F-4D97-AF65-F5344CB8AC3E}">
        <p14:creationId xmlns:p14="http://schemas.microsoft.com/office/powerpoint/2010/main" xmlns="" val="1780310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buNone/>
            </a:pPr>
            <a:r>
              <a:rPr lang="uk-UA" b="1" dirty="0" smtClean="0">
                <a:latin typeface="Times New Roman" panose="02020603050405020304" pitchFamily="18" charset="0"/>
                <a:cs typeface="Times New Roman" panose="02020603050405020304" pitchFamily="18" charset="0"/>
              </a:rPr>
              <a:t>Укладач:</a:t>
            </a:r>
          </a:p>
          <a:p>
            <a:pPr marL="0" indent="0">
              <a:buNone/>
            </a:pPr>
            <a:r>
              <a:rPr lang="uk-UA" b="1" dirty="0" smtClean="0">
                <a:latin typeface="Times New Roman" panose="02020603050405020304" pitchFamily="18" charset="0"/>
                <a:cs typeface="Times New Roman" panose="02020603050405020304" pitchFamily="18" charset="0"/>
              </a:rPr>
              <a:t>Доцент кафедри кримінології та</a:t>
            </a:r>
          </a:p>
          <a:p>
            <a:pPr marL="0" indent="0">
              <a:buNone/>
            </a:pPr>
            <a:r>
              <a:rPr lang="uk-UA" b="1" dirty="0">
                <a:latin typeface="Times New Roman" panose="02020603050405020304" pitchFamily="18" charset="0"/>
                <a:cs typeface="Times New Roman" panose="02020603050405020304" pitchFamily="18" charset="0"/>
              </a:rPr>
              <a:t>к</a:t>
            </a:r>
            <a:r>
              <a:rPr lang="uk-UA" b="1" dirty="0" smtClean="0">
                <a:latin typeface="Times New Roman" panose="02020603050405020304" pitchFamily="18" charset="0"/>
                <a:cs typeface="Times New Roman" panose="02020603050405020304" pitchFamily="18" charset="0"/>
              </a:rPr>
              <a:t>римінально-виконавчого права</a:t>
            </a:r>
          </a:p>
          <a:p>
            <a:pPr marL="0" indent="0">
              <a:buNone/>
            </a:pPr>
            <a:r>
              <a:rPr lang="uk-UA" b="1" dirty="0" smtClean="0">
                <a:latin typeface="Times New Roman" panose="02020603050405020304" pitchFamily="18" charset="0"/>
                <a:cs typeface="Times New Roman" panose="02020603050405020304" pitchFamily="18" charset="0"/>
              </a:rPr>
              <a:t>Національної академії внутрішніх справ 			Станіслав МОЗОЛЬ</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52362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Література:</a:t>
            </a:r>
            <a:endParaRPr lang="ru-RU" dirty="0"/>
          </a:p>
        </p:txBody>
      </p:sp>
      <p:sp>
        <p:nvSpPr>
          <p:cNvPr id="3" name="Объект 2"/>
          <p:cNvSpPr>
            <a:spLocks noGrp="1"/>
          </p:cNvSpPr>
          <p:nvPr>
            <p:ph idx="1"/>
          </p:nvPr>
        </p:nvSpPr>
        <p:spPr>
          <a:xfrm>
            <a:off x="1805049" y="2133600"/>
            <a:ext cx="9699563" cy="4160322"/>
          </a:xfrm>
        </p:spPr>
        <p:txBody>
          <a:bodyPr>
            <a:normAutofit/>
          </a:bodyPr>
          <a:lstStyle/>
          <a:p>
            <a:pPr algn="just">
              <a:buAutoNum type="arabicPeriod" startAt="10"/>
            </a:pPr>
            <a:r>
              <a:rPr lang="uk-UA" dirty="0" err="1" smtClean="0"/>
              <a:t>Нєбитов</a:t>
            </a:r>
            <a:r>
              <a:rPr lang="uk-UA" dirty="0" smtClean="0"/>
              <a:t> </a:t>
            </a:r>
            <a:r>
              <a:rPr lang="uk-UA" dirty="0"/>
              <a:t>А.А. Криміногенний стан злочинності на території Київської області у 2018 році / </a:t>
            </a:r>
            <a:r>
              <a:rPr lang="ru-RU" dirty="0" err="1"/>
              <a:t>Кримінологічна</a:t>
            </a:r>
            <a:r>
              <a:rPr lang="ru-RU" dirty="0"/>
              <a:t> </a:t>
            </a:r>
            <a:r>
              <a:rPr lang="ru-RU" dirty="0" err="1"/>
              <a:t>теорія</a:t>
            </a:r>
            <a:r>
              <a:rPr lang="ru-RU" dirty="0"/>
              <a:t> і практика: </a:t>
            </a:r>
            <a:r>
              <a:rPr lang="ru-RU" dirty="0" err="1"/>
              <a:t>досвід</a:t>
            </a:r>
            <a:r>
              <a:rPr lang="ru-RU" dirty="0"/>
              <a:t>, </a:t>
            </a:r>
            <a:r>
              <a:rPr lang="ru-RU" dirty="0" err="1"/>
              <a:t>проблеми</a:t>
            </a:r>
            <a:r>
              <a:rPr lang="ru-RU" dirty="0"/>
              <a:t> </a:t>
            </a:r>
            <a:r>
              <a:rPr lang="ru-RU" dirty="0" err="1"/>
              <a:t>сьогодення</a:t>
            </a:r>
            <a:r>
              <a:rPr lang="ru-RU" dirty="0"/>
              <a:t> та шляхи </a:t>
            </a:r>
            <a:r>
              <a:rPr lang="ru-RU" dirty="0" err="1"/>
              <a:t>їх</a:t>
            </a:r>
            <a:r>
              <a:rPr lang="ru-RU" dirty="0"/>
              <a:t> </a:t>
            </a:r>
            <a:r>
              <a:rPr lang="ru-RU" dirty="0" err="1"/>
              <a:t>вирішення</a:t>
            </a:r>
            <a:r>
              <a:rPr lang="ru-RU" dirty="0"/>
              <a:t> [Текст] : </a:t>
            </a:r>
            <a:r>
              <a:rPr lang="ru-RU" dirty="0" err="1"/>
              <a:t>матеріали</a:t>
            </a:r>
            <a:r>
              <a:rPr lang="ru-RU" dirty="0"/>
              <a:t> </a:t>
            </a:r>
            <a:r>
              <a:rPr lang="ru-RU" dirty="0" err="1"/>
              <a:t>міжвузів</a:t>
            </a:r>
            <a:r>
              <a:rPr lang="ru-RU" dirty="0"/>
              <a:t>. наук.-</a:t>
            </a:r>
            <a:r>
              <a:rPr lang="ru-RU" dirty="0" err="1"/>
              <a:t>практ</a:t>
            </a:r>
            <a:r>
              <a:rPr lang="ru-RU" dirty="0"/>
              <a:t>. круглого столу (</a:t>
            </a:r>
            <a:r>
              <a:rPr lang="ru-RU" dirty="0" err="1"/>
              <a:t>Київ</a:t>
            </a:r>
            <a:r>
              <a:rPr lang="ru-RU" dirty="0"/>
              <a:t>, 22 берез. 2019 р.) / [</a:t>
            </a:r>
            <a:r>
              <a:rPr lang="ru-RU" dirty="0" err="1"/>
              <a:t>редкол</a:t>
            </a:r>
            <a:r>
              <a:rPr lang="ru-RU" dirty="0"/>
              <a:t>.: В. В. </a:t>
            </a:r>
            <a:r>
              <a:rPr lang="ru-RU" dirty="0" err="1"/>
              <a:t>Чернєй</a:t>
            </a:r>
            <a:r>
              <a:rPr lang="ru-RU" dirty="0"/>
              <a:t>, С. Д. </a:t>
            </a:r>
            <a:r>
              <a:rPr lang="ru-RU" dirty="0" err="1"/>
              <a:t>Гусарєв</a:t>
            </a:r>
            <a:r>
              <a:rPr lang="ru-RU" dirty="0"/>
              <a:t>, С. С. </a:t>
            </a:r>
            <a:r>
              <a:rPr lang="ru-RU" dirty="0" err="1"/>
              <a:t>Чернявський</a:t>
            </a:r>
            <a:r>
              <a:rPr lang="ru-RU" dirty="0"/>
              <a:t> та </a:t>
            </a:r>
            <a:r>
              <a:rPr lang="ru-RU" dirty="0" err="1"/>
              <a:t>ін</a:t>
            </a:r>
            <a:r>
              <a:rPr lang="ru-RU" dirty="0"/>
              <a:t>.]. – </a:t>
            </a:r>
            <a:r>
              <a:rPr lang="ru-RU" dirty="0" err="1"/>
              <a:t>Київ</a:t>
            </a:r>
            <a:r>
              <a:rPr lang="ru-RU" dirty="0"/>
              <a:t> : Нац. акад. </a:t>
            </a:r>
            <a:r>
              <a:rPr lang="ru-RU" dirty="0" err="1"/>
              <a:t>внутр</a:t>
            </a:r>
            <a:r>
              <a:rPr lang="ru-RU" dirty="0"/>
              <a:t>. справ, 2019</a:t>
            </a:r>
            <a:r>
              <a:rPr lang="uk-UA" dirty="0"/>
              <a:t>. – С. 50-54</a:t>
            </a:r>
            <a:r>
              <a:rPr lang="uk-UA" dirty="0" smtClean="0"/>
              <a:t>.</a:t>
            </a:r>
          </a:p>
          <a:p>
            <a:pPr algn="just">
              <a:buAutoNum type="arabicPeriod" startAt="10"/>
            </a:pPr>
            <a:r>
              <a:rPr lang="ru-RU" dirty="0" err="1"/>
              <a:t>Профілактика</a:t>
            </a:r>
            <a:r>
              <a:rPr lang="ru-RU" dirty="0"/>
              <a:t> </a:t>
            </a:r>
            <a:r>
              <a:rPr lang="ru-RU" dirty="0" err="1"/>
              <a:t>злочинів</a:t>
            </a:r>
            <a:r>
              <a:rPr lang="ru-RU" dirty="0"/>
              <a:t>: </a:t>
            </a:r>
            <a:r>
              <a:rPr lang="ru-RU" dirty="0" err="1"/>
              <a:t>Підручник</a:t>
            </a:r>
            <a:r>
              <a:rPr lang="ru-RU" dirty="0"/>
              <a:t> / </a:t>
            </a:r>
            <a:r>
              <a:rPr lang="ru-RU" dirty="0" err="1"/>
              <a:t>О.М.Джужа</a:t>
            </a:r>
            <a:r>
              <a:rPr lang="ru-RU" dirty="0"/>
              <a:t>, </a:t>
            </a:r>
            <a:r>
              <a:rPr lang="ru-RU" dirty="0" err="1"/>
              <a:t>В.В.Василевич</a:t>
            </a:r>
            <a:r>
              <a:rPr lang="ru-RU" dirty="0"/>
              <a:t>, </a:t>
            </a:r>
            <a:r>
              <a:rPr lang="ru-RU" dirty="0" err="1"/>
              <a:t>О.Ф.Гіда</a:t>
            </a:r>
            <a:r>
              <a:rPr lang="ru-RU" dirty="0"/>
              <a:t> та </a:t>
            </a:r>
            <a:r>
              <a:rPr lang="ru-RU" dirty="0" err="1"/>
              <a:t>ін</a:t>
            </a:r>
            <a:r>
              <a:rPr lang="ru-RU" dirty="0"/>
              <a:t>.; За </a:t>
            </a:r>
            <a:r>
              <a:rPr lang="ru-RU" dirty="0" err="1"/>
              <a:t>заг</a:t>
            </a:r>
            <a:r>
              <a:rPr lang="ru-RU" dirty="0"/>
              <a:t>. ред. </a:t>
            </a:r>
            <a:r>
              <a:rPr lang="ru-RU" dirty="0" err="1"/>
              <a:t>докт</a:t>
            </a:r>
            <a:r>
              <a:rPr lang="ru-RU" dirty="0"/>
              <a:t>. </a:t>
            </a:r>
            <a:r>
              <a:rPr lang="ru-RU" dirty="0" err="1"/>
              <a:t>юрид</a:t>
            </a:r>
            <a:r>
              <a:rPr lang="ru-RU" dirty="0"/>
              <a:t>. наук, проф. </a:t>
            </a:r>
            <a:r>
              <a:rPr lang="ru-RU" dirty="0" err="1"/>
              <a:t>О.М.Джужи</a:t>
            </a:r>
            <a:r>
              <a:rPr lang="ru-RU" dirty="0"/>
              <a:t>. – К.: </a:t>
            </a:r>
            <a:r>
              <a:rPr lang="ru-RU" dirty="0" err="1"/>
              <a:t>Атіка</a:t>
            </a:r>
            <a:r>
              <a:rPr lang="ru-RU" dirty="0"/>
              <a:t>, 2011. – 720 </a:t>
            </a:r>
            <a:r>
              <a:rPr lang="ru-RU" dirty="0" smtClean="0"/>
              <a:t>с.</a:t>
            </a:r>
          </a:p>
          <a:p>
            <a:pPr lvl="0" algn="just">
              <a:buFont typeface="Wingdings 3" charset="2"/>
              <a:buAutoNum type="arabicPeriod" startAt="10"/>
            </a:pPr>
            <a:r>
              <a:rPr lang="ru-RU" dirty="0" err="1"/>
              <a:t>Результати</a:t>
            </a:r>
            <a:r>
              <a:rPr lang="ru-RU" dirty="0"/>
              <a:t> </a:t>
            </a:r>
            <a:r>
              <a:rPr lang="ru-RU" dirty="0" err="1"/>
              <a:t>опитування</a:t>
            </a:r>
            <a:r>
              <a:rPr lang="ru-RU" dirty="0"/>
              <a:t> </a:t>
            </a:r>
            <a:r>
              <a:rPr lang="ru-RU" dirty="0" err="1"/>
              <a:t>Інституту</a:t>
            </a:r>
            <a:r>
              <a:rPr lang="ru-RU" dirty="0"/>
              <a:t> </a:t>
            </a:r>
            <a:r>
              <a:rPr lang="ru-RU" dirty="0" err="1"/>
              <a:t>Горшеніна</a:t>
            </a:r>
            <a:r>
              <a:rPr lang="ru-RU" dirty="0"/>
              <a:t> </a:t>
            </a:r>
            <a:r>
              <a:rPr lang="ru-RU" dirty="0" err="1"/>
              <a:t>щодо</a:t>
            </a:r>
            <a:r>
              <a:rPr lang="ru-RU" dirty="0"/>
              <a:t> стану </a:t>
            </a:r>
            <a:r>
              <a:rPr lang="ru-RU" dirty="0" err="1"/>
              <a:t>злочинності</a:t>
            </a:r>
            <a:r>
              <a:rPr lang="ru-RU" dirty="0"/>
              <a:t> в </a:t>
            </a:r>
            <a:r>
              <a:rPr lang="ru-RU" dirty="0" err="1"/>
              <a:t>Україні</a:t>
            </a:r>
            <a:r>
              <a:rPr lang="ru-RU" dirty="0"/>
              <a:t>. </a:t>
            </a:r>
            <a:r>
              <a:rPr lang="ru-RU" i="1" dirty="0"/>
              <a:t>Обозреватель</a:t>
            </a:r>
            <a:r>
              <a:rPr lang="ru-RU" dirty="0"/>
              <a:t>: [сайт] URL: </a:t>
            </a:r>
            <a:r>
              <a:rPr lang="ru-RU" dirty="0">
                <a:hlinkClick r:id="rId2"/>
              </a:rPr>
              <a:t>https://www.obozrevatel.com/news/ukraintsi-vvazhayut-scho-zlochinnist-v-ukraini-zrosla.-</a:t>
            </a:r>
            <a:r>
              <a:rPr lang="ru-RU" dirty="0" smtClean="0">
                <a:hlinkClick r:id="rId2"/>
              </a:rPr>
              <a:t>opituvannya.htm</a:t>
            </a:r>
            <a:r>
              <a:rPr lang="uk-UA" dirty="0" smtClean="0"/>
              <a:t>.</a:t>
            </a:r>
            <a:endParaRPr lang="ru-RU" dirty="0"/>
          </a:p>
          <a:p>
            <a:pPr algn="just">
              <a:buFont typeface="Wingdings 3" charset="2"/>
              <a:buAutoNum type="arabicPeriod" startAt="10"/>
            </a:pPr>
            <a:r>
              <a:rPr lang="ru-RU" dirty="0" err="1"/>
              <a:t>Шехавцов</a:t>
            </a:r>
            <a:r>
              <a:rPr lang="ru-RU" dirty="0"/>
              <a:t> Р.М., </a:t>
            </a:r>
            <a:r>
              <a:rPr lang="ru-RU" dirty="0" err="1"/>
              <a:t>Хавронюк</a:t>
            </a:r>
            <a:r>
              <a:rPr lang="ru-RU" dirty="0"/>
              <a:t> М.І. </a:t>
            </a:r>
            <a:r>
              <a:rPr lang="ru-RU" dirty="0" err="1"/>
              <a:t>Звіт</a:t>
            </a:r>
            <a:r>
              <a:rPr lang="ru-RU" dirty="0"/>
              <a:t> </a:t>
            </a:r>
            <a:r>
              <a:rPr lang="ru-RU" dirty="0" err="1"/>
              <a:t>щодо</a:t>
            </a:r>
            <a:r>
              <a:rPr lang="ru-RU" dirty="0"/>
              <a:t> </a:t>
            </a:r>
            <a:r>
              <a:rPr lang="ru-RU" dirty="0" err="1"/>
              <a:t>кримінальної</a:t>
            </a:r>
            <a:r>
              <a:rPr lang="ru-RU" dirty="0"/>
              <a:t> статистики в </a:t>
            </a:r>
            <a:r>
              <a:rPr lang="ru-RU" dirty="0" err="1"/>
              <a:t>Україні</a:t>
            </a:r>
            <a:r>
              <a:rPr lang="ru-RU" dirty="0"/>
              <a:t>. - К., 2019. – 80 с.</a:t>
            </a:r>
          </a:p>
          <a:p>
            <a:pPr algn="just">
              <a:buAutoNum type="arabicPeriod" startAt="10"/>
            </a:pPr>
            <a:endParaRPr lang="uk-UA" dirty="0" smtClean="0"/>
          </a:p>
          <a:p>
            <a:pPr marL="0" lvl="0" indent="0">
              <a:buNone/>
            </a:pPr>
            <a:endParaRPr lang="ru-RU" dirty="0"/>
          </a:p>
        </p:txBody>
      </p:sp>
    </p:spTree>
    <p:extLst>
      <p:ext uri="{BB962C8B-B14F-4D97-AF65-F5344CB8AC3E}">
        <p14:creationId xmlns:p14="http://schemas.microsoft.com/office/powerpoint/2010/main" xmlns="" val="4111134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981200" y="115888"/>
            <a:ext cx="8229600" cy="576262"/>
          </a:xfrm>
        </p:spPr>
        <p:txBody>
          <a:bodyPr>
            <a:normAutofit fontScale="90000"/>
          </a:bodyPr>
          <a:lstStyle/>
          <a:p>
            <a:pPr algn="ctr" eaLnBrk="1" hangingPunct="1">
              <a:defRPr/>
            </a:pPr>
            <a:r>
              <a:rPr lang="uk-UA" sz="4000" dirty="0"/>
              <a:t>Основні ознаки злочинності:</a:t>
            </a:r>
          </a:p>
        </p:txBody>
      </p:sp>
      <p:sp>
        <p:nvSpPr>
          <p:cNvPr id="162819" name="Rectangle 3"/>
          <p:cNvSpPr>
            <a:spLocks noGrp="1" noChangeArrowheads="1"/>
          </p:cNvSpPr>
          <p:nvPr>
            <p:ph idx="1"/>
          </p:nvPr>
        </p:nvSpPr>
        <p:spPr>
          <a:xfrm>
            <a:off x="1779319" y="1060285"/>
            <a:ext cx="9288483" cy="5019881"/>
          </a:xfrm>
        </p:spPr>
        <p:txBody>
          <a:bodyPr>
            <a:normAutofit fontScale="92500" lnSpcReduction="10000"/>
          </a:bodyPr>
          <a:lstStyle/>
          <a:p>
            <a:pPr marL="609600" indent="-609600" algn="just">
              <a:lnSpc>
                <a:spcPct val="80000"/>
              </a:lnSpc>
              <a:defRPr/>
            </a:pPr>
            <a:r>
              <a:rPr lang="uk-UA" sz="2400" b="1" dirty="0"/>
              <a:t>Злочинність – явище соціальне.</a:t>
            </a:r>
            <a:r>
              <a:rPr lang="uk-UA" sz="2400" dirty="0"/>
              <a:t> Соціальна обумовленість пояснюється тим, що злочинність породжується самим суспільством та соціальна тому, що являється результатом існуючих у суспільстві протиріч</a:t>
            </a:r>
            <a:r>
              <a:rPr lang="uk-UA" sz="2400" dirty="0" smtClean="0"/>
              <a:t>;</a:t>
            </a:r>
          </a:p>
          <a:p>
            <a:pPr marL="609600" indent="-609600" algn="just">
              <a:lnSpc>
                <a:spcPct val="80000"/>
              </a:lnSpc>
              <a:defRPr/>
            </a:pPr>
            <a:endParaRPr lang="uk-UA" sz="2400" dirty="0"/>
          </a:p>
          <a:p>
            <a:pPr marL="609600" indent="-609600" algn="just">
              <a:lnSpc>
                <a:spcPct val="80000"/>
              </a:lnSpc>
              <a:defRPr/>
            </a:pPr>
            <a:r>
              <a:rPr lang="uk-UA" sz="2400" b="1" dirty="0" smtClean="0"/>
              <a:t>Злочинність </a:t>
            </a:r>
            <a:r>
              <a:rPr lang="uk-UA" sz="2400" b="1" dirty="0"/>
              <a:t>- особливий вид соціально відхиленої поведінки людей</a:t>
            </a:r>
            <a:r>
              <a:rPr lang="uk-UA" sz="2400" dirty="0"/>
              <a:t>, що полягає у протиставленні і виборі індивідуально-особистісних інтересів і потреб вимогам суспільства – інтересам суспільства і держави, окремих соціальних груп або конкретних осіб, що порушує нормальне існування даної соціальної системи і негативно характеризує стан </a:t>
            </a:r>
            <a:r>
              <a:rPr lang="uk-UA" sz="2400" dirty="0" smtClean="0"/>
              <a:t>суспільства;</a:t>
            </a:r>
          </a:p>
          <a:p>
            <a:pPr marL="609600" indent="-609600" algn="just">
              <a:lnSpc>
                <a:spcPct val="80000"/>
              </a:lnSpc>
              <a:defRPr/>
            </a:pPr>
            <a:endParaRPr lang="uk-UA" sz="2400" dirty="0" smtClean="0"/>
          </a:p>
          <a:p>
            <a:pPr marL="609600" indent="-609600" algn="just">
              <a:lnSpc>
                <a:spcPct val="80000"/>
              </a:lnSpc>
              <a:defRPr/>
            </a:pPr>
            <a:r>
              <a:rPr lang="uk-UA" sz="2400" b="1" dirty="0"/>
              <a:t>Злочинність – явище історично мінливе.</a:t>
            </a:r>
            <a:r>
              <a:rPr lang="uk-UA" sz="2400" dirty="0"/>
              <a:t> Об’єктивний характер злочинності корегується суб’єктивним поглядом законодавця, так як злочинність безпосередньо змінюється з розвитком суспільства;</a:t>
            </a:r>
          </a:p>
          <a:p>
            <a:pPr marL="609600" indent="-609600" algn="just">
              <a:lnSpc>
                <a:spcPct val="80000"/>
              </a:lnSpc>
              <a:defRPr/>
            </a:pPr>
            <a:endParaRPr lang="uk-UA" sz="2400" dirty="0" smtClean="0"/>
          </a:p>
          <a:p>
            <a:pPr marL="609600" indent="-609600" algn="just">
              <a:lnSpc>
                <a:spcPct val="80000"/>
              </a:lnSpc>
              <a:defRPr/>
            </a:pPr>
            <a:endParaRPr lang="uk-UA" sz="2400" dirty="0"/>
          </a:p>
        </p:txBody>
      </p:sp>
    </p:spTree>
    <p:extLst>
      <p:ext uri="{BB962C8B-B14F-4D97-AF65-F5344CB8AC3E}">
        <p14:creationId xmlns:p14="http://schemas.microsoft.com/office/powerpoint/2010/main" xmlns="" val="3043809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6" y="410354"/>
            <a:ext cx="8911687" cy="1280890"/>
          </a:xfrm>
        </p:spPr>
        <p:txBody>
          <a:bodyPr/>
          <a:lstStyle/>
          <a:p>
            <a:pPr algn="ctr"/>
            <a:r>
              <a:rPr lang="uk-UA" dirty="0"/>
              <a:t>Основні ознаки злочинності:</a:t>
            </a:r>
            <a:endParaRPr lang="ru-RU" dirty="0"/>
          </a:p>
        </p:txBody>
      </p:sp>
      <p:sp>
        <p:nvSpPr>
          <p:cNvPr id="3" name="Объект 2"/>
          <p:cNvSpPr>
            <a:spLocks noGrp="1"/>
          </p:cNvSpPr>
          <p:nvPr>
            <p:ph idx="1"/>
          </p:nvPr>
        </p:nvSpPr>
        <p:spPr>
          <a:xfrm>
            <a:off x="1365663" y="1050799"/>
            <a:ext cx="10138950" cy="4540332"/>
          </a:xfrm>
        </p:spPr>
        <p:txBody>
          <a:bodyPr>
            <a:noAutofit/>
          </a:bodyPr>
          <a:lstStyle/>
          <a:p>
            <a:pPr marL="609600" indent="-609600" algn="just">
              <a:lnSpc>
                <a:spcPct val="80000"/>
              </a:lnSpc>
              <a:defRPr/>
            </a:pPr>
            <a:r>
              <a:rPr lang="uk-UA" sz="2400" b="1" dirty="0" smtClean="0"/>
              <a:t>Злочинність </a:t>
            </a:r>
            <a:r>
              <a:rPr lang="uk-UA" sz="2400" b="1" dirty="0"/>
              <a:t>– явище масове</a:t>
            </a:r>
            <a:r>
              <a:rPr lang="uk-UA" sz="2400" dirty="0"/>
              <a:t>, так як проявляється у сукупності </a:t>
            </a:r>
            <a:r>
              <a:rPr lang="uk-UA" sz="2400" dirty="0" smtClean="0"/>
              <a:t>кримінальних правопорушень (кримінальних проступків, злочинів). </a:t>
            </a:r>
            <a:r>
              <a:rPr lang="uk-UA" sz="2400" dirty="0"/>
              <a:t>Отже, вона може бути порахована і виміряна. </a:t>
            </a:r>
          </a:p>
          <a:p>
            <a:pPr marL="609600" indent="-609600" algn="just">
              <a:lnSpc>
                <a:spcPct val="80000"/>
              </a:lnSpc>
              <a:defRPr/>
            </a:pPr>
            <a:r>
              <a:rPr lang="uk-UA" sz="2400" b="1" dirty="0"/>
              <a:t>Злочинність – кримінально каране діяння.</a:t>
            </a:r>
            <a:r>
              <a:rPr lang="uk-UA" sz="2400" dirty="0"/>
              <a:t> Згідно ст.11 КК України </a:t>
            </a:r>
            <a:r>
              <a:rPr lang="uk-UA" sz="2400" dirty="0" smtClean="0"/>
              <a:t>“</a:t>
            </a:r>
            <a:r>
              <a:rPr lang="ru-RU" sz="2400" dirty="0" err="1"/>
              <a:t>Кримінальним</a:t>
            </a:r>
            <a:r>
              <a:rPr lang="ru-RU" sz="2400" dirty="0"/>
              <a:t> </a:t>
            </a:r>
            <a:r>
              <a:rPr lang="ru-RU" sz="2400" dirty="0" err="1"/>
              <a:t>правопорушенням</a:t>
            </a:r>
            <a:r>
              <a:rPr lang="ru-RU" sz="2400" dirty="0"/>
              <a:t> є </a:t>
            </a:r>
            <a:r>
              <a:rPr lang="ru-RU" sz="2400" dirty="0" err="1"/>
              <a:t>передбачене</a:t>
            </a:r>
            <a:r>
              <a:rPr lang="ru-RU" sz="2400" dirty="0"/>
              <a:t> </a:t>
            </a:r>
            <a:r>
              <a:rPr lang="ru-RU" sz="2400" dirty="0" smtClean="0"/>
              <a:t>ККУ </a:t>
            </a:r>
            <a:r>
              <a:rPr lang="ru-RU" sz="2400" dirty="0" err="1" smtClean="0"/>
              <a:t>суспільно</a:t>
            </a:r>
            <a:r>
              <a:rPr lang="ru-RU" sz="2400" dirty="0" smtClean="0"/>
              <a:t> </a:t>
            </a:r>
            <a:r>
              <a:rPr lang="ru-RU" sz="2400" dirty="0" err="1"/>
              <a:t>небезпечне</a:t>
            </a:r>
            <a:r>
              <a:rPr lang="ru-RU" sz="2400" dirty="0"/>
              <a:t> </a:t>
            </a:r>
            <a:r>
              <a:rPr lang="ru-RU" sz="2400" dirty="0" err="1"/>
              <a:t>винне</a:t>
            </a:r>
            <a:r>
              <a:rPr lang="ru-RU" sz="2400" dirty="0"/>
              <a:t> </a:t>
            </a:r>
            <a:r>
              <a:rPr lang="ru-RU" sz="2400" dirty="0" err="1"/>
              <a:t>діяння</a:t>
            </a:r>
            <a:r>
              <a:rPr lang="ru-RU" sz="2400" dirty="0"/>
              <a:t> (</a:t>
            </a:r>
            <a:r>
              <a:rPr lang="ru-RU" sz="2400" dirty="0" err="1"/>
              <a:t>дія</a:t>
            </a:r>
            <a:r>
              <a:rPr lang="ru-RU" sz="2400" dirty="0"/>
              <a:t> </a:t>
            </a:r>
            <a:r>
              <a:rPr lang="ru-RU" sz="2400" dirty="0" err="1"/>
              <a:t>або</a:t>
            </a:r>
            <a:r>
              <a:rPr lang="ru-RU" sz="2400" dirty="0"/>
              <a:t> </a:t>
            </a:r>
            <a:r>
              <a:rPr lang="ru-RU" sz="2400" dirty="0" err="1"/>
              <a:t>бездіяльність</a:t>
            </a:r>
            <a:r>
              <a:rPr lang="ru-RU" sz="2400" dirty="0"/>
              <a:t>), </a:t>
            </a:r>
            <a:r>
              <a:rPr lang="ru-RU" sz="2400" dirty="0" err="1"/>
              <a:t>вчинене</a:t>
            </a:r>
            <a:r>
              <a:rPr lang="ru-RU" sz="2400" dirty="0"/>
              <a:t> </a:t>
            </a:r>
            <a:r>
              <a:rPr lang="ru-RU" sz="2400" dirty="0" err="1"/>
              <a:t>суб’єктом</a:t>
            </a:r>
            <a:r>
              <a:rPr lang="ru-RU" sz="2400" dirty="0"/>
              <a:t> </a:t>
            </a:r>
            <a:r>
              <a:rPr lang="ru-RU" sz="2400" dirty="0" err="1"/>
              <a:t>кримінального</a:t>
            </a:r>
            <a:r>
              <a:rPr lang="ru-RU" sz="2400" dirty="0"/>
              <a:t> </a:t>
            </a:r>
            <a:r>
              <a:rPr lang="ru-RU" sz="2400" dirty="0" err="1"/>
              <a:t>правопорушення</a:t>
            </a:r>
            <a:r>
              <a:rPr lang="ru-RU" sz="2400" dirty="0"/>
              <a:t>.</a:t>
            </a:r>
            <a:r>
              <a:rPr lang="uk-UA" sz="2400" dirty="0" smtClean="0"/>
              <a:t>, </a:t>
            </a:r>
            <a:r>
              <a:rPr lang="uk-UA" sz="2400" dirty="0"/>
              <a:t>а злочинність складається із сукупності діянь, що містять ознаки </a:t>
            </a:r>
            <a:r>
              <a:rPr lang="uk-UA" sz="2400" dirty="0" smtClean="0"/>
              <a:t>кримінальних правопорушень, </a:t>
            </a:r>
            <a:r>
              <a:rPr lang="uk-UA" sz="2400" dirty="0"/>
              <a:t>а також осіб, які їх вчинили, на певній території за певний проміжок часу;</a:t>
            </a:r>
          </a:p>
          <a:p>
            <a:pPr marL="609600" indent="-609600" algn="just">
              <a:lnSpc>
                <a:spcPct val="80000"/>
              </a:lnSpc>
              <a:defRPr/>
            </a:pPr>
            <a:r>
              <a:rPr lang="uk-UA" sz="2400" b="1" dirty="0"/>
              <a:t>Злочинність – </a:t>
            </a:r>
            <a:r>
              <a:rPr lang="uk-UA" sz="2400" b="1" dirty="0" err="1"/>
              <a:t>самодетермінуюче</a:t>
            </a:r>
            <a:r>
              <a:rPr lang="uk-UA" sz="2400" b="1" dirty="0"/>
              <a:t> явище.</a:t>
            </a:r>
            <a:r>
              <a:rPr lang="uk-UA" sz="2400" dirty="0"/>
              <a:t> Іншими словами можна сказати, що злочинності притаманне самовідтворення, що особливо характерно для злочинності неповнолітніх і </a:t>
            </a:r>
            <a:r>
              <a:rPr lang="uk-UA" sz="2400" dirty="0" smtClean="0"/>
              <a:t>рецидивної злочинності. </a:t>
            </a:r>
            <a:endParaRPr lang="uk-UA" sz="2400" dirty="0"/>
          </a:p>
          <a:p>
            <a:endParaRPr lang="ru-RU" sz="2400" dirty="0"/>
          </a:p>
        </p:txBody>
      </p:sp>
    </p:spTree>
    <p:extLst>
      <p:ext uri="{BB962C8B-B14F-4D97-AF65-F5344CB8AC3E}">
        <p14:creationId xmlns:p14="http://schemas.microsoft.com/office/powerpoint/2010/main" xmlns="" val="59454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4"/>
          <p:cNvSpPr>
            <a:spLocks noGrp="1" noChangeArrowheads="1"/>
          </p:cNvSpPr>
          <p:nvPr>
            <p:ph type="title"/>
          </p:nvPr>
        </p:nvSpPr>
        <p:spPr>
          <a:xfrm>
            <a:off x="1757548" y="463550"/>
            <a:ext cx="9250877" cy="6394450"/>
          </a:xfrm>
        </p:spPr>
        <p:txBody>
          <a:bodyPr>
            <a:normAutofit fontScale="90000"/>
          </a:bodyPr>
          <a:lstStyle/>
          <a:p>
            <a:pPr algn="just" eaLnBrk="1" hangingPunct="1">
              <a:defRPr/>
            </a:pPr>
            <a:r>
              <a:rPr lang="uk-UA" sz="4000" b="1" i="1" dirty="0"/>
              <a:t>Злочинність</a:t>
            </a:r>
            <a:r>
              <a:rPr lang="uk-UA" sz="4000" dirty="0"/>
              <a:t> – це соціально-правове, масове, історично мінливе, суспільно небезпечне, стійке, кримінально каране, </a:t>
            </a:r>
            <a:r>
              <a:rPr lang="uk-UA" sz="4000" dirty="0" err="1"/>
              <a:t>самодетермінуюче</a:t>
            </a:r>
            <a:r>
              <a:rPr lang="uk-UA" sz="4000" dirty="0"/>
              <a:t> явище, що складається із сукупності </a:t>
            </a:r>
            <a:r>
              <a:rPr lang="uk-UA" sz="4000" dirty="0" smtClean="0"/>
              <a:t>кримінальних правопорушень (кримінальних проступків, злочинів) </a:t>
            </a:r>
            <a:r>
              <a:rPr lang="uk-UA" sz="4000" dirty="0"/>
              <a:t>і осіб, які їх вчинили, на певній території за певний проміжок часу та характеризується кількісними і якісними показниками. </a:t>
            </a:r>
          </a:p>
        </p:txBody>
      </p:sp>
    </p:spTree>
    <p:extLst>
      <p:ext uri="{BB962C8B-B14F-4D97-AF65-F5344CB8AC3E}">
        <p14:creationId xmlns:p14="http://schemas.microsoft.com/office/powerpoint/2010/main" xmlns="" val="163483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fontScale="90000"/>
          </a:bodyPr>
          <a:lstStyle/>
          <a:p>
            <a:pPr eaLnBrk="1" hangingPunct="1">
              <a:defRPr/>
            </a:pPr>
            <a:r>
              <a:rPr lang="uk-UA" sz="4000" dirty="0"/>
              <a:t>У кримінології виділяють дві групи характеристик злочинності</a:t>
            </a:r>
            <a:r>
              <a:rPr lang="ru-RU" sz="4000" dirty="0"/>
              <a:t>:</a:t>
            </a:r>
            <a:endParaRPr lang="uk-UA" sz="4000" dirty="0"/>
          </a:p>
        </p:txBody>
      </p:sp>
      <p:sp>
        <p:nvSpPr>
          <p:cNvPr id="164867" name="Rectangle 3"/>
          <p:cNvSpPr>
            <a:spLocks noGrp="1" noChangeArrowheads="1"/>
          </p:cNvSpPr>
          <p:nvPr>
            <p:ph idx="1"/>
          </p:nvPr>
        </p:nvSpPr>
        <p:spPr/>
        <p:txBody>
          <a:bodyPr>
            <a:normAutofit/>
          </a:bodyPr>
          <a:lstStyle/>
          <a:p>
            <a:pPr eaLnBrk="1" hangingPunct="1">
              <a:defRPr/>
            </a:pPr>
            <a:r>
              <a:rPr lang="uk-UA" sz="2800" dirty="0" smtClean="0"/>
              <a:t>Зовнішні;</a:t>
            </a:r>
          </a:p>
          <a:p>
            <a:pPr eaLnBrk="1" hangingPunct="1">
              <a:defRPr/>
            </a:pPr>
            <a:r>
              <a:rPr lang="uk-UA" sz="2800" dirty="0" smtClean="0"/>
              <a:t>Внутрішні. </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44592" y="1905001"/>
            <a:ext cx="3681351" cy="3438896"/>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01069" y="5192084"/>
            <a:ext cx="2686050" cy="1438275"/>
          </a:xfrm>
          <a:prstGeom prst="rect">
            <a:avLst/>
          </a:prstGeom>
        </p:spPr>
      </p:pic>
    </p:spTree>
    <p:extLst>
      <p:ext uri="{BB962C8B-B14F-4D97-AF65-F5344CB8AC3E}">
        <p14:creationId xmlns:p14="http://schemas.microsoft.com/office/powerpoint/2010/main" xmlns="" val="803359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Ion</Template>
  <TotalTime>239</TotalTime>
  <Words>1960</Words>
  <Application>Microsoft Office PowerPoint</Application>
  <PresentationFormat>Произвольный</PresentationFormat>
  <Paragraphs>150</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Легкий дым</vt:lpstr>
      <vt:lpstr> Тема: Злочинність та її основні характеристики</vt:lpstr>
      <vt:lpstr>ПЛАН:</vt:lpstr>
      <vt:lpstr>Література:</vt:lpstr>
      <vt:lpstr>Література:</vt:lpstr>
      <vt:lpstr>Література:</vt:lpstr>
      <vt:lpstr>Основні ознаки злочинності:</vt:lpstr>
      <vt:lpstr>Основні ознаки злочинності:</vt:lpstr>
      <vt:lpstr>Злочинність – це соціально-правове, масове, історично мінливе, суспільно небезпечне, стійке, кримінально каране, самодетермінуюче явище, що складається із сукупності кримінальних правопорушень (кримінальних проступків, злочинів) і осіб, які їх вчинили, на певній території за певний проміжок часу та характеризується кількісними і якісними показниками. </vt:lpstr>
      <vt:lpstr>У кримінології виділяють дві групи характеристик злочинності:</vt:lpstr>
      <vt:lpstr>Зовнішні характеристики злочинності:</vt:lpstr>
      <vt:lpstr>Зовнішні характеристики злочинності:</vt:lpstr>
      <vt:lpstr>Внутрішні характеристики злочинності:</vt:lpstr>
      <vt:lpstr>Види злочинності:</vt:lpstr>
      <vt:lpstr>Види злочинності:</vt:lpstr>
      <vt:lpstr>Види злочинності:</vt:lpstr>
      <vt:lpstr>В.В. Лунєєв виділяє за характером реєстрації і соціального впливу на злочинність такі види:</vt:lpstr>
      <vt:lpstr>Показники злочинності поділяються:</vt:lpstr>
      <vt:lpstr>Кількісні показники злочинності:</vt:lpstr>
      <vt:lpstr> Стан злочинності – загальна кількість кримінальних правопорушень (кримінальних проступків, злочинів) і осіб, що їх вчинили, за певний період часу на певній території.    Стан визначається наступними факторами:  - кількістю вчинених кримінальних правопорушень,  - кількістю злочинців, що засуджені за їх вчинення,  - кількістю зареєстрованих кримінальних правопорушень (при оцінці стану злочинності крім зареєстрованих кримінальних правопорушень потрібно також враховувати латентні, приховані діяння, кількість яких може у 3-5 і більше разів перевищувати кількість офіційно зареєстрованих кримінальних правопорушень),  - збитками, що нанесені злочином.    Цей показник висвітлюється в абсолютних величинах.  </vt:lpstr>
      <vt:lpstr>Слайд 20</vt:lpstr>
      <vt:lpstr> Рівень злочинності – кількість кримінальних правопорушень (осіб, що їх вчинили), вчинених на певній території за певний проміжок часу у розрахунку на 100 тис. (10000, 1000) жителів.       Він є об’єктивним виміром злочинності, що дозволяє співставити отримані результати і дати порівняльну характеристику стану злочинності у регіонах, що нас цікавлять або часових інтервалах.  </vt:lpstr>
      <vt:lpstr> Рівень злочинності визначається двома коефіцієнтами:    - коефіцієнт інтенсивності злочинності;   - коефіцієнт злочинної активності населення.</vt:lpstr>
      <vt:lpstr> Коефіцієнт (індекс) інтенсивності злочинності - це кількість зареєстрованих кримінальних правопорушень на 1000, 10000 або 100000 населення регіону. Розраховується коефіцієнт (індекс) за такою формулою:  К.і.з. = Кп/Н • 1000, 10000 або 100000 ,  де Кп — кількість кримінальних правопорушень, зареєстрованих на певній території за певний період часу; Н — чисельність населення, яке проживало на даній території у певний період часу; 1000, 10000 або 100000 – одинична розрахункова база (у залежності від території К.і.з. може розраховуватись і на 1000, 10000 або на 100000 мешканців).</vt:lpstr>
      <vt:lpstr> Коефіцієнт злочинної активності населення -  відображає частоту вчинення кримінальних правопорушень мешканцями регіону у розрахунку на 1000, 10000 або 100000 населення регіону. Розраховується коефіцієнт за такою формулою:   К.з.а. = О.кп./Н(14 років) • 1000, 10000 або 100000,  де О.кп. - кількість виявлених осіб, що вчинили кримінальні правопорушення на певній території за певний період часу; Н(14 років) - чисельність населення, яке проживало на даній території у певний період часу та досягло віку кримінальної відповідальності; 1000, 10000 або 100000 – одинична розрахункова база.</vt:lpstr>
      <vt:lpstr> Ціна злочинності - це економічні, соціальні, моральні, фізичні й інші шкідливі наслідки вчинених злочинів. Обчислюється цей показник за:  -; кількістю вбитих і покалічених потерпілих, пограбованих, обкрадених і принижених внаслідок вчинення кримінальних правопорушень  - розмірами матеріальної шкоди, завданої кримінальними правопорушеннями, і витратами держави на лікування потерпілих і поновлення їх здоров'я;   - витратами на утримання відповідних установ і правоохоронних органів, що здійснюють боротьбу із злочинністю. </vt:lpstr>
      <vt:lpstr>Кількісно-якісні показники злочинності:</vt:lpstr>
      <vt:lpstr>Темп зростання або зниження злочинності визначається двома способами:</vt:lpstr>
      <vt:lpstr>Якісні показники злочинності:</vt:lpstr>
      <vt:lpstr> Структура злочинності - це внутрішня властива її ознака, яка розкриває якісно різні групи або види кримінальних правопорушень, з яких вона складається, вчинених за певний проміжок часу і на певній території.     Структура виразно говорить про те, що являє собою злочинність у конкретних умовах, яка визначальна якість цього явища. </vt:lpstr>
      <vt:lpstr> Основним показником структури злочинності є питома вага окремих груп або видів кримінальних правопорушень відносно їх загальної кількості.    Питома вага — це відсоткове співвідношення частини злочинності до її загальної величини.    Визначається питома вага формулою:            Кп.в. × 100% П. в. = –––––––––––, де                     Кп.з.    Кп.в. — кількість кримінальних правопорушень певного виду, Кп.з. — загальна кількість зареєстрованих кримінальних правопорушень.</vt:lpstr>
      <vt:lpstr> </vt:lpstr>
      <vt:lpstr> Географія злочинності – це розповсюдженість кримінальних правопорушень і осіб, які їх вчинили, на території держави (країн світового співтовариства) за конкретний проміжок часу.           </vt:lpstr>
      <vt:lpstr>Слайд 33</vt:lpstr>
      <vt:lpstr> Латентна злочинність - це сукупність кримінальних правопорушень, які не ввійшли у процесі аналізу злочинності до статистичних даних через відсутність до певного моменту інформації про них.   Розраховується за формулою:           З.л. = З.ф. – З.з.,   де З.ф. - злочинність фактична; З.з. - злочинність зареєстрована.   Рівень латентної злочинності визначається так:   Р.л. = З.з. / З.ф.</vt:lpstr>
      <vt:lpstr>Види латентності: </vt:lpstr>
      <vt:lpstr>Рівні латентності: </vt:lpstr>
      <vt:lpstr>Фактори щодо діяльності правоохоронних органів, що сприяють латентності злочинів: </vt:lpstr>
      <vt:lpstr> Латентна злочинність досліджується за допомогою прийомів і методів, які умовно поділяються на дві групи:</vt:lpstr>
      <vt:lpstr>Слайд 39</vt:lpstr>
      <vt:lpstr>Слайд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Злочинність та її основні характеристики</dc:title>
  <dc:creator>Пользователь</dc:creator>
  <cp:lastModifiedBy>Татьяна</cp:lastModifiedBy>
  <cp:revision>21</cp:revision>
  <dcterms:created xsi:type="dcterms:W3CDTF">2019-09-09T21:21:04Z</dcterms:created>
  <dcterms:modified xsi:type="dcterms:W3CDTF">2020-07-17T05:06:06Z</dcterms:modified>
</cp:coreProperties>
</file>