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3"/>
  </p:notesMasterIdLst>
  <p:sldIdLst>
    <p:sldId id="257" r:id="rId2"/>
    <p:sldId id="258" r:id="rId3"/>
    <p:sldId id="259" r:id="rId4"/>
    <p:sldId id="302" r:id="rId5"/>
    <p:sldId id="339" r:id="rId6"/>
    <p:sldId id="477" r:id="rId7"/>
    <p:sldId id="479" r:id="rId8"/>
    <p:sldId id="488" r:id="rId9"/>
    <p:sldId id="480" r:id="rId10"/>
    <p:sldId id="489" r:id="rId11"/>
    <p:sldId id="490" r:id="rId12"/>
    <p:sldId id="481" r:id="rId13"/>
    <p:sldId id="478" r:id="rId14"/>
    <p:sldId id="482" r:id="rId15"/>
    <p:sldId id="260" r:id="rId16"/>
    <p:sldId id="470" r:id="rId17"/>
    <p:sldId id="471" r:id="rId18"/>
    <p:sldId id="472" r:id="rId19"/>
    <p:sldId id="473" r:id="rId20"/>
    <p:sldId id="474" r:id="rId21"/>
    <p:sldId id="475" r:id="rId22"/>
    <p:sldId id="495" r:id="rId23"/>
    <p:sldId id="485" r:id="rId24"/>
    <p:sldId id="486" r:id="rId25"/>
    <p:sldId id="487" r:id="rId26"/>
    <p:sldId id="501" r:id="rId27"/>
    <p:sldId id="494" r:id="rId28"/>
    <p:sldId id="484" r:id="rId29"/>
    <p:sldId id="492" r:id="rId30"/>
    <p:sldId id="493" r:id="rId31"/>
    <p:sldId id="491" r:id="rId32"/>
    <p:sldId id="497" r:id="rId33"/>
    <p:sldId id="496" r:id="rId34"/>
    <p:sldId id="498" r:id="rId35"/>
    <p:sldId id="499" r:id="rId36"/>
    <p:sldId id="500" r:id="rId37"/>
    <p:sldId id="452" r:id="rId38"/>
    <p:sldId id="299" r:id="rId39"/>
    <p:sldId id="453" r:id="rId40"/>
    <p:sldId id="454" r:id="rId41"/>
    <p:sldId id="300" r:id="rId42"/>
    <p:sldId id="517" r:id="rId43"/>
    <p:sldId id="504" r:id="rId44"/>
    <p:sldId id="510" r:id="rId45"/>
    <p:sldId id="511" r:id="rId46"/>
    <p:sldId id="512" r:id="rId47"/>
    <p:sldId id="513" r:id="rId48"/>
    <p:sldId id="514" r:id="rId49"/>
    <p:sldId id="515" r:id="rId50"/>
    <p:sldId id="460" r:id="rId51"/>
    <p:sldId id="461" r:id="rId52"/>
    <p:sldId id="320" r:id="rId53"/>
    <p:sldId id="319" r:id="rId54"/>
    <p:sldId id="462" r:id="rId55"/>
    <p:sldId id="463" r:id="rId56"/>
    <p:sldId id="464" r:id="rId57"/>
    <p:sldId id="329" r:id="rId58"/>
    <p:sldId id="331" r:id="rId59"/>
    <p:sldId id="332" r:id="rId60"/>
    <p:sldId id="465" r:id="rId61"/>
    <p:sldId id="466" r:id="rId62"/>
    <p:sldId id="467" r:id="rId63"/>
    <p:sldId id="333" r:id="rId64"/>
    <p:sldId id="334" r:id="rId65"/>
    <p:sldId id="335" r:id="rId66"/>
    <p:sldId id="468" r:id="rId67"/>
    <p:sldId id="469" r:id="rId68"/>
    <p:sldId id="336" r:id="rId69"/>
    <p:sldId id="337" r:id="rId70"/>
    <p:sldId id="338" r:id="rId71"/>
    <p:sldId id="516" r:id="rId7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24" y="-2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Microsoft%20Word"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lang="uk-UA"/>
            </a:pPr>
            <a:r>
              <a:rPr lang="uk-UA" sz="1400" b="1" i="0" baseline="0">
                <a:effectLst/>
              </a:rPr>
              <a:t>Динаміка кримінальних правопорушень пов’язаних з незаконним обігом наркотичних засобів, психотропних речовин, їх аналогів та прекурсорів</a:t>
            </a:r>
            <a:endParaRPr lang="uk-UA" sz="1400">
              <a:effectLst/>
            </a:endParaRPr>
          </a:p>
        </c:rich>
      </c:tx>
    </c:title>
    <c:plotArea>
      <c:layout/>
      <c:barChart>
        <c:barDir val="col"/>
        <c:grouping val="clustered"/>
        <c:ser>
          <c:idx val="0"/>
          <c:order val="0"/>
          <c:tx>
            <c:strRef>
              <c:f>'[Диаграмма в Microsoft Word]Лист1'!$B$1</c:f>
              <c:strCache>
                <c:ptCount val="1"/>
                <c:pt idx="0">
                  <c:v>2013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Word]Лист1'!$B$2</c:f>
              <c:numCache>
                <c:formatCode>General</c:formatCode>
                <c:ptCount val="1"/>
                <c:pt idx="0">
                  <c:v>33108</c:v>
                </c:pt>
              </c:numCache>
            </c:numRef>
          </c:val>
        </c:ser>
        <c:ser>
          <c:idx val="1"/>
          <c:order val="1"/>
          <c:tx>
            <c:strRef>
              <c:f>'[Диаграмма в Microsoft Word]Лист1'!$C$1</c:f>
              <c:strCache>
                <c:ptCount val="1"/>
                <c:pt idx="0">
                  <c:v>2014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Word]Лист1'!$C$2</c:f>
              <c:numCache>
                <c:formatCode>General</c:formatCode>
                <c:ptCount val="1"/>
                <c:pt idx="0">
                  <c:v>29842</c:v>
                </c:pt>
              </c:numCache>
            </c:numRef>
          </c:val>
        </c:ser>
        <c:ser>
          <c:idx val="2"/>
          <c:order val="2"/>
          <c:tx>
            <c:strRef>
              <c:f>'[Диаграмма в Microsoft Word]Лист1'!$D$1</c:f>
              <c:strCache>
                <c:ptCount val="1"/>
                <c:pt idx="0">
                  <c:v>2015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Word]Лист1'!$D$2</c:f>
              <c:numCache>
                <c:formatCode>General</c:formatCode>
                <c:ptCount val="1"/>
                <c:pt idx="0">
                  <c:v>25384</c:v>
                </c:pt>
              </c:numCache>
            </c:numRef>
          </c:val>
        </c:ser>
        <c:ser>
          <c:idx val="3"/>
          <c:order val="3"/>
          <c:tx>
            <c:strRef>
              <c:f>'[Диаграмма в Microsoft Word]Лист1'!$E$1</c:f>
              <c:strCache>
                <c:ptCount val="1"/>
                <c:pt idx="0">
                  <c:v>2016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Word]Лист1'!$E$2</c:f>
              <c:numCache>
                <c:formatCode>General</c:formatCode>
                <c:ptCount val="1"/>
                <c:pt idx="0">
                  <c:v>22827</c:v>
                </c:pt>
              </c:numCache>
            </c:numRef>
          </c:val>
        </c:ser>
        <c:ser>
          <c:idx val="4"/>
          <c:order val="4"/>
          <c:tx>
            <c:strRef>
              <c:f>'[Диаграмма в Microsoft Word]Лист1'!$F$1</c:f>
              <c:strCache>
                <c:ptCount val="1"/>
                <c:pt idx="0">
                  <c:v>2017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Word]Лист1'!$F$2</c:f>
              <c:numCache>
                <c:formatCode>General</c:formatCode>
                <c:ptCount val="1"/>
                <c:pt idx="0">
                  <c:v>28761</c:v>
                </c:pt>
              </c:numCache>
            </c:numRef>
          </c:val>
        </c:ser>
        <c:ser>
          <c:idx val="5"/>
          <c:order val="5"/>
          <c:tx>
            <c:strRef>
              <c:f>'[Диаграмма в Microsoft Word]Лист1'!$G$1</c:f>
              <c:strCache>
                <c:ptCount val="1"/>
                <c:pt idx="0">
                  <c:v>2018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Word]Лист1'!$G$2</c:f>
              <c:numCache>
                <c:formatCode>General</c:formatCode>
                <c:ptCount val="1"/>
                <c:pt idx="0">
                  <c:v>28338</c:v>
                </c:pt>
              </c:numCache>
            </c:numRef>
          </c:val>
        </c:ser>
        <c:ser>
          <c:idx val="6"/>
          <c:order val="6"/>
          <c:tx>
            <c:strRef>
              <c:f>'[Диаграмма в Microsoft Word]Лист1'!$H$1</c:f>
              <c:strCache>
                <c:ptCount val="1"/>
                <c:pt idx="0">
                  <c:v>2019 рік</c:v>
                </c:pt>
              </c:strCache>
            </c:strRef>
          </c:tx>
          <c:dLbls>
            <c:txPr>
              <a:bodyPr/>
              <a:lstStyle/>
              <a:p>
                <a:pPr>
                  <a:defRPr lang="uk-UA"/>
                </a:pPr>
                <a:endParaRPr lang="ru-RU"/>
              </a:p>
            </c:txPr>
            <c:dLblPos val="ctr"/>
            <c:showVal val="1"/>
          </c:dLbls>
          <c:cat>
            <c:strRef>
              <c:f>'[Диаграмма в Microsoft Word]Лист1'!$A$2</c:f>
              <c:strCache>
                <c:ptCount val="1"/>
                <c:pt idx="0">
                  <c:v>Кількість кримінальних правопорушень ст.305-320 ККУ</c:v>
                </c:pt>
              </c:strCache>
            </c:strRef>
          </c:cat>
          <c:val>
            <c:numRef>
              <c:f>'[Диаграмма в Microsoft Word]Лист1'!$H$2</c:f>
              <c:numCache>
                <c:formatCode>General</c:formatCode>
                <c:ptCount val="1"/>
                <c:pt idx="0">
                  <c:v>28338</c:v>
                </c:pt>
              </c:numCache>
            </c:numRef>
          </c:val>
        </c:ser>
        <c:dLbls>
          <c:showVal val="1"/>
        </c:dLbls>
        <c:axId val="65196416"/>
        <c:axId val="65197952"/>
      </c:barChart>
      <c:catAx>
        <c:axId val="65196416"/>
        <c:scaling>
          <c:orientation val="minMax"/>
        </c:scaling>
        <c:axPos val="b"/>
        <c:tickLblPos val="nextTo"/>
        <c:txPr>
          <a:bodyPr/>
          <a:lstStyle/>
          <a:p>
            <a:pPr>
              <a:defRPr lang="uk-UA"/>
            </a:pPr>
            <a:endParaRPr lang="ru-RU"/>
          </a:p>
        </c:txPr>
        <c:crossAx val="65197952"/>
        <c:crosses val="autoZero"/>
        <c:auto val="1"/>
        <c:lblAlgn val="ctr"/>
        <c:lblOffset val="100"/>
      </c:catAx>
      <c:valAx>
        <c:axId val="65197952"/>
        <c:scaling>
          <c:orientation val="minMax"/>
        </c:scaling>
        <c:axPos val="l"/>
        <c:majorGridlines/>
        <c:numFmt formatCode="General" sourceLinked="1"/>
        <c:tickLblPos val="nextTo"/>
        <c:txPr>
          <a:bodyPr/>
          <a:lstStyle/>
          <a:p>
            <a:pPr>
              <a:defRPr lang="uk-UA"/>
            </a:pPr>
            <a:endParaRPr lang="ru-RU"/>
          </a:p>
        </c:txPr>
        <c:crossAx val="65196416"/>
        <c:crosses val="autoZero"/>
        <c:crossBetween val="between"/>
      </c:valAx>
    </c:plotArea>
    <c:legend>
      <c:legendPos val="r"/>
      <c:txPr>
        <a:bodyPr/>
        <a:lstStyle/>
        <a:p>
          <a:pPr>
            <a:defRPr lang="uk-UA"/>
          </a:pPr>
          <a:endParaRPr lang="ru-RU"/>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lang="uk-UA"/>
            </a:pPr>
            <a:r>
              <a:rPr lang="uk-UA" sz="1600"/>
              <a:t>Питома вага кримінальних правопорушень, передбачених</a:t>
            </a:r>
            <a:r>
              <a:rPr lang="uk-UA" sz="1600" baseline="0"/>
              <a:t> </a:t>
            </a:r>
            <a:r>
              <a:rPr lang="uk-UA" sz="1600"/>
              <a:t> ст.305-320 ККУ</a:t>
            </a:r>
          </a:p>
        </c:rich>
      </c:tx>
    </c:title>
    <c:plotArea>
      <c:layout/>
      <c:pieChart>
        <c:varyColors val="1"/>
        <c:ser>
          <c:idx val="0"/>
          <c:order val="0"/>
          <c:tx>
            <c:strRef>
              <c:f>Лист1!$B$1</c:f>
              <c:strCache>
                <c:ptCount val="1"/>
                <c:pt idx="0">
                  <c:v>Питома вага кримінальних правопорушень ст.305-320 ККУ</c:v>
                </c:pt>
              </c:strCache>
            </c:strRef>
          </c:tx>
          <c:dLbls>
            <c:txPr>
              <a:bodyPr/>
              <a:lstStyle/>
              <a:p>
                <a:pPr>
                  <a:defRPr lang="uk-UA"/>
                </a:pPr>
                <a:endParaRPr lang="ru-RU"/>
              </a:p>
            </c:txPr>
            <c:dLblPos val="ctr"/>
            <c:showVal val="1"/>
            <c:showLeaderLines val="1"/>
          </c:dLbls>
          <c:cat>
            <c:strRef>
              <c:f>Лист1!$A$2:$A$8</c:f>
              <c:strCache>
                <c:ptCount val="7"/>
                <c:pt idx="0">
                  <c:v>2013 рік</c:v>
                </c:pt>
                <c:pt idx="1">
                  <c:v>2014 рік</c:v>
                </c:pt>
                <c:pt idx="2">
                  <c:v>2015 рік</c:v>
                </c:pt>
                <c:pt idx="3">
                  <c:v>2016 рік</c:v>
                </c:pt>
                <c:pt idx="4">
                  <c:v>2017 рік</c:v>
                </c:pt>
                <c:pt idx="5">
                  <c:v>2018 рік</c:v>
                </c:pt>
                <c:pt idx="6">
                  <c:v>2019 рік</c:v>
                </c:pt>
              </c:strCache>
            </c:strRef>
          </c:cat>
          <c:val>
            <c:numRef>
              <c:f>Лист1!$B$2:$B$8</c:f>
              <c:numCache>
                <c:formatCode>0.00%</c:formatCode>
                <c:ptCount val="7"/>
                <c:pt idx="0">
                  <c:v>5.9000000000000004E-2</c:v>
                </c:pt>
                <c:pt idx="1">
                  <c:v>5.6000000000000001E-2</c:v>
                </c:pt>
                <c:pt idx="2">
                  <c:v>4.5000000000000005E-2</c:v>
                </c:pt>
                <c:pt idx="3">
                  <c:v>3.9000000000000007E-2</c:v>
                </c:pt>
                <c:pt idx="4">
                  <c:v>5.5000000000000007E-2</c:v>
                </c:pt>
                <c:pt idx="5">
                  <c:v>5.5000000000000007E-2</c:v>
                </c:pt>
                <c:pt idx="6">
                  <c:v>6.4000000000000015E-2</c:v>
                </c:pt>
              </c:numCache>
            </c:numRef>
          </c:val>
        </c:ser>
        <c:dLbls/>
        <c:firstSliceAng val="0"/>
      </c:pieChart>
    </c:plotArea>
    <c:legend>
      <c:legendPos val="r"/>
      <c:txPr>
        <a:bodyPr/>
        <a:lstStyle/>
        <a:p>
          <a:pPr>
            <a:defRPr lang="uk-UA"/>
          </a:pPr>
          <a:endParaRPr lang="ru-RU"/>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4E24-1BB7-412B-A03E-939894A4C9DA}" type="datetimeFigureOut">
              <a:rPr lang="uk-UA" smtClean="0"/>
              <a:pPr/>
              <a:t>20.07.2020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D4C63-FB46-44FA-B250-112904F1C8CB}" type="slidenum">
              <a:rPr lang="uk-UA" smtClean="0"/>
              <a:pPr/>
              <a:t>‹#›</a:t>
            </a:fld>
            <a:endParaRPr lang="uk-UA"/>
          </a:p>
        </p:txBody>
      </p:sp>
    </p:spTree>
    <p:extLst>
      <p:ext uri="{BB962C8B-B14F-4D97-AF65-F5344CB8AC3E}">
        <p14:creationId xmlns:p14="http://schemas.microsoft.com/office/powerpoint/2010/main" xmlns="" val="208828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73D4C63-FB46-44FA-B250-112904F1C8CB}" type="slidenum">
              <a:rPr lang="uk-UA" smtClean="0"/>
              <a:pPr/>
              <a:t>26</a:t>
            </a:fld>
            <a:endParaRPr lang="uk-UA"/>
          </a:p>
        </p:txBody>
      </p:sp>
    </p:spTree>
    <p:extLst>
      <p:ext uri="{BB962C8B-B14F-4D97-AF65-F5344CB8AC3E}">
        <p14:creationId xmlns:p14="http://schemas.microsoft.com/office/powerpoint/2010/main" xmlns="" val="353212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73D4C63-FB46-44FA-B250-112904F1C8CB}" type="slidenum">
              <a:rPr lang="uk-UA" smtClean="0"/>
              <a:pPr/>
              <a:t>39</a:t>
            </a:fld>
            <a:endParaRPr lang="uk-UA"/>
          </a:p>
        </p:txBody>
      </p:sp>
    </p:spTree>
    <p:extLst>
      <p:ext uri="{BB962C8B-B14F-4D97-AF65-F5344CB8AC3E}">
        <p14:creationId xmlns:p14="http://schemas.microsoft.com/office/powerpoint/2010/main" xmlns="" val="314468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216646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16145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40316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400809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427245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241907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225176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32499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490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274552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76EE8D-2A03-4239-A80E-FAF753C5B674}" type="datetimeFigureOut">
              <a:rPr lang="uk-UA" smtClean="0"/>
              <a:pPr/>
              <a:t>20.07.2020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49836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6EE8D-2A03-4239-A80E-FAF753C5B674}" type="datetimeFigureOut">
              <a:rPr lang="uk-UA" smtClean="0"/>
              <a:pPr/>
              <a:t>20.07.2020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AB249-5636-4D25-9621-C1099C5BA0AD}" type="slidenum">
              <a:rPr lang="uk-UA" smtClean="0"/>
              <a:pPr/>
              <a:t>‹#›</a:t>
            </a:fld>
            <a:endParaRPr lang="uk-UA"/>
          </a:p>
        </p:txBody>
      </p:sp>
    </p:spTree>
    <p:extLst>
      <p:ext uri="{BB962C8B-B14F-4D97-AF65-F5344CB8AC3E}">
        <p14:creationId xmlns:p14="http://schemas.microsoft.com/office/powerpoint/2010/main" xmlns="" val="246462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zakon.rada.gov.u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zakon3.rada.gov.ua/laws/show/995_043" TargetMode="External"/><Relationship Id="rId2" Type="http://schemas.openxmlformats.org/officeDocument/2006/relationships/hyperlink" Target="http://zakon3.rada.gov.ua/laws/show/995_004" TargetMode="External"/><Relationship Id="rId1" Type="http://schemas.openxmlformats.org/officeDocument/2006/relationships/slideLayout" Target="../slideLayouts/slideLayout7.xml"/><Relationship Id="rId5" Type="http://schemas.openxmlformats.org/officeDocument/2006/relationships/hyperlink" Target="http://zakon3.rada.gov.ua/laws/show/995_096" TargetMode="External"/><Relationship Id="rId4" Type="http://schemas.openxmlformats.org/officeDocument/2006/relationships/hyperlink" Target="http://zakon3.rada.gov.ua/laws/show/995_176"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zakon3.rada.gov.ua/laws/show/995_043" TargetMode="External"/><Relationship Id="rId2" Type="http://schemas.openxmlformats.org/officeDocument/2006/relationships/hyperlink" Target="http://zakon3.rada.gov.ua/laws/show/995_004" TargetMode="External"/><Relationship Id="rId1" Type="http://schemas.openxmlformats.org/officeDocument/2006/relationships/slideLayout" Target="../slideLayouts/slideLayout7.xml"/><Relationship Id="rId5" Type="http://schemas.openxmlformats.org/officeDocument/2006/relationships/hyperlink" Target="http://zakon3.rada.gov.ua/laws/show/995_096" TargetMode="External"/><Relationship Id="rId4" Type="http://schemas.openxmlformats.org/officeDocument/2006/relationships/hyperlink" Target="http://zakon3.rada.gov.ua/laws/show/995_176"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zakon3.rada.gov.ua/laws/show/770-2000-%D0%B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772816"/>
          </a:xfrm>
        </p:spPr>
        <p:txBody>
          <a:bodyPr>
            <a:normAutofit fontScale="90000"/>
          </a:bodyPr>
          <a:lstStyle/>
          <a:p>
            <a:r>
              <a:rPr lang="uk-UA" b="1" dirty="0" smtClean="0"/>
              <a:t>ТЕМА ЛЕКЦІЇ: </a:t>
            </a:r>
            <a:br>
              <a:rPr lang="uk-UA" b="1" dirty="0" smtClean="0"/>
            </a:br>
            <a:r>
              <a:rPr lang="uk-UA" b="1" dirty="0" smtClean="0"/>
              <a:t>«Кримінологічна характеристика та запобігання </a:t>
            </a:r>
            <a:r>
              <a:rPr lang="uk-UA" b="1" dirty="0" err="1" smtClean="0"/>
              <a:t>наркозлочинності</a:t>
            </a:r>
            <a:r>
              <a:rPr lang="uk-UA" b="1" dirty="0" smtClean="0"/>
              <a:t>»</a:t>
            </a:r>
            <a:endParaRPr lang="uk-UA" dirty="0"/>
          </a:p>
        </p:txBody>
      </p:sp>
      <p:pic>
        <p:nvPicPr>
          <p:cNvPr id="1026" name="Picture 2" descr="Навчальний посібник «Наркозлочинність (кримінологічний аналіз та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728193"/>
            <a:ext cx="4572000" cy="51298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yurincom.com/wp-content/uploads/2018/05/186_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715120"/>
            <a:ext cx="4427983" cy="51428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933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955203"/>
          </a:xfrm>
          <a:prstGeom prst="rect">
            <a:avLst/>
          </a:prstGeom>
        </p:spPr>
        <p:txBody>
          <a:bodyPr wrap="square">
            <a:spAutoFit/>
          </a:bodyPr>
          <a:lstStyle/>
          <a:p>
            <a:pPr algn="ctr"/>
            <a:r>
              <a:rPr lang="uk-UA" sz="2800" b="1" dirty="0" smtClean="0"/>
              <a:t>Основні ознаки </a:t>
            </a:r>
            <a:r>
              <a:rPr lang="uk-UA" sz="2800" b="1" dirty="0"/>
              <a:t>наркобізнесу:</a:t>
            </a:r>
          </a:p>
          <a:p>
            <a:pPr marL="285750" lvl="0" indent="-285750" algn="just">
              <a:buFont typeface="Wingdings" panose="05000000000000000000" pitchFamily="2" charset="2"/>
              <a:buChar char="Ø"/>
            </a:pPr>
            <a:r>
              <a:rPr lang="uk-UA" sz="2000" dirty="0"/>
              <a:t>масштабність незаконних дій з наркотиками;</a:t>
            </a:r>
          </a:p>
          <a:p>
            <a:pPr marL="285750" lvl="0" indent="-285750" algn="just">
              <a:buFont typeface="Wingdings" panose="05000000000000000000" pitchFamily="2" charset="2"/>
              <a:buChar char="Ø"/>
            </a:pPr>
            <a:r>
              <a:rPr lang="uk-UA" sz="2000" dirty="0"/>
              <a:t>особлива конспіративність </a:t>
            </a:r>
            <a:r>
              <a:rPr lang="uk-UA" sz="2000" dirty="0" err="1"/>
              <a:t>наркоділків</a:t>
            </a:r>
            <a:r>
              <a:rPr lang="uk-UA" sz="2000" dirty="0"/>
              <a:t>, аж до переходу на нелегальне становище у випадку виявлення;</a:t>
            </a:r>
          </a:p>
          <a:p>
            <a:pPr marL="285750" lvl="0" indent="-285750" algn="just">
              <a:buFont typeface="Wingdings" panose="05000000000000000000" pitchFamily="2" charset="2"/>
              <a:buChar char="Ø"/>
            </a:pPr>
            <a:r>
              <a:rPr lang="uk-UA" sz="2000" dirty="0"/>
              <a:t>високий рівень організації злочинних формувань;</a:t>
            </a:r>
          </a:p>
          <a:p>
            <a:pPr marL="285750" lvl="0" indent="-285750" algn="just">
              <a:buFont typeface="Wingdings" panose="05000000000000000000" pitchFamily="2" charset="2"/>
              <a:buChar char="Ø"/>
            </a:pPr>
            <a:r>
              <a:rPr lang="uk-UA" sz="2000" dirty="0" err="1"/>
              <a:t>надприбутковість</a:t>
            </a:r>
            <a:r>
              <a:rPr lang="uk-UA" sz="2000" dirty="0"/>
              <a:t> злочинного промислу;</a:t>
            </a:r>
          </a:p>
          <a:p>
            <a:pPr marL="285750" lvl="0" indent="-285750" algn="just">
              <a:buFont typeface="Wingdings" panose="05000000000000000000" pitchFamily="2" charset="2"/>
              <a:buChar char="Ø"/>
            </a:pPr>
            <a:r>
              <a:rPr lang="uk-UA" sz="2000" dirty="0"/>
              <a:t>нерідко наявність легального бізнесу;</a:t>
            </a:r>
          </a:p>
          <a:p>
            <a:pPr marL="285750" lvl="0" indent="-285750" algn="just">
              <a:buFont typeface="Wingdings" panose="05000000000000000000" pitchFamily="2" charset="2"/>
              <a:buChar char="Ø"/>
            </a:pPr>
            <a:r>
              <a:rPr lang="uk-UA" sz="2000" dirty="0"/>
              <a:t>заздалегідь сплановане та кваліфіковане вчинення кримінальних правопорушень;</a:t>
            </a:r>
          </a:p>
          <a:p>
            <a:pPr marL="285750" lvl="0" indent="-285750" algn="just">
              <a:buFont typeface="Wingdings" panose="05000000000000000000" pitchFamily="2" charset="2"/>
              <a:buChar char="Ø"/>
            </a:pPr>
            <a:r>
              <a:rPr lang="uk-UA" sz="2000" dirty="0"/>
              <a:t>наявність усталеного джерела для придбання наркотичних засобів.</a:t>
            </a:r>
          </a:p>
          <a:p>
            <a:pPr algn="ctr"/>
            <a:r>
              <a:rPr lang="uk-UA" sz="2400" b="1" dirty="0"/>
              <a:t>Наркобізнес складається з декількох взаємопов’язаних етапів (стадій): </a:t>
            </a:r>
          </a:p>
          <a:p>
            <a:pPr algn="just"/>
            <a:r>
              <a:rPr lang="uk-UA" sz="2000" dirty="0"/>
              <a:t>1) виробництво, закупівля або викрадання наркотичних засобів; </a:t>
            </a:r>
          </a:p>
          <a:p>
            <a:pPr algn="just"/>
            <a:r>
              <a:rPr lang="uk-UA" sz="2000" dirty="0"/>
              <a:t>2) доставка їх до місця реалізації;</a:t>
            </a:r>
          </a:p>
          <a:p>
            <a:pPr algn="just"/>
            <a:r>
              <a:rPr lang="uk-UA" sz="2000" dirty="0"/>
              <a:t>3) збут (продаж) таких засобів споживачам. </a:t>
            </a:r>
          </a:p>
        </p:txBody>
      </p:sp>
    </p:spTree>
    <p:extLst>
      <p:ext uri="{BB962C8B-B14F-4D97-AF65-F5344CB8AC3E}">
        <p14:creationId xmlns:p14="http://schemas.microsoft.com/office/powerpoint/2010/main" xmlns="" val="104706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6" y="0"/>
            <a:ext cx="9148936" cy="6801862"/>
          </a:xfrm>
          <a:prstGeom prst="rect">
            <a:avLst/>
          </a:prstGeom>
        </p:spPr>
        <p:txBody>
          <a:bodyPr wrap="square">
            <a:spAutoFit/>
          </a:bodyPr>
          <a:lstStyle/>
          <a:p>
            <a:pPr algn="ctr"/>
            <a:r>
              <a:rPr lang="uk-UA" sz="2800" b="1" dirty="0"/>
              <a:t>В залежності від певних особливостей наркобізнес може бути класифікований на три підвиди:</a:t>
            </a:r>
          </a:p>
          <a:p>
            <a:pPr marL="342900" lvl="0" indent="-342900" algn="just">
              <a:buFont typeface="+mj-lt"/>
              <a:buAutoNum type="arabicParenR"/>
            </a:pPr>
            <a:r>
              <a:rPr lang="uk-UA" sz="2000" b="1" i="1" dirty="0"/>
              <a:t>Перший характеризується таким розвитком (необов’язково він проходить всі перелічені етапи):</a:t>
            </a:r>
          </a:p>
          <a:p>
            <a:pPr marL="285750" lvl="0" indent="-285750" algn="just">
              <a:buFont typeface="Wingdings" panose="05000000000000000000" pitchFamily="2" charset="2"/>
              <a:buChar char="Ø"/>
            </a:pPr>
            <a:r>
              <a:rPr lang="uk-UA" sz="2000" dirty="0"/>
              <a:t>незаконне культивування наркомістких рослин;</a:t>
            </a:r>
          </a:p>
          <a:p>
            <a:pPr marL="285750" lvl="0" indent="-285750" algn="just">
              <a:buFont typeface="Wingdings" panose="05000000000000000000" pitchFamily="2" charset="2"/>
              <a:buChar char="Ø"/>
            </a:pPr>
            <a:r>
              <a:rPr lang="uk-UA" sz="2000" dirty="0"/>
              <a:t>виготовлення з них наркотичної сировини; </a:t>
            </a:r>
          </a:p>
          <a:p>
            <a:pPr marL="285750" lvl="0" indent="-285750" algn="just">
              <a:buFont typeface="Wingdings" panose="05000000000000000000" pitchFamily="2" charset="2"/>
              <a:buChar char="Ø"/>
            </a:pPr>
            <a:r>
              <a:rPr lang="uk-UA" sz="2000" dirty="0"/>
              <a:t>транспортування цієї сировини; </a:t>
            </a:r>
          </a:p>
          <a:p>
            <a:pPr marL="285750" lvl="0" indent="-285750" algn="just">
              <a:buFont typeface="Wingdings" panose="05000000000000000000" pitchFamily="2" charset="2"/>
              <a:buChar char="Ø"/>
            </a:pPr>
            <a:r>
              <a:rPr lang="uk-UA" sz="2000" dirty="0"/>
              <a:t>її збереження; </a:t>
            </a:r>
          </a:p>
          <a:p>
            <a:pPr marL="285750" lvl="0" indent="-285750" algn="just">
              <a:buFont typeface="Wingdings" panose="05000000000000000000" pitchFamily="2" charset="2"/>
              <a:buChar char="Ø"/>
            </a:pPr>
            <a:r>
              <a:rPr lang="uk-UA" sz="2000" dirty="0"/>
              <a:t>виготовлення наркотиків, придатних до вживання (екстрагування, рафінування тощо);</a:t>
            </a:r>
          </a:p>
          <a:p>
            <a:pPr marL="285750" lvl="0" indent="-285750" algn="just">
              <a:buFont typeface="Wingdings" panose="05000000000000000000" pitchFamily="2" charset="2"/>
              <a:buChar char="Ø"/>
            </a:pPr>
            <a:r>
              <a:rPr lang="uk-UA" sz="2000" dirty="0"/>
              <a:t>створення клієнтури, утримання </a:t>
            </a:r>
            <a:r>
              <a:rPr lang="uk-UA" sz="2000" dirty="0" err="1"/>
              <a:t>наркопритонів</a:t>
            </a:r>
            <a:r>
              <a:rPr lang="uk-UA" sz="2000" dirty="0"/>
              <a:t>;</a:t>
            </a:r>
          </a:p>
          <a:p>
            <a:pPr marL="285750" lvl="0" indent="-285750" algn="just">
              <a:buFont typeface="Wingdings" panose="05000000000000000000" pitchFamily="2" charset="2"/>
              <a:buChar char="Ø"/>
            </a:pPr>
            <a:r>
              <a:rPr lang="uk-UA" sz="2000" dirty="0"/>
              <a:t>оптова і роздрібна торгівля наркотичними засобами; </a:t>
            </a:r>
          </a:p>
          <a:p>
            <a:pPr marL="342900" lvl="0" indent="-342900" algn="just">
              <a:buFont typeface="+mj-lt"/>
              <a:buAutoNum type="arabicParenR" startAt="2"/>
            </a:pPr>
            <a:r>
              <a:rPr lang="uk-UA" sz="2000" b="1" i="1" dirty="0"/>
              <a:t>Другий підвид характеризується викраденням наркотичної сировини або готових лікарських препаратів наркотичної дії з </a:t>
            </a:r>
            <a:r>
              <a:rPr lang="uk-UA" sz="2000" b="1" i="1" dirty="0" err="1"/>
              <a:t>хімфармпідприємств</a:t>
            </a:r>
            <a:r>
              <a:rPr lang="uk-UA" sz="2000" b="1" i="1" dirty="0"/>
              <a:t>, аптек, лікувальних закладів та їх наступний збут скупникам-оптовикам, які у свою чергу, продають їх своїм клієнтам-споживачам.</a:t>
            </a:r>
          </a:p>
          <a:p>
            <a:pPr marL="342900" indent="-342900">
              <a:buFont typeface="+mj-lt"/>
              <a:buAutoNum type="arabicParenR" startAt="3"/>
            </a:pPr>
            <a:r>
              <a:rPr lang="uk-UA" sz="2000" b="1" i="1" dirty="0"/>
              <a:t>Третій підвид характеризується викраденням хімічних реагентів, з яких виготовляються синтетичні наркотики у хімлабораторіях, які обладнуються безпосередньо на виробництві, в дослідній лабораторії, у вузі або за місцем проживання злочинців; подальші етапи аналогічні наведеним </a:t>
            </a:r>
            <a:r>
              <a:rPr lang="uk-UA" sz="2000" b="1" i="1" dirty="0" smtClean="0"/>
              <a:t>вище.</a:t>
            </a:r>
            <a:endParaRPr lang="uk-UA" sz="2000" b="1" i="1" dirty="0"/>
          </a:p>
        </p:txBody>
      </p:sp>
    </p:spTree>
    <p:extLst>
      <p:ext uri="{BB962C8B-B14F-4D97-AF65-F5344CB8AC3E}">
        <p14:creationId xmlns:p14="http://schemas.microsoft.com/office/powerpoint/2010/main" xmlns="" val="83085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24" y="0"/>
            <a:ext cx="9144000" cy="6801862"/>
          </a:xfrm>
          <a:prstGeom prst="rect">
            <a:avLst/>
          </a:prstGeom>
        </p:spPr>
        <p:txBody>
          <a:bodyPr wrap="square">
            <a:spAutoFit/>
          </a:bodyPr>
          <a:lstStyle/>
          <a:p>
            <a:pPr algn="just"/>
            <a:r>
              <a:rPr lang="uk-UA" sz="2800" b="1" dirty="0" err="1" smtClean="0"/>
              <a:t>Наркозлочинність</a:t>
            </a:r>
            <a:r>
              <a:rPr lang="uk-UA" sz="2800" b="1" dirty="0" smtClean="0"/>
              <a:t> - </a:t>
            </a:r>
            <a:r>
              <a:rPr lang="uk-UA" sz="2400" dirty="0" smtClean="0"/>
              <a:t>негативне</a:t>
            </a:r>
            <a:r>
              <a:rPr lang="uk-UA" sz="2400" dirty="0"/>
              <a:t>, соціальне-правове явище, яке тісно пов’язане з немедичним вживанням наркотиків і подальшою, хворобливою залежність від них (наркоманією), а також протиправною поведінкою осіб, що займаються незаконним обігом наркотичних засобів, психотропних речовин і прекурсорів (наркобізнесом, зокрема й транснаціональним) і вчиняють злочини під їх впливом. </a:t>
            </a:r>
            <a:endParaRPr lang="uk-UA" sz="2400" dirty="0" smtClean="0"/>
          </a:p>
          <a:p>
            <a:pPr algn="ctr"/>
            <a:r>
              <a:rPr lang="uk-UA" sz="2400" b="1" i="1" dirty="0" smtClean="0"/>
              <a:t>Для </a:t>
            </a:r>
            <a:r>
              <a:rPr lang="uk-UA" sz="2400" b="1" i="1" dirty="0" err="1" smtClean="0"/>
              <a:t>наркозлочинності</a:t>
            </a:r>
            <a:r>
              <a:rPr lang="uk-UA" sz="2400" b="1" i="1" dirty="0" smtClean="0"/>
              <a:t> характерні три </a:t>
            </a:r>
            <a:r>
              <a:rPr lang="uk-UA" sz="2400" b="1" i="1" dirty="0"/>
              <a:t>основні напрями злочинної діяльності: </a:t>
            </a:r>
            <a:endParaRPr lang="uk-UA" sz="2400" b="1" i="1" dirty="0" smtClean="0"/>
          </a:p>
          <a:p>
            <a:pPr marL="457200" indent="-457200" algn="just">
              <a:buAutoNum type="arabicParenR"/>
            </a:pPr>
            <a:r>
              <a:rPr lang="uk-UA" sz="2400" i="1" dirty="0"/>
              <a:t>к</a:t>
            </a:r>
            <a:r>
              <a:rPr lang="uk-UA" sz="2400" i="1" dirty="0" smtClean="0"/>
              <a:t>римінальні правопорушення, </a:t>
            </a:r>
            <a:r>
              <a:rPr lang="uk-UA" sz="2400" i="1" dirty="0"/>
              <a:t>безпосередньо пов’язані з наркобізнесом, тобто незаконним обігом наркотиків; </a:t>
            </a:r>
            <a:endParaRPr lang="uk-UA" sz="2400" i="1" dirty="0" smtClean="0"/>
          </a:p>
          <a:p>
            <a:pPr marL="457200" indent="-457200" algn="just">
              <a:buAutoNum type="arabicParenR"/>
            </a:pPr>
            <a:r>
              <a:rPr lang="uk-UA" sz="2400" i="1" dirty="0"/>
              <a:t>кримінальні правопорушення</a:t>
            </a:r>
            <a:r>
              <a:rPr lang="uk-UA" sz="2400" i="1" dirty="0" smtClean="0"/>
              <a:t>, </a:t>
            </a:r>
            <a:r>
              <a:rPr lang="uk-UA" sz="2400" i="1" dirty="0"/>
              <a:t>вчинення яких пов’язане з наркотичною залежністю, тобто коли наявний вплив на злочинну поведінку хронічної наркоманії, коли вчинки людини залежать від потреби в наркотиках і прагнення її задовольнити; </a:t>
            </a:r>
            <a:endParaRPr lang="uk-UA" sz="2400" i="1" dirty="0" smtClean="0"/>
          </a:p>
          <a:p>
            <a:pPr marL="457200" indent="-457200" algn="just">
              <a:buAutoNum type="arabicParenR"/>
            </a:pPr>
            <a:r>
              <a:rPr lang="uk-UA" sz="2400" i="1" dirty="0"/>
              <a:t>кримінальні правопорушення</a:t>
            </a:r>
            <a:r>
              <a:rPr lang="uk-UA" sz="2400" i="1" dirty="0" smtClean="0"/>
              <a:t>, </a:t>
            </a:r>
            <a:r>
              <a:rPr lang="uk-UA" sz="2400" i="1" dirty="0"/>
              <a:t>що вчиняються особами, які перебувають у стані наркотичного одурманення (сп’яніння</a:t>
            </a:r>
            <a:r>
              <a:rPr lang="uk-UA" sz="2400" i="1" dirty="0" smtClean="0"/>
              <a:t>).</a:t>
            </a:r>
            <a:endParaRPr lang="uk-UA" sz="2400" i="1" dirty="0"/>
          </a:p>
        </p:txBody>
      </p:sp>
    </p:spTree>
    <p:extLst>
      <p:ext uri="{BB962C8B-B14F-4D97-AF65-F5344CB8AC3E}">
        <p14:creationId xmlns:p14="http://schemas.microsoft.com/office/powerpoint/2010/main" xmlns="" val="379293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5032"/>
            <a:ext cx="9144000" cy="461640"/>
          </a:xfrm>
        </p:spPr>
        <p:txBody>
          <a:bodyPr>
            <a:noAutofit/>
          </a:bodyPr>
          <a:lstStyle/>
          <a:p>
            <a:r>
              <a:rPr lang="uk-UA" sz="2800" b="1" dirty="0" smtClean="0"/>
              <a:t>Інші поняття у сфері незаконного обігу </a:t>
            </a:r>
            <a:r>
              <a:rPr lang="uk-UA" sz="2800" b="1" dirty="0" err="1" smtClean="0"/>
              <a:t>нароктиків</a:t>
            </a:r>
            <a:r>
              <a:rPr lang="uk-UA" sz="2800" b="1" dirty="0" smtClean="0"/>
              <a:t>: </a:t>
            </a:r>
            <a:endParaRPr lang="uk-UA" sz="2800" b="1" dirty="0"/>
          </a:p>
        </p:txBody>
      </p:sp>
      <p:sp>
        <p:nvSpPr>
          <p:cNvPr id="5" name="Объект 4"/>
          <p:cNvSpPr>
            <a:spLocks noGrp="1"/>
          </p:cNvSpPr>
          <p:nvPr>
            <p:ph idx="1"/>
          </p:nvPr>
        </p:nvSpPr>
        <p:spPr>
          <a:xfrm>
            <a:off x="0" y="548680"/>
            <a:ext cx="9036496" cy="1368152"/>
          </a:xfrm>
        </p:spPr>
        <p:txBody>
          <a:bodyPr>
            <a:normAutofit fontScale="77500" lnSpcReduction="20000"/>
          </a:bodyPr>
          <a:lstStyle/>
          <a:p>
            <a:pPr algn="just"/>
            <a:r>
              <a:rPr lang="uk-UA" b="1" dirty="0" smtClean="0"/>
              <a:t>Наркотизм </a:t>
            </a:r>
            <a:r>
              <a:rPr lang="uk-UA" b="1" dirty="0"/>
              <a:t>–</a:t>
            </a:r>
            <a:r>
              <a:rPr lang="uk-UA" dirty="0"/>
              <a:t> це відносно розповсюджене, статистично стійке соціальне явище, що виражається у споживанні деякою частиною населення наркотичних або токсичних засобів і відповідних </a:t>
            </a:r>
            <a:r>
              <a:rPr lang="uk-UA" dirty="0" smtClean="0"/>
              <a:t>наслідках.</a:t>
            </a:r>
          </a:p>
          <a:p>
            <a:pPr algn="just"/>
            <a:endParaRPr lang="uk-UA"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667" t="40000" r="31000" b="19778"/>
          <a:stretch/>
        </p:blipFill>
        <p:spPr bwMode="auto">
          <a:xfrm>
            <a:off x="0" y="1844824"/>
            <a:ext cx="9144000" cy="501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732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43000"/>
          </a:xfrm>
        </p:spPr>
        <p:txBody>
          <a:bodyPr>
            <a:noAutofit/>
          </a:bodyPr>
          <a:lstStyle/>
          <a:p>
            <a:r>
              <a:rPr lang="uk-UA" sz="3600" b="1" dirty="0"/>
              <a:t>Наркотизм як соціальне явище характеризується такими </a:t>
            </a:r>
            <a:r>
              <a:rPr lang="uk-UA" sz="3600" b="1" dirty="0" smtClean="0"/>
              <a:t>ознаками</a:t>
            </a:r>
            <a:r>
              <a:rPr lang="uk-UA" sz="3600" b="1" i="1" dirty="0" smtClean="0"/>
              <a:t> </a:t>
            </a:r>
            <a:r>
              <a:rPr lang="uk-UA" sz="3600" b="1" dirty="0" smtClean="0"/>
              <a:t>як:</a:t>
            </a:r>
            <a:endParaRPr lang="uk-UA" sz="3600" dirty="0"/>
          </a:p>
        </p:txBody>
      </p:sp>
      <p:sp>
        <p:nvSpPr>
          <p:cNvPr id="3" name="Объект 2"/>
          <p:cNvSpPr>
            <a:spLocks noGrp="1"/>
          </p:cNvSpPr>
          <p:nvPr>
            <p:ph idx="1"/>
          </p:nvPr>
        </p:nvSpPr>
        <p:spPr>
          <a:xfrm>
            <a:off x="107504" y="1268760"/>
            <a:ext cx="8928992" cy="5472608"/>
          </a:xfrm>
        </p:spPr>
        <p:txBody>
          <a:bodyPr/>
          <a:lstStyle/>
          <a:p>
            <a:pPr algn="just"/>
            <a:r>
              <a:rPr lang="uk-UA" b="1" i="1" dirty="0" smtClean="0"/>
              <a:t>ступінь </a:t>
            </a:r>
            <a:r>
              <a:rPr lang="uk-UA" b="1" i="1" dirty="0"/>
              <a:t>поширеності </a:t>
            </a:r>
            <a:r>
              <a:rPr lang="uk-UA" b="1" i="1" dirty="0" err="1" smtClean="0"/>
              <a:t>наркоспоживання</a:t>
            </a:r>
            <a:r>
              <a:rPr lang="uk-UA" b="1" i="1" dirty="0" smtClean="0"/>
              <a:t>;</a:t>
            </a:r>
          </a:p>
          <a:p>
            <a:pPr algn="just"/>
            <a:r>
              <a:rPr lang="uk-UA" b="1" i="1" dirty="0" smtClean="0"/>
              <a:t>структура </a:t>
            </a:r>
            <a:r>
              <a:rPr lang="uk-UA" b="1" i="1" dirty="0"/>
              <a:t>й способи </a:t>
            </a:r>
            <a:r>
              <a:rPr lang="uk-UA" b="1" i="1" dirty="0" smtClean="0"/>
              <a:t>вживання; </a:t>
            </a:r>
          </a:p>
          <a:p>
            <a:pPr algn="just"/>
            <a:r>
              <a:rPr lang="uk-UA" b="1" i="1" dirty="0" smtClean="0"/>
              <a:t>соціально-демографічні </a:t>
            </a:r>
            <a:r>
              <a:rPr lang="uk-UA" b="1" i="1" dirty="0"/>
              <a:t>ознаки споживачів </a:t>
            </a:r>
            <a:r>
              <a:rPr lang="uk-UA" b="1" i="1" dirty="0" smtClean="0"/>
              <a:t>наркотиків</a:t>
            </a:r>
            <a:r>
              <a:rPr lang="uk-UA" b="1" i="1" dirty="0"/>
              <a:t>;</a:t>
            </a:r>
            <a:endParaRPr lang="uk-UA" b="1" i="1" dirty="0" smtClean="0"/>
          </a:p>
          <a:p>
            <a:pPr algn="just"/>
            <a:r>
              <a:rPr lang="uk-UA" b="1" i="1" dirty="0" smtClean="0"/>
              <a:t>форми </a:t>
            </a:r>
            <a:r>
              <a:rPr lang="uk-UA" b="1" i="1" dirty="0"/>
              <a:t>соціального </a:t>
            </a:r>
            <a:r>
              <a:rPr lang="uk-UA" b="1" i="1" dirty="0" smtClean="0"/>
              <a:t>контролю;</a:t>
            </a:r>
          </a:p>
          <a:p>
            <a:pPr algn="just"/>
            <a:r>
              <a:rPr lang="uk-UA" b="1" i="1" dirty="0" smtClean="0"/>
              <a:t>й</a:t>
            </a:r>
            <a:r>
              <a:rPr lang="uk-UA" b="1" i="1" dirty="0"/>
              <a:t>, нарешті, мода на той або інший наркотик.</a:t>
            </a:r>
            <a:endParaRPr lang="uk-UA" dirty="0"/>
          </a:p>
          <a:p>
            <a:endParaRPr lang="uk-UA" dirty="0"/>
          </a:p>
        </p:txBody>
      </p:sp>
    </p:spTree>
    <p:extLst>
      <p:ext uri="{BB962C8B-B14F-4D97-AF65-F5344CB8AC3E}">
        <p14:creationId xmlns:p14="http://schemas.microsoft.com/office/powerpoint/2010/main" xmlns="" val="776831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648"/>
            <a:ext cx="9036496" cy="1143000"/>
          </a:xfrm>
        </p:spPr>
        <p:txBody>
          <a:bodyPr>
            <a:normAutofit fontScale="90000"/>
          </a:bodyPr>
          <a:lstStyle/>
          <a:p>
            <a:r>
              <a:rPr lang="uk-UA" b="1" dirty="0"/>
              <a:t>НАРКОТИЗМ РОЗГЛЯДАЄТЬСЯ У </a:t>
            </a:r>
            <a:r>
              <a:rPr lang="uk-UA" b="1" dirty="0" smtClean="0"/>
              <a:t>ДЕКІЛЬКОХ АСПЕКТАХ:</a:t>
            </a:r>
            <a:endParaRPr lang="uk-UA" b="1" dirty="0"/>
          </a:p>
        </p:txBody>
      </p:sp>
      <p:sp>
        <p:nvSpPr>
          <p:cNvPr id="3" name="Объект 2"/>
          <p:cNvSpPr>
            <a:spLocks noGrp="1"/>
          </p:cNvSpPr>
          <p:nvPr>
            <p:ph idx="1"/>
          </p:nvPr>
        </p:nvSpPr>
        <p:spPr>
          <a:xfrm>
            <a:off x="0" y="1196752"/>
            <a:ext cx="9144000" cy="5661248"/>
          </a:xfrm>
        </p:spPr>
        <p:txBody>
          <a:bodyPr>
            <a:normAutofit/>
          </a:bodyPr>
          <a:lstStyle/>
          <a:p>
            <a:r>
              <a:rPr lang="uk-UA" sz="4400" dirty="0" smtClean="0"/>
              <a:t>Соціальному;</a:t>
            </a:r>
          </a:p>
          <a:p>
            <a:r>
              <a:rPr lang="uk-UA" sz="4400" dirty="0" smtClean="0"/>
              <a:t>Економічному;</a:t>
            </a:r>
          </a:p>
          <a:p>
            <a:r>
              <a:rPr lang="uk-UA" sz="4400" dirty="0" smtClean="0"/>
              <a:t>Демографічному;</a:t>
            </a:r>
          </a:p>
          <a:p>
            <a:r>
              <a:rPr lang="uk-UA" sz="4400" dirty="0" smtClean="0"/>
              <a:t>Культурологічному;</a:t>
            </a:r>
          </a:p>
          <a:p>
            <a:r>
              <a:rPr lang="uk-UA" sz="4400" dirty="0" smtClean="0"/>
              <a:t>Медичному; </a:t>
            </a:r>
          </a:p>
          <a:p>
            <a:r>
              <a:rPr lang="uk-UA" sz="4400" dirty="0" smtClean="0"/>
              <a:t>Психологічному.</a:t>
            </a:r>
          </a:p>
          <a:p>
            <a:pPr marL="0" indent="0">
              <a:buNone/>
            </a:pPr>
            <a:endParaRPr lang="uk-UA" dirty="0"/>
          </a:p>
        </p:txBody>
      </p:sp>
    </p:spTree>
    <p:extLst>
      <p:ext uri="{BB962C8B-B14F-4D97-AF65-F5344CB8AC3E}">
        <p14:creationId xmlns:p14="http://schemas.microsoft.com/office/powerpoint/2010/main" xmlns="" val="176856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18058"/>
          </a:xfrm>
        </p:spPr>
        <p:txBody>
          <a:bodyPr>
            <a:normAutofit fontScale="90000"/>
          </a:bodyPr>
          <a:lstStyle/>
          <a:p>
            <a:r>
              <a:rPr lang="uk-UA" b="1" dirty="0"/>
              <a:t>Соціальний аспект.</a:t>
            </a:r>
            <a:endParaRPr lang="uk-UA" dirty="0"/>
          </a:p>
        </p:txBody>
      </p:sp>
      <p:sp>
        <p:nvSpPr>
          <p:cNvPr id="3" name="Объект 2"/>
          <p:cNvSpPr>
            <a:spLocks noGrp="1"/>
          </p:cNvSpPr>
          <p:nvPr>
            <p:ph sz="half" idx="1"/>
          </p:nvPr>
        </p:nvSpPr>
        <p:spPr>
          <a:xfrm>
            <a:off x="0" y="476672"/>
            <a:ext cx="4495800" cy="6381328"/>
          </a:xfrm>
        </p:spPr>
        <p:txBody>
          <a:bodyPr>
            <a:normAutofit fontScale="70000" lnSpcReduction="20000"/>
          </a:bodyPr>
          <a:lstStyle/>
          <a:p>
            <a:pPr marL="0" indent="0" algn="just">
              <a:buNone/>
            </a:pPr>
            <a:r>
              <a:rPr lang="uk-UA" dirty="0" smtClean="0"/>
              <a:t>Відношення суспільства </a:t>
            </a:r>
            <a:r>
              <a:rPr lang="uk-UA" dirty="0"/>
              <a:t>до наркотизму </a:t>
            </a:r>
            <a:r>
              <a:rPr lang="uk-UA" dirty="0" smtClean="0"/>
              <a:t>є негативним </a:t>
            </a:r>
            <a:r>
              <a:rPr lang="uk-UA" dirty="0"/>
              <a:t>й </a:t>
            </a:r>
            <a:r>
              <a:rPr lang="uk-UA" dirty="0" smtClean="0"/>
              <a:t>відштовхуючим. Результатом є різка </a:t>
            </a:r>
            <a:r>
              <a:rPr lang="uk-UA" dirty="0"/>
              <a:t>реакції відторгнення й вигнання </a:t>
            </a:r>
            <a:r>
              <a:rPr lang="uk-UA" dirty="0" smtClean="0"/>
              <a:t>наркоманів, тобто наркоман </a:t>
            </a:r>
            <a:r>
              <a:rPr lang="uk-UA" dirty="0"/>
              <a:t>опиняється </a:t>
            </a:r>
            <a:r>
              <a:rPr lang="uk-UA" dirty="0" smtClean="0"/>
              <a:t>серед споживачів наркотиків, </a:t>
            </a:r>
            <a:r>
              <a:rPr lang="uk-UA" dirty="0"/>
              <a:t>загнаний туди своїми ж батьками, </a:t>
            </a:r>
            <a:r>
              <a:rPr lang="uk-UA" dirty="0" smtClean="0"/>
              <a:t>поліцією</a:t>
            </a:r>
            <a:r>
              <a:rPr lang="uk-UA" dirty="0"/>
              <a:t>, роботодавцями, соціальними службами. </a:t>
            </a:r>
            <a:r>
              <a:rPr lang="uk-UA" dirty="0" smtClean="0"/>
              <a:t>Це сприяє на формування особливої </a:t>
            </a:r>
            <a:r>
              <a:rPr lang="uk-UA" dirty="0" err="1" smtClean="0"/>
              <a:t>наркоманської</a:t>
            </a:r>
            <a:r>
              <a:rPr lang="uk-UA" dirty="0" smtClean="0"/>
              <a:t> субкультури </a:t>
            </a:r>
            <a:r>
              <a:rPr lang="uk-UA" dirty="0"/>
              <a:t>зі своїм специфічним способом життя, системою цінностей, мовою, атрибутами, установками, поняттями, міфами. Ця субкультура пом’якшує сприйняття того, на що люди поза її межами дивляться як на психічне відхилення або навіть кримінальну поведінку</a:t>
            </a:r>
            <a:r>
              <a:rPr lang="uk-UA" dirty="0" smtClean="0"/>
              <a:t>.</a:t>
            </a:r>
          </a:p>
          <a:p>
            <a:pPr marL="0" indent="0" algn="just">
              <a:buNone/>
            </a:pPr>
            <a:r>
              <a:rPr lang="uk-UA" b="1" dirty="0" err="1"/>
              <a:t>Наркоманська</a:t>
            </a:r>
            <a:r>
              <a:rPr lang="uk-UA" b="1" dirty="0"/>
              <a:t> субкультура </a:t>
            </a:r>
            <a:r>
              <a:rPr lang="uk-UA" dirty="0"/>
              <a:t>– це </a:t>
            </a:r>
            <a:r>
              <a:rPr lang="uk-UA" dirty="0" err="1"/>
              <a:t>антисистема</a:t>
            </a:r>
            <a:r>
              <a:rPr lang="uk-UA" dirty="0"/>
              <a:t> і явище вкрай </a:t>
            </a:r>
            <a:r>
              <a:rPr lang="uk-UA" dirty="0" smtClean="0"/>
              <a:t>негативне явище, </a:t>
            </a:r>
            <a:r>
              <a:rPr lang="uk-UA" dirty="0"/>
              <a:t>які сприяють утягуванню до споживання наркотиків і наркоманії.</a:t>
            </a:r>
            <a:br>
              <a:rPr lang="uk-UA" dirty="0"/>
            </a:br>
            <a:endParaRPr lang="uk-UA" dirty="0" smtClean="0"/>
          </a:p>
          <a:p>
            <a:pPr marL="0" indent="0" algn="just">
              <a:buNone/>
            </a:pPr>
            <a:endParaRPr lang="uk-UA" dirty="0"/>
          </a:p>
        </p:txBody>
      </p:sp>
      <p:sp>
        <p:nvSpPr>
          <p:cNvPr id="4" name="Объект 3"/>
          <p:cNvSpPr>
            <a:spLocks noGrp="1"/>
          </p:cNvSpPr>
          <p:nvPr>
            <p:ph sz="half" idx="2"/>
          </p:nvPr>
        </p:nvSpPr>
        <p:spPr>
          <a:xfrm>
            <a:off x="4572000" y="476672"/>
            <a:ext cx="4572000" cy="6381328"/>
          </a:xfrm>
        </p:spPr>
        <p:txBody>
          <a:bodyPr>
            <a:normAutofit fontScale="70000" lnSpcReduction="20000"/>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476672"/>
            <a:ext cx="4572000" cy="6381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7275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6" y="6648"/>
            <a:ext cx="9144000" cy="830064"/>
          </a:xfrm>
        </p:spPr>
        <p:txBody>
          <a:bodyPr/>
          <a:lstStyle/>
          <a:p>
            <a:r>
              <a:rPr lang="uk-UA" b="1" dirty="0"/>
              <a:t>Економічний </a:t>
            </a:r>
            <a:r>
              <a:rPr lang="uk-UA" b="1" dirty="0" smtClean="0"/>
              <a:t>аспект.</a:t>
            </a:r>
            <a:endParaRPr lang="uk-UA" dirty="0"/>
          </a:p>
        </p:txBody>
      </p:sp>
      <p:sp>
        <p:nvSpPr>
          <p:cNvPr id="3" name="Объект 2"/>
          <p:cNvSpPr>
            <a:spLocks noGrp="1"/>
          </p:cNvSpPr>
          <p:nvPr>
            <p:ph sz="half" idx="1"/>
          </p:nvPr>
        </p:nvSpPr>
        <p:spPr>
          <a:xfrm>
            <a:off x="0" y="692696"/>
            <a:ext cx="4644008" cy="6165304"/>
          </a:xfrm>
        </p:spPr>
        <p:txBody>
          <a:bodyPr>
            <a:noAutofit/>
          </a:bodyPr>
          <a:lstStyle/>
          <a:p>
            <a:pPr marL="0" indent="0" algn="just">
              <a:buNone/>
            </a:pPr>
            <a:r>
              <a:rPr lang="uk-UA" sz="2600" dirty="0"/>
              <a:t>Незаконний обіг наркотиків породжує колосальний за своїми масштабами тіньовий обіг </a:t>
            </a:r>
            <a:r>
              <a:rPr lang="uk-UA" sz="2600" dirty="0" smtClean="0"/>
              <a:t>коштів та сприяє розвитку наркотичної залежності, руйнування </a:t>
            </a:r>
            <a:r>
              <a:rPr lang="uk-UA" sz="2600" dirty="0"/>
              <a:t>трудової мотивації й </a:t>
            </a:r>
            <a:r>
              <a:rPr lang="uk-UA" sz="2600" dirty="0" smtClean="0"/>
              <a:t>поведінки. </a:t>
            </a:r>
            <a:r>
              <a:rPr lang="uk-UA" sz="2600" dirty="0"/>
              <a:t>Поширення наркотиків серед молоді призводить до загального зниження інтелектуального потенціалу країни. Негативні наслідки цього процесу неминуче позначаться при зміні поколінь.</a:t>
            </a:r>
          </a:p>
        </p:txBody>
      </p:sp>
      <p:sp>
        <p:nvSpPr>
          <p:cNvPr id="4" name="Объект 3"/>
          <p:cNvSpPr>
            <a:spLocks noGrp="1"/>
          </p:cNvSpPr>
          <p:nvPr>
            <p:ph sz="half" idx="2"/>
          </p:nvPr>
        </p:nvSpPr>
        <p:spPr>
          <a:xfrm>
            <a:off x="4648200" y="692696"/>
            <a:ext cx="4495800" cy="6165304"/>
          </a:xfrm>
        </p:spPr>
        <p:txBody>
          <a:bodyPr>
            <a:normAutofit/>
          </a:bodyPr>
          <a:lstStyle/>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692696"/>
            <a:ext cx="4499992" cy="6165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726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60" y="0"/>
            <a:ext cx="9144000" cy="764704"/>
          </a:xfrm>
        </p:spPr>
        <p:txBody>
          <a:bodyPr/>
          <a:lstStyle/>
          <a:p>
            <a:r>
              <a:rPr lang="uk-UA" b="1" dirty="0"/>
              <a:t>Демографічний аспект.</a:t>
            </a:r>
            <a:endParaRPr lang="uk-UA" dirty="0"/>
          </a:p>
        </p:txBody>
      </p:sp>
      <p:sp>
        <p:nvSpPr>
          <p:cNvPr id="3" name="Объект 2"/>
          <p:cNvSpPr>
            <a:spLocks noGrp="1"/>
          </p:cNvSpPr>
          <p:nvPr>
            <p:ph sz="half" idx="1"/>
          </p:nvPr>
        </p:nvSpPr>
        <p:spPr>
          <a:xfrm>
            <a:off x="0" y="764704"/>
            <a:ext cx="4644008" cy="6093296"/>
          </a:xfrm>
        </p:spPr>
        <p:txBody>
          <a:bodyPr>
            <a:normAutofit fontScale="70000" lnSpcReduction="20000"/>
          </a:bodyPr>
          <a:lstStyle/>
          <a:p>
            <a:pPr marL="0" indent="450000" algn="just">
              <a:lnSpc>
                <a:spcPct val="120000"/>
              </a:lnSpc>
              <a:spcBef>
                <a:spcPts val="0"/>
              </a:spcBef>
              <a:buNone/>
            </a:pPr>
            <a:r>
              <a:rPr lang="uk-UA" sz="3400" dirty="0"/>
              <a:t>У сферу систематичного вживання наркотиків утягуються переважно хлопчики і юнаки. Співвідношення наркоманів чоловічої й жіночої статі становить </a:t>
            </a:r>
            <a:r>
              <a:rPr lang="uk-UA" sz="3400" dirty="0" err="1"/>
              <a:t>пр</a:t>
            </a:r>
            <a:r>
              <a:rPr lang="uk-UA" sz="3400" dirty="0"/>
              <a:t>иблизно </a:t>
            </a:r>
            <a:r>
              <a:rPr lang="uk-UA" sz="3400" dirty="0" smtClean="0"/>
              <a:t>10:3. </a:t>
            </a:r>
            <a:r>
              <a:rPr lang="uk-UA" sz="3400" dirty="0"/>
              <a:t>Формування наркотичної залежності призводить до руйнування статево рольової поведінки й згасанню сексуальних інстинктів. З іншого боку, смерть від передозування й нещасних випадків пов’язаних з наркоманією викликає різку диспропорцію у співвідношенні чоловічої і жіночої статті.</a:t>
            </a:r>
          </a:p>
          <a:p>
            <a:endParaRPr lang="uk-UA" dirty="0"/>
          </a:p>
        </p:txBody>
      </p:sp>
      <p:sp>
        <p:nvSpPr>
          <p:cNvPr id="4" name="Объект 3"/>
          <p:cNvSpPr>
            <a:spLocks noGrp="1"/>
          </p:cNvSpPr>
          <p:nvPr>
            <p:ph sz="half" idx="2"/>
          </p:nvPr>
        </p:nvSpPr>
        <p:spPr>
          <a:xfrm>
            <a:off x="4716016" y="764704"/>
            <a:ext cx="4427984" cy="6093296"/>
          </a:xfrm>
        </p:spPr>
        <p:txBody>
          <a:bodyPr>
            <a:normAutofit fontScale="70000" lnSpcReduction="20000"/>
          </a:bodyPr>
          <a:lstStyle/>
          <a:p>
            <a:pPr marL="0" indent="0">
              <a:buNone/>
            </a:pPr>
            <a:endParaRPr lang="uk-U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764704"/>
            <a:ext cx="4499992" cy="609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1313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2" y="0"/>
            <a:ext cx="9144000" cy="692696"/>
          </a:xfrm>
        </p:spPr>
        <p:txBody>
          <a:bodyPr>
            <a:normAutofit fontScale="90000"/>
          </a:bodyPr>
          <a:lstStyle/>
          <a:p>
            <a:r>
              <a:rPr lang="uk-UA" b="1" dirty="0"/>
              <a:t>Культурологічний аспект.</a:t>
            </a:r>
            <a:endParaRPr lang="uk-UA" dirty="0"/>
          </a:p>
        </p:txBody>
      </p:sp>
      <p:sp>
        <p:nvSpPr>
          <p:cNvPr id="3" name="Объект 2"/>
          <p:cNvSpPr>
            <a:spLocks noGrp="1"/>
          </p:cNvSpPr>
          <p:nvPr>
            <p:ph sz="half" idx="1"/>
          </p:nvPr>
        </p:nvSpPr>
        <p:spPr>
          <a:xfrm>
            <a:off x="0" y="620688"/>
            <a:ext cx="4716016" cy="6237312"/>
          </a:xfrm>
        </p:spPr>
        <p:txBody>
          <a:bodyPr>
            <a:normAutofit fontScale="62500" lnSpcReduction="20000"/>
          </a:bodyPr>
          <a:lstStyle/>
          <a:p>
            <a:pPr marL="0" indent="457200" algn="just">
              <a:lnSpc>
                <a:spcPct val="120000"/>
              </a:lnSpc>
              <a:spcBef>
                <a:spcPts val="0"/>
              </a:spcBef>
              <a:buNone/>
            </a:pPr>
            <a:r>
              <a:rPr lang="uk-UA" sz="3200" dirty="0" smtClean="0"/>
              <a:t>Систематичне </a:t>
            </a:r>
            <a:r>
              <a:rPr lang="uk-UA" sz="3200" dirty="0"/>
              <a:t>вживання наркотиків </a:t>
            </a:r>
            <a:r>
              <a:rPr lang="uk-UA" sz="3200" dirty="0" smtClean="0"/>
              <a:t>призводить до стрімкої деградації </a:t>
            </a:r>
            <a:r>
              <a:rPr lang="uk-UA" sz="3200" dirty="0"/>
              <a:t>особистості, руйнування моральних основ поведінки. Традиційна мораль, навіть підкріплена авторитетом релігії, не здатна сьогодні зупинити хвилю наркотизму. Українська родина не може захистити дитину від наркотизму: сімейна культура у значній мірі зруйнована. </a:t>
            </a:r>
            <a:r>
              <a:rPr lang="uk-UA" sz="3200" dirty="0" err="1"/>
              <a:t>Наркоманська</a:t>
            </a:r>
            <a:r>
              <a:rPr lang="uk-UA" sz="3200" dirty="0"/>
              <a:t> субкультура з’являється сьогодні як контркультура з набагато більшим потенціалом, ніж потенціал традиційної культури, яку намагаються їй протиставити. Як контркультура, наркотизм експлуатує глибинні підстави культури, псуючи їх позитивний зміст. Наприклад, християнське «не здобувай багатств на землі» у свідомості наркомана перетвориться у «зневажай життя».</a:t>
            </a:r>
          </a:p>
          <a:p>
            <a:pPr marL="0" indent="0">
              <a:buNone/>
            </a:pPr>
            <a:endParaRPr lang="uk-UA" dirty="0"/>
          </a:p>
        </p:txBody>
      </p:sp>
      <p:sp>
        <p:nvSpPr>
          <p:cNvPr id="4" name="Объект 3"/>
          <p:cNvSpPr>
            <a:spLocks noGrp="1"/>
          </p:cNvSpPr>
          <p:nvPr>
            <p:ph sz="half" idx="2"/>
          </p:nvPr>
        </p:nvSpPr>
        <p:spPr>
          <a:xfrm>
            <a:off x="4716016" y="620688"/>
            <a:ext cx="4427984" cy="6237312"/>
          </a:xfrm>
        </p:spPr>
        <p:txBody>
          <a:bodyPr>
            <a:normAutofit fontScale="62500" lnSpcReduction="20000"/>
          </a:bodyPr>
          <a:lstStyle/>
          <a:p>
            <a:pPr marL="0" indent="0">
              <a:buNone/>
            </a:pPr>
            <a:endParaRPr lang="uk-U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564" t="26690" r="7711" b="284"/>
          <a:stretch/>
        </p:blipFill>
        <p:spPr bwMode="auto">
          <a:xfrm>
            <a:off x="4716016" y="620688"/>
            <a:ext cx="4427984" cy="623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15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348880"/>
            <a:ext cx="9144000" cy="720080"/>
          </a:xfrm>
        </p:spPr>
        <p:txBody>
          <a:bodyPr>
            <a:normAutofit fontScale="90000"/>
          </a:bodyPr>
          <a:lstStyle/>
          <a:p>
            <a:r>
              <a:rPr lang="uk-UA" dirty="0" smtClean="0"/>
              <a:t>ПИТАННЯ ЛЕКЦІЙНОГО ЗАНЯТТЯ:</a:t>
            </a:r>
            <a:endParaRPr lang="uk-UA" dirty="0"/>
          </a:p>
        </p:txBody>
      </p:sp>
      <p:sp>
        <p:nvSpPr>
          <p:cNvPr id="4" name="Объект 3"/>
          <p:cNvSpPr>
            <a:spLocks noGrp="1"/>
          </p:cNvSpPr>
          <p:nvPr>
            <p:ph idx="1"/>
          </p:nvPr>
        </p:nvSpPr>
        <p:spPr>
          <a:xfrm>
            <a:off x="0" y="2996952"/>
            <a:ext cx="9144000" cy="3861048"/>
          </a:xfrm>
        </p:spPr>
        <p:txBody>
          <a:bodyPr>
            <a:normAutofit lnSpcReduction="10000"/>
          </a:bodyPr>
          <a:lstStyle/>
          <a:p>
            <a:pPr marL="0" indent="0" algn="just">
              <a:buNone/>
            </a:pPr>
            <a:r>
              <a:rPr lang="uk-UA" dirty="0"/>
              <a:t>Вступ</a:t>
            </a:r>
          </a:p>
          <a:p>
            <a:pPr marL="514350" lvl="0" indent="-514350" algn="just">
              <a:buFont typeface="+mj-lt"/>
              <a:buAutoNum type="arabicPeriod"/>
            </a:pPr>
            <a:r>
              <a:rPr lang="uk-UA" dirty="0" smtClean="0"/>
              <a:t>Поняття та кримінологічна характеристика </a:t>
            </a:r>
            <a:r>
              <a:rPr lang="uk-UA" dirty="0" err="1" smtClean="0"/>
              <a:t>наркозлочинності</a:t>
            </a:r>
            <a:r>
              <a:rPr lang="uk-UA" dirty="0" smtClean="0"/>
              <a:t>.</a:t>
            </a:r>
          </a:p>
          <a:p>
            <a:pPr marL="514350" lvl="0" indent="-514350" algn="just">
              <a:buFont typeface="+mj-lt"/>
              <a:buAutoNum type="arabicPeriod"/>
            </a:pPr>
            <a:r>
              <a:rPr lang="uk-UA" dirty="0" smtClean="0"/>
              <a:t>Причини </a:t>
            </a:r>
            <a:r>
              <a:rPr lang="uk-UA" dirty="0"/>
              <a:t>та умови поширення </a:t>
            </a:r>
            <a:r>
              <a:rPr lang="uk-UA" dirty="0" err="1" smtClean="0"/>
              <a:t>наркозлочинності</a:t>
            </a:r>
            <a:r>
              <a:rPr lang="uk-UA" dirty="0" smtClean="0"/>
              <a:t>.</a:t>
            </a:r>
            <a:endParaRPr lang="uk-UA" dirty="0"/>
          </a:p>
          <a:p>
            <a:pPr marL="514350" lvl="0" indent="-514350" algn="just">
              <a:buFont typeface="+mj-lt"/>
              <a:buAutoNum type="arabicPeriod"/>
            </a:pPr>
            <a:r>
              <a:rPr lang="uk-UA" dirty="0" smtClean="0"/>
              <a:t>Запобігання </a:t>
            </a:r>
            <a:r>
              <a:rPr lang="uk-UA" dirty="0" err="1" smtClean="0"/>
              <a:t>наркозлочинності</a:t>
            </a:r>
            <a:r>
              <a:rPr lang="uk-UA" dirty="0" smtClean="0"/>
              <a:t>.</a:t>
            </a:r>
            <a:endParaRPr lang="uk-UA" dirty="0"/>
          </a:p>
          <a:p>
            <a:pPr marL="0" indent="0" algn="just">
              <a:buNone/>
            </a:pPr>
            <a:r>
              <a:rPr lang="uk-UA" dirty="0" smtClean="0"/>
              <a:t>Висновок</a:t>
            </a:r>
            <a:endParaRPr lang="uk-UA" dirty="0"/>
          </a:p>
          <a:p>
            <a:endParaRPr lang="uk-UA" dirty="0"/>
          </a:p>
        </p:txBody>
      </p:sp>
      <p:pic>
        <p:nvPicPr>
          <p:cNvPr id="2050" name="Picture 2" descr="Наркозлочинність (кримінологічний аналіз та протидія) - Купить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0"/>
            <a:ext cx="4067943" cy="2492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301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648"/>
            <a:ext cx="9144000" cy="758056"/>
          </a:xfrm>
        </p:spPr>
        <p:txBody>
          <a:bodyPr>
            <a:normAutofit fontScale="90000"/>
          </a:bodyPr>
          <a:lstStyle/>
          <a:p>
            <a:r>
              <a:rPr lang="uk-UA" b="1" dirty="0"/>
              <a:t>Медичний аспект.</a:t>
            </a:r>
            <a:endParaRPr lang="uk-UA" dirty="0"/>
          </a:p>
        </p:txBody>
      </p:sp>
      <p:sp>
        <p:nvSpPr>
          <p:cNvPr id="3" name="Объект 2"/>
          <p:cNvSpPr>
            <a:spLocks noGrp="1"/>
          </p:cNvSpPr>
          <p:nvPr>
            <p:ph sz="half" idx="1"/>
          </p:nvPr>
        </p:nvSpPr>
        <p:spPr>
          <a:xfrm>
            <a:off x="0" y="620688"/>
            <a:ext cx="4644008" cy="6237312"/>
          </a:xfrm>
        </p:spPr>
        <p:txBody>
          <a:bodyPr>
            <a:normAutofit fontScale="77500" lnSpcReduction="20000"/>
          </a:bodyPr>
          <a:lstStyle/>
          <a:p>
            <a:pPr marL="0" indent="457200" algn="just">
              <a:lnSpc>
                <a:spcPct val="120000"/>
              </a:lnSpc>
              <a:spcBef>
                <a:spcPts val="0"/>
              </a:spcBef>
              <a:buNone/>
            </a:pPr>
            <a:r>
              <a:rPr lang="uk-UA" sz="3200" dirty="0"/>
              <a:t>Вживання наркотиків розвиваються три головні клінічні феномени:</a:t>
            </a:r>
          </a:p>
          <a:p>
            <a:pPr marL="0" indent="457200" algn="just">
              <a:lnSpc>
                <a:spcPct val="120000"/>
              </a:lnSpc>
              <a:spcBef>
                <a:spcPts val="0"/>
              </a:spcBef>
              <a:buFontTx/>
              <a:buChar char="-"/>
            </a:pPr>
            <a:r>
              <a:rPr lang="uk-UA" dirty="0"/>
              <a:t>по-перше, психічна залежність: наркотик стає найважливішою умовою контакту людини з життям;</a:t>
            </a:r>
          </a:p>
          <a:p>
            <a:pPr marL="0" indent="457200" algn="just">
              <a:lnSpc>
                <a:spcPct val="120000"/>
              </a:lnSpc>
              <a:spcBef>
                <a:spcPts val="0"/>
              </a:spcBef>
              <a:buFontTx/>
              <a:buChar char="-"/>
            </a:pPr>
            <a:r>
              <a:rPr lang="uk-UA" dirty="0"/>
              <a:t>по-друге, фізична залежність: наркотик поступово проникає у різні ланцюги обмінних процесів в організмі, а його відсутність викликає «</a:t>
            </a:r>
            <a:r>
              <a:rPr lang="uk-UA" dirty="0" err="1"/>
              <a:t>абстинентний</a:t>
            </a:r>
            <a:r>
              <a:rPr lang="uk-UA" dirty="0"/>
              <a:t> синдром»;</a:t>
            </a:r>
          </a:p>
          <a:p>
            <a:pPr marL="0" indent="457200" algn="just">
              <a:lnSpc>
                <a:spcPct val="120000"/>
              </a:lnSpc>
              <a:spcBef>
                <a:spcPts val="0"/>
              </a:spcBef>
              <a:buFontTx/>
              <a:buChar char="-"/>
            </a:pPr>
            <a:r>
              <a:rPr lang="uk-UA" dirty="0"/>
              <a:t>по-третє, звикання до того або іншого наркотику й збільшення дози. </a:t>
            </a:r>
            <a:r>
              <a:rPr lang="uk-UA" dirty="0" smtClean="0"/>
              <a:t>Традиція</a:t>
            </a:r>
            <a:r>
              <a:rPr lang="uk-UA" dirty="0"/>
              <a:t>, що склалася у медицині, пов’язувати вживання наркотиків з якою-небудь психопатологією лише консервує проблему. </a:t>
            </a:r>
          </a:p>
          <a:p>
            <a:pPr marL="0" indent="0">
              <a:buNone/>
            </a:pPr>
            <a:endParaRPr lang="uk-UA" dirty="0"/>
          </a:p>
        </p:txBody>
      </p:sp>
      <p:sp>
        <p:nvSpPr>
          <p:cNvPr id="4" name="Объект 3"/>
          <p:cNvSpPr>
            <a:spLocks noGrp="1"/>
          </p:cNvSpPr>
          <p:nvPr>
            <p:ph sz="half" idx="2"/>
          </p:nvPr>
        </p:nvSpPr>
        <p:spPr>
          <a:xfrm>
            <a:off x="4644008" y="620688"/>
            <a:ext cx="4499992" cy="6237312"/>
          </a:xfrm>
        </p:spPr>
        <p:txBody>
          <a:bodyPr>
            <a:normAutofit fontScale="77500" lnSpcReduction="20000"/>
          </a:bodyPr>
          <a:lstStyle/>
          <a:p>
            <a:pPr marL="0" indent="0">
              <a:buNone/>
            </a:pPr>
            <a:endParaRPr lang="uk-U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620688"/>
            <a:ext cx="4494312" cy="623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6317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64" y="6648"/>
            <a:ext cx="9144000" cy="758056"/>
          </a:xfrm>
        </p:spPr>
        <p:txBody>
          <a:bodyPr>
            <a:normAutofit fontScale="90000"/>
          </a:bodyPr>
          <a:lstStyle/>
          <a:p>
            <a:r>
              <a:rPr lang="uk-UA" b="1" dirty="0"/>
              <a:t>Психологічний аспект.</a:t>
            </a:r>
            <a:endParaRPr lang="uk-UA" dirty="0"/>
          </a:p>
        </p:txBody>
      </p:sp>
      <p:sp>
        <p:nvSpPr>
          <p:cNvPr id="3" name="Объект 2"/>
          <p:cNvSpPr>
            <a:spLocks noGrp="1"/>
          </p:cNvSpPr>
          <p:nvPr>
            <p:ph sz="half" idx="1"/>
          </p:nvPr>
        </p:nvSpPr>
        <p:spPr>
          <a:xfrm>
            <a:off x="0" y="692696"/>
            <a:ext cx="4572000" cy="6165304"/>
          </a:xfrm>
        </p:spPr>
        <p:txBody>
          <a:bodyPr>
            <a:normAutofit fontScale="70000" lnSpcReduction="20000"/>
          </a:bodyPr>
          <a:lstStyle/>
          <a:p>
            <a:pPr marL="0" indent="457200" algn="just">
              <a:lnSpc>
                <a:spcPct val="120000"/>
              </a:lnSpc>
              <a:spcBef>
                <a:spcPts val="0"/>
              </a:spcBef>
              <a:buNone/>
            </a:pPr>
            <a:r>
              <a:rPr lang="uk-UA" dirty="0"/>
              <a:t>В</a:t>
            </a:r>
            <a:r>
              <a:rPr lang="uk-UA" dirty="0" smtClean="0"/>
              <a:t>иділяють </a:t>
            </a:r>
            <a:r>
              <a:rPr lang="uk-UA" dirty="0"/>
              <a:t>наступні риси особистості молодих людей, які можуть, хоча й не обов’язково, стати причиною пристрасті до наркотиків: </a:t>
            </a:r>
            <a:endParaRPr lang="uk-UA" dirty="0" smtClean="0"/>
          </a:p>
          <a:p>
            <a:pPr marL="0" indent="457200" algn="just">
              <a:lnSpc>
                <a:spcPct val="120000"/>
              </a:lnSpc>
              <a:spcBef>
                <a:spcPts val="0"/>
              </a:spcBef>
            </a:pPr>
            <a:r>
              <a:rPr lang="uk-UA" dirty="0" smtClean="0"/>
              <a:t>емоційна незрілість; </a:t>
            </a:r>
          </a:p>
          <a:p>
            <a:pPr marL="0" indent="457200" algn="just">
              <a:lnSpc>
                <a:spcPct val="120000"/>
              </a:lnSpc>
              <a:spcBef>
                <a:spcPts val="0"/>
              </a:spcBef>
            </a:pPr>
            <a:r>
              <a:rPr lang="uk-UA" dirty="0" smtClean="0"/>
              <a:t>неповноцінна </a:t>
            </a:r>
            <a:r>
              <a:rPr lang="uk-UA" dirty="0"/>
              <a:t>психосексуальна </a:t>
            </a:r>
            <a:r>
              <a:rPr lang="uk-UA" dirty="0" smtClean="0"/>
              <a:t>організація;</a:t>
            </a:r>
          </a:p>
          <a:p>
            <a:pPr marL="0" indent="457200" algn="just">
              <a:lnSpc>
                <a:spcPct val="120000"/>
              </a:lnSpc>
              <a:spcBef>
                <a:spcPts val="0"/>
              </a:spcBef>
            </a:pPr>
            <a:r>
              <a:rPr lang="uk-UA" dirty="0" smtClean="0"/>
              <a:t>садистські </a:t>
            </a:r>
            <a:r>
              <a:rPr lang="uk-UA" dirty="0"/>
              <a:t>й </a:t>
            </a:r>
            <a:r>
              <a:rPr lang="uk-UA" dirty="0" err="1"/>
              <a:t>мазохистські</a:t>
            </a:r>
            <a:r>
              <a:rPr lang="uk-UA" dirty="0"/>
              <a:t> </a:t>
            </a:r>
            <a:r>
              <a:rPr lang="uk-UA" dirty="0" smtClean="0"/>
              <a:t>прояви;</a:t>
            </a:r>
          </a:p>
          <a:p>
            <a:pPr marL="0" indent="457200" algn="just">
              <a:lnSpc>
                <a:spcPct val="120000"/>
              </a:lnSpc>
              <a:spcBef>
                <a:spcPts val="0"/>
              </a:spcBef>
            </a:pPr>
            <a:r>
              <a:rPr lang="uk-UA" dirty="0" smtClean="0"/>
              <a:t>агресивність </a:t>
            </a:r>
            <a:r>
              <a:rPr lang="uk-UA" dirty="0"/>
              <a:t>і нетерпимість. </a:t>
            </a:r>
          </a:p>
          <a:p>
            <a:pPr marL="0" indent="457200" algn="just">
              <a:lnSpc>
                <a:spcPct val="120000"/>
              </a:lnSpc>
              <a:spcBef>
                <a:spcPts val="0"/>
              </a:spcBef>
              <a:buNone/>
            </a:pPr>
            <a:r>
              <a:rPr lang="uk-UA" dirty="0"/>
              <a:t>Сприяють цьому також і слабкі адаптаційні здатності, схильність до регресивної поведінки, ускладнення у міжособистісному спілкуванні. Ефективна профілактика наркотизму можлива, якщо вона будується як системний вплив, що підвищує можливості </a:t>
            </a:r>
            <a:r>
              <a:rPr lang="uk-UA" dirty="0" smtClean="0"/>
              <a:t>самореалізації особистості </a:t>
            </a:r>
            <a:r>
              <a:rPr lang="uk-UA" dirty="0"/>
              <a:t>у динамічному соціальному середовищі.</a:t>
            </a:r>
          </a:p>
          <a:p>
            <a:pPr marL="0" indent="0">
              <a:buNone/>
            </a:pPr>
            <a:endParaRPr lang="uk-UA" dirty="0"/>
          </a:p>
        </p:txBody>
      </p:sp>
      <p:sp>
        <p:nvSpPr>
          <p:cNvPr id="4" name="Объект 3"/>
          <p:cNvSpPr>
            <a:spLocks noGrp="1"/>
          </p:cNvSpPr>
          <p:nvPr>
            <p:ph sz="half" idx="2"/>
          </p:nvPr>
        </p:nvSpPr>
        <p:spPr>
          <a:xfrm>
            <a:off x="4648200" y="692696"/>
            <a:ext cx="4495800" cy="6165304"/>
          </a:xfrm>
        </p:spPr>
        <p:txBody>
          <a:bodyPr>
            <a:normAutofit fontScale="70000" lnSpcReduction="20000"/>
          </a:bodyPr>
          <a:lstStyle/>
          <a:p>
            <a:pPr marL="0" indent="0">
              <a:buNone/>
            </a:pPr>
            <a:endParaRPr lang="uk-UA"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067" t="3044" r="71466" b="66296"/>
          <a:stretch/>
        </p:blipFill>
        <p:spPr bwMode="auto">
          <a:xfrm>
            <a:off x="4644008" y="692696"/>
            <a:ext cx="4499992" cy="6165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5337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Преступность в Украине – статистика за 2017 год » Слово и Дел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679"/>
            <a:ext cx="9156699" cy="102194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НАЦІОНАЛЬНИЙ ЗВІТ щодо наркотичної ситуації в Україні за 2018 рі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xmlns="" val="2049530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254287992"/>
              </p:ext>
            </p:extLst>
          </p:nvPr>
        </p:nvGraphicFramePr>
        <p:xfrm>
          <a:off x="0" y="7888"/>
          <a:ext cx="9124404" cy="685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3387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1586677218"/>
              </p:ext>
            </p:extLst>
          </p:nvPr>
        </p:nvGraphicFramePr>
        <p:xfrm>
          <a:off x="0" y="16024"/>
          <a:ext cx="9144000" cy="6841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16816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котики в Україні: стало на порядок більше каналів поставки дурі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7529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За минулий рік підрозділи протидії наркозлочинності припинили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44"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0" y="6193304"/>
            <a:ext cx="5364088" cy="369332"/>
          </a:xfrm>
          <a:prstGeom prst="rect">
            <a:avLst/>
          </a:prstGeom>
        </p:spPr>
        <p:txBody>
          <a:bodyPr wrap="square">
            <a:spAutoFit/>
          </a:bodyPr>
          <a:lstStyle/>
          <a:p>
            <a:r>
              <a:rPr lang="uk-UA" dirty="0" smtClean="0">
                <a:solidFill>
                  <a:schemeClr val="bg1"/>
                </a:solidFill>
              </a:rPr>
              <a:t>У </a:t>
            </a:r>
            <a:r>
              <a:rPr lang="uk-UA" dirty="0">
                <a:solidFill>
                  <a:schemeClr val="bg1"/>
                </a:solidFill>
              </a:rPr>
              <a:t>2019 </a:t>
            </a:r>
            <a:r>
              <a:rPr lang="uk-UA" dirty="0" smtClean="0">
                <a:solidFill>
                  <a:schemeClr val="bg1"/>
                </a:solidFill>
              </a:rPr>
              <a:t>році Питома вага (ст.309</a:t>
            </a:r>
            <a:r>
              <a:rPr lang="uk-UA" dirty="0">
                <a:solidFill>
                  <a:schemeClr val="bg1"/>
                </a:solidFill>
              </a:rPr>
              <a:t>, 307, 310 </a:t>
            </a:r>
            <a:r>
              <a:rPr lang="uk-UA" dirty="0" smtClean="0">
                <a:solidFill>
                  <a:schemeClr val="bg1"/>
                </a:solidFill>
              </a:rPr>
              <a:t>ККУ) = </a:t>
            </a:r>
            <a:r>
              <a:rPr lang="uk-UA" dirty="0">
                <a:solidFill>
                  <a:schemeClr val="bg1"/>
                </a:solidFill>
              </a:rPr>
              <a:t>94</a:t>
            </a:r>
            <a:r>
              <a:rPr lang="uk-UA" dirty="0" smtClean="0">
                <a:solidFill>
                  <a:schemeClr val="bg1"/>
                </a:solidFill>
              </a:rPr>
              <a:t>%</a:t>
            </a:r>
            <a:endParaRPr lang="uk-UA" dirty="0">
              <a:solidFill>
                <a:schemeClr val="bg1"/>
              </a:solidFill>
            </a:endParaRPr>
          </a:p>
        </p:txBody>
      </p:sp>
    </p:spTree>
    <p:extLst>
      <p:ext uri="{BB962C8B-B14F-4D97-AF65-F5344CB8AC3E}">
        <p14:creationId xmlns:p14="http://schemas.microsoft.com/office/powerpoint/2010/main" xmlns="" val="276813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Ми повинні вчасно реагувати на виклики у безпековому просторі і не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1250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СУЧАСНИЙ СТАН ПРОТИДІЇ НАРКОЗЛОЧИННОСТІ В УКРАЇН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СУЧАСНИЙ СТАН ПРОТИДІЇ НАРКОЗЛОЧИННОСТІ В УКРАЇНІ"/>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СУЧАСНИЙ СТАН ПРОТИДІЇ НАРКОЗЛОЧИННОСТІ В УКРАЇНІ"/>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8" descr="СУЧАСНИЙ СТАН ПРОТИДІЇ НАРКОЗЛОЧИННОСТІ В УКРАЇНІ"/>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202"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5766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Хвалебная ода каннабису - новости 2000.u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727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5032"/>
            <a:ext cx="8928992" cy="360040"/>
          </a:xfrm>
        </p:spPr>
        <p:txBody>
          <a:bodyPr>
            <a:noAutofit/>
          </a:bodyPr>
          <a:lstStyle/>
          <a:p>
            <a:r>
              <a:rPr lang="uk-UA" sz="3600" b="1" dirty="0"/>
              <a:t>Список рекомендованих джерел</a:t>
            </a:r>
            <a:r>
              <a:rPr lang="uk-UA" sz="3600" b="1" dirty="0" smtClean="0"/>
              <a:t>:</a:t>
            </a:r>
            <a:endParaRPr lang="uk-UA" sz="3600" dirty="0"/>
          </a:p>
        </p:txBody>
      </p:sp>
      <p:sp>
        <p:nvSpPr>
          <p:cNvPr id="3" name="Объект 2"/>
          <p:cNvSpPr>
            <a:spLocks noGrp="1"/>
          </p:cNvSpPr>
          <p:nvPr>
            <p:ph idx="1"/>
          </p:nvPr>
        </p:nvSpPr>
        <p:spPr>
          <a:xfrm>
            <a:off x="0" y="476672"/>
            <a:ext cx="9144000" cy="6381328"/>
          </a:xfrm>
        </p:spPr>
        <p:txBody>
          <a:bodyPr>
            <a:noAutofit/>
          </a:bodyPr>
          <a:lstStyle/>
          <a:p>
            <a:pPr lvl="0" algn="just">
              <a:buFont typeface="+mj-lt"/>
              <a:buAutoNum type="arabicPeriod"/>
            </a:pPr>
            <a:r>
              <a:rPr lang="uk-UA" sz="1600" dirty="0" smtClean="0"/>
              <a:t>Закон </a:t>
            </a:r>
            <a:r>
              <a:rPr lang="uk-UA" sz="1600" dirty="0"/>
              <a:t>України «Про наркотичні </a:t>
            </a:r>
            <a:r>
              <a:rPr lang="uk-UA" sz="1600" dirty="0" smtClean="0"/>
              <a:t>засоби, психотропні речовини і прекурсори » </a:t>
            </a:r>
            <a:r>
              <a:rPr lang="uk-UA" sz="1600" dirty="0"/>
              <a:t>№ </a:t>
            </a:r>
            <a:r>
              <a:rPr lang="uk-UA" sz="1600" dirty="0" smtClean="0"/>
              <a:t>60/95-ВР</a:t>
            </a:r>
            <a:r>
              <a:rPr lang="en-US" sz="1600" dirty="0" smtClean="0"/>
              <a:t> </a:t>
            </a:r>
            <a:r>
              <a:rPr lang="uk-UA" sz="1600" dirty="0" smtClean="0"/>
              <a:t>від </a:t>
            </a:r>
            <a:r>
              <a:rPr lang="uk-UA" sz="1600" dirty="0"/>
              <a:t>15.02.1995 </a:t>
            </a:r>
            <a:r>
              <a:rPr lang="uk-UA" sz="1600" dirty="0" smtClean="0"/>
              <a:t>року </a:t>
            </a:r>
            <a:r>
              <a:rPr lang="uk-UA" sz="1600" dirty="0"/>
              <a:t>- </a:t>
            </a:r>
            <a:r>
              <a:rPr lang="uk-UA" sz="1600" u="sng" dirty="0">
                <a:hlinkClick r:id="rId2"/>
              </a:rPr>
              <a:t>http://zakon.rada.gov.ua</a:t>
            </a:r>
            <a:r>
              <a:rPr lang="uk-UA" sz="1600" dirty="0"/>
              <a:t>.</a:t>
            </a:r>
          </a:p>
          <a:p>
            <a:pPr lvl="0" algn="just">
              <a:buFont typeface="+mj-lt"/>
              <a:buAutoNum type="arabicPeriod"/>
            </a:pPr>
            <a:r>
              <a:rPr lang="uk-UA" sz="1600" dirty="0"/>
              <a:t>Закон України «Про заходи протидії незаконному обігу наркотичних засобів, психотропних речовин і прекурсорів та зловживанню ними» № 62/95-ВР </a:t>
            </a:r>
            <a:r>
              <a:rPr lang="en-US" sz="1600" dirty="0" smtClean="0"/>
              <a:t> </a:t>
            </a:r>
            <a:r>
              <a:rPr lang="uk-UA" sz="1600" dirty="0" smtClean="0"/>
              <a:t>від </a:t>
            </a:r>
            <a:r>
              <a:rPr lang="uk-UA" sz="1600" dirty="0"/>
              <a:t>15.02. 1995 р. - </a:t>
            </a:r>
            <a:r>
              <a:rPr lang="uk-UA" sz="1600" u="sng" dirty="0">
                <a:hlinkClick r:id="rId2"/>
              </a:rPr>
              <a:t>http://zakon.rada.gov.ua</a:t>
            </a:r>
            <a:r>
              <a:rPr lang="uk-UA" sz="1600" dirty="0"/>
              <a:t>.</a:t>
            </a:r>
          </a:p>
          <a:p>
            <a:pPr lvl="0" algn="just">
              <a:buFont typeface="+mj-lt"/>
              <a:buAutoNum type="arabicPeriod"/>
            </a:pPr>
            <a:r>
              <a:rPr lang="uk-UA" sz="1600" dirty="0" smtClean="0"/>
              <a:t>Закон України «Про органи і служби у справах дітей та спеціальні установи для дітей» № 20/95-ВР від 24 січня 1995 р. - </a:t>
            </a:r>
            <a:r>
              <a:rPr lang="uk-UA" sz="1600" u="sng" dirty="0" smtClean="0">
                <a:hlinkClick r:id="rId2"/>
              </a:rPr>
              <a:t>http://zakon.rada.gov.ua</a:t>
            </a:r>
            <a:r>
              <a:rPr lang="uk-UA" sz="1600" dirty="0" smtClean="0"/>
              <a:t>.</a:t>
            </a:r>
          </a:p>
          <a:p>
            <a:pPr lvl="0" algn="just">
              <a:buFont typeface="+mj-lt"/>
              <a:buAutoNum type="arabicPeriod"/>
            </a:pPr>
            <a:r>
              <a:rPr lang="uk-UA" sz="1600" dirty="0" smtClean="0"/>
              <a:t>Закон України «Про сприяння соціальному становленню та розвитку молоді в Україні» </a:t>
            </a:r>
            <a:r>
              <a:rPr lang="en-US" sz="1600" dirty="0" smtClean="0"/>
              <a:t>№ 2998-XII </a:t>
            </a:r>
            <a:r>
              <a:rPr lang="uk-UA" sz="1600" dirty="0" smtClean="0"/>
              <a:t>від 5 лютого 1993 р. - </a:t>
            </a:r>
            <a:r>
              <a:rPr lang="uk-UA" sz="1600" u="sng" dirty="0" smtClean="0">
                <a:hlinkClick r:id="rId2"/>
              </a:rPr>
              <a:t>http://zakon.rada.gov.ua</a:t>
            </a:r>
            <a:r>
              <a:rPr lang="uk-UA" sz="1600" dirty="0" smtClean="0"/>
              <a:t>.</a:t>
            </a:r>
          </a:p>
          <a:p>
            <a:pPr algn="just">
              <a:buFont typeface="+mj-lt"/>
              <a:buAutoNum type="arabicPeriod"/>
            </a:pPr>
            <a:r>
              <a:rPr lang="uk-UA" sz="1600" dirty="0" smtClean="0"/>
              <a:t>Закон України «Про участь громадян в охороні громадського порядку і державного кордону»</a:t>
            </a:r>
            <a:r>
              <a:rPr lang="en-US" sz="1600" dirty="0" smtClean="0"/>
              <a:t> № 1835-III</a:t>
            </a:r>
            <a:r>
              <a:rPr lang="uk-UA" sz="1600" dirty="0" smtClean="0"/>
              <a:t> від 22 червня 2000 року </a:t>
            </a:r>
            <a:r>
              <a:rPr lang="en-US" sz="1600" dirty="0" smtClean="0"/>
              <a:t>-</a:t>
            </a:r>
            <a:r>
              <a:rPr lang="uk-UA" sz="1600" dirty="0" smtClean="0"/>
              <a:t> </a:t>
            </a:r>
            <a:r>
              <a:rPr lang="uk-UA" sz="1600" u="sng" dirty="0">
                <a:hlinkClick r:id="rId2"/>
              </a:rPr>
              <a:t>http://zakon.rada.gov.ua</a:t>
            </a:r>
            <a:r>
              <a:rPr lang="uk-UA" sz="1600" dirty="0" smtClean="0"/>
              <a:t>.</a:t>
            </a:r>
          </a:p>
          <a:p>
            <a:pPr lvl="0" algn="just">
              <a:buFont typeface="+mj-lt"/>
              <a:buAutoNum type="arabicPeriod"/>
            </a:pPr>
            <a:r>
              <a:rPr lang="uk-UA" sz="1600" dirty="0" smtClean="0"/>
              <a:t>Розпорядження </a:t>
            </a:r>
            <a:r>
              <a:rPr lang="uk-UA" sz="1600" dirty="0"/>
              <a:t>КМУ від 28.08.2013 року № 735-р. «Про схвалення Стратегії державної політики щодо наркотиків на період до 2020 року» - </a:t>
            </a:r>
            <a:r>
              <a:rPr lang="uk-UA" sz="1600" u="sng" dirty="0">
                <a:hlinkClick r:id="rId2"/>
              </a:rPr>
              <a:t>http://zakon.rada.gov.ua</a:t>
            </a:r>
            <a:r>
              <a:rPr lang="uk-UA" sz="1600" dirty="0"/>
              <a:t>.</a:t>
            </a:r>
          </a:p>
          <a:p>
            <a:pPr lvl="0" algn="just">
              <a:buFont typeface="+mj-lt"/>
              <a:buAutoNum type="arabicPeriod"/>
            </a:pPr>
            <a:r>
              <a:rPr lang="uk-UA" sz="1600" dirty="0"/>
              <a:t>Розпорядження КМУ від 30 листопада 2011 року №1209-р «Про схвалення Концепції реалізації державної політики у сфері профілактики правопорушень на період до 2015 року» - </a:t>
            </a:r>
            <a:r>
              <a:rPr lang="uk-UA" sz="1600" u="sng" dirty="0">
                <a:hlinkClick r:id="rId2"/>
              </a:rPr>
              <a:t>http://zakon.rada.gov.ua</a:t>
            </a:r>
            <a:r>
              <a:rPr lang="uk-UA" sz="1600" dirty="0" smtClean="0"/>
              <a:t>.</a:t>
            </a:r>
          </a:p>
          <a:p>
            <a:pPr lvl="0" algn="just">
              <a:buFont typeface="+mj-lt"/>
              <a:buAutoNum type="arabicPeriod"/>
            </a:pPr>
            <a:r>
              <a:rPr lang="uk-UA" sz="1600" dirty="0" smtClean="0"/>
              <a:t>Розпорядження </a:t>
            </a:r>
            <a:r>
              <a:rPr lang="uk-UA" sz="1600" dirty="0"/>
              <a:t>КМУ від 13 вересня 2010 року № 1808 –р «Про схвалення Концепції реалізації державної політики у сфері протидії поширенню наркоманії, боротьби з незаконним обігом наркотичних засобів, психотропних речовин та прекурсорів на 2011-2015 роки» - </a:t>
            </a:r>
            <a:r>
              <a:rPr lang="uk-UA" sz="1600" u="sng" dirty="0">
                <a:hlinkClick r:id="rId2"/>
              </a:rPr>
              <a:t>http://zakon.rada.gov.ua</a:t>
            </a:r>
            <a:r>
              <a:rPr lang="uk-UA" sz="1600" dirty="0" smtClean="0"/>
              <a:t>.</a:t>
            </a:r>
            <a:endParaRPr lang="en-US" sz="1600" dirty="0" smtClean="0"/>
          </a:p>
          <a:p>
            <a:pPr algn="just">
              <a:buFont typeface="+mj-lt"/>
              <a:buAutoNum type="arabicPeriod"/>
            </a:pPr>
            <a:r>
              <a:rPr lang="uk-UA" sz="1600" dirty="0"/>
              <a:t>Розпорядження КМУ від 22 листопада 2010 року № 2140 «Про затвердження плану заходів щодо виконання Концепції реалізації державної політики у сфері протидії поширенню наркоманії, боротьби з незаконним обігом наркотичних засобів, психотропних речовин та прекурсорів на 2011 - 2015 роки - </a:t>
            </a:r>
            <a:r>
              <a:rPr lang="uk-UA" sz="1600" u="sng" dirty="0">
                <a:hlinkClick r:id="rId2"/>
              </a:rPr>
              <a:t>http://zakon.rada.gov.ua</a:t>
            </a:r>
            <a:r>
              <a:rPr lang="uk-UA" sz="1600" dirty="0"/>
              <a:t>.</a:t>
            </a:r>
          </a:p>
          <a:p>
            <a:pPr lvl="0" algn="just"/>
            <a:endParaRPr lang="uk-UA" sz="1600" dirty="0"/>
          </a:p>
          <a:p>
            <a:pPr algn="just"/>
            <a:endParaRPr lang="uk-UA" sz="1600" dirty="0"/>
          </a:p>
          <a:p>
            <a:pPr marL="0" lvl="0" indent="0">
              <a:buNone/>
            </a:pPr>
            <a:endParaRPr lang="uk-UA" sz="1600" dirty="0"/>
          </a:p>
        </p:txBody>
      </p:sp>
    </p:spTree>
    <p:extLst>
      <p:ext uri="{BB962C8B-B14F-4D97-AF65-F5344CB8AC3E}">
        <p14:creationId xmlns:p14="http://schemas.microsoft.com/office/powerpoint/2010/main" xmlns="" val="392191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В Украине выдали разрешение на производство продуктов из марихуаны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9069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перація &quot;Мак-2019&quot;: В Україні вилучили наркосировину на кілька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9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НАЦІОНАЛЬНИЙ ЗВІТ щодо наркотичної ситуації в Україні за 2018 рі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НАЦІОНАЛЬНИЙ ЗВІТ щодо наркотичної ситуації в Україні за 2018 рік"/>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5366" name="Picture 6" descr="За останні п'ять років кількість «п'яних» злочинів зменшилась вдвічі"/>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7"/>
            <a:ext cx="9143999" cy="6850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7269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НАЦІОНАЛЬНИЙ ЗВІТ щодо наркотичної ситуації в Україні за 2018 рі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6" descr="НАЦІОНАЛЬНИЙ ЗВІТ щодо наркотичної ситуації в Україні за 2018 рік"/>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8" descr="НАЦІОНАЛЬНИЙ ЗВІТ щодо наркотичної ситуації в Україні за 2018 рік"/>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10" descr="НАЦІОНАЛЬНИЙ ЗВІТ щодо наркотичної ситуації в Україні за 2018 рік"/>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4348" name="Picture 12" descr="За останні п'ять років кількість «п'яних» злочинів зменшилась вдвічі"/>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937"/>
            <a:ext cx="9143999" cy="6850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0641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8398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6712"/>
            <a:ext cx="9144000" cy="6021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0" y="0"/>
            <a:ext cx="9144000" cy="830997"/>
          </a:xfrm>
          <a:prstGeom prst="rect">
            <a:avLst/>
          </a:prstGeom>
        </p:spPr>
        <p:txBody>
          <a:bodyPr wrap="square">
            <a:spAutoFit/>
          </a:bodyPr>
          <a:lstStyle/>
          <a:p>
            <a:pPr algn="ctr"/>
            <a:r>
              <a:rPr lang="ru-RU" sz="2400" b="1" dirty="0"/>
              <a:t>Характеристики та </a:t>
            </a:r>
            <a:r>
              <a:rPr lang="ru-RU" sz="2400" b="1" dirty="0" err="1"/>
              <a:t>тенденції</a:t>
            </a:r>
            <a:r>
              <a:rPr lang="ru-RU" sz="2400" b="1" dirty="0"/>
              <a:t> </a:t>
            </a:r>
            <a:r>
              <a:rPr lang="ru-RU" sz="2400" b="1" dirty="0" err="1"/>
              <a:t>поширеності</a:t>
            </a:r>
            <a:r>
              <a:rPr lang="ru-RU" sz="2400" b="1" dirty="0"/>
              <a:t> </a:t>
            </a:r>
            <a:r>
              <a:rPr lang="ru-RU" sz="2400" b="1" dirty="0" err="1"/>
              <a:t>щодо</a:t>
            </a:r>
            <a:r>
              <a:rPr lang="ru-RU" sz="2400" b="1" dirty="0"/>
              <a:t> </a:t>
            </a:r>
            <a:r>
              <a:rPr lang="ru-RU" sz="2400" b="1" dirty="0" err="1"/>
              <a:t>споживачів</a:t>
            </a:r>
            <a:r>
              <a:rPr lang="ru-RU" sz="2400" b="1" dirty="0"/>
              <a:t> </a:t>
            </a:r>
            <a:r>
              <a:rPr lang="ru-RU" sz="2400" b="1" dirty="0" err="1"/>
              <a:t>наркотиків</a:t>
            </a:r>
            <a:r>
              <a:rPr lang="ru-RU" sz="2400" b="1" dirty="0"/>
              <a:t>, </a:t>
            </a:r>
            <a:r>
              <a:rPr lang="ru-RU" sz="2400" b="1" dirty="0" err="1"/>
              <a:t>від</a:t>
            </a:r>
            <a:r>
              <a:rPr lang="ru-RU" sz="2400" b="1" dirty="0"/>
              <a:t> </a:t>
            </a:r>
            <a:r>
              <a:rPr lang="ru-RU" sz="2400" b="1" dirty="0" err="1"/>
              <a:t>наркозалежності</a:t>
            </a:r>
            <a:r>
              <a:rPr lang="ru-RU" sz="2400" b="1" dirty="0"/>
              <a:t> в </a:t>
            </a:r>
            <a:r>
              <a:rPr lang="ru-RU" sz="2400" b="1" dirty="0" err="1" smtClean="0"/>
              <a:t>Україні</a:t>
            </a:r>
            <a:endParaRPr lang="uk-UA" sz="2400" dirty="0"/>
          </a:p>
        </p:txBody>
      </p:sp>
    </p:spTree>
    <p:extLst>
      <p:ext uri="{BB962C8B-B14F-4D97-AF65-F5344CB8AC3E}">
        <p14:creationId xmlns:p14="http://schemas.microsoft.com/office/powerpoint/2010/main" xmlns="" val="1133071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Як виглядає «боротьба з наркотиками» в... - Альянс громадського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Як виглядає «боротьба з наркотиками» в... - Альянс громадського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9461" name="Picture 5" descr="D:\Мои документы\52391238_1833666876737365_4138428266480402432_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338"/>
            <a:ext cx="9144000" cy="6791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5491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404" y="292387"/>
            <a:ext cx="9144000" cy="584775"/>
          </a:xfrm>
          <a:prstGeom prst="rect">
            <a:avLst/>
          </a:prstGeom>
        </p:spPr>
        <p:txBody>
          <a:bodyPr wrap="square">
            <a:spAutoFit/>
          </a:bodyPr>
          <a:lstStyle/>
          <a:p>
            <a:pPr algn="ctr"/>
            <a:r>
              <a:rPr lang="uk-UA" sz="3200" b="1" dirty="0" smtClean="0"/>
              <a:t>2. Причини </a:t>
            </a:r>
            <a:r>
              <a:rPr lang="uk-UA" sz="3200" b="1" dirty="0"/>
              <a:t>та умови </a:t>
            </a:r>
            <a:r>
              <a:rPr lang="uk-UA" sz="3200" b="1" dirty="0" err="1" smtClean="0"/>
              <a:t>наркозлочинності</a:t>
            </a:r>
            <a:r>
              <a:rPr lang="uk-UA" sz="3200" b="1" dirty="0" smtClean="0"/>
              <a:t>.</a:t>
            </a:r>
            <a:endParaRPr lang="uk-UA" sz="3200" b="1"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206"/>
          <a:stretch/>
        </p:blipFill>
        <p:spPr bwMode="auto">
          <a:xfrm>
            <a:off x="539552" y="877162"/>
            <a:ext cx="7992888" cy="5720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094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0"/>
            <a:ext cx="9144000" cy="692696"/>
          </a:xfrm>
        </p:spPr>
        <p:txBody>
          <a:bodyPr>
            <a:noAutofit/>
          </a:bodyPr>
          <a:lstStyle/>
          <a:p>
            <a:pPr>
              <a:defRPr/>
            </a:pPr>
            <a:r>
              <a:rPr lang="uk-UA" sz="2800" b="1" dirty="0" smtClean="0">
                <a:latin typeface="Times New Roman" pitchFamily="18" charset="0"/>
              </a:rPr>
              <a:t>Причини </a:t>
            </a:r>
            <a:r>
              <a:rPr lang="uk-UA" sz="2800" b="1" dirty="0">
                <a:latin typeface="Times New Roman" pitchFamily="18" charset="0"/>
              </a:rPr>
              <a:t>економічного характеру, </a:t>
            </a:r>
            <a:r>
              <a:rPr lang="uk-UA" sz="2800" b="1" dirty="0" smtClean="0">
                <a:latin typeface="Times New Roman" pitchFamily="18" charset="0"/>
              </a:rPr>
              <a:t>що детермінують </a:t>
            </a:r>
            <a:r>
              <a:rPr lang="uk-UA" sz="2800" b="1" dirty="0" err="1" smtClean="0">
                <a:latin typeface="Times New Roman" pitchFamily="18" charset="0"/>
              </a:rPr>
              <a:t>наркозлочинність</a:t>
            </a:r>
            <a:r>
              <a:rPr lang="uk-UA" sz="2800" b="1" dirty="0" smtClean="0">
                <a:latin typeface="Times New Roman" pitchFamily="18" charset="0"/>
              </a:rPr>
              <a:t>:</a:t>
            </a:r>
            <a:endParaRPr lang="ru-RU" sz="2800" b="1" dirty="0" smtClean="0">
              <a:latin typeface="Times New Roman" pitchFamily="18" charset="0"/>
            </a:endParaRPr>
          </a:p>
        </p:txBody>
      </p:sp>
      <p:sp>
        <p:nvSpPr>
          <p:cNvPr id="287747" name="Rectangle 3"/>
          <p:cNvSpPr>
            <a:spLocks noGrp="1" noChangeArrowheads="1"/>
          </p:cNvSpPr>
          <p:nvPr>
            <p:ph type="body" idx="1"/>
          </p:nvPr>
        </p:nvSpPr>
        <p:spPr>
          <a:xfrm>
            <a:off x="0" y="764705"/>
            <a:ext cx="9144000" cy="3456384"/>
          </a:xfrm>
        </p:spPr>
        <p:txBody>
          <a:bodyPr>
            <a:normAutofit fontScale="92500" lnSpcReduction="10000"/>
          </a:bodyPr>
          <a:lstStyle/>
          <a:p>
            <a:pPr algn="just" eaLnBrk="1" hangingPunct="1">
              <a:lnSpc>
                <a:spcPct val="80000"/>
              </a:lnSpc>
              <a:defRPr/>
            </a:pPr>
            <a:r>
              <a:rPr lang="uk-UA" sz="2400" dirty="0" smtClean="0">
                <a:latin typeface="Times New Roman" pitchFamily="18" charset="0"/>
              </a:rPr>
              <a:t>економіко-соціальне становище в Україні; </a:t>
            </a:r>
          </a:p>
          <a:p>
            <a:pPr algn="just" eaLnBrk="1" hangingPunct="1">
              <a:lnSpc>
                <a:spcPct val="80000"/>
              </a:lnSpc>
              <a:defRPr/>
            </a:pPr>
            <a:r>
              <a:rPr lang="uk-UA" sz="2400" dirty="0" smtClean="0">
                <a:latin typeface="Times New Roman" pitchFamily="18" charset="0"/>
              </a:rPr>
              <a:t>невиправдані сподівання на саморегуляцію ринку; </a:t>
            </a:r>
          </a:p>
          <a:p>
            <a:pPr algn="just" eaLnBrk="1" hangingPunct="1">
              <a:lnSpc>
                <a:spcPct val="80000"/>
              </a:lnSpc>
              <a:defRPr/>
            </a:pPr>
            <a:r>
              <a:rPr lang="uk-UA" sz="2400" dirty="0" smtClean="0">
                <a:latin typeface="Times New Roman" pitchFamily="18" charset="0"/>
              </a:rPr>
              <a:t>запозиченням у ряді випадків зарубіжних моделей реформування економічних відносин і структур без урахування специфіки української дійсності; </a:t>
            </a:r>
          </a:p>
          <a:p>
            <a:pPr algn="just" eaLnBrk="1" hangingPunct="1">
              <a:lnSpc>
                <a:spcPct val="80000"/>
              </a:lnSpc>
              <a:defRPr/>
            </a:pPr>
            <a:r>
              <a:rPr lang="uk-UA" sz="2400" dirty="0" smtClean="0">
                <a:latin typeface="Times New Roman" pitchFamily="18" charset="0"/>
              </a:rPr>
              <a:t>прискорені темпи денаціоналізації (приватизації); </a:t>
            </a:r>
          </a:p>
          <a:p>
            <a:pPr algn="just" eaLnBrk="1" hangingPunct="1">
              <a:lnSpc>
                <a:spcPct val="80000"/>
              </a:lnSpc>
              <a:defRPr/>
            </a:pPr>
            <a:r>
              <a:rPr lang="uk-UA" sz="2400" dirty="0" smtClean="0">
                <a:latin typeface="Times New Roman" pitchFamily="18" charset="0"/>
              </a:rPr>
              <a:t>зменшення ролі держави у регулюванні економічних процесів; </a:t>
            </a:r>
          </a:p>
          <a:p>
            <a:pPr algn="just" eaLnBrk="1" hangingPunct="1">
              <a:lnSpc>
                <a:spcPct val="80000"/>
              </a:lnSpc>
              <a:defRPr/>
            </a:pPr>
            <a:r>
              <a:rPr lang="uk-UA" sz="2400" dirty="0" smtClean="0">
                <a:latin typeface="Times New Roman" pitchFamily="18" charset="0"/>
              </a:rPr>
              <a:t>швидкоплинна лібералізація економічної діяльності; </a:t>
            </a:r>
          </a:p>
          <a:p>
            <a:pPr algn="just" eaLnBrk="1" hangingPunct="1">
              <a:lnSpc>
                <a:spcPct val="80000"/>
              </a:lnSpc>
              <a:defRPr/>
            </a:pPr>
            <a:r>
              <a:rPr lang="uk-UA" sz="2400" dirty="0" smtClean="0">
                <a:latin typeface="Times New Roman" pitchFamily="18" charset="0"/>
              </a:rPr>
              <a:t>передача державної та суспільної власності в приватні руки;</a:t>
            </a:r>
          </a:p>
          <a:p>
            <a:pPr algn="just" eaLnBrk="1" hangingPunct="1">
              <a:lnSpc>
                <a:spcPct val="80000"/>
              </a:lnSpc>
              <a:defRPr/>
            </a:pPr>
            <a:r>
              <a:rPr lang="uk-UA" sz="2400" dirty="0" smtClean="0">
                <a:latin typeface="Times New Roman" pitchFamily="18" charset="0"/>
              </a:rPr>
              <a:t>несистемні економічні реформи, що мають вигляд не закінченого процесу реформування економічної системи країни;</a:t>
            </a:r>
          </a:p>
          <a:p>
            <a:pPr algn="just" eaLnBrk="1" hangingPunct="1">
              <a:lnSpc>
                <a:spcPct val="80000"/>
              </a:lnSpc>
              <a:defRPr/>
            </a:pPr>
            <a:r>
              <a:rPr lang="uk-UA" sz="2400" dirty="0" smtClean="0">
                <a:latin typeface="Times New Roman" pitchFamily="18" charset="0"/>
              </a:rPr>
              <a:t>інші.</a:t>
            </a:r>
          </a:p>
        </p:txBody>
      </p:sp>
      <p:pic>
        <p:nvPicPr>
          <p:cNvPr id="23554" name="Picture 2" descr="НАУКОВЕ ЗАБЕЗПЕЧЕННЯ ПРОТИДІЇ НАРКОЗЛОЧИННОСТІ – ОДУВ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4005064"/>
            <a:ext cx="6408712" cy="2852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0394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60" y="0"/>
            <a:ext cx="9110340" cy="620688"/>
          </a:xfrm>
        </p:spPr>
        <p:txBody>
          <a:bodyPr>
            <a:normAutofit fontScale="90000"/>
          </a:bodyPr>
          <a:lstStyle/>
          <a:p>
            <a:r>
              <a:rPr lang="uk-UA" sz="2800" b="1" dirty="0" smtClean="0">
                <a:latin typeface="Times New Roman" pitchFamily="18" charset="0"/>
              </a:rPr>
              <a:t>Соціальні причини, </a:t>
            </a:r>
            <a:r>
              <a:rPr lang="uk-UA" sz="2800" b="1" dirty="0">
                <a:latin typeface="Times New Roman" pitchFamily="18" charset="0"/>
              </a:rPr>
              <a:t>що детермінують </a:t>
            </a:r>
            <a:r>
              <a:rPr lang="uk-UA" sz="2800" b="1" dirty="0" err="1" smtClean="0">
                <a:latin typeface="Times New Roman" pitchFamily="18" charset="0"/>
              </a:rPr>
              <a:t>наркозлочинність</a:t>
            </a:r>
            <a:r>
              <a:rPr lang="uk-UA" sz="2800" b="1" dirty="0" smtClean="0">
                <a:latin typeface="Times New Roman" pitchFamily="18" charset="0"/>
              </a:rPr>
              <a:t>:</a:t>
            </a:r>
            <a:endParaRPr lang="uk-UA" sz="2800" b="1" dirty="0"/>
          </a:p>
        </p:txBody>
      </p:sp>
      <p:sp>
        <p:nvSpPr>
          <p:cNvPr id="3" name="Объект 2"/>
          <p:cNvSpPr>
            <a:spLocks noGrp="1"/>
          </p:cNvSpPr>
          <p:nvPr>
            <p:ph idx="1"/>
          </p:nvPr>
        </p:nvSpPr>
        <p:spPr>
          <a:xfrm>
            <a:off x="107504" y="548680"/>
            <a:ext cx="8928992" cy="4032448"/>
          </a:xfrm>
        </p:spPr>
        <p:txBody>
          <a:bodyPr>
            <a:normAutofit/>
          </a:bodyPr>
          <a:lstStyle/>
          <a:p>
            <a:pPr algn="just"/>
            <a:r>
              <a:rPr lang="uk-UA" sz="1600" dirty="0" smtClean="0">
                <a:latin typeface="Arial" panose="020B0604020202020204" pitchFamily="34" charset="0"/>
                <a:cs typeface="Arial" panose="020B0604020202020204" pitchFamily="34" charset="0"/>
              </a:rPr>
              <a:t>кризові </a:t>
            </a:r>
            <a:r>
              <a:rPr lang="uk-UA" sz="1600" dirty="0">
                <a:latin typeface="Arial" panose="020B0604020202020204" pitchFamily="34" charset="0"/>
                <a:cs typeface="Arial" panose="020B0604020202020204" pitchFamily="34" charset="0"/>
              </a:rPr>
              <a:t>явища в економіці, що відіграли вирішальну роль у виникненні глибоких деформацій соціальної сфери; </a:t>
            </a:r>
            <a:endParaRPr lang="uk-UA" sz="1600" dirty="0" smtClean="0">
              <a:latin typeface="Arial" panose="020B0604020202020204" pitchFamily="34" charset="0"/>
              <a:cs typeface="Arial" panose="020B0604020202020204" pitchFamily="34" charset="0"/>
            </a:endParaRPr>
          </a:p>
          <a:p>
            <a:pPr algn="just"/>
            <a:r>
              <a:rPr lang="uk-UA" sz="1600" dirty="0" smtClean="0">
                <a:latin typeface="Arial" panose="020B0604020202020204" pitchFamily="34" charset="0"/>
                <a:cs typeface="Arial" panose="020B0604020202020204" pitchFamily="34" charset="0"/>
              </a:rPr>
              <a:t>відсутність </a:t>
            </a:r>
            <a:r>
              <a:rPr lang="uk-UA" sz="1600" dirty="0">
                <a:latin typeface="Arial" panose="020B0604020202020204" pitchFamily="34" charset="0"/>
                <a:cs typeface="Arial" panose="020B0604020202020204" pitchFamily="34" charset="0"/>
              </a:rPr>
              <a:t>послідовної соціальної орієнтованості реформ, особливо на їх початковому етапі; </a:t>
            </a:r>
            <a:endParaRPr lang="uk-UA" sz="1600" dirty="0" smtClean="0">
              <a:latin typeface="Arial" panose="020B0604020202020204" pitchFamily="34" charset="0"/>
              <a:cs typeface="Arial" panose="020B0604020202020204" pitchFamily="34" charset="0"/>
            </a:endParaRPr>
          </a:p>
          <a:p>
            <a:pPr algn="just"/>
            <a:r>
              <a:rPr lang="uk-UA" sz="1600" dirty="0">
                <a:latin typeface="Arial" panose="020B0604020202020204" pitchFamily="34" charset="0"/>
                <a:cs typeface="Arial" panose="020B0604020202020204" pitchFamily="34" charset="0"/>
              </a:rPr>
              <a:t>криза українського суспільства, де особистість пригнічується і відчуває себе не вільною, а тому замикається у собі й самотужки вирішує життєві труднощі, а якщо не виходить то вдається до вживання наркотиків й погружається у свій внутрішній світ; </a:t>
            </a:r>
            <a:endParaRPr lang="uk-UA" sz="1600" dirty="0" smtClean="0">
              <a:latin typeface="Arial" panose="020B0604020202020204" pitchFamily="34" charset="0"/>
              <a:cs typeface="Arial" panose="020B0604020202020204" pitchFamily="34" charset="0"/>
            </a:endParaRPr>
          </a:p>
          <a:p>
            <a:pPr algn="just"/>
            <a:r>
              <a:rPr lang="uk-UA" sz="1600" dirty="0" smtClean="0">
                <a:latin typeface="Arial" panose="020B0604020202020204" pitchFamily="34" charset="0"/>
                <a:cs typeface="Arial" panose="020B0604020202020204" pitchFamily="34" charset="0"/>
              </a:rPr>
              <a:t>зубожіння</a:t>
            </a:r>
            <a:r>
              <a:rPr lang="uk-UA" sz="1600" dirty="0">
                <a:latin typeface="Arial" panose="020B0604020202020204" pitchFamily="34" charset="0"/>
                <a:cs typeface="Arial" panose="020B0604020202020204" pitchFamily="34" charset="0"/>
              </a:rPr>
              <a:t>, люмпенізація та маргіналізація значної частини населення; </a:t>
            </a:r>
            <a:endParaRPr lang="uk-UA" sz="1600" dirty="0" smtClean="0">
              <a:latin typeface="Arial" panose="020B0604020202020204" pitchFamily="34" charset="0"/>
              <a:cs typeface="Arial" panose="020B0604020202020204" pitchFamily="34" charset="0"/>
            </a:endParaRPr>
          </a:p>
          <a:p>
            <a:pPr algn="just"/>
            <a:r>
              <a:rPr lang="uk-UA" sz="1600" dirty="0" smtClean="0">
                <a:latin typeface="Arial" panose="020B0604020202020204" pitchFamily="34" charset="0"/>
                <a:cs typeface="Arial" panose="020B0604020202020204" pitchFamily="34" charset="0"/>
              </a:rPr>
              <a:t>протистояння</a:t>
            </a:r>
            <a:r>
              <a:rPr lang="uk-UA" sz="1600" dirty="0">
                <a:latin typeface="Arial" panose="020B0604020202020204" pitchFamily="34" charset="0"/>
                <a:cs typeface="Arial" panose="020B0604020202020204" pitchFamily="34" charset="0"/>
              </a:rPr>
              <a:t>, з одного боку, корумпованих чиновників, а з іншого, людей, які опинилися за межею бідності, безробітних, біженців, вимушених переселенців, інших осіб, які були виштовхнуті з нормального життєвого шляху, і які готові стверджувати себе у стихії нецивілізованого ринку будь-якими способами, у тому числі й </a:t>
            </a:r>
            <a:r>
              <a:rPr lang="uk-UA" sz="1600" dirty="0" smtClean="0">
                <a:latin typeface="Arial" panose="020B0604020202020204" pitchFamily="34" charset="0"/>
                <a:cs typeface="Arial" panose="020B0604020202020204" pitchFamily="34" charset="0"/>
              </a:rPr>
              <a:t>протиправними;</a:t>
            </a:r>
          </a:p>
          <a:p>
            <a:pPr algn="just"/>
            <a:r>
              <a:rPr lang="uk-UA" sz="1600" dirty="0" smtClean="0">
                <a:latin typeface="Arial" panose="020B0604020202020204" pitchFamily="34" charset="0"/>
                <a:cs typeface="Arial" panose="020B0604020202020204" pitchFamily="34" charset="0"/>
              </a:rPr>
              <a:t>невлаштованість </a:t>
            </a:r>
            <a:r>
              <a:rPr lang="uk-UA" sz="1600" dirty="0">
                <a:latin typeface="Arial" panose="020B0604020202020204" pitchFamily="34" charset="0"/>
                <a:cs typeface="Arial" panose="020B0604020202020204" pitchFamily="34" charset="0"/>
              </a:rPr>
              <a:t>життя, відсутність чіткої перспективи, неясність політичної платформи, безідейність, відсутність цілеспрямованості - призводить до розгубленості, безнадійності та виживання </a:t>
            </a:r>
            <a:r>
              <a:rPr lang="uk-UA" sz="1600" dirty="0" smtClean="0">
                <a:latin typeface="Arial" panose="020B0604020202020204" pitchFamily="34" charset="0"/>
                <a:cs typeface="Arial" panose="020B0604020202020204" pitchFamily="34" charset="0"/>
              </a:rPr>
              <a:t>наркотиків.</a:t>
            </a:r>
            <a:endParaRPr lang="uk-UA" sz="1600" dirty="0">
              <a:latin typeface="Arial" panose="020B0604020202020204" pitchFamily="34" charset="0"/>
              <a:cs typeface="Arial" panose="020B0604020202020204" pitchFamily="34" charset="0"/>
            </a:endParaRPr>
          </a:p>
        </p:txBody>
      </p:sp>
      <p:pic>
        <p:nvPicPr>
          <p:cNvPr id="24580" name="Picture 4" descr="Фотография на тему Остановите наркотики! Иллюстрация на белом фоне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31840" y="4576762"/>
            <a:ext cx="2304256" cy="2124075"/>
          </a:xfrm>
          <a:prstGeom prst="rect">
            <a:avLst/>
          </a:prstGeom>
          <a:noFill/>
          <a:extLst>
            <a:ext uri="{909E8E84-426E-40DD-AFC4-6F175D3DCCD1}">
              <a14:hiddenFill xmlns:a14="http://schemas.microsoft.com/office/drawing/2010/main" xmlns="">
                <a:solidFill>
                  <a:srgbClr val="FFFFFF"/>
                </a:solidFill>
              </a14:hiddenFill>
            </a:ext>
          </a:extLst>
        </p:spPr>
      </p:pic>
      <p:pic>
        <p:nvPicPr>
          <p:cNvPr id="24582" name="Picture 6" descr="slightest: уколы от наркотиков"/>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6538" y="4293096"/>
            <a:ext cx="3427461" cy="2407741"/>
          </a:xfrm>
          <a:prstGeom prst="rect">
            <a:avLst/>
          </a:prstGeom>
          <a:noFill/>
          <a:extLst>
            <a:ext uri="{909E8E84-426E-40DD-AFC4-6F175D3DCCD1}">
              <a14:hiddenFill xmlns:a14="http://schemas.microsoft.com/office/drawing/2010/main" xmlns="">
                <a:solidFill>
                  <a:srgbClr val="FFFFFF"/>
                </a:solidFill>
              </a14:hiddenFill>
            </a:ext>
          </a:extLst>
        </p:spPr>
      </p:pic>
      <p:pic>
        <p:nvPicPr>
          <p:cNvPr id="24584" name="Picture 8" descr="Нет наркотикам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544" y="4576762"/>
            <a:ext cx="2222748" cy="2124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809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lvl="0" algn="just"/>
            <a:r>
              <a:rPr lang="uk-UA" sz="1550" dirty="0" smtClean="0"/>
              <a:t>Буткевич </a:t>
            </a:r>
            <a:r>
              <a:rPr lang="uk-UA" sz="1550" dirty="0"/>
              <a:t>С.А. Протидія незаконному переміщенню наркотичних засобів і психотропних речовин без супроводження // Міжнародне співробітництво ОВС у боротьбі з транснаціональною злочинністю: тези </a:t>
            </a:r>
            <a:r>
              <a:rPr lang="uk-UA" sz="1550" dirty="0" err="1"/>
              <a:t>доп</a:t>
            </a:r>
            <a:r>
              <a:rPr lang="uk-UA" sz="1550" dirty="0"/>
              <a:t>. </a:t>
            </a:r>
            <a:r>
              <a:rPr lang="uk-UA" sz="1550" dirty="0" err="1"/>
              <a:t>Міжнар</a:t>
            </a:r>
            <a:r>
              <a:rPr lang="uk-UA" sz="1550" dirty="0"/>
              <a:t>. </a:t>
            </a:r>
            <a:r>
              <a:rPr lang="uk-UA" sz="1550" dirty="0" err="1"/>
              <a:t>наук.-практ</a:t>
            </a:r>
            <a:r>
              <a:rPr lang="uk-UA" sz="1550" dirty="0"/>
              <a:t>. </a:t>
            </a:r>
            <a:r>
              <a:rPr lang="uk-UA" sz="1550" dirty="0" err="1"/>
              <a:t>Конф</a:t>
            </a:r>
            <a:r>
              <a:rPr lang="uk-UA" sz="1550" dirty="0"/>
              <a:t>., Київ, 24 березня 2010 р. – К.: Київ. нац. ун-т. внутр. справ, 2010. – С.48 – 50</a:t>
            </a:r>
            <a:r>
              <a:rPr lang="uk-UA" sz="1550" dirty="0" smtClean="0"/>
              <a:t>.</a:t>
            </a:r>
          </a:p>
          <a:p>
            <a:pPr lvl="0" algn="just"/>
            <a:r>
              <a:rPr lang="uk-UA" sz="1550" dirty="0" err="1"/>
              <a:t>Василевич</a:t>
            </a:r>
            <a:r>
              <a:rPr lang="uk-UA" sz="1550" dirty="0"/>
              <a:t> В., </a:t>
            </a:r>
            <a:r>
              <a:rPr lang="uk-UA" sz="1550" dirty="0" err="1"/>
              <a:t>Расюк</a:t>
            </a:r>
            <a:r>
              <a:rPr lang="uk-UA" sz="1550" dirty="0"/>
              <a:t> Е. Конвенційний механізм протидії </a:t>
            </a:r>
            <a:r>
              <a:rPr lang="uk-UA" sz="1550" dirty="0" err="1"/>
              <a:t>транснаціональнму</a:t>
            </a:r>
            <a:r>
              <a:rPr lang="uk-UA" sz="1550" dirty="0"/>
              <a:t> незаконному обігу наркотиків // Підприємництво, господарство і право. – 2004. - № 11. – С.148-152.</a:t>
            </a:r>
          </a:p>
          <a:p>
            <a:pPr lvl="0" algn="just"/>
            <a:r>
              <a:rPr lang="uk-UA" sz="1550" dirty="0" err="1"/>
              <a:t>Джужа</a:t>
            </a:r>
            <a:r>
              <a:rPr lang="uk-UA" sz="1550" dirty="0"/>
              <a:t> О.М., </a:t>
            </a:r>
            <a:r>
              <a:rPr lang="uk-UA" sz="1550" dirty="0" err="1"/>
              <a:t>Василевич</a:t>
            </a:r>
            <a:r>
              <a:rPr lang="uk-UA" sz="1550" dirty="0"/>
              <a:t> В.В., Кулакова Н.В. та ін. Організована злочинність в Україні та країнах Європи: Посібник / За </a:t>
            </a:r>
            <a:r>
              <a:rPr lang="uk-UA" sz="1550" dirty="0" err="1"/>
              <a:t>заг</a:t>
            </a:r>
            <a:r>
              <a:rPr lang="uk-UA" sz="1550" dirty="0"/>
              <a:t>. ред. проф. О.М. </a:t>
            </a:r>
            <a:r>
              <a:rPr lang="uk-UA" sz="1550" dirty="0" err="1"/>
              <a:t>Джужі</a:t>
            </a:r>
            <a:r>
              <a:rPr lang="uk-UA" sz="1550" dirty="0"/>
              <a:t>. – К.: Київ. нац. ун-т внутр. справ, 2007. – 248 с.</a:t>
            </a:r>
          </a:p>
          <a:p>
            <a:pPr lvl="0" algn="just"/>
            <a:r>
              <a:rPr lang="uk-UA" sz="1550" dirty="0" smtClean="0"/>
              <a:t>Костенко </a:t>
            </a:r>
            <a:r>
              <a:rPr lang="uk-UA" sz="1550" dirty="0"/>
              <a:t>К.Г. Боротьба з незаконним обігом наркотичних засобів у контексті міжнародної співпраці // Міжнародне співробітництво ОВС у боротьбі з транснаціональною злочинністю: тези </a:t>
            </a:r>
            <a:r>
              <a:rPr lang="uk-UA" sz="1550" dirty="0" err="1"/>
              <a:t>доп</a:t>
            </a:r>
            <a:r>
              <a:rPr lang="uk-UA" sz="1550" dirty="0"/>
              <a:t>. </a:t>
            </a:r>
            <a:r>
              <a:rPr lang="uk-UA" sz="1550" dirty="0" err="1"/>
              <a:t>Міжнар</a:t>
            </a:r>
            <a:r>
              <a:rPr lang="uk-UA" sz="1550" dirty="0"/>
              <a:t>. </a:t>
            </a:r>
            <a:r>
              <a:rPr lang="uk-UA" sz="1550" dirty="0" err="1"/>
              <a:t>наук.-практ</a:t>
            </a:r>
            <a:r>
              <a:rPr lang="uk-UA" sz="1550" dirty="0"/>
              <a:t>. </a:t>
            </a:r>
            <a:r>
              <a:rPr lang="uk-UA" sz="1550" dirty="0" err="1"/>
              <a:t>Конф</a:t>
            </a:r>
            <a:r>
              <a:rPr lang="uk-UA" sz="1550" dirty="0"/>
              <a:t>., Київ, 24 березня 2010 р. – К.: Київ. нац. ун-т. внутр. справ, 2010. – С.110 – 112</a:t>
            </a:r>
            <a:r>
              <a:rPr lang="uk-UA" sz="1550" dirty="0" smtClean="0"/>
              <a:t>.</a:t>
            </a:r>
            <a:endParaRPr lang="en-US" sz="1550" dirty="0" smtClean="0"/>
          </a:p>
          <a:p>
            <a:pPr algn="just"/>
            <a:r>
              <a:rPr lang="uk-UA" sz="1550" dirty="0" err="1"/>
              <a:t>Наркозлочинність</a:t>
            </a:r>
            <a:r>
              <a:rPr lang="uk-UA" sz="1550" dirty="0"/>
              <a:t>: кримінологічна характеристика та запобігання: Науково-практичний посібник // Мін-во освіти і науки України; Авт.: А. А. </a:t>
            </a:r>
            <a:r>
              <a:rPr lang="uk-UA" sz="1550" dirty="0" err="1"/>
              <a:t>Бова</a:t>
            </a:r>
            <a:r>
              <a:rPr lang="uk-UA" sz="1550" dirty="0"/>
              <a:t>, В.І. </a:t>
            </a:r>
            <a:r>
              <a:rPr lang="uk-UA" sz="1550" dirty="0" err="1"/>
              <a:t>Женунтій</a:t>
            </a:r>
            <a:r>
              <a:rPr lang="uk-UA" sz="1550" dirty="0"/>
              <a:t>, А.П. </a:t>
            </a:r>
            <a:r>
              <a:rPr lang="uk-UA" sz="1550" dirty="0" err="1"/>
              <a:t>Закалюк</a:t>
            </a:r>
            <a:r>
              <a:rPr lang="uk-UA" sz="1550" dirty="0"/>
              <a:t>, О.Г. Кулик, П.П. Михайленко, А.П. Науменко; За ред. А.П. </a:t>
            </a:r>
            <a:r>
              <a:rPr lang="uk-UA" sz="1550" dirty="0" err="1"/>
              <a:t>Закалюка</a:t>
            </a:r>
            <a:r>
              <a:rPr lang="uk-UA" sz="1550" dirty="0"/>
              <a:t>. – Київ </a:t>
            </a:r>
            <a:r>
              <a:rPr lang="uk-UA" sz="1550" dirty="0" err="1"/>
              <a:t>Юрінком</a:t>
            </a:r>
            <a:r>
              <a:rPr lang="uk-UA" sz="1550" dirty="0"/>
              <a:t> Інтер, 2006 р. – 294 с.</a:t>
            </a:r>
          </a:p>
          <a:p>
            <a:pPr lvl="0" algn="just"/>
            <a:r>
              <a:rPr lang="uk-UA" sz="1550" dirty="0" err="1"/>
              <a:t>Расюк</a:t>
            </a:r>
            <a:r>
              <a:rPr lang="uk-UA" sz="1550" dirty="0"/>
              <a:t> Е. Поняття, ознаки, сучасний стан і тенденції наркоманії в Україні та її взаємозв’язок зі злочинність // Підприємництво, господарство і </a:t>
            </a:r>
            <a:r>
              <a:rPr lang="uk-UA" sz="1550" dirty="0" err="1"/>
              <a:t>право.-</a:t>
            </a:r>
            <a:r>
              <a:rPr lang="uk-UA" sz="1550" dirty="0"/>
              <a:t> К., 2010. - № 6. – С. 74-77.</a:t>
            </a:r>
          </a:p>
          <a:p>
            <a:pPr lvl="0" algn="just"/>
            <a:r>
              <a:rPr lang="uk-UA" sz="1550" dirty="0" err="1"/>
              <a:t>Расюк</a:t>
            </a:r>
            <a:r>
              <a:rPr lang="uk-UA" sz="1550" dirty="0"/>
              <a:t> Е.В. Стан і тенденції транснаціонального наркобізнесу в Україні. // Міжнародне співробітництво ОВС у боротьбі з транснаціональною злочинністю: тези </a:t>
            </a:r>
            <a:r>
              <a:rPr lang="uk-UA" sz="1550" dirty="0" err="1"/>
              <a:t>доп</a:t>
            </a:r>
            <a:r>
              <a:rPr lang="uk-UA" sz="1550" dirty="0"/>
              <a:t>. </a:t>
            </a:r>
            <a:r>
              <a:rPr lang="uk-UA" sz="1550" dirty="0" err="1"/>
              <a:t>Міжнар</a:t>
            </a:r>
            <a:r>
              <a:rPr lang="uk-UA" sz="1550" dirty="0"/>
              <a:t>. </a:t>
            </a:r>
            <a:r>
              <a:rPr lang="uk-UA" sz="1550" dirty="0" err="1"/>
              <a:t>наук.-практ</a:t>
            </a:r>
            <a:r>
              <a:rPr lang="uk-UA" sz="1550" dirty="0"/>
              <a:t>. </a:t>
            </a:r>
            <a:r>
              <a:rPr lang="uk-UA" sz="1550" dirty="0" err="1"/>
              <a:t>Конф</a:t>
            </a:r>
            <a:r>
              <a:rPr lang="uk-UA" sz="1550" dirty="0"/>
              <a:t>., Київ, 24 березня 2010 р. – К.: Київ. нац. ун-т. внутр. справ, 2010. – С.185 – 187.</a:t>
            </a:r>
          </a:p>
          <a:p>
            <a:pPr lvl="0" algn="just"/>
            <a:r>
              <a:rPr lang="uk-UA" sz="1550" dirty="0" err="1"/>
              <a:t>Расюк</a:t>
            </a:r>
            <a:r>
              <a:rPr lang="uk-UA" sz="1550" dirty="0"/>
              <a:t> Е. Контроль за виконанням програм, </a:t>
            </a:r>
            <a:r>
              <a:rPr lang="uk-UA" sz="1550" dirty="0" smtClean="0"/>
              <a:t>спрямованих </a:t>
            </a:r>
            <a:r>
              <a:rPr lang="uk-UA" sz="1550" dirty="0"/>
              <a:t>на запобігання вживанню наркотиків // Право України. – 2003. - № 11. – С. 94-97.</a:t>
            </a:r>
          </a:p>
          <a:p>
            <a:pPr lvl="0" algn="just"/>
            <a:r>
              <a:rPr lang="uk-UA" sz="1550" dirty="0" err="1"/>
              <a:t>Расюк</a:t>
            </a:r>
            <a:r>
              <a:rPr lang="uk-UA" sz="1550" dirty="0"/>
              <a:t> Е. Протидія відмиванню грошових коштів отриманих від злочинної діяльності у сфері обігу наркотичних засобів транснаціональними організованими групами // Право України. – 2004. - № 4. – С. 87-90.</a:t>
            </a:r>
          </a:p>
          <a:p>
            <a:pPr lvl="0" algn="just"/>
            <a:r>
              <a:rPr lang="uk-UA" sz="1550" dirty="0" err="1"/>
              <a:t>Расюк</a:t>
            </a:r>
            <a:r>
              <a:rPr lang="uk-UA" sz="1550" dirty="0"/>
              <a:t> Е. Кримінологічна характеристика лідера організованої групи, злочинна діяльність якої пов’язана з наркобізнесом // Право і суспільство. – 2006. - № 1. – С.87-93.</a:t>
            </a:r>
          </a:p>
          <a:p>
            <a:pPr lvl="0" algn="just"/>
            <a:endParaRPr lang="uk-UA" sz="1600" dirty="0" smtClean="0"/>
          </a:p>
          <a:p>
            <a:pPr lvl="0" algn="just"/>
            <a:endParaRPr lang="uk-UA" sz="1600" dirty="0"/>
          </a:p>
          <a:p>
            <a:pPr algn="just"/>
            <a:endParaRPr lang="uk-UA" sz="1600" dirty="0" smtClean="0"/>
          </a:p>
        </p:txBody>
      </p:sp>
    </p:spTree>
    <p:extLst>
      <p:ext uri="{BB962C8B-B14F-4D97-AF65-F5344CB8AC3E}">
        <p14:creationId xmlns:p14="http://schemas.microsoft.com/office/powerpoint/2010/main" xmlns="" val="691826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032"/>
            <a:ext cx="9144000" cy="893688"/>
          </a:xfrm>
        </p:spPr>
        <p:txBody>
          <a:bodyPr>
            <a:normAutofit fontScale="90000"/>
          </a:bodyPr>
          <a:lstStyle/>
          <a:p>
            <a:r>
              <a:rPr lang="uk-UA" sz="2800" b="1" dirty="0" smtClean="0">
                <a:latin typeface="Times New Roman" pitchFamily="18" charset="0"/>
              </a:rPr>
              <a:t>Морально-психологічні причини, </a:t>
            </a:r>
            <a:r>
              <a:rPr lang="uk-UA" sz="2800" b="1" dirty="0">
                <a:latin typeface="Times New Roman" pitchFamily="18" charset="0"/>
              </a:rPr>
              <a:t>що детермінують </a:t>
            </a:r>
            <a:r>
              <a:rPr lang="uk-UA" sz="2800" b="1" dirty="0" err="1" smtClean="0">
                <a:latin typeface="Times New Roman" pitchFamily="18" charset="0"/>
              </a:rPr>
              <a:t>наркозлочинність</a:t>
            </a:r>
            <a:r>
              <a:rPr lang="uk-UA" sz="2800" b="1" dirty="0" smtClean="0">
                <a:latin typeface="Times New Roman" pitchFamily="18" charset="0"/>
              </a:rPr>
              <a:t>:</a:t>
            </a:r>
            <a:endParaRPr lang="uk-UA" sz="2800" b="1" dirty="0"/>
          </a:p>
        </p:txBody>
      </p:sp>
      <p:sp>
        <p:nvSpPr>
          <p:cNvPr id="3" name="Объект 2"/>
          <p:cNvSpPr>
            <a:spLocks noGrp="1"/>
          </p:cNvSpPr>
          <p:nvPr>
            <p:ph idx="1"/>
          </p:nvPr>
        </p:nvSpPr>
        <p:spPr>
          <a:xfrm>
            <a:off x="0" y="836712"/>
            <a:ext cx="9144000" cy="6021288"/>
          </a:xfrm>
        </p:spPr>
        <p:txBody>
          <a:bodyPr>
            <a:normAutofit fontScale="55000" lnSpcReduction="20000"/>
          </a:bodyPr>
          <a:lstStyle/>
          <a:p>
            <a:pPr algn="just"/>
            <a:r>
              <a:rPr lang="uk-UA" dirty="0"/>
              <a:t>важкий період розвитку суспільства, що проявляється під час війни (військові в екстремальних умовах знаходять у наркотиках стимулюючий засіб, полегшення труднощів, зняття туги за домом і близькими; </a:t>
            </a:r>
            <a:endParaRPr lang="uk-UA" dirty="0" smtClean="0"/>
          </a:p>
          <a:p>
            <a:pPr algn="just"/>
            <a:r>
              <a:rPr lang="uk-UA" dirty="0" smtClean="0"/>
              <a:t>цивільні </a:t>
            </a:r>
            <a:r>
              <a:rPr lang="uk-UA" dirty="0"/>
              <a:t>дорослі ,у такий період, перебувають у постійному страху, невизначеності в завтрашньому дні, горі та тузі за близькими, які загинули або перебувають на лінії фронту; </a:t>
            </a:r>
            <a:endParaRPr lang="uk-UA" dirty="0" smtClean="0"/>
          </a:p>
          <a:p>
            <a:pPr algn="just"/>
            <a:r>
              <a:rPr lang="uk-UA" dirty="0" smtClean="0"/>
              <a:t>молодь </a:t>
            </a:r>
            <a:r>
              <a:rPr lang="uk-UA" dirty="0"/>
              <a:t>та діти не можуть соціалізуватись через стан фрустрації та боязні за своїх близьких; тощо); </a:t>
            </a:r>
            <a:endParaRPr lang="uk-UA" dirty="0" smtClean="0"/>
          </a:p>
          <a:p>
            <a:pPr algn="just"/>
            <a:r>
              <a:rPr lang="uk-UA" dirty="0" smtClean="0"/>
              <a:t>матеріальна </a:t>
            </a:r>
            <a:r>
              <a:rPr lang="uk-UA" dirty="0"/>
              <a:t>незабезпеченість, голод, різні національні біди і соціальні потрясіння, незабезпеченість житлом, харчуванням, роботою, медичним обслуговуванням – призводить до незадоволення, нервозності, напруженості, </a:t>
            </a:r>
            <a:r>
              <a:rPr lang="uk-UA" dirty="0" err="1"/>
              <a:t>депресивності</a:t>
            </a:r>
            <a:r>
              <a:rPr lang="uk-UA" dirty="0"/>
              <a:t>, </a:t>
            </a:r>
            <a:r>
              <a:rPr lang="uk-UA" dirty="0" err="1"/>
              <a:t>невпевненость</a:t>
            </a:r>
            <a:r>
              <a:rPr lang="uk-UA" dirty="0"/>
              <a:t> у завтрашньому дні, перевтоми, заклопотаності, і, як наслідку, вживання наркотиків; </a:t>
            </a:r>
            <a:endParaRPr lang="uk-UA" dirty="0" smtClean="0"/>
          </a:p>
          <a:p>
            <a:pPr algn="just"/>
            <a:r>
              <a:rPr lang="uk-UA" dirty="0" smtClean="0"/>
              <a:t>постійна </a:t>
            </a:r>
            <a:r>
              <a:rPr lang="uk-UA" dirty="0"/>
              <a:t>гонитва за наживою, політичний обман, лицемірство, егоїзм, не підтримка інституту «сім’ї» зі сторони правлячої верхівки - породжує розгубленість, відсторонення від життям, усунення від виконання своїх соціальних обов’язків, байдужість до сімейних </a:t>
            </a:r>
            <a:r>
              <a:rPr lang="uk-UA" dirty="0" err="1"/>
              <a:t>зв’язків</a:t>
            </a:r>
            <a:r>
              <a:rPr lang="uk-UA" dirty="0"/>
              <a:t>, що призводить до виживання наркотиків; </a:t>
            </a:r>
            <a:endParaRPr lang="uk-UA" dirty="0" smtClean="0"/>
          </a:p>
          <a:p>
            <a:pPr algn="just"/>
            <a:r>
              <a:rPr lang="uk-UA" dirty="0" smtClean="0"/>
              <a:t>відсутність </a:t>
            </a:r>
            <a:r>
              <a:rPr lang="uk-UA" dirty="0"/>
              <a:t>розумних розваг, які іноді замінюються «нездоровою» літературою, телепередачами, специфічними кінофільмами, де пропагується наркоматська субкультура – особливо це діє на дітей як віяння нової сучасної цивілізації</a:t>
            </a:r>
            <a:r>
              <a:rPr lang="uk-UA" dirty="0" smtClean="0"/>
              <a:t>;</a:t>
            </a:r>
          </a:p>
          <a:p>
            <a:pPr algn="just"/>
            <a:r>
              <a:rPr lang="uk-UA" dirty="0" smtClean="0"/>
              <a:t>нездорове </a:t>
            </a:r>
            <a:r>
              <a:rPr lang="uk-UA" dirty="0"/>
              <a:t>мікросоціальне середовище (професійне оточення, коло знайомих і друзів, сім'я), що формують мотивацію </a:t>
            </a:r>
            <a:r>
              <a:rPr lang="uk-UA" dirty="0" smtClean="0"/>
              <a:t>наркозалежності.</a:t>
            </a:r>
            <a:endParaRPr lang="uk-UA" dirty="0"/>
          </a:p>
        </p:txBody>
      </p:sp>
    </p:spTree>
    <p:extLst>
      <p:ext uri="{BB962C8B-B14F-4D97-AF65-F5344CB8AC3E}">
        <p14:creationId xmlns:p14="http://schemas.microsoft.com/office/powerpoint/2010/main" xmlns="" val="1868024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764704"/>
          </a:xfrm>
        </p:spPr>
        <p:txBody>
          <a:bodyPr>
            <a:normAutofit/>
          </a:bodyPr>
          <a:lstStyle/>
          <a:p>
            <a:pPr eaLnBrk="1" hangingPunct="1">
              <a:defRPr/>
            </a:pPr>
            <a:r>
              <a:rPr lang="uk-UA" sz="2800" b="1" dirty="0" smtClean="0">
                <a:latin typeface="Times New Roman" pitchFamily="18" charset="0"/>
              </a:rPr>
              <a:t>Умови, що супроводжують </a:t>
            </a:r>
            <a:r>
              <a:rPr lang="uk-UA" sz="2800" b="1" dirty="0" err="1" smtClean="0">
                <a:latin typeface="Times New Roman" pitchFamily="18" charset="0"/>
              </a:rPr>
              <a:t>наркозлочинність</a:t>
            </a:r>
            <a:r>
              <a:rPr lang="uk-UA" sz="2800" b="1" dirty="0" smtClean="0">
                <a:latin typeface="Times New Roman" pitchFamily="18" charset="0"/>
              </a:rPr>
              <a:t>:</a:t>
            </a:r>
            <a:endParaRPr lang="ru-RU" sz="2800" b="1" dirty="0" smtClean="0">
              <a:latin typeface="Times New Roman" pitchFamily="18" charset="0"/>
            </a:endParaRPr>
          </a:p>
        </p:txBody>
      </p:sp>
      <p:sp>
        <p:nvSpPr>
          <p:cNvPr id="288771" name="Rectangle 3"/>
          <p:cNvSpPr>
            <a:spLocks noGrp="1" noChangeArrowheads="1"/>
          </p:cNvSpPr>
          <p:nvPr>
            <p:ph type="body" idx="1"/>
          </p:nvPr>
        </p:nvSpPr>
        <p:spPr>
          <a:xfrm>
            <a:off x="0" y="764704"/>
            <a:ext cx="9144000" cy="6093296"/>
          </a:xfrm>
        </p:spPr>
        <p:txBody>
          <a:bodyPr>
            <a:normAutofit/>
          </a:bodyPr>
          <a:lstStyle/>
          <a:p>
            <a:pPr algn="just" eaLnBrk="1" hangingPunct="1">
              <a:lnSpc>
                <a:spcPct val="80000"/>
              </a:lnSpc>
              <a:defRPr/>
            </a:pPr>
            <a:r>
              <a:rPr lang="uk-UA" sz="2200" dirty="0" smtClean="0">
                <a:latin typeface="Times New Roman" pitchFamily="18" charset="0"/>
              </a:rPr>
              <a:t>обмеженість економічних ресурсів для належного облаштування державних кордонів України; </a:t>
            </a:r>
          </a:p>
          <a:p>
            <a:pPr algn="just" eaLnBrk="1" hangingPunct="1">
              <a:lnSpc>
                <a:spcPct val="80000"/>
              </a:lnSpc>
              <a:defRPr/>
            </a:pPr>
            <a:r>
              <a:rPr lang="uk-UA" sz="2200" dirty="0" smtClean="0">
                <a:latin typeface="Times New Roman" pitchFamily="18" charset="0"/>
              </a:rPr>
              <a:t>формування так званої «віртуальної економіки»; </a:t>
            </a:r>
          </a:p>
          <a:p>
            <a:pPr algn="just" eaLnBrk="1" hangingPunct="1">
              <a:lnSpc>
                <a:spcPct val="80000"/>
              </a:lnSpc>
              <a:defRPr/>
            </a:pPr>
            <a:r>
              <a:rPr lang="uk-UA" sz="2200" dirty="0" smtClean="0">
                <a:latin typeface="Times New Roman" pitchFamily="18" charset="0"/>
              </a:rPr>
              <a:t>недосконалість необхідних законів щодо боротьби з транснаціональною організованою злочинністю та надійної правоохоронної системи; </a:t>
            </a:r>
          </a:p>
          <a:p>
            <a:pPr algn="just" eaLnBrk="1" hangingPunct="1">
              <a:lnSpc>
                <a:spcPct val="80000"/>
              </a:lnSpc>
              <a:defRPr/>
            </a:pPr>
            <a:r>
              <a:rPr lang="uk-UA" sz="2200" dirty="0" smtClean="0">
                <a:latin typeface="Times New Roman" pitchFamily="18" charset="0"/>
              </a:rPr>
              <a:t>відсутність жорсткого валютного, фінансового, банківського, податкового та іншого економічного контролю;</a:t>
            </a:r>
          </a:p>
          <a:p>
            <a:pPr algn="just" eaLnBrk="1" hangingPunct="1">
              <a:lnSpc>
                <a:spcPct val="80000"/>
              </a:lnSpc>
              <a:defRPr/>
            </a:pPr>
            <a:r>
              <a:rPr lang="uk-UA" sz="2200" dirty="0" smtClean="0">
                <a:latin typeface="Times New Roman" pitchFamily="18" charset="0"/>
              </a:rPr>
              <a:t>відсутність недостатньо добре </a:t>
            </a:r>
            <a:r>
              <a:rPr lang="uk-UA" sz="2200" dirty="0" err="1" smtClean="0">
                <a:latin typeface="Times New Roman" pitchFamily="18" charset="0"/>
              </a:rPr>
              <a:t>облаштованих</a:t>
            </a:r>
            <a:r>
              <a:rPr lang="uk-UA" sz="2200" dirty="0" smtClean="0">
                <a:latin typeface="Times New Roman" pitchFamily="18" charset="0"/>
              </a:rPr>
              <a:t> кордонів та чітко налагодженої митної і міграційної служб; </a:t>
            </a:r>
          </a:p>
          <a:p>
            <a:pPr algn="just" eaLnBrk="1" hangingPunct="1">
              <a:lnSpc>
                <a:spcPct val="80000"/>
              </a:lnSpc>
              <a:defRPr/>
            </a:pPr>
            <a:r>
              <a:rPr lang="uk-UA" sz="2200" dirty="0" smtClean="0">
                <a:latin typeface="Times New Roman" pitchFamily="18" charset="0"/>
              </a:rPr>
              <a:t>корумпованість посадових осіб та інших державних чиновників, у тому числі й у системі кримінальної юстиції; </a:t>
            </a:r>
          </a:p>
          <a:p>
            <a:pPr algn="just" eaLnBrk="1" hangingPunct="1">
              <a:lnSpc>
                <a:spcPct val="80000"/>
              </a:lnSpc>
              <a:defRPr/>
            </a:pPr>
            <a:r>
              <a:rPr lang="uk-UA" sz="2200" dirty="0" smtClean="0">
                <a:latin typeface="Times New Roman" pitchFamily="18" charset="0"/>
              </a:rPr>
              <a:t>значна частина населення перебуває за межею бідності; </a:t>
            </a:r>
          </a:p>
          <a:p>
            <a:pPr algn="just" eaLnBrk="1" hangingPunct="1">
              <a:lnSpc>
                <a:spcPct val="80000"/>
              </a:lnSpc>
              <a:defRPr/>
            </a:pPr>
            <a:r>
              <a:rPr lang="uk-UA" sz="2200" dirty="0" smtClean="0">
                <a:latin typeface="Times New Roman" pitchFamily="18" charset="0"/>
              </a:rPr>
              <a:t>безробіття значної частини населення, у тому числі й першокласних фахівців, які хочуть вижити будь-яким шляхом; </a:t>
            </a:r>
          </a:p>
          <a:p>
            <a:pPr algn="just" eaLnBrk="1" hangingPunct="1">
              <a:lnSpc>
                <a:spcPct val="80000"/>
              </a:lnSpc>
              <a:defRPr/>
            </a:pPr>
            <a:r>
              <a:rPr lang="uk-UA" sz="2200" dirty="0" smtClean="0">
                <a:latin typeface="Times New Roman" pitchFamily="18" charset="0"/>
              </a:rPr>
              <a:t>монополізація світової економіки; </a:t>
            </a:r>
          </a:p>
          <a:p>
            <a:pPr algn="just" eaLnBrk="1" hangingPunct="1">
              <a:lnSpc>
                <a:spcPct val="80000"/>
              </a:lnSpc>
              <a:defRPr/>
            </a:pPr>
            <a:r>
              <a:rPr lang="uk-UA" sz="2200" dirty="0" smtClean="0">
                <a:latin typeface="Times New Roman" pitchFamily="18" charset="0"/>
              </a:rPr>
              <a:t>всеохоплююча криза адміністративного управління; </a:t>
            </a:r>
          </a:p>
          <a:p>
            <a:pPr algn="just" eaLnBrk="1" hangingPunct="1">
              <a:lnSpc>
                <a:spcPct val="80000"/>
              </a:lnSpc>
              <a:defRPr/>
            </a:pPr>
            <a:r>
              <a:rPr lang="uk-UA" sz="2200" dirty="0" smtClean="0">
                <a:latin typeface="Times New Roman" pitchFamily="18" charset="0"/>
              </a:rPr>
              <a:t>руйнування національних менталітетів та культур, підрив етичних і моральних підвалин суспільства; </a:t>
            </a:r>
          </a:p>
          <a:p>
            <a:pPr algn="just" eaLnBrk="1" hangingPunct="1">
              <a:lnSpc>
                <a:spcPct val="80000"/>
              </a:lnSpc>
              <a:defRPr/>
            </a:pPr>
            <a:r>
              <a:rPr lang="uk-UA" sz="2200" dirty="0" smtClean="0">
                <a:latin typeface="Times New Roman" pitchFamily="18" charset="0"/>
              </a:rPr>
              <a:t>наявність в Україні незаконної міграції.</a:t>
            </a:r>
            <a:r>
              <a:rPr lang="ru-RU" sz="2200" dirty="0" smtClean="0">
                <a:latin typeface="Times New Roman" pitchFamily="18" charset="0"/>
              </a:rPr>
              <a:t> </a:t>
            </a:r>
          </a:p>
        </p:txBody>
      </p:sp>
    </p:spTree>
    <p:extLst>
      <p:ext uri="{BB962C8B-B14F-4D97-AF65-F5344CB8AC3E}">
        <p14:creationId xmlns:p14="http://schemas.microsoft.com/office/powerpoint/2010/main" xmlns="" val="2396147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p:spPr>
        <p:txBody>
          <a:bodyPr wrap="square">
            <a:spAutoFit/>
          </a:bodyPr>
          <a:lstStyle/>
          <a:p>
            <a:pPr lvl="0" algn="ctr"/>
            <a:r>
              <a:rPr lang="uk-UA" sz="2800" b="1" dirty="0" smtClean="0"/>
              <a:t>4. Запобігання </a:t>
            </a:r>
            <a:r>
              <a:rPr lang="uk-UA" sz="2800" b="1" dirty="0" err="1"/>
              <a:t>наркозлочинності</a:t>
            </a:r>
            <a:r>
              <a:rPr lang="uk-UA" sz="2800" b="1" dirty="0"/>
              <a:t>.</a:t>
            </a:r>
          </a:p>
        </p:txBody>
      </p:sp>
      <p:sp>
        <p:nvSpPr>
          <p:cNvPr id="4" name="AutoShape 4" descr="Сьогодні, 30 жовтня, виповнюється 25... - Департамент протидії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6" descr="Сьогодні, 30 жовтня, виповнюється 25... - Департамент протидії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8" descr="Сьогодні, 30 жовтня, виповнюється 25... - Департамент протидії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7658" name="Picture 10" descr="Новини - Дніпровська районна в місті Києві державна адміністрація"/>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7975" y="642814"/>
            <a:ext cx="8512497" cy="5882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2978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60648"/>
          </a:xfrm>
        </p:spPr>
        <p:txBody>
          <a:bodyPr>
            <a:normAutofit fontScale="90000"/>
          </a:bodyPr>
          <a:lstStyle/>
          <a:p>
            <a:r>
              <a:rPr lang="uk-UA" sz="2400" b="1" dirty="0"/>
              <a:t>Правовою основою </a:t>
            </a:r>
            <a:r>
              <a:rPr lang="uk-UA" sz="2400" b="1" dirty="0" smtClean="0"/>
              <a:t>запобігання </a:t>
            </a:r>
            <a:r>
              <a:rPr lang="uk-UA" sz="2400" b="1" dirty="0" err="1" smtClean="0"/>
              <a:t>наркозлочинності</a:t>
            </a:r>
            <a:r>
              <a:rPr lang="uk-UA" sz="2400" b="1" dirty="0" smtClean="0"/>
              <a:t> </a:t>
            </a:r>
            <a:r>
              <a:rPr lang="uk-UA" sz="2400" b="1" dirty="0"/>
              <a:t>є: </a:t>
            </a:r>
          </a:p>
        </p:txBody>
      </p:sp>
      <p:sp>
        <p:nvSpPr>
          <p:cNvPr id="3" name="Объект 2"/>
          <p:cNvSpPr>
            <a:spLocks noGrp="1"/>
          </p:cNvSpPr>
          <p:nvPr>
            <p:ph idx="1"/>
          </p:nvPr>
        </p:nvSpPr>
        <p:spPr>
          <a:xfrm>
            <a:off x="0" y="188640"/>
            <a:ext cx="9144000" cy="6669360"/>
          </a:xfrm>
        </p:spPr>
        <p:txBody>
          <a:bodyPr>
            <a:noAutofit/>
          </a:bodyPr>
          <a:lstStyle/>
          <a:p>
            <a:pPr marL="0" indent="0" algn="just">
              <a:spcBef>
                <a:spcPts val="0"/>
              </a:spcBef>
            </a:pPr>
            <a:r>
              <a:rPr lang="uk-UA" sz="1350" dirty="0" smtClean="0">
                <a:latin typeface="Times New Roman" panose="02020603050405020304" pitchFamily="18" charset="0"/>
                <a:cs typeface="Times New Roman" panose="02020603050405020304" pitchFamily="18" charset="0"/>
              </a:rPr>
              <a:t>Конституція України;</a:t>
            </a:r>
          </a:p>
          <a:p>
            <a:pPr marL="0" indent="0" algn="just">
              <a:spcBef>
                <a:spcPts val="0"/>
              </a:spcBef>
            </a:pPr>
            <a:r>
              <a:rPr lang="uk-UA" sz="1350" dirty="0" smtClean="0">
                <a:latin typeface="Times New Roman" panose="02020603050405020304" pitchFamily="18" charset="0"/>
                <a:cs typeface="Times New Roman" panose="02020603050405020304" pitchFamily="18" charset="0"/>
              </a:rPr>
              <a:t>Конвенції</a:t>
            </a:r>
            <a:r>
              <a:rPr lang="uk-UA" sz="1350" dirty="0">
                <a:latin typeface="Times New Roman" panose="02020603050405020304" pitchFamily="18" charset="0"/>
                <a:cs typeface="Times New Roman" panose="02020603050405020304" pitchFamily="18" charset="0"/>
              </a:rPr>
              <a:t>, угоди та декларації ООН (Єдина Конвенція ООН про наркотичні засоби (1961 р.); Конвенція ООН про психотропні речовини (1971 р.); Конвенція ООН про боротьбу проти незаконного обігу наркотичних засобів і психотропних речовин (1988 р.); Конвенція ООН проти застосування допінгу (1989 р.); Угода про незаконний обіг на морі укладена на виконання статті 17 Конвенції ООН про боротьбу проти незаконного обігу наркотичних засобів і психотропних речовин (1995 р.); Конвенція ООН проти транснаціональної організованої злочинності (2000 р.); Політична декларація двадцятої спеціальної сесії Генеральної Асамблеї ООН, що присвячена спільній боротьбі зі світовою проблемою наркотиків (1998 р.) та інші</a:t>
            </a:r>
            <a:r>
              <a:rPr lang="uk-UA" sz="1350" dirty="0" smtClean="0">
                <a:latin typeface="Times New Roman" panose="02020603050405020304" pitchFamily="18" charset="0"/>
                <a:cs typeface="Times New Roman" panose="02020603050405020304" pitchFamily="18" charset="0"/>
              </a:rPr>
              <a:t>);</a:t>
            </a:r>
          </a:p>
          <a:p>
            <a:pPr marL="0" indent="0" algn="just">
              <a:spcBef>
                <a:spcPts val="0"/>
              </a:spcBef>
            </a:pPr>
            <a:r>
              <a:rPr lang="uk-UA" sz="1350" dirty="0" smtClean="0">
                <a:latin typeface="Times New Roman" panose="02020603050405020304" pitchFamily="18" charset="0"/>
                <a:cs typeface="Times New Roman" panose="02020603050405020304" pitchFamily="18" charset="0"/>
              </a:rPr>
              <a:t>Закони </a:t>
            </a:r>
            <a:r>
              <a:rPr lang="uk-UA" sz="1350" dirty="0">
                <a:latin typeface="Times New Roman" panose="02020603050405020304" pitchFamily="18" charset="0"/>
                <a:cs typeface="Times New Roman" panose="02020603050405020304" pitchFamily="18" charset="0"/>
              </a:rPr>
              <a:t>України (Про наркотичні засоби, психотропні речовини та прекурсори (1995 р.); Про заходи протидії незаконному обігу наркотичних засобів, психотропних речовин і прекурсорів та зловживанню ними (1995 р.); Про організаційно-правові основи боротьби з організованою злочинністю (1993 р.); Про оперативно-розшукову діяльність (1992 р.); Про адміністративний нагляд за особами, звільненими з місць позбавлення волі (1994 р.); Про ліцензування видів господарської діяльності (2015 р.); Про лікарські засоби (1996 р.); Про державний кордон України (1991 р.); Про органи і служби у справах дітей та спеціальні установи для дітей (1995 р.); Про захист суспільної моралі (2003 р.); Про участь громадян в охороні громадського порядку і державного кордону (2000 р.); Про Національну поліцію (2015 р.); Про службу безпеки України (1992 р.); Про прокуратуру (2015 р.) та ціла низка інших</a:t>
            </a:r>
            <a:r>
              <a:rPr lang="uk-UA" sz="1350" dirty="0" smtClean="0">
                <a:latin typeface="Times New Roman" panose="02020603050405020304" pitchFamily="18" charset="0"/>
                <a:cs typeface="Times New Roman" panose="02020603050405020304" pitchFamily="18" charset="0"/>
              </a:rPr>
              <a:t>);</a:t>
            </a:r>
          </a:p>
          <a:p>
            <a:pPr marL="0" indent="0" algn="just">
              <a:spcBef>
                <a:spcPts val="0"/>
              </a:spcBef>
            </a:pPr>
            <a:r>
              <a:rPr lang="uk-UA" sz="1350" dirty="0" smtClean="0">
                <a:latin typeface="Times New Roman" panose="02020603050405020304" pitchFamily="18" charset="0"/>
                <a:cs typeface="Times New Roman" panose="02020603050405020304" pitchFamily="18" charset="0"/>
              </a:rPr>
              <a:t>Розпорядження </a:t>
            </a:r>
            <a:r>
              <a:rPr lang="uk-UA" sz="1350" dirty="0">
                <a:latin typeface="Times New Roman" panose="02020603050405020304" pitchFamily="18" charset="0"/>
                <a:cs typeface="Times New Roman" panose="02020603050405020304" pitchFamily="18" charset="0"/>
              </a:rPr>
              <a:t>та постанови Кабінету міністрів України (Про схвалення Концепції реалізації державної політики у сфері профілактики правопорушень на період до 2015 року (РКМУ-2011 р. №1209; Про схвалення Стратегії державної політики щодо наркотиків до 2020 року ( РКМУ – 2013 р. №735); Про затвердження плану заходів на 2019 – 2020 роки з реалізації Стратегії державної політики щодо наркотиків на період до 2020 року (РКМУ – 2019 р. № 56); Про затвердження Положення про Державну службу України з лікарських засобів та контролю за наркотиками (ПКМУ-2015 р. № 647); Про затвердження плану заходів з виконання Концепції реалізації державної політики у сфері профілактики правопорушень на період до 2015 року (ПКМУ – 2012 р. № 767)) та інші); </a:t>
            </a:r>
            <a:endParaRPr lang="uk-UA" sz="1350" dirty="0" smtClean="0">
              <a:latin typeface="Times New Roman" panose="02020603050405020304" pitchFamily="18" charset="0"/>
              <a:cs typeface="Times New Roman" panose="02020603050405020304" pitchFamily="18" charset="0"/>
            </a:endParaRPr>
          </a:p>
          <a:p>
            <a:pPr marL="0" indent="0" algn="just">
              <a:spcBef>
                <a:spcPts val="0"/>
              </a:spcBef>
            </a:pPr>
            <a:r>
              <a:rPr lang="uk-UA" sz="1350" dirty="0" smtClean="0">
                <a:latin typeface="Times New Roman" panose="02020603050405020304" pitchFamily="18" charset="0"/>
                <a:cs typeface="Times New Roman" panose="02020603050405020304" pitchFamily="18" charset="0"/>
              </a:rPr>
              <a:t>Кодекси </a:t>
            </a:r>
            <a:r>
              <a:rPr lang="uk-UA" sz="1350" dirty="0">
                <a:latin typeface="Times New Roman" panose="02020603050405020304" pitchFamily="18" charset="0"/>
                <a:cs typeface="Times New Roman" panose="02020603050405020304" pitchFamily="18" charset="0"/>
              </a:rPr>
              <a:t>України (Кримінальний кодекс України (2001 р.); Кодекс України про адміністративні правопорушення (1984 р.) та інші</a:t>
            </a:r>
            <a:r>
              <a:rPr lang="uk-UA" sz="1350" dirty="0" smtClean="0">
                <a:latin typeface="Times New Roman" panose="02020603050405020304" pitchFamily="18" charset="0"/>
                <a:cs typeface="Times New Roman" panose="02020603050405020304" pitchFamily="18" charset="0"/>
              </a:rPr>
              <a:t>);</a:t>
            </a:r>
          </a:p>
          <a:p>
            <a:pPr marL="0" indent="0" algn="just">
              <a:spcBef>
                <a:spcPts val="0"/>
              </a:spcBef>
            </a:pPr>
            <a:r>
              <a:rPr lang="uk-UA" sz="1350" dirty="0" smtClean="0">
                <a:latin typeface="Times New Roman" panose="02020603050405020304" pitchFamily="18" charset="0"/>
                <a:cs typeface="Times New Roman" panose="02020603050405020304" pitchFamily="18" charset="0"/>
              </a:rPr>
              <a:t>Постанови </a:t>
            </a:r>
            <a:r>
              <a:rPr lang="uk-UA" sz="1350" dirty="0">
                <a:latin typeface="Times New Roman" panose="02020603050405020304" pitchFamily="18" charset="0"/>
                <a:cs typeface="Times New Roman" panose="02020603050405020304" pitchFamily="18" charset="0"/>
              </a:rPr>
              <a:t>Пленуму Верховного суду України (Про судову практику в справах про кримінальні правопорушення у сфері обігу наркотичних засобів, психотропних речовин, їх  аналогів або прекурсорів (2002 р. №4); Про судову практику у справах про контрабанду та порушення митних правил (2005 р. №8); Про практику розгляду судами кримінальних справ про кримінальні правопорушення, вчинені стійкими злочинними об’єднаннями (2005 р. №13)), </a:t>
            </a:r>
            <a:endParaRPr lang="uk-UA" sz="1350" dirty="0" smtClean="0">
              <a:latin typeface="Times New Roman" panose="02020603050405020304" pitchFamily="18" charset="0"/>
              <a:cs typeface="Times New Roman" panose="02020603050405020304" pitchFamily="18" charset="0"/>
            </a:endParaRPr>
          </a:p>
          <a:p>
            <a:pPr marL="0" indent="0" algn="just">
              <a:spcBef>
                <a:spcPts val="0"/>
              </a:spcBef>
            </a:pPr>
            <a:r>
              <a:rPr lang="uk-UA" sz="1350" dirty="0" smtClean="0">
                <a:latin typeface="Times New Roman" panose="02020603050405020304" pitchFamily="18" charset="0"/>
                <a:cs typeface="Times New Roman" panose="02020603050405020304" pitchFamily="18" charset="0"/>
              </a:rPr>
              <a:t>Відомчі накази та спільні відомчі накази (Міністерства </a:t>
            </a:r>
            <a:r>
              <a:rPr lang="uk-UA" sz="1350" dirty="0">
                <a:latin typeface="Times New Roman" panose="02020603050405020304" pitchFamily="18" charset="0"/>
                <a:cs typeface="Times New Roman" panose="02020603050405020304" pitchFamily="18" charset="0"/>
              </a:rPr>
              <a:t>внутрішніх справ України, Міністерства охорони здоров’я  України, Державної митної служби та інших</a:t>
            </a:r>
            <a:r>
              <a:rPr lang="uk-UA" sz="1350" dirty="0" smtClean="0">
                <a:latin typeface="Times New Roman" panose="02020603050405020304" pitchFamily="18" charset="0"/>
                <a:cs typeface="Times New Roman" panose="02020603050405020304" pitchFamily="18" charset="0"/>
              </a:rPr>
              <a:t>);</a:t>
            </a:r>
          </a:p>
          <a:p>
            <a:pPr marL="0" indent="0" algn="just">
              <a:spcBef>
                <a:spcPts val="0"/>
              </a:spcBef>
            </a:pPr>
            <a:r>
              <a:rPr lang="uk-UA" sz="1350" dirty="0" smtClean="0">
                <a:latin typeface="Times New Roman" panose="02020603050405020304" pitchFamily="18" charset="0"/>
                <a:cs typeface="Times New Roman" panose="02020603050405020304" pitchFamily="18" charset="0"/>
              </a:rPr>
              <a:t>інші </a:t>
            </a:r>
            <a:r>
              <a:rPr lang="uk-UA" sz="1350" dirty="0">
                <a:latin typeface="Times New Roman" panose="02020603050405020304" pitchFamily="18" charset="0"/>
                <a:cs typeface="Times New Roman" panose="02020603050405020304" pitchFamily="18" charset="0"/>
              </a:rPr>
              <a:t>нормативно-правові акти України.</a:t>
            </a:r>
          </a:p>
        </p:txBody>
      </p:sp>
    </p:spTree>
    <p:extLst>
      <p:ext uri="{BB962C8B-B14F-4D97-AF65-F5344CB8AC3E}">
        <p14:creationId xmlns:p14="http://schemas.microsoft.com/office/powerpoint/2010/main" xmlns="" val="3247742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24" y="0"/>
            <a:ext cx="9169524" cy="6986528"/>
          </a:xfrm>
          <a:prstGeom prst="rect">
            <a:avLst/>
          </a:prstGeom>
        </p:spPr>
        <p:txBody>
          <a:bodyPr wrap="square">
            <a:spAutoFit/>
          </a:bodyPr>
          <a:lstStyle/>
          <a:p>
            <a:pPr algn="just"/>
            <a:r>
              <a:rPr lang="uk-UA" sz="3200" b="1" dirty="0"/>
              <a:t>Метою Стратегії </a:t>
            </a:r>
            <a:r>
              <a:rPr lang="uk-UA" sz="3200" b="1" dirty="0" smtClean="0"/>
              <a:t>державної політики щодо наркотиків на період до 2020 року</a:t>
            </a:r>
            <a:r>
              <a:rPr lang="uk-UA" sz="3200" dirty="0" smtClean="0"/>
              <a:t>, що затверджена РКМУ від 28.08.2013 року №735, </a:t>
            </a:r>
            <a:r>
              <a:rPr lang="uk-UA" sz="3200" b="1" dirty="0" smtClean="0"/>
              <a:t>є </a:t>
            </a:r>
            <a:r>
              <a:rPr lang="uk-UA" sz="3200" b="1" dirty="0"/>
              <a:t>забезпечення розв’язання проблеми наркотиків у суспільстві в інтересах людини, надійного захисту громадського здоров’я і безпеки держави від загрози поширення наркоманії та </a:t>
            </a:r>
            <a:r>
              <a:rPr lang="uk-UA" sz="3200" b="1" dirty="0" err="1"/>
              <a:t>наркозлочинності</a:t>
            </a:r>
            <a:r>
              <a:rPr lang="uk-UA" sz="3200" b="1" dirty="0"/>
              <a:t>.</a:t>
            </a:r>
          </a:p>
          <a:p>
            <a:pPr algn="just"/>
            <a:r>
              <a:rPr lang="uk-UA" sz="3200" dirty="0"/>
              <a:t>Стратегією визначаються напрями і механізми скорочення незаконної пропозиції наркотиків та попиту на них, досягнення балансу в </a:t>
            </a:r>
            <a:r>
              <a:rPr lang="uk-UA" sz="3200" dirty="0" err="1"/>
              <a:t>наркополітиці</a:t>
            </a:r>
            <a:r>
              <a:rPr lang="uk-UA" sz="3200" dirty="0"/>
              <a:t> держави між каральними заходами щодо незаконного обігу наркотиків і забезпеченням їх доступності в медичних цілях. </a:t>
            </a:r>
          </a:p>
        </p:txBody>
      </p:sp>
    </p:spTree>
    <p:extLst>
      <p:ext uri="{BB962C8B-B14F-4D97-AF65-F5344CB8AC3E}">
        <p14:creationId xmlns:p14="http://schemas.microsoft.com/office/powerpoint/2010/main" xmlns="" val="3940598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4"/>
            <a:ext cx="9131300" cy="5940088"/>
          </a:xfrm>
          <a:prstGeom prst="rect">
            <a:avLst/>
          </a:prstGeom>
        </p:spPr>
        <p:txBody>
          <a:bodyPr wrap="square">
            <a:spAutoFit/>
          </a:bodyPr>
          <a:lstStyle/>
          <a:p>
            <a:r>
              <a:rPr lang="uk-UA" sz="2000" b="1" dirty="0" smtClean="0"/>
              <a:t>Завдання </a:t>
            </a:r>
            <a:r>
              <a:rPr lang="uk-UA" sz="2000" b="1" dirty="0"/>
              <a:t>Стратегії державної політики щодо наркотиків на період до 2020 </a:t>
            </a:r>
            <a:r>
              <a:rPr lang="uk-UA" sz="2000" b="1" dirty="0" smtClean="0"/>
              <a:t>року</a:t>
            </a:r>
            <a:r>
              <a:rPr lang="uk-UA" sz="2000" dirty="0" smtClean="0"/>
              <a:t>:</a:t>
            </a:r>
            <a:endParaRPr lang="uk-UA" sz="2000" dirty="0"/>
          </a:p>
          <a:p>
            <a:pPr marL="285750" indent="-285750" algn="just">
              <a:buFont typeface="Arial" pitchFamily="34" charset="0"/>
              <a:buChar char="•"/>
            </a:pPr>
            <a:r>
              <a:rPr lang="uk-UA" sz="2000" dirty="0"/>
              <a:t>забезпечення стабільного надійного існування та життєдіяльності нації, збереження її фізичного і морального здоров’я;</a:t>
            </a:r>
          </a:p>
          <a:p>
            <a:pPr marL="285750" indent="-285750" algn="just">
              <a:buFont typeface="Arial" pitchFamily="34" charset="0"/>
              <a:buChar char="•"/>
            </a:pPr>
            <a:r>
              <a:rPr lang="uk-UA" sz="2000" dirty="0"/>
              <a:t>зниження рівня загострення соціальних ризиків для особи, суспільства, держави;</a:t>
            </a:r>
          </a:p>
          <a:p>
            <a:pPr marL="285750" indent="-285750" algn="just">
              <a:buFont typeface="Arial" pitchFamily="34" charset="0"/>
              <a:buChar char="•"/>
            </a:pPr>
            <a:r>
              <a:rPr lang="uk-UA" sz="2000" dirty="0"/>
              <a:t>забезпечення належного державного контролю за обігом наркотиків, а також розроблення і здійснення комплексу заходів щодо зменшення обсягу незаконного розповсюдження наркотиків на території України;</a:t>
            </a:r>
          </a:p>
          <a:p>
            <a:pPr marL="285750" indent="-285750" algn="just">
              <a:buFont typeface="Arial" pitchFamily="34" charset="0"/>
              <a:buChar char="•"/>
            </a:pPr>
            <a:r>
              <a:rPr lang="uk-UA" sz="2000" dirty="0"/>
              <a:t>концентрація зусиль суб’єктів </a:t>
            </a:r>
            <a:r>
              <a:rPr lang="uk-UA" sz="2000" dirty="0" err="1"/>
              <a:t>наркополітики</a:t>
            </a:r>
            <a:r>
              <a:rPr lang="uk-UA" sz="2000" dirty="0"/>
              <a:t> на профілактиці наркоманії, виробленні захисних бар’єрів окремої особи і всього суспільства та сприянні формуванню здорового способу життя;</a:t>
            </a:r>
          </a:p>
          <a:p>
            <a:pPr marL="285750" indent="-285750" algn="just">
              <a:buFont typeface="Arial" pitchFamily="34" charset="0"/>
              <a:buChar char="•"/>
            </a:pPr>
            <a:r>
              <a:rPr lang="uk-UA" sz="2000" dirty="0"/>
              <a:t>організація раннього виявлення незаконного вживання наркотиків як передумови запобігання захворюванням та ефективного лікування від наркозалежності;</a:t>
            </a:r>
          </a:p>
          <a:p>
            <a:pPr marL="285750" indent="-285750" algn="just">
              <a:buFont typeface="Arial" pitchFamily="34" charset="0"/>
              <a:buChar char="•"/>
            </a:pPr>
            <a:r>
              <a:rPr lang="uk-UA" sz="2000" dirty="0"/>
              <a:t>досягнення єдності та узгодженості в діях суб’єктів формування та реалізації </a:t>
            </a:r>
            <a:r>
              <a:rPr lang="uk-UA" sz="2000" dirty="0" err="1"/>
              <a:t>наркополітики</a:t>
            </a:r>
            <a:r>
              <a:rPr lang="uk-UA" sz="2000" dirty="0"/>
              <a:t>;</a:t>
            </a:r>
          </a:p>
          <a:p>
            <a:pPr marL="285750" indent="-285750" algn="just">
              <a:buFont typeface="Arial" pitchFamily="34" charset="0"/>
              <a:buChar char="•"/>
            </a:pPr>
            <a:r>
              <a:rPr lang="uk-UA" sz="2000" dirty="0"/>
              <a:t>удосконалення заходів протидії незаконному обігу наркотиків і пов’язаній з ним корупції, підрив економічних засад функціонування наркобізнесу;</a:t>
            </a:r>
          </a:p>
          <a:p>
            <a:pPr marL="285750" indent="-285750" algn="just">
              <a:buFont typeface="Arial" pitchFamily="34" charset="0"/>
              <a:buChar char="•"/>
            </a:pPr>
            <a:r>
              <a:rPr lang="uk-UA" sz="2000" dirty="0"/>
              <a:t>реалізація </a:t>
            </a:r>
            <a:r>
              <a:rPr lang="uk-UA" sz="2000" dirty="0" err="1"/>
              <a:t>наркополітики</a:t>
            </a:r>
            <a:r>
              <a:rPr lang="uk-UA" sz="2000" dirty="0"/>
              <a:t> з урахуванням особливостей регіонів</a:t>
            </a:r>
            <a:r>
              <a:rPr lang="uk-UA" sz="2000" dirty="0" smtClean="0"/>
              <a:t>;</a:t>
            </a:r>
            <a:endParaRPr lang="uk-UA" sz="2000" dirty="0"/>
          </a:p>
        </p:txBody>
      </p:sp>
    </p:spTree>
    <p:extLst>
      <p:ext uri="{BB962C8B-B14F-4D97-AF65-F5344CB8AC3E}">
        <p14:creationId xmlns:p14="http://schemas.microsoft.com/office/powerpoint/2010/main" xmlns="" val="1677406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05900" cy="6740307"/>
          </a:xfrm>
          <a:prstGeom prst="rect">
            <a:avLst/>
          </a:prstGeom>
        </p:spPr>
        <p:txBody>
          <a:bodyPr wrap="square">
            <a:spAutoFit/>
          </a:bodyPr>
          <a:lstStyle/>
          <a:p>
            <a:pPr marL="285750" indent="-285750" algn="just">
              <a:buFont typeface="Arial" pitchFamily="34" charset="0"/>
              <a:buChar char="•"/>
            </a:pPr>
            <a:r>
              <a:rPr lang="uk-UA" sz="2400" dirty="0"/>
              <a:t>створення умов для співпраці держави з інститутами громадянського суспільства у формуванні та реалізації </a:t>
            </a:r>
            <a:r>
              <a:rPr lang="uk-UA" sz="2400" dirty="0" err="1"/>
              <a:t>наркополітики</a:t>
            </a:r>
            <a:r>
              <a:rPr lang="uk-UA" sz="2400" dirty="0"/>
              <a:t>;</a:t>
            </a:r>
          </a:p>
          <a:p>
            <a:pPr marL="285750" indent="-285750" algn="just">
              <a:buFont typeface="Arial" pitchFamily="34" charset="0"/>
              <a:buChar char="•"/>
            </a:pPr>
            <a:r>
              <a:rPr lang="uk-UA" sz="2400" dirty="0"/>
              <a:t>залучення осіб, залежних від наркотиків, що знаходяться в незаконному обігу, до участі в медико-соціальних програмах, що ґрунтуються на принципі зменшення шкоди;</a:t>
            </a:r>
          </a:p>
          <a:p>
            <a:pPr marL="285750" indent="-285750" algn="just">
              <a:buFont typeface="Arial" pitchFamily="34" charset="0"/>
              <a:buChar char="•"/>
            </a:pPr>
            <a:r>
              <a:rPr lang="uk-UA" sz="2400" dirty="0"/>
              <a:t>психосоціальна реабілітація хворих на наркоманію;</a:t>
            </a:r>
          </a:p>
          <a:p>
            <a:pPr marL="285750" indent="-285750" algn="just">
              <a:buFont typeface="Arial" pitchFamily="34" charset="0"/>
              <a:buChar char="•"/>
            </a:pPr>
            <a:r>
              <a:rPr lang="uk-UA" sz="2400" dirty="0"/>
              <a:t>створення належних умов для провадження господарської діяльності, пов’язаної з обігом наркотиків;</a:t>
            </a:r>
          </a:p>
          <a:p>
            <a:pPr marL="285750" indent="-285750" algn="just">
              <a:buFont typeface="Arial" pitchFamily="34" charset="0"/>
              <a:buChar char="•"/>
            </a:pPr>
            <a:r>
              <a:rPr lang="uk-UA" sz="2400" dirty="0" smtClean="0"/>
              <a:t>впровадження </a:t>
            </a:r>
            <a:r>
              <a:rPr lang="uk-UA" sz="2400" dirty="0"/>
              <a:t>практики здійснення лікувальних заходів як альтернативи кримінальному покаранню наркозалежних осіб, які вчинили незначні правопорушення;</a:t>
            </a:r>
          </a:p>
          <a:p>
            <a:pPr marL="285750" indent="-285750" algn="just">
              <a:buFont typeface="Arial" pitchFamily="34" charset="0"/>
              <a:buChar char="•"/>
            </a:pPr>
            <a:r>
              <a:rPr lang="uk-UA" sz="2400" dirty="0"/>
              <a:t>створення умов для </a:t>
            </a:r>
            <a:r>
              <a:rPr lang="uk-UA" sz="2400" dirty="0" err="1"/>
              <a:t>ресоціалізації</a:t>
            </a:r>
            <a:r>
              <a:rPr lang="uk-UA" sz="2400" dirty="0"/>
              <a:t> осіб, що відбувають покарання за вчинення </a:t>
            </a:r>
            <a:r>
              <a:rPr lang="uk-UA" sz="2400" dirty="0" err="1"/>
              <a:t>наркозлочинів</a:t>
            </a:r>
            <a:r>
              <a:rPr lang="uk-UA" sz="2400" dirty="0"/>
              <a:t>;</a:t>
            </a:r>
          </a:p>
          <a:p>
            <a:pPr marL="285750" indent="-285750" algn="just">
              <a:buFont typeface="Arial" pitchFamily="34" charset="0"/>
              <a:buChar char="•"/>
            </a:pPr>
            <a:r>
              <a:rPr lang="uk-UA" sz="2400" dirty="0"/>
              <a:t>узгодження </a:t>
            </a:r>
            <a:r>
              <a:rPr lang="uk-UA" sz="2400" dirty="0" err="1"/>
              <a:t>наркополітики</a:t>
            </a:r>
            <a:r>
              <a:rPr lang="uk-UA" sz="2400" dirty="0"/>
              <a:t> з принципами здоров’я населення щодо лікування наркоманії, у тому числі з її соціально небезпечними наслідками, такими як ВІЛ/СНІД, туберкульоз та інші супутні захворювання.</a:t>
            </a:r>
          </a:p>
        </p:txBody>
      </p:sp>
    </p:spTree>
    <p:extLst>
      <p:ext uri="{BB962C8B-B14F-4D97-AF65-F5344CB8AC3E}">
        <p14:creationId xmlns:p14="http://schemas.microsoft.com/office/powerpoint/2010/main" xmlns="" val="1544113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48680"/>
            <a:ext cx="8928992" cy="6247864"/>
          </a:xfrm>
          <a:prstGeom prst="rect">
            <a:avLst/>
          </a:prstGeom>
        </p:spPr>
        <p:txBody>
          <a:bodyPr wrap="square">
            <a:spAutoFit/>
          </a:bodyPr>
          <a:lstStyle/>
          <a:p>
            <a:pPr algn="just"/>
            <a:r>
              <a:rPr lang="uk-UA" dirty="0"/>
              <a:t> </a:t>
            </a:r>
            <a:r>
              <a:rPr lang="uk-UA" sz="2800" b="1" dirty="0"/>
              <a:t>Метою </a:t>
            </a:r>
            <a:r>
              <a:rPr lang="uk-UA" sz="2800" b="1" dirty="0" smtClean="0"/>
              <a:t>Концепції </a:t>
            </a:r>
            <a:r>
              <a:rPr lang="uk-UA" sz="2800" b="1" dirty="0"/>
              <a:t>реалізації державної політики у сфері протидії поширенню наркоманії, боротьби з незаконним </a:t>
            </a:r>
            <a:r>
              <a:rPr lang="uk-UA" sz="2800" b="1" dirty="0" smtClean="0"/>
              <a:t>обігом наркотичних </a:t>
            </a:r>
            <a:r>
              <a:rPr lang="uk-UA" sz="2800" b="1" dirty="0"/>
              <a:t>засобів, психотропних речовин та прекурсорів на 2011-2015 </a:t>
            </a:r>
            <a:r>
              <a:rPr lang="uk-UA" sz="2800" b="1" dirty="0" smtClean="0"/>
              <a:t>роки (затверджена розпорядженням КМУ від 13.09.2010р. № 1808-р) є </a:t>
            </a:r>
            <a:r>
              <a:rPr lang="uk-UA" sz="2800" b="1" dirty="0"/>
              <a:t>визначення шляхів та пріоритетів державної </a:t>
            </a:r>
            <a:r>
              <a:rPr lang="uk-UA" sz="2800" b="1" dirty="0" smtClean="0"/>
              <a:t>політики у сфері протидії поширенню наркоманії</a:t>
            </a:r>
            <a:r>
              <a:rPr lang="uk-UA" sz="2800" b="1" dirty="0"/>
              <a:t>, </a:t>
            </a:r>
            <a:r>
              <a:rPr lang="uk-UA" sz="2800" b="1" dirty="0" smtClean="0"/>
              <a:t>боротьби з незаконним обігом  </a:t>
            </a:r>
            <a:r>
              <a:rPr lang="uk-UA" sz="2800" b="1" dirty="0"/>
              <a:t>наркотичних </a:t>
            </a:r>
            <a:r>
              <a:rPr lang="uk-UA" sz="2800" b="1" dirty="0" smtClean="0"/>
              <a:t>засобів</a:t>
            </a:r>
            <a:r>
              <a:rPr lang="uk-UA" sz="2800" b="1" dirty="0"/>
              <a:t>, </a:t>
            </a:r>
            <a:r>
              <a:rPr lang="uk-UA" sz="2800" b="1" dirty="0" smtClean="0"/>
              <a:t>психотропних </a:t>
            </a:r>
            <a:r>
              <a:rPr lang="uk-UA" sz="2800" b="1" dirty="0"/>
              <a:t>речовин </a:t>
            </a:r>
            <a:r>
              <a:rPr lang="uk-UA" sz="2800" b="1" dirty="0" smtClean="0"/>
              <a:t>та прекурсорів</a:t>
            </a:r>
            <a:r>
              <a:rPr lang="uk-UA" sz="2800" b="1" dirty="0"/>
              <a:t>,  зміцнення </a:t>
            </a:r>
            <a:r>
              <a:rPr lang="uk-UA" sz="2800" b="1" dirty="0" smtClean="0"/>
              <a:t>здоров'я нації</a:t>
            </a:r>
            <a:r>
              <a:rPr lang="uk-UA" sz="2800" b="1" dirty="0"/>
              <a:t>, </a:t>
            </a:r>
            <a:r>
              <a:rPr lang="uk-UA" sz="2800" b="1" dirty="0" smtClean="0"/>
              <a:t>а також зменшення негативних </a:t>
            </a:r>
            <a:r>
              <a:rPr lang="uk-UA" sz="2800" b="1" dirty="0"/>
              <a:t>соціальних, </a:t>
            </a:r>
            <a:r>
              <a:rPr lang="uk-UA" sz="2800" b="1" dirty="0" smtClean="0"/>
              <a:t>економічних </a:t>
            </a:r>
            <a:r>
              <a:rPr lang="uk-UA" sz="2800" b="1" dirty="0"/>
              <a:t>та інших наслідків, </a:t>
            </a:r>
            <a:r>
              <a:rPr lang="uk-UA" sz="2800" b="1" dirty="0" smtClean="0"/>
              <a:t>пов'язаних з </a:t>
            </a:r>
            <a:r>
              <a:rPr lang="uk-UA" sz="2800" b="1" dirty="0"/>
              <a:t>вживанням наркотичних засобів та психотропних речовин. </a:t>
            </a:r>
            <a:endParaRPr lang="uk-UA" sz="2800" b="1" dirty="0" smtClean="0"/>
          </a:p>
          <a:p>
            <a:pPr algn="just"/>
            <a:r>
              <a:rPr lang="uk-UA" b="1" dirty="0" smtClean="0"/>
              <a:t> </a:t>
            </a:r>
            <a:r>
              <a:rPr lang="uk-UA" dirty="0"/>
              <a:t/>
            </a:r>
            <a:br>
              <a:rPr lang="uk-UA" dirty="0"/>
            </a:br>
            <a:endParaRPr lang="uk-UA" dirty="0"/>
          </a:p>
        </p:txBody>
      </p:sp>
    </p:spTree>
    <p:extLst>
      <p:ext uri="{BB962C8B-B14F-4D97-AF65-F5344CB8AC3E}">
        <p14:creationId xmlns:p14="http://schemas.microsoft.com/office/powerpoint/2010/main" xmlns="" val="2729837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556"/>
            <a:ext cx="8928992" cy="6740307"/>
          </a:xfrm>
          <a:prstGeom prst="rect">
            <a:avLst/>
          </a:prstGeom>
        </p:spPr>
        <p:txBody>
          <a:bodyPr wrap="square">
            <a:spAutoFit/>
          </a:bodyPr>
          <a:lstStyle/>
          <a:p>
            <a:pPr algn="just"/>
            <a:r>
              <a:rPr lang="uk-UA" b="1" dirty="0" smtClean="0"/>
              <a:t>Концепцією окреслені основні проблеми у державі, які потребують розв'язання</a:t>
            </a:r>
            <a:r>
              <a:rPr lang="uk-UA" b="1" dirty="0"/>
              <a:t>, </a:t>
            </a:r>
            <a:r>
              <a:rPr lang="uk-UA" b="1" dirty="0" smtClean="0"/>
              <a:t>є:</a:t>
            </a:r>
          </a:p>
          <a:p>
            <a:pPr marL="285750" indent="-285750" algn="just">
              <a:buFontTx/>
              <a:buChar char="-"/>
            </a:pPr>
            <a:r>
              <a:rPr lang="uk-UA" dirty="0" smtClean="0"/>
              <a:t>високий рівень попиту на наркотичні засоби </a:t>
            </a:r>
            <a:r>
              <a:rPr lang="uk-UA" dirty="0"/>
              <a:t>та </a:t>
            </a:r>
            <a:r>
              <a:rPr lang="uk-UA" dirty="0" smtClean="0"/>
              <a:t>психотропні речовини</a:t>
            </a:r>
            <a:r>
              <a:rPr lang="uk-UA" dirty="0"/>
              <a:t>, </a:t>
            </a:r>
            <a:r>
              <a:rPr lang="uk-UA" dirty="0" smtClean="0"/>
              <a:t>а також лікарські засоби</a:t>
            </a:r>
            <a:r>
              <a:rPr lang="uk-UA" dirty="0"/>
              <a:t>, </a:t>
            </a:r>
            <a:r>
              <a:rPr lang="uk-UA" dirty="0" smtClean="0"/>
              <a:t>зловживання якими може викликати </a:t>
            </a:r>
            <a:r>
              <a:rPr lang="uk-UA" dirty="0"/>
              <a:t>наркотичну </a:t>
            </a:r>
            <a:r>
              <a:rPr lang="uk-UA" dirty="0" smtClean="0"/>
              <a:t>залежність;</a:t>
            </a:r>
          </a:p>
          <a:p>
            <a:pPr marL="285750" indent="-285750" algn="just">
              <a:buFontTx/>
              <a:buChar char="-"/>
            </a:pPr>
            <a:r>
              <a:rPr lang="uk-UA" dirty="0" smtClean="0"/>
              <a:t>низька </a:t>
            </a:r>
            <a:r>
              <a:rPr lang="uk-UA" dirty="0"/>
              <a:t>ефективність </a:t>
            </a:r>
            <a:r>
              <a:rPr lang="uk-UA" dirty="0" smtClean="0"/>
              <a:t>діяльності органів виконавчої влади, спрямованої </a:t>
            </a:r>
            <a:r>
              <a:rPr lang="uk-UA" dirty="0"/>
              <a:t>на реалізацію </a:t>
            </a:r>
            <a:r>
              <a:rPr lang="uk-UA" dirty="0" smtClean="0"/>
              <a:t>державної політики у сфері протидії поширенню наркоманії</a:t>
            </a:r>
            <a:r>
              <a:rPr lang="uk-UA" dirty="0"/>
              <a:t>, </a:t>
            </a:r>
            <a:r>
              <a:rPr lang="uk-UA" dirty="0" smtClean="0"/>
              <a:t>боротьби з незаконним </a:t>
            </a:r>
            <a:r>
              <a:rPr lang="uk-UA" dirty="0"/>
              <a:t>обігом </a:t>
            </a:r>
            <a:r>
              <a:rPr lang="uk-UA" dirty="0" smtClean="0"/>
              <a:t>наркотичних засобів</a:t>
            </a:r>
            <a:r>
              <a:rPr lang="uk-UA" dirty="0"/>
              <a:t>, психотропних речовин та </a:t>
            </a:r>
            <a:r>
              <a:rPr lang="uk-UA" dirty="0" smtClean="0"/>
              <a:t>прекурсорів;</a:t>
            </a:r>
          </a:p>
          <a:p>
            <a:pPr marL="285750" indent="-285750" algn="just">
              <a:buFontTx/>
              <a:buChar char="-"/>
            </a:pPr>
            <a:r>
              <a:rPr lang="uk-UA" dirty="0" smtClean="0"/>
              <a:t>неналежний </a:t>
            </a:r>
            <a:r>
              <a:rPr lang="uk-UA" dirty="0"/>
              <a:t>рівень </a:t>
            </a:r>
            <a:r>
              <a:rPr lang="uk-UA" dirty="0" smtClean="0"/>
              <a:t>міжвідомчої координації та практичної взаємодії центральних </a:t>
            </a:r>
            <a:r>
              <a:rPr lang="uk-UA" dirty="0"/>
              <a:t>органів </a:t>
            </a:r>
            <a:r>
              <a:rPr lang="uk-UA" dirty="0" smtClean="0"/>
              <a:t>виконавчої влади у сфері обігу наркотичних </a:t>
            </a:r>
            <a:r>
              <a:rPr lang="uk-UA" dirty="0"/>
              <a:t>засобів, психотропних речовин </a:t>
            </a:r>
            <a:r>
              <a:rPr lang="uk-UA" dirty="0" smtClean="0"/>
              <a:t>та прекурсорів;</a:t>
            </a:r>
          </a:p>
          <a:p>
            <a:pPr marL="285750" indent="-285750" algn="just">
              <a:buFontTx/>
              <a:buChar char="-"/>
            </a:pPr>
            <a:r>
              <a:rPr lang="uk-UA" dirty="0" smtClean="0"/>
              <a:t>відсутність </a:t>
            </a:r>
            <a:r>
              <a:rPr lang="uk-UA" dirty="0"/>
              <a:t>належного </a:t>
            </a:r>
            <a:r>
              <a:rPr lang="uk-UA" dirty="0" smtClean="0"/>
              <a:t>контролю за виробництвом, виготовленням</a:t>
            </a:r>
            <a:r>
              <a:rPr lang="uk-UA" dirty="0"/>
              <a:t>, </a:t>
            </a:r>
            <a:r>
              <a:rPr lang="uk-UA" dirty="0" smtClean="0"/>
              <a:t>придбанням, </a:t>
            </a:r>
            <a:r>
              <a:rPr lang="uk-UA" dirty="0"/>
              <a:t>зберіганням,  </a:t>
            </a:r>
            <a:r>
              <a:rPr lang="uk-UA" dirty="0" smtClean="0"/>
              <a:t>відпуском</a:t>
            </a:r>
            <a:r>
              <a:rPr lang="uk-UA" dirty="0"/>
              <a:t>, </a:t>
            </a:r>
            <a:r>
              <a:rPr lang="uk-UA" dirty="0" smtClean="0"/>
              <a:t>обліком, перевезенням</a:t>
            </a:r>
            <a:r>
              <a:rPr lang="uk-UA" dirty="0"/>
              <a:t>, </a:t>
            </a:r>
            <a:r>
              <a:rPr lang="uk-UA" dirty="0" smtClean="0"/>
              <a:t>пересиланням наркотичних засобів</a:t>
            </a:r>
            <a:r>
              <a:rPr lang="uk-UA" dirty="0"/>
              <a:t>,   психотропних </a:t>
            </a:r>
            <a:r>
              <a:rPr lang="uk-UA" dirty="0" smtClean="0"/>
              <a:t>речовин та </a:t>
            </a:r>
            <a:r>
              <a:rPr lang="uk-UA" dirty="0"/>
              <a:t>прекурсорів, </a:t>
            </a:r>
            <a:r>
              <a:rPr lang="uk-UA" dirty="0" smtClean="0"/>
              <a:t>а </a:t>
            </a:r>
            <a:r>
              <a:rPr lang="uk-UA" dirty="0"/>
              <a:t>також </a:t>
            </a:r>
            <a:r>
              <a:rPr lang="uk-UA" dirty="0" smtClean="0"/>
              <a:t>лікарських </a:t>
            </a:r>
            <a:r>
              <a:rPr lang="uk-UA" dirty="0"/>
              <a:t>засобів, </a:t>
            </a:r>
            <a:r>
              <a:rPr lang="uk-UA" dirty="0" smtClean="0"/>
              <a:t>зловживання якими </a:t>
            </a:r>
            <a:r>
              <a:rPr lang="uk-UA" dirty="0"/>
              <a:t>може викликати наркотичну </a:t>
            </a:r>
            <a:r>
              <a:rPr lang="uk-UA" dirty="0" smtClean="0"/>
              <a:t>залежність;</a:t>
            </a:r>
          </a:p>
          <a:p>
            <a:pPr marL="285750" indent="-285750" algn="just">
              <a:buFontTx/>
              <a:buChar char="-"/>
            </a:pPr>
            <a:r>
              <a:rPr lang="uk-UA" dirty="0" smtClean="0"/>
              <a:t>низький </a:t>
            </a:r>
            <a:r>
              <a:rPr lang="uk-UA" dirty="0"/>
              <a:t>рівень </a:t>
            </a:r>
            <a:r>
              <a:rPr lang="uk-UA" dirty="0" smtClean="0"/>
              <a:t>поінформованості населення щодо наслідків розповсюдження  </a:t>
            </a:r>
            <a:r>
              <a:rPr lang="uk-UA" dirty="0"/>
              <a:t>наркотичних </a:t>
            </a:r>
            <a:r>
              <a:rPr lang="uk-UA" dirty="0" smtClean="0"/>
              <a:t>засобів</a:t>
            </a:r>
            <a:r>
              <a:rPr lang="uk-UA" dirty="0"/>
              <a:t>, </a:t>
            </a:r>
            <a:r>
              <a:rPr lang="uk-UA" dirty="0" smtClean="0"/>
              <a:t>психотропних речовин та прекурсорів</a:t>
            </a:r>
            <a:r>
              <a:rPr lang="uk-UA" dirty="0"/>
              <a:t>,  а також лікарських </a:t>
            </a:r>
            <a:r>
              <a:rPr lang="uk-UA" dirty="0" smtClean="0"/>
              <a:t>засобів</a:t>
            </a:r>
            <a:r>
              <a:rPr lang="uk-UA" dirty="0"/>
              <a:t>, </a:t>
            </a:r>
            <a:r>
              <a:rPr lang="uk-UA" dirty="0" smtClean="0"/>
              <a:t>зловживання </a:t>
            </a:r>
            <a:r>
              <a:rPr lang="uk-UA" dirty="0"/>
              <a:t>якими </a:t>
            </a:r>
            <a:r>
              <a:rPr lang="uk-UA" dirty="0" smtClean="0"/>
              <a:t>може викликати наркотичну залежність</a:t>
            </a:r>
            <a:r>
              <a:rPr lang="uk-UA" dirty="0"/>
              <a:t>, </a:t>
            </a:r>
            <a:r>
              <a:rPr lang="uk-UA" dirty="0" smtClean="0"/>
              <a:t>вживання зазначених </a:t>
            </a:r>
            <a:r>
              <a:rPr lang="uk-UA" dirty="0"/>
              <a:t>засобів </a:t>
            </a:r>
            <a:r>
              <a:rPr lang="uk-UA" dirty="0" smtClean="0"/>
              <a:t>та речовин </a:t>
            </a:r>
            <a:r>
              <a:rPr lang="uk-UA" dirty="0"/>
              <a:t>не за медичним </a:t>
            </a:r>
            <a:r>
              <a:rPr lang="uk-UA" dirty="0" smtClean="0"/>
              <a:t>призначенням;</a:t>
            </a:r>
          </a:p>
          <a:p>
            <a:pPr marL="285750" indent="-285750" algn="just">
              <a:buFontTx/>
              <a:buChar char="-"/>
            </a:pPr>
            <a:r>
              <a:rPr lang="uk-UA" dirty="0" smtClean="0"/>
              <a:t>недостатність </a:t>
            </a:r>
            <a:r>
              <a:rPr lang="uk-UA" dirty="0"/>
              <a:t>вжиття </a:t>
            </a:r>
            <a:r>
              <a:rPr lang="uk-UA" dirty="0" smtClean="0"/>
              <a:t>заходів</a:t>
            </a:r>
            <a:r>
              <a:rPr lang="uk-UA" dirty="0"/>
              <a:t>, </a:t>
            </a:r>
            <a:r>
              <a:rPr lang="uk-UA" dirty="0" smtClean="0"/>
              <a:t>спрямованих на реабілітацію осіб </a:t>
            </a:r>
            <a:r>
              <a:rPr lang="uk-UA" dirty="0"/>
              <a:t>з наркотичною залежністю; </a:t>
            </a:r>
            <a:endParaRPr lang="uk-UA" dirty="0" smtClean="0"/>
          </a:p>
          <a:p>
            <a:pPr marL="285750" indent="-285750" algn="just">
              <a:buFontTx/>
              <a:buChar char="-"/>
            </a:pPr>
            <a:r>
              <a:rPr lang="uk-UA" dirty="0" smtClean="0"/>
              <a:t>здійснення </a:t>
            </a:r>
            <a:r>
              <a:rPr lang="uk-UA" dirty="0"/>
              <a:t>незаконного </a:t>
            </a:r>
            <a:r>
              <a:rPr lang="uk-UA" dirty="0" smtClean="0"/>
              <a:t>транзиту наркотичних засобів, психотропних </a:t>
            </a:r>
            <a:r>
              <a:rPr lang="uk-UA" dirty="0"/>
              <a:t>речовин та прекурсорів територією України</a:t>
            </a:r>
            <a:r>
              <a:rPr lang="uk-UA" dirty="0" smtClean="0"/>
              <a:t>.</a:t>
            </a:r>
            <a:endParaRPr lang="uk-UA" dirty="0"/>
          </a:p>
          <a:p>
            <a:pPr algn="just"/>
            <a:r>
              <a:rPr lang="uk-UA" b="1" i="1" dirty="0"/>
              <a:t>     Розв'язання зазначених проблем можливе </a:t>
            </a:r>
            <a:r>
              <a:rPr lang="uk-UA" b="1" i="1" dirty="0" smtClean="0"/>
              <a:t>за умови вжиття на державному  </a:t>
            </a:r>
            <a:r>
              <a:rPr lang="uk-UA" b="1" i="1" dirty="0"/>
              <a:t>рівні  заходів </a:t>
            </a:r>
            <a:r>
              <a:rPr lang="uk-UA" b="1" i="1" dirty="0" smtClean="0"/>
              <a:t>для протидії поширенню наркоманії </a:t>
            </a:r>
            <a:r>
              <a:rPr lang="uk-UA" b="1" i="1" dirty="0"/>
              <a:t>і </a:t>
            </a:r>
            <a:r>
              <a:rPr lang="uk-UA" b="1" i="1" dirty="0" smtClean="0"/>
              <a:t>боротьби </a:t>
            </a:r>
            <a:r>
              <a:rPr lang="uk-UA" b="1" i="1" dirty="0"/>
              <a:t>з незаконним </a:t>
            </a:r>
            <a:r>
              <a:rPr lang="uk-UA" b="1" i="1" dirty="0" smtClean="0"/>
              <a:t>обігом наркотичних  </a:t>
            </a:r>
            <a:r>
              <a:rPr lang="uk-UA" b="1" i="1" dirty="0"/>
              <a:t>засобів,  </a:t>
            </a:r>
            <a:r>
              <a:rPr lang="uk-UA" b="1" i="1" dirty="0" smtClean="0"/>
              <a:t>психотропних речовин </a:t>
            </a:r>
            <a:r>
              <a:rPr lang="uk-UA" b="1" i="1" dirty="0"/>
              <a:t>та прекурсорів</a:t>
            </a:r>
            <a:r>
              <a:rPr lang="uk-UA" b="1" i="1" dirty="0" smtClean="0"/>
              <a:t>.</a:t>
            </a:r>
            <a:endParaRPr lang="uk-UA" b="1" i="1" dirty="0"/>
          </a:p>
        </p:txBody>
      </p:sp>
    </p:spTree>
    <p:extLst>
      <p:ext uri="{BB962C8B-B14F-4D97-AF65-F5344CB8AC3E}">
        <p14:creationId xmlns:p14="http://schemas.microsoft.com/office/powerpoint/2010/main" xmlns="" val="665066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p:spPr>
        <p:txBody>
          <a:bodyPr>
            <a:normAutofit fontScale="90000"/>
          </a:bodyPr>
          <a:lstStyle/>
          <a:p>
            <a:r>
              <a:rPr lang="uk-UA" sz="2800" dirty="0"/>
              <a:t>Концепція спрямована на виконання таких завдань: </a:t>
            </a:r>
          </a:p>
        </p:txBody>
      </p:sp>
      <p:sp>
        <p:nvSpPr>
          <p:cNvPr id="3" name="Объект 2"/>
          <p:cNvSpPr>
            <a:spLocks noGrp="1"/>
          </p:cNvSpPr>
          <p:nvPr>
            <p:ph idx="1"/>
          </p:nvPr>
        </p:nvSpPr>
        <p:spPr>
          <a:xfrm>
            <a:off x="0" y="548680"/>
            <a:ext cx="9150028" cy="6309320"/>
          </a:xfrm>
        </p:spPr>
        <p:txBody>
          <a:bodyPr>
            <a:noAutofit/>
          </a:bodyPr>
          <a:lstStyle/>
          <a:p>
            <a:pPr algn="just"/>
            <a:r>
              <a:rPr lang="uk-UA" sz="1700" dirty="0" smtClean="0"/>
              <a:t>зменшення обсягу вживання наркотичних засобів та психотропних речовин не за медичним призначенням, знизити рівень попиту на такі засоби та речовини, а також на лікарські засоби, зловживання якими може викликати наркотичну залежність;</a:t>
            </a:r>
          </a:p>
          <a:p>
            <a:pPr algn="just"/>
            <a:r>
              <a:rPr lang="uk-UA" sz="1700" dirty="0" smtClean="0"/>
              <a:t>забезпечення підвищення ефективності діяльності органів виконавчої влади, спрямованої на реалізацію державної політики у сфері протидії поширенню наркоманії, боротьби з незаконним обігом наркотичних засобів, психотропних речовин та прекурсорів;підвищення рівня міжвідомчої координації та практичної взаємодії центральних органів виконавчої влади у сфері обігу наркотичних засобів, психотропних речовин та прекурсорів;</a:t>
            </a:r>
          </a:p>
          <a:p>
            <a:pPr algn="just"/>
            <a:r>
              <a:rPr lang="uk-UA" sz="1700" dirty="0" smtClean="0"/>
              <a:t>підвищення рівня контролю за виробництвом, виготовленням, придбанням, зберіганням, відпуском, обліком, перевезенням, пересиланням наркотичних засобів, психотропних речовин та прекурсорів, а також лікарських засобів, зловживання якими може викликати наркотичну залежність;</a:t>
            </a:r>
          </a:p>
          <a:p>
            <a:pPr algn="just"/>
            <a:r>
              <a:rPr lang="uk-UA" sz="1700" dirty="0" smtClean="0"/>
              <a:t>підвищення рівня поінформованості населення щодо наслідків розповсюдження наркотичних засобів, психотропних речовин та прекурсорів, а також лікарських засобів, зловживання якими може викликати наркотичну залежність, вживання зазначених засобів та речовин не за медичним призначенням;</a:t>
            </a:r>
          </a:p>
          <a:p>
            <a:pPr algn="just"/>
            <a:r>
              <a:rPr lang="uk-UA" sz="1700" dirty="0" smtClean="0"/>
              <a:t>підвищення ефективності заходів, спрямованих на реабілітацію осіб з наркотичною залежністю;</a:t>
            </a:r>
          </a:p>
          <a:p>
            <a:pPr algn="just"/>
            <a:r>
              <a:rPr lang="uk-UA" sz="1700" dirty="0" smtClean="0"/>
              <a:t>підвищення рівня ефективності правоохоронної діяльності у сфері протидії поширенню наркоманії,  боротьби з незаконним обігом наркотичних засобів, психотропних речовин та прекурсорів, їх виробництвом, розповсюдженням, а також незаконним ввезенням на територію України та транзитом її територією.</a:t>
            </a:r>
            <a:endParaRPr lang="uk-UA" sz="1700" dirty="0"/>
          </a:p>
        </p:txBody>
      </p:sp>
    </p:spTree>
    <p:extLst>
      <p:ext uri="{BB962C8B-B14F-4D97-AF65-F5344CB8AC3E}">
        <p14:creationId xmlns:p14="http://schemas.microsoft.com/office/powerpoint/2010/main" xmlns="" val="1020028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964"/>
            <a:ext cx="9144000" cy="1113780"/>
          </a:xfrm>
        </p:spPr>
        <p:txBody>
          <a:bodyPr>
            <a:normAutofit/>
          </a:bodyPr>
          <a:lstStyle/>
          <a:p>
            <a:pPr marL="514350" lvl="0" indent="-514350"/>
            <a:r>
              <a:rPr lang="en-US" sz="3200" b="1" dirty="0" smtClean="0"/>
              <a:t>1</a:t>
            </a:r>
            <a:r>
              <a:rPr lang="uk-UA" sz="3200" b="1" dirty="0" smtClean="0"/>
              <a:t>. </a:t>
            </a:r>
            <a:r>
              <a:rPr lang="uk-UA" sz="3200" b="1" dirty="0"/>
              <a:t>Поняття </a:t>
            </a:r>
            <a:r>
              <a:rPr lang="uk-UA" sz="3200" b="1" dirty="0" smtClean="0"/>
              <a:t>та кримінологічна характеристика </a:t>
            </a:r>
            <a:r>
              <a:rPr lang="uk-UA" sz="3200" b="1" dirty="0" err="1" smtClean="0"/>
              <a:t>наркозлочинності</a:t>
            </a:r>
            <a:r>
              <a:rPr lang="uk-UA" sz="3200" b="1" dirty="0" smtClean="0"/>
              <a:t>.</a:t>
            </a:r>
            <a:endParaRPr lang="uk-UA" sz="3200" b="1" dirty="0"/>
          </a:p>
        </p:txBody>
      </p:sp>
      <p:pic>
        <p:nvPicPr>
          <p:cNvPr id="4" name="Picture 2" descr="Наркозлочинність 2016 - TEXTY | Tableau Publi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077218"/>
            <a:ext cx="10476655" cy="57807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807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52" y="0"/>
            <a:ext cx="9118600" cy="6801862"/>
          </a:xfrm>
          <a:prstGeom prst="rect">
            <a:avLst/>
          </a:prstGeom>
        </p:spPr>
        <p:txBody>
          <a:bodyPr wrap="square">
            <a:spAutoFit/>
          </a:bodyPr>
          <a:lstStyle/>
          <a:p>
            <a:pPr algn="ctr"/>
            <a:r>
              <a:rPr lang="uk-UA" sz="2800" b="1" dirty="0"/>
              <a:t>Суб’єктами </a:t>
            </a:r>
            <a:r>
              <a:rPr lang="uk-UA" sz="2800" b="1" dirty="0" smtClean="0"/>
              <a:t>запобігання </a:t>
            </a:r>
            <a:r>
              <a:rPr lang="uk-UA" sz="2800" b="1" dirty="0" err="1" smtClean="0"/>
              <a:t>наркозлочинност</a:t>
            </a:r>
            <a:r>
              <a:rPr lang="uk-UA" sz="2800" b="1" dirty="0" err="1"/>
              <a:t>і</a:t>
            </a:r>
            <a:r>
              <a:rPr lang="uk-UA" sz="2800" b="1" dirty="0" smtClean="0"/>
              <a:t> є</a:t>
            </a:r>
            <a:r>
              <a:rPr lang="uk-UA" sz="2800" b="1" dirty="0"/>
              <a:t>:</a:t>
            </a:r>
          </a:p>
          <a:p>
            <a:pPr marL="285750" indent="-285750" algn="just">
              <a:buFont typeface="Arial" pitchFamily="34" charset="0"/>
              <a:buChar char="•"/>
            </a:pPr>
            <a:r>
              <a:rPr lang="uk-UA" sz="2400" b="1" dirty="0"/>
              <a:t>Президент України </a:t>
            </a:r>
            <a:r>
              <a:rPr lang="uk-UA" sz="2400" dirty="0"/>
              <a:t>- з питань визначення і формування </a:t>
            </a:r>
            <a:r>
              <a:rPr lang="uk-UA" sz="2400" dirty="0" err="1"/>
              <a:t>наркополітики</a:t>
            </a:r>
            <a:r>
              <a:rPr lang="uk-UA" sz="2400" dirty="0"/>
              <a:t> та її стратегічних засад і напрямів;</a:t>
            </a:r>
          </a:p>
          <a:p>
            <a:pPr marL="285750" indent="-285750" algn="just">
              <a:buFont typeface="Arial" pitchFamily="34" charset="0"/>
              <a:buChar char="•"/>
            </a:pPr>
            <a:r>
              <a:rPr lang="uk-UA" sz="2400" b="1" dirty="0"/>
              <a:t>Верховна Рада України </a:t>
            </a:r>
            <a:r>
              <a:rPr lang="uk-UA" sz="2400" dirty="0"/>
              <a:t>- у сфері законодавчого забезпечення </a:t>
            </a:r>
            <a:r>
              <a:rPr lang="uk-UA" sz="2400" dirty="0" err="1"/>
              <a:t>наркополітики</a:t>
            </a:r>
            <a:r>
              <a:rPr lang="uk-UA" sz="2400" dirty="0"/>
              <a:t>;</a:t>
            </a:r>
          </a:p>
          <a:p>
            <a:pPr marL="285750" indent="-285750" algn="just">
              <a:buFont typeface="Arial" pitchFamily="34" charset="0"/>
              <a:buChar char="•"/>
            </a:pPr>
            <a:r>
              <a:rPr lang="uk-UA" sz="2400" b="1" dirty="0"/>
              <a:t>Кабінет Міністрів України </a:t>
            </a:r>
            <a:r>
              <a:rPr lang="uk-UA" sz="2400" dirty="0"/>
              <a:t>- з питань концептуального розроблення та реалізації </a:t>
            </a:r>
            <a:r>
              <a:rPr lang="uk-UA" sz="2400" dirty="0" err="1"/>
              <a:t>наркополітики</a:t>
            </a:r>
            <a:r>
              <a:rPr lang="uk-UA" sz="2400" dirty="0"/>
              <a:t> на засадах </a:t>
            </a:r>
            <a:r>
              <a:rPr lang="uk-UA" sz="2400" dirty="0" err="1"/>
              <a:t>наркополітики</a:t>
            </a:r>
            <a:r>
              <a:rPr lang="uk-UA" sz="2400" dirty="0"/>
              <a:t> як складової частини всіх сфер життєдіяльності суспільства;</a:t>
            </a:r>
          </a:p>
          <a:p>
            <a:pPr marL="285750" indent="-285750" algn="just">
              <a:buFont typeface="Arial" pitchFamily="34" charset="0"/>
              <a:buChar char="•"/>
            </a:pPr>
            <a:r>
              <a:rPr lang="uk-UA" sz="2400" b="1" dirty="0"/>
              <a:t>ДСКН</a:t>
            </a:r>
            <a:r>
              <a:rPr lang="uk-UA" sz="2400" dirty="0"/>
              <a:t> - з питань формування і забезпечення реалізації державної політики у сфері обігу наркотиків, запобігання та протидії їх незаконному обігу в межах наданих повноважень; здійснення державного регулювання, контролю та координації діяльності органів виконавчої влади у цій сфері; взаємодії та інформаційного обміну з міжнародними організаціями і компетентними органами іноземних держав, аналізу та оцінки впливу наркоманії та </a:t>
            </a:r>
            <a:r>
              <a:rPr lang="uk-UA" sz="2400" dirty="0" err="1"/>
              <a:t>наркозлочинності</a:t>
            </a:r>
            <a:r>
              <a:rPr lang="uk-UA" sz="2400" dirty="0"/>
              <a:t> на суспільство, економіку і міжнародні відносини, права та свободи людини</a:t>
            </a:r>
            <a:r>
              <a:rPr lang="uk-UA" sz="2400" dirty="0" smtClean="0"/>
              <a:t>;</a:t>
            </a:r>
            <a:endParaRPr lang="uk-UA" sz="2400" dirty="0"/>
          </a:p>
        </p:txBody>
      </p:sp>
    </p:spTree>
    <p:extLst>
      <p:ext uri="{BB962C8B-B14F-4D97-AF65-F5344CB8AC3E}">
        <p14:creationId xmlns:p14="http://schemas.microsoft.com/office/powerpoint/2010/main" xmlns="" val="4115564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 y="-3790"/>
            <a:ext cx="9169400" cy="6740307"/>
          </a:xfrm>
          <a:prstGeom prst="rect">
            <a:avLst/>
          </a:prstGeom>
        </p:spPr>
        <p:txBody>
          <a:bodyPr wrap="square">
            <a:spAutoFit/>
          </a:bodyPr>
          <a:lstStyle/>
          <a:p>
            <a:pPr marL="285750" indent="-285750" algn="just">
              <a:buFont typeface="Arial" pitchFamily="34" charset="0"/>
              <a:buChar char="•"/>
            </a:pPr>
            <a:r>
              <a:rPr lang="uk-UA" sz="2400" b="1" dirty="0"/>
              <a:t>правоохоронні органи </a:t>
            </a:r>
            <a:r>
              <a:rPr lang="uk-UA" sz="2400" dirty="0"/>
              <a:t>- у сфері боротьби з незаконним обігом наркотиків, їх аналогів та прекурсорів, проведення оперативно-розшукових заходів, виконання функцій виявлення, недопущення вчинення та розкриття злочинів;</a:t>
            </a:r>
          </a:p>
          <a:p>
            <a:pPr marL="285750" indent="-285750" algn="just">
              <a:buFont typeface="Arial" pitchFamily="34" charset="0"/>
              <a:buChar char="•"/>
            </a:pPr>
            <a:r>
              <a:rPr lang="uk-UA" sz="2400" b="1" dirty="0"/>
              <a:t>МОЗ</a:t>
            </a:r>
            <a:r>
              <a:rPr lang="uk-UA" sz="2400" dirty="0"/>
              <a:t> - у сфері створення, виробництва, контролю якості та реалізації лікарських наркотичних засобів; надання медичної допомоги щодо їх застосування; лікування, профілактики та реабілітації наркозалежних осіб;</a:t>
            </a:r>
          </a:p>
          <a:p>
            <a:pPr marL="285750" indent="-285750" algn="just">
              <a:buFont typeface="Arial" pitchFamily="34" charset="0"/>
              <a:buChar char="•"/>
            </a:pPr>
            <a:r>
              <a:rPr lang="uk-UA" sz="2400" b="1" dirty="0"/>
              <a:t>МОН, </a:t>
            </a:r>
            <a:r>
              <a:rPr lang="uk-UA" sz="2400" b="1" dirty="0" err="1"/>
              <a:t>Мінсоцполітики</a:t>
            </a:r>
            <a:r>
              <a:rPr lang="uk-UA" sz="2400" b="1" dirty="0"/>
              <a:t> та інші центральні органи виконавчої влади </a:t>
            </a:r>
            <a:r>
              <a:rPr lang="uk-UA" sz="2400" dirty="0"/>
              <a:t>- у сфері організаційно-практичного забезпечення профілактики та реабілітації наркозалежних осіб;</a:t>
            </a:r>
          </a:p>
          <a:p>
            <a:pPr marL="285750" indent="-285750" algn="just">
              <a:buFont typeface="Arial" pitchFamily="34" charset="0"/>
              <a:buChar char="•"/>
            </a:pPr>
            <a:r>
              <a:rPr lang="uk-UA" sz="2400" b="1" dirty="0"/>
              <a:t>заклади охорони здоров’я, реабілітаційні центри незалежно від форми власності</a:t>
            </a:r>
            <a:r>
              <a:rPr lang="uk-UA" sz="2400" dirty="0"/>
              <a:t> - з питань профілактики, лікування, реабілітації наркозалежних осіб, ефективного застосування знеболюючих засобів при хронічних патологічних станах;</a:t>
            </a:r>
          </a:p>
          <a:p>
            <a:pPr marL="285750" indent="-285750" algn="just">
              <a:buFont typeface="Arial" pitchFamily="34" charset="0"/>
              <a:buChar char="•"/>
            </a:pPr>
            <a:r>
              <a:rPr lang="uk-UA" sz="2400" b="1" dirty="0"/>
              <a:t>органи місцевого самоврядування</a:t>
            </a:r>
            <a:r>
              <a:rPr lang="uk-UA" sz="2400" dirty="0"/>
              <a:t> - з питань організації виконання законодавства у сфері обігу наркотиків та їх прекурсорів на відповідних територіях в межах їх повноважень.</a:t>
            </a:r>
          </a:p>
        </p:txBody>
      </p:sp>
    </p:spTree>
    <p:extLst>
      <p:ext uri="{BB962C8B-B14F-4D97-AF65-F5344CB8AC3E}">
        <p14:creationId xmlns:p14="http://schemas.microsoft.com/office/powerpoint/2010/main" xmlns="" val="8595381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08720"/>
            <a:ext cx="8928992" cy="5016758"/>
          </a:xfrm>
          <a:prstGeom prst="rect">
            <a:avLst/>
          </a:prstGeom>
        </p:spPr>
        <p:txBody>
          <a:bodyPr wrap="square">
            <a:spAutoFit/>
          </a:bodyPr>
          <a:lstStyle/>
          <a:p>
            <a:pPr algn="just"/>
            <a:r>
              <a:rPr lang="uk-UA" sz="3200" b="1" dirty="0"/>
              <a:t>Антинаркотична профілактика </a:t>
            </a:r>
            <a:r>
              <a:rPr lang="uk-UA" sz="3200" dirty="0"/>
              <a:t>- </a:t>
            </a:r>
            <a:r>
              <a:rPr lang="uk-UA" sz="3200" b="1" dirty="0"/>
              <a:t>це цілісна, організовувана у рамках єдиної державної програми система заходів, яка має свій зміст, етапність і динаміку розвитку, певний кінцевий результат і реалізується державними і громадськими структурами щодо усунення причин та умов розповсюдження наркотизму і незаконного обігу наркотиків й виявлення осіб, які є споживачами наркотичних засобів і на цьому ґрунті вчиняють правопорушення.</a:t>
            </a:r>
            <a:endParaRPr lang="uk-UA" sz="3200" dirty="0"/>
          </a:p>
        </p:txBody>
      </p:sp>
    </p:spTree>
    <p:extLst>
      <p:ext uri="{BB962C8B-B14F-4D97-AF65-F5344CB8AC3E}">
        <p14:creationId xmlns:p14="http://schemas.microsoft.com/office/powerpoint/2010/main" xmlns="" val="1049021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524863"/>
          </a:xfrm>
          <a:prstGeom prst="rect">
            <a:avLst/>
          </a:prstGeom>
        </p:spPr>
        <p:txBody>
          <a:bodyPr wrap="square">
            <a:spAutoFit/>
          </a:bodyPr>
          <a:lstStyle/>
          <a:p>
            <a:pPr algn="just"/>
            <a:r>
              <a:rPr lang="uk-UA" sz="2200" b="1" i="1" dirty="0"/>
              <a:t>Стратегія загальної профілактики передбачає активність профілактичних заходів, спрямованих на :</a:t>
            </a:r>
          </a:p>
          <a:p>
            <a:pPr marL="342900" indent="-342900" algn="just">
              <a:buFont typeface="Arial" pitchFamily="34" charset="0"/>
              <a:buChar char="•"/>
            </a:pPr>
            <a:r>
              <a:rPr lang="uk-UA" sz="2200" dirty="0"/>
              <a:t>надання пріоритету профілактичній роботі у </a:t>
            </a:r>
            <a:r>
              <a:rPr lang="uk-UA" sz="2200" dirty="0" err="1"/>
              <a:t>наркополітиці</a:t>
            </a:r>
            <a:r>
              <a:rPr lang="uk-UA" sz="2200" dirty="0"/>
              <a:t>;</a:t>
            </a:r>
          </a:p>
          <a:p>
            <a:pPr marL="342900" indent="-342900" algn="just">
              <a:buFont typeface="Arial" pitchFamily="34" charset="0"/>
              <a:buChar char="•"/>
            </a:pPr>
            <a:r>
              <a:rPr lang="uk-UA" sz="2200" dirty="0"/>
              <a:t>покладення на суб’єктів </a:t>
            </a:r>
            <a:r>
              <a:rPr lang="uk-UA" sz="2200" dirty="0" err="1"/>
              <a:t>наркополітики</a:t>
            </a:r>
            <a:r>
              <a:rPr lang="uk-UA" sz="2200" dirty="0"/>
              <a:t> обов’язкової функції запобігання наркоманії та </a:t>
            </a:r>
            <a:r>
              <a:rPr lang="uk-UA" sz="2200" dirty="0" err="1"/>
              <a:t>наркозлочинності</a:t>
            </a:r>
            <a:r>
              <a:rPr lang="uk-UA" sz="2200" dirty="0"/>
              <a:t>;</a:t>
            </a:r>
          </a:p>
          <a:p>
            <a:pPr marL="342900" indent="-342900" algn="just">
              <a:buFont typeface="Arial" pitchFamily="34" charset="0"/>
              <a:buChar char="•"/>
            </a:pPr>
            <a:r>
              <a:rPr lang="uk-UA" sz="2200" dirty="0"/>
              <a:t>здійснення заходів з виконання положень </a:t>
            </a:r>
            <a:r>
              <a:rPr lang="uk-UA" sz="2200" dirty="0">
                <a:hlinkClick r:id="rId2"/>
              </a:rPr>
              <a:t>Конвенції про захист прав людини і основоположних свобод</a:t>
            </a:r>
            <a:r>
              <a:rPr lang="uk-UA" sz="2200" dirty="0"/>
              <a:t>, статті 19 </a:t>
            </a:r>
            <a:r>
              <a:rPr lang="uk-UA" sz="2200" dirty="0">
                <a:hlinkClick r:id="rId3"/>
              </a:rPr>
              <a:t>Міжнародного пакту про громадянські та політичні права</a:t>
            </a:r>
            <a:r>
              <a:rPr lang="uk-UA" sz="2200" dirty="0"/>
              <a:t>, статті 10 </a:t>
            </a:r>
            <a:r>
              <a:rPr lang="uk-UA" sz="2200" dirty="0">
                <a:hlinkClick r:id="rId4"/>
              </a:rPr>
              <a:t>Конвенції про психотропні речовини</a:t>
            </a:r>
            <a:r>
              <a:rPr lang="uk-UA" sz="2200" dirty="0"/>
              <a:t> 1971 року (заборона рекламування психотропних речовин серед населення) і статті 3 </a:t>
            </a:r>
            <a:r>
              <a:rPr lang="uk-UA" sz="2200" dirty="0">
                <a:hlinkClick r:id="rId5"/>
              </a:rPr>
              <a:t>Конвенції ООН про протидію незаконному обігу наркотичних засобів та психотропних речовин</a:t>
            </a:r>
            <a:r>
              <a:rPr lang="uk-UA" sz="2200" dirty="0"/>
              <a:t> 1988 року (привселюдне підбурювання до вчинення незаконної діяльності з обігу наркотиків);</a:t>
            </a:r>
          </a:p>
          <a:p>
            <a:pPr marL="342900" indent="-342900" algn="just">
              <a:buFont typeface="Arial" pitchFamily="34" charset="0"/>
              <a:buChar char="•"/>
            </a:pPr>
            <a:r>
              <a:rPr lang="uk-UA" sz="2200" dirty="0"/>
              <a:t>змістовне оновлення профілактичної роботи з метою формування в суспільстві: захисних соціальних бар’єрів і готовності протистояти ризикам; здорового способу життя і залучення населення насамперед до суспільно корисної праці, розширення кола життєвих інтересів, не пов’язаних із вживанням наркотиків, алкоголю, </a:t>
            </a:r>
            <a:r>
              <a:rPr lang="uk-UA" sz="2200" dirty="0" err="1"/>
              <a:t>тютюнопалінням</a:t>
            </a:r>
            <a:r>
              <a:rPr lang="uk-UA" sz="2200" dirty="0"/>
              <a:t> та іншими шкідливими звичками</a:t>
            </a:r>
            <a:r>
              <a:rPr lang="uk-UA" sz="2200" dirty="0" smtClean="0"/>
              <a:t>;</a:t>
            </a:r>
            <a:endParaRPr lang="uk-UA" sz="2400" dirty="0"/>
          </a:p>
        </p:txBody>
      </p:sp>
    </p:spTree>
    <p:extLst>
      <p:ext uri="{BB962C8B-B14F-4D97-AF65-F5344CB8AC3E}">
        <p14:creationId xmlns:p14="http://schemas.microsoft.com/office/powerpoint/2010/main" xmlns="" val="2207096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507"/>
            <a:ext cx="9144000" cy="7294305"/>
          </a:xfrm>
          <a:prstGeom prst="rect">
            <a:avLst/>
          </a:prstGeom>
        </p:spPr>
        <p:txBody>
          <a:bodyPr wrap="square">
            <a:spAutoFit/>
          </a:bodyPr>
          <a:lstStyle/>
          <a:p>
            <a:pPr marL="342900" indent="-342900" algn="just">
              <a:buFont typeface="Arial" pitchFamily="34" charset="0"/>
              <a:buChar char="•"/>
            </a:pPr>
            <a:r>
              <a:rPr lang="uk-UA" dirty="0"/>
              <a:t>проведення профілактичної роботи як складової частини всіх різновидів і форм реалізації </a:t>
            </a:r>
            <a:r>
              <a:rPr lang="uk-UA" dirty="0" err="1"/>
              <a:t>наркополітики</a:t>
            </a:r>
            <a:r>
              <a:rPr lang="uk-UA" dirty="0"/>
              <a:t>: контролю за обігом наркотиків, лікування та реабілітації наркозалежних осіб, боротьби з </a:t>
            </a:r>
            <a:r>
              <a:rPr lang="uk-UA" dirty="0" err="1"/>
              <a:t>наркозлочинністю</a:t>
            </a:r>
            <a:r>
              <a:rPr lang="uk-UA" dirty="0"/>
              <a:t>;</a:t>
            </a:r>
          </a:p>
          <a:p>
            <a:pPr marL="342900" indent="-342900" algn="just">
              <a:buFont typeface="Arial" pitchFamily="34" charset="0"/>
              <a:buChar char="•"/>
            </a:pPr>
            <a:r>
              <a:rPr lang="uk-UA" dirty="0"/>
              <a:t>пропагування серед широких верств населення здорового способу життя із зосередженням особливої уваги на дітях, учнівській та студентській молоді, створення умов для його застосування, формування у них навичок несприйняття вживання </a:t>
            </a:r>
            <a:r>
              <a:rPr lang="uk-UA" dirty="0" err="1"/>
              <a:t>психоактивних</a:t>
            </a:r>
            <a:r>
              <a:rPr lang="uk-UA" dirty="0"/>
              <a:t> речовин;</a:t>
            </a:r>
          </a:p>
          <a:p>
            <a:pPr marL="342900" indent="-342900" algn="just">
              <a:buFont typeface="Arial" pitchFamily="34" charset="0"/>
              <a:buChar char="•"/>
            </a:pPr>
            <a:r>
              <a:rPr lang="uk-UA" dirty="0"/>
              <a:t>розроблення заходів протидії поширенню наркотичної субкультури;</a:t>
            </a:r>
          </a:p>
          <a:p>
            <a:pPr marL="342900" indent="-342900" algn="just">
              <a:buFont typeface="Arial" pitchFamily="34" charset="0"/>
              <a:buChar char="•"/>
            </a:pPr>
            <a:r>
              <a:rPr lang="uk-UA" dirty="0"/>
              <a:t>проведення постійного моніторингу ефективності профілактичних заходів і в разі потреби корегує та вносить зміни щодо тактики і методики їх реалізації;</a:t>
            </a:r>
          </a:p>
          <a:p>
            <a:pPr marL="342900" indent="-342900" algn="just">
              <a:buFont typeface="Arial" pitchFamily="34" charset="0"/>
              <a:buChar char="•"/>
            </a:pPr>
            <a:r>
              <a:rPr lang="uk-UA" dirty="0"/>
              <a:t>взаємодію державних органів та інститутів громадянського суспільства із засобами масової інформації для підвищення рівня обізнаності населення, надання об’єктивної, науково обґрунтованої інформації про небезпеки, пов’язані із вживанням наркотиків, алкоголю та </a:t>
            </a:r>
            <a:r>
              <a:rPr lang="uk-UA" dirty="0" err="1"/>
              <a:t>тютюнопалінням</a:t>
            </a:r>
            <a:r>
              <a:rPr lang="uk-UA" dirty="0"/>
              <a:t>;</a:t>
            </a:r>
          </a:p>
          <a:p>
            <a:pPr marL="342900" indent="-342900" algn="just">
              <a:buFont typeface="Arial" pitchFamily="34" charset="0"/>
              <a:buChar char="•"/>
            </a:pPr>
            <a:r>
              <a:rPr lang="uk-UA" dirty="0"/>
              <a:t>функціонування державної системи правової освіти та постійне об’єктивне інформування населення про наркотичну ситуацію в державі;</a:t>
            </a:r>
          </a:p>
          <a:p>
            <a:pPr marL="342900" indent="-342900" algn="just">
              <a:buFont typeface="Arial" pitchFamily="34" charset="0"/>
              <a:buChar char="•"/>
            </a:pPr>
            <a:r>
              <a:rPr lang="uk-UA" dirty="0"/>
              <a:t>впровадження визначених у програмах підготовки та перепідготовки педагогічних працівників сучасних методик профілактичної роботи з подолання негативних проявів серед дітей, учнівської та студентської молоді;</a:t>
            </a:r>
          </a:p>
          <a:p>
            <a:pPr marL="342900" indent="-342900" algn="just">
              <a:buFont typeface="Arial" pitchFamily="34" charset="0"/>
              <a:buChar char="•"/>
            </a:pPr>
            <a:r>
              <a:rPr lang="uk-UA" dirty="0"/>
              <a:t>проведення конкурсів із створення телевізійних програм, публікацій у друкованих засобах масової інформації, художніх творів, сценаріїв фільмів на антинаркотичну тематику, в тому числі із залученням спонсорської допомоги громадських асоціацій та фондів;</a:t>
            </a:r>
          </a:p>
          <a:p>
            <a:pPr marL="342900" indent="-342900" algn="just">
              <a:buFont typeface="Arial" pitchFamily="34" charset="0"/>
              <a:buChar char="•"/>
            </a:pPr>
            <a:r>
              <a:rPr lang="uk-UA" dirty="0"/>
              <a:t>здійснення заходів із запобігання скоєнню дорожньо-транспортних пригод особами, що перебувають під впливом наркотиків</a:t>
            </a:r>
            <a:r>
              <a:rPr lang="uk-UA" dirty="0" smtClean="0"/>
              <a:t>;</a:t>
            </a:r>
            <a:endParaRPr lang="uk-UA" dirty="0"/>
          </a:p>
        </p:txBody>
      </p:sp>
    </p:spTree>
    <p:extLst>
      <p:ext uri="{BB962C8B-B14F-4D97-AF65-F5344CB8AC3E}">
        <p14:creationId xmlns:p14="http://schemas.microsoft.com/office/powerpoint/2010/main" xmlns="" val="2425677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20"/>
            <a:ext cx="9144000" cy="7017306"/>
          </a:xfrm>
          <a:prstGeom prst="rect">
            <a:avLst/>
          </a:prstGeom>
        </p:spPr>
        <p:txBody>
          <a:bodyPr wrap="square">
            <a:spAutoFit/>
          </a:bodyPr>
          <a:lstStyle/>
          <a:p>
            <a:pPr marL="342900" indent="-342900" algn="just">
              <a:buFont typeface="Arial" pitchFamily="34" charset="0"/>
              <a:buChar char="•"/>
            </a:pPr>
            <a:r>
              <a:rPr lang="uk-UA" dirty="0"/>
              <a:t>організацію у засобах масової інформації виступів і звернень фахівців з питань формування та реалізації </a:t>
            </a:r>
            <a:r>
              <a:rPr lang="uk-UA" dirty="0" err="1"/>
              <a:t>наркополітики</a:t>
            </a:r>
            <a:r>
              <a:rPr lang="uk-UA" dirty="0"/>
              <a:t>. надання пріоритету профілактичній роботі у </a:t>
            </a:r>
            <a:r>
              <a:rPr lang="uk-UA" dirty="0" err="1"/>
              <a:t>наркополітиці</a:t>
            </a:r>
            <a:r>
              <a:rPr lang="uk-UA" dirty="0"/>
              <a:t>;</a:t>
            </a:r>
          </a:p>
          <a:p>
            <a:pPr marL="342900" indent="-342900" algn="just">
              <a:buFont typeface="Arial" pitchFamily="34" charset="0"/>
              <a:buChar char="•"/>
            </a:pPr>
            <a:r>
              <a:rPr lang="uk-UA" dirty="0"/>
              <a:t>покладення на суб’єктів </a:t>
            </a:r>
            <a:r>
              <a:rPr lang="uk-UA" dirty="0" err="1"/>
              <a:t>наркополітики</a:t>
            </a:r>
            <a:r>
              <a:rPr lang="uk-UA" dirty="0"/>
              <a:t> обов’язкової функції запобігання наркоманії та </a:t>
            </a:r>
            <a:r>
              <a:rPr lang="uk-UA" dirty="0" err="1"/>
              <a:t>наркозлочинності</a:t>
            </a:r>
            <a:r>
              <a:rPr lang="uk-UA" dirty="0"/>
              <a:t>;</a:t>
            </a:r>
          </a:p>
          <a:p>
            <a:pPr marL="342900" indent="-342900" algn="just">
              <a:buFont typeface="Arial" pitchFamily="34" charset="0"/>
              <a:buChar char="•"/>
            </a:pPr>
            <a:r>
              <a:rPr lang="uk-UA" dirty="0"/>
              <a:t>здійснення заходів з виконання положень </a:t>
            </a:r>
            <a:r>
              <a:rPr lang="uk-UA" dirty="0">
                <a:hlinkClick r:id="rId2"/>
              </a:rPr>
              <a:t>Конвенції про захист прав людини і основоположних свобод</a:t>
            </a:r>
            <a:r>
              <a:rPr lang="uk-UA" dirty="0"/>
              <a:t>, статті 19 </a:t>
            </a:r>
            <a:r>
              <a:rPr lang="uk-UA" dirty="0">
                <a:hlinkClick r:id="rId3"/>
              </a:rPr>
              <a:t>Міжнародного пакту про громадянські та політичні права</a:t>
            </a:r>
            <a:r>
              <a:rPr lang="uk-UA" dirty="0"/>
              <a:t>, статті 10 </a:t>
            </a:r>
            <a:r>
              <a:rPr lang="uk-UA" dirty="0">
                <a:hlinkClick r:id="rId4"/>
              </a:rPr>
              <a:t>Конвенції про психотропні речовини</a:t>
            </a:r>
            <a:r>
              <a:rPr lang="uk-UA" dirty="0"/>
              <a:t> 1971 року (заборона рекламування психотропних речовин серед населення) і статті 3 </a:t>
            </a:r>
            <a:r>
              <a:rPr lang="uk-UA" dirty="0">
                <a:hlinkClick r:id="rId5"/>
              </a:rPr>
              <a:t>Конвенції ООН про протидію незаконному обігу наркотичних засобів та психотропних речовин</a:t>
            </a:r>
            <a:r>
              <a:rPr lang="uk-UA" dirty="0"/>
              <a:t> 1988 року (привселюдне підбурювання до вчинення незаконної діяльності з обігу наркотиків);</a:t>
            </a:r>
          </a:p>
          <a:p>
            <a:pPr marL="342900" indent="-342900" algn="just">
              <a:buFont typeface="Arial" pitchFamily="34" charset="0"/>
              <a:buChar char="•"/>
            </a:pPr>
            <a:r>
              <a:rPr lang="uk-UA" dirty="0"/>
              <a:t>змістовне оновлення профілактичної роботи з метою формування в суспільстві: захисних соціальних бар’єрів і готовності протистояти ризикам; здорового способу життя і залучення населення насамперед до суспільно корисної праці, розширення кола життєвих інтересів, не пов’язаних із вживанням наркотиків, алкоголю, </a:t>
            </a:r>
            <a:r>
              <a:rPr lang="uk-UA" dirty="0" err="1"/>
              <a:t>тютюнопалінням</a:t>
            </a:r>
            <a:r>
              <a:rPr lang="uk-UA" dirty="0"/>
              <a:t> та іншими шкідливими звичками;</a:t>
            </a:r>
          </a:p>
          <a:p>
            <a:pPr marL="342900" indent="-342900" algn="just">
              <a:buFont typeface="Arial" pitchFamily="34" charset="0"/>
              <a:buChar char="•"/>
            </a:pPr>
            <a:r>
              <a:rPr lang="uk-UA" dirty="0"/>
              <a:t>проведення профілактичної роботи як складової частини всіх різновидів і форм реалізації </a:t>
            </a:r>
            <a:r>
              <a:rPr lang="uk-UA" dirty="0" err="1"/>
              <a:t>наркополітики</a:t>
            </a:r>
            <a:r>
              <a:rPr lang="uk-UA" dirty="0"/>
              <a:t>: контролю за обігом наркотиків, лікування та реабілітації наркозалежних осіб, боротьби з </a:t>
            </a:r>
            <a:r>
              <a:rPr lang="uk-UA" dirty="0" err="1"/>
              <a:t>наркозлочинністю</a:t>
            </a:r>
            <a:r>
              <a:rPr lang="uk-UA" dirty="0"/>
              <a:t>;</a:t>
            </a:r>
          </a:p>
          <a:p>
            <a:pPr marL="342900" indent="-342900" algn="just">
              <a:buFont typeface="Arial" pitchFamily="34" charset="0"/>
              <a:buChar char="•"/>
            </a:pPr>
            <a:r>
              <a:rPr lang="uk-UA" dirty="0"/>
              <a:t>пропагування серед широких верств населення здорового способу життя із зосередженням особливої уваги на дітях, учнівській та студентській молоді, створення умов для його застосування, формування у них навичок несприйняття вживання </a:t>
            </a:r>
            <a:r>
              <a:rPr lang="uk-UA" dirty="0" err="1"/>
              <a:t>психоактивних</a:t>
            </a:r>
            <a:r>
              <a:rPr lang="uk-UA" dirty="0"/>
              <a:t> речовин;</a:t>
            </a:r>
          </a:p>
          <a:p>
            <a:pPr marL="342900" indent="-342900" algn="just">
              <a:buFont typeface="Arial" pitchFamily="34" charset="0"/>
              <a:buChar char="•"/>
            </a:pPr>
            <a:r>
              <a:rPr lang="uk-UA" dirty="0"/>
              <a:t>розроблення заходів протидії поширенню наркотичної субкультури;</a:t>
            </a:r>
          </a:p>
          <a:p>
            <a:pPr marL="342900" indent="-342900" algn="just">
              <a:buFont typeface="Arial" pitchFamily="34" charset="0"/>
              <a:buChar char="•"/>
            </a:pPr>
            <a:endParaRPr lang="uk-UA" dirty="0"/>
          </a:p>
        </p:txBody>
      </p:sp>
    </p:spTree>
    <p:extLst>
      <p:ext uri="{BB962C8B-B14F-4D97-AF65-F5344CB8AC3E}">
        <p14:creationId xmlns:p14="http://schemas.microsoft.com/office/powerpoint/2010/main" xmlns="" val="3852014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355312"/>
          </a:xfrm>
          <a:prstGeom prst="rect">
            <a:avLst/>
          </a:prstGeom>
        </p:spPr>
        <p:txBody>
          <a:bodyPr wrap="square">
            <a:spAutoFit/>
          </a:bodyPr>
          <a:lstStyle/>
          <a:p>
            <a:pPr marL="342900" indent="-342900" algn="just">
              <a:buFont typeface="Arial" pitchFamily="34" charset="0"/>
              <a:buChar char="•"/>
            </a:pPr>
            <a:r>
              <a:rPr lang="uk-UA" dirty="0"/>
              <a:t>проведення постійного моніторингу ефективності профілактичних заходів і в разі потреби корегує та вносить зміни щодо тактики і методики їх реалізації;</a:t>
            </a:r>
          </a:p>
          <a:p>
            <a:pPr marL="342900" indent="-342900" algn="just">
              <a:buFont typeface="Arial" pitchFamily="34" charset="0"/>
              <a:buChar char="•"/>
            </a:pPr>
            <a:r>
              <a:rPr lang="uk-UA" dirty="0"/>
              <a:t>взаємодію державних органів та інститутів громадянського суспільства із засобами масової інформації для підвищення рівня обізнаності населення, надання об’єктивної, науково обґрунтованої інформації про небезпеки, пов’язані із вживанням наркотиків, алкоголю та </a:t>
            </a:r>
            <a:r>
              <a:rPr lang="uk-UA" dirty="0" err="1"/>
              <a:t>тютюнопалінням</a:t>
            </a:r>
            <a:r>
              <a:rPr lang="uk-UA" dirty="0"/>
              <a:t>;</a:t>
            </a:r>
          </a:p>
          <a:p>
            <a:pPr marL="342900" indent="-342900" algn="just">
              <a:buFont typeface="Arial" pitchFamily="34" charset="0"/>
              <a:buChar char="•"/>
            </a:pPr>
            <a:r>
              <a:rPr lang="uk-UA" dirty="0"/>
              <a:t>функціонування державної системи правової освіти та постійне об’єктивне інформування населення про наркотичну ситуацію в державі;</a:t>
            </a:r>
          </a:p>
          <a:p>
            <a:pPr marL="342900" indent="-342900" algn="just">
              <a:buFont typeface="Arial" pitchFamily="34" charset="0"/>
              <a:buChar char="•"/>
            </a:pPr>
            <a:r>
              <a:rPr lang="uk-UA" dirty="0"/>
              <a:t>впровадження визначених у програмах підготовки та перепідготовки педагогічних працівників сучасних методик профілактичної роботи з подолання негативних проявів серед дітей, учнівської та студентської молоді;</a:t>
            </a:r>
          </a:p>
          <a:p>
            <a:pPr marL="342900" indent="-342900" algn="just">
              <a:buFont typeface="Arial" pitchFamily="34" charset="0"/>
              <a:buChar char="•"/>
            </a:pPr>
            <a:r>
              <a:rPr lang="uk-UA" dirty="0"/>
              <a:t>проведення конкурсів із створення телевізійних програм, публікацій у друкованих засобах масової інформації, художніх творів, сценаріїв фільмів на антинаркотичну тематику, в тому числі із залученням спонсорської допомоги громадських асоціацій та фондів;</a:t>
            </a:r>
          </a:p>
          <a:p>
            <a:pPr marL="342900" indent="-342900" algn="just">
              <a:buFont typeface="Arial" pitchFamily="34" charset="0"/>
              <a:buChar char="•"/>
            </a:pPr>
            <a:r>
              <a:rPr lang="uk-UA" dirty="0"/>
              <a:t>здійснення заходів із запобігання скоєнню дорожньо-транспортних пригод особами, що перебувають під впливом наркотиків;</a:t>
            </a:r>
          </a:p>
          <a:p>
            <a:pPr marL="342900" indent="-342900" algn="just">
              <a:buFont typeface="Arial" pitchFamily="34" charset="0"/>
              <a:buChar char="•"/>
            </a:pPr>
            <a:r>
              <a:rPr lang="uk-UA" dirty="0"/>
              <a:t>організацію у засобах масової інформації виступів і звернень фахівців з питань формування та реалізації </a:t>
            </a:r>
            <a:r>
              <a:rPr lang="uk-UA" dirty="0" err="1"/>
              <a:t>наркополітики</a:t>
            </a:r>
            <a:r>
              <a:rPr lang="uk-UA" dirty="0"/>
              <a:t>.</a:t>
            </a:r>
          </a:p>
        </p:txBody>
      </p:sp>
    </p:spTree>
    <p:extLst>
      <p:ext uri="{BB962C8B-B14F-4D97-AF65-F5344CB8AC3E}">
        <p14:creationId xmlns:p14="http://schemas.microsoft.com/office/powerpoint/2010/main" xmlns="" val="2595764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740" y="116632"/>
            <a:ext cx="9036496" cy="6001643"/>
          </a:xfrm>
          <a:prstGeom prst="rect">
            <a:avLst/>
          </a:prstGeom>
        </p:spPr>
        <p:txBody>
          <a:bodyPr wrap="square">
            <a:spAutoFit/>
          </a:bodyPr>
          <a:lstStyle/>
          <a:p>
            <a:pPr algn="just"/>
            <a:r>
              <a:rPr lang="uk-UA" sz="3200" dirty="0"/>
              <a:t>Профілактика наркоманії і незаконного обігу наркотиків, згідно міжнародних Конвенцій ООН, здійснюється </a:t>
            </a:r>
            <a:r>
              <a:rPr lang="uk-UA" sz="3200" b="1" i="1" dirty="0"/>
              <a:t>за двома стратегічними напрямами: </a:t>
            </a:r>
            <a:endParaRPr lang="uk-UA" sz="3200" b="1" i="1" dirty="0" smtClean="0"/>
          </a:p>
          <a:p>
            <a:pPr marL="457200" indent="-457200" algn="just">
              <a:buFontTx/>
              <a:buChar char="-"/>
            </a:pPr>
            <a:r>
              <a:rPr lang="uk-UA" sz="3200" b="1" i="1" dirty="0" smtClean="0"/>
              <a:t>скорочення </a:t>
            </a:r>
            <a:r>
              <a:rPr lang="uk-UA" sz="3200" b="1" i="1" dirty="0"/>
              <a:t>незаконного попиту на наркотики і психотропні речовини; </a:t>
            </a:r>
            <a:endParaRPr lang="uk-UA" sz="3200" b="1" i="1" dirty="0" smtClean="0"/>
          </a:p>
          <a:p>
            <a:pPr marL="457200" indent="-457200" algn="just">
              <a:buFontTx/>
              <a:buChar char="-"/>
            </a:pPr>
            <a:r>
              <a:rPr lang="uk-UA" sz="3200" b="1" i="1" dirty="0" smtClean="0"/>
              <a:t>скорочення </a:t>
            </a:r>
            <a:r>
              <a:rPr lang="uk-UA" sz="3200" b="1" i="1" dirty="0"/>
              <a:t>незаконної пропозиції наркотиків і психотропних речовин. </a:t>
            </a:r>
            <a:endParaRPr lang="uk-UA" sz="3200" b="1" i="1" dirty="0" smtClean="0"/>
          </a:p>
          <a:p>
            <a:pPr algn="just"/>
            <a:endParaRPr lang="uk-UA" sz="3200" dirty="0" smtClean="0"/>
          </a:p>
          <a:p>
            <a:pPr algn="just"/>
            <a:r>
              <a:rPr lang="uk-UA" sz="3200" dirty="0" smtClean="0"/>
              <a:t>Обидва </a:t>
            </a:r>
            <a:r>
              <a:rPr lang="uk-UA" sz="3200" dirty="0"/>
              <a:t>напрями тісно взаємопов’язані і являють собою систему </a:t>
            </a:r>
            <a:r>
              <a:rPr lang="uk-UA" sz="3200" dirty="0" err="1"/>
              <a:t>ціленаправлених</a:t>
            </a:r>
            <a:r>
              <a:rPr lang="uk-UA" sz="3200" dirty="0"/>
              <a:t> профілактичних заходів на міжнародному і національному рівнях.</a:t>
            </a:r>
          </a:p>
        </p:txBody>
      </p:sp>
    </p:spTree>
    <p:extLst>
      <p:ext uri="{BB962C8B-B14F-4D97-AF65-F5344CB8AC3E}">
        <p14:creationId xmlns:p14="http://schemas.microsoft.com/office/powerpoint/2010/main" xmlns="" val="2575409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fontScale="90000"/>
          </a:bodyPr>
          <a:lstStyle/>
          <a:p>
            <a:r>
              <a:rPr lang="uk-UA" b="1" i="1" dirty="0"/>
              <a:t>Профілактику </a:t>
            </a:r>
            <a:r>
              <a:rPr lang="uk-UA" b="1" i="1" dirty="0" err="1" smtClean="0"/>
              <a:t>наркозлочинності</a:t>
            </a:r>
            <a:r>
              <a:rPr lang="uk-UA" b="1" i="1" dirty="0" smtClean="0"/>
              <a:t> </a:t>
            </a:r>
            <a:r>
              <a:rPr lang="uk-UA" b="1" i="1" dirty="0"/>
              <a:t>можна поділити на </a:t>
            </a:r>
            <a:r>
              <a:rPr lang="uk-UA" b="1" i="1" dirty="0" smtClean="0"/>
              <a:t>три рівні:</a:t>
            </a:r>
            <a:endParaRPr lang="uk-UA" dirty="0"/>
          </a:p>
        </p:txBody>
      </p:sp>
      <p:sp>
        <p:nvSpPr>
          <p:cNvPr id="3" name="Объект 2"/>
          <p:cNvSpPr>
            <a:spLocks noGrp="1"/>
          </p:cNvSpPr>
          <p:nvPr>
            <p:ph idx="1"/>
          </p:nvPr>
        </p:nvSpPr>
        <p:spPr>
          <a:xfrm>
            <a:off x="0" y="1412776"/>
            <a:ext cx="9144000" cy="5445224"/>
          </a:xfrm>
        </p:spPr>
        <p:txBody>
          <a:bodyPr/>
          <a:lstStyle/>
          <a:p>
            <a:r>
              <a:rPr lang="uk-UA" dirty="0" err="1" smtClean="0"/>
              <a:t>Загальнасоціальна</a:t>
            </a:r>
            <a:r>
              <a:rPr lang="uk-UA" dirty="0" smtClean="0"/>
              <a:t> профілактика;</a:t>
            </a:r>
          </a:p>
          <a:p>
            <a:r>
              <a:rPr lang="uk-UA" dirty="0" smtClean="0"/>
              <a:t>Спеціально-кримінологічна профілактика;</a:t>
            </a:r>
          </a:p>
          <a:p>
            <a:r>
              <a:rPr lang="uk-UA" dirty="0" smtClean="0"/>
              <a:t>Індивідуальна профілактика.</a:t>
            </a:r>
            <a:endParaRPr lang="uk-UA" dirty="0"/>
          </a:p>
        </p:txBody>
      </p:sp>
    </p:spTree>
    <p:extLst>
      <p:ext uri="{BB962C8B-B14F-4D97-AF65-F5344CB8AC3E}">
        <p14:creationId xmlns:p14="http://schemas.microsoft.com/office/powerpoint/2010/main" xmlns="" val="1943933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0" y="6648"/>
            <a:ext cx="9156700" cy="526752"/>
          </a:xfrm>
        </p:spPr>
        <p:txBody>
          <a:bodyPr>
            <a:noAutofit/>
          </a:bodyPr>
          <a:lstStyle/>
          <a:p>
            <a:r>
              <a:rPr lang="uk-UA" sz="2400" b="1" dirty="0" err="1" smtClean="0"/>
              <a:t>Загальнопрофілактичні</a:t>
            </a:r>
            <a:r>
              <a:rPr lang="uk-UA" sz="2400" b="1" dirty="0" smtClean="0"/>
              <a:t> заходи запобігання </a:t>
            </a:r>
            <a:r>
              <a:rPr lang="uk-UA" sz="2400" b="1" dirty="0" err="1" smtClean="0"/>
              <a:t>наркозлочиннсоті</a:t>
            </a:r>
            <a:r>
              <a:rPr lang="uk-UA" sz="2400" b="1" dirty="0" smtClean="0"/>
              <a:t>:</a:t>
            </a:r>
            <a:endParaRPr lang="uk-UA" sz="2400" b="1" dirty="0"/>
          </a:p>
        </p:txBody>
      </p:sp>
      <p:sp>
        <p:nvSpPr>
          <p:cNvPr id="3" name="Объект 2"/>
          <p:cNvSpPr>
            <a:spLocks noGrp="1"/>
          </p:cNvSpPr>
          <p:nvPr>
            <p:ph idx="1"/>
          </p:nvPr>
        </p:nvSpPr>
        <p:spPr>
          <a:xfrm>
            <a:off x="0" y="404664"/>
            <a:ext cx="9117360" cy="6453336"/>
          </a:xfrm>
        </p:spPr>
        <p:txBody>
          <a:bodyPr>
            <a:noAutofit/>
          </a:bodyPr>
          <a:lstStyle/>
          <a:p>
            <a:pPr algn="just"/>
            <a:r>
              <a:rPr lang="uk-UA" sz="1800" dirty="0"/>
              <a:t>впровадження апробованих передовою міжнародною та вітчизняною практикою профілактичних стратегій формування життєвих навичок, розроблення нових і удосконалення чинних програм та методик розв’язання наркотичних і алкогольних проблем згідно з вимогами МОН до наукових, науково-методичних та навчальних видань;</a:t>
            </a:r>
          </a:p>
          <a:p>
            <a:pPr algn="just"/>
            <a:r>
              <a:rPr lang="uk-UA" sz="1800" dirty="0"/>
              <a:t>забезпечення державної підтримки розвитку системи позашкільної освіти;</a:t>
            </a:r>
          </a:p>
          <a:p>
            <a:pPr algn="just"/>
            <a:r>
              <a:rPr lang="uk-UA" sz="1800" dirty="0"/>
              <a:t>розроблення та запровадження механізмів координації діяльності державних установ і громадських організацій у сфері профілактики вживання </a:t>
            </a:r>
            <a:r>
              <a:rPr lang="uk-UA" sz="1800" dirty="0" err="1"/>
              <a:t>психоактивних</a:t>
            </a:r>
            <a:r>
              <a:rPr lang="uk-UA" sz="1800" dirty="0"/>
              <a:t> речовин не за медичним призначенням;</a:t>
            </a:r>
          </a:p>
          <a:p>
            <a:pPr algn="just"/>
            <a:r>
              <a:rPr lang="uk-UA" sz="1800" dirty="0"/>
              <a:t>реалізації стратегій зниження рівня незаконного попиту на наркотики серед молоді, формування в неї життєвих навичок, уміння протистояти ризикам і загрозам, пов’язаним з наркотиками;</a:t>
            </a:r>
          </a:p>
          <a:p>
            <a:pPr algn="just"/>
            <a:r>
              <a:rPr lang="uk-UA" sz="1800" dirty="0"/>
              <a:t>підготовки і здійснення комплексу профілактичних заходів, спрямованих на підвищення психолого-педагогічної компетентності батьків, формування у них свідомого відповідального ставлення до виконання обов’язків, пов’язаних з утриманням, вихованням та освітою дітей;</a:t>
            </a:r>
          </a:p>
          <a:p>
            <a:pPr algn="just"/>
            <a:r>
              <a:rPr lang="uk-UA" sz="1800" dirty="0"/>
              <a:t>забезпечення навчальних закладів за рахунок бюджетних коштів достатньою кількістю інформаційної та методичної літератури для проведення профілактичної роботи з учнями, їх батьками та педагогічними працівниками;</a:t>
            </a:r>
          </a:p>
          <a:p>
            <a:pPr algn="just"/>
            <a:r>
              <a:rPr lang="uk-UA" sz="1800" dirty="0"/>
              <a:t>забезпечення розвитку інфраструктури надання комплексної соціально-педагогічної та </a:t>
            </a:r>
            <a:r>
              <a:rPr lang="uk-UA" sz="1800" dirty="0" err="1"/>
              <a:t>медико-психологічної</a:t>
            </a:r>
            <a:r>
              <a:rPr lang="uk-UA" sz="1800" dirty="0"/>
              <a:t> допомоги дітям та їх батькам</a:t>
            </a:r>
            <a:r>
              <a:rPr lang="uk-UA" sz="1800" dirty="0" smtClean="0"/>
              <a:t>;</a:t>
            </a:r>
            <a:endParaRPr lang="uk-UA" sz="1800" dirty="0"/>
          </a:p>
        </p:txBody>
      </p:sp>
    </p:spTree>
    <p:extLst>
      <p:ext uri="{BB962C8B-B14F-4D97-AF65-F5344CB8AC3E}">
        <p14:creationId xmlns:p14="http://schemas.microsoft.com/office/powerpoint/2010/main" xmlns="" val="142176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68" y="3645024"/>
            <a:ext cx="9144000" cy="720080"/>
          </a:xfrm>
        </p:spPr>
        <p:txBody>
          <a:bodyPr>
            <a:noAutofit/>
          </a:bodyPr>
          <a:lstStyle/>
          <a:p>
            <a:r>
              <a:rPr lang="uk-UA" sz="3200" b="1" dirty="0" smtClean="0"/>
              <a:t>Законодавчо визначені дефініції :</a:t>
            </a:r>
            <a:r>
              <a:rPr lang="uk-UA" sz="2800" b="1" dirty="0" smtClean="0"/>
              <a:t> </a:t>
            </a:r>
            <a:endParaRPr lang="uk-UA" sz="2800" b="1" dirty="0"/>
          </a:p>
        </p:txBody>
      </p:sp>
      <p:sp>
        <p:nvSpPr>
          <p:cNvPr id="5" name="Объект 4"/>
          <p:cNvSpPr>
            <a:spLocks noGrp="1"/>
          </p:cNvSpPr>
          <p:nvPr>
            <p:ph idx="1"/>
          </p:nvPr>
        </p:nvSpPr>
        <p:spPr>
          <a:xfrm>
            <a:off x="0" y="4365104"/>
            <a:ext cx="9174212" cy="1800200"/>
          </a:xfrm>
        </p:spPr>
        <p:txBody>
          <a:bodyPr>
            <a:normAutofit fontScale="92500" lnSpcReduction="10000"/>
          </a:bodyPr>
          <a:lstStyle/>
          <a:p>
            <a:pPr algn="just"/>
            <a:r>
              <a:rPr lang="uk-UA" b="1" dirty="0"/>
              <a:t>Наркоманія </a:t>
            </a:r>
            <a:r>
              <a:rPr lang="uk-UA" dirty="0" smtClean="0"/>
              <a:t>- психічний розлад</a:t>
            </a:r>
            <a:r>
              <a:rPr lang="uk-UA" dirty="0"/>
              <a:t>, </a:t>
            </a:r>
            <a:r>
              <a:rPr lang="uk-UA" dirty="0" smtClean="0"/>
              <a:t>зумовлений  залежністю від наркотичного засобу або психотропної   </a:t>
            </a:r>
            <a:r>
              <a:rPr lang="uk-UA" dirty="0"/>
              <a:t>речовини </a:t>
            </a:r>
            <a:r>
              <a:rPr lang="uk-UA" dirty="0" smtClean="0"/>
              <a:t>внаслідок зловживання цим </a:t>
            </a:r>
            <a:r>
              <a:rPr lang="uk-UA" dirty="0"/>
              <a:t>засобом або цією </a:t>
            </a:r>
            <a:r>
              <a:rPr lang="uk-UA" dirty="0" smtClean="0"/>
              <a:t>речовиною.</a:t>
            </a:r>
          </a:p>
          <a:p>
            <a:pPr marL="0" indent="0" algn="just">
              <a:buNone/>
            </a:pPr>
            <a:endParaRPr lang="uk-UA" dirty="0"/>
          </a:p>
        </p:txBody>
      </p:sp>
      <p:pic>
        <p:nvPicPr>
          <p:cNvPr id="3074" name="Picture 2" descr="Волинська поліція оголосила війну наркотикам у 2017 році"/>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652"/>
            <a:ext cx="9144000" cy="362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37329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12" y="0"/>
            <a:ext cx="9144000" cy="7017306"/>
          </a:xfrm>
          <a:prstGeom prst="rect">
            <a:avLst/>
          </a:prstGeom>
        </p:spPr>
        <p:txBody>
          <a:bodyPr wrap="square">
            <a:spAutoFit/>
          </a:bodyPr>
          <a:lstStyle/>
          <a:p>
            <a:pPr marL="285750" indent="-285750" algn="just">
              <a:buFont typeface="Arial" pitchFamily="34" charset="0"/>
              <a:buChar char="•"/>
            </a:pPr>
            <a:r>
              <a:rPr lang="uk-UA" dirty="0"/>
              <a:t>впровадження в програми підготовки та перепідготовки педагогічних працівників та лікарів загальної практики - сімейних лікарів сучасних методик профілактичної роботи з подолання негативних проявів серед дітей, учнівської та студентської молоді;</a:t>
            </a:r>
          </a:p>
          <a:p>
            <a:pPr marL="285750" indent="-285750" algn="just">
              <a:buFont typeface="Arial" pitchFamily="34" charset="0"/>
              <a:buChar char="•"/>
            </a:pPr>
            <a:r>
              <a:rPr lang="uk-UA" dirty="0"/>
              <a:t>створення і запровадження методики раннього виявлення дітей, які належать до груп ризику через їх незахищеність та інші чинники, що можуть призвести до початку вживання наркотиків (діти, батьки яких перебувають у трудовій еміграції за кордоном; діти із сімей з проблемами залежності; діти, що отримали психологічні травми внаслідок жорстокого поводження або сексуального насильства, безпритульні), сприяння захисту їх прав та недопущення соціального відторгнення;</a:t>
            </a:r>
          </a:p>
          <a:p>
            <a:pPr marL="285750" indent="-285750" algn="just">
              <a:buFont typeface="Arial" pitchFamily="34" charset="0"/>
              <a:buChar char="•"/>
            </a:pPr>
            <a:r>
              <a:rPr lang="uk-UA" dirty="0" smtClean="0"/>
              <a:t>проведення </a:t>
            </a:r>
            <a:r>
              <a:rPr lang="uk-UA" dirty="0"/>
              <a:t>глибокого і систематичного моніторингу, оцінки ефективності профілактики наркоманії і внесення відповідних коректив у її організацію та зміст на основі наявних даних</a:t>
            </a:r>
          </a:p>
          <a:p>
            <a:pPr marL="285750" indent="-285750" algn="just">
              <a:buFont typeface="Arial" pitchFamily="34" charset="0"/>
              <a:buChar char="•"/>
            </a:pPr>
            <a:r>
              <a:rPr lang="uk-UA" dirty="0"/>
              <a:t>впровадження апробованих передовою міжнародною та вітчизняною практикою профілактичних стратегій формування життєвих навичок, розроблення нових і удосконалення чинних програм та методик розв’язання наркотичних і алкогольних проблем згідно з вимогами МОН до наукових, науково-методичних та навчальних видань;</a:t>
            </a:r>
          </a:p>
          <a:p>
            <a:pPr marL="285750" indent="-285750" algn="just">
              <a:buFont typeface="Arial" pitchFamily="34" charset="0"/>
              <a:buChar char="•"/>
            </a:pPr>
            <a:r>
              <a:rPr lang="uk-UA" dirty="0"/>
              <a:t>забезпечення державної підтримки розвитку системи позашкільної освіти;</a:t>
            </a:r>
          </a:p>
          <a:p>
            <a:pPr marL="285750" indent="-285750" algn="just">
              <a:buFont typeface="Arial" pitchFamily="34" charset="0"/>
              <a:buChar char="•"/>
            </a:pPr>
            <a:r>
              <a:rPr lang="uk-UA" dirty="0"/>
              <a:t>розроблення та запровадження механізмів координації діяльності державних установ і громадських організацій у сфері профілактики вживання </a:t>
            </a:r>
            <a:r>
              <a:rPr lang="uk-UA" dirty="0" err="1"/>
              <a:t>психоактивних</a:t>
            </a:r>
            <a:r>
              <a:rPr lang="uk-UA" dirty="0"/>
              <a:t> речовин не за медичним призначенням;</a:t>
            </a:r>
          </a:p>
          <a:p>
            <a:pPr marL="285750" indent="-285750" algn="just">
              <a:buFont typeface="Arial" pitchFamily="34" charset="0"/>
              <a:buChar char="•"/>
            </a:pPr>
            <a:r>
              <a:rPr lang="uk-UA" dirty="0"/>
              <a:t>реалізації стратегій зниження рівня незаконного попиту на наркотики серед молоді, формування в неї життєвих навичок, уміння протистояти ризикам і загрозам, пов’язаним з наркотиками;</a:t>
            </a:r>
          </a:p>
          <a:p>
            <a:endParaRPr lang="uk-UA" dirty="0"/>
          </a:p>
        </p:txBody>
      </p:sp>
    </p:spTree>
    <p:extLst>
      <p:ext uri="{BB962C8B-B14F-4D97-AF65-F5344CB8AC3E}">
        <p14:creationId xmlns:p14="http://schemas.microsoft.com/office/powerpoint/2010/main" xmlns="" val="1818097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24863"/>
          </a:xfrm>
          <a:prstGeom prst="rect">
            <a:avLst/>
          </a:prstGeom>
        </p:spPr>
        <p:txBody>
          <a:bodyPr wrap="square">
            <a:spAutoFit/>
          </a:bodyPr>
          <a:lstStyle/>
          <a:p>
            <a:pPr marL="285750" indent="-285750" algn="just">
              <a:buFont typeface="Arial" pitchFamily="34" charset="0"/>
              <a:buChar char="•"/>
            </a:pPr>
            <a:r>
              <a:rPr lang="uk-UA" sz="1900" dirty="0"/>
              <a:t>підготовки і здійснення комплексу профілактичних заходів, спрямованих на підвищення психолого-педагогічної компетентності батьків, формування у них свідомого відповідального ставлення до виконання обов’язків, пов’язаних з утриманням, вихованням та освітою дітей;</a:t>
            </a:r>
          </a:p>
          <a:p>
            <a:pPr marL="285750" indent="-285750" algn="just">
              <a:buFont typeface="Arial" pitchFamily="34" charset="0"/>
              <a:buChar char="•"/>
            </a:pPr>
            <a:r>
              <a:rPr lang="uk-UA" sz="1900" dirty="0"/>
              <a:t>забезпечення навчальних закладів за рахунок бюджетних коштів достатньою кількістю інформаційної та методичної літератури для проведення профілактичної роботи з учнями, їх батьками та педагогічними працівниками;</a:t>
            </a:r>
          </a:p>
          <a:p>
            <a:pPr marL="285750" indent="-285750" algn="just">
              <a:buFont typeface="Arial" pitchFamily="34" charset="0"/>
              <a:buChar char="•"/>
            </a:pPr>
            <a:r>
              <a:rPr lang="uk-UA" sz="1900" dirty="0"/>
              <a:t>забезпечення розвитку інфраструктури надання комплексної соціально-педагогічної та </a:t>
            </a:r>
            <a:r>
              <a:rPr lang="uk-UA" sz="1900" dirty="0" err="1"/>
              <a:t>медико-психологічної</a:t>
            </a:r>
            <a:r>
              <a:rPr lang="uk-UA" sz="1900" dirty="0"/>
              <a:t> допомоги дітям та їх батькам;</a:t>
            </a:r>
          </a:p>
          <a:p>
            <a:pPr marL="285750" indent="-285750" algn="just">
              <a:buFont typeface="Arial" pitchFamily="34" charset="0"/>
              <a:buChar char="•"/>
            </a:pPr>
            <a:r>
              <a:rPr lang="uk-UA" sz="1900" dirty="0"/>
              <a:t>впровадження в програми підготовки та перепідготовки педагогічних працівників та лікарів загальної практики - сімейних лікарів сучасних методик профілактичної роботи з подолання негативних проявів серед дітей, учнівської та студентської молоді;</a:t>
            </a:r>
          </a:p>
          <a:p>
            <a:pPr marL="285750" indent="-285750" algn="just">
              <a:buFont typeface="Arial" pitchFamily="34" charset="0"/>
              <a:buChar char="•"/>
            </a:pPr>
            <a:r>
              <a:rPr lang="uk-UA" sz="1900" dirty="0"/>
              <a:t>створення і запровадження методики раннього виявлення дітей, які належать до груп ризику через їх незахищеність та інші чинники, що можуть призвести до початку вживання наркотиків (діти, батьки яких перебувають у трудовій еміграції за кордоном; діти із сімей з проблемами залежності; діти, що отримали психологічні травми внаслідок жорстокого поводження або сексуального насильства, безпритульні), сприяння захисту їх прав та недопущення соціального відторгнення;</a:t>
            </a:r>
          </a:p>
          <a:p>
            <a:pPr marL="285750" indent="-285750" algn="just">
              <a:buFont typeface="Arial" pitchFamily="34" charset="0"/>
              <a:buChar char="•"/>
            </a:pPr>
            <a:r>
              <a:rPr lang="uk-UA" sz="1900" dirty="0"/>
              <a:t>проведення глибокого і систематичного моніторингу, оцінки ефективності профілактики наркоманії і внесення відповідних коректив у її організацію та зміст на основі наявних даних</a:t>
            </a:r>
          </a:p>
        </p:txBody>
      </p:sp>
    </p:spTree>
    <p:extLst>
      <p:ext uri="{BB962C8B-B14F-4D97-AF65-F5344CB8AC3E}">
        <p14:creationId xmlns:p14="http://schemas.microsoft.com/office/powerpoint/2010/main" xmlns="" val="4303035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035"/>
            <a:ext cx="9144000" cy="6801862"/>
          </a:xfrm>
          <a:prstGeom prst="rect">
            <a:avLst/>
          </a:prstGeom>
        </p:spPr>
        <p:txBody>
          <a:bodyPr wrap="square">
            <a:spAutoFit/>
          </a:bodyPr>
          <a:lstStyle/>
          <a:p>
            <a:pPr algn="ctr"/>
            <a:r>
              <a:rPr lang="uk-UA" sz="2000" b="1" dirty="0" smtClean="0"/>
              <a:t>Спеціальні профілактичні </a:t>
            </a:r>
            <a:r>
              <a:rPr lang="uk-UA" sz="2000" b="1" dirty="0"/>
              <a:t>заходи щодо наркотизму</a:t>
            </a:r>
            <a:r>
              <a:rPr lang="uk-UA" sz="2000" b="1" dirty="0" smtClean="0"/>
              <a:t>:</a:t>
            </a:r>
          </a:p>
          <a:p>
            <a:pPr marL="285750" indent="-285750" algn="just">
              <a:buFont typeface="Arial" pitchFamily="34" charset="0"/>
              <a:buChar char="•"/>
            </a:pPr>
            <a:r>
              <a:rPr lang="uk-UA" sz="2000" dirty="0"/>
              <a:t>розробити комплексні заходи, що здійснюються правоохоронними органами для протидії незаконному обігу наркотиків: запобігання ввезенню наркотиків через державний кордон, перевезенню до цільових точок постачання, їх вирощуванню, виробництву, масовому незаконному розповсюдженню;</a:t>
            </a:r>
          </a:p>
          <a:p>
            <a:pPr marL="285750" indent="-285750" algn="just">
              <a:buFont typeface="Arial" pitchFamily="34" charset="0"/>
              <a:buChar char="•"/>
            </a:pPr>
            <a:r>
              <a:rPr lang="uk-UA" sz="2000" dirty="0"/>
              <a:t>посилити оперативний контроль за торгівлею обладнанням, хімічними речовинами, що використовуються у процесі виробництва наркотиків;</a:t>
            </a:r>
          </a:p>
          <a:p>
            <a:pPr marL="285750" indent="-285750" algn="just">
              <a:buFont typeface="Arial" pitchFamily="34" charset="0"/>
              <a:buChar char="•"/>
            </a:pPr>
            <a:r>
              <a:rPr lang="uk-UA" sz="2000" dirty="0"/>
              <a:t>впровадити нові технології отримання інформації про факти незаконного обігу наркотиків, зокрема їх продаж через Інтернет, способи контрабандного перевезення, маскування, виробництво і створення нових видів </a:t>
            </a:r>
            <a:r>
              <a:rPr lang="uk-UA" sz="2000" dirty="0" err="1"/>
              <a:t>психоактивних</a:t>
            </a:r>
            <a:r>
              <a:rPr lang="uk-UA" sz="2000" dirty="0"/>
              <a:t> речовин та їх комбінацій;</a:t>
            </a:r>
          </a:p>
          <a:p>
            <a:pPr marL="285750" indent="-285750" algn="just">
              <a:buFont typeface="Arial" pitchFamily="34" charset="0"/>
              <a:buChar char="•"/>
            </a:pPr>
            <a:r>
              <a:rPr lang="uk-UA" sz="2000" dirty="0"/>
              <a:t>посилити координацію діяльності правоохоронних органів, удосконалити механізми їх взаємодії з підприємствами, закладами охорони здоров’я і аптеками з метою запобігання витоку наркотиків у незаконний обіг;</a:t>
            </a:r>
          </a:p>
          <a:p>
            <a:pPr marL="285750" indent="-285750" algn="just">
              <a:buFont typeface="Arial" pitchFamily="34" charset="0"/>
              <a:buChar char="•"/>
            </a:pPr>
            <a:r>
              <a:rPr lang="uk-UA" sz="2000" dirty="0"/>
              <a:t>запровадити постійне відстеження ситуації на ринку наркотичних лікарських засобів з метою виявлення небезпечних тенденцій, внаслідок яких може бути заподіяно шкоду здоров’ю населення та економічним інтересам держави;</a:t>
            </a:r>
          </a:p>
          <a:p>
            <a:pPr marL="285750" indent="-285750" algn="just">
              <a:buFont typeface="Arial" pitchFamily="34" charset="0"/>
              <a:buChar char="•"/>
            </a:pPr>
            <a:r>
              <a:rPr lang="uk-UA" sz="2000" dirty="0"/>
              <a:t>сприяти своєчасному внесенню змін до законодавства України з урахуванням динамічного характеру незаконного розповсюдження наркотиків;</a:t>
            </a:r>
          </a:p>
          <a:p>
            <a:pPr marL="285750" indent="-285750" algn="just">
              <a:buFont typeface="Arial" pitchFamily="34" charset="0"/>
              <a:buChar char="•"/>
            </a:pPr>
            <a:r>
              <a:rPr lang="uk-UA" sz="2000" dirty="0"/>
              <a:t>удосконалити каральну політику у сфері боротьби з </a:t>
            </a:r>
            <a:r>
              <a:rPr lang="uk-UA" sz="2000" dirty="0" err="1"/>
              <a:t>наркозлочинністю</a:t>
            </a:r>
            <a:r>
              <a:rPr lang="uk-UA" sz="2000" dirty="0"/>
              <a:t> у частині посилення альтернативних позбавленню волі заходів впливу.</a:t>
            </a:r>
          </a:p>
          <a:p>
            <a:endParaRPr lang="uk-UA" dirty="0"/>
          </a:p>
        </p:txBody>
      </p:sp>
    </p:spTree>
    <p:extLst>
      <p:ext uri="{BB962C8B-B14F-4D97-AF65-F5344CB8AC3E}">
        <p14:creationId xmlns:p14="http://schemas.microsoft.com/office/powerpoint/2010/main" xmlns="" val="1078544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847"/>
            <a:ext cx="9144000" cy="6632585"/>
          </a:xfrm>
          <a:prstGeom prst="rect">
            <a:avLst/>
          </a:prstGeom>
        </p:spPr>
        <p:txBody>
          <a:bodyPr wrap="square">
            <a:spAutoFit/>
          </a:bodyPr>
          <a:lstStyle/>
          <a:p>
            <a:pPr algn="just"/>
            <a:r>
              <a:rPr lang="uk-UA" sz="2500" b="1" i="1" dirty="0"/>
              <a:t>Індивідуальна профілактика наркоманії повинна здійснюватися щодо осіб, які зловживають наркотиками</a:t>
            </a:r>
            <a:r>
              <a:rPr lang="uk-UA" sz="2500" dirty="0"/>
              <a:t> і у поведінці яких відсутні ознаки злочину, пов’язаного з наркотичними засобами, проте виходячи з антигромадської поведінки цих осіб є ймовірність вчинення ними такого злочину.</a:t>
            </a:r>
          </a:p>
          <a:p>
            <a:pPr algn="just"/>
            <a:r>
              <a:rPr lang="uk-UA" sz="2500" dirty="0"/>
              <a:t>Індивідуальну профілактику треба починати з особою раніше, ніж вона починає зловживати наркотиками. </a:t>
            </a:r>
            <a:endParaRPr lang="uk-UA" sz="2500" dirty="0" smtClean="0"/>
          </a:p>
          <a:p>
            <a:pPr algn="just"/>
            <a:r>
              <a:rPr lang="uk-UA" sz="2500" dirty="0" smtClean="0"/>
              <a:t>Наркомани </a:t>
            </a:r>
            <a:r>
              <a:rPr lang="uk-UA" sz="2500" dirty="0"/>
              <a:t>«прогресують» поступово і зазвичай це відбувається поетапно:</a:t>
            </a:r>
          </a:p>
          <a:p>
            <a:pPr algn="just"/>
            <a:r>
              <a:rPr lang="uk-UA" sz="2500" dirty="0"/>
              <a:t>- нездоровий інтерес до наркотиків, їх виготовлення, споживання тощо (група відносного ризику);</a:t>
            </a:r>
          </a:p>
          <a:p>
            <a:pPr algn="just"/>
            <a:r>
              <a:rPr lang="uk-UA" sz="2500" dirty="0"/>
              <a:t>- перебування в середовищі наркоманів, схвалення їх поведінки, разові прийоми наркотиків (група підвищеного ризику);</a:t>
            </a:r>
          </a:p>
          <a:p>
            <a:pPr algn="just"/>
            <a:r>
              <a:rPr lang="uk-UA" sz="2500" dirty="0"/>
              <a:t>- вживання наркотиків більш-менш постійно, але без явних ознак наркоманії (група тих, хто зловживає наркотиками);</a:t>
            </a:r>
          </a:p>
          <a:p>
            <a:pPr algn="just"/>
            <a:r>
              <a:rPr lang="uk-UA" sz="2500" dirty="0"/>
              <a:t>- формування хворобливої психічної й фізичної залежності від наркотиків (група хворих на наркоманію).</a:t>
            </a:r>
          </a:p>
        </p:txBody>
      </p:sp>
    </p:spTree>
    <p:extLst>
      <p:ext uri="{BB962C8B-B14F-4D97-AF65-F5344CB8AC3E}">
        <p14:creationId xmlns:p14="http://schemas.microsoft.com/office/powerpoint/2010/main" xmlns="" val="1772886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i="1" dirty="0"/>
              <a:t>Профілактична діяльність </a:t>
            </a:r>
            <a:r>
              <a:rPr lang="uk-UA" sz="2800" b="1" i="1" dirty="0" smtClean="0"/>
              <a:t>Національної поліції </a:t>
            </a:r>
            <a:r>
              <a:rPr lang="uk-UA" sz="2800" b="1" i="1" dirty="0"/>
              <a:t>включає у </a:t>
            </a:r>
            <a:r>
              <a:rPr lang="uk-UA" sz="2800" b="1" i="1" dirty="0" smtClean="0"/>
              <a:t>себе:</a:t>
            </a:r>
            <a:endParaRPr lang="uk-UA" sz="2800" dirty="0"/>
          </a:p>
        </p:txBody>
      </p:sp>
      <p:sp>
        <p:nvSpPr>
          <p:cNvPr id="3" name="Объект 2"/>
          <p:cNvSpPr>
            <a:spLocks noGrp="1"/>
          </p:cNvSpPr>
          <p:nvPr>
            <p:ph idx="1"/>
          </p:nvPr>
        </p:nvSpPr>
        <p:spPr/>
        <p:txBody>
          <a:bodyPr/>
          <a:lstStyle/>
          <a:p>
            <a:r>
              <a:rPr lang="uk-UA" b="1" i="1" dirty="0" smtClean="0"/>
              <a:t>Загальну профілактику;</a:t>
            </a:r>
          </a:p>
          <a:p>
            <a:r>
              <a:rPr lang="uk-UA" b="1" i="1" dirty="0" smtClean="0"/>
              <a:t>Індивідуальну профілактику;</a:t>
            </a:r>
          </a:p>
          <a:p>
            <a:r>
              <a:rPr lang="uk-UA" b="1" i="1" dirty="0" smtClean="0"/>
              <a:t>Оперативно-розшукову </a:t>
            </a:r>
            <a:r>
              <a:rPr lang="uk-UA" b="1" i="1" dirty="0"/>
              <a:t>профілактику.</a:t>
            </a:r>
            <a:endParaRPr lang="uk-UA" dirty="0"/>
          </a:p>
        </p:txBody>
      </p:sp>
    </p:spTree>
    <p:extLst>
      <p:ext uri="{BB962C8B-B14F-4D97-AF65-F5344CB8AC3E}">
        <p14:creationId xmlns:p14="http://schemas.microsoft.com/office/powerpoint/2010/main" xmlns="" val="1126530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664" y="116632"/>
            <a:ext cx="8928992" cy="6494085"/>
          </a:xfrm>
          <a:prstGeom prst="rect">
            <a:avLst/>
          </a:prstGeom>
        </p:spPr>
        <p:txBody>
          <a:bodyPr wrap="square">
            <a:spAutoFit/>
          </a:bodyPr>
          <a:lstStyle/>
          <a:p>
            <a:pPr algn="just"/>
            <a:r>
              <a:rPr lang="uk-UA" sz="3200" b="1" i="1" dirty="0"/>
              <a:t>Загальна профілактика наркоманії потребує ретельного аналізу оперативної обстановки</a:t>
            </a:r>
            <a:r>
              <a:rPr lang="uk-UA" sz="3200" dirty="0"/>
              <a:t> на території обслуговування (адміністративна ділянка, район, область), пов’язаної з нелегальним обігом наркотиків та їх немедичним вживанням. Необхідно вивчати причини й умови, що сприяють порушенню антинаркотичного законодавства, а також осіб, які його порушують, і наслідки таких дій. </a:t>
            </a:r>
            <a:endParaRPr lang="uk-UA" sz="3200" dirty="0" smtClean="0"/>
          </a:p>
          <a:p>
            <a:pPr algn="just"/>
            <a:r>
              <a:rPr lang="uk-UA" sz="3200" b="1" dirty="0" smtClean="0"/>
              <a:t>Основним </a:t>
            </a:r>
            <a:r>
              <a:rPr lang="uk-UA" sz="3200" b="1" dirty="0"/>
              <a:t>завданням загальної профілактики </a:t>
            </a:r>
            <a:r>
              <a:rPr lang="uk-UA" sz="3200" dirty="0"/>
              <a:t>є усунення зазначених причин і умов або принаймні часткове перешкоджання їх негативного впливу на ситуацію.</a:t>
            </a:r>
          </a:p>
        </p:txBody>
      </p:sp>
    </p:spTree>
    <p:extLst>
      <p:ext uri="{BB962C8B-B14F-4D97-AF65-F5344CB8AC3E}">
        <p14:creationId xmlns:p14="http://schemas.microsoft.com/office/powerpoint/2010/main" xmlns="" val="3427404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274"/>
            <a:ext cx="9144000" cy="6463308"/>
          </a:xfrm>
          <a:prstGeom prst="rect">
            <a:avLst/>
          </a:prstGeom>
        </p:spPr>
        <p:txBody>
          <a:bodyPr wrap="square">
            <a:spAutoFit/>
          </a:bodyPr>
          <a:lstStyle/>
          <a:p>
            <a:pPr algn="ctr"/>
            <a:r>
              <a:rPr lang="uk-UA" b="1" dirty="0"/>
              <a:t>Пріоритетами правоохоронної діяльності повинні бути:</a:t>
            </a:r>
          </a:p>
          <a:p>
            <a:pPr marL="285750" indent="-285750" algn="just">
              <a:buFont typeface="Arial" pitchFamily="34" charset="0"/>
              <a:buChar char="•"/>
            </a:pPr>
            <a:r>
              <a:rPr lang="uk-UA" dirty="0"/>
              <a:t>концентрація зусиль на виявленні та документуванні протиправної діяльності організованих злочинних угруповань, що становлять найбільшу загрозу суспільству (структури, які контролюють наркотрафіки, незаконне виробництво, збут наркотиків тощо), оскільки кримінальне покарання наркозалежних осіб і дрібних дилерів не впливає істотно на зниження рівня споживання наркотиків серед населення;</a:t>
            </a:r>
          </a:p>
          <a:p>
            <a:pPr marL="285750" indent="-285750" algn="just">
              <a:buFont typeface="Arial" pitchFamily="34" charset="0"/>
              <a:buChar char="•"/>
            </a:pPr>
            <a:r>
              <a:rPr lang="uk-UA" dirty="0"/>
              <a:t>оперативне реагування на зміни в тактиці діяльності організованих злочинних угруповань, появу нових </a:t>
            </a:r>
            <a:r>
              <a:rPr lang="uk-UA" dirty="0" err="1"/>
              <a:t>психоактивних</a:t>
            </a:r>
            <a:r>
              <a:rPr lang="uk-UA" dirty="0"/>
              <a:t> речовин та їх комбінацій, виявлення осередків їх розповсюдження та контрабандних маршрутів;</a:t>
            </a:r>
          </a:p>
          <a:p>
            <a:pPr marL="285750" indent="-285750" algn="just">
              <a:buFont typeface="Arial" pitchFamily="34" charset="0"/>
              <a:buChar char="•"/>
            </a:pPr>
            <a:r>
              <a:rPr lang="uk-UA" dirty="0"/>
              <a:t>удосконалення організації правоохоронної діяльності за рахунок більш ефективної координації дій суб’єктів боротьби з </a:t>
            </a:r>
            <a:r>
              <a:rPr lang="uk-UA" dirty="0" err="1"/>
              <a:t>наркозлочинністю</a:t>
            </a:r>
            <a:r>
              <a:rPr lang="uk-UA" dirty="0"/>
              <a:t>, чіткого розподілу сфер відповідальності, оволодіння новими методами виявлення та розслідування злочинів, зокрема з використанням комп’ютерних мереж, розширення контактів з Інтерполом, </a:t>
            </a:r>
            <a:r>
              <a:rPr lang="uk-UA" dirty="0" err="1"/>
              <a:t>Європолом</a:t>
            </a:r>
            <a:r>
              <a:rPr lang="uk-UA" dirty="0"/>
              <a:t> та іншими міжнародними правоохоронними структурами;</a:t>
            </a:r>
          </a:p>
          <a:p>
            <a:pPr marL="285750" indent="-285750" algn="just">
              <a:buFont typeface="Arial" pitchFamily="34" charset="0"/>
              <a:buChar char="•"/>
            </a:pPr>
            <a:r>
              <a:rPr lang="uk-UA" dirty="0"/>
              <a:t>співробітництво правоохоронних органів з органами місцевого самоврядування та громадськістю, власниками розважальних закладів у проведенні комплексу соціальних, </a:t>
            </a:r>
            <a:r>
              <a:rPr lang="uk-UA" dirty="0" err="1"/>
              <a:t>медико-профілактичних</a:t>
            </a:r>
            <a:r>
              <a:rPr lang="uk-UA" dirty="0"/>
              <a:t> заходів на території населених пунктів з досить високою концентрацією незаконного обігу наркотиків;</a:t>
            </a:r>
          </a:p>
          <a:p>
            <a:pPr marL="285750" indent="-285750" algn="just">
              <a:buFont typeface="Arial" pitchFamily="34" charset="0"/>
              <a:buChar char="•"/>
            </a:pPr>
            <a:r>
              <a:rPr lang="uk-UA" dirty="0"/>
              <a:t>забезпечення гласності в діяльності правоохоронних органів з метою підвищення рівня поінформованості населення та розширення соціальної бази протидії </a:t>
            </a:r>
            <a:r>
              <a:rPr lang="uk-UA" dirty="0" err="1"/>
              <a:t>наркозлочинності</a:t>
            </a:r>
            <a:r>
              <a:rPr lang="uk-UA" dirty="0"/>
              <a:t>;</a:t>
            </a:r>
          </a:p>
          <a:p>
            <a:pPr marL="285750" indent="-285750" algn="just">
              <a:buFont typeface="Arial" pitchFamily="34" charset="0"/>
              <a:buChar char="•"/>
            </a:pPr>
            <a:r>
              <a:rPr lang="uk-UA" dirty="0"/>
              <a:t>посилення роботи із забезпечення власної безпеки правоохоронних органів, недопущення втягування співробітників таких органів у наркобізнес, усунення перешкод у боротьбі їх з незаконним обігом наркотиків</a:t>
            </a:r>
            <a:r>
              <a:rPr lang="uk-UA" dirty="0" smtClean="0"/>
              <a:t>;</a:t>
            </a:r>
            <a:endParaRPr lang="uk-UA" dirty="0"/>
          </a:p>
        </p:txBody>
      </p:sp>
    </p:spTree>
    <p:extLst>
      <p:ext uri="{BB962C8B-B14F-4D97-AF65-F5344CB8AC3E}">
        <p14:creationId xmlns:p14="http://schemas.microsoft.com/office/powerpoint/2010/main" xmlns="" val="3231831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448"/>
            <a:ext cx="9144000" cy="6740307"/>
          </a:xfrm>
          <a:prstGeom prst="rect">
            <a:avLst/>
          </a:prstGeom>
        </p:spPr>
        <p:txBody>
          <a:bodyPr wrap="square">
            <a:spAutoFit/>
          </a:bodyPr>
          <a:lstStyle/>
          <a:p>
            <a:pPr marL="285750" indent="-285750" algn="just">
              <a:buFont typeface="Arial" pitchFamily="34" charset="0"/>
              <a:buChar char="•"/>
            </a:pPr>
            <a:r>
              <a:rPr lang="uk-UA" sz="2400" dirty="0"/>
              <a:t>зміцнення кадрового потенціалу підрозділів боротьби з незаконним обігом наркотиків шляхом навчання персоналу та підвищення його кваліфікації;</a:t>
            </a:r>
          </a:p>
          <a:p>
            <a:pPr marL="285750" indent="-285750" algn="just">
              <a:buFont typeface="Arial" pitchFamily="34" charset="0"/>
              <a:buChar char="•"/>
            </a:pPr>
            <a:r>
              <a:rPr lang="uk-UA" sz="2400" dirty="0"/>
              <a:t>забезпечення розвитку адекватних форм інституційного контролю за діяльністю правоохоронних органів у сфері боротьби з незаконним обігом наркотиків, насамперед з метою дотримання ними законності, прав і свобод людини;</a:t>
            </a:r>
          </a:p>
          <a:p>
            <a:pPr marL="285750" indent="-285750" algn="just">
              <a:buFont typeface="Arial" pitchFamily="34" charset="0"/>
              <a:buChar char="•"/>
            </a:pPr>
            <a:r>
              <a:rPr lang="uk-UA" sz="2400" dirty="0"/>
              <a:t>удосконалення правової основи для посилення боротьби з відмиванням грошей, отриманих від злочинної діяльності, пов’язаної з незаконним обігом наркотиків;</a:t>
            </a:r>
          </a:p>
          <a:p>
            <a:pPr marL="285750" indent="-285750" algn="just">
              <a:buFont typeface="Arial" pitchFamily="34" charset="0"/>
              <a:buChar char="•"/>
            </a:pPr>
            <a:r>
              <a:rPr lang="uk-UA" sz="2400" dirty="0"/>
              <a:t>посилення здійснення заходів з протидії незаконному вирощуванню </a:t>
            </a:r>
            <a:r>
              <a:rPr lang="uk-UA" sz="2400" dirty="0" err="1"/>
              <a:t>нарковмісних</a:t>
            </a:r>
            <a:r>
              <a:rPr lang="uk-UA" sz="2400" dirty="0"/>
              <a:t> рослин та отриманню з них нових </a:t>
            </a:r>
            <a:r>
              <a:rPr lang="uk-UA" sz="2400" dirty="0" err="1"/>
              <a:t>психоактивних</a:t>
            </a:r>
            <a:r>
              <a:rPr lang="uk-UA" sz="2400" dirty="0"/>
              <a:t> речовин;</a:t>
            </a:r>
          </a:p>
          <a:p>
            <a:pPr marL="285750" indent="-285750" algn="just">
              <a:buFont typeface="Arial" pitchFamily="34" charset="0"/>
              <a:buChar char="•"/>
            </a:pPr>
            <a:r>
              <a:rPr lang="uk-UA" sz="2400" dirty="0"/>
              <a:t>своєчасне виявлення незаконного розповсюдження нових хімічних речовин </a:t>
            </a:r>
            <a:r>
              <a:rPr lang="uk-UA" sz="2400" dirty="0" err="1"/>
              <a:t>психоактивної</a:t>
            </a:r>
            <a:r>
              <a:rPr lang="uk-UA" sz="2400" dirty="0"/>
              <a:t> дії та внесення пропозицій щодо їх включення до </a:t>
            </a:r>
            <a:r>
              <a:rPr lang="uk-UA" sz="2400" dirty="0">
                <a:hlinkClick r:id="rId2"/>
              </a:rPr>
              <a:t>переліку наркотичних засобів, психотропних речовин і прекурсорів</a:t>
            </a:r>
            <a:r>
              <a:rPr lang="uk-UA" sz="2400" dirty="0"/>
              <a:t>, затвердженого постановою Кабінету </a:t>
            </a:r>
            <a:r>
              <a:rPr lang="uk-UA" sz="2400" dirty="0" err="1"/>
              <a:t>Міністів</a:t>
            </a:r>
            <a:r>
              <a:rPr lang="uk-UA" sz="2400" dirty="0"/>
              <a:t> України від 6 травня 2000 р. № 770.</a:t>
            </a:r>
          </a:p>
        </p:txBody>
      </p:sp>
    </p:spTree>
    <p:extLst>
      <p:ext uri="{BB962C8B-B14F-4D97-AF65-F5344CB8AC3E}">
        <p14:creationId xmlns:p14="http://schemas.microsoft.com/office/powerpoint/2010/main" xmlns="" val="22262388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Завдання індивідуальної профілактики</a:t>
            </a:r>
            <a:r>
              <a:rPr lang="uk-UA" b="1" i="1" dirty="0"/>
              <a:t> </a:t>
            </a:r>
            <a:r>
              <a:rPr lang="uk-UA" b="1" i="1" dirty="0" smtClean="0"/>
              <a:t>наркоманії:</a:t>
            </a:r>
            <a:endParaRPr lang="uk-UA" b="1" i="1" dirty="0"/>
          </a:p>
        </p:txBody>
      </p:sp>
      <p:sp>
        <p:nvSpPr>
          <p:cNvPr id="3" name="Объект 2"/>
          <p:cNvSpPr>
            <a:spLocks noGrp="1"/>
          </p:cNvSpPr>
          <p:nvPr>
            <p:ph idx="1"/>
          </p:nvPr>
        </p:nvSpPr>
        <p:spPr>
          <a:xfrm>
            <a:off x="179512" y="1628800"/>
            <a:ext cx="8784976" cy="5112568"/>
          </a:xfrm>
        </p:spPr>
        <p:txBody>
          <a:bodyPr>
            <a:normAutofit fontScale="92500" lnSpcReduction="10000"/>
          </a:bodyPr>
          <a:lstStyle/>
          <a:p>
            <a:pPr algn="just"/>
            <a:r>
              <a:rPr lang="uk-UA" dirty="0"/>
              <a:t>виявлення наркоманів і поставлення їх на профілактичний облік</a:t>
            </a:r>
            <a:r>
              <a:rPr lang="uk-UA" dirty="0" smtClean="0"/>
              <a:t>;</a:t>
            </a:r>
          </a:p>
          <a:p>
            <a:pPr algn="just"/>
            <a:r>
              <a:rPr lang="uk-UA" dirty="0" smtClean="0"/>
              <a:t>виявлення </a:t>
            </a:r>
            <a:r>
              <a:rPr lang="uk-UA" dirty="0"/>
              <a:t>осіб, так чи інакше пов’язаних з наркоманією, їх облік, вивчення й здійснення щодо них оперативно-розшукової роботи</a:t>
            </a:r>
            <a:r>
              <a:rPr lang="uk-UA" dirty="0" smtClean="0"/>
              <a:t>;</a:t>
            </a:r>
          </a:p>
          <a:p>
            <a:pPr algn="just"/>
            <a:r>
              <a:rPr lang="uk-UA" dirty="0" smtClean="0"/>
              <a:t>виявлення </a:t>
            </a:r>
            <a:r>
              <a:rPr lang="uk-UA" dirty="0"/>
              <a:t>осіб, що замислюють вчинення злочину на ґрунті наркоманії, запобігання й припинення підготовлюваних ними </a:t>
            </a:r>
            <a:r>
              <a:rPr lang="uk-UA" dirty="0" smtClean="0"/>
              <a:t>зазіхань;</a:t>
            </a:r>
          </a:p>
          <a:p>
            <a:pPr algn="just"/>
            <a:r>
              <a:rPr lang="uk-UA" dirty="0" smtClean="0"/>
              <a:t>контроль </a:t>
            </a:r>
            <a:r>
              <a:rPr lang="uk-UA" dirty="0"/>
              <a:t>над поведінкою всіх цих категорій осіб, проведення оперативного спостереження, а у цілому - недопущення злочинів</a:t>
            </a:r>
            <a:r>
              <a:rPr lang="uk-UA" dirty="0" smtClean="0"/>
              <a:t>.</a:t>
            </a:r>
            <a:endParaRPr lang="uk-UA" dirty="0"/>
          </a:p>
        </p:txBody>
      </p:sp>
    </p:spTree>
    <p:extLst>
      <p:ext uri="{BB962C8B-B14F-4D97-AF65-F5344CB8AC3E}">
        <p14:creationId xmlns:p14="http://schemas.microsoft.com/office/powerpoint/2010/main" xmlns="" val="1427391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124754"/>
          </a:xfrm>
          <a:prstGeom prst="rect">
            <a:avLst/>
          </a:prstGeom>
        </p:spPr>
        <p:txBody>
          <a:bodyPr wrap="square">
            <a:spAutoFit/>
          </a:bodyPr>
          <a:lstStyle/>
          <a:p>
            <a:pPr algn="just"/>
            <a:r>
              <a:rPr lang="uk-UA" sz="3600" b="1" i="1" dirty="0"/>
              <a:t>Здійснення індивідуально-профілактичних заходів </a:t>
            </a:r>
            <a:r>
              <a:rPr lang="uk-UA" sz="3600" b="1" i="1" dirty="0" smtClean="0"/>
              <a:t>передбачає:</a:t>
            </a:r>
          </a:p>
          <a:p>
            <a:pPr marL="457200" indent="-457200" algn="just">
              <a:buFontTx/>
              <a:buChar char="-"/>
            </a:pPr>
            <a:r>
              <a:rPr lang="uk-UA" sz="3200" dirty="0" smtClean="0"/>
              <a:t>нагляд </a:t>
            </a:r>
            <a:r>
              <a:rPr lang="uk-UA" sz="3200" dirty="0"/>
              <a:t>за поведінкою і способом життя особи, яка перебуває на профілактичному обліку, реагування на скоєння нею правопорушень та інших протиправних дій, пов’язаних з </a:t>
            </a:r>
            <a:r>
              <a:rPr lang="uk-UA" sz="3200" dirty="0" smtClean="0"/>
              <a:t>наркотиками;</a:t>
            </a:r>
          </a:p>
          <a:p>
            <a:pPr marL="457200" indent="-457200" algn="just">
              <a:buFontTx/>
              <a:buChar char="-"/>
            </a:pPr>
            <a:r>
              <a:rPr lang="uk-UA" sz="3200" dirty="0" smtClean="0"/>
              <a:t>здійснення </a:t>
            </a:r>
            <a:r>
              <a:rPr lang="uk-UA" sz="3200" dirty="0"/>
              <a:t>оперативно-профілактичних заходів щодо осіб з найближчого оточення особи, яка розглядається, що провокують її до вживання наркотиків та інших одурманюючих засобів або до скоєння правопорушень.</a:t>
            </a:r>
          </a:p>
        </p:txBody>
      </p:sp>
    </p:spTree>
    <p:extLst>
      <p:ext uri="{BB962C8B-B14F-4D97-AF65-F5344CB8AC3E}">
        <p14:creationId xmlns:p14="http://schemas.microsoft.com/office/powerpoint/2010/main" xmlns="" val="2994904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016" y="3284984"/>
            <a:ext cx="9144000" cy="504056"/>
          </a:xfrm>
        </p:spPr>
        <p:txBody>
          <a:bodyPr>
            <a:noAutofit/>
          </a:bodyPr>
          <a:lstStyle/>
          <a:p>
            <a:r>
              <a:rPr lang="uk-UA" sz="3200" b="1" dirty="0" smtClean="0"/>
              <a:t>Законодавчо визначені дефініції :</a:t>
            </a:r>
            <a:r>
              <a:rPr lang="uk-UA" sz="2800" b="1" dirty="0" smtClean="0"/>
              <a:t> </a:t>
            </a:r>
            <a:endParaRPr lang="uk-UA" sz="2800" b="1" dirty="0"/>
          </a:p>
        </p:txBody>
      </p:sp>
      <p:sp>
        <p:nvSpPr>
          <p:cNvPr id="5" name="Объект 4"/>
          <p:cNvSpPr>
            <a:spLocks noGrp="1"/>
          </p:cNvSpPr>
          <p:nvPr>
            <p:ph idx="1"/>
          </p:nvPr>
        </p:nvSpPr>
        <p:spPr>
          <a:xfrm>
            <a:off x="0" y="3717032"/>
            <a:ext cx="9144000" cy="3140968"/>
          </a:xfrm>
        </p:spPr>
        <p:txBody>
          <a:bodyPr>
            <a:normAutofit fontScale="62500" lnSpcReduction="20000"/>
          </a:bodyPr>
          <a:lstStyle/>
          <a:p>
            <a:pPr algn="just"/>
            <a:r>
              <a:rPr lang="uk-UA" sz="3800" b="1" dirty="0" smtClean="0"/>
              <a:t>Незаконний </a:t>
            </a:r>
            <a:r>
              <a:rPr lang="uk-UA" sz="3800" b="1" dirty="0"/>
              <a:t>обіг наркотичних засобів, психотропних речовин і прекурсорів - </a:t>
            </a:r>
            <a:r>
              <a:rPr lang="uk-UA" sz="3800" dirty="0"/>
              <a:t>діяння з: культивування рослин, включених до Переліку наркотичних засобів, психотропних речовин і прекурсорів, розроблення, виробництва, виготовлення, зберігання, перевезення, пересилання, придбання, збуту, ввезення на територію України, вивезення з території України, транзиту через територію України, використання, знищення наркотичних засобів, психотропних речовин і прекурсорів, що здійснюються з порушенням законодавства про наркотичні засоби, психотропні речовини і </a:t>
            </a:r>
            <a:r>
              <a:rPr lang="uk-UA" sz="3800" dirty="0" smtClean="0"/>
              <a:t>прекурсори</a:t>
            </a:r>
            <a:endParaRPr lang="uk-UA" sz="3800" dirty="0"/>
          </a:p>
        </p:txBody>
      </p:sp>
      <p:pic>
        <p:nvPicPr>
          <p:cNvPr id="4098" name="Picture 2" descr="На Рівненщині вирощували більше сотні рослин конопель та понад дві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0" y="0"/>
            <a:ext cx="3352304" cy="335699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Хмельницькі правоохоронці викрили мережу збуту заборонених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864" y="1"/>
            <a:ext cx="3312368" cy="335699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Троє лучан організували «лабораторію» з виготовлення амфетаміну"/>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0"/>
            <a:ext cx="2483768" cy="3356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92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b="1" dirty="0"/>
              <a:t>Оперативно-розшукова профілактика своїми цілями і завданнями тісно пов’язана із загальною та індивідуальною профілактикою й здійснюється правоохоронними органами, що використовують специфічні заходи оперативного характеру</a:t>
            </a:r>
            <a:r>
              <a:rPr lang="uk-UA" sz="3200" b="1" dirty="0" smtClean="0"/>
              <a:t>.</a:t>
            </a:r>
          </a:p>
          <a:p>
            <a:pPr algn="just"/>
            <a:r>
              <a:rPr lang="uk-UA" sz="3200" dirty="0" smtClean="0"/>
              <a:t>Контролюючи </a:t>
            </a:r>
            <a:r>
              <a:rPr lang="uk-UA" sz="3200" dirty="0"/>
              <a:t>поведінку наркоманів, важливо пам’ятати, що у полі зору правоохоронних органів повинно бути і їх оточення. Значну допомогу ( при бажанні) можуть виявити родина та школа, люди з найближчого оточення наркомана, зацікавлені в його лікуванні.</a:t>
            </a:r>
          </a:p>
          <a:p>
            <a:pPr algn="just"/>
            <a:endParaRPr lang="uk-UA" sz="3200" dirty="0"/>
          </a:p>
        </p:txBody>
      </p:sp>
    </p:spTree>
    <p:extLst>
      <p:ext uri="{BB962C8B-B14F-4D97-AF65-F5344CB8AC3E}">
        <p14:creationId xmlns:p14="http://schemas.microsoft.com/office/powerpoint/2010/main" xmlns="" val="3439241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3968" y="2492896"/>
            <a:ext cx="4860032" cy="2952328"/>
          </a:xfrm>
        </p:spPr>
        <p:txBody>
          <a:bodyPr>
            <a:normAutofit fontScale="85000" lnSpcReduction="20000"/>
          </a:bodyPr>
          <a:lstStyle/>
          <a:p>
            <a:pPr marL="0" indent="0" algn="just">
              <a:buNone/>
            </a:pPr>
            <a:r>
              <a:rPr lang="uk-UA" b="1" i="1" dirty="0" smtClean="0">
                <a:solidFill>
                  <a:schemeClr val="tx1"/>
                </a:solidFill>
              </a:rPr>
              <a:t>Презентацію підготував: </a:t>
            </a:r>
          </a:p>
          <a:p>
            <a:pPr marL="0" indent="0" algn="just">
              <a:buNone/>
            </a:pPr>
            <a:r>
              <a:rPr lang="uk-UA" sz="2800" b="1" dirty="0" err="1" smtClean="0">
                <a:solidFill>
                  <a:schemeClr val="tx1"/>
                </a:solidFill>
              </a:rPr>
              <a:t>Расюк</a:t>
            </a:r>
            <a:r>
              <a:rPr lang="uk-UA" sz="2800" b="1" dirty="0" smtClean="0">
                <a:solidFill>
                  <a:schemeClr val="tx1"/>
                </a:solidFill>
              </a:rPr>
              <a:t> </a:t>
            </a:r>
            <a:r>
              <a:rPr lang="uk-UA" sz="2800" b="1" dirty="0">
                <a:solidFill>
                  <a:schemeClr val="tx1"/>
                </a:solidFill>
              </a:rPr>
              <a:t>Едуард Вікторович</a:t>
            </a:r>
          </a:p>
          <a:p>
            <a:pPr marL="0" indent="0" algn="just">
              <a:buNone/>
            </a:pPr>
            <a:r>
              <a:rPr lang="uk-UA" dirty="0" smtClean="0">
                <a:solidFill>
                  <a:schemeClr val="tx1"/>
                </a:solidFill>
              </a:rPr>
              <a:t>професор кафедри кримінології та кримінально-виконавчого права Національної академії внутрішніх справ, кандидат юридичних наук, доцент, підполковник поліції</a:t>
            </a:r>
            <a:endParaRPr lang="uk-UA" dirty="0">
              <a:solidFill>
                <a:schemeClr val="tx1"/>
              </a:solidFill>
            </a:endParaRPr>
          </a:p>
        </p:txBody>
      </p:sp>
      <p:sp>
        <p:nvSpPr>
          <p:cNvPr id="3" name="Заголовок 2"/>
          <p:cNvSpPr>
            <a:spLocks noGrp="1"/>
          </p:cNvSpPr>
          <p:nvPr>
            <p:ph type="title"/>
          </p:nvPr>
        </p:nvSpPr>
        <p:spPr>
          <a:xfrm>
            <a:off x="-14563" y="116632"/>
            <a:ext cx="9144000" cy="1143000"/>
          </a:xfrm>
        </p:spPr>
        <p:txBody>
          <a:bodyPr>
            <a:normAutofit fontScale="90000"/>
          </a:bodyPr>
          <a:lstStyle/>
          <a:p>
            <a:r>
              <a:rPr lang="uk-UA" sz="7200" b="1" dirty="0" smtClean="0">
                <a:solidFill>
                  <a:schemeClr val="tx1"/>
                </a:solidFill>
              </a:rPr>
              <a:t>Дякуємо за увагу !!!</a:t>
            </a:r>
            <a:endParaRPr lang="uk-UA" sz="7200" b="1" dirty="0">
              <a:solidFill>
                <a:schemeClr val="tx1"/>
              </a:solidFill>
            </a:endParaRPr>
          </a:p>
        </p:txBody>
      </p:sp>
    </p:spTree>
    <p:extLst>
      <p:ext uri="{BB962C8B-B14F-4D97-AF65-F5344CB8AC3E}">
        <p14:creationId xmlns:p14="http://schemas.microsoft.com/office/powerpoint/2010/main" xmlns="" val="352566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24973"/>
          </a:xfrm>
          <a:prstGeom prst="rect">
            <a:avLst/>
          </a:prstGeom>
        </p:spPr>
        <p:txBody>
          <a:bodyPr wrap="square">
            <a:spAutoFit/>
          </a:bodyPr>
          <a:lstStyle/>
          <a:p>
            <a:pPr algn="ctr"/>
            <a:r>
              <a:rPr lang="uk-UA" sz="2400" b="1" dirty="0" smtClean="0"/>
              <a:t>Ознаки </a:t>
            </a:r>
            <a:r>
              <a:rPr lang="uk-UA" sz="2400" b="1" dirty="0"/>
              <a:t>незаконного обігу наркотичних засобів, психотропних речовин і прекурсорів:</a:t>
            </a:r>
          </a:p>
          <a:p>
            <a:pPr algn="just"/>
            <a:r>
              <a:rPr lang="uk-UA" dirty="0"/>
              <a:t>- створення умов, що сприяють вступу наркотичних засобів, психотропних речовин і прекурсорів у незаконний обіг;</a:t>
            </a:r>
          </a:p>
          <a:p>
            <a:pPr algn="just"/>
            <a:r>
              <a:rPr lang="uk-UA" dirty="0"/>
              <a:t>- вчинення незаконних операцій з наркотиками, що обов’язково включені до Переліку наркотичних засобів, психотропних речовин і прекурсорів;</a:t>
            </a:r>
          </a:p>
          <a:p>
            <a:pPr algn="just"/>
            <a:r>
              <a:rPr lang="uk-UA" dirty="0"/>
              <a:t>- сукупність недозволених чинним законодавством суспільно небезпечних діянь, що виражаються у культивуванні наркомістких рослин; розробленні, виробництві, виготовленні, зберіганні, перевезенні, пересиланні, придбанні, збуті, ввезенні на територію України, вивезенні з території України, транзиту через територію України, використанні, знищенні наркотичних засобів, психотропних речовин і прекурсорів;</a:t>
            </a:r>
          </a:p>
          <a:p>
            <a:pPr algn="just"/>
            <a:r>
              <a:rPr lang="uk-UA" dirty="0"/>
              <a:t>- одержання прибутку від незаконних операцій з наркотичними засобами, психотропними речовинами та прекурсорами;</a:t>
            </a:r>
          </a:p>
          <a:p>
            <a:pPr algn="just"/>
            <a:r>
              <a:rPr lang="uk-UA" dirty="0"/>
              <a:t>- наявність сировинної бази (наркомістких рослин) або сталих </a:t>
            </a:r>
            <a:r>
              <a:rPr lang="uk-UA" dirty="0" err="1"/>
              <a:t>зв’язків</a:t>
            </a:r>
            <a:r>
              <a:rPr lang="uk-UA" dirty="0"/>
              <a:t> з джерелом придбання наркотичних засобів, психотропних речовин та прекурсорів;</a:t>
            </a:r>
          </a:p>
          <a:p>
            <a:pPr algn="just"/>
            <a:r>
              <a:rPr lang="uk-UA" dirty="0"/>
              <a:t>- наявність приміщення та інших технічних засобів для розроблення, виробництва, виготовлення, зберігання наркотичних засобів, психотропних речовин і прекурсорів;</a:t>
            </a:r>
          </a:p>
          <a:p>
            <a:pPr algn="just"/>
            <a:r>
              <a:rPr lang="uk-UA" dirty="0"/>
              <a:t>- чітка система незаконних дій з наркотичними засобами, психотропними речовинами і прекурсорами;</a:t>
            </a:r>
          </a:p>
          <a:p>
            <a:pPr algn="just"/>
            <a:r>
              <a:rPr lang="uk-UA" dirty="0"/>
              <a:t>- транснаціональний характер щодо незаконних діянь з ввезення на територію України, вивезення з території України, транзиту через територію України наркотичних засобів, психотропних речовин і прекурсорів;</a:t>
            </a:r>
          </a:p>
          <a:p>
            <a:pPr algn="just"/>
            <a:r>
              <a:rPr lang="uk-UA" dirty="0"/>
              <a:t>- наявність корумпованих </a:t>
            </a:r>
            <a:r>
              <a:rPr lang="uk-UA" dirty="0" err="1"/>
              <a:t>зв’язків</a:t>
            </a:r>
            <a:r>
              <a:rPr lang="uk-UA" dirty="0"/>
              <a:t> у правоохоронних органах. Особливо вони потрібні для успішної контрабанди наркотичних засобів, психотропних речовин і прекурсорів.</a:t>
            </a:r>
          </a:p>
        </p:txBody>
      </p:sp>
    </p:spTree>
    <p:extLst>
      <p:ext uri="{BB962C8B-B14F-4D97-AF65-F5344CB8AC3E}">
        <p14:creationId xmlns:p14="http://schemas.microsoft.com/office/powerpoint/2010/main" xmlns="" val="858838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420888"/>
            <a:ext cx="9144000" cy="504056"/>
          </a:xfrm>
        </p:spPr>
        <p:txBody>
          <a:bodyPr>
            <a:noAutofit/>
          </a:bodyPr>
          <a:lstStyle/>
          <a:p>
            <a:r>
              <a:rPr lang="uk-UA" sz="3200" b="1" dirty="0" smtClean="0"/>
              <a:t>Законодавчо визначені дефініції :</a:t>
            </a:r>
            <a:r>
              <a:rPr lang="uk-UA" sz="2800" b="1" dirty="0" smtClean="0"/>
              <a:t> </a:t>
            </a:r>
            <a:endParaRPr lang="uk-UA" sz="2800" b="1" dirty="0"/>
          </a:p>
        </p:txBody>
      </p:sp>
      <p:sp>
        <p:nvSpPr>
          <p:cNvPr id="5" name="Объект 4"/>
          <p:cNvSpPr>
            <a:spLocks noGrp="1"/>
          </p:cNvSpPr>
          <p:nvPr>
            <p:ph idx="1"/>
          </p:nvPr>
        </p:nvSpPr>
        <p:spPr>
          <a:xfrm>
            <a:off x="-12824" y="2852936"/>
            <a:ext cx="9144000" cy="1728192"/>
          </a:xfrm>
        </p:spPr>
        <p:txBody>
          <a:bodyPr>
            <a:normAutofit fontScale="92500" lnSpcReduction="10000"/>
          </a:bodyPr>
          <a:lstStyle/>
          <a:p>
            <a:pPr algn="just"/>
            <a:r>
              <a:rPr lang="uk-UA" sz="3500" b="1" dirty="0" smtClean="0"/>
              <a:t>Наркобізнес </a:t>
            </a:r>
            <a:r>
              <a:rPr lang="uk-UA" sz="3500" b="1" dirty="0"/>
              <a:t>-</a:t>
            </a:r>
            <a:r>
              <a:rPr lang="uk-UA" sz="2800" dirty="0"/>
              <a:t> організована злочинна діяльність, різновид незаконної підприємницької діяльності, що паразитує за рахунок осіб, які зловживають наркотиками, і провадиться у вигляді промислу з метою </a:t>
            </a:r>
            <a:r>
              <a:rPr lang="uk-UA" sz="2800" dirty="0" smtClean="0"/>
              <a:t>наживи.</a:t>
            </a:r>
            <a:endParaRPr lang="uk-UA" sz="3800" dirty="0"/>
          </a:p>
        </p:txBody>
      </p:sp>
      <p:pic>
        <p:nvPicPr>
          <p:cNvPr id="5122" name="Picture 2" descr="У Києві затримано іноземних наркокур'єрів: вилучено 300 кг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24208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Под Киевом нашли 600 килограммов героина | НашКиев.U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437112"/>
            <a:ext cx="9144000" cy="2420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4645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6808</Words>
  <Application>Microsoft Office PowerPoint</Application>
  <PresentationFormat>Экран (4:3)</PresentationFormat>
  <Paragraphs>317</Paragraphs>
  <Slides>71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Тема Office</vt:lpstr>
      <vt:lpstr>ТЕМА ЛЕКЦІЇ:  «Кримінологічна характеристика та запобігання наркозлочинності»</vt:lpstr>
      <vt:lpstr>ПИТАННЯ ЛЕКЦІЙНОГО ЗАНЯТТЯ:</vt:lpstr>
      <vt:lpstr>Список рекомендованих джерел:</vt:lpstr>
      <vt:lpstr>Слайд 4</vt:lpstr>
      <vt:lpstr>1. Поняття та кримінологічна характеристика наркозлочинності.</vt:lpstr>
      <vt:lpstr>Законодавчо визначені дефініції : </vt:lpstr>
      <vt:lpstr>Законодавчо визначені дефініції : </vt:lpstr>
      <vt:lpstr>Слайд 8</vt:lpstr>
      <vt:lpstr>Законодавчо визначені дефініції : </vt:lpstr>
      <vt:lpstr>Слайд 10</vt:lpstr>
      <vt:lpstr>Слайд 11</vt:lpstr>
      <vt:lpstr>Слайд 12</vt:lpstr>
      <vt:lpstr>Інші поняття у сфері незаконного обігу нароктиків: </vt:lpstr>
      <vt:lpstr>Наркотизм як соціальне явище характеризується такими ознаками як:</vt:lpstr>
      <vt:lpstr>НАРКОТИЗМ РОЗГЛЯДАЄТЬСЯ У ДЕКІЛЬКОХ АСПЕКТАХ:</vt:lpstr>
      <vt:lpstr>Соціальний аспект.</vt:lpstr>
      <vt:lpstr>Економічний аспект.</vt:lpstr>
      <vt:lpstr>Демографічний аспект.</vt:lpstr>
      <vt:lpstr>Культурологічний аспект.</vt:lpstr>
      <vt:lpstr>Медичний аспект.</vt:lpstr>
      <vt:lpstr>Психологічний аспект.</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Причини економічного характеру, що детермінують наркозлочинність:</vt:lpstr>
      <vt:lpstr>Соціальні причини, що детермінують наркозлочинність:</vt:lpstr>
      <vt:lpstr>Морально-психологічні причини, що детермінують наркозлочинність:</vt:lpstr>
      <vt:lpstr>Умови, що супроводжують наркозлочинність:</vt:lpstr>
      <vt:lpstr>Слайд 42</vt:lpstr>
      <vt:lpstr>Правовою основою запобігання наркозлочинності є: </vt:lpstr>
      <vt:lpstr>Слайд 44</vt:lpstr>
      <vt:lpstr>Слайд 45</vt:lpstr>
      <vt:lpstr>Слайд 46</vt:lpstr>
      <vt:lpstr>Слайд 47</vt:lpstr>
      <vt:lpstr>Слайд 48</vt:lpstr>
      <vt:lpstr>Концепція спрямована на виконання таких завдань: </vt:lpstr>
      <vt:lpstr>Слайд 50</vt:lpstr>
      <vt:lpstr>Слайд 51</vt:lpstr>
      <vt:lpstr>Слайд 52</vt:lpstr>
      <vt:lpstr>Слайд 53</vt:lpstr>
      <vt:lpstr>Слайд 54</vt:lpstr>
      <vt:lpstr>Слайд 55</vt:lpstr>
      <vt:lpstr>Слайд 56</vt:lpstr>
      <vt:lpstr>Слайд 57</vt:lpstr>
      <vt:lpstr>Профілактику наркозлочинності можна поділити на три рівні:</vt:lpstr>
      <vt:lpstr>Загальнопрофілактичні заходи запобігання наркозлочиннсоті:</vt:lpstr>
      <vt:lpstr>Слайд 60</vt:lpstr>
      <vt:lpstr>Слайд 61</vt:lpstr>
      <vt:lpstr>Слайд 62</vt:lpstr>
      <vt:lpstr>Слайд 63</vt:lpstr>
      <vt:lpstr>Профілактична діяльність Національної поліції включає у себе:</vt:lpstr>
      <vt:lpstr>Слайд 65</vt:lpstr>
      <vt:lpstr>Слайд 66</vt:lpstr>
      <vt:lpstr>Слайд 67</vt:lpstr>
      <vt:lpstr>Завдання індивідуальної профілактики наркоманії:</vt:lpstr>
      <vt:lpstr>Слайд 69</vt:lpstr>
      <vt:lpstr>Слайд 70</vt:lpstr>
      <vt:lpstr>Дякуємо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Антинаркотична профілактика</dc:title>
  <dc:creator>edik</dc:creator>
  <cp:lastModifiedBy>Татьяна</cp:lastModifiedBy>
  <cp:revision>211</cp:revision>
  <dcterms:created xsi:type="dcterms:W3CDTF">2011-10-20T12:40:27Z</dcterms:created>
  <dcterms:modified xsi:type="dcterms:W3CDTF">2020-07-20T18:20:30Z</dcterms:modified>
</cp:coreProperties>
</file>