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theme/themeOverride1.xml" ContentType="application/vnd.openxmlformats-officedocument.themeOverr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Default Extension="xlsx" ContentType="application/vnd.openxmlformats-officedocument.spreadsheetml.sheet"/>
  <Override PartName="/ppt/charts/chart3.xml" ContentType="application/vnd.openxmlformats-officedocument.drawingml.char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charts/chart4.xml" ContentType="application/vnd.openxmlformats-officedocument.drawingml.char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2" r:id="rId7"/>
    <p:sldId id="263" r:id="rId8"/>
    <p:sldId id="318" r:id="rId9"/>
    <p:sldId id="264" r:id="rId10"/>
    <p:sldId id="317" r:id="rId11"/>
    <p:sldId id="321" r:id="rId12"/>
    <p:sldId id="322" r:id="rId13"/>
    <p:sldId id="323" r:id="rId14"/>
    <p:sldId id="324" r:id="rId15"/>
    <p:sldId id="271" r:id="rId16"/>
    <p:sldId id="272" r:id="rId17"/>
    <p:sldId id="273" r:id="rId18"/>
    <p:sldId id="274" r:id="rId19"/>
    <p:sldId id="304" r:id="rId20"/>
    <p:sldId id="305" r:id="rId21"/>
    <p:sldId id="275" r:id="rId22"/>
    <p:sldId id="326" r:id="rId23"/>
    <p:sldId id="327" r:id="rId24"/>
    <p:sldId id="320" r:id="rId25"/>
    <p:sldId id="281" r:id="rId26"/>
    <p:sldId id="284" r:id="rId27"/>
    <p:sldId id="282" r:id="rId28"/>
    <p:sldId id="280" r:id="rId29"/>
    <p:sldId id="279" r:id="rId30"/>
    <p:sldId id="331" r:id="rId31"/>
    <p:sldId id="328" r:id="rId32"/>
    <p:sldId id="330" r:id="rId33"/>
    <p:sldId id="329" r:id="rId34"/>
    <p:sldId id="283" r:id="rId35"/>
    <p:sldId id="292" r:id="rId36"/>
    <p:sldId id="293" r:id="rId37"/>
    <p:sldId id="299" r:id="rId38"/>
    <p:sldId id="300" r:id="rId39"/>
    <p:sldId id="332" r:id="rId40"/>
    <p:sldId id="333" r:id="rId41"/>
    <p:sldId id="287" r:id="rId42"/>
    <p:sldId id="288" r:id="rId43"/>
    <p:sldId id="289" r:id="rId44"/>
    <p:sldId id="290" r:id="rId45"/>
    <p:sldId id="291" r:id="rId46"/>
    <p:sldId id="294" r:id="rId47"/>
    <p:sldId id="295" r:id="rId48"/>
    <p:sldId id="307" r:id="rId49"/>
    <p:sldId id="298" r:id="rId50"/>
    <p:sldId id="308" r:id="rId51"/>
    <p:sldId id="309" r:id="rId52"/>
    <p:sldId id="310" r:id="rId53"/>
    <p:sldId id="311" r:id="rId54"/>
    <p:sldId id="312" r:id="rId55"/>
    <p:sldId id="313" r:id="rId56"/>
    <p:sldId id="314" r:id="rId57"/>
    <p:sldId id="315" r:id="rId58"/>
    <p:sldId id="316" r:id="rId59"/>
    <p:sldId id="334" r:id="rId60"/>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autoAdjust="0"/>
    <p:restoredTop sz="94630" autoAdjust="0"/>
  </p:normalViewPr>
  <p:slideViewPr>
    <p:cSldViewPr>
      <p:cViewPr varScale="1">
        <p:scale>
          <a:sx n="81" d="100"/>
          <a:sy n="81" d="100"/>
        </p:scale>
        <p:origin x="-1044" y="-90"/>
      </p:cViewPr>
      <p:guideLst>
        <p:guide orient="horz" pos="2160"/>
        <p:guide pos="2880"/>
      </p:guideLst>
    </p:cSldViewPr>
  </p:slideViewPr>
  <p:outlineViewPr>
    <p:cViewPr>
      <p:scale>
        <a:sx n="33" d="100"/>
        <a:sy n="33" d="100"/>
      </p:scale>
      <p:origin x="0" y="31674"/>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charts/_rels/chart1.xml.rels><?xml version="1.0" encoding="UTF-8" standalone="yes"?>
<Relationships xmlns="http://schemas.openxmlformats.org/package/2006/relationships"><Relationship Id="rId1" Type="http://schemas.openxmlformats.org/officeDocument/2006/relationships/package" Target="../embeddings/_____Microsoft_Office_Excel1.xlsx"/></Relationships>
</file>

<file path=ppt/charts/_rels/chart2.xml.rels><?xml version="1.0" encoding="UTF-8" standalone="yes"?>
<Relationships xmlns="http://schemas.openxmlformats.org/package/2006/relationships"><Relationship Id="rId2" Type="http://schemas.openxmlformats.org/officeDocument/2006/relationships/oleObject" Target="file:///C:\Documents%20and%20Settings\edik\&#1052;&#1086;&#1080;%20&#1076;&#1086;&#1082;&#1091;&#1084;&#1077;&#1085;&#1090;&#1099;\&#1053;&#1040;&#1059;&#1063;&#1053;&#1040;&#1071;%20&#1044;&#1045;&#1071;&#1058;&#1045;&#1051;&#1068;&#1053;&#1054;&#1057;&#1058;&#1068;\&#1050;&#1054;&#1056;&#1059;&#1055;&#1062;&#1048;&#1071;\&#1055;&#1110;&#1076;&#1088;&#1091;&#1095;&#1085;&#1080;&#1082;%20&#1044;&#1077;&#1088;&#1078;.&#1072;&#1085;&#1090;.&#1087;&#1086;&#1083;&#1110;&#1090;&#1080;&#1082;&#1072;\&#1087;&#1088;&#1086;&#1075;&#1085;&#1086;&#1079;%20&#1089;&#1090;.%20364%20&#1050;&#1050;&#1059;.xlsx" TargetMode="External"/><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1" Type="http://schemas.openxmlformats.org/officeDocument/2006/relationships/oleObject" Target="file:///C:\Documents%20and%20Settings\edik\&#1052;&#1086;&#1080;%20&#1076;&#1086;&#1082;&#1091;&#1084;&#1077;&#1085;&#1090;&#1099;\&#1053;&#1040;&#1059;&#1063;&#1053;&#1040;&#1071;%20&#1044;&#1045;&#1071;&#1058;&#1045;&#1051;&#1068;&#1053;&#1054;&#1057;&#1058;&#1068;\&#1050;&#1054;&#1056;&#1059;&#1055;&#1062;&#1048;&#1071;\&#1055;&#1110;&#1076;&#1088;&#1091;&#1095;&#1085;&#1080;&#1082;%20&#1044;&#1077;&#1088;&#1078;.&#1072;&#1085;&#1090;.&#1087;&#1086;&#1083;&#1110;&#1090;&#1080;&#1082;&#1072;\&#1087;&#1088;&#1086;&#1075;&#1085;&#1086;&#1079;%20&#1089;&#1090;.%20365%20&#1050;&#1050;&#1059;.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Documents%20and%20Settings\edik\&#1052;&#1086;&#1080;%20&#1076;&#1086;&#1082;&#1091;&#1084;&#1077;&#1085;&#1090;&#1099;\&#1053;&#1040;&#1059;&#1063;&#1053;&#1040;&#1071;%20&#1044;&#1045;&#1071;&#1058;&#1045;&#1051;&#1068;&#1053;&#1054;&#1057;&#1058;&#1068;\&#1050;&#1054;&#1056;&#1059;&#1055;&#1062;&#1048;&#1071;\&#1055;&#1110;&#1076;&#1088;&#1091;&#1095;&#1085;&#1080;&#1082;%20&#1044;&#1077;&#1088;&#1078;.&#1072;&#1085;&#1090;.&#1087;&#1086;&#1083;&#1110;&#1090;&#1080;&#1082;&#1072;\&#1087;&#1088;&#1086;&#1075;&#1085;&#1086;&#1079;%20&#1089;&#1090;.368-369%20&#1050;&#1050;&#1059;.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ru-RU"/>
  <c:chart>
    <c:title>
      <c:tx>
        <c:rich>
          <a:bodyPr/>
          <a:lstStyle/>
          <a:p>
            <a:pPr>
              <a:defRPr lang="uk-UA"/>
            </a:pPr>
            <a:r>
              <a:rPr lang="ru-RU" dirty="0" err="1"/>
              <a:t>Кількість</a:t>
            </a:r>
            <a:r>
              <a:rPr lang="ru-RU" dirty="0"/>
              <a:t> </a:t>
            </a:r>
            <a:r>
              <a:rPr lang="ru-RU" dirty="0" err="1"/>
              <a:t>зареєстрованих</a:t>
            </a:r>
            <a:r>
              <a:rPr lang="ru-RU" dirty="0"/>
              <a:t> </a:t>
            </a:r>
            <a:r>
              <a:rPr lang="ru-RU" dirty="0" err="1" smtClean="0"/>
              <a:t>кримінальних</a:t>
            </a:r>
            <a:r>
              <a:rPr lang="ru-RU" dirty="0" smtClean="0"/>
              <a:t> </a:t>
            </a:r>
            <a:r>
              <a:rPr lang="ru-RU" dirty="0" err="1" smtClean="0"/>
              <a:t>правопорушень</a:t>
            </a:r>
            <a:r>
              <a:rPr lang="ru-RU" dirty="0" smtClean="0"/>
              <a:t> </a:t>
            </a:r>
            <a:r>
              <a:rPr lang="ru-RU" dirty="0"/>
              <a:t>ст.364-370 КК </a:t>
            </a:r>
            <a:r>
              <a:rPr lang="ru-RU" dirty="0" err="1"/>
              <a:t>України</a:t>
            </a:r>
            <a:endParaRPr lang="ru-RU" dirty="0"/>
          </a:p>
        </c:rich>
      </c:tx>
      <c:layout>
        <c:manualLayout>
          <c:xMode val="edge"/>
          <c:yMode val="edge"/>
          <c:x val="0.17520205697706273"/>
          <c:y val="0"/>
        </c:manualLayout>
      </c:layout>
    </c:title>
    <c:plotArea>
      <c:layout>
        <c:manualLayout>
          <c:layoutTarget val="inner"/>
          <c:xMode val="edge"/>
          <c:yMode val="edge"/>
          <c:x val="0.21600163378596707"/>
          <c:y val="0.14392125984251972"/>
          <c:w val="0.47540236696314281"/>
          <c:h val="0.75278856809565464"/>
        </c:manualLayout>
      </c:layout>
      <c:lineChart>
        <c:grouping val="standard"/>
        <c:ser>
          <c:idx val="0"/>
          <c:order val="0"/>
          <c:tx>
            <c:strRef>
              <c:f>Лист1!$B$1</c:f>
              <c:strCache>
                <c:ptCount val="1"/>
                <c:pt idx="0">
                  <c:v>Кількість зареєстрованих кримінальних правопорушень ст.364-370 КК України</c:v>
                </c:pt>
              </c:strCache>
            </c:strRef>
          </c:tx>
          <c:marker>
            <c:symbol val="none"/>
          </c:marker>
          <c:trendline>
            <c:trendlineType val="poly"/>
            <c:order val="2"/>
            <c:forward val="2"/>
            <c:dispRSqr val="1"/>
            <c:dispEq val="1"/>
            <c:trendlineLbl>
              <c:numFmt formatCode="General" sourceLinked="0"/>
              <c:txPr>
                <a:bodyPr/>
                <a:lstStyle/>
                <a:p>
                  <a:pPr>
                    <a:defRPr lang="uk-UA"/>
                  </a:pPr>
                  <a:endParaRPr lang="ru-RU"/>
                </a:p>
              </c:txPr>
            </c:trendlineLbl>
          </c:trendline>
          <c:cat>
            <c:strRef>
              <c:f>Лист1!$A$2:$A$11</c:f>
              <c:strCache>
                <c:ptCount val="10"/>
                <c:pt idx="0">
                  <c:v>2005 рік</c:v>
                </c:pt>
                <c:pt idx="1">
                  <c:v>2008 рік</c:v>
                </c:pt>
                <c:pt idx="2">
                  <c:v>2010 рік</c:v>
                </c:pt>
                <c:pt idx="3">
                  <c:v>2013 рік</c:v>
                </c:pt>
                <c:pt idx="4">
                  <c:v>2014 рік</c:v>
                </c:pt>
                <c:pt idx="5">
                  <c:v>2015 рік</c:v>
                </c:pt>
                <c:pt idx="6">
                  <c:v>2016 рік</c:v>
                </c:pt>
                <c:pt idx="7">
                  <c:v>2017 рік</c:v>
                </c:pt>
                <c:pt idx="8">
                  <c:v>2018 рік</c:v>
                </c:pt>
                <c:pt idx="9">
                  <c:v>2019 рік</c:v>
                </c:pt>
              </c:strCache>
            </c:strRef>
          </c:cat>
          <c:val>
            <c:numRef>
              <c:f>Лист1!$B$2:$B$11</c:f>
              <c:numCache>
                <c:formatCode>General</c:formatCode>
                <c:ptCount val="10"/>
                <c:pt idx="0">
                  <c:v>17922</c:v>
                </c:pt>
                <c:pt idx="1">
                  <c:v>15555</c:v>
                </c:pt>
                <c:pt idx="2">
                  <c:v>17980</c:v>
                </c:pt>
                <c:pt idx="3">
                  <c:v>16586</c:v>
                </c:pt>
                <c:pt idx="4">
                  <c:v>15560</c:v>
                </c:pt>
                <c:pt idx="5">
                  <c:v>14997</c:v>
                </c:pt>
                <c:pt idx="6">
                  <c:v>14820</c:v>
                </c:pt>
                <c:pt idx="7">
                  <c:v>19234</c:v>
                </c:pt>
                <c:pt idx="8">
                  <c:v>14966</c:v>
                </c:pt>
                <c:pt idx="9">
                  <c:v>11506</c:v>
                </c:pt>
              </c:numCache>
            </c:numRef>
          </c:val>
        </c:ser>
        <c:dLbls/>
        <c:marker val="1"/>
        <c:axId val="107136128"/>
        <c:axId val="107137664"/>
      </c:lineChart>
      <c:catAx>
        <c:axId val="107136128"/>
        <c:scaling>
          <c:orientation val="minMax"/>
        </c:scaling>
        <c:axPos val="b"/>
        <c:majorGridlines/>
        <c:tickLblPos val="nextTo"/>
        <c:txPr>
          <a:bodyPr/>
          <a:lstStyle/>
          <a:p>
            <a:pPr>
              <a:defRPr lang="uk-UA" sz="1200"/>
            </a:pPr>
            <a:endParaRPr lang="ru-RU"/>
          </a:p>
        </c:txPr>
        <c:crossAx val="107137664"/>
        <c:crosses val="autoZero"/>
        <c:auto val="1"/>
        <c:lblAlgn val="ctr"/>
        <c:lblOffset val="100"/>
      </c:catAx>
      <c:valAx>
        <c:axId val="107137664"/>
        <c:scaling>
          <c:orientation val="minMax"/>
        </c:scaling>
        <c:axPos val="l"/>
        <c:majorGridlines/>
        <c:title>
          <c:tx>
            <c:rich>
              <a:bodyPr rot="-5400000" vert="horz"/>
              <a:lstStyle/>
              <a:p>
                <a:pPr>
                  <a:defRPr lang="uk-UA" sz="1600" b="0"/>
                </a:pPr>
                <a:r>
                  <a:rPr lang="uk-UA" sz="1600" b="0" dirty="0" smtClean="0"/>
                  <a:t>Кількість зареєстрованих кримінальних правопорушень</a:t>
                </a:r>
              </a:p>
            </c:rich>
          </c:tx>
        </c:title>
        <c:numFmt formatCode="General" sourceLinked="1"/>
        <c:tickLblPos val="nextTo"/>
        <c:txPr>
          <a:bodyPr/>
          <a:lstStyle/>
          <a:p>
            <a:pPr>
              <a:defRPr lang="uk-UA"/>
            </a:pPr>
            <a:endParaRPr lang="ru-RU"/>
          </a:p>
        </c:txPr>
        <c:crossAx val="107136128"/>
        <c:crosses val="autoZero"/>
        <c:crossBetween val="between"/>
      </c:valAx>
    </c:plotArea>
    <c:legend>
      <c:legendPos val="r"/>
      <c:layout>
        <c:manualLayout>
          <c:xMode val="edge"/>
          <c:yMode val="edge"/>
          <c:x val="0.70249739348945373"/>
          <c:y val="0.38938903470399538"/>
          <c:w val="0.28419053522213339"/>
          <c:h val="0.33553659959171778"/>
        </c:manualLayout>
      </c:layout>
      <c:txPr>
        <a:bodyPr/>
        <a:lstStyle/>
        <a:p>
          <a:pPr>
            <a:defRPr lang="uk-UA" sz="1400"/>
          </a:pPr>
          <a:endParaRPr lang="ru-RU"/>
        </a:p>
      </c:txPr>
    </c:legend>
    <c:plotVisOnly val="1"/>
    <c:dispBlanksAs val="gap"/>
  </c:chart>
  <c:txPr>
    <a:bodyPr/>
    <a:lstStyle/>
    <a:p>
      <a:pPr>
        <a:defRPr sz="1800"/>
      </a:pPr>
      <a:endParaRPr lang="ru-RU"/>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ru-RU"/>
  <c:clrMapOvr bg1="lt1" tx1="dk1" bg2="lt2" tx2="dk2" accent1="accent1" accent2="accent2" accent3="accent3" accent4="accent4" accent5="accent5" accent6="accent6" hlink="hlink" folHlink="folHlink"/>
  <c:chart>
    <c:autoTitleDeleted val="1"/>
    <c:plotArea>
      <c:layout/>
      <c:scatterChart>
        <c:scatterStyle val="lineMarker"/>
        <c:ser>
          <c:idx val="0"/>
          <c:order val="0"/>
          <c:tx>
            <c:strRef>
              <c:f>Лист1!$A$2</c:f>
              <c:strCache>
                <c:ptCount val="1"/>
                <c:pt idx="0">
                  <c:v>Ст.364 - 364-1 ККУ</c:v>
                </c:pt>
              </c:strCache>
            </c:strRef>
          </c:tx>
          <c:spPr>
            <a:ln w="28575">
              <a:noFill/>
            </a:ln>
          </c:spPr>
          <c:trendline>
            <c:trendlineType val="poly"/>
            <c:order val="2"/>
            <c:forward val="1"/>
            <c:dispEq val="1"/>
            <c:trendlineLbl>
              <c:numFmt formatCode="General" sourceLinked="0"/>
              <c:txPr>
                <a:bodyPr/>
                <a:lstStyle/>
                <a:p>
                  <a:pPr>
                    <a:defRPr lang="uk-UA" sz="1800"/>
                  </a:pPr>
                  <a:endParaRPr lang="ru-RU"/>
                </a:p>
              </c:txPr>
            </c:trendlineLbl>
          </c:trendline>
          <c:xVal>
            <c:numRef>
              <c:f>Лист1!$B$1:$J$1</c:f>
              <c:numCache>
                <c:formatCode>General</c:formatCode>
                <c:ptCount val="9"/>
                <c:pt idx="0">
                  <c:v>2012</c:v>
                </c:pt>
                <c:pt idx="1">
                  <c:v>2013</c:v>
                </c:pt>
                <c:pt idx="2">
                  <c:v>2014</c:v>
                </c:pt>
                <c:pt idx="3">
                  <c:v>2015</c:v>
                </c:pt>
                <c:pt idx="4">
                  <c:v>2016</c:v>
                </c:pt>
                <c:pt idx="5">
                  <c:v>2017</c:v>
                </c:pt>
              </c:numCache>
            </c:numRef>
          </c:xVal>
          <c:yVal>
            <c:numRef>
              <c:f>Лист1!$B$2:$J$2</c:f>
              <c:numCache>
                <c:formatCode>General</c:formatCode>
                <c:ptCount val="9"/>
                <c:pt idx="0">
                  <c:v>1442</c:v>
                </c:pt>
                <c:pt idx="1">
                  <c:v>2823</c:v>
                </c:pt>
                <c:pt idx="2">
                  <c:v>1925</c:v>
                </c:pt>
                <c:pt idx="3">
                  <c:v>2238</c:v>
                </c:pt>
                <c:pt idx="4">
                  <c:v>2331</c:v>
                </c:pt>
                <c:pt idx="5">
                  <c:v>4318</c:v>
                </c:pt>
              </c:numCache>
            </c:numRef>
          </c:yVal>
        </c:ser>
        <c:dLbls/>
        <c:axId val="66591360"/>
        <c:axId val="66609920"/>
      </c:scatterChart>
      <c:valAx>
        <c:axId val="66591360"/>
        <c:scaling>
          <c:orientation val="minMax"/>
        </c:scaling>
        <c:axPos val="b"/>
        <c:majorGridlines/>
        <c:title>
          <c:tx>
            <c:rich>
              <a:bodyPr/>
              <a:lstStyle/>
              <a:p>
                <a:pPr>
                  <a:defRPr lang="uk-UA" sz="1800"/>
                </a:pPr>
                <a:r>
                  <a:rPr lang="ru-RU" sz="1800"/>
                  <a:t>Роки,</a:t>
                </a:r>
                <a:r>
                  <a:rPr lang="ru-RU" sz="1800" baseline="0"/>
                  <a:t> за якими здійснюється аналіз</a:t>
                </a:r>
                <a:endParaRPr lang="ru-RU" sz="1800"/>
              </a:p>
            </c:rich>
          </c:tx>
        </c:title>
        <c:numFmt formatCode="General" sourceLinked="1"/>
        <c:tickLblPos val="nextTo"/>
        <c:txPr>
          <a:bodyPr/>
          <a:lstStyle/>
          <a:p>
            <a:pPr>
              <a:defRPr lang="uk-UA" sz="1400"/>
            </a:pPr>
            <a:endParaRPr lang="ru-RU"/>
          </a:p>
        </c:txPr>
        <c:crossAx val="66609920"/>
        <c:crosses val="autoZero"/>
        <c:crossBetween val="midCat"/>
      </c:valAx>
      <c:valAx>
        <c:axId val="66609920"/>
        <c:scaling>
          <c:orientation val="minMax"/>
        </c:scaling>
        <c:axPos val="l"/>
        <c:minorGridlines/>
        <c:title>
          <c:tx>
            <c:rich>
              <a:bodyPr rot="-5400000" vert="horz"/>
              <a:lstStyle/>
              <a:p>
                <a:pPr>
                  <a:defRPr lang="uk-UA" sz="1800"/>
                </a:pPr>
                <a:r>
                  <a:rPr lang="ru-RU" sz="1800" dirty="0" err="1"/>
                  <a:t>Кількість</a:t>
                </a:r>
                <a:r>
                  <a:rPr lang="ru-RU" sz="1800" dirty="0"/>
                  <a:t> </a:t>
                </a:r>
                <a:r>
                  <a:rPr lang="ru-RU" sz="1800" dirty="0" err="1"/>
                  <a:t>зареєстрованих</a:t>
                </a:r>
                <a:r>
                  <a:rPr lang="ru-RU" sz="1800" dirty="0"/>
                  <a:t> </a:t>
                </a:r>
                <a:r>
                  <a:rPr lang="ru-RU" sz="1800" dirty="0" smtClean="0"/>
                  <a:t> </a:t>
                </a:r>
                <a:r>
                  <a:rPr lang="ru-RU" sz="1800" dirty="0" err="1" smtClean="0"/>
                  <a:t>кримінальних</a:t>
                </a:r>
                <a:r>
                  <a:rPr lang="ru-RU" sz="1800" dirty="0" smtClean="0"/>
                  <a:t> </a:t>
                </a:r>
                <a:r>
                  <a:rPr lang="ru-RU" sz="1800" dirty="0" err="1" smtClean="0"/>
                  <a:t>правопорушень</a:t>
                </a:r>
                <a:endParaRPr lang="ru-RU" sz="1800" dirty="0"/>
              </a:p>
            </c:rich>
          </c:tx>
        </c:title>
        <c:numFmt formatCode="General" sourceLinked="1"/>
        <c:tickLblPos val="nextTo"/>
        <c:txPr>
          <a:bodyPr/>
          <a:lstStyle/>
          <a:p>
            <a:pPr>
              <a:defRPr lang="uk-UA" sz="1400"/>
            </a:pPr>
            <a:endParaRPr lang="ru-RU"/>
          </a:p>
        </c:txPr>
        <c:crossAx val="66591360"/>
        <c:crosses val="autoZero"/>
        <c:crossBetween val="midCat"/>
      </c:valAx>
    </c:plotArea>
    <c:legend>
      <c:legendPos val="r"/>
      <c:txPr>
        <a:bodyPr/>
        <a:lstStyle/>
        <a:p>
          <a:pPr>
            <a:defRPr lang="uk-UA" sz="1600"/>
          </a:pPr>
          <a:endParaRPr lang="ru-RU"/>
        </a:p>
      </c:txPr>
    </c:legend>
    <c:plotVisOnly val="1"/>
    <c:dispBlanksAs val="gap"/>
  </c:chart>
  <c:externalData r:id="rId2"/>
</c:chartSpace>
</file>

<file path=ppt/charts/chart3.xml><?xml version="1.0" encoding="utf-8"?>
<c:chartSpace xmlns:c="http://schemas.openxmlformats.org/drawingml/2006/chart" xmlns:a="http://schemas.openxmlformats.org/drawingml/2006/main" xmlns:r="http://schemas.openxmlformats.org/officeDocument/2006/relationships">
  <c:lang val="ru-RU"/>
  <c:chart>
    <c:autoTitleDeleted val="1"/>
    <c:plotArea>
      <c:layout/>
      <c:scatterChart>
        <c:scatterStyle val="lineMarker"/>
        <c:ser>
          <c:idx val="0"/>
          <c:order val="0"/>
          <c:tx>
            <c:strRef>
              <c:f>Лист1!$A$2</c:f>
              <c:strCache>
                <c:ptCount val="1"/>
                <c:pt idx="0">
                  <c:v>Ст.365- 365-2 ККУ</c:v>
                </c:pt>
              </c:strCache>
            </c:strRef>
          </c:tx>
          <c:spPr>
            <a:ln w="28575">
              <a:noFill/>
            </a:ln>
          </c:spPr>
          <c:trendline>
            <c:trendlineType val="poly"/>
            <c:order val="2"/>
            <c:forward val="2"/>
            <c:dispRSqr val="1"/>
            <c:dispEq val="1"/>
            <c:trendlineLbl>
              <c:layout>
                <c:manualLayout>
                  <c:x val="9.6982939632545909E-2"/>
                  <c:y val="-0.48001421697287844"/>
                </c:manualLayout>
              </c:layout>
              <c:numFmt formatCode="General" sourceLinked="0"/>
              <c:txPr>
                <a:bodyPr/>
                <a:lstStyle/>
                <a:p>
                  <a:pPr>
                    <a:defRPr lang="uk-UA" sz="1600"/>
                  </a:pPr>
                  <a:endParaRPr lang="ru-RU"/>
                </a:p>
              </c:txPr>
            </c:trendlineLbl>
          </c:trendline>
          <c:xVal>
            <c:numRef>
              <c:f>Лист1!$B$1:$M$1</c:f>
              <c:numCache>
                <c:formatCode>General</c:formatCode>
                <c:ptCount val="12"/>
                <c:pt idx="0">
                  <c:v>2005</c:v>
                </c:pt>
                <c:pt idx="1">
                  <c:v>2006</c:v>
                </c:pt>
                <c:pt idx="2">
                  <c:v>2007</c:v>
                </c:pt>
                <c:pt idx="3">
                  <c:v>2008</c:v>
                </c:pt>
                <c:pt idx="4">
                  <c:v>2009</c:v>
                </c:pt>
                <c:pt idx="5">
                  <c:v>2010</c:v>
                </c:pt>
                <c:pt idx="6">
                  <c:v>2011</c:v>
                </c:pt>
                <c:pt idx="7">
                  <c:v>2012</c:v>
                </c:pt>
                <c:pt idx="8">
                  <c:v>2013</c:v>
                </c:pt>
                <c:pt idx="9">
                  <c:v>2014</c:v>
                </c:pt>
                <c:pt idx="10">
                  <c:v>2015</c:v>
                </c:pt>
                <c:pt idx="11">
                  <c:v>2016</c:v>
                </c:pt>
              </c:numCache>
            </c:numRef>
          </c:xVal>
          <c:yVal>
            <c:numRef>
              <c:f>Лист1!$B$2:$M$2</c:f>
              <c:numCache>
                <c:formatCode>General</c:formatCode>
                <c:ptCount val="12"/>
                <c:pt idx="0">
                  <c:v>5834</c:v>
                </c:pt>
                <c:pt idx="1">
                  <c:v>4621</c:v>
                </c:pt>
                <c:pt idx="2">
                  <c:v>3910</c:v>
                </c:pt>
                <c:pt idx="3">
                  <c:v>3658</c:v>
                </c:pt>
                <c:pt idx="4">
                  <c:v>3564</c:v>
                </c:pt>
                <c:pt idx="5">
                  <c:v>4543</c:v>
                </c:pt>
                <c:pt idx="6">
                  <c:v>4114</c:v>
                </c:pt>
                <c:pt idx="7">
                  <c:v>2468</c:v>
                </c:pt>
                <c:pt idx="8">
                  <c:v>1683</c:v>
                </c:pt>
                <c:pt idx="9">
                  <c:v>1404</c:v>
                </c:pt>
                <c:pt idx="10">
                  <c:v>1247</c:v>
                </c:pt>
                <c:pt idx="11">
                  <c:v>1053</c:v>
                </c:pt>
              </c:numCache>
            </c:numRef>
          </c:yVal>
        </c:ser>
        <c:dLbls/>
        <c:axId val="68493312"/>
        <c:axId val="68495232"/>
      </c:scatterChart>
      <c:valAx>
        <c:axId val="68493312"/>
        <c:scaling>
          <c:orientation val="minMax"/>
        </c:scaling>
        <c:axPos val="b"/>
        <c:majorGridlines/>
        <c:title>
          <c:tx>
            <c:rich>
              <a:bodyPr/>
              <a:lstStyle/>
              <a:p>
                <a:pPr>
                  <a:defRPr lang="uk-UA" sz="1800"/>
                </a:pPr>
                <a:r>
                  <a:rPr lang="ru-RU" sz="1800"/>
                  <a:t>Роки,</a:t>
                </a:r>
                <a:r>
                  <a:rPr lang="ru-RU" sz="1800" baseline="0"/>
                  <a:t> за якими здійснюється аналіз</a:t>
                </a:r>
                <a:endParaRPr lang="ru-RU" sz="1800"/>
              </a:p>
            </c:rich>
          </c:tx>
        </c:title>
        <c:numFmt formatCode="General" sourceLinked="1"/>
        <c:tickLblPos val="nextTo"/>
        <c:txPr>
          <a:bodyPr/>
          <a:lstStyle/>
          <a:p>
            <a:pPr>
              <a:defRPr lang="uk-UA" sz="1600"/>
            </a:pPr>
            <a:endParaRPr lang="ru-RU"/>
          </a:p>
        </c:txPr>
        <c:crossAx val="68495232"/>
        <c:crosses val="autoZero"/>
        <c:crossBetween val="midCat"/>
      </c:valAx>
      <c:valAx>
        <c:axId val="68495232"/>
        <c:scaling>
          <c:orientation val="minMax"/>
        </c:scaling>
        <c:axPos val="l"/>
        <c:minorGridlines/>
        <c:title>
          <c:tx>
            <c:rich>
              <a:bodyPr rot="-5400000" vert="horz"/>
              <a:lstStyle/>
              <a:p>
                <a:pPr>
                  <a:defRPr lang="uk-UA" sz="1800"/>
                </a:pPr>
                <a:r>
                  <a:rPr lang="ru-RU" sz="1800" dirty="0" err="1"/>
                  <a:t>Кількість</a:t>
                </a:r>
                <a:r>
                  <a:rPr lang="ru-RU" sz="1800" baseline="0" dirty="0"/>
                  <a:t> </a:t>
                </a:r>
                <a:r>
                  <a:rPr lang="ru-RU" sz="1800" baseline="0" dirty="0" err="1"/>
                  <a:t>зареєстрованих</a:t>
                </a:r>
                <a:r>
                  <a:rPr lang="ru-RU" sz="1800" baseline="0" dirty="0"/>
                  <a:t> </a:t>
                </a:r>
                <a:r>
                  <a:rPr lang="ru-RU" sz="1800" baseline="0" dirty="0" smtClean="0"/>
                  <a:t> </a:t>
                </a:r>
                <a:r>
                  <a:rPr lang="ru-RU" sz="1800" baseline="0" dirty="0" err="1" smtClean="0"/>
                  <a:t>кримінальних</a:t>
                </a:r>
                <a:r>
                  <a:rPr lang="ru-RU" sz="1800" baseline="0" dirty="0" smtClean="0"/>
                  <a:t> </a:t>
                </a:r>
                <a:r>
                  <a:rPr lang="ru-RU" sz="1800" baseline="0" dirty="0" err="1" smtClean="0"/>
                  <a:t>правопорушень</a:t>
                </a:r>
                <a:endParaRPr lang="ru-RU" sz="1800" dirty="0"/>
              </a:p>
            </c:rich>
          </c:tx>
        </c:title>
        <c:numFmt formatCode="General" sourceLinked="1"/>
        <c:tickLblPos val="nextTo"/>
        <c:txPr>
          <a:bodyPr/>
          <a:lstStyle/>
          <a:p>
            <a:pPr>
              <a:defRPr lang="uk-UA" sz="1600"/>
            </a:pPr>
            <a:endParaRPr lang="ru-RU"/>
          </a:p>
        </c:txPr>
        <c:crossAx val="68493312"/>
        <c:crosses val="autoZero"/>
        <c:crossBetween val="midCat"/>
      </c:valAx>
    </c:plotArea>
    <c:legend>
      <c:legendPos val="r"/>
      <c:layout>
        <c:manualLayout>
          <c:xMode val="edge"/>
          <c:yMode val="edge"/>
          <c:x val="0.71227777777777768"/>
          <c:y val="0.43905514881731111"/>
          <c:w val="0.27522222222222226"/>
          <c:h val="0.18909023033809924"/>
        </c:manualLayout>
      </c:layout>
      <c:txPr>
        <a:bodyPr/>
        <a:lstStyle/>
        <a:p>
          <a:pPr>
            <a:defRPr lang="uk-UA" sz="1600"/>
          </a:pPr>
          <a:endParaRPr lang="ru-RU"/>
        </a:p>
      </c:txPr>
    </c:legend>
    <c:plotVisOnly val="1"/>
    <c:dispBlanksAs val="gap"/>
  </c:chart>
  <c:externalData r:id="rId1"/>
</c:chartSpace>
</file>

<file path=ppt/charts/chart4.xml><?xml version="1.0" encoding="utf-8"?>
<c:chartSpace xmlns:c="http://schemas.openxmlformats.org/drawingml/2006/chart" xmlns:a="http://schemas.openxmlformats.org/drawingml/2006/main" xmlns:r="http://schemas.openxmlformats.org/officeDocument/2006/relationships">
  <c:lang val="ru-RU"/>
  <c:chart>
    <c:autoTitleDeleted val="1"/>
    <c:plotArea>
      <c:layout/>
      <c:scatterChart>
        <c:scatterStyle val="lineMarker"/>
        <c:ser>
          <c:idx val="0"/>
          <c:order val="0"/>
          <c:tx>
            <c:strRef>
              <c:f>'[прогноз ст.368-369 ККУ.xlsx]Лист1'!$A$2</c:f>
              <c:strCache>
                <c:ptCount val="1"/>
                <c:pt idx="0">
                  <c:v>Ст. 368-370 ККУ</c:v>
                </c:pt>
              </c:strCache>
            </c:strRef>
          </c:tx>
          <c:spPr>
            <a:ln w="28575">
              <a:noFill/>
            </a:ln>
          </c:spPr>
          <c:trendline>
            <c:trendlineType val="poly"/>
            <c:order val="2"/>
            <c:forward val="1"/>
            <c:dispEq val="1"/>
            <c:trendlineLbl>
              <c:numFmt formatCode="General" sourceLinked="0"/>
              <c:txPr>
                <a:bodyPr/>
                <a:lstStyle/>
                <a:p>
                  <a:pPr>
                    <a:defRPr lang="uk-UA" sz="1600"/>
                  </a:pPr>
                  <a:endParaRPr lang="ru-RU"/>
                </a:p>
              </c:txPr>
            </c:trendlineLbl>
          </c:trendline>
          <c:trendline>
            <c:trendlineType val="poly"/>
            <c:order val="2"/>
            <c:forward val="2"/>
          </c:trendline>
          <c:xVal>
            <c:numRef>
              <c:f>'[прогноз ст.368-369 ККУ.xlsx]Лист1'!$B$1:$N$1</c:f>
              <c:numCache>
                <c:formatCode>General</c:formatCode>
                <c:ptCount val="13"/>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numCache>
            </c:numRef>
          </c:xVal>
          <c:yVal>
            <c:numRef>
              <c:f>'[прогноз ст.368-369 ККУ.xlsx]Лист1'!$B$2:$N$2</c:f>
              <c:numCache>
                <c:formatCode>General</c:formatCode>
                <c:ptCount val="13"/>
                <c:pt idx="0">
                  <c:v>3660</c:v>
                </c:pt>
                <c:pt idx="1">
                  <c:v>3014</c:v>
                </c:pt>
                <c:pt idx="2">
                  <c:v>2775</c:v>
                </c:pt>
                <c:pt idx="3">
                  <c:v>2297</c:v>
                </c:pt>
                <c:pt idx="4">
                  <c:v>2102</c:v>
                </c:pt>
                <c:pt idx="5">
                  <c:v>2914</c:v>
                </c:pt>
                <c:pt idx="6">
                  <c:v>2875</c:v>
                </c:pt>
                <c:pt idx="7">
                  <c:v>2156</c:v>
                </c:pt>
                <c:pt idx="8">
                  <c:v>2273</c:v>
                </c:pt>
                <c:pt idx="9">
                  <c:v>2219</c:v>
                </c:pt>
                <c:pt idx="10">
                  <c:v>2222</c:v>
                </c:pt>
                <c:pt idx="11">
                  <c:v>2403</c:v>
                </c:pt>
                <c:pt idx="12">
                  <c:v>2593</c:v>
                </c:pt>
              </c:numCache>
            </c:numRef>
          </c:yVal>
        </c:ser>
        <c:dLbls/>
        <c:axId val="68571136"/>
        <c:axId val="68573056"/>
      </c:scatterChart>
      <c:valAx>
        <c:axId val="68571136"/>
        <c:scaling>
          <c:orientation val="minMax"/>
        </c:scaling>
        <c:axPos val="b"/>
        <c:majorGridlines/>
        <c:title>
          <c:tx>
            <c:rich>
              <a:bodyPr/>
              <a:lstStyle/>
              <a:p>
                <a:pPr>
                  <a:defRPr lang="uk-UA" sz="1800"/>
                </a:pPr>
                <a:r>
                  <a:rPr lang="uk-UA" sz="1800"/>
                  <a:t>Роки</a:t>
                </a:r>
                <a:r>
                  <a:rPr lang="uk-UA" sz="1800" baseline="0"/>
                  <a:t> за якими здійснюється аналіз</a:t>
                </a:r>
              </a:p>
            </c:rich>
          </c:tx>
        </c:title>
        <c:numFmt formatCode="General" sourceLinked="1"/>
        <c:tickLblPos val="nextTo"/>
        <c:txPr>
          <a:bodyPr/>
          <a:lstStyle/>
          <a:p>
            <a:pPr>
              <a:defRPr lang="uk-UA" sz="1600"/>
            </a:pPr>
            <a:endParaRPr lang="ru-RU"/>
          </a:p>
        </c:txPr>
        <c:crossAx val="68573056"/>
        <c:crosses val="autoZero"/>
        <c:crossBetween val="midCat"/>
      </c:valAx>
      <c:valAx>
        <c:axId val="68573056"/>
        <c:scaling>
          <c:orientation val="minMax"/>
        </c:scaling>
        <c:axPos val="l"/>
        <c:minorGridlines/>
        <c:title>
          <c:tx>
            <c:rich>
              <a:bodyPr rot="-5400000" vert="horz"/>
              <a:lstStyle/>
              <a:p>
                <a:pPr>
                  <a:defRPr lang="uk-UA" sz="1800"/>
                </a:pPr>
                <a:r>
                  <a:rPr lang="ru-RU" sz="1800" dirty="0" err="1"/>
                  <a:t>Кількість</a:t>
                </a:r>
                <a:r>
                  <a:rPr lang="ru-RU" sz="1800" baseline="0" dirty="0"/>
                  <a:t> </a:t>
                </a:r>
                <a:r>
                  <a:rPr lang="ru-RU" sz="1800" baseline="0" dirty="0" err="1"/>
                  <a:t>зареєстрованих</a:t>
                </a:r>
                <a:r>
                  <a:rPr lang="ru-RU" sz="1800" baseline="0" dirty="0"/>
                  <a:t> </a:t>
                </a:r>
                <a:r>
                  <a:rPr lang="ru-RU" sz="1800" baseline="0" dirty="0" smtClean="0"/>
                  <a:t> </a:t>
                </a:r>
                <a:r>
                  <a:rPr lang="ru-RU" sz="1800" baseline="0" dirty="0" err="1" smtClean="0"/>
                  <a:t>кримінальних</a:t>
                </a:r>
                <a:r>
                  <a:rPr lang="ru-RU" sz="1800" baseline="0" dirty="0" smtClean="0"/>
                  <a:t> </a:t>
                </a:r>
                <a:r>
                  <a:rPr lang="ru-RU" sz="1800" baseline="0" dirty="0" err="1" smtClean="0"/>
                  <a:t>правопорушень</a:t>
                </a:r>
                <a:r>
                  <a:rPr lang="ru-RU" sz="1800" baseline="0" dirty="0" smtClean="0"/>
                  <a:t>  </a:t>
                </a:r>
                <a:endParaRPr lang="ru-RU" sz="1800" baseline="0" dirty="0"/>
              </a:p>
            </c:rich>
          </c:tx>
        </c:title>
        <c:numFmt formatCode="General" sourceLinked="1"/>
        <c:tickLblPos val="nextTo"/>
        <c:txPr>
          <a:bodyPr/>
          <a:lstStyle/>
          <a:p>
            <a:pPr>
              <a:defRPr lang="uk-UA" sz="1600"/>
            </a:pPr>
            <a:endParaRPr lang="ru-RU"/>
          </a:p>
        </c:txPr>
        <c:crossAx val="68571136"/>
        <c:crosses val="autoZero"/>
        <c:crossBetween val="midCat"/>
      </c:valAx>
    </c:plotArea>
    <c:legend>
      <c:legendPos val="r"/>
      <c:legendEntry>
        <c:idx val="0"/>
        <c:delete val="1"/>
      </c:legendEntry>
      <c:legendEntry>
        <c:idx val="2"/>
        <c:delete val="1"/>
      </c:legendEntry>
      <c:layout>
        <c:manualLayout>
          <c:xMode val="edge"/>
          <c:yMode val="edge"/>
          <c:x val="0.75102777777777774"/>
          <c:y val="0.48582303695154827"/>
          <c:w val="0.2406388888888889"/>
          <c:h val="9.2487693984908817E-2"/>
        </c:manualLayout>
      </c:layout>
      <c:txPr>
        <a:bodyPr/>
        <a:lstStyle/>
        <a:p>
          <a:pPr>
            <a:defRPr lang="uk-UA" sz="1600"/>
          </a:pPr>
          <a:endParaRPr lang="ru-RU"/>
        </a:p>
      </c:txPr>
    </c:legend>
    <c:plotVisOnly val="1"/>
    <c:dispBlanksAs val="gap"/>
  </c:chart>
  <c:externalData r:id="rId1"/>
</c:chartSpac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20.07.2020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20.07.2020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20.07.2020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20.07.2020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pPr/>
              <a:t>20.07.2020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pPr/>
              <a:t>20.07.2020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pPr/>
              <a:t>20.07.2020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pPr/>
              <a:t>20.07.2020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pPr/>
              <a:t>20.07.2020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pPr/>
              <a:t>20.07.2020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pPr/>
              <a:t>20.07.2020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pPr/>
              <a:t>20.07.2020</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zakon3.rada.gov.ua/laws/show/1700-18" TargetMode="Externa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zakon.rada.gov.ua/go/251-16" TargetMode="External"/><Relationship Id="rId2" Type="http://schemas.openxmlformats.org/officeDocument/2006/relationships/hyperlink" Target="http://zakon.rada.gov.ua/go/2476-15" TargetMode="External"/><Relationship Id="rId1" Type="http://schemas.openxmlformats.org/officeDocument/2006/relationships/slideLayout" Target="../slideLayouts/slideLayout7.xml"/><Relationship Id="rId6" Type="http://schemas.openxmlformats.org/officeDocument/2006/relationships/hyperlink" Target="http://zakon.rada.gov.ua/go/1700-18" TargetMode="External"/><Relationship Id="rId5" Type="http://schemas.openxmlformats.org/officeDocument/2006/relationships/hyperlink" Target="http://zakon.rada.gov.ua/go/1699-18" TargetMode="External"/><Relationship Id="rId4" Type="http://schemas.openxmlformats.org/officeDocument/2006/relationships/hyperlink" Target="http://zakon.rada.gov.ua/go/252-16"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hyperlink" Target="http://zakon.rada.gov.ua/go/553-2011-%D1%80" TargetMode="Externa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hyperlink" Target="http://zakon3.rada.gov.ua/laws/show/994_101"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d.net.ua/2012/03/08/korupciya-v-ukrayini.html" TargetMode="External"/><Relationship Id="rId2" Type="http://schemas.openxmlformats.org/officeDocument/2006/relationships/hyperlink" Target="http://www.pravda.com.ua/news/2015/07/17/7074824/" TargetMode="Externa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1556792"/>
          </a:xfrm>
        </p:spPr>
        <p:txBody>
          <a:bodyPr>
            <a:normAutofit/>
          </a:bodyPr>
          <a:lstStyle/>
          <a:p>
            <a:r>
              <a:rPr lang="uk-UA" sz="3200" b="1" dirty="0" smtClean="0">
                <a:latin typeface="Times New Roman" pitchFamily="18" charset="0"/>
                <a:cs typeface="Times New Roman" pitchFamily="18" charset="0"/>
              </a:rPr>
              <a:t>Лекція за темою: </a:t>
            </a:r>
            <a:br>
              <a:rPr lang="uk-UA" sz="3200" b="1" dirty="0" smtClean="0">
                <a:latin typeface="Times New Roman" pitchFamily="18" charset="0"/>
                <a:cs typeface="Times New Roman" pitchFamily="18" charset="0"/>
              </a:rPr>
            </a:br>
            <a:r>
              <a:rPr lang="uk-UA" sz="3200" b="1" dirty="0" smtClean="0">
                <a:latin typeface="Times New Roman" pitchFamily="18" charset="0"/>
                <a:cs typeface="Times New Roman" pitchFamily="18" charset="0"/>
              </a:rPr>
              <a:t>«Кримінологічна характеристика та запобігання корупційній злочинності»</a:t>
            </a:r>
            <a:endParaRPr lang="ru-RU" sz="3200" dirty="0">
              <a:latin typeface="Times New Roman" pitchFamily="18" charset="0"/>
              <a:cs typeface="Times New Roman" pitchFamily="18" charset="0"/>
            </a:endParaRPr>
          </a:p>
        </p:txBody>
      </p:sp>
      <p:pic>
        <p:nvPicPr>
          <p:cNvPr id="1026" name="Picture 2" descr="C:\Documents and Settings\edik\Мои документы\zastavka01-0c8ez.jpg"/>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1548000" y="1728000"/>
            <a:ext cx="6429375" cy="482917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5600093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548680"/>
          </a:xfrm>
        </p:spPr>
        <p:txBody>
          <a:bodyPr>
            <a:normAutofit fontScale="90000"/>
          </a:bodyPr>
          <a:lstStyle/>
          <a:p>
            <a:r>
              <a:rPr lang="uk-UA" sz="3600" b="1" dirty="0"/>
              <a:t>Наслідки корупції для суспільства і держави:</a:t>
            </a:r>
            <a:endParaRPr lang="uk-UA" sz="3600" dirty="0"/>
          </a:p>
        </p:txBody>
      </p:sp>
      <p:sp>
        <p:nvSpPr>
          <p:cNvPr id="3" name="Объект 2"/>
          <p:cNvSpPr>
            <a:spLocks noGrp="1"/>
          </p:cNvSpPr>
          <p:nvPr>
            <p:ph idx="1"/>
          </p:nvPr>
        </p:nvSpPr>
        <p:spPr>
          <a:xfrm>
            <a:off x="0" y="476672"/>
            <a:ext cx="5580112" cy="6381328"/>
          </a:xfrm>
        </p:spPr>
        <p:txBody>
          <a:bodyPr>
            <a:normAutofit fontScale="55000" lnSpcReduction="20000"/>
          </a:bodyPr>
          <a:lstStyle/>
          <a:p>
            <a:pPr marL="0" algn="just">
              <a:lnSpc>
                <a:spcPct val="120000"/>
              </a:lnSpc>
              <a:spcBef>
                <a:spcPts val="0"/>
              </a:spcBef>
              <a:buFont typeface="Wingdings" pitchFamily="2" charset="2"/>
              <a:buChar char="Ø"/>
            </a:pPr>
            <a:r>
              <a:rPr lang="uk-UA" dirty="0"/>
              <a:t>посилення форм організованої злочинності — банди перетворюються на мафію;</a:t>
            </a:r>
          </a:p>
          <a:p>
            <a:pPr marL="0" algn="just">
              <a:lnSpc>
                <a:spcPct val="120000"/>
              </a:lnSpc>
              <a:spcBef>
                <a:spcPts val="0"/>
              </a:spcBef>
              <a:buFont typeface="Wingdings" pitchFamily="2" charset="2"/>
              <a:buChar char="Ø"/>
            </a:pPr>
            <a:r>
              <a:rPr lang="uk-UA" dirty="0"/>
              <a:t>зростання соціальної нерівності;</a:t>
            </a:r>
            <a:endParaRPr lang="ru-RU" dirty="0"/>
          </a:p>
          <a:p>
            <a:pPr marL="0" algn="just">
              <a:lnSpc>
                <a:spcPct val="120000"/>
              </a:lnSpc>
              <a:spcBef>
                <a:spcPts val="0"/>
              </a:spcBef>
              <a:buFont typeface="Wingdings" pitchFamily="2" charset="2"/>
              <a:buChar char="Ø"/>
            </a:pPr>
            <a:r>
              <a:rPr lang="uk-UA" dirty="0"/>
              <a:t>неефективний розподіл і витрачання державних коштів і ресурсів; </a:t>
            </a:r>
            <a:endParaRPr lang="ru-RU" dirty="0"/>
          </a:p>
          <a:p>
            <a:pPr marL="0" algn="just">
              <a:lnSpc>
                <a:spcPct val="120000"/>
              </a:lnSpc>
              <a:spcBef>
                <a:spcPts val="0"/>
              </a:spcBef>
              <a:buFont typeface="Wingdings" pitchFamily="2" charset="2"/>
              <a:buChar char="Ø"/>
            </a:pPr>
            <a:r>
              <a:rPr lang="uk-UA" dirty="0"/>
              <a:t>неефективність корупційних фінансових потоків з погляду економіки країни;</a:t>
            </a:r>
            <a:endParaRPr lang="ru-RU" dirty="0"/>
          </a:p>
          <a:p>
            <a:pPr marL="0" algn="just">
              <a:lnSpc>
                <a:spcPct val="120000"/>
              </a:lnSpc>
              <a:spcBef>
                <a:spcPts val="0"/>
              </a:spcBef>
              <a:buFont typeface="Wingdings" pitchFamily="2" charset="2"/>
              <a:buChar char="Ø"/>
            </a:pPr>
            <a:r>
              <a:rPr lang="uk-UA" dirty="0"/>
              <a:t>втрати податків, коли податкові органи привласнюють собі частину податків;</a:t>
            </a:r>
            <a:endParaRPr lang="ru-RU" dirty="0"/>
          </a:p>
          <a:p>
            <a:pPr marL="0" algn="just">
              <a:lnSpc>
                <a:spcPct val="120000"/>
              </a:lnSpc>
              <a:spcBef>
                <a:spcPts val="0"/>
              </a:spcBef>
              <a:buFont typeface="Wingdings" pitchFamily="2" charset="2"/>
              <a:buChar char="Ø"/>
            </a:pPr>
            <a:r>
              <a:rPr lang="uk-UA" dirty="0"/>
              <a:t>втрати часу через чинення перешкод, зниження ефективності роботи державного апарату в цілому;</a:t>
            </a:r>
            <a:endParaRPr lang="ru-RU" dirty="0"/>
          </a:p>
          <a:p>
            <a:pPr marL="0" algn="just">
              <a:lnSpc>
                <a:spcPct val="120000"/>
              </a:lnSpc>
              <a:spcBef>
                <a:spcPts val="0"/>
              </a:spcBef>
              <a:buFont typeface="Wingdings" pitchFamily="2" charset="2"/>
              <a:buChar char="Ø"/>
            </a:pPr>
            <a:r>
              <a:rPr lang="uk-UA" dirty="0"/>
              <a:t>розорення приватних підприємців;</a:t>
            </a:r>
            <a:endParaRPr lang="ru-RU" dirty="0"/>
          </a:p>
          <a:p>
            <a:pPr marL="0" algn="just">
              <a:lnSpc>
                <a:spcPct val="120000"/>
              </a:lnSpc>
              <a:spcBef>
                <a:spcPts val="0"/>
              </a:spcBef>
              <a:buFont typeface="Wingdings" pitchFamily="2" charset="2"/>
              <a:buChar char="Ø"/>
            </a:pPr>
            <a:r>
              <a:rPr lang="uk-UA" dirty="0"/>
              <a:t>зниження інвестицій у виробництво, уповільнення економічного зростання;</a:t>
            </a:r>
            <a:endParaRPr lang="ru-RU" dirty="0"/>
          </a:p>
          <a:p>
            <a:pPr marL="0" algn="just">
              <a:lnSpc>
                <a:spcPct val="120000"/>
              </a:lnSpc>
              <a:spcBef>
                <a:spcPts val="0"/>
              </a:spcBef>
              <a:buFont typeface="Wingdings" pitchFamily="2" charset="2"/>
              <a:buChar char="Ø"/>
            </a:pPr>
            <a:r>
              <a:rPr lang="uk-UA" dirty="0"/>
              <a:t>пониження якості суспільного сервісу;</a:t>
            </a:r>
            <a:endParaRPr lang="ru-RU" dirty="0"/>
          </a:p>
          <a:p>
            <a:pPr marL="0" algn="just">
              <a:lnSpc>
                <a:spcPct val="120000"/>
              </a:lnSpc>
              <a:spcBef>
                <a:spcPts val="0"/>
              </a:spcBef>
              <a:buFont typeface="Wingdings" pitchFamily="2" charset="2"/>
              <a:buChar char="Ø"/>
            </a:pPr>
            <a:r>
              <a:rPr lang="uk-UA" dirty="0"/>
              <a:t>нецільове використання міжнародної допомоги країнам, що розвиваються, що різко знижує її ефективність;</a:t>
            </a:r>
            <a:endParaRPr lang="ru-RU" dirty="0"/>
          </a:p>
          <a:p>
            <a:pPr marL="0" algn="just">
              <a:lnSpc>
                <a:spcPct val="120000"/>
              </a:lnSpc>
              <a:spcBef>
                <a:spcPts val="0"/>
              </a:spcBef>
              <a:buFont typeface="Wingdings" pitchFamily="2" charset="2"/>
              <a:buChar char="Ø"/>
            </a:pPr>
            <a:r>
              <a:rPr lang="uk-UA" dirty="0"/>
              <a:t>неефективне використання здібностей індивідів: замість виробництва матеріальних благ люди витрачають час на непродуктивний пошук ренти;</a:t>
            </a:r>
            <a:endParaRPr lang="ru-RU" dirty="0"/>
          </a:p>
          <a:p>
            <a:pPr marL="0" algn="just">
              <a:lnSpc>
                <a:spcPct val="120000"/>
              </a:lnSpc>
              <a:spcBef>
                <a:spcPts val="0"/>
              </a:spcBef>
              <a:buFont typeface="Wingdings" pitchFamily="2" charset="2"/>
              <a:buChar char="Ø"/>
            </a:pPr>
            <a:r>
              <a:rPr lang="uk-UA" dirty="0"/>
              <a:t>зниження суспільної моралі.</a:t>
            </a:r>
            <a:endParaRPr lang="ru-RU" dirty="0"/>
          </a:p>
          <a:p>
            <a:endParaRPr lang="uk-UA"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580112" y="548680"/>
            <a:ext cx="3563888" cy="630932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8321830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548680"/>
          </a:xfrm>
        </p:spPr>
        <p:txBody>
          <a:bodyPr>
            <a:normAutofit fontScale="90000"/>
          </a:bodyPr>
          <a:lstStyle/>
          <a:p>
            <a:pPr lvl="0"/>
            <a:r>
              <a:rPr lang="uk-UA" b="1" dirty="0"/>
              <a:t>Наслідки корупції на макрорівні</a:t>
            </a:r>
            <a:r>
              <a:rPr lang="uk-UA" b="1" dirty="0" smtClean="0"/>
              <a:t>:</a:t>
            </a:r>
            <a:endParaRPr lang="uk-UA" dirty="0"/>
          </a:p>
        </p:txBody>
      </p:sp>
      <p:sp>
        <p:nvSpPr>
          <p:cNvPr id="3" name="Объект 2"/>
          <p:cNvSpPr>
            <a:spLocks noGrp="1"/>
          </p:cNvSpPr>
          <p:nvPr>
            <p:ph sz="half" idx="1"/>
          </p:nvPr>
        </p:nvSpPr>
        <p:spPr>
          <a:xfrm>
            <a:off x="0" y="548680"/>
            <a:ext cx="5436096" cy="6309320"/>
          </a:xfrm>
        </p:spPr>
        <p:txBody>
          <a:bodyPr>
            <a:normAutofit fontScale="62500" lnSpcReduction="20000"/>
          </a:bodyPr>
          <a:lstStyle/>
          <a:p>
            <a:pPr marL="285750" lvl="0" indent="-285750" algn="just"/>
            <a:r>
              <a:rPr lang="uk-UA" dirty="0"/>
              <a:t>корупція не дозволяє державі досягнути здійснення поставлених перед ним завдань (наприклад, призначення на посаду за неправомірну вигоду веде до зниження ефективності роботи державних органів та установ і приносить величезні збитки);</a:t>
            </a:r>
            <a:endParaRPr lang="ru-RU" dirty="0"/>
          </a:p>
          <a:p>
            <a:pPr marL="285750" lvl="0" indent="-285750" algn="just"/>
            <a:r>
              <a:rPr lang="uk-UA" dirty="0"/>
              <a:t>корупція псує інвестиційний клімат, в результаті чого приватному бізнесу не залишається нічого іншого, як прагнути до отримання швидкого прибутку (часто - надприбутки) в непередбачуваних умовах, а умови для довгострокового інвестування відсутні;</a:t>
            </a:r>
            <a:endParaRPr lang="ru-RU" dirty="0"/>
          </a:p>
          <a:p>
            <a:pPr marL="285750" lvl="0" indent="-285750" algn="just"/>
            <a:r>
              <a:rPr lang="uk-UA" dirty="0"/>
              <a:t>корупція призводить до подорожчання управлінського апарату (хабарництво в кінцевому підсумку відбивається на платника податків, і в результаті він змушений платити за послуги в кілька разів більше);</a:t>
            </a:r>
            <a:endParaRPr lang="ru-RU" dirty="0"/>
          </a:p>
          <a:p>
            <a:pPr marL="285750" lvl="0" indent="-285750" algn="just"/>
            <a:r>
              <a:rPr lang="uk-UA" dirty="0"/>
              <a:t>корупція негативно впливає на управлінський апарат як у державній, так і недержавній сферах, знижуючи стимули для чесної роботи («загальний рівень етики знижується, і кожен задає собі питання, чому саме він має бути єдиним, хто дотримується норм моральності»);</a:t>
            </a:r>
            <a:endParaRPr lang="ru-RU" dirty="0"/>
          </a:p>
          <a:p>
            <a:pPr marL="285750" lvl="0" indent="-285750" algn="just"/>
            <a:r>
              <a:rPr lang="uk-UA" dirty="0"/>
              <a:t>корупція у вищих ешелонах влади, стаючи надбанням гласності, підриває довіру до них і, внаслідок цього, ставить під сумнів їх легітимність</a:t>
            </a:r>
            <a:r>
              <a:rPr lang="uk-UA" dirty="0" smtClean="0"/>
              <a:t>;</a:t>
            </a:r>
            <a:endParaRPr lang="ru-RU" dirty="0"/>
          </a:p>
        </p:txBody>
      </p:sp>
      <p:pic>
        <p:nvPicPr>
          <p:cNvPr id="3074"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64088" y="548681"/>
            <a:ext cx="3779911" cy="33843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077"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364088" y="3917442"/>
            <a:ext cx="3779912" cy="294055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4805014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3071"/>
            <a:ext cx="9144000" cy="617617"/>
          </a:xfrm>
        </p:spPr>
        <p:txBody>
          <a:bodyPr>
            <a:normAutofit fontScale="90000"/>
          </a:bodyPr>
          <a:lstStyle/>
          <a:p>
            <a:r>
              <a:rPr lang="uk-UA" b="1" dirty="0"/>
              <a:t>Наслідки корупції на макрорівні:</a:t>
            </a:r>
            <a:endParaRPr lang="uk-UA" dirty="0"/>
          </a:p>
        </p:txBody>
      </p:sp>
      <p:sp>
        <p:nvSpPr>
          <p:cNvPr id="3" name="Объект 2"/>
          <p:cNvSpPr>
            <a:spLocks noGrp="1"/>
          </p:cNvSpPr>
          <p:nvPr>
            <p:ph sz="half" idx="1"/>
          </p:nvPr>
        </p:nvSpPr>
        <p:spPr>
          <a:xfrm>
            <a:off x="0" y="548680"/>
            <a:ext cx="5076056" cy="6309320"/>
          </a:xfrm>
        </p:spPr>
        <p:txBody>
          <a:bodyPr>
            <a:normAutofit fontScale="70000" lnSpcReduction="20000"/>
          </a:bodyPr>
          <a:lstStyle/>
          <a:p>
            <a:pPr marL="285750" lvl="0" indent="-285750" algn="just"/>
            <a:r>
              <a:rPr lang="uk-UA" dirty="0"/>
              <a:t>корумпований управлінський персонал психологічно не готовий поступатися своїми особистими інтересами заради процвітання суспільства та держави;</a:t>
            </a:r>
            <a:endParaRPr lang="ru-RU" dirty="0"/>
          </a:p>
          <a:p>
            <a:pPr marL="285750" lvl="0" indent="-285750" algn="just"/>
            <a:r>
              <a:rPr lang="uk-UA" dirty="0"/>
              <a:t>корупція зводить нанівець правосуддя, оскільки правим виявляється той у кого більше грошей і менше моральних </a:t>
            </a:r>
            <a:r>
              <a:rPr lang="uk-UA" dirty="0" err="1"/>
              <a:t>самозаборон</a:t>
            </a:r>
            <a:r>
              <a:rPr lang="uk-UA" dirty="0"/>
              <a:t>;</a:t>
            </a:r>
            <a:endParaRPr lang="ru-RU" dirty="0"/>
          </a:p>
          <a:p>
            <a:pPr marL="285750" lvl="0" indent="-285750" algn="just"/>
            <a:r>
              <a:rPr lang="uk-UA" dirty="0"/>
              <a:t>корупція створює загрозу демократії, оскільки позбавляє населення моральних стимулів до участі у виборах;</a:t>
            </a:r>
            <a:endParaRPr lang="ru-RU" dirty="0"/>
          </a:p>
          <a:p>
            <a:pPr marL="285750" lvl="0" indent="-285750" algn="just"/>
            <a:r>
              <a:rPr lang="uk-UA" dirty="0"/>
              <a:t>корупція негативно впливає на національну економіку країни, заздалегідь ставлячи у нерівне становище корумпованих і чесних підприємців, підриваючи конкуренцію на зовнішньому і внутрішньому ринках (прикладом, за оцінкою експертів, корупція збільшує вартість товарів і послуг до 50%, від чого страждає все населення країни);</a:t>
            </a:r>
            <a:endParaRPr lang="ru-RU" dirty="0"/>
          </a:p>
          <a:p>
            <a:pPr marL="285750" lvl="0" indent="-285750" algn="just"/>
            <a:r>
              <a:rPr lang="uk-UA" dirty="0"/>
              <a:t>корупція паралізує дії малого і середнього бізнесу (щорічні збитки від корупції у країні, за оцінкою експертів, складають мільйони доларів США). </a:t>
            </a:r>
            <a:endParaRPr lang="ru-RU" dirty="0"/>
          </a:p>
          <a:p>
            <a:endParaRPr lang="uk-UA" dirty="0"/>
          </a:p>
        </p:txBody>
      </p:sp>
      <p:pic>
        <p:nvPicPr>
          <p:cNvPr id="4098"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xmlns="" val="0"/>
              </a:ext>
            </a:extLst>
          </a:blip>
          <a:srcRect/>
          <a:stretch>
            <a:fillRect/>
          </a:stretch>
        </p:blipFill>
        <p:spPr bwMode="auto">
          <a:xfrm>
            <a:off x="5105400" y="620688"/>
            <a:ext cx="4038600" cy="309634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076056" y="3717032"/>
            <a:ext cx="4067944" cy="314096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58788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834" y="0"/>
            <a:ext cx="9144000" cy="548680"/>
          </a:xfrm>
        </p:spPr>
        <p:txBody>
          <a:bodyPr>
            <a:normAutofit fontScale="90000"/>
          </a:bodyPr>
          <a:lstStyle/>
          <a:p>
            <a:r>
              <a:rPr lang="uk-UA" sz="4000" b="1" dirty="0"/>
              <a:t>Найбільш корумповані сфери діяльності:</a:t>
            </a:r>
            <a:r>
              <a:rPr lang="uk-UA" dirty="0"/>
              <a:t> </a:t>
            </a:r>
          </a:p>
        </p:txBody>
      </p:sp>
      <p:sp>
        <p:nvSpPr>
          <p:cNvPr id="3" name="Объект 2"/>
          <p:cNvSpPr>
            <a:spLocks noGrp="1"/>
          </p:cNvSpPr>
          <p:nvPr>
            <p:ph idx="1"/>
          </p:nvPr>
        </p:nvSpPr>
        <p:spPr>
          <a:xfrm>
            <a:off x="0" y="548681"/>
            <a:ext cx="9144000" cy="4176463"/>
          </a:xfrm>
        </p:spPr>
        <p:txBody>
          <a:bodyPr>
            <a:normAutofit fontScale="55000" lnSpcReduction="20000"/>
          </a:bodyPr>
          <a:lstStyle/>
          <a:p>
            <a:pPr marL="72000" lvl="0" indent="457200" algn="just"/>
            <a:r>
              <a:rPr lang="uk-UA" dirty="0"/>
              <a:t>державні закупівлі (тендери на інвестиційні проекти, особливо, за участю іноземних корпорацій, що несуть чиновникам надприбутки та «</a:t>
            </a:r>
            <a:r>
              <a:rPr lang="uk-UA" dirty="0" err="1"/>
              <a:t>відкати</a:t>
            </a:r>
            <a:r>
              <a:rPr lang="uk-UA" dirty="0"/>
              <a:t>» з операції);</a:t>
            </a:r>
            <a:endParaRPr lang="ru-RU" b="1" dirty="0"/>
          </a:p>
          <a:p>
            <a:pPr marL="72000" lvl="0" indent="457200" algn="just"/>
            <a:r>
              <a:rPr lang="uk-UA" dirty="0"/>
              <a:t>позабюджетні рахунки, що створюються із легітимною метою (пенсійні, дорожні фонди тощо), доходи яких акумулюються у кишенях чиновників;  </a:t>
            </a:r>
            <a:endParaRPr lang="ru-RU" b="1" dirty="0"/>
          </a:p>
          <a:p>
            <a:pPr marL="72000" lvl="0" indent="457200" algn="just"/>
            <a:r>
              <a:rPr lang="uk-UA" dirty="0"/>
              <a:t>податкові відносини (податкові пільги тощо);</a:t>
            </a:r>
            <a:endParaRPr lang="ru-RU" b="1" dirty="0"/>
          </a:p>
          <a:p>
            <a:pPr marL="72000" lvl="0" indent="457200" algn="just"/>
            <a:r>
              <a:rPr lang="uk-UA" dirty="0"/>
              <a:t>продаж сировинних товарів за цінами нижче ринкових;</a:t>
            </a:r>
            <a:endParaRPr lang="ru-RU" dirty="0"/>
          </a:p>
          <a:p>
            <a:pPr marL="72000" lvl="0" indent="457200" algn="just"/>
            <a:r>
              <a:rPr lang="uk-UA" dirty="0"/>
              <a:t>об’єднання територій (районування) та децентралізація, оскільки вони впливають на вартість землі;</a:t>
            </a:r>
            <a:endParaRPr lang="ru-RU" dirty="0"/>
          </a:p>
          <a:p>
            <a:pPr marL="72000" lvl="0" indent="457200" algn="just"/>
            <a:r>
              <a:rPr lang="uk-UA" dirty="0"/>
              <a:t>видобуток природних ресурсів;</a:t>
            </a:r>
            <a:endParaRPr lang="ru-RU" dirty="0"/>
          </a:p>
          <a:p>
            <a:pPr marL="72000" lvl="0" indent="457200" algn="just"/>
            <a:r>
              <a:rPr lang="uk-UA" dirty="0"/>
              <a:t>продаж державних активів, особливо приватизація державних підприємств;</a:t>
            </a:r>
            <a:endParaRPr lang="ru-RU" dirty="0"/>
          </a:p>
          <a:p>
            <a:pPr marL="72000" lvl="0" indent="457200" algn="just"/>
            <a:r>
              <a:rPr lang="uk-UA" dirty="0"/>
              <a:t>земельні відносини (організація ринку землі з подальшим її </a:t>
            </a:r>
            <a:r>
              <a:rPr lang="uk-UA" dirty="0" err="1"/>
              <a:t>продажем</a:t>
            </a:r>
            <a:r>
              <a:rPr lang="uk-UA" dirty="0"/>
              <a:t>);</a:t>
            </a:r>
            <a:endParaRPr lang="ru-RU" dirty="0"/>
          </a:p>
          <a:p>
            <a:pPr marL="72000" lvl="0" indent="457200" algn="just"/>
            <a:r>
              <a:rPr lang="uk-UA" dirty="0"/>
              <a:t>надання монопольного допуску до певного виду комерційної (особливо експортно-імпортної) діяльності;</a:t>
            </a:r>
            <a:endParaRPr lang="ru-RU" dirty="0"/>
          </a:p>
          <a:p>
            <a:pPr marL="72000" lvl="0" indent="457200" algn="just"/>
            <a:r>
              <a:rPr lang="uk-UA" dirty="0"/>
              <a:t>контроль над тіньовою економікою і нелегальним бізнесом (здирство, захист від переслідування, знищення конкурентів тощо);</a:t>
            </a:r>
          </a:p>
          <a:p>
            <a:pPr marL="72000" lvl="0" indent="457200" algn="just"/>
            <a:r>
              <a:rPr lang="uk-UA" dirty="0"/>
              <a:t>призначення на відповідальні пости в органах </a:t>
            </a:r>
            <a:r>
              <a:rPr lang="uk-UA" dirty="0" smtClean="0"/>
              <a:t>влади;</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4653136"/>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7453111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834" y="0"/>
            <a:ext cx="9144000" cy="548680"/>
          </a:xfrm>
        </p:spPr>
        <p:txBody>
          <a:bodyPr>
            <a:normAutofit fontScale="90000"/>
          </a:bodyPr>
          <a:lstStyle/>
          <a:p>
            <a:r>
              <a:rPr lang="uk-UA" sz="4000" b="1" dirty="0"/>
              <a:t>Найбільш корумповані сфери діяльності:</a:t>
            </a:r>
            <a:r>
              <a:rPr lang="uk-UA" dirty="0"/>
              <a:t> </a:t>
            </a:r>
          </a:p>
        </p:txBody>
      </p:sp>
      <p:sp>
        <p:nvSpPr>
          <p:cNvPr id="3" name="Объект 2"/>
          <p:cNvSpPr>
            <a:spLocks noGrp="1"/>
          </p:cNvSpPr>
          <p:nvPr>
            <p:ph idx="1"/>
          </p:nvPr>
        </p:nvSpPr>
        <p:spPr>
          <a:xfrm>
            <a:off x="0" y="548681"/>
            <a:ext cx="9144000" cy="3816423"/>
          </a:xfrm>
        </p:spPr>
        <p:txBody>
          <a:bodyPr>
            <a:noAutofit/>
          </a:bodyPr>
          <a:lstStyle/>
          <a:p>
            <a:pPr marL="72000" indent="342900" algn="just">
              <a:spcBef>
                <a:spcPts val="0"/>
              </a:spcBef>
            </a:pPr>
            <a:r>
              <a:rPr lang="uk-UA" sz="1450" dirty="0"/>
              <a:t>ліцензування та контроль за </a:t>
            </a:r>
            <a:r>
              <a:rPr lang="uk-UA" sz="1450" dirty="0" smtClean="0"/>
              <a:t>його дотриманням;</a:t>
            </a:r>
            <a:endParaRPr lang="ru-RU" sz="1450" dirty="0"/>
          </a:p>
          <a:p>
            <a:pPr marL="72000" lvl="0" indent="342900" algn="just">
              <a:spcBef>
                <a:spcPts val="0"/>
              </a:spcBef>
            </a:pPr>
            <a:r>
              <a:rPr lang="uk-UA" sz="1450" dirty="0"/>
              <a:t>видача дозволів на розміщення цінних паперів і проведення банківських операцій з бюджетними коштами;</a:t>
            </a:r>
            <a:endParaRPr lang="ru-RU" sz="1450" dirty="0"/>
          </a:p>
          <a:p>
            <a:pPr marL="72000" lvl="0" indent="342900" algn="just">
              <a:spcBef>
                <a:spcPts val="0"/>
              </a:spcBef>
            </a:pPr>
            <a:r>
              <a:rPr lang="uk-UA" sz="1450" dirty="0" smtClean="0"/>
              <a:t>митне </a:t>
            </a:r>
            <a:r>
              <a:rPr lang="uk-UA" sz="1450" dirty="0"/>
              <a:t>оформлення імпортованих товарів;</a:t>
            </a:r>
            <a:endParaRPr lang="ru-RU" sz="1450" dirty="0"/>
          </a:p>
          <a:p>
            <a:pPr marL="72000" lvl="0" indent="342900" algn="just">
              <a:spcBef>
                <a:spcPts val="0"/>
              </a:spcBef>
            </a:pPr>
            <a:r>
              <a:rPr lang="uk-UA" sz="1450" dirty="0"/>
              <a:t>отримання експортних квот;</a:t>
            </a:r>
            <a:endParaRPr lang="ru-RU" sz="1450" dirty="0"/>
          </a:p>
          <a:p>
            <a:pPr marL="72000" lvl="0" indent="342900" algn="just">
              <a:spcBef>
                <a:spcPts val="0"/>
              </a:spcBef>
            </a:pPr>
            <a:r>
              <a:rPr lang="uk-UA" sz="1450" dirty="0"/>
              <a:t>будівництво і ремонт за рахунок бюджетних коштів;</a:t>
            </a:r>
            <a:endParaRPr lang="ru-RU" sz="1450" dirty="0"/>
          </a:p>
          <a:p>
            <a:pPr marL="72000" lvl="0" indent="342900" algn="just">
              <a:spcBef>
                <a:spcPts val="0"/>
              </a:spcBef>
            </a:pPr>
            <a:r>
              <a:rPr lang="uk-UA" sz="1450" dirty="0"/>
              <a:t>відкриття і припинення кримінального провадження;</a:t>
            </a:r>
            <a:endParaRPr lang="ru-RU" sz="1450" dirty="0"/>
          </a:p>
          <a:p>
            <a:pPr marL="72000" lvl="0" indent="342900" algn="just">
              <a:spcBef>
                <a:spcPts val="0"/>
              </a:spcBef>
            </a:pPr>
            <a:r>
              <a:rPr lang="uk-UA" sz="1450" dirty="0"/>
              <a:t>судова система (прогалини у законодавстві дають змогу трактувати ті чи інші рішення «на свій розсуд»);</a:t>
            </a:r>
            <a:endParaRPr lang="ru-RU" sz="1450" dirty="0"/>
          </a:p>
          <a:p>
            <a:pPr marL="72000" lvl="0" indent="342900" algn="just">
              <a:spcBef>
                <a:spcPts val="0"/>
              </a:spcBef>
            </a:pPr>
            <a:r>
              <a:rPr lang="uk-UA" sz="1450" dirty="0"/>
              <a:t>контроль за безпекою дорожнього руху;</a:t>
            </a:r>
            <a:endParaRPr lang="ru-RU" sz="1450" dirty="0"/>
          </a:p>
          <a:p>
            <a:pPr marL="72000" lvl="0" indent="342900" algn="just">
              <a:spcBef>
                <a:spcPts val="0"/>
              </a:spcBef>
            </a:pPr>
            <a:r>
              <a:rPr lang="uk-UA" sz="1450" dirty="0"/>
              <a:t>контроль за дотриманням правил техніки безпеки, пожежної безпеки, санітарного стану установ та організації;</a:t>
            </a:r>
            <a:endParaRPr lang="ru-RU" sz="1450" dirty="0"/>
          </a:p>
          <a:p>
            <a:pPr marL="72000" lvl="0" indent="342900" algn="just">
              <a:spcBef>
                <a:spcPts val="0"/>
              </a:spcBef>
            </a:pPr>
            <a:r>
              <a:rPr lang="uk-UA" sz="1450" dirty="0"/>
              <a:t>контроль за дотриманням умов ліцензування;</a:t>
            </a:r>
            <a:endParaRPr lang="ru-RU" sz="1450" dirty="0"/>
          </a:p>
          <a:p>
            <a:pPr marL="72000" lvl="0" indent="342900" algn="just">
              <a:spcBef>
                <a:spcPts val="0"/>
              </a:spcBef>
            </a:pPr>
            <a:r>
              <a:rPr lang="uk-UA" sz="1450" dirty="0"/>
              <a:t>надання житлово-комунальних та інших послуг (житлово-комунальне господарство України);</a:t>
            </a:r>
            <a:endParaRPr lang="ru-RU" sz="1450" dirty="0"/>
          </a:p>
          <a:p>
            <a:pPr marL="72000" lvl="0" indent="342900" algn="just">
              <a:spcBef>
                <a:spcPts val="0"/>
              </a:spcBef>
            </a:pPr>
            <a:r>
              <a:rPr lang="uk-UA" sz="1450" dirty="0"/>
              <a:t>нагляд за дотриманням правил полювання та рибальства;</a:t>
            </a:r>
          </a:p>
          <a:p>
            <a:pPr marL="72000" indent="342900" algn="just">
              <a:spcBef>
                <a:spcPts val="0"/>
              </a:spcBef>
            </a:pPr>
            <a:r>
              <a:rPr lang="uk-UA" sz="1450" dirty="0"/>
              <a:t>державна реєстрація, атестація та акредитація недержавних вищих навчальних закладів;</a:t>
            </a:r>
          </a:p>
          <a:p>
            <a:pPr marL="72000" lvl="0" indent="342900" algn="just">
              <a:spcBef>
                <a:spcPts val="0"/>
              </a:spcBef>
            </a:pPr>
            <a:r>
              <a:rPr lang="uk-UA" sz="1450" dirty="0"/>
              <a:t>надходження в спеціалізовані загальноосвітні школи;</a:t>
            </a:r>
            <a:endParaRPr lang="ru-RU" sz="1450" dirty="0"/>
          </a:p>
          <a:p>
            <a:pPr marL="72000" lvl="0" indent="342900" algn="just">
              <a:spcBef>
                <a:spcPts val="0"/>
              </a:spcBef>
            </a:pPr>
            <a:r>
              <a:rPr lang="uk-UA" sz="1450" dirty="0"/>
              <a:t>прийом на службу (роботу) на високооплачувані або дозволяють мати значний незаконний дохід посади в державних і </a:t>
            </a:r>
            <a:r>
              <a:rPr lang="uk-UA" sz="1450" dirty="0" smtClean="0"/>
              <a:t>місцевих </a:t>
            </a:r>
            <a:r>
              <a:rPr lang="uk-UA" sz="1450" dirty="0"/>
              <a:t>органах</a:t>
            </a:r>
            <a:r>
              <a:rPr lang="uk-UA" sz="1450" dirty="0" smtClean="0"/>
              <a:t>.</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4365104"/>
            <a:ext cx="9144000" cy="249289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8409438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5949"/>
            <a:ext cx="9144000" cy="1143000"/>
          </a:xfrm>
        </p:spPr>
        <p:txBody>
          <a:bodyPr>
            <a:normAutofit/>
          </a:bodyPr>
          <a:lstStyle/>
          <a:p>
            <a:r>
              <a:rPr lang="uk-UA" sz="2800" b="1" dirty="0" smtClean="0"/>
              <a:t>Соціальна небезпека </a:t>
            </a:r>
            <a:r>
              <a:rPr lang="uk-UA" sz="2800" b="1" dirty="0"/>
              <a:t>корупції та її наслідки для держави і суспільства деякими </a:t>
            </a:r>
            <a:r>
              <a:rPr lang="uk-UA" sz="2800" b="1" dirty="0" smtClean="0"/>
              <a:t>у законодавстві:</a:t>
            </a:r>
            <a:endParaRPr lang="ru-RU" sz="2800" b="1" dirty="0"/>
          </a:p>
        </p:txBody>
      </p:sp>
      <p:sp>
        <p:nvSpPr>
          <p:cNvPr id="3" name="Объект 2"/>
          <p:cNvSpPr>
            <a:spLocks noGrp="1"/>
          </p:cNvSpPr>
          <p:nvPr>
            <p:ph idx="1"/>
          </p:nvPr>
        </p:nvSpPr>
        <p:spPr>
          <a:xfrm>
            <a:off x="0" y="1052736"/>
            <a:ext cx="9144000" cy="5805264"/>
          </a:xfrm>
        </p:spPr>
        <p:txBody>
          <a:bodyPr>
            <a:noAutofit/>
          </a:bodyPr>
          <a:lstStyle/>
          <a:p>
            <a:pPr marL="108000" lvl="0" algn="just">
              <a:spcBef>
                <a:spcPts val="0"/>
              </a:spcBef>
            </a:pPr>
            <a:r>
              <a:rPr lang="uk-UA" sz="1900" b="1" dirty="0" smtClean="0">
                <a:latin typeface="Times New Roman" pitchFamily="18" charset="0"/>
                <a:cs typeface="Times New Roman" pitchFamily="18" charset="0"/>
              </a:rPr>
              <a:t>Указ </a:t>
            </a:r>
            <a:r>
              <a:rPr lang="uk-UA" sz="1900" b="1" dirty="0">
                <a:latin typeface="Times New Roman" pitchFamily="18" charset="0"/>
                <a:cs typeface="Times New Roman" pitchFamily="18" charset="0"/>
              </a:rPr>
              <a:t>Президента України </a:t>
            </a:r>
            <a:r>
              <a:rPr lang="uk-UA" sz="1900" dirty="0">
                <a:latin typeface="Times New Roman" pitchFamily="18" charset="0"/>
                <a:cs typeface="Times New Roman" pitchFamily="18" charset="0"/>
              </a:rPr>
              <a:t>«Про рішення Ради національної безпеки і оборони України від 6 травня 2015 року </a:t>
            </a:r>
            <a:r>
              <a:rPr lang="uk-UA" sz="1900" b="1" dirty="0">
                <a:latin typeface="Times New Roman" pitchFamily="18" charset="0"/>
                <a:cs typeface="Times New Roman" pitchFamily="18" charset="0"/>
              </a:rPr>
              <a:t>"Про Стратегію національної безпеки України"</a:t>
            </a:r>
            <a:r>
              <a:rPr lang="uk-UA" sz="1900" dirty="0">
                <a:latin typeface="Times New Roman" pitchFamily="18" charset="0"/>
                <a:cs typeface="Times New Roman" pitchFamily="18" charset="0"/>
              </a:rPr>
              <a:t>» (від 26 травня 2015 року № 287/2015), а саме : </a:t>
            </a:r>
            <a:r>
              <a:rPr lang="uk-UA" sz="1900" i="1" dirty="0">
                <a:latin typeface="Times New Roman" pitchFamily="18" charset="0"/>
                <a:cs typeface="Times New Roman" pitchFamily="18" charset="0"/>
              </a:rPr>
              <a:t>«</a:t>
            </a:r>
            <a:r>
              <a:rPr lang="uk-UA" sz="1900" dirty="0">
                <a:latin typeface="Times New Roman" pitchFamily="18" charset="0"/>
                <a:cs typeface="Times New Roman" pitchFamily="18" charset="0"/>
              </a:rPr>
              <a:t>Актуальними загрозами національній безпеці України є, окрім перелічених, також корупція та неефективна система державного управління, </a:t>
            </a:r>
            <a:r>
              <a:rPr lang="uk-UA" sz="1900" dirty="0" smtClean="0">
                <a:latin typeface="Times New Roman" pitchFamily="18" charset="0"/>
                <a:cs typeface="Times New Roman" pitchFamily="18" charset="0"/>
              </a:rPr>
              <a:t>зокрема : </a:t>
            </a:r>
            <a:r>
              <a:rPr lang="uk-UA" sz="1900" i="1" dirty="0" smtClean="0">
                <a:latin typeface="Times New Roman" pitchFamily="18" charset="0"/>
                <a:cs typeface="Times New Roman" pitchFamily="18" charset="0"/>
              </a:rPr>
              <a:t>поширення </a:t>
            </a:r>
            <a:r>
              <a:rPr lang="uk-UA" sz="1900" i="1" dirty="0">
                <a:latin typeface="Times New Roman" pitchFamily="18" charset="0"/>
                <a:cs typeface="Times New Roman" pitchFamily="18" charset="0"/>
              </a:rPr>
              <a:t>корупції, її укорінення в усіх сферах державного управління; слабкість, </a:t>
            </a:r>
            <a:r>
              <a:rPr lang="uk-UA" sz="1900" i="1" dirty="0" err="1">
                <a:latin typeface="Times New Roman" pitchFamily="18" charset="0"/>
                <a:cs typeface="Times New Roman" pitchFamily="18" charset="0"/>
              </a:rPr>
              <a:t>дисфункціональність</a:t>
            </a:r>
            <a:r>
              <a:rPr lang="uk-UA" sz="1900" i="1" dirty="0">
                <a:latin typeface="Times New Roman" pitchFamily="18" charset="0"/>
                <a:cs typeface="Times New Roman" pitchFamily="18" charset="0"/>
              </a:rPr>
              <a:t>, застаріла модель публічних інститутів, </a:t>
            </a:r>
            <a:r>
              <a:rPr lang="uk-UA" sz="1900" i="1" dirty="0" err="1">
                <a:latin typeface="Times New Roman" pitchFamily="18" charset="0"/>
                <a:cs typeface="Times New Roman" pitchFamily="18" charset="0"/>
              </a:rPr>
              <a:t>депрофесіоналізація</a:t>
            </a:r>
            <a:r>
              <a:rPr lang="uk-UA" sz="1900" i="1" dirty="0">
                <a:latin typeface="Times New Roman" pitchFamily="18" charset="0"/>
                <a:cs typeface="Times New Roman" pitchFamily="18" charset="0"/>
              </a:rPr>
              <a:t> та деградація державної служби; здійснення державними органами діяльності в корпоративних та особистих інтересах, що призводить до порушення прав, свобод і законних інтересів громадян та суб'єктів господарської </a:t>
            </a:r>
            <a:r>
              <a:rPr lang="uk-UA" sz="1900" i="1" dirty="0" smtClean="0">
                <a:latin typeface="Times New Roman" pitchFamily="18" charset="0"/>
                <a:cs typeface="Times New Roman" pitchFamily="18" charset="0"/>
              </a:rPr>
              <a:t>діяльності</a:t>
            </a:r>
            <a:r>
              <a:rPr lang="ru-RU" sz="1900" dirty="0" smtClean="0">
                <a:latin typeface="Times New Roman" pitchFamily="18" charset="0"/>
                <a:cs typeface="Times New Roman" pitchFamily="18" charset="0"/>
              </a:rPr>
              <a:t>; </a:t>
            </a:r>
          </a:p>
          <a:p>
            <a:pPr marL="108000" algn="just">
              <a:spcBef>
                <a:spcPts val="0"/>
              </a:spcBef>
            </a:pPr>
            <a:r>
              <a:rPr lang="uk-UA" sz="1900" b="1" dirty="0" smtClean="0">
                <a:latin typeface="Times New Roman" pitchFamily="18" charset="0"/>
                <a:cs typeface="Times New Roman" pitchFamily="18" charset="0"/>
              </a:rPr>
              <a:t>Антикорупційна </a:t>
            </a:r>
            <a:r>
              <a:rPr lang="uk-UA" sz="1900" b="1" dirty="0">
                <a:latin typeface="Times New Roman" pitchFamily="18" charset="0"/>
                <a:cs typeface="Times New Roman" pitchFamily="18" charset="0"/>
              </a:rPr>
              <a:t>стратегія України на 2014-2017 роки : </a:t>
            </a:r>
            <a:r>
              <a:rPr lang="uk-UA" sz="1900" dirty="0">
                <a:latin typeface="Times New Roman" pitchFamily="18" charset="0"/>
                <a:cs typeface="Times New Roman" pitchFamily="18" charset="0"/>
              </a:rPr>
              <a:t>«…</a:t>
            </a:r>
            <a:r>
              <a:rPr lang="uk-UA" sz="1900" i="1" dirty="0">
                <a:latin typeface="Times New Roman" pitchFamily="18" charset="0"/>
                <a:cs typeface="Times New Roman" pitchFamily="18" charset="0"/>
              </a:rPr>
              <a:t>корупція є однією з причин, що призвела до масових протестів в Україні наприкінці 2013 року - на початку 2014 року. Згідно з результатами дослідження "Барометра Світової Корупції" (</a:t>
            </a:r>
            <a:r>
              <a:rPr lang="uk-UA" sz="1900" i="1" dirty="0" err="1">
                <a:latin typeface="Times New Roman" pitchFamily="18" charset="0"/>
                <a:cs typeface="Times New Roman" pitchFamily="18" charset="0"/>
              </a:rPr>
              <a:t>Global</a:t>
            </a:r>
            <a:r>
              <a:rPr lang="uk-UA" sz="1900" i="1" dirty="0">
                <a:latin typeface="Times New Roman" pitchFamily="18" charset="0"/>
                <a:cs typeface="Times New Roman" pitchFamily="18" charset="0"/>
              </a:rPr>
              <a:t> </a:t>
            </a:r>
            <a:r>
              <a:rPr lang="uk-UA" sz="1900" i="1" dirty="0" err="1">
                <a:latin typeface="Times New Roman" pitchFamily="18" charset="0"/>
                <a:cs typeface="Times New Roman" pitchFamily="18" charset="0"/>
              </a:rPr>
              <a:t>Corruption</a:t>
            </a:r>
            <a:r>
              <a:rPr lang="uk-UA" sz="1900" i="1" dirty="0">
                <a:latin typeface="Times New Roman" pitchFamily="18" charset="0"/>
                <a:cs typeface="Times New Roman" pitchFamily="18" charset="0"/>
              </a:rPr>
              <a:t> </a:t>
            </a:r>
            <a:r>
              <a:rPr lang="uk-UA" sz="1900" i="1" dirty="0" err="1">
                <a:latin typeface="Times New Roman" pitchFamily="18" charset="0"/>
                <a:cs typeface="Times New Roman" pitchFamily="18" charset="0"/>
              </a:rPr>
              <a:t>Barometer</a:t>
            </a:r>
            <a:r>
              <a:rPr lang="uk-UA" sz="1900" i="1" dirty="0">
                <a:latin typeface="Times New Roman" pitchFamily="18" charset="0"/>
                <a:cs typeface="Times New Roman" pitchFamily="18" charset="0"/>
              </a:rPr>
              <a:t>), проведеного міжнародною організацією </a:t>
            </a:r>
            <a:r>
              <a:rPr lang="uk-UA" sz="1900" i="1" dirty="0" err="1">
                <a:latin typeface="Times New Roman" pitchFamily="18" charset="0"/>
                <a:cs typeface="Times New Roman" pitchFamily="18" charset="0"/>
              </a:rPr>
              <a:t>Transparency</a:t>
            </a:r>
            <a:r>
              <a:rPr lang="uk-UA" sz="1900" i="1" dirty="0">
                <a:latin typeface="Times New Roman" pitchFamily="18" charset="0"/>
                <a:cs typeface="Times New Roman" pitchFamily="18" charset="0"/>
              </a:rPr>
              <a:t> </a:t>
            </a:r>
            <a:r>
              <a:rPr lang="uk-UA" sz="1900" i="1" dirty="0" err="1">
                <a:latin typeface="Times New Roman" pitchFamily="18" charset="0"/>
                <a:cs typeface="Times New Roman" pitchFamily="18" charset="0"/>
              </a:rPr>
              <a:t>International</a:t>
            </a:r>
            <a:r>
              <a:rPr lang="uk-UA" sz="1900" i="1" dirty="0">
                <a:latin typeface="Times New Roman" pitchFamily="18" charset="0"/>
                <a:cs typeface="Times New Roman" pitchFamily="18" charset="0"/>
              </a:rPr>
              <a:t> у 2013 році, 36 відсотків українців були готові вийти на вулицю, протестуючи проти корупції. За результатами проведеного Міжнародною фундацією виборчих систем (IFES) наприкінці 2013 року дослідження громадської думки, корупція вже входила до переліку найбільших проблем населення і викликала особливе занепокоєння у 47 відсотків громадян</a:t>
            </a:r>
            <a:r>
              <a:rPr lang="uk-UA" sz="1900" i="1" dirty="0" smtClean="0">
                <a:latin typeface="Times New Roman" pitchFamily="18" charset="0"/>
                <a:cs typeface="Times New Roman" pitchFamily="18" charset="0"/>
              </a:rPr>
              <a:t>…».</a:t>
            </a:r>
            <a:endParaRPr lang="ru-RU" sz="1900" dirty="0">
              <a:latin typeface="Times New Roman" pitchFamily="18" charset="0"/>
              <a:cs typeface="Times New Roman" pitchFamily="18" charset="0"/>
            </a:endParaRPr>
          </a:p>
        </p:txBody>
      </p:sp>
    </p:spTree>
    <p:extLst>
      <p:ext uri="{BB962C8B-B14F-4D97-AF65-F5344CB8AC3E}">
        <p14:creationId xmlns:p14="http://schemas.microsoft.com/office/powerpoint/2010/main" xmlns="" val="42811865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5949"/>
            <a:ext cx="9036496" cy="1143000"/>
          </a:xfrm>
        </p:spPr>
        <p:txBody>
          <a:bodyPr>
            <a:normAutofit fontScale="90000"/>
          </a:bodyPr>
          <a:lstStyle/>
          <a:p>
            <a:r>
              <a:rPr lang="uk-UA" b="1" dirty="0"/>
              <a:t>2. Рівень, структура, динаміка корупційної злочинності.</a:t>
            </a:r>
            <a:r>
              <a:rPr lang="uk-UA" dirty="0"/>
              <a:t> </a:t>
            </a:r>
            <a:endParaRPr lang="ru-RU" dirty="0"/>
          </a:p>
        </p:txBody>
      </p:sp>
      <p:pic>
        <p:nvPicPr>
          <p:cNvPr id="4" name="Picture 3" descr="C:\Documents and Settings\mikkel\Desktop\Corruption pictures\free\policecorruption.jpg"/>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0" y="1268760"/>
            <a:ext cx="9143999" cy="5393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8826988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12681"/>
            <a:ext cx="9144000" cy="4893647"/>
          </a:xfrm>
          <a:prstGeom prst="rect">
            <a:avLst/>
          </a:prstGeom>
        </p:spPr>
        <p:txBody>
          <a:bodyPr wrap="square">
            <a:spAutoFit/>
          </a:bodyPr>
          <a:lstStyle/>
          <a:p>
            <a:pPr algn="just"/>
            <a:r>
              <a:rPr lang="uk-UA" sz="2600" b="1" dirty="0" smtClean="0"/>
              <a:t>Корупція</a:t>
            </a:r>
            <a:r>
              <a:rPr lang="uk-UA" sz="2600" dirty="0" smtClean="0"/>
              <a:t> </a:t>
            </a:r>
            <a:r>
              <a:rPr lang="uk-UA" sz="2600" dirty="0"/>
              <a:t>- </a:t>
            </a:r>
            <a:r>
              <a:rPr lang="uk-UA" sz="2600" i="1" dirty="0"/>
              <a:t>використання особою, зазначеною у </a:t>
            </a:r>
            <a:r>
              <a:rPr lang="uk-UA" sz="2600" i="1" dirty="0">
                <a:hlinkClick r:id="rId2"/>
              </a:rPr>
              <a:t>частині першій</a:t>
            </a:r>
            <a:r>
              <a:rPr lang="uk-UA" sz="2600" i="1" dirty="0"/>
              <a:t> статті 3 </a:t>
            </a:r>
            <a:r>
              <a:rPr lang="uk-UA" sz="2600" i="1" dirty="0" smtClean="0"/>
              <a:t>Закону України «Про запобігання корупції», </a:t>
            </a:r>
            <a:r>
              <a:rPr lang="uk-UA" sz="2600" i="1" dirty="0"/>
              <a:t>наданих їй службових повноважень чи пов’язаних з ними можливостей з метою одержання неправомірної вигоди або прийняття такої вигоди чи прийняття обіцянки/пропозиції такої вигоди для себе чи інших осіб або відповідно обіцянка/пропозиція чи надання неправомірної вигоди особі, зазначеній у частині першій статті 3 цього Закону, або на її вимогу іншим фізичним чи юридичним особам з метою схилити цю особу до протиправного використання наданих їй службових повноважень чи пов’язаних з ними </a:t>
            </a:r>
            <a:r>
              <a:rPr lang="uk-UA" sz="2600" i="1" dirty="0" smtClean="0"/>
              <a:t>можливостей.</a:t>
            </a:r>
            <a:endParaRPr lang="ru-RU" sz="2600" i="1" dirty="0"/>
          </a:p>
        </p:txBody>
      </p:sp>
      <p:pic>
        <p:nvPicPr>
          <p:cNvPr id="3" name="Picture 9" descr="1_1381"/>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267744" y="4437112"/>
            <a:ext cx="6876255" cy="2420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2889734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692696"/>
          </a:xfrm>
        </p:spPr>
        <p:txBody>
          <a:bodyPr>
            <a:normAutofit fontScale="90000"/>
          </a:bodyPr>
          <a:lstStyle/>
          <a:p>
            <a:r>
              <a:rPr lang="uk-UA" dirty="0" smtClean="0"/>
              <a:t>Ознаки корупції: </a:t>
            </a:r>
            <a:endParaRPr lang="ru-RU" dirty="0"/>
          </a:p>
        </p:txBody>
      </p:sp>
      <p:sp>
        <p:nvSpPr>
          <p:cNvPr id="3" name="Объект 2"/>
          <p:cNvSpPr>
            <a:spLocks noGrp="1"/>
          </p:cNvSpPr>
          <p:nvPr>
            <p:ph idx="1"/>
          </p:nvPr>
        </p:nvSpPr>
        <p:spPr>
          <a:xfrm>
            <a:off x="0" y="692697"/>
            <a:ext cx="9144000" cy="4104455"/>
          </a:xfrm>
        </p:spPr>
        <p:txBody>
          <a:bodyPr>
            <a:normAutofit fontScale="32500" lnSpcReduction="20000"/>
          </a:bodyPr>
          <a:lstStyle/>
          <a:p>
            <a:pPr lvl="0" algn="just"/>
            <a:r>
              <a:rPr lang="uk-UA" sz="5500" dirty="0" smtClean="0"/>
              <a:t>умисним </a:t>
            </a:r>
            <a:r>
              <a:rPr lang="uk-UA" sz="5500" dirty="0"/>
              <a:t>використанням наданих службових повноважень та пов’язаних з ними можливостей у публічній та приватній сферах діяльності органів державної влади, органів місцевого самоврядування, фізичних та юридичних осіб;</a:t>
            </a:r>
            <a:endParaRPr lang="ru-RU" sz="5500" dirty="0"/>
          </a:p>
          <a:p>
            <a:pPr lvl="0" algn="just"/>
            <a:r>
              <a:rPr lang="uk-UA" sz="5500" dirty="0"/>
              <a:t>спеціальною метою – одержанням неправомірної вигоди, яка виражається у грошових коштах або іншому майні, перевагах, пільгах, послугах, нематеріальних активах, будь-яких інших вигодах нематеріального чи </a:t>
            </a:r>
            <a:r>
              <a:rPr lang="uk-UA" sz="5500" dirty="0" err="1"/>
              <a:t>негрошового</a:t>
            </a:r>
            <a:r>
              <a:rPr lang="uk-UA" sz="5500" dirty="0"/>
              <a:t> характеру;</a:t>
            </a:r>
            <a:endParaRPr lang="ru-RU" sz="5500" dirty="0"/>
          </a:p>
          <a:p>
            <a:pPr lvl="0" algn="just"/>
            <a:r>
              <a:rPr lang="uk-UA" sz="5500" dirty="0"/>
              <a:t>прийняттям чи прийняття обіцянки/пропозиції отримання неправомірної вигоди для себе або інших осіб;</a:t>
            </a:r>
            <a:endParaRPr lang="ru-RU" sz="5500" dirty="0"/>
          </a:p>
          <a:p>
            <a:pPr lvl="0" algn="just"/>
            <a:r>
              <a:rPr lang="uk-UA" sz="5500" dirty="0"/>
              <a:t>обіцянкою/пропозицією чи наданням неправомірної вигоди особі, що уповноважена на виконання функцій держави або місцевого самоврядування та є суб’єктом корупції;</a:t>
            </a:r>
            <a:endParaRPr lang="ru-RU" sz="5500" dirty="0"/>
          </a:p>
          <a:p>
            <a:pPr lvl="0" algn="just"/>
            <a:r>
              <a:rPr lang="uk-UA" sz="5500" dirty="0"/>
              <a:t>обіцянкою/пропозицією чи наданням неправомірної вигоди на вимогу особи, уповноваженої на виконання функцій держави або місцевого самоврядування, іншим фізичним чи юридичним особам з метою схилити цю особу до протиправного використання наданих їй службових повноважень чи пов’язаних з ними можливостей;</a:t>
            </a:r>
            <a:endParaRPr lang="ru-RU" sz="5500" dirty="0"/>
          </a:p>
          <a:p>
            <a:pPr algn="just"/>
            <a:r>
              <a:rPr lang="uk-UA" sz="5500" dirty="0"/>
              <a:t>суб’єктом, яким є тільки особи, уповноважені на виконання функцій держави або органів місцевого самоврядування, а також особи, які прирівнюються до осіб, уповноважених на виконання функцій держави або місцевого </a:t>
            </a:r>
            <a:r>
              <a:rPr lang="uk-UA" sz="5500" dirty="0" smtClean="0"/>
              <a:t>самоврядування.</a:t>
            </a:r>
          </a:p>
          <a:p>
            <a:pPr marL="0" indent="0" algn="just">
              <a:buNone/>
            </a:pPr>
            <a:endParaRPr lang="ru-RU" dirty="0"/>
          </a:p>
        </p:txBody>
      </p:sp>
      <p:pic>
        <p:nvPicPr>
          <p:cNvPr id="4" name="Picture 4" descr="C:\Documents and Settings\mikkel\Desktop\Corruption pictures\Cleared\newbribe.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220072" y="4725144"/>
            <a:ext cx="3923928" cy="21328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4725144"/>
            <a:ext cx="5220072" cy="213285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39763569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5949"/>
            <a:ext cx="9144000" cy="676747"/>
          </a:xfrm>
        </p:spPr>
        <p:txBody>
          <a:bodyPr>
            <a:noAutofit/>
          </a:bodyPr>
          <a:lstStyle/>
          <a:p>
            <a:r>
              <a:rPr lang="uk-UA" sz="2400" b="1" dirty="0" smtClean="0"/>
              <a:t>Класифікація корупційних злочинів згідно ст.45 Кримінального кодексу України:</a:t>
            </a:r>
            <a:endParaRPr lang="ru-RU" sz="2400" b="1" dirty="0"/>
          </a:p>
        </p:txBody>
      </p:sp>
      <p:sp>
        <p:nvSpPr>
          <p:cNvPr id="3" name="Объект 2"/>
          <p:cNvSpPr>
            <a:spLocks noGrp="1"/>
          </p:cNvSpPr>
          <p:nvPr>
            <p:ph idx="1"/>
          </p:nvPr>
        </p:nvSpPr>
        <p:spPr>
          <a:xfrm>
            <a:off x="0" y="692696"/>
            <a:ext cx="9144000" cy="6165304"/>
          </a:xfrm>
        </p:spPr>
        <p:txBody>
          <a:bodyPr>
            <a:noAutofit/>
          </a:bodyPr>
          <a:lstStyle/>
          <a:p>
            <a:pPr marL="360000" indent="457200" algn="just">
              <a:spcBef>
                <a:spcPts val="0"/>
              </a:spcBef>
              <a:buFont typeface="+mj-lt"/>
              <a:buAutoNum type="romanUcPeriod"/>
            </a:pPr>
            <a:r>
              <a:rPr lang="uk-UA" sz="2200" b="1" i="1" dirty="0"/>
              <a:t>у випадку їх вчинення шляхом зловживання службовим становищем</a:t>
            </a:r>
            <a:endParaRPr lang="ru-RU" sz="2200" b="1" i="1" dirty="0" smtClean="0"/>
          </a:p>
          <a:p>
            <a:pPr marL="514350" indent="-514350" algn="just">
              <a:buAutoNum type="arabicParenR"/>
            </a:pPr>
            <a:r>
              <a:rPr lang="ru-RU" sz="1900" dirty="0" err="1" smtClean="0"/>
              <a:t>Привласнення</a:t>
            </a:r>
            <a:r>
              <a:rPr lang="ru-RU" sz="1900" dirty="0"/>
              <a:t>, </a:t>
            </a:r>
            <a:r>
              <a:rPr lang="ru-RU" sz="1900" dirty="0" err="1"/>
              <a:t>розтрата</a:t>
            </a:r>
            <a:r>
              <a:rPr lang="ru-RU" sz="1900" dirty="0"/>
              <a:t> майна </a:t>
            </a:r>
            <a:r>
              <a:rPr lang="ru-RU" sz="1900" dirty="0" err="1"/>
              <a:t>або</a:t>
            </a:r>
            <a:r>
              <a:rPr lang="ru-RU" sz="1900" dirty="0"/>
              <a:t> </a:t>
            </a:r>
            <a:r>
              <a:rPr lang="ru-RU" sz="1900" dirty="0" err="1"/>
              <a:t>заволодіння</a:t>
            </a:r>
            <a:r>
              <a:rPr lang="ru-RU" sz="1900" dirty="0"/>
              <a:t> ним шляхом </a:t>
            </a:r>
            <a:r>
              <a:rPr lang="ru-RU" sz="1900" dirty="0" err="1"/>
              <a:t>зловживання</a:t>
            </a:r>
            <a:r>
              <a:rPr lang="ru-RU" sz="1900" dirty="0"/>
              <a:t> </a:t>
            </a:r>
            <a:r>
              <a:rPr lang="ru-RU" sz="1900" dirty="0" err="1"/>
              <a:t>службовим</a:t>
            </a:r>
            <a:r>
              <a:rPr lang="ru-RU" sz="1900" dirty="0"/>
              <a:t> </a:t>
            </a:r>
            <a:r>
              <a:rPr lang="ru-RU" sz="1900" dirty="0" smtClean="0"/>
              <a:t>становищем </a:t>
            </a:r>
            <a:r>
              <a:rPr lang="uk-UA" sz="1900" dirty="0" smtClean="0"/>
              <a:t>(ст. 191 </a:t>
            </a:r>
            <a:r>
              <a:rPr lang="uk-UA" sz="1900" dirty="0"/>
              <a:t>ККУ</a:t>
            </a:r>
            <a:r>
              <a:rPr lang="uk-UA" sz="1900" dirty="0" smtClean="0"/>
              <a:t>);</a:t>
            </a:r>
          </a:p>
          <a:p>
            <a:pPr marL="514350" indent="-514350" algn="just">
              <a:buFont typeface="Arial" pitchFamily="34" charset="0"/>
              <a:buAutoNum type="arabicParenR"/>
            </a:pPr>
            <a:r>
              <a:rPr lang="uk-UA" sz="1900" dirty="0"/>
              <a:t>Викрадення, привласнення, вимагання вогнепальної зброї, бойових припасів, вибухових речовин чи радіоактивних матеріалів або заволодіння ними шляхом шахрайства або зловживанням службовим становищем (ст. 262 ККУ</a:t>
            </a:r>
            <a:r>
              <a:rPr lang="uk-UA" sz="1900" dirty="0" smtClean="0"/>
              <a:t>);</a:t>
            </a:r>
          </a:p>
          <a:p>
            <a:pPr marL="514350" indent="-514350" algn="just">
              <a:buFont typeface="Arial" pitchFamily="34" charset="0"/>
              <a:buAutoNum type="arabicParenR"/>
            </a:pPr>
            <a:r>
              <a:rPr lang="ru-RU" sz="1900" dirty="0" err="1"/>
              <a:t>Викрадення</a:t>
            </a:r>
            <a:r>
              <a:rPr lang="ru-RU" sz="1900" dirty="0"/>
              <a:t>, </a:t>
            </a:r>
            <a:r>
              <a:rPr lang="ru-RU" sz="1900" dirty="0" err="1"/>
              <a:t>привласнення</a:t>
            </a:r>
            <a:r>
              <a:rPr lang="ru-RU" sz="1900" dirty="0"/>
              <a:t>, </a:t>
            </a:r>
            <a:r>
              <a:rPr lang="ru-RU" sz="1900" dirty="0" err="1"/>
              <a:t>вимагання</a:t>
            </a:r>
            <a:r>
              <a:rPr lang="ru-RU" sz="1900" dirty="0"/>
              <a:t> </a:t>
            </a:r>
            <a:r>
              <a:rPr lang="ru-RU" sz="1900" dirty="0" err="1"/>
              <a:t>наркотичних</a:t>
            </a:r>
            <a:r>
              <a:rPr lang="ru-RU" sz="1900" dirty="0"/>
              <a:t> </a:t>
            </a:r>
            <a:r>
              <a:rPr lang="ru-RU" sz="1900" dirty="0" err="1"/>
              <a:t>засобів</a:t>
            </a:r>
            <a:r>
              <a:rPr lang="ru-RU" sz="1900" dirty="0"/>
              <a:t>, </a:t>
            </a:r>
            <a:r>
              <a:rPr lang="ru-RU" sz="1900" dirty="0" err="1"/>
              <a:t>психотропних</a:t>
            </a:r>
            <a:r>
              <a:rPr lang="ru-RU" sz="1900" dirty="0"/>
              <a:t> </a:t>
            </a:r>
            <a:r>
              <a:rPr lang="ru-RU" sz="1900" dirty="0" err="1"/>
              <a:t>речовин</a:t>
            </a:r>
            <a:r>
              <a:rPr lang="ru-RU" sz="1900" dirty="0"/>
              <a:t> </a:t>
            </a:r>
            <a:r>
              <a:rPr lang="ru-RU" sz="1900" dirty="0" err="1"/>
              <a:t>або</a:t>
            </a:r>
            <a:r>
              <a:rPr lang="ru-RU" sz="1900" dirty="0"/>
              <a:t> </a:t>
            </a:r>
            <a:r>
              <a:rPr lang="ru-RU" sz="1900" dirty="0" err="1"/>
              <a:t>їх</a:t>
            </a:r>
            <a:r>
              <a:rPr lang="ru-RU" sz="1900" dirty="0"/>
              <a:t> </a:t>
            </a:r>
            <a:r>
              <a:rPr lang="ru-RU" sz="1900" dirty="0" err="1"/>
              <a:t>аналогів</a:t>
            </a:r>
            <a:r>
              <a:rPr lang="ru-RU" sz="1900" dirty="0"/>
              <a:t> </a:t>
            </a:r>
            <a:r>
              <a:rPr lang="ru-RU" sz="1900" dirty="0" err="1"/>
              <a:t>чи</a:t>
            </a:r>
            <a:r>
              <a:rPr lang="ru-RU" sz="1900" dirty="0"/>
              <a:t> </a:t>
            </a:r>
            <a:r>
              <a:rPr lang="ru-RU" sz="1900" dirty="0" err="1"/>
              <a:t>заволодіння</a:t>
            </a:r>
            <a:r>
              <a:rPr lang="ru-RU" sz="1900" dirty="0"/>
              <a:t> ними шляхом </a:t>
            </a:r>
            <a:r>
              <a:rPr lang="ru-RU" sz="1900" dirty="0" err="1"/>
              <a:t>шахрайства</a:t>
            </a:r>
            <a:r>
              <a:rPr lang="ru-RU" sz="1900" dirty="0"/>
              <a:t> </a:t>
            </a:r>
            <a:r>
              <a:rPr lang="ru-RU" sz="1900" dirty="0" err="1"/>
              <a:t>або</a:t>
            </a:r>
            <a:r>
              <a:rPr lang="ru-RU" sz="1900" dirty="0"/>
              <a:t> </a:t>
            </a:r>
            <a:r>
              <a:rPr lang="ru-RU" sz="1900" dirty="0" err="1"/>
              <a:t>зловживання</a:t>
            </a:r>
            <a:r>
              <a:rPr lang="ru-RU" sz="1900" dirty="0"/>
              <a:t> </a:t>
            </a:r>
            <a:r>
              <a:rPr lang="ru-RU" sz="1900" dirty="0" err="1"/>
              <a:t>службовим</a:t>
            </a:r>
            <a:r>
              <a:rPr lang="ru-RU" sz="1900" dirty="0"/>
              <a:t> становищем </a:t>
            </a:r>
            <a:r>
              <a:rPr lang="uk-UA" sz="1900" dirty="0"/>
              <a:t>(ст. 308 ККУ), </a:t>
            </a:r>
            <a:r>
              <a:rPr lang="ru-RU" sz="1900" dirty="0" err="1"/>
              <a:t>Викрадення</a:t>
            </a:r>
            <a:r>
              <a:rPr lang="ru-RU" sz="1900" dirty="0"/>
              <a:t>, </a:t>
            </a:r>
            <a:r>
              <a:rPr lang="ru-RU" sz="1900" dirty="0" err="1"/>
              <a:t>привласнення</a:t>
            </a:r>
            <a:r>
              <a:rPr lang="ru-RU" sz="1900" dirty="0"/>
              <a:t>, </a:t>
            </a:r>
            <a:r>
              <a:rPr lang="ru-RU" sz="1900" dirty="0" err="1"/>
              <a:t>вимагання</a:t>
            </a:r>
            <a:r>
              <a:rPr lang="ru-RU" sz="1900" dirty="0"/>
              <a:t> </a:t>
            </a:r>
            <a:r>
              <a:rPr lang="ru-RU" sz="1900" dirty="0" err="1"/>
              <a:t>прекурсорів</a:t>
            </a:r>
            <a:r>
              <a:rPr lang="ru-RU" sz="1900" dirty="0"/>
              <a:t> </a:t>
            </a:r>
            <a:r>
              <a:rPr lang="ru-RU" sz="1900" dirty="0" err="1"/>
              <a:t>або</a:t>
            </a:r>
            <a:r>
              <a:rPr lang="ru-RU" sz="1900" dirty="0"/>
              <a:t> </a:t>
            </a:r>
            <a:r>
              <a:rPr lang="ru-RU" sz="1900" dirty="0" err="1"/>
              <a:t>заволодіння</a:t>
            </a:r>
            <a:r>
              <a:rPr lang="ru-RU" sz="1900" dirty="0"/>
              <a:t> ними шляхом </a:t>
            </a:r>
            <a:r>
              <a:rPr lang="ru-RU" sz="1900" dirty="0" err="1"/>
              <a:t>шахрайства</a:t>
            </a:r>
            <a:r>
              <a:rPr lang="ru-RU" sz="1900" dirty="0"/>
              <a:t> </a:t>
            </a:r>
            <a:r>
              <a:rPr lang="ru-RU" sz="1900" dirty="0" err="1"/>
              <a:t>або</a:t>
            </a:r>
            <a:r>
              <a:rPr lang="ru-RU" sz="1900" dirty="0"/>
              <a:t> </a:t>
            </a:r>
            <a:r>
              <a:rPr lang="ru-RU" sz="1900" dirty="0" err="1"/>
              <a:t>зловживання</a:t>
            </a:r>
            <a:r>
              <a:rPr lang="ru-RU" sz="1900" dirty="0"/>
              <a:t> </a:t>
            </a:r>
            <a:r>
              <a:rPr lang="ru-RU" sz="1900" dirty="0" err="1"/>
              <a:t>службовим</a:t>
            </a:r>
            <a:r>
              <a:rPr lang="ru-RU" sz="1900" dirty="0"/>
              <a:t> становищем (ст.312 ККУ), </a:t>
            </a:r>
            <a:r>
              <a:rPr lang="uk-UA" sz="1900" dirty="0"/>
              <a:t>Викрадення, привласнення, вимагання обладнання, призначеного для виготовлення наркотичних засобів, психотропних речовин або їх аналогів, чи заволодіння ним шляхом шахрайства або зловживання службовим становищем та інші незаконні дії з таким обладнанням (ст.313 ККУ), </a:t>
            </a:r>
            <a:r>
              <a:rPr lang="ru-RU" sz="1900" dirty="0" err="1"/>
              <a:t>Порушення</a:t>
            </a:r>
            <a:r>
              <a:rPr lang="ru-RU" sz="1900" dirty="0"/>
              <a:t> </a:t>
            </a:r>
            <a:r>
              <a:rPr lang="ru-RU" sz="1900" dirty="0" err="1"/>
              <a:t>встановлених</a:t>
            </a:r>
            <a:r>
              <a:rPr lang="ru-RU" sz="1900" dirty="0"/>
              <a:t> правил </a:t>
            </a:r>
            <a:r>
              <a:rPr lang="ru-RU" sz="1900" dirty="0" err="1"/>
              <a:t>обігу</a:t>
            </a:r>
            <a:r>
              <a:rPr lang="ru-RU" sz="1900" dirty="0"/>
              <a:t> </a:t>
            </a:r>
            <a:r>
              <a:rPr lang="ru-RU" sz="1900" dirty="0" err="1"/>
              <a:t>наркотичних</a:t>
            </a:r>
            <a:r>
              <a:rPr lang="ru-RU" sz="1900" dirty="0"/>
              <a:t> </a:t>
            </a:r>
            <a:r>
              <a:rPr lang="ru-RU" sz="1900" dirty="0" err="1"/>
              <a:t>засобів</a:t>
            </a:r>
            <a:r>
              <a:rPr lang="ru-RU" sz="1900" dirty="0"/>
              <a:t>, </a:t>
            </a:r>
            <a:r>
              <a:rPr lang="ru-RU" sz="1900" dirty="0" err="1"/>
              <a:t>психотропних</a:t>
            </a:r>
            <a:r>
              <a:rPr lang="ru-RU" sz="1900" dirty="0"/>
              <a:t> </a:t>
            </a:r>
            <a:r>
              <a:rPr lang="ru-RU" sz="1900" dirty="0" err="1"/>
              <a:t>речовин</a:t>
            </a:r>
            <a:r>
              <a:rPr lang="ru-RU" sz="1900" dirty="0"/>
              <a:t>, </a:t>
            </a:r>
            <a:r>
              <a:rPr lang="ru-RU" sz="1900" dirty="0" err="1"/>
              <a:t>їх</a:t>
            </a:r>
            <a:r>
              <a:rPr lang="ru-RU" sz="1900" dirty="0"/>
              <a:t> </a:t>
            </a:r>
            <a:r>
              <a:rPr lang="ru-RU" sz="1900" dirty="0" err="1"/>
              <a:t>аналогів</a:t>
            </a:r>
            <a:r>
              <a:rPr lang="ru-RU" sz="1900" dirty="0"/>
              <a:t> </a:t>
            </a:r>
            <a:r>
              <a:rPr lang="ru-RU" sz="1900" dirty="0" err="1"/>
              <a:t>або</a:t>
            </a:r>
            <a:r>
              <a:rPr lang="ru-RU" sz="1900" dirty="0"/>
              <a:t> </a:t>
            </a:r>
            <a:r>
              <a:rPr lang="ru-RU" sz="1900" dirty="0" err="1"/>
              <a:t>прекурсорів</a:t>
            </a:r>
            <a:r>
              <a:rPr lang="ru-RU" sz="1900" dirty="0"/>
              <a:t> (ст.320 ККУ) </a:t>
            </a:r>
            <a:r>
              <a:rPr lang="uk-UA" sz="1900" dirty="0" smtClean="0"/>
              <a:t>;</a:t>
            </a:r>
          </a:p>
          <a:p>
            <a:pPr marL="514350" indent="-514350" algn="just">
              <a:buFont typeface="Arial" pitchFamily="34" charset="0"/>
              <a:buAutoNum type="arabicParenR"/>
            </a:pPr>
            <a:r>
              <a:rPr lang="ru-RU" sz="1900" dirty="0" err="1"/>
              <a:t>Викрадення</a:t>
            </a:r>
            <a:r>
              <a:rPr lang="ru-RU" sz="1900" dirty="0"/>
              <a:t>, </a:t>
            </a:r>
            <a:r>
              <a:rPr lang="ru-RU" sz="1900" dirty="0" err="1"/>
              <a:t>привласнення</a:t>
            </a:r>
            <a:r>
              <a:rPr lang="ru-RU" sz="1900" dirty="0"/>
              <a:t>, </a:t>
            </a:r>
            <a:r>
              <a:rPr lang="ru-RU" sz="1900" dirty="0" err="1"/>
              <a:t>вимагання</a:t>
            </a:r>
            <a:r>
              <a:rPr lang="ru-RU" sz="1900" dirty="0"/>
              <a:t> </a:t>
            </a:r>
            <a:r>
              <a:rPr lang="ru-RU" sz="1900" dirty="0" err="1"/>
              <a:t>документів</a:t>
            </a:r>
            <a:r>
              <a:rPr lang="ru-RU" sz="1900" dirty="0"/>
              <a:t>, </a:t>
            </a:r>
            <a:r>
              <a:rPr lang="ru-RU" sz="1900" dirty="0" err="1"/>
              <a:t>штампів</a:t>
            </a:r>
            <a:r>
              <a:rPr lang="ru-RU" sz="1900" dirty="0"/>
              <a:t>, печаток, </a:t>
            </a:r>
            <a:r>
              <a:rPr lang="ru-RU" sz="1900" dirty="0" err="1"/>
              <a:t>заволодіння</a:t>
            </a:r>
            <a:r>
              <a:rPr lang="ru-RU" sz="1900" dirty="0"/>
              <a:t> ними шляхом </a:t>
            </a:r>
            <a:r>
              <a:rPr lang="ru-RU" sz="1900" dirty="0" err="1"/>
              <a:t>шахрайства</a:t>
            </a:r>
            <a:r>
              <a:rPr lang="ru-RU" sz="1900" dirty="0"/>
              <a:t> </a:t>
            </a:r>
            <a:r>
              <a:rPr lang="ru-RU" sz="1900" dirty="0" err="1"/>
              <a:t>чи</a:t>
            </a:r>
            <a:r>
              <a:rPr lang="ru-RU" sz="1900" dirty="0"/>
              <a:t> </a:t>
            </a:r>
            <a:r>
              <a:rPr lang="ru-RU" sz="1900" dirty="0" err="1"/>
              <a:t>зловживання</a:t>
            </a:r>
            <a:r>
              <a:rPr lang="ru-RU" sz="1900" dirty="0"/>
              <a:t> </a:t>
            </a:r>
            <a:r>
              <a:rPr lang="ru-RU" sz="1900" dirty="0" err="1"/>
              <a:t>службовим</a:t>
            </a:r>
            <a:r>
              <a:rPr lang="ru-RU" sz="1900" dirty="0"/>
              <a:t> становищем </a:t>
            </a:r>
            <a:r>
              <a:rPr lang="ru-RU" sz="1900" dirty="0" err="1"/>
              <a:t>або</a:t>
            </a:r>
            <a:r>
              <a:rPr lang="ru-RU" sz="1900" dirty="0"/>
              <a:t> </a:t>
            </a:r>
            <a:r>
              <a:rPr lang="ru-RU" sz="1900" dirty="0" err="1"/>
              <a:t>їх</a:t>
            </a:r>
            <a:r>
              <a:rPr lang="ru-RU" sz="1900" dirty="0"/>
              <a:t> </a:t>
            </a:r>
            <a:r>
              <a:rPr lang="ru-RU" sz="1900" dirty="0" err="1"/>
              <a:t>пошкодження</a:t>
            </a:r>
            <a:r>
              <a:rPr lang="uk-UA" sz="1900" dirty="0"/>
              <a:t> (ст. 357 ККУ</a:t>
            </a:r>
            <a:r>
              <a:rPr lang="uk-UA" sz="1900" dirty="0" smtClean="0"/>
              <a:t>);</a:t>
            </a:r>
          </a:p>
          <a:p>
            <a:pPr marL="514350" indent="-514350" algn="just">
              <a:buFont typeface="Arial" pitchFamily="34" charset="0"/>
              <a:buAutoNum type="arabicParenR"/>
            </a:pPr>
            <a:endParaRPr lang="uk-UA" sz="1800" dirty="0" smtClean="0"/>
          </a:p>
        </p:txBody>
      </p:sp>
    </p:spTree>
    <p:extLst>
      <p:ext uri="{BB962C8B-B14F-4D97-AF65-F5344CB8AC3E}">
        <p14:creationId xmlns:p14="http://schemas.microsoft.com/office/powerpoint/2010/main" xmlns="" val="20678642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3071"/>
            <a:ext cx="9144000" cy="1143000"/>
          </a:xfrm>
        </p:spPr>
        <p:txBody>
          <a:bodyPr>
            <a:normAutofit/>
          </a:bodyPr>
          <a:lstStyle/>
          <a:p>
            <a:r>
              <a:rPr lang="uk-UA" b="1" dirty="0"/>
              <a:t>План лекції (навчальні питання</a:t>
            </a:r>
            <a:r>
              <a:rPr lang="uk-UA" b="1" dirty="0" smtClean="0"/>
              <a:t>):</a:t>
            </a:r>
            <a:endParaRPr lang="ru-RU" dirty="0"/>
          </a:p>
        </p:txBody>
      </p:sp>
      <p:sp>
        <p:nvSpPr>
          <p:cNvPr id="3" name="Объект 2"/>
          <p:cNvSpPr>
            <a:spLocks noGrp="1"/>
          </p:cNvSpPr>
          <p:nvPr>
            <p:ph idx="1"/>
          </p:nvPr>
        </p:nvSpPr>
        <p:spPr>
          <a:xfrm>
            <a:off x="0" y="1052736"/>
            <a:ext cx="9144000" cy="5805264"/>
          </a:xfrm>
        </p:spPr>
        <p:txBody>
          <a:bodyPr>
            <a:normAutofit lnSpcReduction="10000"/>
          </a:bodyPr>
          <a:lstStyle/>
          <a:p>
            <a:r>
              <a:rPr lang="uk-UA" b="1" dirty="0"/>
              <a:t>Вступ</a:t>
            </a:r>
            <a:endParaRPr lang="ru-RU" dirty="0"/>
          </a:p>
          <a:p>
            <a:pPr marL="514350" lvl="0" indent="-514350">
              <a:buFont typeface="+mj-lt"/>
              <a:buAutoNum type="arabicPeriod"/>
            </a:pPr>
            <a:r>
              <a:rPr lang="uk-UA" dirty="0"/>
              <a:t>Соціальна небезпека корупції та її наслідки для держави і суспільства.</a:t>
            </a:r>
            <a:endParaRPr lang="ru-RU" dirty="0"/>
          </a:p>
          <a:p>
            <a:pPr marL="514350" lvl="0" indent="-514350">
              <a:buFont typeface="+mj-lt"/>
              <a:buAutoNum type="arabicPeriod"/>
            </a:pPr>
            <a:r>
              <a:rPr lang="uk-UA" dirty="0"/>
              <a:t>Рівень, структура, динаміка корупційної злочинності.</a:t>
            </a:r>
            <a:endParaRPr lang="ru-RU" b="1" dirty="0"/>
          </a:p>
          <a:p>
            <a:pPr marL="514350" indent="-514350">
              <a:buFont typeface="+mj-lt"/>
              <a:buAutoNum type="arabicPeriod"/>
            </a:pPr>
            <a:r>
              <a:rPr lang="uk-UA" dirty="0"/>
              <a:t>Причини та умови корупційної злочинності.</a:t>
            </a:r>
            <a:endParaRPr lang="ru-RU" dirty="0"/>
          </a:p>
          <a:p>
            <a:pPr marL="514350" lvl="0" indent="-514350">
              <a:buFont typeface="+mj-lt"/>
              <a:buAutoNum type="arabicPeriod"/>
            </a:pPr>
            <a:r>
              <a:rPr lang="uk-UA" dirty="0" smtClean="0"/>
              <a:t>Нормативно-правове </a:t>
            </a:r>
            <a:r>
              <a:rPr lang="uk-UA" dirty="0"/>
              <a:t>забезпечення запобігання та протидії корупції в Україні</a:t>
            </a:r>
            <a:endParaRPr lang="ru-RU" dirty="0"/>
          </a:p>
          <a:p>
            <a:pPr marL="514350" lvl="0" indent="-514350">
              <a:buFont typeface="+mj-lt"/>
              <a:buAutoNum type="arabicPeriod"/>
            </a:pPr>
            <a:r>
              <a:rPr lang="uk-UA" dirty="0" smtClean="0"/>
              <a:t>Заходи </a:t>
            </a:r>
            <a:r>
              <a:rPr lang="uk-UA" dirty="0"/>
              <a:t>запобігання корупції та корупційній злочинності.</a:t>
            </a:r>
            <a:endParaRPr lang="ru-RU" dirty="0"/>
          </a:p>
          <a:p>
            <a:r>
              <a:rPr lang="uk-UA" b="1" dirty="0" smtClean="0"/>
              <a:t>Висновок</a:t>
            </a:r>
            <a:endParaRPr lang="ru-RU" dirty="0"/>
          </a:p>
        </p:txBody>
      </p:sp>
    </p:spTree>
    <p:extLst>
      <p:ext uri="{BB962C8B-B14F-4D97-AF65-F5344CB8AC3E}">
        <p14:creationId xmlns:p14="http://schemas.microsoft.com/office/powerpoint/2010/main" xmlns="" val="348671602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942"/>
            <a:ext cx="9144000" cy="7171194"/>
          </a:xfrm>
          <a:prstGeom prst="rect">
            <a:avLst/>
          </a:prstGeom>
        </p:spPr>
        <p:txBody>
          <a:bodyPr wrap="square">
            <a:spAutoFit/>
          </a:bodyPr>
          <a:lstStyle/>
          <a:p>
            <a:pPr marL="514350" indent="-514350" algn="just">
              <a:buFont typeface="+mj-lt"/>
              <a:buAutoNum type="arabicParenR" startAt="5"/>
            </a:pPr>
            <a:r>
              <a:rPr lang="uk-UA" sz="1900" dirty="0" smtClean="0"/>
              <a:t>Викрадення</a:t>
            </a:r>
            <a:r>
              <a:rPr lang="uk-UA" sz="1900" dirty="0"/>
              <a:t>, привласнення, вимагання військовослужбовцем зброї, бойових припасів, вибухових або інших бойових речовин, засобів пересування, військової та спеціальної техніки чи іншого військового майна, а також заволодіння ними шляхом шахрайства або зловживання службовим становищем (ст. 410 ККУ </a:t>
            </a:r>
            <a:r>
              <a:rPr lang="uk-UA" sz="1900" dirty="0" smtClean="0"/>
              <a:t>).</a:t>
            </a:r>
          </a:p>
          <a:p>
            <a:pPr marL="514350" indent="-514350" algn="just">
              <a:buFont typeface="+mj-lt"/>
              <a:buAutoNum type="romanUcPeriod" startAt="2"/>
            </a:pPr>
            <a:r>
              <a:rPr lang="uk-UA" sz="2200" b="1" i="1" dirty="0" smtClean="0"/>
              <a:t>інші злочини :</a:t>
            </a:r>
          </a:p>
          <a:p>
            <a:pPr marL="514350" indent="-514350" algn="just">
              <a:buFont typeface="+mj-lt"/>
              <a:buAutoNum type="arabicPeriod" startAt="6"/>
            </a:pPr>
            <a:r>
              <a:rPr lang="ru-RU" sz="1900" dirty="0" err="1"/>
              <a:t>Нецільове</a:t>
            </a:r>
            <a:r>
              <a:rPr lang="ru-RU" sz="1900" dirty="0"/>
              <a:t> </a:t>
            </a:r>
            <a:r>
              <a:rPr lang="ru-RU" sz="1900" dirty="0" err="1"/>
              <a:t>використання</a:t>
            </a:r>
            <a:r>
              <a:rPr lang="ru-RU" sz="1900" dirty="0"/>
              <a:t> </a:t>
            </a:r>
            <a:r>
              <a:rPr lang="ru-RU" sz="1900" dirty="0" err="1"/>
              <a:t>бюджетних</a:t>
            </a:r>
            <a:r>
              <a:rPr lang="ru-RU" sz="1900" dirty="0"/>
              <a:t> </a:t>
            </a:r>
            <a:r>
              <a:rPr lang="ru-RU" sz="1900" dirty="0" err="1"/>
              <a:t>коштів</a:t>
            </a:r>
            <a:r>
              <a:rPr lang="ru-RU" sz="1900" dirty="0"/>
              <a:t>, </a:t>
            </a:r>
            <a:r>
              <a:rPr lang="ru-RU" sz="1900" dirty="0" err="1"/>
              <a:t>здійснення</a:t>
            </a:r>
            <a:r>
              <a:rPr lang="ru-RU" sz="1900" dirty="0"/>
              <a:t> </a:t>
            </a:r>
            <a:r>
              <a:rPr lang="ru-RU" sz="1900" dirty="0" err="1"/>
              <a:t>видатків</a:t>
            </a:r>
            <a:r>
              <a:rPr lang="ru-RU" sz="1900" dirty="0"/>
              <a:t> бюджету </a:t>
            </a:r>
            <a:r>
              <a:rPr lang="ru-RU" sz="1900" dirty="0" err="1"/>
              <a:t>чи</a:t>
            </a:r>
            <a:r>
              <a:rPr lang="ru-RU" sz="1900" dirty="0"/>
              <a:t> </a:t>
            </a:r>
            <a:r>
              <a:rPr lang="ru-RU" sz="1900" dirty="0" err="1"/>
              <a:t>надання</a:t>
            </a:r>
            <a:r>
              <a:rPr lang="ru-RU" sz="1900" dirty="0"/>
              <a:t> </a:t>
            </a:r>
            <a:r>
              <a:rPr lang="ru-RU" sz="1900" dirty="0" err="1"/>
              <a:t>кредитів</a:t>
            </a:r>
            <a:r>
              <a:rPr lang="ru-RU" sz="1900" dirty="0"/>
              <a:t> з бюджету без </a:t>
            </a:r>
            <a:r>
              <a:rPr lang="ru-RU" sz="1900" dirty="0" err="1"/>
              <a:t>встановлених</a:t>
            </a:r>
            <a:r>
              <a:rPr lang="ru-RU" sz="1900" dirty="0"/>
              <a:t> </a:t>
            </a:r>
            <a:r>
              <a:rPr lang="ru-RU" sz="1900" dirty="0" err="1"/>
              <a:t>бюджетних</a:t>
            </a:r>
            <a:r>
              <a:rPr lang="ru-RU" sz="1900" dirty="0"/>
              <a:t> </a:t>
            </a:r>
            <a:r>
              <a:rPr lang="ru-RU" sz="1900" dirty="0" err="1"/>
              <a:t>призначень</a:t>
            </a:r>
            <a:r>
              <a:rPr lang="ru-RU" sz="1900" dirty="0"/>
              <a:t> </a:t>
            </a:r>
            <a:r>
              <a:rPr lang="ru-RU" sz="1900" dirty="0" err="1"/>
              <a:t>або</a:t>
            </a:r>
            <a:r>
              <a:rPr lang="ru-RU" sz="1900" dirty="0"/>
              <a:t> з </a:t>
            </a:r>
            <a:r>
              <a:rPr lang="ru-RU" sz="1900" dirty="0" err="1"/>
              <a:t>їх</a:t>
            </a:r>
            <a:r>
              <a:rPr lang="ru-RU" sz="1900" dirty="0"/>
              <a:t> </a:t>
            </a:r>
            <a:r>
              <a:rPr lang="ru-RU" sz="1900" dirty="0" err="1"/>
              <a:t>перевищенням</a:t>
            </a:r>
            <a:r>
              <a:rPr lang="ru-RU" sz="1900" dirty="0"/>
              <a:t> (ст.210 ККУ);</a:t>
            </a:r>
            <a:endParaRPr lang="uk-UA" sz="1900" dirty="0"/>
          </a:p>
          <a:p>
            <a:pPr marL="514350" indent="-514350" algn="just">
              <a:buFont typeface="+mj-lt"/>
              <a:buAutoNum type="arabicPeriod" startAt="6"/>
            </a:pPr>
            <a:r>
              <a:rPr lang="ru-RU" sz="1900" dirty="0" err="1"/>
              <a:t>Підкуп</a:t>
            </a:r>
            <a:r>
              <a:rPr lang="ru-RU" sz="1900" dirty="0"/>
              <a:t> </a:t>
            </a:r>
            <a:r>
              <a:rPr lang="ru-RU" sz="1900" dirty="0" err="1"/>
              <a:t>працівника</a:t>
            </a:r>
            <a:r>
              <a:rPr lang="ru-RU" sz="1900" dirty="0"/>
              <a:t> </a:t>
            </a:r>
            <a:r>
              <a:rPr lang="ru-RU" sz="1900" dirty="0" err="1"/>
              <a:t>підприємства</a:t>
            </a:r>
            <a:r>
              <a:rPr lang="ru-RU" sz="1900" dirty="0"/>
              <a:t>, установи </a:t>
            </a:r>
            <a:r>
              <a:rPr lang="ru-RU" sz="1900" dirty="0" err="1"/>
              <a:t>чи</a:t>
            </a:r>
            <a:r>
              <a:rPr lang="ru-RU" sz="1900" dirty="0"/>
              <a:t> </a:t>
            </a:r>
            <a:r>
              <a:rPr lang="ru-RU" sz="1900" dirty="0" err="1"/>
              <a:t>організації</a:t>
            </a:r>
            <a:r>
              <a:rPr lang="ru-RU" sz="1900" dirty="0"/>
              <a:t> </a:t>
            </a:r>
            <a:r>
              <a:rPr lang="uk-UA" sz="1900" dirty="0"/>
              <a:t>(ст. 354 ККУ</a:t>
            </a:r>
            <a:r>
              <a:rPr lang="uk-UA" sz="1900" dirty="0" smtClean="0"/>
              <a:t>);</a:t>
            </a:r>
          </a:p>
          <a:p>
            <a:pPr marL="514350" indent="-514350" algn="just">
              <a:buFont typeface="+mj-lt"/>
              <a:buAutoNum type="arabicPeriod" startAt="6"/>
            </a:pPr>
            <a:r>
              <a:rPr lang="ru-RU" sz="1900" dirty="0" err="1" smtClean="0"/>
              <a:t>Зловживання</a:t>
            </a:r>
            <a:r>
              <a:rPr lang="ru-RU" sz="1900" dirty="0" smtClean="0"/>
              <a:t> </a:t>
            </a:r>
            <a:r>
              <a:rPr lang="ru-RU" sz="1900" dirty="0" err="1"/>
              <a:t>владою</a:t>
            </a:r>
            <a:r>
              <a:rPr lang="ru-RU" sz="1900" dirty="0"/>
              <a:t> </a:t>
            </a:r>
            <a:r>
              <a:rPr lang="ru-RU" sz="1900" dirty="0" err="1"/>
              <a:t>або</a:t>
            </a:r>
            <a:r>
              <a:rPr lang="ru-RU" sz="1900" dirty="0"/>
              <a:t> </a:t>
            </a:r>
            <a:r>
              <a:rPr lang="ru-RU" sz="1900" dirty="0" err="1"/>
              <a:t>службовим</a:t>
            </a:r>
            <a:r>
              <a:rPr lang="ru-RU" sz="1900" dirty="0"/>
              <a:t> </a:t>
            </a:r>
            <a:r>
              <a:rPr lang="ru-RU" sz="1900" dirty="0" smtClean="0"/>
              <a:t>становищем </a:t>
            </a:r>
            <a:r>
              <a:rPr lang="uk-UA" sz="1900" dirty="0" smtClean="0"/>
              <a:t>(ст.364 </a:t>
            </a:r>
            <a:r>
              <a:rPr lang="uk-UA" sz="1900" dirty="0"/>
              <a:t>ККУ</a:t>
            </a:r>
            <a:r>
              <a:rPr lang="uk-UA" sz="1900" dirty="0" smtClean="0"/>
              <a:t>);</a:t>
            </a:r>
          </a:p>
          <a:p>
            <a:pPr marL="514350" indent="-514350" algn="just">
              <a:buFont typeface="+mj-lt"/>
              <a:buAutoNum type="arabicPeriod" startAt="6"/>
            </a:pPr>
            <a:r>
              <a:rPr lang="ru-RU" sz="1900" dirty="0" err="1" smtClean="0"/>
              <a:t>Зловживання</a:t>
            </a:r>
            <a:r>
              <a:rPr lang="ru-RU" sz="1900" dirty="0" smtClean="0"/>
              <a:t> </a:t>
            </a:r>
            <a:r>
              <a:rPr lang="ru-RU" sz="1900" dirty="0" err="1"/>
              <a:t>повноваженнями</a:t>
            </a:r>
            <a:r>
              <a:rPr lang="ru-RU" sz="1900" dirty="0"/>
              <a:t> </a:t>
            </a:r>
            <a:r>
              <a:rPr lang="ru-RU" sz="1900" dirty="0" err="1"/>
              <a:t>службовою</a:t>
            </a:r>
            <a:r>
              <a:rPr lang="ru-RU" sz="1900" dirty="0"/>
              <a:t> особою </a:t>
            </a:r>
            <a:r>
              <a:rPr lang="ru-RU" sz="1900" dirty="0" err="1"/>
              <a:t>юридичної</a:t>
            </a:r>
            <a:r>
              <a:rPr lang="ru-RU" sz="1900" dirty="0"/>
              <a:t> особи приватного права </a:t>
            </a:r>
            <a:r>
              <a:rPr lang="ru-RU" sz="1900" dirty="0" err="1"/>
              <a:t>незалежно</a:t>
            </a:r>
            <a:r>
              <a:rPr lang="ru-RU" sz="1900" dirty="0"/>
              <a:t> </a:t>
            </a:r>
            <a:r>
              <a:rPr lang="ru-RU" sz="1900" dirty="0" err="1"/>
              <a:t>від</a:t>
            </a:r>
            <a:r>
              <a:rPr lang="ru-RU" sz="1900" dirty="0"/>
              <a:t> </a:t>
            </a:r>
            <a:r>
              <a:rPr lang="ru-RU" sz="1900" dirty="0" err="1"/>
              <a:t>організаційно-правової</a:t>
            </a:r>
            <a:r>
              <a:rPr lang="ru-RU" sz="1900" dirty="0"/>
              <a:t> </a:t>
            </a:r>
            <a:r>
              <a:rPr lang="ru-RU" sz="1900" dirty="0" err="1" smtClean="0"/>
              <a:t>форми</a:t>
            </a:r>
            <a:r>
              <a:rPr lang="ru-RU" sz="1900" dirty="0" smtClean="0"/>
              <a:t> (ст. </a:t>
            </a:r>
            <a:r>
              <a:rPr lang="uk-UA" sz="1900" dirty="0" smtClean="0"/>
              <a:t>364-1 ККУ</a:t>
            </a:r>
            <a:r>
              <a:rPr lang="ru-RU" sz="1900" dirty="0" smtClean="0"/>
              <a:t>);</a:t>
            </a:r>
          </a:p>
          <a:p>
            <a:pPr marL="514350" indent="-514350" algn="just">
              <a:buFont typeface="+mj-lt"/>
              <a:buAutoNum type="arabicPeriod" startAt="6"/>
            </a:pPr>
            <a:r>
              <a:rPr lang="ru-RU" sz="1900" dirty="0" err="1" smtClean="0"/>
              <a:t>Зловживання</a:t>
            </a:r>
            <a:r>
              <a:rPr lang="ru-RU" sz="1900" dirty="0" smtClean="0"/>
              <a:t> </a:t>
            </a:r>
            <a:r>
              <a:rPr lang="ru-RU" sz="1900" dirty="0" err="1"/>
              <a:t>повноваженнями</a:t>
            </a:r>
            <a:r>
              <a:rPr lang="ru-RU" sz="1900" dirty="0"/>
              <a:t> особами, </a:t>
            </a:r>
            <a:r>
              <a:rPr lang="ru-RU" sz="1900" dirty="0" err="1"/>
              <a:t>які</a:t>
            </a:r>
            <a:r>
              <a:rPr lang="ru-RU" sz="1900" dirty="0"/>
              <a:t> </a:t>
            </a:r>
            <a:r>
              <a:rPr lang="ru-RU" sz="1900" dirty="0" err="1"/>
              <a:t>надають</a:t>
            </a:r>
            <a:r>
              <a:rPr lang="ru-RU" sz="1900" dirty="0"/>
              <a:t> </a:t>
            </a:r>
            <a:r>
              <a:rPr lang="ru-RU" sz="1900" dirty="0" err="1"/>
              <a:t>публічні</a:t>
            </a:r>
            <a:r>
              <a:rPr lang="ru-RU" sz="1900" dirty="0"/>
              <a:t> </a:t>
            </a:r>
            <a:r>
              <a:rPr lang="ru-RU" sz="1900" dirty="0" err="1" smtClean="0"/>
              <a:t>послуги</a:t>
            </a:r>
            <a:r>
              <a:rPr lang="ru-RU" sz="1900" dirty="0" smtClean="0"/>
              <a:t> (ст. </a:t>
            </a:r>
            <a:r>
              <a:rPr lang="uk-UA" sz="1900" dirty="0" smtClean="0"/>
              <a:t>365-2 ККУ</a:t>
            </a:r>
            <a:r>
              <a:rPr lang="ru-RU" sz="1900" dirty="0" smtClean="0"/>
              <a:t>)</a:t>
            </a:r>
            <a:r>
              <a:rPr lang="uk-UA" sz="1900" dirty="0" smtClean="0"/>
              <a:t>;</a:t>
            </a:r>
          </a:p>
          <a:p>
            <a:pPr marL="514350" indent="-514350" algn="just">
              <a:buFont typeface="+mj-lt"/>
              <a:buAutoNum type="arabicPeriod" startAt="6"/>
            </a:pPr>
            <a:r>
              <a:rPr lang="ru-RU" sz="1900" dirty="0" err="1" smtClean="0"/>
              <a:t>Декларування</a:t>
            </a:r>
            <a:r>
              <a:rPr lang="ru-RU" sz="1900" dirty="0" smtClean="0"/>
              <a:t> </a:t>
            </a:r>
            <a:r>
              <a:rPr lang="ru-RU" sz="1900" dirty="0" err="1"/>
              <a:t>недостовірної</a:t>
            </a:r>
            <a:r>
              <a:rPr lang="ru-RU" sz="1900" dirty="0"/>
              <a:t> </a:t>
            </a:r>
            <a:r>
              <a:rPr lang="ru-RU" sz="1900" dirty="0" err="1" smtClean="0"/>
              <a:t>інформації</a:t>
            </a:r>
            <a:r>
              <a:rPr lang="ru-RU" sz="1900" dirty="0" smtClean="0"/>
              <a:t> (ст. 366-1 ККУ); </a:t>
            </a:r>
            <a:endParaRPr lang="uk-UA" sz="1900" dirty="0" smtClean="0"/>
          </a:p>
          <a:p>
            <a:pPr marL="514350" indent="-514350" algn="just">
              <a:buFont typeface="+mj-lt"/>
              <a:buAutoNum type="arabicPeriod" startAt="6"/>
            </a:pPr>
            <a:r>
              <a:rPr lang="ru-RU" sz="1900" dirty="0" err="1" smtClean="0"/>
              <a:t>Прийняття</a:t>
            </a:r>
            <a:r>
              <a:rPr lang="ru-RU" sz="1900" dirty="0" smtClean="0"/>
              <a:t> </a:t>
            </a:r>
            <a:r>
              <a:rPr lang="ru-RU" sz="1900" dirty="0" err="1"/>
              <a:t>пропозиції</a:t>
            </a:r>
            <a:r>
              <a:rPr lang="ru-RU" sz="1900" dirty="0"/>
              <a:t>, </a:t>
            </a:r>
            <a:r>
              <a:rPr lang="ru-RU" sz="1900" dirty="0" err="1"/>
              <a:t>обіцянки</a:t>
            </a:r>
            <a:r>
              <a:rPr lang="ru-RU" sz="1900" dirty="0"/>
              <a:t> </a:t>
            </a:r>
            <a:r>
              <a:rPr lang="ru-RU" sz="1900" dirty="0" err="1"/>
              <a:t>або</a:t>
            </a:r>
            <a:r>
              <a:rPr lang="ru-RU" sz="1900" dirty="0"/>
              <a:t> </a:t>
            </a:r>
            <a:r>
              <a:rPr lang="ru-RU" sz="1900" dirty="0" err="1"/>
              <a:t>одержання</a:t>
            </a:r>
            <a:r>
              <a:rPr lang="ru-RU" sz="1900" dirty="0"/>
              <a:t> </a:t>
            </a:r>
            <a:r>
              <a:rPr lang="ru-RU" sz="1900" dirty="0" err="1"/>
              <a:t>неправомірної</a:t>
            </a:r>
            <a:r>
              <a:rPr lang="ru-RU" sz="1900" dirty="0"/>
              <a:t> </a:t>
            </a:r>
            <a:r>
              <a:rPr lang="ru-RU" sz="1900" dirty="0" err="1"/>
              <a:t>вигоди</a:t>
            </a:r>
            <a:r>
              <a:rPr lang="ru-RU" sz="1900" dirty="0"/>
              <a:t> </a:t>
            </a:r>
            <a:r>
              <a:rPr lang="ru-RU" sz="1900" dirty="0" err="1"/>
              <a:t>службовою</a:t>
            </a:r>
            <a:r>
              <a:rPr lang="ru-RU" sz="1900" dirty="0"/>
              <a:t> </a:t>
            </a:r>
            <a:r>
              <a:rPr lang="ru-RU" sz="1900" dirty="0" smtClean="0"/>
              <a:t>особою (ст. </a:t>
            </a:r>
            <a:r>
              <a:rPr lang="uk-UA" sz="1900" dirty="0" smtClean="0"/>
              <a:t>368 ККУ</a:t>
            </a:r>
            <a:r>
              <a:rPr lang="ru-RU" sz="1900" dirty="0" smtClean="0"/>
              <a:t>), </a:t>
            </a:r>
            <a:r>
              <a:rPr lang="uk-UA" sz="1900" dirty="0"/>
              <a:t>Незаконне збагачення </a:t>
            </a:r>
            <a:r>
              <a:rPr lang="uk-UA" sz="1900" dirty="0" smtClean="0"/>
              <a:t>(ст. 368-2 </a:t>
            </a:r>
            <a:r>
              <a:rPr lang="uk-UA" sz="1900" dirty="0"/>
              <a:t>ККУ</a:t>
            </a:r>
            <a:r>
              <a:rPr lang="uk-UA" sz="1900" dirty="0" smtClean="0"/>
              <a:t>), </a:t>
            </a:r>
            <a:r>
              <a:rPr lang="ru-RU" sz="1900" dirty="0" err="1"/>
              <a:t>Підкуп</a:t>
            </a:r>
            <a:r>
              <a:rPr lang="ru-RU" sz="1900" dirty="0"/>
              <a:t> </a:t>
            </a:r>
            <a:r>
              <a:rPr lang="ru-RU" sz="1900" dirty="0" err="1"/>
              <a:t>службової</a:t>
            </a:r>
            <a:r>
              <a:rPr lang="ru-RU" sz="1900" dirty="0"/>
              <a:t> особи </a:t>
            </a:r>
            <a:r>
              <a:rPr lang="ru-RU" sz="1900" dirty="0" err="1"/>
              <a:t>юридичної</a:t>
            </a:r>
            <a:r>
              <a:rPr lang="ru-RU" sz="1900" dirty="0"/>
              <a:t> особи приватного права </a:t>
            </a:r>
            <a:r>
              <a:rPr lang="ru-RU" sz="1900" dirty="0" err="1"/>
              <a:t>незалежно</a:t>
            </a:r>
            <a:r>
              <a:rPr lang="ru-RU" sz="1900" dirty="0"/>
              <a:t> </a:t>
            </a:r>
            <a:r>
              <a:rPr lang="ru-RU" sz="1900" dirty="0" err="1"/>
              <a:t>від</a:t>
            </a:r>
            <a:r>
              <a:rPr lang="ru-RU" sz="1900" dirty="0"/>
              <a:t> </a:t>
            </a:r>
            <a:r>
              <a:rPr lang="ru-RU" sz="1900" dirty="0" err="1"/>
              <a:t>організаційно-правової</a:t>
            </a:r>
            <a:r>
              <a:rPr lang="ru-RU" sz="1900" dirty="0"/>
              <a:t> </a:t>
            </a:r>
            <a:r>
              <a:rPr lang="ru-RU" sz="1900" dirty="0" err="1" smtClean="0"/>
              <a:t>форми</a:t>
            </a:r>
            <a:r>
              <a:rPr lang="ru-RU" sz="1900" dirty="0" smtClean="0"/>
              <a:t> </a:t>
            </a:r>
            <a:r>
              <a:rPr lang="uk-UA" sz="1900" dirty="0" smtClean="0"/>
              <a:t>(ст. 368-3 </a:t>
            </a:r>
            <a:r>
              <a:rPr lang="uk-UA" sz="1900" dirty="0"/>
              <a:t>ККУ), </a:t>
            </a:r>
            <a:r>
              <a:rPr lang="ru-RU" sz="1900" dirty="0" err="1"/>
              <a:t>Підкуп</a:t>
            </a:r>
            <a:r>
              <a:rPr lang="ru-RU" sz="1900" dirty="0"/>
              <a:t> особи, яка </a:t>
            </a:r>
            <a:r>
              <a:rPr lang="ru-RU" sz="1900" dirty="0" err="1"/>
              <a:t>надає</a:t>
            </a:r>
            <a:r>
              <a:rPr lang="ru-RU" sz="1900" dirty="0"/>
              <a:t> </a:t>
            </a:r>
            <a:r>
              <a:rPr lang="ru-RU" sz="1900" dirty="0" err="1"/>
              <a:t>публічні</a:t>
            </a:r>
            <a:r>
              <a:rPr lang="ru-RU" sz="1900" dirty="0"/>
              <a:t> </a:t>
            </a:r>
            <a:r>
              <a:rPr lang="ru-RU" sz="1900" dirty="0" err="1" smtClean="0"/>
              <a:t>послуги</a:t>
            </a:r>
            <a:r>
              <a:rPr lang="uk-UA" sz="1900" dirty="0"/>
              <a:t> </a:t>
            </a:r>
            <a:r>
              <a:rPr lang="uk-UA" sz="1900" dirty="0" smtClean="0"/>
              <a:t>(ст. 368-4 </a:t>
            </a:r>
            <a:r>
              <a:rPr lang="uk-UA" sz="1900" dirty="0"/>
              <a:t>ККУ</a:t>
            </a:r>
            <a:r>
              <a:rPr lang="uk-UA" sz="1900" dirty="0" smtClean="0"/>
              <a:t>), </a:t>
            </a:r>
            <a:r>
              <a:rPr lang="uk-UA" sz="1900" dirty="0"/>
              <a:t>Незаконне </a:t>
            </a:r>
            <a:r>
              <a:rPr lang="uk-UA" sz="1900" dirty="0" smtClean="0"/>
              <a:t>збагачення (ст. 368-5 ККУ); </a:t>
            </a:r>
          </a:p>
          <a:p>
            <a:pPr marL="514350" indent="-514350" algn="just">
              <a:buFont typeface="+mj-lt"/>
              <a:buAutoNum type="arabicPeriod" startAt="6"/>
            </a:pPr>
            <a:r>
              <a:rPr lang="ru-RU" sz="1900" dirty="0" err="1" smtClean="0"/>
              <a:t>Пропозиція</a:t>
            </a:r>
            <a:r>
              <a:rPr lang="ru-RU" sz="1900" dirty="0"/>
              <a:t>, </a:t>
            </a:r>
            <a:r>
              <a:rPr lang="ru-RU" sz="1900" dirty="0" err="1"/>
              <a:t>обіцянка</a:t>
            </a:r>
            <a:r>
              <a:rPr lang="ru-RU" sz="1900" dirty="0"/>
              <a:t> </a:t>
            </a:r>
            <a:r>
              <a:rPr lang="ru-RU" sz="1900" dirty="0" err="1"/>
              <a:t>або</a:t>
            </a:r>
            <a:r>
              <a:rPr lang="ru-RU" sz="1900" dirty="0"/>
              <a:t> </a:t>
            </a:r>
            <a:r>
              <a:rPr lang="ru-RU" sz="1900" dirty="0" err="1"/>
              <a:t>надання</a:t>
            </a:r>
            <a:r>
              <a:rPr lang="ru-RU" sz="1900" dirty="0"/>
              <a:t> </a:t>
            </a:r>
            <a:r>
              <a:rPr lang="ru-RU" sz="1900" dirty="0" err="1"/>
              <a:t>неправомірної</a:t>
            </a:r>
            <a:r>
              <a:rPr lang="ru-RU" sz="1900" dirty="0"/>
              <a:t> </a:t>
            </a:r>
            <a:r>
              <a:rPr lang="ru-RU" sz="1900" dirty="0" err="1"/>
              <a:t>вигоди</a:t>
            </a:r>
            <a:r>
              <a:rPr lang="ru-RU" sz="1900" dirty="0"/>
              <a:t> </a:t>
            </a:r>
            <a:r>
              <a:rPr lang="ru-RU" sz="1900" dirty="0" err="1"/>
              <a:t>службовій</a:t>
            </a:r>
            <a:r>
              <a:rPr lang="ru-RU" sz="1900" dirty="0"/>
              <a:t> </a:t>
            </a:r>
            <a:r>
              <a:rPr lang="ru-RU" sz="1900" dirty="0" err="1" smtClean="0"/>
              <a:t>особі</a:t>
            </a:r>
            <a:r>
              <a:rPr lang="ru-RU" sz="1900" dirty="0" smtClean="0"/>
              <a:t> </a:t>
            </a:r>
            <a:r>
              <a:rPr lang="uk-UA" sz="1900" dirty="0" smtClean="0"/>
              <a:t>(ст. 369 </a:t>
            </a:r>
            <a:r>
              <a:rPr lang="uk-UA" sz="1900" dirty="0"/>
              <a:t>ККУ), Зловживання впливом </a:t>
            </a:r>
            <a:r>
              <a:rPr lang="uk-UA" sz="1900" dirty="0" smtClean="0"/>
              <a:t>(ст. 369-2 ККУ), </a:t>
            </a:r>
            <a:r>
              <a:rPr lang="ru-RU" sz="1900" dirty="0" err="1" smtClean="0"/>
              <a:t>Протиправний</a:t>
            </a:r>
            <a:r>
              <a:rPr lang="ru-RU" sz="1900" dirty="0" smtClean="0"/>
              <a:t> </a:t>
            </a:r>
            <a:r>
              <a:rPr lang="ru-RU" sz="1900" dirty="0" err="1"/>
              <a:t>вплив</a:t>
            </a:r>
            <a:r>
              <a:rPr lang="ru-RU" sz="1900" dirty="0"/>
              <a:t> на </a:t>
            </a:r>
            <a:r>
              <a:rPr lang="ru-RU" sz="1900" dirty="0" err="1"/>
              <a:t>результати</a:t>
            </a:r>
            <a:r>
              <a:rPr lang="ru-RU" sz="1900" dirty="0"/>
              <a:t> </a:t>
            </a:r>
            <a:r>
              <a:rPr lang="ru-RU" sz="1900" dirty="0" err="1"/>
              <a:t>офіційних</a:t>
            </a:r>
            <a:r>
              <a:rPr lang="ru-RU" sz="1900" dirty="0"/>
              <a:t> </a:t>
            </a:r>
            <a:r>
              <a:rPr lang="ru-RU" sz="1900" dirty="0" err="1"/>
              <a:t>спортивних</a:t>
            </a:r>
            <a:r>
              <a:rPr lang="ru-RU" sz="1900" dirty="0"/>
              <a:t> </a:t>
            </a:r>
            <a:r>
              <a:rPr lang="ru-RU" sz="1900" dirty="0" err="1" smtClean="0"/>
              <a:t>змагань</a:t>
            </a:r>
            <a:r>
              <a:rPr lang="uk-UA" sz="1900" dirty="0"/>
              <a:t> </a:t>
            </a:r>
            <a:r>
              <a:rPr lang="uk-UA" sz="1900" dirty="0" smtClean="0"/>
              <a:t>(с</a:t>
            </a:r>
            <a:r>
              <a:rPr lang="ru-RU" sz="1900" dirty="0" smtClean="0"/>
              <a:t>т. 369-3 ККУ). </a:t>
            </a:r>
            <a:endParaRPr lang="uk-UA" sz="1900" dirty="0" smtClean="0"/>
          </a:p>
          <a:p>
            <a:pPr marL="514350" indent="-514350" algn="just">
              <a:buFont typeface="+mj-lt"/>
              <a:buAutoNum type="arabicPeriod" startAt="6"/>
            </a:pPr>
            <a:endParaRPr lang="ru-RU" dirty="0"/>
          </a:p>
        </p:txBody>
      </p:sp>
    </p:spTree>
    <p:extLst>
      <p:ext uri="{BB962C8B-B14F-4D97-AF65-F5344CB8AC3E}">
        <p14:creationId xmlns:p14="http://schemas.microsoft.com/office/powerpoint/2010/main" xmlns="" val="34128614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530" y="0"/>
            <a:ext cx="9144000" cy="3539430"/>
          </a:xfrm>
          <a:prstGeom prst="rect">
            <a:avLst/>
          </a:prstGeom>
        </p:spPr>
        <p:txBody>
          <a:bodyPr wrap="square">
            <a:spAutoFit/>
          </a:bodyPr>
          <a:lstStyle/>
          <a:p>
            <a:pPr algn="just"/>
            <a:r>
              <a:rPr lang="uk-UA" sz="3200" b="1" i="1" dirty="0" smtClean="0"/>
              <a:t>Корупційна злочинність - сукупність </a:t>
            </a:r>
            <a:r>
              <a:rPr lang="uk-UA" sz="3200" b="1" i="1" dirty="0"/>
              <a:t>кримінальних правопорушень, що полягають у використанні особою, суб’єктом відповідальності за них, наданих їй службових повноважень та пов'язаних із цим можливостей, метою яких є одержання неправомірної вигоди для себе чи інших осіб.</a:t>
            </a:r>
            <a:endParaRPr lang="ru-RU" sz="3200"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0530" y="3429000"/>
            <a:ext cx="9154530" cy="3429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3769179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xmlns="" val="0"/>
              </a:ext>
            </a:extLst>
          </a:blip>
          <a:srcRect t="6016" b="6016"/>
          <a:stretch>
            <a:fillRect/>
          </a:stretch>
        </p:blipFill>
        <p:spPr bwMode="auto">
          <a:xfrm>
            <a:off x="0" y="11113"/>
            <a:ext cx="9144000" cy="684688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41695324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128" y="0"/>
            <a:ext cx="9144000" cy="6858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39524644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3465513" cy="1052736"/>
          </a:xfrm>
        </p:spPr>
        <p:txBody>
          <a:bodyPr>
            <a:normAutofit fontScale="90000"/>
          </a:bodyPr>
          <a:lstStyle/>
          <a:p>
            <a:pPr algn="ctr"/>
            <a:r>
              <a:rPr lang="uk-UA" sz="1600" dirty="0" smtClean="0"/>
              <a:t>Кримінальні правопорушення </a:t>
            </a:r>
            <a:r>
              <a:rPr lang="uk-UA" sz="1600" dirty="0"/>
              <a:t>у сфері службової діяльності та професійної діяльності, пов’язаної з наданням публічних </a:t>
            </a:r>
            <a:r>
              <a:rPr lang="uk-UA" sz="1600" dirty="0" smtClean="0"/>
              <a:t>послуг (ст. </a:t>
            </a:r>
            <a:r>
              <a:rPr lang="uk-UA" sz="1600" dirty="0"/>
              <a:t>364-370 КК </a:t>
            </a:r>
            <a:r>
              <a:rPr lang="uk-UA" sz="1600" dirty="0" smtClean="0"/>
              <a:t>України):</a:t>
            </a:r>
            <a:endParaRPr lang="ru-RU" sz="1600" dirty="0"/>
          </a:p>
        </p:txBody>
      </p:sp>
      <p:graphicFrame>
        <p:nvGraphicFramePr>
          <p:cNvPr id="8" name="Объект 7"/>
          <p:cNvGraphicFramePr>
            <a:graphicFrameLocks noGrp="1"/>
          </p:cNvGraphicFramePr>
          <p:nvPr>
            <p:ph idx="1"/>
            <p:extLst>
              <p:ext uri="{D42A27DB-BD31-4B8C-83A1-F6EECF244321}">
                <p14:modId xmlns:p14="http://schemas.microsoft.com/office/powerpoint/2010/main" xmlns="" val="762709544"/>
              </p:ext>
            </p:extLst>
          </p:nvPr>
        </p:nvGraphicFramePr>
        <p:xfrm>
          <a:off x="3419872" y="-2120"/>
          <a:ext cx="5724128" cy="6858000"/>
        </p:xfrm>
        <a:graphic>
          <a:graphicData uri="http://schemas.openxmlformats.org/drawingml/2006/chart">
            <c:chart xmlns:c="http://schemas.openxmlformats.org/drawingml/2006/chart" xmlns:r="http://schemas.openxmlformats.org/officeDocument/2006/relationships" r:id="rId2"/>
          </a:graphicData>
        </a:graphic>
      </p:graphicFrame>
      <p:sp>
        <p:nvSpPr>
          <p:cNvPr id="4" name="Текст 3"/>
          <p:cNvSpPr>
            <a:spLocks noGrp="1"/>
          </p:cNvSpPr>
          <p:nvPr>
            <p:ph type="body" sz="half" idx="2"/>
          </p:nvPr>
        </p:nvSpPr>
        <p:spPr>
          <a:xfrm>
            <a:off x="0" y="980728"/>
            <a:ext cx="3419872" cy="5760640"/>
          </a:xfrm>
        </p:spPr>
        <p:txBody>
          <a:bodyPr>
            <a:normAutofit fontScale="92500" lnSpcReduction="10000"/>
          </a:bodyPr>
          <a:lstStyle/>
          <a:p>
            <a:pPr marL="285750" indent="-285750" algn="just">
              <a:buFontTx/>
              <a:buChar char="-"/>
            </a:pPr>
            <a:r>
              <a:rPr lang="uk-UA" sz="1600" dirty="0" smtClean="0"/>
              <a:t>2005 </a:t>
            </a:r>
            <a:r>
              <a:rPr lang="uk-UA" sz="1600" dirty="0"/>
              <a:t>році зареєстровано 17922 злочини, питома вага 2,3 % від загальної кількості вчинюваних злочинів у державі; </a:t>
            </a:r>
            <a:endParaRPr lang="uk-UA" sz="1600" dirty="0" smtClean="0"/>
          </a:p>
          <a:p>
            <a:pPr marL="285750" indent="-285750" algn="just">
              <a:buFontTx/>
              <a:buChar char="-"/>
            </a:pPr>
            <a:r>
              <a:rPr lang="uk-UA" sz="1600" dirty="0" smtClean="0"/>
              <a:t>2006 </a:t>
            </a:r>
            <a:r>
              <a:rPr lang="uk-UA" sz="1600" dirty="0"/>
              <a:t>р. – 16396 злочинів (3,9 %); </a:t>
            </a:r>
            <a:endParaRPr lang="uk-UA" sz="1600" dirty="0" smtClean="0"/>
          </a:p>
          <a:p>
            <a:pPr marL="285750" indent="-285750" algn="just">
              <a:buFontTx/>
              <a:buChar char="-"/>
            </a:pPr>
            <a:r>
              <a:rPr lang="uk-UA" sz="1600" dirty="0" smtClean="0"/>
              <a:t>2007 </a:t>
            </a:r>
            <a:r>
              <a:rPr lang="uk-UA" sz="1600" dirty="0"/>
              <a:t>р. – 15555 злочинів (3,8 %); </a:t>
            </a:r>
            <a:endParaRPr lang="uk-UA" sz="1600" dirty="0" smtClean="0"/>
          </a:p>
          <a:p>
            <a:pPr marL="285750" indent="-285750" algn="just">
              <a:buFontTx/>
              <a:buChar char="-"/>
            </a:pPr>
            <a:r>
              <a:rPr lang="uk-UA" sz="1600" dirty="0" smtClean="0"/>
              <a:t>2008 </a:t>
            </a:r>
            <a:r>
              <a:rPr lang="uk-UA" sz="1600" dirty="0"/>
              <a:t>р. – 15495 злочинів (4 %); </a:t>
            </a:r>
            <a:endParaRPr lang="uk-UA" sz="1600" dirty="0" smtClean="0"/>
          </a:p>
          <a:p>
            <a:pPr marL="285750" indent="-285750" algn="just">
              <a:buFontTx/>
              <a:buChar char="-"/>
            </a:pPr>
            <a:r>
              <a:rPr lang="uk-UA" sz="1600" dirty="0" smtClean="0"/>
              <a:t>2009 </a:t>
            </a:r>
            <a:r>
              <a:rPr lang="uk-UA" sz="1600" dirty="0"/>
              <a:t>р. - 14159 злочинів (3,3 %); </a:t>
            </a:r>
            <a:endParaRPr lang="uk-UA" sz="1600" dirty="0" smtClean="0"/>
          </a:p>
          <a:p>
            <a:pPr marL="285750" indent="-285750" algn="just">
              <a:buFontTx/>
              <a:buChar char="-"/>
            </a:pPr>
            <a:r>
              <a:rPr lang="uk-UA" sz="1600" dirty="0" smtClean="0"/>
              <a:t>2010 </a:t>
            </a:r>
            <a:r>
              <a:rPr lang="uk-UA" sz="1600" dirty="0"/>
              <a:t>р. - 17980 злочинів (найбільший показник, питома вага 3,6%); </a:t>
            </a:r>
            <a:endParaRPr lang="uk-UA" sz="1600" dirty="0" smtClean="0"/>
          </a:p>
          <a:p>
            <a:pPr marL="285750" indent="-285750" algn="just">
              <a:buFontTx/>
              <a:buChar char="-"/>
            </a:pPr>
            <a:r>
              <a:rPr lang="uk-UA" sz="1600" dirty="0" smtClean="0"/>
              <a:t>2011 </a:t>
            </a:r>
            <a:r>
              <a:rPr lang="uk-UA" sz="1600" dirty="0"/>
              <a:t>р. - 15965 злочинів (3,1%); </a:t>
            </a:r>
            <a:endParaRPr lang="uk-UA" sz="1600" dirty="0" smtClean="0"/>
          </a:p>
          <a:p>
            <a:pPr marL="285750" indent="-285750" algn="just">
              <a:buFontTx/>
              <a:buChar char="-"/>
            </a:pPr>
            <a:r>
              <a:rPr lang="uk-UA" sz="1600" dirty="0" smtClean="0"/>
              <a:t>станом </a:t>
            </a:r>
            <a:r>
              <a:rPr lang="uk-UA" sz="1600" dirty="0"/>
              <a:t>на 20.11.2012 р. - 9667 злочинів (зменшення на 40,5%, порівняно з аналогічним періодом 2011 року, питома вага 2,2%); </a:t>
            </a:r>
            <a:endParaRPr lang="uk-UA" sz="1600" dirty="0" smtClean="0"/>
          </a:p>
          <a:p>
            <a:pPr marL="285750" indent="-285750" algn="just">
              <a:buFontTx/>
              <a:buChar char="-"/>
            </a:pPr>
            <a:r>
              <a:rPr lang="uk-UA" sz="1600" dirty="0" smtClean="0"/>
              <a:t>2013 </a:t>
            </a:r>
            <a:r>
              <a:rPr lang="uk-UA" sz="1600" dirty="0"/>
              <a:t>р. – 16586 злочинів (2,9%); </a:t>
            </a:r>
            <a:endParaRPr lang="uk-UA" sz="1600" dirty="0" smtClean="0"/>
          </a:p>
          <a:p>
            <a:pPr marL="285750" indent="-285750" algn="just">
              <a:buFontTx/>
              <a:buChar char="-"/>
            </a:pPr>
            <a:r>
              <a:rPr lang="uk-UA" sz="1600" dirty="0" smtClean="0"/>
              <a:t>2014 </a:t>
            </a:r>
            <a:r>
              <a:rPr lang="uk-UA" sz="1600" dirty="0"/>
              <a:t>р. – 15560 злочинів (2,9 </a:t>
            </a:r>
            <a:r>
              <a:rPr lang="uk-UA" sz="1600" dirty="0" smtClean="0"/>
              <a:t>%);</a:t>
            </a:r>
          </a:p>
          <a:p>
            <a:pPr marL="285750" indent="-285750" algn="just">
              <a:buFontTx/>
              <a:buChar char="-"/>
            </a:pPr>
            <a:r>
              <a:rPr lang="uk-UA" sz="1600" dirty="0" smtClean="0"/>
              <a:t>2015 р. – 14997 злочинів (2,7%);</a:t>
            </a:r>
          </a:p>
          <a:p>
            <a:pPr marL="285750" indent="-285750" algn="just">
              <a:buFontTx/>
              <a:buChar char="-"/>
            </a:pPr>
            <a:r>
              <a:rPr lang="uk-UA" sz="1600" dirty="0" smtClean="0"/>
              <a:t>2016 р. – 14820 злочинів (2,5%);</a:t>
            </a:r>
          </a:p>
          <a:p>
            <a:pPr marL="285750" indent="-285750" algn="just">
              <a:buFontTx/>
              <a:buChar char="-"/>
            </a:pPr>
            <a:r>
              <a:rPr lang="uk-UA" sz="1600" dirty="0" smtClean="0"/>
              <a:t>2017 р. – 19234 злочинів (3,7%);</a:t>
            </a:r>
          </a:p>
          <a:p>
            <a:pPr marL="285750" indent="-285750" algn="just">
              <a:buFontTx/>
              <a:buChar char="-"/>
            </a:pPr>
            <a:r>
              <a:rPr lang="uk-UA" sz="1600" dirty="0" smtClean="0"/>
              <a:t>2018 р.</a:t>
            </a:r>
            <a:r>
              <a:rPr lang="uk-UA" sz="1600" dirty="0"/>
              <a:t> </a:t>
            </a:r>
            <a:r>
              <a:rPr lang="uk-UA" sz="1600" dirty="0" smtClean="0"/>
              <a:t>– 14966 злочинів (3,1%);</a:t>
            </a:r>
          </a:p>
          <a:p>
            <a:pPr marL="285750" indent="-285750" algn="just">
              <a:buFontTx/>
              <a:buChar char="-"/>
            </a:pPr>
            <a:r>
              <a:rPr lang="uk-UA" sz="1600" dirty="0" smtClean="0"/>
              <a:t>2019 р. – 11506 злочинів (2,6%) .</a:t>
            </a:r>
            <a:endParaRPr lang="ru-RU" sz="1600" dirty="0"/>
          </a:p>
        </p:txBody>
      </p:sp>
    </p:spTree>
    <p:extLst>
      <p:ext uri="{BB962C8B-B14F-4D97-AF65-F5344CB8AC3E}">
        <p14:creationId xmlns:p14="http://schemas.microsoft.com/office/powerpoint/2010/main" xmlns="" val="122600093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2948" y="-43934"/>
            <a:ext cx="9144000"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6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Прогноз кримінальних правопорушень передбачених ст.364</a:t>
            </a:r>
            <a:r>
              <a:rPr lang="uk-UA" sz="1600" b="1" dirty="0" smtClean="0">
                <a:latin typeface="Times New Roman" pitchFamily="18" charset="0"/>
                <a:ea typeface="Times New Roman" pitchFamily="18" charset="0"/>
                <a:cs typeface="Times New Roman" pitchFamily="18" charset="0"/>
              </a:rPr>
              <a:t>, 364-1</a:t>
            </a:r>
            <a:r>
              <a:rPr kumimoji="0" lang="uk-UA" sz="16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КК України </a:t>
            </a:r>
          </a:p>
          <a:p>
            <a:pPr lvl="0" algn="ctr" fontAlgn="base">
              <a:spcBef>
                <a:spcPct val="0"/>
              </a:spcBef>
              <a:spcAft>
                <a:spcPct val="0"/>
              </a:spcAft>
            </a:pPr>
            <a:r>
              <a:rPr kumimoji="0" lang="uk-UA" sz="16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(перевищення влади або службових повноважень</a:t>
            </a:r>
            <a:r>
              <a:rPr kumimoji="0" lang="en-US" sz="16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lang="uk-UA" sz="1600" b="1" dirty="0">
                <a:latin typeface="Times New Roman" pitchFamily="18" charset="0"/>
                <a:ea typeface="Times New Roman" pitchFamily="18" charset="0"/>
                <a:cs typeface="Times New Roman" pitchFamily="18" charset="0"/>
              </a:rPr>
              <a:t>та зловживання повноваженнями службовою особою юридичної особи приватного права незалежно від організаційно-правової форми </a:t>
            </a:r>
            <a:r>
              <a:rPr kumimoji="0" lang="uk-UA" sz="16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endParaRPr kumimoji="0" lang="uk-UA" sz="1600" b="0" i="0" u="none" strike="noStrike" cap="none" normalizeH="0" baseline="0" dirty="0" smtClean="0">
              <a:ln>
                <a:noFill/>
              </a:ln>
              <a:solidFill>
                <a:schemeClr val="tx1"/>
              </a:solidFill>
              <a:effectLst/>
              <a:latin typeface="Times New Roman" pitchFamily="18" charset="0"/>
              <a:cs typeface="Times New Roman" pitchFamily="18" charset="0"/>
            </a:endParaRPr>
          </a:p>
        </p:txBody>
      </p:sp>
      <p:graphicFrame>
        <p:nvGraphicFramePr>
          <p:cNvPr id="4" name="Диаграмма 3"/>
          <p:cNvGraphicFramePr>
            <a:graphicFrameLocks/>
          </p:cNvGraphicFramePr>
          <p:nvPr>
            <p:extLst>
              <p:ext uri="{D42A27DB-BD31-4B8C-83A1-F6EECF244321}">
                <p14:modId xmlns:p14="http://schemas.microsoft.com/office/powerpoint/2010/main" xmlns="" val="3396667399"/>
              </p:ext>
            </p:extLst>
          </p:nvPr>
        </p:nvGraphicFramePr>
        <p:xfrm>
          <a:off x="-12948" y="834066"/>
          <a:ext cx="9036494" cy="603348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xmlns="" val="87743827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65640"/>
            <a:ext cx="9144000" cy="9233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b="1" i="0" u="none" strike="noStrike" cap="none" normalizeH="0" baseline="0" dirty="0" smtClean="0">
                <a:ln>
                  <a:noFill/>
                </a:ln>
                <a:solidFill>
                  <a:schemeClr val="tx1"/>
                </a:solidFill>
                <a:effectLst/>
                <a:latin typeface="Arial" pitchFamily="34" charset="0"/>
                <a:ea typeface="Times New Roman" pitchFamily="18" charset="0"/>
              </a:rPr>
              <a:t>Прогноз кримінальних правопорушень, передбачених ст. 365 - 365</a:t>
            </a:r>
            <a:r>
              <a:rPr kumimoji="0" lang="uk-UA" b="1" i="0" u="none" strike="noStrike" cap="none" normalizeH="0" baseline="30000" dirty="0" smtClean="0">
                <a:ln>
                  <a:noFill/>
                </a:ln>
                <a:solidFill>
                  <a:schemeClr val="tx1"/>
                </a:solidFill>
                <a:effectLst/>
                <a:latin typeface="Arial" pitchFamily="34" charset="0"/>
                <a:ea typeface="Times New Roman" pitchFamily="18" charset="0"/>
              </a:rPr>
              <a:t>2</a:t>
            </a:r>
            <a:r>
              <a:rPr kumimoji="0" lang="uk-UA" b="1" i="0" u="none" strike="noStrike" cap="none" normalizeH="0" baseline="0" dirty="0" smtClean="0">
                <a:ln>
                  <a:noFill/>
                </a:ln>
                <a:solidFill>
                  <a:schemeClr val="tx1"/>
                </a:solidFill>
                <a:effectLst/>
                <a:latin typeface="Arial" pitchFamily="34" charset="0"/>
                <a:ea typeface="Times New Roman" pitchFamily="18" charset="0"/>
              </a:rPr>
              <a:t> КК України </a:t>
            </a:r>
          </a:p>
          <a:p>
            <a:pPr marL="0" marR="0" lvl="0" indent="0" algn="ctr" defTabSz="914400" rtl="0" eaLnBrk="1" fontAlgn="base" latinLnBrk="0" hangingPunct="1">
              <a:lnSpc>
                <a:spcPct val="100000"/>
              </a:lnSpc>
              <a:spcBef>
                <a:spcPct val="0"/>
              </a:spcBef>
              <a:spcAft>
                <a:spcPct val="0"/>
              </a:spcAft>
              <a:buClrTx/>
              <a:buSzTx/>
              <a:buFontTx/>
              <a:buNone/>
              <a:tabLst/>
            </a:pPr>
            <a:r>
              <a:rPr kumimoji="0" lang="uk-UA" b="1" i="0" u="none" strike="noStrike" cap="none" normalizeH="0" baseline="0" dirty="0" smtClean="0">
                <a:ln>
                  <a:noFill/>
                </a:ln>
                <a:solidFill>
                  <a:schemeClr val="tx1"/>
                </a:solidFill>
                <a:effectLst/>
                <a:latin typeface="Arial" pitchFamily="34" charset="0"/>
                <a:ea typeface="Times New Roman" pitchFamily="18" charset="0"/>
              </a:rPr>
              <a:t>(зловживання владою або службовими повноваженнями та зловживання </a:t>
            </a:r>
          </a:p>
          <a:p>
            <a:pPr marL="0" marR="0" lvl="0" indent="0" algn="ctr" defTabSz="914400" rtl="0" eaLnBrk="1" fontAlgn="base" latinLnBrk="0" hangingPunct="1">
              <a:lnSpc>
                <a:spcPct val="100000"/>
              </a:lnSpc>
              <a:spcBef>
                <a:spcPct val="0"/>
              </a:spcBef>
              <a:spcAft>
                <a:spcPct val="0"/>
              </a:spcAft>
              <a:buClrTx/>
              <a:buSzTx/>
              <a:buFontTx/>
              <a:buNone/>
              <a:tabLst/>
            </a:pPr>
            <a:r>
              <a:rPr kumimoji="0" lang="uk-UA" b="1" i="0" u="none" strike="noStrike" cap="none" normalizeH="0" baseline="0" dirty="0" smtClean="0">
                <a:ln>
                  <a:noFill/>
                </a:ln>
                <a:solidFill>
                  <a:schemeClr val="tx1"/>
                </a:solidFill>
                <a:effectLst/>
                <a:latin typeface="Arial" pitchFamily="34" charset="0"/>
                <a:ea typeface="Times New Roman" pitchFamily="18" charset="0"/>
              </a:rPr>
              <a:t>повноваженнями особами, які надають публічні послуги)</a:t>
            </a:r>
            <a:endParaRPr kumimoji="0" lang="uk-UA" b="0" i="0" u="none" strike="noStrike" cap="none" normalizeH="0" baseline="0" dirty="0" smtClean="0">
              <a:ln>
                <a:noFill/>
              </a:ln>
              <a:solidFill>
                <a:schemeClr val="tx1"/>
              </a:solidFill>
              <a:effectLst/>
              <a:latin typeface="Arial" pitchFamily="34" charset="0"/>
            </a:endParaRPr>
          </a:p>
        </p:txBody>
      </p:sp>
      <p:graphicFrame>
        <p:nvGraphicFramePr>
          <p:cNvPr id="4" name="Диаграмма 3"/>
          <p:cNvGraphicFramePr/>
          <p:nvPr>
            <p:extLst>
              <p:ext uri="{D42A27DB-BD31-4B8C-83A1-F6EECF244321}">
                <p14:modId xmlns:p14="http://schemas.microsoft.com/office/powerpoint/2010/main" xmlns="" val="1054511089"/>
              </p:ext>
            </p:extLst>
          </p:nvPr>
        </p:nvGraphicFramePr>
        <p:xfrm>
          <a:off x="0" y="857690"/>
          <a:ext cx="9144000" cy="600031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xmlns="" val="356905478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16325"/>
            <a:ext cx="9144000" cy="7078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2000" b="1" i="0" u="none" strike="noStrike" cap="none" normalizeH="0" baseline="0" dirty="0" smtClean="0">
                <a:ln>
                  <a:noFill/>
                </a:ln>
                <a:solidFill>
                  <a:schemeClr val="tx1"/>
                </a:solidFill>
                <a:effectLst/>
                <a:latin typeface="Arial" pitchFamily="34" charset="0"/>
                <a:ea typeface="Times New Roman" pitchFamily="18" charset="0"/>
              </a:rPr>
              <a:t>Прогноз неправомірної вигоди, незаконного збагачення, підкупу, зловживання впливом, провокації підкупу ст. 368-370 КК України.</a:t>
            </a:r>
            <a:endParaRPr kumimoji="0" lang="uk-UA" sz="2000" b="0" i="0" u="none" strike="noStrike" cap="none" normalizeH="0" baseline="0" dirty="0" smtClean="0">
              <a:ln>
                <a:noFill/>
              </a:ln>
              <a:solidFill>
                <a:schemeClr val="tx1"/>
              </a:solidFill>
              <a:effectLst/>
              <a:latin typeface="Arial" pitchFamily="34" charset="0"/>
            </a:endParaRPr>
          </a:p>
        </p:txBody>
      </p:sp>
      <p:graphicFrame>
        <p:nvGraphicFramePr>
          <p:cNvPr id="4" name="Диаграмма 3"/>
          <p:cNvGraphicFramePr/>
          <p:nvPr>
            <p:extLst>
              <p:ext uri="{D42A27DB-BD31-4B8C-83A1-F6EECF244321}">
                <p14:modId xmlns:p14="http://schemas.microsoft.com/office/powerpoint/2010/main" xmlns="" val="3783396979"/>
              </p:ext>
            </p:extLst>
          </p:nvPr>
        </p:nvGraphicFramePr>
        <p:xfrm>
          <a:off x="0" y="724211"/>
          <a:ext cx="9144000" cy="613378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xmlns="" val="29863944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5949"/>
            <a:ext cx="9144000" cy="1143000"/>
          </a:xfrm>
        </p:spPr>
        <p:txBody>
          <a:bodyPr>
            <a:normAutofit fontScale="90000"/>
          </a:bodyPr>
          <a:lstStyle/>
          <a:p>
            <a:r>
              <a:rPr lang="uk-UA" dirty="0" smtClean="0"/>
              <a:t>Три </a:t>
            </a:r>
            <a:r>
              <a:rPr lang="uk-UA" dirty="0"/>
              <a:t>найбільш характерні блоки корупційних </a:t>
            </a:r>
            <a:r>
              <a:rPr lang="uk-UA" dirty="0" smtClean="0"/>
              <a:t>злочинів:</a:t>
            </a:r>
            <a:endParaRPr lang="ru-RU" dirty="0"/>
          </a:p>
        </p:txBody>
      </p:sp>
      <p:sp>
        <p:nvSpPr>
          <p:cNvPr id="3" name="Объект 2"/>
          <p:cNvSpPr>
            <a:spLocks noGrp="1"/>
          </p:cNvSpPr>
          <p:nvPr>
            <p:ph idx="1"/>
          </p:nvPr>
        </p:nvSpPr>
        <p:spPr>
          <a:xfrm>
            <a:off x="0" y="1196752"/>
            <a:ext cx="9144000" cy="5661248"/>
          </a:xfrm>
        </p:spPr>
        <p:txBody>
          <a:bodyPr>
            <a:normAutofit fontScale="55000" lnSpcReduction="20000"/>
          </a:bodyPr>
          <a:lstStyle/>
          <a:p>
            <a:pPr lvl="0" algn="just"/>
            <a:r>
              <a:rPr lang="uk-UA" sz="3800" dirty="0"/>
              <a:t>перший (питома вага 10,8%)- включає склади злочинів, передбачені ст. 364, 364</a:t>
            </a:r>
            <a:r>
              <a:rPr lang="uk-UA" sz="3800" baseline="30000" dirty="0"/>
              <a:t>1 </a:t>
            </a:r>
            <a:r>
              <a:rPr lang="uk-UA" sz="3800" dirty="0"/>
              <a:t>КК України, зокрема: перевищення влади або службових повноважень (ст. 364 КК України) та зловживання повноваженнями службовою особою юридичної особи приватного права незалежно від організаційно-правової форми (ст. 364</a:t>
            </a:r>
            <a:r>
              <a:rPr lang="uk-UA" sz="3800" baseline="30000" dirty="0"/>
              <a:t>1</a:t>
            </a:r>
            <a:r>
              <a:rPr lang="uk-UA" sz="3800" dirty="0"/>
              <a:t> КК України); </a:t>
            </a:r>
            <a:endParaRPr lang="ru-RU" sz="3800" dirty="0"/>
          </a:p>
          <a:p>
            <a:pPr lvl="0" algn="just"/>
            <a:r>
              <a:rPr lang="uk-UA" sz="3800" dirty="0"/>
              <a:t>другий (питома вага 14,3%) - включає склади злочинів, передбачені ст. 368-370</a:t>
            </a:r>
            <a:r>
              <a:rPr lang="uk-UA" sz="3800" baseline="30000" dirty="0"/>
              <a:t> </a:t>
            </a:r>
            <a:r>
              <a:rPr lang="uk-UA" sz="3800" dirty="0"/>
              <a:t>КК України, зокрема: прийняття пропозиції, обіцянки або одержання неправомірної вигоди службовою особою (ст.368 КК України), незаконне збагачення (ст.368</a:t>
            </a:r>
            <a:r>
              <a:rPr lang="uk-UA" sz="3800" baseline="30000" dirty="0"/>
              <a:t>2 </a:t>
            </a:r>
            <a:r>
              <a:rPr lang="uk-UA" sz="3800" dirty="0"/>
              <a:t>КК України), підкуп службової особи юридичної особи приватного права незалежно від організаційно-правової форми (ст. 368</a:t>
            </a:r>
            <a:r>
              <a:rPr lang="uk-UA" sz="3800" baseline="30000" dirty="0"/>
              <a:t>3</a:t>
            </a:r>
            <a:r>
              <a:rPr lang="uk-UA" sz="3800" dirty="0"/>
              <a:t> КК України), підкуп особи, яка надає публічні послуги (ст. 368</a:t>
            </a:r>
            <a:r>
              <a:rPr lang="uk-UA" sz="3800" baseline="30000" dirty="0"/>
              <a:t>4</a:t>
            </a:r>
            <a:r>
              <a:rPr lang="uk-UA" sz="3800" dirty="0"/>
              <a:t> КК України</a:t>
            </a:r>
            <a:r>
              <a:rPr lang="uk-UA" sz="3800" dirty="0" smtClean="0"/>
              <a:t>),</a:t>
            </a:r>
            <a:r>
              <a:rPr lang="uk-UA" sz="4000" dirty="0"/>
              <a:t> </a:t>
            </a:r>
            <a:r>
              <a:rPr lang="uk-UA" sz="3800" dirty="0" smtClean="0"/>
              <a:t>незаконне </a:t>
            </a:r>
            <a:r>
              <a:rPr lang="uk-UA" sz="3800" dirty="0"/>
              <a:t>збагачення (ст. </a:t>
            </a:r>
            <a:r>
              <a:rPr lang="uk-UA" sz="3800" dirty="0" smtClean="0"/>
              <a:t>368</a:t>
            </a:r>
            <a:r>
              <a:rPr lang="uk-UA" sz="3800" baseline="30000" dirty="0" smtClean="0"/>
              <a:t>5</a:t>
            </a:r>
            <a:r>
              <a:rPr lang="uk-UA" sz="3800" dirty="0" smtClean="0"/>
              <a:t> </a:t>
            </a:r>
            <a:r>
              <a:rPr lang="uk-UA" sz="3800" dirty="0"/>
              <a:t>ККУ); пропозиція, обіцянка або надання неправомірної вигоди службовій особі (ст. 369 КК України), зловживання впливом (Стаття 369</a:t>
            </a:r>
            <a:r>
              <a:rPr lang="uk-UA" sz="3800" baseline="30000" dirty="0"/>
              <a:t>2</a:t>
            </a:r>
            <a:r>
              <a:rPr lang="uk-UA" sz="3800" dirty="0"/>
              <a:t> КК України</a:t>
            </a:r>
            <a:r>
              <a:rPr lang="uk-UA" sz="3800" dirty="0" smtClean="0"/>
              <a:t>),</a:t>
            </a:r>
            <a:r>
              <a:rPr lang="ru-RU" sz="4000" dirty="0"/>
              <a:t> </a:t>
            </a:r>
            <a:r>
              <a:rPr lang="ru-RU" sz="3800" dirty="0" err="1"/>
              <a:t>Протиправний</a:t>
            </a:r>
            <a:r>
              <a:rPr lang="ru-RU" sz="3800" dirty="0"/>
              <a:t> </a:t>
            </a:r>
            <a:r>
              <a:rPr lang="ru-RU" sz="3800" dirty="0" err="1"/>
              <a:t>вплив</a:t>
            </a:r>
            <a:r>
              <a:rPr lang="ru-RU" sz="3800" dirty="0"/>
              <a:t> на </a:t>
            </a:r>
            <a:r>
              <a:rPr lang="ru-RU" sz="3800" dirty="0" err="1"/>
              <a:t>результати</a:t>
            </a:r>
            <a:r>
              <a:rPr lang="ru-RU" sz="3800" dirty="0"/>
              <a:t> </a:t>
            </a:r>
            <a:r>
              <a:rPr lang="ru-RU" sz="3800" dirty="0" err="1"/>
              <a:t>офіційних</a:t>
            </a:r>
            <a:r>
              <a:rPr lang="ru-RU" sz="3800" dirty="0"/>
              <a:t> </a:t>
            </a:r>
            <a:r>
              <a:rPr lang="ru-RU" sz="3800" dirty="0" err="1"/>
              <a:t>спортивних</a:t>
            </a:r>
            <a:r>
              <a:rPr lang="ru-RU" sz="3800" dirty="0"/>
              <a:t> </a:t>
            </a:r>
            <a:r>
              <a:rPr lang="ru-RU" sz="3800" dirty="0" err="1"/>
              <a:t>змагань</a:t>
            </a:r>
            <a:r>
              <a:rPr lang="uk-UA" sz="3800" dirty="0"/>
              <a:t> (с</a:t>
            </a:r>
            <a:r>
              <a:rPr lang="ru-RU" sz="3800" dirty="0"/>
              <a:t>т. </a:t>
            </a:r>
            <a:r>
              <a:rPr lang="ru-RU" sz="3800" dirty="0" smtClean="0"/>
              <a:t>369</a:t>
            </a:r>
            <a:r>
              <a:rPr lang="uk-UA" sz="3800" baseline="30000" dirty="0" smtClean="0"/>
              <a:t>3</a:t>
            </a:r>
            <a:r>
              <a:rPr lang="ru-RU" sz="3800" dirty="0" smtClean="0"/>
              <a:t> </a:t>
            </a:r>
            <a:r>
              <a:rPr lang="ru-RU" sz="3800" dirty="0"/>
              <a:t>ККУ),</a:t>
            </a:r>
            <a:r>
              <a:rPr lang="uk-UA" sz="3800" dirty="0"/>
              <a:t> провокація підкупу (ст. 370 КК України);</a:t>
            </a:r>
            <a:endParaRPr lang="ru-RU" sz="3800" dirty="0"/>
          </a:p>
          <a:p>
            <a:pPr lvl="0" algn="just"/>
            <a:r>
              <a:rPr lang="uk-UA" sz="3800" dirty="0"/>
              <a:t>третій (питома вага 9%) - включає склади злочинів, передбачені ст. 365, 365</a:t>
            </a:r>
            <a:r>
              <a:rPr lang="uk-UA" sz="3800" baseline="30000" dirty="0"/>
              <a:t>2 </a:t>
            </a:r>
            <a:r>
              <a:rPr lang="uk-UA" sz="3800" dirty="0"/>
              <a:t>КК України, зокрема: перевищення влади або службових повноважень працівником правоохоронного органу (ст. 365 КК України) та зловживання повноваженнями особами, які надають публічні послуги (ст. 365</a:t>
            </a:r>
            <a:r>
              <a:rPr lang="uk-UA" sz="3800" baseline="30000" dirty="0"/>
              <a:t>2</a:t>
            </a:r>
            <a:r>
              <a:rPr lang="uk-UA" sz="3800" dirty="0"/>
              <a:t> КК України).</a:t>
            </a:r>
            <a:endParaRPr lang="ru-RU" sz="3800" dirty="0"/>
          </a:p>
          <a:p>
            <a:endParaRPr lang="ru-RU" dirty="0"/>
          </a:p>
        </p:txBody>
      </p:sp>
    </p:spTree>
    <p:extLst>
      <p:ext uri="{BB962C8B-B14F-4D97-AF65-F5344CB8AC3E}">
        <p14:creationId xmlns:p14="http://schemas.microsoft.com/office/powerpoint/2010/main" xmlns="" val="206265402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836712"/>
          </a:xfrm>
        </p:spPr>
        <p:txBody>
          <a:bodyPr>
            <a:normAutofit/>
          </a:bodyPr>
          <a:lstStyle/>
          <a:p>
            <a:r>
              <a:rPr lang="uk-UA" dirty="0" smtClean="0"/>
              <a:t>Географія корупційних злочинів :</a:t>
            </a:r>
            <a:endParaRPr lang="ru-RU" dirty="0"/>
          </a:p>
        </p:txBody>
      </p:sp>
      <p:sp>
        <p:nvSpPr>
          <p:cNvPr id="3" name="Объект 2"/>
          <p:cNvSpPr>
            <a:spLocks noGrp="1"/>
          </p:cNvSpPr>
          <p:nvPr>
            <p:ph idx="1"/>
          </p:nvPr>
        </p:nvSpPr>
        <p:spPr>
          <a:xfrm>
            <a:off x="0" y="764704"/>
            <a:ext cx="9144000" cy="6093296"/>
          </a:xfrm>
        </p:spPr>
        <p:txBody>
          <a:bodyPr>
            <a:noAutofit/>
          </a:bodyPr>
          <a:lstStyle/>
          <a:p>
            <a:pPr algn="just"/>
            <a:r>
              <a:rPr lang="uk-UA" b="1" dirty="0" smtClean="0"/>
              <a:t>найвищий </a:t>
            </a:r>
            <a:r>
              <a:rPr lang="uk-UA" b="1" dirty="0"/>
              <a:t>рівень </a:t>
            </a:r>
            <a:r>
              <a:rPr lang="uk-UA" dirty="0" smtClean="0"/>
              <a:t>– </a:t>
            </a:r>
            <a:r>
              <a:rPr lang="uk-UA" dirty="0"/>
              <a:t>Донецька, Дніпропетровська, Луганська, Київська та Одеська (близько 7% від загальної кількості злочинів у сфері службової діяльності</a:t>
            </a:r>
            <a:r>
              <a:rPr lang="uk-UA" dirty="0" smtClean="0"/>
              <a:t>)</a:t>
            </a:r>
            <a:r>
              <a:rPr lang="uk-UA" dirty="0"/>
              <a:t> областях</a:t>
            </a:r>
            <a:r>
              <a:rPr lang="uk-UA" dirty="0" smtClean="0"/>
              <a:t>; </a:t>
            </a:r>
          </a:p>
          <a:p>
            <a:pPr algn="just"/>
            <a:r>
              <a:rPr lang="uk-UA" b="1" dirty="0" smtClean="0"/>
              <a:t>середній </a:t>
            </a:r>
            <a:r>
              <a:rPr lang="uk-UA" b="1" dirty="0"/>
              <a:t>рівень </a:t>
            </a:r>
            <a:r>
              <a:rPr lang="uk-UA" dirty="0"/>
              <a:t>– АР Крим, Вінницька, Закарпатська, Запорізька, Сумська, Харківська, </a:t>
            </a:r>
            <a:r>
              <a:rPr lang="uk-UA" dirty="0" smtClean="0"/>
              <a:t>Черкаська</a:t>
            </a:r>
            <a:r>
              <a:rPr lang="uk-UA" dirty="0"/>
              <a:t> областях</a:t>
            </a:r>
            <a:r>
              <a:rPr lang="uk-UA" dirty="0" smtClean="0"/>
              <a:t>; </a:t>
            </a:r>
          </a:p>
          <a:p>
            <a:pPr algn="just"/>
            <a:r>
              <a:rPr lang="uk-UA" b="1" dirty="0" smtClean="0"/>
              <a:t>низький </a:t>
            </a:r>
            <a:r>
              <a:rPr lang="uk-UA" b="1" dirty="0"/>
              <a:t>рівень </a:t>
            </a:r>
            <a:r>
              <a:rPr lang="uk-UA" dirty="0"/>
              <a:t>– Волинська, Івано-Франківська, Кіровоградська, Рівненська, Хмельницька, Чернігівська, Чернівецька (менше 3% від загальної кількості злочинів у сфері службової діяльності</a:t>
            </a:r>
            <a:r>
              <a:rPr lang="uk-UA" dirty="0" smtClean="0"/>
              <a:t>)</a:t>
            </a:r>
            <a:r>
              <a:rPr lang="uk-UA" dirty="0"/>
              <a:t> областях</a:t>
            </a:r>
            <a:r>
              <a:rPr lang="uk-UA" dirty="0" smtClean="0"/>
              <a:t>.</a:t>
            </a:r>
            <a:endParaRPr lang="ru-RU" dirty="0"/>
          </a:p>
        </p:txBody>
      </p:sp>
    </p:spTree>
    <p:extLst>
      <p:ext uri="{BB962C8B-B14F-4D97-AF65-F5344CB8AC3E}">
        <p14:creationId xmlns:p14="http://schemas.microsoft.com/office/powerpoint/2010/main" xmlns="" val="39368450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22352"/>
            <a:ext cx="9144000" cy="6232475"/>
          </a:xfrm>
          <a:prstGeom prst="rect">
            <a:avLst/>
          </a:prstGeom>
        </p:spPr>
        <p:txBody>
          <a:bodyPr wrap="square">
            <a:spAutoFit/>
          </a:bodyPr>
          <a:lstStyle/>
          <a:p>
            <a:r>
              <a:rPr lang="uk-UA" b="1" dirty="0"/>
              <a:t>ЛІТЕРАТУРА:</a:t>
            </a:r>
            <a:endParaRPr lang="ru-RU" b="1" dirty="0"/>
          </a:p>
          <a:p>
            <a:pPr algn="ctr"/>
            <a:r>
              <a:rPr lang="ru-RU" dirty="0"/>
              <a:t> </a:t>
            </a:r>
            <a:r>
              <a:rPr lang="uk-UA" sz="2400" b="1" i="1" dirty="0" smtClean="0"/>
              <a:t>ЗАКОНИ </a:t>
            </a:r>
            <a:r>
              <a:rPr lang="uk-UA" sz="2400" b="1" i="1" dirty="0"/>
              <a:t>УКРАЇНИ:</a:t>
            </a:r>
            <a:endParaRPr lang="ru-RU" sz="2400" dirty="0"/>
          </a:p>
          <a:p>
            <a:pPr marL="285750" lvl="0" indent="-285750" algn="just" fontAlgn="base" hangingPunct="0">
              <a:buFont typeface="Arial" pitchFamily="34" charset="0"/>
              <a:buChar char="•"/>
            </a:pPr>
            <a:r>
              <a:rPr lang="uk-UA" sz="1700" dirty="0">
                <a:latin typeface="Times New Roman" pitchFamily="18" charset="0"/>
                <a:cs typeface="Times New Roman" pitchFamily="18" charset="0"/>
              </a:rPr>
              <a:t>Конституція України прийнята на п’ятій сесії Верховної Ради України 28 червня 1996 року.</a:t>
            </a:r>
            <a:endParaRPr lang="ru-RU" sz="1700" dirty="0">
              <a:latin typeface="Times New Roman" pitchFamily="18" charset="0"/>
              <a:cs typeface="Times New Roman" pitchFamily="18" charset="0"/>
            </a:endParaRPr>
          </a:p>
          <a:p>
            <a:pPr marL="285750" indent="-285750" algn="just">
              <a:buFont typeface="Arial" pitchFamily="34" charset="0"/>
              <a:buChar char="•"/>
            </a:pPr>
            <a:r>
              <a:rPr lang="ru-RU" sz="1700" dirty="0">
                <a:latin typeface="Times New Roman" pitchFamily="18" charset="0"/>
                <a:cs typeface="Times New Roman" pitchFamily="18" charset="0"/>
                <a:hlinkClick r:id="rId2"/>
              </a:rPr>
              <a:t>Про </a:t>
            </a:r>
            <a:r>
              <a:rPr lang="ru-RU" sz="1700" dirty="0" err="1">
                <a:latin typeface="Times New Roman" pitchFamily="18" charset="0"/>
                <a:cs typeface="Times New Roman" pitchFamily="18" charset="0"/>
                <a:hlinkClick r:id="rId2"/>
              </a:rPr>
              <a:t>ратифікацію</a:t>
            </a:r>
            <a:r>
              <a:rPr lang="ru-RU" sz="1700" dirty="0">
                <a:latin typeface="Times New Roman" pitchFamily="18" charset="0"/>
                <a:cs typeface="Times New Roman" pitchFamily="18" charset="0"/>
                <a:hlinkClick r:id="rId2"/>
              </a:rPr>
              <a:t> </a:t>
            </a:r>
            <a:r>
              <a:rPr lang="ru-RU" sz="1700" dirty="0" err="1">
                <a:latin typeface="Times New Roman" pitchFamily="18" charset="0"/>
                <a:cs typeface="Times New Roman" pitchFamily="18" charset="0"/>
                <a:hlinkClick r:id="rId2"/>
              </a:rPr>
              <a:t>Цивільної</a:t>
            </a:r>
            <a:r>
              <a:rPr lang="ru-RU" sz="1700" dirty="0">
                <a:latin typeface="Times New Roman" pitchFamily="18" charset="0"/>
                <a:cs typeface="Times New Roman" pitchFamily="18" charset="0"/>
                <a:hlinkClick r:id="rId2"/>
              </a:rPr>
              <a:t> </a:t>
            </a:r>
            <a:r>
              <a:rPr lang="ru-RU" sz="1700" dirty="0" err="1">
                <a:latin typeface="Times New Roman" pitchFamily="18" charset="0"/>
                <a:cs typeface="Times New Roman" pitchFamily="18" charset="0"/>
                <a:hlinkClick r:id="rId2"/>
              </a:rPr>
              <a:t>конвенції</a:t>
            </a:r>
            <a:r>
              <a:rPr lang="ru-RU" sz="1700" dirty="0">
                <a:latin typeface="Times New Roman" pitchFamily="18" charset="0"/>
                <a:cs typeface="Times New Roman" pitchFamily="18" charset="0"/>
                <a:hlinkClick r:id="rId2"/>
              </a:rPr>
              <a:t> про </a:t>
            </a:r>
            <a:r>
              <a:rPr lang="ru-RU" sz="1700" dirty="0" err="1">
                <a:latin typeface="Times New Roman" pitchFamily="18" charset="0"/>
                <a:cs typeface="Times New Roman" pitchFamily="18" charset="0"/>
                <a:hlinkClick r:id="rId2"/>
              </a:rPr>
              <a:t>боротьбу</a:t>
            </a:r>
            <a:r>
              <a:rPr lang="ru-RU" sz="1700" dirty="0">
                <a:latin typeface="Times New Roman" pitchFamily="18" charset="0"/>
                <a:cs typeface="Times New Roman" pitchFamily="18" charset="0"/>
                <a:hlinkClick r:id="rId2"/>
              </a:rPr>
              <a:t> з </a:t>
            </a:r>
            <a:r>
              <a:rPr lang="ru-RU" sz="1700" dirty="0" err="1">
                <a:latin typeface="Times New Roman" pitchFamily="18" charset="0"/>
                <a:cs typeface="Times New Roman" pitchFamily="18" charset="0"/>
                <a:hlinkClick r:id="rId2"/>
              </a:rPr>
              <a:t>корупцією</a:t>
            </a:r>
            <a:r>
              <a:rPr lang="ru-RU" sz="1700" dirty="0">
                <a:latin typeface="Times New Roman" pitchFamily="18" charset="0"/>
                <a:cs typeface="Times New Roman" pitchFamily="18" charset="0"/>
              </a:rPr>
              <a:t> </a:t>
            </a:r>
            <a:r>
              <a:rPr lang="uk-UA" sz="1700" dirty="0">
                <a:latin typeface="Times New Roman" pitchFamily="18" charset="0"/>
                <a:cs typeface="Times New Roman" pitchFamily="18" charset="0"/>
              </a:rPr>
              <a:t>(</a:t>
            </a:r>
            <a:r>
              <a:rPr lang="ru-RU" sz="1700" dirty="0" err="1">
                <a:latin typeface="Times New Roman" pitchFamily="18" charset="0"/>
                <a:cs typeface="Times New Roman" pitchFamily="18" charset="0"/>
              </a:rPr>
              <a:t>від</a:t>
            </a:r>
            <a:r>
              <a:rPr lang="ru-RU" sz="1700" dirty="0">
                <a:latin typeface="Times New Roman" pitchFamily="18" charset="0"/>
                <a:cs typeface="Times New Roman" pitchFamily="18" charset="0"/>
              </a:rPr>
              <a:t> 16.03. 2005 року № 2476-IV</a:t>
            </a:r>
            <a:r>
              <a:rPr lang="uk-UA" sz="1700" dirty="0">
                <a:latin typeface="Times New Roman" pitchFamily="18" charset="0"/>
                <a:cs typeface="Times New Roman" pitchFamily="18" charset="0"/>
              </a:rPr>
              <a:t>)</a:t>
            </a:r>
            <a:r>
              <a:rPr lang="ru-RU" sz="1700" dirty="0">
                <a:latin typeface="Times New Roman" pitchFamily="18" charset="0"/>
                <a:cs typeface="Times New Roman" pitchFamily="18" charset="0"/>
              </a:rPr>
              <a:t>.</a:t>
            </a:r>
            <a:endParaRPr lang="uk-UA" sz="1700" dirty="0">
              <a:latin typeface="Times New Roman" pitchFamily="18" charset="0"/>
              <a:cs typeface="Times New Roman" pitchFamily="18" charset="0"/>
            </a:endParaRPr>
          </a:p>
          <a:p>
            <a:pPr marL="285750" lvl="0" indent="-285750" algn="just">
              <a:buFont typeface="Arial" pitchFamily="34" charset="0"/>
              <a:buChar char="•"/>
            </a:pPr>
            <a:r>
              <a:rPr lang="ru-RU" sz="1700" dirty="0" smtClean="0">
                <a:latin typeface="Times New Roman" pitchFamily="18" charset="0"/>
                <a:cs typeface="Times New Roman" pitchFamily="18" charset="0"/>
                <a:hlinkClick r:id="rId3"/>
              </a:rPr>
              <a:t>Про </a:t>
            </a:r>
            <a:r>
              <a:rPr lang="ru-RU" sz="1700" dirty="0" err="1">
                <a:latin typeface="Times New Roman" pitchFamily="18" charset="0"/>
                <a:cs typeface="Times New Roman" pitchFamily="18" charset="0"/>
                <a:hlinkClick r:id="rId3"/>
              </a:rPr>
              <a:t>ратифікацію</a:t>
            </a:r>
            <a:r>
              <a:rPr lang="ru-RU" sz="1700" dirty="0">
                <a:latin typeface="Times New Roman" pitchFamily="18" charset="0"/>
                <a:cs typeface="Times New Roman" pitchFamily="18" charset="0"/>
                <a:hlinkClick r:id="rId3"/>
              </a:rPr>
              <a:t> </a:t>
            </a:r>
            <a:r>
              <a:rPr lang="ru-RU" sz="1700" dirty="0" err="1">
                <a:latin typeface="Times New Roman" pitchFamily="18" charset="0"/>
                <a:cs typeface="Times New Roman" pitchFamily="18" charset="0"/>
                <a:hlinkClick r:id="rId3"/>
              </a:rPr>
              <a:t>Конвенції</a:t>
            </a:r>
            <a:r>
              <a:rPr lang="ru-RU" sz="1700" dirty="0">
                <a:latin typeface="Times New Roman" pitchFamily="18" charset="0"/>
                <a:cs typeface="Times New Roman" pitchFamily="18" charset="0"/>
                <a:hlinkClick r:id="rId3"/>
              </a:rPr>
              <a:t> </a:t>
            </a:r>
            <a:r>
              <a:rPr lang="ru-RU" sz="1700" dirty="0" err="1">
                <a:latin typeface="Times New Roman" pitchFamily="18" charset="0"/>
                <a:cs typeface="Times New Roman" pitchFamily="18" charset="0"/>
                <a:hlinkClick r:id="rId3"/>
              </a:rPr>
              <a:t>Організації</a:t>
            </a:r>
            <a:r>
              <a:rPr lang="ru-RU" sz="1700" dirty="0">
                <a:latin typeface="Times New Roman" pitchFamily="18" charset="0"/>
                <a:cs typeface="Times New Roman" pitchFamily="18" charset="0"/>
                <a:hlinkClick r:id="rId3"/>
              </a:rPr>
              <a:t> </a:t>
            </a:r>
            <a:r>
              <a:rPr lang="ru-RU" sz="1700" dirty="0" err="1">
                <a:latin typeface="Times New Roman" pitchFamily="18" charset="0"/>
                <a:cs typeface="Times New Roman" pitchFamily="18" charset="0"/>
                <a:hlinkClick r:id="rId3"/>
              </a:rPr>
              <a:t>Об'єднаних</a:t>
            </a:r>
            <a:r>
              <a:rPr lang="ru-RU" sz="1700" dirty="0">
                <a:latin typeface="Times New Roman" pitchFamily="18" charset="0"/>
                <a:cs typeface="Times New Roman" pitchFamily="18" charset="0"/>
                <a:hlinkClick r:id="rId3"/>
              </a:rPr>
              <a:t> </a:t>
            </a:r>
            <a:r>
              <a:rPr lang="ru-RU" sz="1700" dirty="0" err="1">
                <a:latin typeface="Times New Roman" pitchFamily="18" charset="0"/>
                <a:cs typeface="Times New Roman" pitchFamily="18" charset="0"/>
                <a:hlinkClick r:id="rId3"/>
              </a:rPr>
              <a:t>Націй</a:t>
            </a:r>
            <a:r>
              <a:rPr lang="ru-RU" sz="1700" dirty="0">
                <a:latin typeface="Times New Roman" pitchFamily="18" charset="0"/>
                <a:cs typeface="Times New Roman" pitchFamily="18" charset="0"/>
                <a:hlinkClick r:id="rId3"/>
              </a:rPr>
              <a:t> </a:t>
            </a:r>
            <a:r>
              <a:rPr lang="ru-RU" sz="1700" dirty="0" err="1">
                <a:latin typeface="Times New Roman" pitchFamily="18" charset="0"/>
                <a:cs typeface="Times New Roman" pitchFamily="18" charset="0"/>
                <a:hlinkClick r:id="rId3"/>
              </a:rPr>
              <a:t>проти</a:t>
            </a:r>
            <a:r>
              <a:rPr lang="ru-RU" sz="1700" dirty="0">
                <a:latin typeface="Times New Roman" pitchFamily="18" charset="0"/>
                <a:cs typeface="Times New Roman" pitchFamily="18" charset="0"/>
                <a:hlinkClick r:id="rId3"/>
              </a:rPr>
              <a:t> </a:t>
            </a:r>
            <a:r>
              <a:rPr lang="ru-RU" sz="1700" dirty="0" err="1">
                <a:latin typeface="Times New Roman" pitchFamily="18" charset="0"/>
                <a:cs typeface="Times New Roman" pitchFamily="18" charset="0"/>
                <a:hlinkClick r:id="rId3"/>
              </a:rPr>
              <a:t>корупції</a:t>
            </a:r>
            <a:r>
              <a:rPr lang="ru-RU" sz="1700" dirty="0">
                <a:latin typeface="Times New Roman" pitchFamily="18" charset="0"/>
                <a:cs typeface="Times New Roman" pitchFamily="18" charset="0"/>
              </a:rPr>
              <a:t> </a:t>
            </a:r>
            <a:r>
              <a:rPr lang="uk-UA" sz="1700" dirty="0">
                <a:latin typeface="Times New Roman" pitchFamily="18" charset="0"/>
                <a:cs typeface="Times New Roman" pitchFamily="18" charset="0"/>
              </a:rPr>
              <a:t>(</a:t>
            </a:r>
            <a:r>
              <a:rPr lang="ru-RU" sz="1700" dirty="0">
                <a:latin typeface="Times New Roman" pitchFamily="18" charset="0"/>
                <a:cs typeface="Times New Roman" pitchFamily="18" charset="0"/>
              </a:rPr>
              <a:t> </a:t>
            </a:r>
            <a:r>
              <a:rPr lang="ru-RU" sz="1700" dirty="0" err="1">
                <a:latin typeface="Times New Roman" pitchFamily="18" charset="0"/>
                <a:cs typeface="Times New Roman" pitchFamily="18" charset="0"/>
              </a:rPr>
              <a:t>від</a:t>
            </a:r>
            <a:r>
              <a:rPr lang="ru-RU" sz="1700" dirty="0">
                <a:latin typeface="Times New Roman" pitchFamily="18" charset="0"/>
                <a:cs typeface="Times New Roman" pitchFamily="18" charset="0"/>
              </a:rPr>
              <a:t> 18.10.2006 № 251-V</a:t>
            </a:r>
            <a:r>
              <a:rPr lang="uk-UA" sz="1700" dirty="0">
                <a:latin typeface="Times New Roman" pitchFamily="18" charset="0"/>
                <a:cs typeface="Times New Roman" pitchFamily="18" charset="0"/>
              </a:rPr>
              <a:t>)</a:t>
            </a:r>
            <a:r>
              <a:rPr lang="ru-RU" sz="1700" dirty="0">
                <a:latin typeface="Times New Roman" pitchFamily="18" charset="0"/>
                <a:cs typeface="Times New Roman" pitchFamily="18" charset="0"/>
              </a:rPr>
              <a:t>.</a:t>
            </a:r>
            <a:endParaRPr lang="uk-UA" sz="1700" dirty="0">
              <a:latin typeface="Times New Roman" pitchFamily="18" charset="0"/>
              <a:cs typeface="Times New Roman" pitchFamily="18" charset="0"/>
            </a:endParaRPr>
          </a:p>
          <a:p>
            <a:pPr marL="285750" lvl="0" indent="-285750" algn="just">
              <a:buFont typeface="Arial" pitchFamily="34" charset="0"/>
              <a:buChar char="•"/>
            </a:pPr>
            <a:r>
              <a:rPr lang="ru-RU" sz="1700" dirty="0">
                <a:latin typeface="Times New Roman" pitchFamily="18" charset="0"/>
                <a:cs typeface="Times New Roman" pitchFamily="18" charset="0"/>
                <a:hlinkClick r:id="rId4"/>
              </a:rPr>
              <a:t>Про </a:t>
            </a:r>
            <a:r>
              <a:rPr lang="ru-RU" sz="1700" dirty="0" err="1">
                <a:latin typeface="Times New Roman" pitchFamily="18" charset="0"/>
                <a:cs typeface="Times New Roman" pitchFamily="18" charset="0"/>
                <a:hlinkClick r:id="rId4"/>
              </a:rPr>
              <a:t>ратифікацію</a:t>
            </a:r>
            <a:r>
              <a:rPr lang="ru-RU" sz="1700" dirty="0">
                <a:latin typeface="Times New Roman" pitchFamily="18" charset="0"/>
                <a:cs typeface="Times New Roman" pitchFamily="18" charset="0"/>
                <a:hlinkClick r:id="rId4"/>
              </a:rPr>
              <a:t> </a:t>
            </a:r>
            <a:r>
              <a:rPr lang="ru-RU" sz="1700" dirty="0" err="1">
                <a:latin typeface="Times New Roman" pitchFamily="18" charset="0"/>
                <a:cs typeface="Times New Roman" pitchFamily="18" charset="0"/>
                <a:hlinkClick r:id="rId4"/>
              </a:rPr>
              <a:t>Кримінальної</a:t>
            </a:r>
            <a:r>
              <a:rPr lang="ru-RU" sz="1700" dirty="0">
                <a:latin typeface="Times New Roman" pitchFamily="18" charset="0"/>
                <a:cs typeface="Times New Roman" pitchFamily="18" charset="0"/>
                <a:hlinkClick r:id="rId4"/>
              </a:rPr>
              <a:t> </a:t>
            </a:r>
            <a:r>
              <a:rPr lang="ru-RU" sz="1700" dirty="0" err="1">
                <a:latin typeface="Times New Roman" pitchFamily="18" charset="0"/>
                <a:cs typeface="Times New Roman" pitchFamily="18" charset="0"/>
                <a:hlinkClick r:id="rId4"/>
              </a:rPr>
              <a:t>конвенції</a:t>
            </a:r>
            <a:r>
              <a:rPr lang="ru-RU" sz="1700" dirty="0">
                <a:latin typeface="Times New Roman" pitchFamily="18" charset="0"/>
                <a:cs typeface="Times New Roman" pitchFamily="18" charset="0"/>
                <a:hlinkClick r:id="rId4"/>
              </a:rPr>
              <a:t> про </a:t>
            </a:r>
            <a:r>
              <a:rPr lang="ru-RU" sz="1700" dirty="0" err="1">
                <a:latin typeface="Times New Roman" pitchFamily="18" charset="0"/>
                <a:cs typeface="Times New Roman" pitchFamily="18" charset="0"/>
                <a:hlinkClick r:id="rId4"/>
              </a:rPr>
              <a:t>боротьбу</a:t>
            </a:r>
            <a:r>
              <a:rPr lang="ru-RU" sz="1700" dirty="0">
                <a:latin typeface="Times New Roman" pitchFamily="18" charset="0"/>
                <a:cs typeface="Times New Roman" pitchFamily="18" charset="0"/>
                <a:hlinkClick r:id="rId4"/>
              </a:rPr>
              <a:t> з </a:t>
            </a:r>
            <a:r>
              <a:rPr lang="ru-RU" sz="1700" dirty="0" err="1">
                <a:latin typeface="Times New Roman" pitchFamily="18" charset="0"/>
                <a:cs typeface="Times New Roman" pitchFamily="18" charset="0"/>
                <a:hlinkClick r:id="rId4"/>
              </a:rPr>
              <a:t>корупцією</a:t>
            </a:r>
            <a:r>
              <a:rPr lang="uk-UA" sz="1700" dirty="0">
                <a:latin typeface="Times New Roman" pitchFamily="18" charset="0"/>
                <a:cs typeface="Times New Roman" pitchFamily="18" charset="0"/>
              </a:rPr>
              <a:t> (</a:t>
            </a:r>
            <a:r>
              <a:rPr lang="ru-RU" sz="1700" dirty="0">
                <a:latin typeface="Times New Roman" pitchFamily="18" charset="0"/>
                <a:cs typeface="Times New Roman" pitchFamily="18" charset="0"/>
              </a:rPr>
              <a:t> </a:t>
            </a:r>
            <a:r>
              <a:rPr lang="ru-RU" sz="1700" dirty="0" err="1">
                <a:latin typeface="Times New Roman" pitchFamily="18" charset="0"/>
                <a:cs typeface="Times New Roman" pitchFamily="18" charset="0"/>
              </a:rPr>
              <a:t>від</a:t>
            </a:r>
            <a:r>
              <a:rPr lang="ru-RU" sz="1700" dirty="0">
                <a:latin typeface="Times New Roman" pitchFamily="18" charset="0"/>
                <a:cs typeface="Times New Roman" pitchFamily="18" charset="0"/>
              </a:rPr>
              <a:t> 18.10.2006 № 252-V</a:t>
            </a:r>
            <a:r>
              <a:rPr lang="uk-UA" sz="1700" dirty="0">
                <a:latin typeface="Times New Roman" pitchFamily="18" charset="0"/>
                <a:cs typeface="Times New Roman" pitchFamily="18" charset="0"/>
              </a:rPr>
              <a:t>)</a:t>
            </a:r>
            <a:r>
              <a:rPr lang="ru-RU" sz="1700" dirty="0">
                <a:latin typeface="Times New Roman" pitchFamily="18" charset="0"/>
                <a:cs typeface="Times New Roman" pitchFamily="18" charset="0"/>
              </a:rPr>
              <a:t>.</a:t>
            </a:r>
            <a:endParaRPr lang="uk-UA" sz="1700" dirty="0">
              <a:latin typeface="Times New Roman" pitchFamily="18" charset="0"/>
              <a:cs typeface="Times New Roman" pitchFamily="18" charset="0"/>
            </a:endParaRPr>
          </a:p>
          <a:p>
            <a:pPr marL="285750" lvl="0" indent="-285750" algn="just">
              <a:buFont typeface="Arial" pitchFamily="34" charset="0"/>
              <a:buChar char="•"/>
            </a:pPr>
            <a:r>
              <a:rPr lang="ru-RU" sz="1700" dirty="0">
                <a:latin typeface="Times New Roman" pitchFamily="18" charset="0"/>
                <a:cs typeface="Times New Roman" pitchFamily="18" charset="0"/>
              </a:rPr>
              <a:t>Про </a:t>
            </a:r>
            <a:r>
              <a:rPr lang="ru-RU" sz="1700" dirty="0" err="1">
                <a:latin typeface="Times New Roman" pitchFamily="18" charset="0"/>
                <a:cs typeface="Times New Roman" pitchFamily="18" charset="0"/>
              </a:rPr>
              <a:t>очищення</a:t>
            </a:r>
            <a:r>
              <a:rPr lang="ru-RU" sz="1700" dirty="0">
                <a:latin typeface="Times New Roman" pitchFamily="18" charset="0"/>
                <a:cs typeface="Times New Roman" pitchFamily="18" charset="0"/>
              </a:rPr>
              <a:t> </a:t>
            </a:r>
            <a:r>
              <a:rPr lang="ru-RU" sz="1700" dirty="0" err="1">
                <a:latin typeface="Times New Roman" pitchFamily="18" charset="0"/>
                <a:cs typeface="Times New Roman" pitchFamily="18" charset="0"/>
              </a:rPr>
              <a:t>влади</a:t>
            </a:r>
            <a:r>
              <a:rPr lang="ru-RU" sz="1700" dirty="0">
                <a:latin typeface="Times New Roman" pitchFamily="18" charset="0"/>
                <a:cs typeface="Times New Roman" pitchFamily="18" charset="0"/>
              </a:rPr>
              <a:t> </a:t>
            </a:r>
            <a:r>
              <a:rPr lang="uk-UA" sz="1700" dirty="0">
                <a:latin typeface="Times New Roman" pitchFamily="18" charset="0"/>
                <a:cs typeface="Times New Roman" pitchFamily="18" charset="0"/>
              </a:rPr>
              <a:t>(</a:t>
            </a:r>
            <a:r>
              <a:rPr lang="ru-RU" sz="1700" dirty="0" err="1">
                <a:latin typeface="Times New Roman" pitchFamily="18" charset="0"/>
                <a:cs typeface="Times New Roman" pitchFamily="18" charset="0"/>
              </a:rPr>
              <a:t>від</a:t>
            </a:r>
            <a:r>
              <a:rPr lang="ru-RU" sz="1700" dirty="0">
                <a:latin typeface="Times New Roman" pitchFamily="18" charset="0"/>
                <a:cs typeface="Times New Roman" pitchFamily="18" charset="0"/>
              </a:rPr>
              <a:t> 16.09.2014 № 1682-VII</a:t>
            </a:r>
            <a:r>
              <a:rPr lang="uk-UA" sz="1700" dirty="0">
                <a:latin typeface="Times New Roman" pitchFamily="18" charset="0"/>
                <a:cs typeface="Times New Roman" pitchFamily="18" charset="0"/>
              </a:rPr>
              <a:t>)</a:t>
            </a:r>
            <a:r>
              <a:rPr lang="ru-RU" sz="1700" dirty="0">
                <a:latin typeface="Times New Roman" pitchFamily="18" charset="0"/>
                <a:cs typeface="Times New Roman" pitchFamily="18" charset="0"/>
              </a:rPr>
              <a:t>.</a:t>
            </a:r>
            <a:endParaRPr lang="uk-UA" sz="1700" dirty="0">
              <a:latin typeface="Times New Roman" pitchFamily="18" charset="0"/>
              <a:cs typeface="Times New Roman" pitchFamily="18" charset="0"/>
            </a:endParaRPr>
          </a:p>
          <a:p>
            <a:pPr marL="285750" indent="-285750" algn="just">
              <a:buFont typeface="Arial" pitchFamily="34" charset="0"/>
              <a:buChar char="•"/>
            </a:pPr>
            <a:r>
              <a:rPr lang="uk-UA" sz="1700" dirty="0" smtClean="0">
                <a:latin typeface="Times New Roman" pitchFamily="18" charset="0"/>
                <a:cs typeface="Times New Roman" pitchFamily="18" charset="0"/>
              </a:rPr>
              <a:t>Про </a:t>
            </a:r>
            <a:r>
              <a:rPr lang="uk-UA" sz="1700" dirty="0">
                <a:latin typeface="Times New Roman" pitchFamily="18" charset="0"/>
                <a:cs typeface="Times New Roman" pitchFamily="18" charset="0"/>
              </a:rPr>
              <a:t>Національне антикорупційне бюро України ( 14.10.2014 № 1698-VII).</a:t>
            </a:r>
          </a:p>
          <a:p>
            <a:pPr marL="285750" indent="-285750" algn="just">
              <a:buFont typeface="Arial" pitchFamily="34" charset="0"/>
              <a:buChar char="•"/>
            </a:pPr>
            <a:r>
              <a:rPr lang="uk-UA" sz="1700" dirty="0">
                <a:latin typeface="Times New Roman" pitchFamily="18" charset="0"/>
                <a:cs typeface="Times New Roman" pitchFamily="18" charset="0"/>
                <a:hlinkClick r:id="rId5"/>
              </a:rPr>
              <a:t>Про засади державної антикорупційної політики в Україні (Антикорупційна стратегія) на 2014-2017 роки</a:t>
            </a:r>
            <a:r>
              <a:rPr lang="uk-UA" sz="1700" dirty="0">
                <a:latin typeface="Times New Roman" pitchFamily="18" charset="0"/>
                <a:cs typeface="Times New Roman" pitchFamily="18" charset="0"/>
              </a:rPr>
              <a:t> (від 14.10.2014 № 1699-VII). </a:t>
            </a:r>
          </a:p>
          <a:p>
            <a:pPr marL="285750" indent="-285750" algn="just">
              <a:buFont typeface="Arial" pitchFamily="34" charset="0"/>
              <a:buChar char="•"/>
            </a:pPr>
            <a:r>
              <a:rPr lang="uk-UA" sz="1700" dirty="0">
                <a:latin typeface="Times New Roman" pitchFamily="18" charset="0"/>
                <a:cs typeface="Times New Roman" pitchFamily="18" charset="0"/>
                <a:hlinkClick r:id="rId6"/>
              </a:rPr>
              <a:t>Про запобігання корупції</a:t>
            </a:r>
            <a:r>
              <a:rPr lang="uk-UA" sz="1700" dirty="0">
                <a:latin typeface="Times New Roman" pitchFamily="18" charset="0"/>
                <a:cs typeface="Times New Roman" pitchFamily="18" charset="0"/>
              </a:rPr>
              <a:t> ( від 14.10.2014 року № 1700-VII).</a:t>
            </a:r>
          </a:p>
          <a:p>
            <a:pPr marL="285750" indent="-285750" algn="just">
              <a:buFont typeface="Arial" pitchFamily="34" charset="0"/>
              <a:buChar char="•"/>
            </a:pPr>
            <a:r>
              <a:rPr lang="uk-UA" sz="1700" dirty="0">
                <a:latin typeface="Times New Roman" pitchFamily="18" charset="0"/>
                <a:cs typeface="Times New Roman" pitchFamily="18" charset="0"/>
              </a:rPr>
              <a:t>Про Вищий антикорупційний суд (від 07.06.2018 року № 2447-VIII). </a:t>
            </a:r>
          </a:p>
          <a:p>
            <a:pPr marL="285750" lvl="0" indent="-285750" algn="just">
              <a:buFont typeface="Arial" pitchFamily="34" charset="0"/>
              <a:buChar char="•"/>
            </a:pPr>
            <a:r>
              <a:rPr lang="uk-UA" sz="1700" dirty="0" smtClean="0">
                <a:latin typeface="Times New Roman" pitchFamily="18" charset="0"/>
                <a:cs typeface="Times New Roman" pitchFamily="18" charset="0"/>
              </a:rPr>
              <a:t>Про </a:t>
            </a:r>
            <a:r>
              <a:rPr lang="uk-UA" sz="1700" dirty="0">
                <a:latin typeface="Times New Roman" pitchFamily="18" charset="0"/>
                <a:cs typeface="Times New Roman" pitchFamily="18" charset="0"/>
              </a:rPr>
              <a:t>внесення змін до деяких законодавчих актів України щодо визначення кінцевих </a:t>
            </a:r>
            <a:r>
              <a:rPr lang="uk-UA" sz="1700" dirty="0" err="1">
                <a:latin typeface="Times New Roman" pitchFamily="18" charset="0"/>
                <a:cs typeface="Times New Roman" pitchFamily="18" charset="0"/>
              </a:rPr>
              <a:t>вигодоодержувачів</a:t>
            </a:r>
            <a:r>
              <a:rPr lang="uk-UA" sz="1700" dirty="0">
                <a:latin typeface="Times New Roman" pitchFamily="18" charset="0"/>
                <a:cs typeface="Times New Roman" pitchFamily="18" charset="0"/>
              </a:rPr>
              <a:t> юридичних осіб та публічних діячів ( від 14.10.2014 № 1701-</a:t>
            </a:r>
            <a:r>
              <a:rPr lang="ru-RU" sz="1700" dirty="0">
                <a:latin typeface="Times New Roman" pitchFamily="18" charset="0"/>
                <a:cs typeface="Times New Roman" pitchFamily="18" charset="0"/>
              </a:rPr>
              <a:t>VII</a:t>
            </a:r>
            <a:r>
              <a:rPr lang="uk-UA" sz="1700" dirty="0">
                <a:latin typeface="Times New Roman" pitchFamily="18" charset="0"/>
                <a:cs typeface="Times New Roman" pitchFamily="18" charset="0"/>
              </a:rPr>
              <a:t>).</a:t>
            </a:r>
          </a:p>
          <a:p>
            <a:pPr marL="285750" lvl="0" indent="-285750" algn="just">
              <a:buFont typeface="Arial" pitchFamily="34" charset="0"/>
              <a:buChar char="•"/>
            </a:pPr>
            <a:r>
              <a:rPr lang="uk-UA" sz="1700" dirty="0" smtClean="0">
                <a:latin typeface="Times New Roman" pitchFamily="18" charset="0"/>
                <a:cs typeface="Times New Roman" pitchFamily="18" charset="0"/>
              </a:rPr>
              <a:t>Про </a:t>
            </a:r>
            <a:r>
              <a:rPr lang="uk-UA" sz="1700" dirty="0">
                <a:latin typeface="Times New Roman" pitchFamily="18" charset="0"/>
                <a:cs typeface="Times New Roman" pitchFamily="18" charset="0"/>
              </a:rPr>
              <a:t>запобігання та протидію легалізації (відмиванню) доходів, одержаних злочинним шляхом, фінансуванню тероризму та фінансуванню розповсюдження зброї масового знищення (від 14.10.2014 № 1702-</a:t>
            </a:r>
            <a:r>
              <a:rPr lang="ru-RU" sz="1700" dirty="0">
                <a:latin typeface="Times New Roman" pitchFamily="18" charset="0"/>
                <a:cs typeface="Times New Roman" pitchFamily="18" charset="0"/>
              </a:rPr>
              <a:t>VII</a:t>
            </a:r>
            <a:r>
              <a:rPr lang="uk-UA" sz="1700" dirty="0">
                <a:latin typeface="Times New Roman" pitchFamily="18" charset="0"/>
                <a:cs typeface="Times New Roman" pitchFamily="18" charset="0"/>
              </a:rPr>
              <a:t>).</a:t>
            </a:r>
          </a:p>
          <a:p>
            <a:pPr marL="285750" lvl="0" indent="-285750" algn="just">
              <a:buFont typeface="Arial" pitchFamily="34" charset="0"/>
              <a:buChar char="•"/>
            </a:pPr>
            <a:r>
              <a:rPr lang="uk-UA" sz="1700" dirty="0">
                <a:latin typeface="Times New Roman" pitchFamily="18" charset="0"/>
                <a:cs typeface="Times New Roman" pitchFamily="18" charset="0"/>
              </a:rPr>
              <a:t>Про оперативно-розшукову діяльність (1992 року, № 22). </a:t>
            </a:r>
          </a:p>
          <a:p>
            <a:pPr marL="285750" lvl="0" indent="-285750" algn="just">
              <a:buFont typeface="Arial" pitchFamily="34" charset="0"/>
              <a:buChar char="•"/>
            </a:pPr>
            <a:r>
              <a:rPr lang="uk-UA" sz="1700" dirty="0">
                <a:latin typeface="Times New Roman" pitchFamily="18" charset="0"/>
                <a:cs typeface="Times New Roman" pitchFamily="18" charset="0"/>
              </a:rPr>
              <a:t>Про організаційно-правові основи боротьби з організованою злочинністю (1993 року № 35). </a:t>
            </a:r>
          </a:p>
          <a:p>
            <a:pPr marL="285750" lvl="0" indent="-285750" algn="just">
              <a:buFont typeface="Arial" pitchFamily="34" charset="0"/>
              <a:buChar char="•"/>
            </a:pPr>
            <a:r>
              <a:rPr lang="ru-RU" sz="1700" dirty="0">
                <a:latin typeface="Times New Roman" pitchFamily="18" charset="0"/>
                <a:cs typeface="Times New Roman" pitchFamily="18" charset="0"/>
              </a:rPr>
              <a:t>Про </a:t>
            </a:r>
            <a:r>
              <a:rPr lang="ru-RU" sz="1700" dirty="0" err="1">
                <a:latin typeface="Times New Roman" pitchFamily="18" charset="0"/>
                <a:cs typeface="Times New Roman" pitchFamily="18" charset="0"/>
              </a:rPr>
              <a:t>основи</a:t>
            </a:r>
            <a:r>
              <a:rPr lang="ru-RU" sz="1700" dirty="0">
                <a:latin typeface="Times New Roman" pitchFamily="18" charset="0"/>
                <a:cs typeface="Times New Roman" pitchFamily="18" charset="0"/>
              </a:rPr>
              <a:t> </a:t>
            </a:r>
            <a:r>
              <a:rPr lang="ru-RU" sz="1700" dirty="0" err="1">
                <a:latin typeface="Times New Roman" pitchFamily="18" charset="0"/>
                <a:cs typeface="Times New Roman" pitchFamily="18" charset="0"/>
              </a:rPr>
              <a:t>національної</a:t>
            </a:r>
            <a:r>
              <a:rPr lang="ru-RU" sz="1700" dirty="0">
                <a:latin typeface="Times New Roman" pitchFamily="18" charset="0"/>
                <a:cs typeface="Times New Roman" pitchFamily="18" charset="0"/>
              </a:rPr>
              <a:t> </a:t>
            </a:r>
            <a:r>
              <a:rPr lang="ru-RU" sz="1700" dirty="0" err="1">
                <a:latin typeface="Times New Roman" pitchFamily="18" charset="0"/>
                <a:cs typeface="Times New Roman" pitchFamily="18" charset="0"/>
              </a:rPr>
              <a:t>безпеки</a:t>
            </a:r>
            <a:r>
              <a:rPr lang="ru-RU" sz="1700" dirty="0">
                <a:latin typeface="Times New Roman" pitchFamily="18" charset="0"/>
                <a:cs typeface="Times New Roman" pitchFamily="18" charset="0"/>
              </a:rPr>
              <a:t> </a:t>
            </a:r>
            <a:r>
              <a:rPr lang="ru-RU" sz="1700" dirty="0" err="1">
                <a:latin typeface="Times New Roman" pitchFamily="18" charset="0"/>
                <a:cs typeface="Times New Roman" pitchFamily="18" charset="0"/>
              </a:rPr>
              <a:t>України</a:t>
            </a:r>
            <a:r>
              <a:rPr lang="ru-RU" sz="1700" dirty="0">
                <a:latin typeface="Times New Roman" pitchFamily="18" charset="0"/>
                <a:cs typeface="Times New Roman" pitchFamily="18" charset="0"/>
              </a:rPr>
              <a:t> </a:t>
            </a:r>
            <a:r>
              <a:rPr lang="uk-UA" sz="1700" dirty="0">
                <a:latin typeface="Times New Roman" pitchFamily="18" charset="0"/>
                <a:cs typeface="Times New Roman" pitchFamily="18" charset="0"/>
              </a:rPr>
              <a:t>(</a:t>
            </a:r>
            <a:r>
              <a:rPr lang="ru-RU" sz="1700" dirty="0">
                <a:latin typeface="Times New Roman" pitchFamily="18" charset="0"/>
                <a:cs typeface="Times New Roman" pitchFamily="18" charset="0"/>
              </a:rPr>
              <a:t> </a:t>
            </a:r>
            <a:r>
              <a:rPr lang="ru-RU" sz="1700" dirty="0" err="1">
                <a:latin typeface="Times New Roman" pitchFamily="18" charset="0"/>
                <a:cs typeface="Times New Roman" pitchFamily="18" charset="0"/>
              </a:rPr>
              <a:t>від</a:t>
            </a:r>
            <a:r>
              <a:rPr lang="ru-RU" sz="1700" dirty="0">
                <a:latin typeface="Times New Roman" pitchFamily="18" charset="0"/>
                <a:cs typeface="Times New Roman" pitchFamily="18" charset="0"/>
              </a:rPr>
              <a:t> </a:t>
            </a:r>
            <a:r>
              <a:rPr lang="en-US" sz="1700" dirty="0" smtClean="0">
                <a:latin typeface="Times New Roman" pitchFamily="18" charset="0"/>
                <a:cs typeface="Times New Roman" pitchFamily="18" charset="0"/>
              </a:rPr>
              <a:t>21</a:t>
            </a:r>
            <a:r>
              <a:rPr lang="ru-RU" sz="1700" dirty="0" smtClean="0">
                <a:latin typeface="Times New Roman" pitchFamily="18" charset="0"/>
                <a:cs typeface="Times New Roman" pitchFamily="18" charset="0"/>
              </a:rPr>
              <a:t>.06.20</a:t>
            </a:r>
            <a:r>
              <a:rPr lang="en-US" sz="1700" dirty="0" smtClean="0">
                <a:latin typeface="Times New Roman" pitchFamily="18" charset="0"/>
                <a:cs typeface="Times New Roman" pitchFamily="18" charset="0"/>
              </a:rPr>
              <a:t>18</a:t>
            </a:r>
            <a:r>
              <a:rPr lang="ru-RU" sz="1700" dirty="0" smtClean="0">
                <a:latin typeface="Times New Roman" pitchFamily="18" charset="0"/>
                <a:cs typeface="Times New Roman" pitchFamily="18" charset="0"/>
              </a:rPr>
              <a:t> </a:t>
            </a:r>
            <a:r>
              <a:rPr lang="ru-RU" sz="1700" dirty="0">
                <a:latin typeface="Times New Roman" pitchFamily="18" charset="0"/>
                <a:cs typeface="Times New Roman" pitchFamily="18" charset="0"/>
              </a:rPr>
              <a:t>року № </a:t>
            </a:r>
            <a:r>
              <a:rPr lang="en-US" sz="1700" dirty="0" smtClean="0">
                <a:latin typeface="Times New Roman" pitchFamily="18" charset="0"/>
                <a:cs typeface="Times New Roman" pitchFamily="18" charset="0"/>
              </a:rPr>
              <a:t>2469</a:t>
            </a:r>
            <a:r>
              <a:rPr lang="ru-RU" sz="1700" dirty="0" smtClean="0">
                <a:latin typeface="Times New Roman" pitchFamily="18" charset="0"/>
                <a:cs typeface="Times New Roman" pitchFamily="18" charset="0"/>
              </a:rPr>
              <a:t>-VI</a:t>
            </a:r>
            <a:r>
              <a:rPr lang="en-US" sz="1700" dirty="0" smtClean="0">
                <a:latin typeface="Times New Roman" pitchFamily="18" charset="0"/>
                <a:cs typeface="Times New Roman" pitchFamily="18" charset="0"/>
              </a:rPr>
              <a:t>II</a:t>
            </a:r>
            <a:r>
              <a:rPr lang="uk-UA" sz="1700" dirty="0" smtClean="0">
                <a:latin typeface="Times New Roman" pitchFamily="18" charset="0"/>
                <a:cs typeface="Times New Roman" pitchFamily="18" charset="0"/>
              </a:rPr>
              <a:t>).</a:t>
            </a:r>
            <a:endParaRPr lang="uk-UA" sz="1700" dirty="0">
              <a:latin typeface="Times New Roman" pitchFamily="18" charset="0"/>
              <a:cs typeface="Times New Roman" pitchFamily="18" charset="0"/>
            </a:endParaRPr>
          </a:p>
        </p:txBody>
      </p:sp>
    </p:spTree>
    <p:extLst>
      <p:ext uri="{BB962C8B-B14F-4D97-AF65-F5344CB8AC3E}">
        <p14:creationId xmlns:p14="http://schemas.microsoft.com/office/powerpoint/2010/main" xmlns="" val="241089665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71501834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3825"/>
            <a:ext cx="9144000" cy="685727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24431121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8519"/>
            <a:ext cx="9144000" cy="684948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95468721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144000" cy="685799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87934913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144000" cy="3785652"/>
          </a:xfrm>
          <a:prstGeom prst="rect">
            <a:avLst/>
          </a:prstGeom>
        </p:spPr>
        <p:txBody>
          <a:bodyPr wrap="square">
            <a:spAutoFit/>
          </a:bodyPr>
          <a:lstStyle/>
          <a:p>
            <a:pPr algn="ctr"/>
            <a:r>
              <a:rPr lang="uk-UA" sz="3200" b="1" dirty="0"/>
              <a:t>У характеристиці хабарників відзначаються наступні тенденції (період </a:t>
            </a:r>
            <a:r>
              <a:rPr lang="uk-UA" sz="3200" b="1" dirty="0" smtClean="0"/>
              <a:t>2009-2019 </a:t>
            </a:r>
            <a:r>
              <a:rPr lang="uk-UA" sz="3200" b="1" dirty="0"/>
              <a:t>рр.), це:</a:t>
            </a:r>
            <a:endParaRPr lang="ru-RU" sz="3200" b="1" dirty="0"/>
          </a:p>
          <a:p>
            <a:pPr algn="just"/>
            <a:r>
              <a:rPr lang="uk-UA" sz="3200" dirty="0"/>
              <a:t>1) </a:t>
            </a:r>
            <a:r>
              <a:rPr lang="uk-UA" sz="2400" dirty="0"/>
              <a:t>зменшення кількості жінок (з 41% до 20%);</a:t>
            </a:r>
            <a:endParaRPr lang="ru-RU" sz="2400" dirty="0"/>
          </a:p>
          <a:p>
            <a:pPr algn="just"/>
            <a:r>
              <a:rPr lang="uk-UA" sz="2400" dirty="0"/>
              <a:t>2) підвищення освітнього рівня хабарників;</a:t>
            </a:r>
            <a:endParaRPr lang="ru-RU" sz="2400" dirty="0"/>
          </a:p>
          <a:p>
            <a:pPr algn="just"/>
            <a:r>
              <a:rPr lang="uk-UA" sz="2400" dirty="0"/>
              <a:t>3) зменшення кількості хабарників, які раніше вчиняли </a:t>
            </a:r>
            <a:r>
              <a:rPr lang="uk-UA" sz="2400" dirty="0" smtClean="0"/>
              <a:t>злочини (</a:t>
            </a:r>
            <a:r>
              <a:rPr lang="uk-UA" sz="2400" dirty="0"/>
              <a:t>з 3,2% до 1,1%);</a:t>
            </a:r>
            <a:endParaRPr lang="ru-RU" sz="2400" dirty="0"/>
          </a:p>
          <a:p>
            <a:pPr algn="just"/>
            <a:r>
              <a:rPr lang="uk-UA" sz="2400" dirty="0"/>
              <a:t>4) незначні коливання у віці хабарників (зменшення хабарників у віці 25-29 років та відповідно їх збільшення у віці 30 років і старше, де особливо відмічається вік 55-60 років). </a:t>
            </a:r>
            <a:endParaRPr lang="ru-RU" sz="2400" dirty="0"/>
          </a:p>
        </p:txBody>
      </p:sp>
      <p:pic>
        <p:nvPicPr>
          <p:cNvPr id="3" name="Picture 2" descr="C:\Documents and Settings\mikkel\Desktop\Corruption pictures\free\corrup8.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59632" y="3760398"/>
            <a:ext cx="6984776" cy="30790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11468581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uk-UA" b="1" dirty="0" smtClean="0"/>
              <a:t>3. </a:t>
            </a:r>
            <a:r>
              <a:rPr lang="uk-UA" b="1" dirty="0"/>
              <a:t>Причини та умови корупційної злочинності</a:t>
            </a:r>
            <a:r>
              <a:rPr lang="uk-UA" b="1" dirty="0" smtClean="0"/>
              <a:t>.</a:t>
            </a:r>
            <a:endParaRPr lang="ru-RU" dirty="0"/>
          </a:p>
        </p:txBody>
      </p:sp>
      <p:pic>
        <p:nvPicPr>
          <p:cNvPr id="4" name="Picture 9" descr="korrupziya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2627784" y="1729580"/>
            <a:ext cx="4392488" cy="5036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64942826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596873"/>
            <a:ext cx="9144000" cy="1143000"/>
          </a:xfrm>
        </p:spPr>
        <p:txBody>
          <a:bodyPr>
            <a:normAutofit fontScale="90000"/>
          </a:bodyPr>
          <a:lstStyle/>
          <a:p>
            <a:r>
              <a:rPr lang="uk-UA" sz="3600" b="1" dirty="0"/>
              <a:t>Причини та умови корупційної злочинності можна поділити </a:t>
            </a:r>
            <a:r>
              <a:rPr lang="uk-UA" sz="3600" b="1" dirty="0" smtClean="0"/>
              <a:t>на</a:t>
            </a:r>
            <a:r>
              <a:rPr lang="uk-UA" dirty="0" smtClean="0"/>
              <a:t>: </a:t>
            </a:r>
            <a:endParaRPr lang="ru-RU" dirty="0"/>
          </a:p>
        </p:txBody>
      </p:sp>
      <p:sp>
        <p:nvSpPr>
          <p:cNvPr id="3" name="Объект 2"/>
          <p:cNvSpPr>
            <a:spLocks noGrp="1"/>
          </p:cNvSpPr>
          <p:nvPr>
            <p:ph idx="1"/>
          </p:nvPr>
        </p:nvSpPr>
        <p:spPr>
          <a:xfrm>
            <a:off x="0" y="3684043"/>
            <a:ext cx="9144000" cy="3168352"/>
          </a:xfrm>
        </p:spPr>
        <p:txBody>
          <a:bodyPr>
            <a:normAutofit fontScale="92500" lnSpcReduction="10000"/>
          </a:bodyPr>
          <a:lstStyle/>
          <a:p>
            <a:r>
              <a:rPr lang="uk-UA" dirty="0" smtClean="0"/>
              <a:t>Політичні;</a:t>
            </a:r>
          </a:p>
          <a:p>
            <a:r>
              <a:rPr lang="uk-UA" dirty="0" smtClean="0"/>
              <a:t>Економічні; </a:t>
            </a:r>
          </a:p>
          <a:p>
            <a:r>
              <a:rPr lang="uk-UA" dirty="0" smtClean="0"/>
              <a:t>Правові; </a:t>
            </a:r>
          </a:p>
          <a:p>
            <a:r>
              <a:rPr lang="uk-UA" dirty="0" smtClean="0"/>
              <a:t>Організаційно-управлінські;</a:t>
            </a:r>
          </a:p>
          <a:p>
            <a:r>
              <a:rPr lang="uk-UA" dirty="0" smtClean="0"/>
              <a:t>Соціально-психологічні;</a:t>
            </a:r>
          </a:p>
          <a:p>
            <a:r>
              <a:rPr lang="uk-UA" dirty="0" smtClean="0"/>
              <a:t>Інші.</a:t>
            </a:r>
            <a:endParaRPr lang="ru-RU" dirty="0"/>
          </a:p>
        </p:txBody>
      </p:sp>
      <p:pic>
        <p:nvPicPr>
          <p:cNvPr id="13314" name="Picture 2" descr="&amp;kcy;&amp;ocy;&amp;rcy;&amp;rcy;&amp;ucy;&amp;pcy;&amp;tscy;&amp;icy;&amp;yacy;"/>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59632" y="8410"/>
            <a:ext cx="6120680" cy="259228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58195491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144000" cy="6494085"/>
          </a:xfrm>
          <a:prstGeom prst="rect">
            <a:avLst/>
          </a:prstGeom>
        </p:spPr>
        <p:txBody>
          <a:bodyPr wrap="square">
            <a:spAutoFit/>
          </a:bodyPr>
          <a:lstStyle/>
          <a:p>
            <a:pPr algn="ctr"/>
            <a:r>
              <a:rPr lang="uk-UA" sz="3200" b="1" i="1" dirty="0" smtClean="0"/>
              <a:t>Політичні</a:t>
            </a:r>
            <a:r>
              <a:rPr lang="uk-UA" sz="3200" b="1" dirty="0" smtClean="0"/>
              <a:t> </a:t>
            </a:r>
            <a:r>
              <a:rPr lang="uk-UA" sz="3200" b="1" i="1" dirty="0" smtClean="0"/>
              <a:t>фактори</a:t>
            </a:r>
            <a:r>
              <a:rPr lang="uk-UA" sz="3200" b="1" dirty="0" smtClean="0"/>
              <a:t> </a:t>
            </a:r>
            <a:r>
              <a:rPr lang="uk-UA" sz="3200" dirty="0"/>
              <a:t>корупційної злочинності </a:t>
            </a:r>
            <a:r>
              <a:rPr lang="uk-UA" sz="3200" dirty="0" smtClean="0"/>
              <a:t>:</a:t>
            </a:r>
            <a:endParaRPr lang="en-US" sz="3200" dirty="0" smtClean="0"/>
          </a:p>
          <a:p>
            <a:pPr marL="457200" indent="-457200" algn="just">
              <a:buFont typeface="Arial" pitchFamily="34" charset="0"/>
              <a:buChar char="•"/>
            </a:pPr>
            <a:r>
              <a:rPr lang="uk-UA" sz="2400" dirty="0"/>
              <a:t>політична нестабільність, </a:t>
            </a:r>
            <a:r>
              <a:rPr lang="uk-UA" sz="2400" dirty="0" smtClean="0"/>
              <a:t>як наслідок нестабільність </a:t>
            </a:r>
            <a:r>
              <a:rPr lang="uk-UA" sz="2400" dirty="0"/>
              <a:t>політичних інститутів; </a:t>
            </a:r>
            <a:endParaRPr lang="en-US" sz="2400" dirty="0" smtClean="0"/>
          </a:p>
          <a:p>
            <a:pPr marL="457200" indent="-457200" algn="just">
              <a:buFont typeface="Arial" pitchFamily="34" charset="0"/>
              <a:buChar char="•"/>
            </a:pPr>
            <a:r>
              <a:rPr lang="uk-UA" sz="2400" dirty="0" smtClean="0"/>
              <a:t>розгалуженість </a:t>
            </a:r>
            <a:r>
              <a:rPr lang="uk-UA" sz="2400" dirty="0"/>
              <a:t>політичної системи та наявність великої кількості політичних партій і, відповідно, слабкість місцевого самоврядування; </a:t>
            </a:r>
            <a:endParaRPr lang="en-US" sz="2400" dirty="0" smtClean="0"/>
          </a:p>
          <a:p>
            <a:pPr marL="457200" indent="-457200" algn="just">
              <a:buFont typeface="Arial" pitchFamily="34" charset="0"/>
              <a:buChar char="•"/>
            </a:pPr>
            <a:r>
              <a:rPr lang="uk-UA" sz="2400" dirty="0" smtClean="0"/>
              <a:t>дисбаланс </a:t>
            </a:r>
            <a:r>
              <a:rPr lang="uk-UA" sz="2400" dirty="0"/>
              <a:t>функцій та повноважень гілок влади, який породжує викривлення суспільних відносин у функціонуванні владних структур, що не може не позначитися негативно на виконанні владними інститутами своїх функцій, а зрештою - і на результатах їх </a:t>
            </a:r>
            <a:r>
              <a:rPr lang="uk-UA" sz="2400" dirty="0" smtClean="0"/>
              <a:t>діяльності;</a:t>
            </a:r>
          </a:p>
          <a:p>
            <a:pPr marL="457200" indent="-457200" algn="just">
              <a:buFont typeface="Arial" pitchFamily="34" charset="0"/>
              <a:buChar char="•"/>
            </a:pPr>
            <a:r>
              <a:rPr lang="uk-UA" sz="2400" dirty="0"/>
              <a:t>н</a:t>
            </a:r>
            <a:r>
              <a:rPr lang="uk-UA" sz="2400" dirty="0" smtClean="0"/>
              <a:t>епрозорість системи державного управління, процесів розробки та прийняття рішень на національному, регіональному та місцевому рівнях;</a:t>
            </a:r>
          </a:p>
          <a:p>
            <a:pPr marL="457200" indent="-457200" algn="just">
              <a:buFont typeface="Arial" pitchFamily="34" charset="0"/>
              <a:buChar char="•"/>
            </a:pPr>
            <a:r>
              <a:rPr lang="uk-UA" sz="2400" dirty="0" smtClean="0"/>
              <a:t>низький рівень правової культури суспільства, його невідповідність досягнутому формальному рівню демократії та громадянського суспільства.</a:t>
            </a:r>
            <a:endParaRPr lang="ru-RU" sz="2400" dirty="0"/>
          </a:p>
        </p:txBody>
      </p:sp>
    </p:spTree>
    <p:extLst>
      <p:ext uri="{BB962C8B-B14F-4D97-AF65-F5344CB8AC3E}">
        <p14:creationId xmlns:p14="http://schemas.microsoft.com/office/powerpoint/2010/main" xmlns="" val="73246616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144000" cy="6924973"/>
          </a:xfrm>
          <a:prstGeom prst="rect">
            <a:avLst/>
          </a:prstGeom>
        </p:spPr>
        <p:txBody>
          <a:bodyPr wrap="square">
            <a:spAutoFit/>
          </a:bodyPr>
          <a:lstStyle/>
          <a:p>
            <a:pPr algn="ctr"/>
            <a:r>
              <a:rPr lang="uk-UA" sz="2600" b="1" i="1" dirty="0"/>
              <a:t>Економічними</a:t>
            </a:r>
            <a:r>
              <a:rPr lang="uk-UA" sz="2600" b="1" dirty="0"/>
              <a:t> </a:t>
            </a:r>
            <a:r>
              <a:rPr lang="uk-UA" sz="2600" b="1" i="1" dirty="0" smtClean="0"/>
              <a:t>чинниками</a:t>
            </a:r>
            <a:r>
              <a:rPr lang="uk-UA" sz="2600" b="1" dirty="0"/>
              <a:t> </a:t>
            </a:r>
            <a:r>
              <a:rPr lang="uk-UA" sz="2600" b="1" dirty="0" smtClean="0"/>
              <a:t>корупції </a:t>
            </a:r>
            <a:r>
              <a:rPr lang="uk-UA" sz="2600" b="1" dirty="0"/>
              <a:t>та </a:t>
            </a:r>
            <a:r>
              <a:rPr lang="uk-UA" sz="2600" b="1" dirty="0" smtClean="0"/>
              <a:t>корупційної </a:t>
            </a:r>
            <a:r>
              <a:rPr lang="uk-UA" sz="2600" b="1" dirty="0"/>
              <a:t>злочинності </a:t>
            </a:r>
            <a:r>
              <a:rPr lang="uk-UA" sz="2600" b="1" dirty="0" smtClean="0"/>
              <a:t>: </a:t>
            </a:r>
            <a:endParaRPr lang="en-US" sz="2600" b="1" dirty="0" smtClean="0"/>
          </a:p>
          <a:p>
            <a:pPr marL="285750" indent="-285750" algn="just">
              <a:buFont typeface="Arial" pitchFamily="34" charset="0"/>
              <a:buChar char="•"/>
            </a:pPr>
            <a:r>
              <a:rPr lang="uk-UA" sz="2200" dirty="0"/>
              <a:t>нестабільна економічна ситуація в державі та нерозвиненість малого і середнього бізнесу; </a:t>
            </a:r>
            <a:endParaRPr lang="en-US" sz="2200" dirty="0" smtClean="0"/>
          </a:p>
          <a:p>
            <a:pPr marL="285750" indent="-285750" algn="just">
              <a:buFont typeface="Arial" pitchFamily="34" charset="0"/>
              <a:buChar char="•"/>
            </a:pPr>
            <a:r>
              <a:rPr lang="uk-UA" sz="2200" dirty="0" smtClean="0"/>
              <a:t>відсутність </a:t>
            </a:r>
            <a:r>
              <a:rPr lang="uk-UA" sz="2200" dirty="0"/>
              <a:t>сприятливого режиму діяльності підприємств та підприємців, особливо щодо сплати податків, відрахувань до бюджету, одержання державної підтримки, кредитів тощо; </a:t>
            </a:r>
            <a:endParaRPr lang="en-US" sz="2200" dirty="0" smtClean="0"/>
          </a:p>
          <a:p>
            <a:pPr marL="285750" indent="-285750" algn="just">
              <a:buFont typeface="Arial" pitchFamily="34" charset="0"/>
              <a:buChar char="•"/>
            </a:pPr>
            <a:r>
              <a:rPr lang="uk-UA" sz="2200" dirty="0" smtClean="0"/>
              <a:t>відсутність </a:t>
            </a:r>
            <a:r>
              <a:rPr lang="uk-UA" sz="2200" dirty="0"/>
              <a:t>прозорості процесів роздержавлення власності, вирішення різних економічних та господарських питань, оцінки прибутків, обсягу податків, одержання пільг тощо, що створює умови їх вирішення за додаткову «винагороду» для службовця; </a:t>
            </a:r>
            <a:endParaRPr lang="en-US" sz="2200" dirty="0" smtClean="0"/>
          </a:p>
          <a:p>
            <a:pPr marL="285750" indent="-285750" algn="just">
              <a:buFont typeface="Arial" pitchFamily="34" charset="0"/>
              <a:buChar char="•"/>
            </a:pPr>
            <a:r>
              <a:rPr lang="uk-UA" sz="2200" dirty="0" smtClean="0"/>
              <a:t>зниження </a:t>
            </a:r>
            <a:r>
              <a:rPr lang="uk-UA" sz="2200" dirty="0"/>
              <a:t>рівня життя громадян, яке супроводжується безробіттям, невиплатою зарплатні, позбавленням соціальних пільг, утворює соціальну основу детермінації злочинів, пов’язаних із задоволенням природних життєвих потреб населення; </a:t>
            </a:r>
            <a:endParaRPr lang="en-US" sz="2200" dirty="0" smtClean="0"/>
          </a:p>
          <a:p>
            <a:pPr marL="285750" indent="-285750" algn="just">
              <a:buFont typeface="Arial" pitchFamily="34" charset="0"/>
              <a:buChar char="•"/>
            </a:pPr>
            <a:r>
              <a:rPr lang="uk-UA" sz="2200" dirty="0" smtClean="0"/>
              <a:t>наявність </a:t>
            </a:r>
            <a:r>
              <a:rPr lang="uk-UA" sz="2200" dirty="0"/>
              <a:t>суперечностей, коли на фоні збільшення кількості заможних і багатих людей, зростання їхніх прибутків багато державних службовців, наділених повноваженнями у забезпеченні умов для прибуткової діяльності, не мають навіть помірного достатку.</a:t>
            </a:r>
            <a:endParaRPr lang="ru-RU" sz="2200" dirty="0"/>
          </a:p>
          <a:p>
            <a:pPr algn="just"/>
            <a:endParaRPr lang="ru-RU" dirty="0"/>
          </a:p>
        </p:txBody>
      </p:sp>
    </p:spTree>
    <p:extLst>
      <p:ext uri="{BB962C8B-B14F-4D97-AF65-F5344CB8AC3E}">
        <p14:creationId xmlns:p14="http://schemas.microsoft.com/office/powerpoint/2010/main" xmlns="" val="382886555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144000" cy="213285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Прямоугольник 2"/>
          <p:cNvSpPr/>
          <p:nvPr/>
        </p:nvSpPr>
        <p:spPr>
          <a:xfrm>
            <a:off x="2348" y="2025908"/>
            <a:ext cx="9144000" cy="4832092"/>
          </a:xfrm>
          <a:prstGeom prst="rect">
            <a:avLst/>
          </a:prstGeom>
        </p:spPr>
        <p:txBody>
          <a:bodyPr wrap="square">
            <a:spAutoFit/>
          </a:bodyPr>
          <a:lstStyle/>
          <a:p>
            <a:pPr algn="ctr"/>
            <a:r>
              <a:rPr lang="uk-UA" sz="2600" b="1" i="1" dirty="0" smtClean="0"/>
              <a:t>Правові чинники корупційної </a:t>
            </a:r>
            <a:r>
              <a:rPr lang="uk-UA" sz="2600" b="1" i="1" dirty="0"/>
              <a:t>злочинності </a:t>
            </a:r>
            <a:r>
              <a:rPr lang="uk-UA" sz="2600" b="1" i="1" dirty="0" smtClean="0"/>
              <a:t>- </a:t>
            </a:r>
          </a:p>
          <a:p>
            <a:pPr algn="ctr"/>
            <a:r>
              <a:rPr lang="uk-UA" sz="2000" b="1" i="1" dirty="0" smtClean="0"/>
              <a:t>недоліки законодавства, що має врегульовувати  </a:t>
            </a:r>
            <a:r>
              <a:rPr lang="uk-UA" sz="2000" b="1" i="1" dirty="0" err="1" smtClean="0"/>
              <a:t>розвязання</a:t>
            </a:r>
            <a:r>
              <a:rPr lang="uk-UA" sz="2000" b="1" i="1" dirty="0" smtClean="0"/>
              <a:t> політичних, економічних, соціальних, організаційно-управлінських проблем запобігання корупції та корупційної злочинності, внаслідок чого правова база є недостатньою для:</a:t>
            </a:r>
          </a:p>
          <a:p>
            <a:pPr marL="342900" indent="-342900" algn="just">
              <a:buFont typeface="Arial" panose="020B0604020202020204" pitchFamily="34" charset="0"/>
              <a:buChar char="•"/>
            </a:pPr>
            <a:r>
              <a:rPr lang="uk-UA" sz="2000" dirty="0" smtClean="0"/>
              <a:t>Ефективної протидії зловживанням чиновництва, зберігає його зверхність над населенням, надмірну закритість, не сприяє створенню чіткої системи контролю над діяльністю службовців, надійному адміністративно-правовому захисту особи від свавілля державних органів та посадових осіб;</a:t>
            </a:r>
          </a:p>
          <a:p>
            <a:pPr marL="342900" indent="-342900" algn="just">
              <a:buFont typeface="Arial" panose="020B0604020202020204" pitchFamily="34" charset="0"/>
              <a:buChar char="•"/>
            </a:pPr>
            <a:r>
              <a:rPr lang="uk-UA" sz="2000" dirty="0" smtClean="0"/>
              <a:t>Незнання або нерозуміння законів населенням, що дозволяє посадовим особам довільно перешкоджати здійсненню бюрократичних процедур або завищувати належні виплати;</a:t>
            </a:r>
          </a:p>
          <a:p>
            <a:pPr marL="342900" indent="-342900" algn="just">
              <a:buFont typeface="Arial" panose="020B0604020202020204" pitchFamily="34" charset="0"/>
              <a:buChar char="•"/>
            </a:pPr>
            <a:r>
              <a:rPr lang="uk-UA" sz="2000" dirty="0" smtClean="0"/>
              <a:t>Недостатня урегульованість відповідальності за різні корупційні діяння;</a:t>
            </a:r>
          </a:p>
          <a:p>
            <a:pPr marL="342900" indent="-342900" algn="just">
              <a:buFont typeface="Arial" panose="020B0604020202020204" pitchFamily="34" charset="0"/>
              <a:buChar char="•"/>
            </a:pPr>
            <a:r>
              <a:rPr lang="uk-UA" sz="2000" dirty="0" smtClean="0"/>
              <a:t>Прогалини, двозначність та нечіткість законодавства;</a:t>
            </a:r>
          </a:p>
          <a:p>
            <a:pPr marL="342900" indent="-342900" algn="just">
              <a:buFont typeface="Arial" panose="020B0604020202020204" pitchFamily="34" charset="0"/>
              <a:buChar char="•"/>
            </a:pPr>
            <a:r>
              <a:rPr lang="uk-UA" sz="2000" dirty="0" smtClean="0"/>
              <a:t>Недосконалість системи декларування доходів державних службовців.</a:t>
            </a:r>
            <a:endParaRPr lang="uk-UA" sz="2000" dirty="0"/>
          </a:p>
        </p:txBody>
      </p:sp>
    </p:spTree>
    <p:extLst>
      <p:ext uri="{BB962C8B-B14F-4D97-AF65-F5344CB8AC3E}">
        <p14:creationId xmlns:p14="http://schemas.microsoft.com/office/powerpoint/2010/main" xmlns="" val="33246720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144000" cy="5355312"/>
          </a:xfrm>
          <a:prstGeom prst="rect">
            <a:avLst/>
          </a:prstGeom>
        </p:spPr>
        <p:txBody>
          <a:bodyPr wrap="square">
            <a:spAutoFit/>
          </a:bodyPr>
          <a:lstStyle/>
          <a:p>
            <a:r>
              <a:rPr lang="uk-UA" b="1" dirty="0"/>
              <a:t>ЛІТЕРАТУРА</a:t>
            </a:r>
            <a:r>
              <a:rPr lang="uk-UA" b="1" dirty="0" smtClean="0"/>
              <a:t>:</a:t>
            </a:r>
            <a:endParaRPr lang="en-US" b="1" dirty="0" smtClean="0"/>
          </a:p>
          <a:p>
            <a:endParaRPr lang="en-US" b="1" dirty="0" smtClean="0"/>
          </a:p>
          <a:p>
            <a:pPr algn="ctr"/>
            <a:r>
              <a:rPr lang="en-US" b="1" i="1" dirty="0" smtClean="0"/>
              <a:t>2. </a:t>
            </a:r>
            <a:r>
              <a:rPr lang="uk-UA" b="1" i="1" dirty="0" smtClean="0"/>
              <a:t>ПОСТАНОВИ </a:t>
            </a:r>
            <a:r>
              <a:rPr lang="uk-UA" b="1" i="1" dirty="0"/>
              <a:t>КАБІНЕТУ МІНІСТРІВ УКРАЇНИ:</a:t>
            </a:r>
            <a:endParaRPr lang="ru-RU" dirty="0"/>
          </a:p>
          <a:p>
            <a:pPr marL="285750" lvl="0" indent="-285750" algn="just">
              <a:buFont typeface="Arial" pitchFamily="34" charset="0"/>
              <a:buChar char="•"/>
            </a:pPr>
            <a:r>
              <a:rPr lang="ru-RU" dirty="0"/>
              <a:t>Про </a:t>
            </a:r>
            <a:r>
              <a:rPr lang="ru-RU" dirty="0" err="1"/>
              <a:t>затвердження</a:t>
            </a:r>
            <a:r>
              <a:rPr lang="ru-RU" dirty="0"/>
              <a:t> </a:t>
            </a:r>
            <a:r>
              <a:rPr lang="ru-RU" dirty="0" err="1"/>
              <a:t>Положення</a:t>
            </a:r>
            <a:r>
              <a:rPr lang="ru-RU" dirty="0"/>
              <a:t> про </a:t>
            </a:r>
            <a:r>
              <a:rPr lang="ru-RU" dirty="0" err="1"/>
              <a:t>Урядового</a:t>
            </a:r>
            <a:r>
              <a:rPr lang="ru-RU" dirty="0"/>
              <a:t> </a:t>
            </a:r>
            <a:r>
              <a:rPr lang="ru-RU" dirty="0" err="1"/>
              <a:t>уповноваженого</a:t>
            </a:r>
            <a:r>
              <a:rPr lang="ru-RU" dirty="0"/>
              <a:t> з </a:t>
            </a:r>
            <a:r>
              <a:rPr lang="ru-RU" dirty="0" err="1"/>
              <a:t>питань</a:t>
            </a:r>
            <a:r>
              <a:rPr lang="ru-RU" dirty="0"/>
              <a:t> </a:t>
            </a:r>
            <a:r>
              <a:rPr lang="ru-RU" dirty="0" err="1"/>
              <a:t>антикорупційної</a:t>
            </a:r>
            <a:r>
              <a:rPr lang="ru-RU" dirty="0"/>
              <a:t> </a:t>
            </a:r>
            <a:r>
              <a:rPr lang="ru-RU" dirty="0" err="1"/>
              <a:t>політики</a:t>
            </a:r>
            <a:r>
              <a:rPr lang="ru-RU" dirty="0"/>
              <a:t> </a:t>
            </a:r>
            <a:r>
              <a:rPr lang="uk-UA" dirty="0"/>
              <a:t>(</a:t>
            </a:r>
            <a:r>
              <a:rPr lang="ru-RU" dirty="0"/>
              <a:t> </a:t>
            </a:r>
            <a:r>
              <a:rPr lang="ru-RU" dirty="0" err="1"/>
              <a:t>від</a:t>
            </a:r>
            <a:r>
              <a:rPr lang="ru-RU" dirty="0"/>
              <a:t> 04.12.2013 № 949</a:t>
            </a:r>
            <a:r>
              <a:rPr lang="uk-UA" dirty="0"/>
              <a:t>)</a:t>
            </a:r>
            <a:r>
              <a:rPr lang="ru-RU" dirty="0"/>
              <a:t>.</a:t>
            </a:r>
            <a:endParaRPr lang="uk-UA" dirty="0"/>
          </a:p>
          <a:p>
            <a:pPr marL="285750" lvl="0" indent="-285750" algn="just">
              <a:buFont typeface="Arial" pitchFamily="34" charset="0"/>
              <a:buChar char="•"/>
            </a:pPr>
            <a:r>
              <a:rPr lang="ru-RU" dirty="0"/>
              <a:t>Про </a:t>
            </a:r>
            <a:r>
              <a:rPr lang="ru-RU" dirty="0" err="1"/>
              <a:t>внесення</a:t>
            </a:r>
            <a:r>
              <a:rPr lang="ru-RU" dirty="0"/>
              <a:t> </a:t>
            </a:r>
            <a:r>
              <a:rPr lang="ru-RU" dirty="0" err="1"/>
              <a:t>змін</a:t>
            </a:r>
            <a:r>
              <a:rPr lang="ru-RU" dirty="0"/>
              <a:t> та </a:t>
            </a:r>
            <a:r>
              <a:rPr lang="ru-RU" dirty="0" err="1"/>
              <a:t>визнання</a:t>
            </a:r>
            <a:r>
              <a:rPr lang="ru-RU" dirty="0"/>
              <a:t> такими, </a:t>
            </a:r>
            <a:r>
              <a:rPr lang="ru-RU" dirty="0" err="1"/>
              <a:t>що</a:t>
            </a:r>
            <a:r>
              <a:rPr lang="ru-RU" dirty="0"/>
              <a:t> </a:t>
            </a:r>
            <a:r>
              <a:rPr lang="ru-RU" dirty="0" err="1"/>
              <a:t>втратили</a:t>
            </a:r>
            <a:r>
              <a:rPr lang="ru-RU" dirty="0"/>
              <a:t> </a:t>
            </a:r>
            <a:r>
              <a:rPr lang="ru-RU" dirty="0" err="1"/>
              <a:t>чинність</a:t>
            </a:r>
            <a:r>
              <a:rPr lang="ru-RU" dirty="0"/>
              <a:t>, </a:t>
            </a:r>
            <a:r>
              <a:rPr lang="ru-RU" dirty="0" err="1"/>
              <a:t>деяких</a:t>
            </a:r>
            <a:r>
              <a:rPr lang="ru-RU" dirty="0"/>
              <a:t> постанов </a:t>
            </a:r>
            <a:r>
              <a:rPr lang="ru-RU" dirty="0" err="1"/>
              <a:t>Кабінету</a:t>
            </a:r>
            <a:r>
              <a:rPr lang="ru-RU" dirty="0"/>
              <a:t> </a:t>
            </a:r>
            <a:r>
              <a:rPr lang="ru-RU" dirty="0" err="1"/>
              <a:t>Міністрів</a:t>
            </a:r>
            <a:r>
              <a:rPr lang="ru-RU" dirty="0"/>
              <a:t> </a:t>
            </a:r>
            <a:r>
              <a:rPr lang="ru-RU" dirty="0" err="1"/>
              <a:t>України</a:t>
            </a:r>
            <a:r>
              <a:rPr lang="ru-RU" dirty="0"/>
              <a:t> у </a:t>
            </a:r>
            <a:r>
              <a:rPr lang="ru-RU" dirty="0" err="1"/>
              <a:t>зв’язку</a:t>
            </a:r>
            <a:r>
              <a:rPr lang="ru-RU" dirty="0"/>
              <a:t> з </a:t>
            </a:r>
            <a:r>
              <a:rPr lang="ru-RU" dirty="0" err="1"/>
              <a:t>прийняттям</a:t>
            </a:r>
            <a:r>
              <a:rPr lang="ru-RU" dirty="0"/>
              <a:t> Закону </a:t>
            </a:r>
            <a:r>
              <a:rPr lang="ru-RU" dirty="0" err="1"/>
              <a:t>України</a:t>
            </a:r>
            <a:r>
              <a:rPr lang="ru-RU" dirty="0"/>
              <a:t> “Про </a:t>
            </a:r>
            <a:r>
              <a:rPr lang="ru-RU" dirty="0" err="1"/>
              <a:t>запобігання</a:t>
            </a:r>
            <a:r>
              <a:rPr lang="ru-RU" dirty="0"/>
              <a:t> </a:t>
            </a:r>
            <a:r>
              <a:rPr lang="ru-RU" dirty="0" err="1"/>
              <a:t>корупції</a:t>
            </a:r>
            <a:r>
              <a:rPr lang="ru-RU" dirty="0"/>
              <a:t>”</a:t>
            </a:r>
            <a:r>
              <a:rPr lang="uk-UA" dirty="0"/>
              <a:t> ( </a:t>
            </a:r>
            <a:r>
              <a:rPr lang="ru-RU" dirty="0" err="1"/>
              <a:t>від</a:t>
            </a:r>
            <a:r>
              <a:rPr lang="ru-RU" dirty="0"/>
              <a:t> 14.05.2015 № 301</a:t>
            </a:r>
            <a:r>
              <a:rPr lang="uk-UA" dirty="0"/>
              <a:t>)</a:t>
            </a:r>
            <a:r>
              <a:rPr lang="ru-RU" dirty="0"/>
              <a:t>.</a:t>
            </a:r>
            <a:endParaRPr lang="uk-UA" dirty="0"/>
          </a:p>
          <a:p>
            <a:pPr marL="285750" lvl="0" indent="-285750" algn="just">
              <a:buFont typeface="Arial" pitchFamily="34" charset="0"/>
              <a:buChar char="•"/>
            </a:pPr>
            <a:r>
              <a:rPr lang="ru-RU" dirty="0"/>
              <a:t>Про </a:t>
            </a:r>
            <a:r>
              <a:rPr lang="ru-RU" dirty="0" err="1"/>
              <a:t>внесення</a:t>
            </a:r>
            <a:r>
              <a:rPr lang="ru-RU" dirty="0"/>
              <a:t> </a:t>
            </a:r>
            <a:r>
              <a:rPr lang="ru-RU" dirty="0" err="1"/>
              <a:t>змін</a:t>
            </a:r>
            <a:r>
              <a:rPr lang="ru-RU" dirty="0"/>
              <a:t> до </a:t>
            </a:r>
            <a:r>
              <a:rPr lang="ru-RU" dirty="0" err="1"/>
              <a:t>деяких</a:t>
            </a:r>
            <a:r>
              <a:rPr lang="ru-RU" dirty="0"/>
              <a:t> постанов </a:t>
            </a:r>
            <a:r>
              <a:rPr lang="ru-RU" dirty="0" err="1"/>
              <a:t>Кабінету</a:t>
            </a:r>
            <a:r>
              <a:rPr lang="ru-RU" dirty="0"/>
              <a:t> </a:t>
            </a:r>
            <a:r>
              <a:rPr lang="ru-RU" dirty="0" err="1"/>
              <a:t>Міністрів</a:t>
            </a:r>
            <a:r>
              <a:rPr lang="ru-RU" dirty="0"/>
              <a:t> </a:t>
            </a:r>
            <a:r>
              <a:rPr lang="ru-RU" dirty="0" err="1"/>
              <a:t>України</a:t>
            </a:r>
            <a:r>
              <a:rPr lang="ru-RU" dirty="0"/>
              <a:t> </a:t>
            </a:r>
            <a:r>
              <a:rPr lang="ru-RU" dirty="0" err="1"/>
              <a:t>щодо</a:t>
            </a:r>
            <a:r>
              <a:rPr lang="ru-RU" dirty="0"/>
              <a:t> </a:t>
            </a:r>
            <a:r>
              <a:rPr lang="ru-RU" dirty="0" err="1"/>
              <a:t>діяльності</a:t>
            </a:r>
            <a:r>
              <a:rPr lang="ru-RU" dirty="0"/>
              <a:t> </a:t>
            </a:r>
            <a:r>
              <a:rPr lang="ru-RU" dirty="0" err="1"/>
              <a:t>Урядового</a:t>
            </a:r>
            <a:r>
              <a:rPr lang="ru-RU" dirty="0"/>
              <a:t> </a:t>
            </a:r>
            <a:r>
              <a:rPr lang="ru-RU" dirty="0" err="1"/>
              <a:t>уповноваженого</a:t>
            </a:r>
            <a:r>
              <a:rPr lang="ru-RU" dirty="0"/>
              <a:t> з </a:t>
            </a:r>
            <a:r>
              <a:rPr lang="ru-RU" dirty="0" err="1"/>
              <a:t>питань</a:t>
            </a:r>
            <a:r>
              <a:rPr lang="ru-RU" dirty="0"/>
              <a:t> </a:t>
            </a:r>
            <a:r>
              <a:rPr lang="ru-RU" dirty="0" err="1"/>
              <a:t>антикорупційної</a:t>
            </a:r>
            <a:r>
              <a:rPr lang="ru-RU" dirty="0"/>
              <a:t> </a:t>
            </a:r>
            <a:r>
              <a:rPr lang="ru-RU" dirty="0" err="1"/>
              <a:t>політики</a:t>
            </a:r>
            <a:r>
              <a:rPr lang="ru-RU" dirty="0"/>
              <a:t> </a:t>
            </a:r>
            <a:r>
              <a:rPr lang="uk-UA" dirty="0"/>
              <a:t>(</a:t>
            </a:r>
            <a:r>
              <a:rPr lang="ru-RU" dirty="0"/>
              <a:t> </a:t>
            </a:r>
            <a:r>
              <a:rPr lang="ru-RU" dirty="0" err="1"/>
              <a:t>від</a:t>
            </a:r>
            <a:r>
              <a:rPr lang="ru-RU" dirty="0"/>
              <a:t> 17.07.2014 № 295</a:t>
            </a:r>
            <a:r>
              <a:rPr lang="uk-UA" dirty="0"/>
              <a:t>)</a:t>
            </a:r>
            <a:r>
              <a:rPr lang="ru-RU" dirty="0"/>
              <a:t>.</a:t>
            </a:r>
            <a:endParaRPr lang="uk-UA" dirty="0"/>
          </a:p>
          <a:p>
            <a:pPr marL="285750" lvl="0" indent="-285750" algn="just">
              <a:buFont typeface="Arial" pitchFamily="34" charset="0"/>
              <a:buChar char="•"/>
            </a:pPr>
            <a:r>
              <a:rPr lang="uk-UA" dirty="0"/>
              <a:t>Про затвердження Державної програми щодо реалізації засад державної антикорупційної політики в Україні (Антикорупційної стратегії) на 2015-2017 роки ( від 29.04.2015 № 265 </a:t>
            </a:r>
            <a:r>
              <a:rPr lang="uk-UA" dirty="0" smtClean="0"/>
              <a:t>).</a:t>
            </a:r>
            <a:endParaRPr lang="en-US" dirty="0" smtClean="0"/>
          </a:p>
          <a:p>
            <a:pPr lvl="0" algn="just"/>
            <a:endParaRPr lang="uk-UA" dirty="0"/>
          </a:p>
          <a:p>
            <a:pPr algn="ctr"/>
            <a:r>
              <a:rPr lang="ru-RU" sz="1400" dirty="0"/>
              <a:t> </a:t>
            </a:r>
            <a:r>
              <a:rPr lang="en-US" b="1" i="1" dirty="0" smtClean="0"/>
              <a:t>3. </a:t>
            </a:r>
            <a:r>
              <a:rPr lang="uk-UA" b="1" i="1" dirty="0" smtClean="0"/>
              <a:t>РОЗПОРЯДЖЕННЯ </a:t>
            </a:r>
            <a:r>
              <a:rPr lang="uk-UA" b="1" i="1" dirty="0"/>
              <a:t>КАБІНЕТУ МІНІСТРІВ УКРАЇНИ:</a:t>
            </a:r>
            <a:endParaRPr lang="ru-RU" dirty="0"/>
          </a:p>
          <a:p>
            <a:pPr marL="285750" lvl="0" indent="-285750" algn="just" fontAlgn="base" hangingPunct="0">
              <a:buFont typeface="Arial" pitchFamily="34" charset="0"/>
              <a:buChar char="•"/>
            </a:pPr>
            <a:r>
              <a:rPr lang="uk-UA" dirty="0"/>
              <a:t>Про схвалення Концепції реалізації Державної політики у сфері профілактики правопорушень на період до 2015 року ( від 30.11.2011 року № 1209-р).</a:t>
            </a:r>
          </a:p>
          <a:p>
            <a:pPr marL="285750" lvl="0" indent="-285750" algn="just">
              <a:buFont typeface="Arial" pitchFamily="34" charset="0"/>
              <a:buChar char="•"/>
            </a:pPr>
            <a:r>
              <a:rPr lang="uk-UA" dirty="0">
                <a:hlinkClick r:id="rId2"/>
              </a:rPr>
              <a:t>Про національного координатора з питань реалізації Стамбульського плану дій по боротьбі з корупцією</a:t>
            </a:r>
            <a:r>
              <a:rPr lang="uk-UA" dirty="0"/>
              <a:t> </a:t>
            </a:r>
            <a:r>
              <a:rPr lang="en-US" dirty="0" smtClean="0"/>
              <a:t>(</a:t>
            </a:r>
            <a:r>
              <a:rPr lang="uk-UA" dirty="0" smtClean="0"/>
              <a:t> </a:t>
            </a:r>
            <a:r>
              <a:rPr lang="uk-UA" dirty="0"/>
              <a:t>від 09.06.2011 № 553-р.).</a:t>
            </a:r>
          </a:p>
        </p:txBody>
      </p:sp>
    </p:spTree>
    <p:extLst>
      <p:ext uri="{BB962C8B-B14F-4D97-AF65-F5344CB8AC3E}">
        <p14:creationId xmlns:p14="http://schemas.microsoft.com/office/powerpoint/2010/main" xmlns="" val="317459860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3447" y="2942019"/>
            <a:ext cx="9144000" cy="3877985"/>
          </a:xfrm>
          <a:prstGeom prst="rect">
            <a:avLst/>
          </a:prstGeom>
        </p:spPr>
        <p:txBody>
          <a:bodyPr wrap="square">
            <a:spAutoFit/>
          </a:bodyPr>
          <a:lstStyle/>
          <a:p>
            <a:pPr algn="ctr"/>
            <a:r>
              <a:rPr lang="uk-UA" sz="2600" b="1" i="1" dirty="0" smtClean="0"/>
              <a:t>Соціально-психологічні чинники корупційної </a:t>
            </a:r>
            <a:r>
              <a:rPr lang="uk-UA" sz="2600" b="1" i="1" dirty="0"/>
              <a:t>злочинності </a:t>
            </a:r>
            <a:r>
              <a:rPr lang="uk-UA" sz="2600" b="1" i="1" dirty="0" smtClean="0"/>
              <a:t>:</a:t>
            </a:r>
          </a:p>
          <a:p>
            <a:pPr marL="342900" indent="-342900" algn="just">
              <a:buFont typeface="Arial" panose="020B0604020202020204" pitchFamily="34" charset="0"/>
              <a:buChar char="•"/>
            </a:pPr>
            <a:r>
              <a:rPr lang="uk-UA" sz="2200" dirty="0" smtClean="0"/>
              <a:t>Слабкість громадянського суспільства, яке не усвідомлює шкоду від корупції;</a:t>
            </a:r>
          </a:p>
          <a:p>
            <a:pPr marL="342900" indent="-342900" algn="just">
              <a:buFont typeface="Arial" panose="020B0604020202020204" pitchFamily="34" charset="0"/>
              <a:buChar char="•"/>
            </a:pPr>
            <a:r>
              <a:rPr lang="uk-UA" sz="2200" dirty="0" smtClean="0"/>
              <a:t>Деморалізація громадян внаслідок низьких заробітних плат, відсутності кар'єрних перспектив за наявності професійних досягнень, низької управлінської культури, нечіткої організації контролю і недосконалістю процедур прийняття рішень і звітності за виконану роботу;</a:t>
            </a:r>
          </a:p>
          <a:p>
            <a:pPr marL="342900" indent="-342900" algn="just">
              <a:buFont typeface="Arial" panose="020B0604020202020204" pitchFamily="34" charset="0"/>
              <a:buChar char="•"/>
            </a:pPr>
            <a:r>
              <a:rPr lang="uk-UA" sz="2200" dirty="0" smtClean="0"/>
              <a:t>Відсутність морального бар'єру для припинення або відмови від корупційних дій;</a:t>
            </a:r>
          </a:p>
          <a:p>
            <a:pPr marL="342900" indent="-342900" algn="just">
              <a:buFont typeface="Arial" panose="020B0604020202020204" pitchFamily="34" charset="0"/>
              <a:buChar char="•"/>
            </a:pPr>
            <a:r>
              <a:rPr lang="uk-UA" sz="2200" dirty="0" smtClean="0"/>
              <a:t>Нестійкий морально – психологічний клімат у суспільстві щодо нетерпимості до корупції.</a:t>
            </a: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15493"/>
            <a:ext cx="9144000" cy="295751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8657519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3070"/>
            <a:ext cx="9144000" cy="1481713"/>
          </a:xfrm>
        </p:spPr>
        <p:txBody>
          <a:bodyPr>
            <a:normAutofit/>
          </a:bodyPr>
          <a:lstStyle/>
          <a:p>
            <a:r>
              <a:rPr lang="uk-UA" sz="3200" b="1" dirty="0" smtClean="0"/>
              <a:t>4. </a:t>
            </a:r>
            <a:r>
              <a:rPr lang="uk-UA" sz="3200" b="1" dirty="0"/>
              <a:t>Нормативно-правове забезпечення запобігання та протидії корупції в </a:t>
            </a:r>
            <a:r>
              <a:rPr lang="uk-UA" sz="3200" b="1" dirty="0" smtClean="0"/>
              <a:t>Україні</a:t>
            </a:r>
            <a:endParaRPr lang="ru-RU" sz="3200" dirty="0"/>
          </a:p>
        </p:txBody>
      </p:sp>
      <p:pic>
        <p:nvPicPr>
          <p:cNvPr id="4" name="Picture 5" descr="ANd9GcRHNpqcNRnAkb-2YXdVmKrrLnR_3GE3cC9_P5P-mUnxXLmc4QjB1Q"/>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179512" y="1484784"/>
            <a:ext cx="8856984" cy="52565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50832409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908720"/>
          </a:xfrm>
        </p:spPr>
        <p:txBody>
          <a:bodyPr>
            <a:normAutofit fontScale="90000"/>
          </a:bodyPr>
          <a:lstStyle/>
          <a:p>
            <a:r>
              <a:rPr lang="uk-UA" dirty="0" smtClean="0"/>
              <a:t>Антикорупційне законодавство України:</a:t>
            </a:r>
            <a:endParaRPr lang="ru-RU" dirty="0"/>
          </a:p>
        </p:txBody>
      </p:sp>
      <p:sp>
        <p:nvSpPr>
          <p:cNvPr id="3" name="Объект 2"/>
          <p:cNvSpPr>
            <a:spLocks noGrp="1"/>
          </p:cNvSpPr>
          <p:nvPr>
            <p:ph idx="1"/>
          </p:nvPr>
        </p:nvSpPr>
        <p:spPr>
          <a:xfrm>
            <a:off x="0" y="836712"/>
            <a:ext cx="9144000" cy="5904656"/>
          </a:xfrm>
        </p:spPr>
        <p:txBody>
          <a:bodyPr>
            <a:normAutofit fontScale="47500" lnSpcReduction="20000"/>
          </a:bodyPr>
          <a:lstStyle/>
          <a:p>
            <a:pPr algn="just"/>
            <a:r>
              <a:rPr lang="uk-UA" sz="4500" dirty="0"/>
              <a:t>Конституція </a:t>
            </a:r>
            <a:r>
              <a:rPr lang="uk-UA" sz="4500" dirty="0" smtClean="0"/>
              <a:t>України;</a:t>
            </a:r>
          </a:p>
          <a:p>
            <a:pPr algn="just"/>
            <a:r>
              <a:rPr lang="uk-UA" sz="4500" dirty="0"/>
              <a:t>Конвенції Організацій Об’єднаних Націй проти корупції від 31.10.2003 </a:t>
            </a:r>
            <a:r>
              <a:rPr lang="uk-UA" sz="4500" dirty="0" smtClean="0"/>
              <a:t>року;</a:t>
            </a:r>
          </a:p>
          <a:p>
            <a:pPr algn="just"/>
            <a:r>
              <a:rPr lang="uk-UA" sz="4500" dirty="0"/>
              <a:t>Цивільна Конвенція Ради Європи про боротьбу з корупцією від 4.11.1999 </a:t>
            </a:r>
            <a:r>
              <a:rPr lang="uk-UA" sz="4500" dirty="0" smtClean="0"/>
              <a:t>року;</a:t>
            </a:r>
          </a:p>
          <a:p>
            <a:pPr algn="just"/>
            <a:r>
              <a:rPr lang="uk-UA" sz="4500" dirty="0"/>
              <a:t>Кримінальна Конвенція Ради Європи про боротьбу з корупцією від 27.01.1999 </a:t>
            </a:r>
            <a:r>
              <a:rPr lang="uk-UA" sz="4500" dirty="0" smtClean="0"/>
              <a:t>року;</a:t>
            </a:r>
          </a:p>
          <a:p>
            <a:pPr algn="just"/>
            <a:r>
              <a:rPr lang="uk-UA" sz="4500" dirty="0"/>
              <a:t>Додатковий протокол до Кримінальної конвенції про боротьбу з корупцією від 15.05.2003 № ETS </a:t>
            </a:r>
            <a:r>
              <a:rPr lang="uk-UA" sz="4500" dirty="0" smtClean="0"/>
              <a:t>191;</a:t>
            </a:r>
          </a:p>
          <a:p>
            <a:pPr algn="just"/>
            <a:r>
              <a:rPr lang="uk-UA" sz="4500" dirty="0"/>
              <a:t>Стамбульський план дій по боротьбі з корупцією антикорупційної мережі </a:t>
            </a:r>
            <a:r>
              <a:rPr lang="uk-UA" sz="4500" dirty="0" smtClean="0"/>
              <a:t>ОЕСР;</a:t>
            </a:r>
          </a:p>
          <a:p>
            <a:pPr algn="just"/>
            <a:r>
              <a:rPr lang="uk-UA" sz="4500" dirty="0" smtClean="0"/>
              <a:t>Закони України: </a:t>
            </a:r>
            <a:r>
              <a:rPr lang="uk-UA" sz="4500" dirty="0"/>
              <a:t>Про засади державної антикорупційної політики в Україні (Антикорупційна стратегія) на 2014-2017 </a:t>
            </a:r>
            <a:r>
              <a:rPr lang="uk-UA" sz="4500" dirty="0" smtClean="0"/>
              <a:t>роки; </a:t>
            </a:r>
            <a:r>
              <a:rPr lang="uk-UA" sz="4500" dirty="0"/>
              <a:t>Про запобігання </a:t>
            </a:r>
            <a:r>
              <a:rPr lang="uk-UA" sz="4500" dirty="0" smtClean="0"/>
              <a:t>корупції; </a:t>
            </a:r>
            <a:r>
              <a:rPr lang="uk-UA" sz="4500" dirty="0"/>
              <a:t>Про внесення змін до деяких законодавчих актів України щодо визначення кінцевих </a:t>
            </a:r>
            <a:r>
              <a:rPr lang="uk-UA" sz="4500" dirty="0" err="1"/>
              <a:t>вигодоодержувачів</a:t>
            </a:r>
            <a:r>
              <a:rPr lang="uk-UA" sz="4500" dirty="0"/>
              <a:t> юридичних осіб та публічних </a:t>
            </a:r>
            <a:r>
              <a:rPr lang="uk-UA" sz="4500" dirty="0" smtClean="0"/>
              <a:t>діячів; </a:t>
            </a:r>
            <a:r>
              <a:rPr lang="uk-UA" sz="4500" dirty="0"/>
              <a:t>Про Національне антикорупційне бюро </a:t>
            </a:r>
            <a:r>
              <a:rPr lang="uk-UA" sz="4500" dirty="0" smtClean="0"/>
              <a:t>України; </a:t>
            </a:r>
            <a:r>
              <a:rPr lang="uk-UA" sz="4500" dirty="0"/>
              <a:t>Про внесення змін до деяких законодавчих актів України щодо приведення національного законодавства у відповідність із стандартами </a:t>
            </a:r>
            <a:r>
              <a:rPr lang="uk-UA" sz="4500" dirty="0">
                <a:hlinkClick r:id="rId2"/>
              </a:rPr>
              <a:t>Кримінальної конвенції про боротьбу з </a:t>
            </a:r>
            <a:r>
              <a:rPr lang="uk-UA" sz="4500" dirty="0" smtClean="0">
                <a:hlinkClick r:id="rId2"/>
              </a:rPr>
              <a:t>корупцією</a:t>
            </a:r>
            <a:r>
              <a:rPr lang="uk-UA" sz="4500" dirty="0" smtClean="0"/>
              <a:t>; </a:t>
            </a:r>
            <a:r>
              <a:rPr lang="uk-UA" sz="4500" dirty="0"/>
              <a:t>Про очищення </a:t>
            </a:r>
            <a:r>
              <a:rPr lang="uk-UA" sz="4500" dirty="0" smtClean="0"/>
              <a:t>влади.</a:t>
            </a:r>
          </a:p>
          <a:p>
            <a:endParaRPr lang="ru-RU" dirty="0"/>
          </a:p>
        </p:txBody>
      </p:sp>
    </p:spTree>
    <p:extLst>
      <p:ext uri="{BB962C8B-B14F-4D97-AF65-F5344CB8AC3E}">
        <p14:creationId xmlns:p14="http://schemas.microsoft.com/office/powerpoint/2010/main" xmlns="" val="333718086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908720"/>
          </a:xfrm>
        </p:spPr>
        <p:txBody>
          <a:bodyPr>
            <a:normAutofit fontScale="90000"/>
          </a:bodyPr>
          <a:lstStyle/>
          <a:p>
            <a:r>
              <a:rPr lang="uk-UA" dirty="0" smtClean="0"/>
              <a:t>Антикорупційне законодавство України:</a:t>
            </a:r>
            <a:endParaRPr lang="ru-RU" dirty="0"/>
          </a:p>
        </p:txBody>
      </p:sp>
      <p:sp>
        <p:nvSpPr>
          <p:cNvPr id="3" name="Объект 2"/>
          <p:cNvSpPr>
            <a:spLocks noGrp="1"/>
          </p:cNvSpPr>
          <p:nvPr>
            <p:ph idx="1"/>
          </p:nvPr>
        </p:nvSpPr>
        <p:spPr>
          <a:xfrm>
            <a:off x="0" y="836712"/>
            <a:ext cx="9144000" cy="5904656"/>
          </a:xfrm>
        </p:spPr>
        <p:txBody>
          <a:bodyPr>
            <a:normAutofit fontScale="92500"/>
          </a:bodyPr>
          <a:lstStyle/>
          <a:p>
            <a:pPr algn="just"/>
            <a:r>
              <a:rPr lang="uk-UA" sz="2800" dirty="0" smtClean="0"/>
              <a:t>Закони </a:t>
            </a:r>
            <a:r>
              <a:rPr lang="uk-UA" sz="2800" dirty="0"/>
              <a:t>України, що мають відношення до сфери запобігання та протидії </a:t>
            </a:r>
            <a:r>
              <a:rPr lang="uk-UA" sz="2800" dirty="0" smtClean="0"/>
              <a:t>корупції : Про </a:t>
            </a:r>
            <a:r>
              <a:rPr lang="uk-UA" sz="2800" dirty="0"/>
              <a:t>організаційно-правові основи боротьби з організованою </a:t>
            </a:r>
            <a:r>
              <a:rPr lang="uk-UA" sz="2800" dirty="0" smtClean="0"/>
              <a:t>злочинністю; </a:t>
            </a:r>
            <a:r>
              <a:rPr lang="uk-UA" sz="2800" dirty="0"/>
              <a:t>Про запобігання та протидію легалізації (відмиванню) доходів, одержаних злочинним шляхом, фінансуванню тероризму та фінансуванню розповсюдження зброї масового </a:t>
            </a:r>
            <a:r>
              <a:rPr lang="uk-UA" sz="2800" dirty="0" smtClean="0"/>
              <a:t>знищення;</a:t>
            </a:r>
            <a:r>
              <a:rPr lang="uk-UA" sz="2800" dirty="0"/>
              <a:t> Про державну </a:t>
            </a:r>
            <a:r>
              <a:rPr lang="uk-UA" sz="2800" dirty="0" smtClean="0"/>
              <a:t>службу;</a:t>
            </a:r>
            <a:r>
              <a:rPr lang="uk-UA" sz="2800" dirty="0"/>
              <a:t> Про місцеве самоврядування в </a:t>
            </a:r>
            <a:r>
              <a:rPr lang="uk-UA" sz="2800" dirty="0" smtClean="0"/>
              <a:t>Україні;</a:t>
            </a:r>
            <a:r>
              <a:rPr lang="uk-UA" sz="2800" dirty="0"/>
              <a:t> Про вибори народних депутатів </a:t>
            </a:r>
            <a:r>
              <a:rPr lang="uk-UA" sz="2800" dirty="0" smtClean="0"/>
              <a:t>України;</a:t>
            </a:r>
            <a:r>
              <a:rPr lang="uk-UA" sz="2800" dirty="0"/>
              <a:t> Про місцеві державні </a:t>
            </a:r>
            <a:r>
              <a:rPr lang="uk-UA" sz="2800" dirty="0" smtClean="0"/>
              <a:t>адміністрації;</a:t>
            </a:r>
            <a:r>
              <a:rPr lang="uk-UA" sz="2800" dirty="0"/>
              <a:t> Про службу в органах місцевого </a:t>
            </a:r>
            <a:r>
              <a:rPr lang="uk-UA" sz="2800" dirty="0" smtClean="0"/>
              <a:t>самоврядування;</a:t>
            </a:r>
            <a:r>
              <a:rPr lang="uk-UA" sz="2800" dirty="0"/>
              <a:t> та багато інших законів </a:t>
            </a:r>
            <a:r>
              <a:rPr lang="uk-UA" sz="2800" dirty="0" smtClean="0"/>
              <a:t>України.</a:t>
            </a:r>
          </a:p>
          <a:p>
            <a:pPr algn="just"/>
            <a:r>
              <a:rPr lang="uk-UA" sz="2800" dirty="0"/>
              <a:t>Укази Президента </a:t>
            </a:r>
            <a:r>
              <a:rPr lang="uk-UA" sz="2800" dirty="0" smtClean="0"/>
              <a:t>України : Про </a:t>
            </a:r>
            <a:r>
              <a:rPr lang="uk-UA" sz="2800" dirty="0"/>
              <a:t>Національну раду з питань антикорупційної </a:t>
            </a:r>
            <a:r>
              <a:rPr lang="uk-UA" sz="2800" dirty="0" smtClean="0"/>
              <a:t>політики; </a:t>
            </a:r>
            <a:r>
              <a:rPr lang="uk-UA" sz="2800" dirty="0"/>
              <a:t>Про рішення Ради національної безпеки і оборони України від 6 травня 2015 року "Про Стратегію національної безпеки України</a:t>
            </a:r>
            <a:r>
              <a:rPr lang="uk-UA" sz="2800" dirty="0" smtClean="0"/>
              <a:t>".</a:t>
            </a:r>
          </a:p>
          <a:p>
            <a:pPr algn="just"/>
            <a:endParaRPr lang="ru-RU" sz="2800" dirty="0"/>
          </a:p>
        </p:txBody>
      </p:sp>
    </p:spTree>
    <p:extLst>
      <p:ext uri="{BB962C8B-B14F-4D97-AF65-F5344CB8AC3E}">
        <p14:creationId xmlns:p14="http://schemas.microsoft.com/office/powerpoint/2010/main" xmlns="" val="230495134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908720"/>
          </a:xfrm>
        </p:spPr>
        <p:txBody>
          <a:bodyPr>
            <a:normAutofit fontScale="90000"/>
          </a:bodyPr>
          <a:lstStyle/>
          <a:p>
            <a:r>
              <a:rPr lang="uk-UA" dirty="0" smtClean="0"/>
              <a:t>Антикорупційне законодавство України:</a:t>
            </a:r>
            <a:endParaRPr lang="ru-RU" dirty="0"/>
          </a:p>
        </p:txBody>
      </p:sp>
      <p:sp>
        <p:nvSpPr>
          <p:cNvPr id="3" name="Объект 2"/>
          <p:cNvSpPr>
            <a:spLocks noGrp="1"/>
          </p:cNvSpPr>
          <p:nvPr>
            <p:ph idx="1"/>
          </p:nvPr>
        </p:nvSpPr>
        <p:spPr>
          <a:xfrm>
            <a:off x="0" y="836712"/>
            <a:ext cx="9144000" cy="5904656"/>
          </a:xfrm>
        </p:spPr>
        <p:txBody>
          <a:bodyPr>
            <a:normAutofit fontScale="77500" lnSpcReduction="20000"/>
          </a:bodyPr>
          <a:lstStyle/>
          <a:p>
            <a:pPr algn="just"/>
            <a:r>
              <a:rPr lang="uk-UA" sz="2800" dirty="0"/>
              <a:t>Постанови Кабінету міністрів </a:t>
            </a:r>
            <a:r>
              <a:rPr lang="uk-UA" sz="2800" dirty="0" smtClean="0"/>
              <a:t>України: </a:t>
            </a:r>
            <a:r>
              <a:rPr lang="uk-UA" sz="2800" dirty="0"/>
              <a:t>Про затвердження Державної програми щодо реалізації засад державної антикорупційної політики в Україні (Антикорупційної стратегії) на 2015-2017 </a:t>
            </a:r>
            <a:r>
              <a:rPr lang="uk-UA" sz="2800" dirty="0" smtClean="0"/>
              <a:t>роки; </a:t>
            </a:r>
            <a:r>
              <a:rPr lang="uk-UA" sz="2800" dirty="0"/>
              <a:t>Про затвердження Положення про Урядового уповноваженого з питань антикорупційної </a:t>
            </a:r>
            <a:r>
              <a:rPr lang="uk-UA" sz="2800" dirty="0" smtClean="0"/>
              <a:t>політики;</a:t>
            </a:r>
            <a:r>
              <a:rPr lang="uk-UA" sz="2800" dirty="0"/>
              <a:t> Про внесення змін та визнання такими, що втратили чинність, деяких постанов Кабінету Міністрів України у зв’язку з прийняттям Закону України “Про запобігання корупції</a:t>
            </a:r>
            <a:r>
              <a:rPr lang="uk-UA" sz="2800" dirty="0" smtClean="0"/>
              <a:t>”; </a:t>
            </a:r>
            <a:r>
              <a:rPr lang="uk-UA" sz="2800" dirty="0"/>
              <a:t>Про внесення змін до деяких постанов Кабінету Міністрів України щодо діяльності Урядового уповноваженого з питань антикорупційної </a:t>
            </a:r>
            <a:r>
              <a:rPr lang="uk-UA" sz="2800" dirty="0" smtClean="0"/>
              <a:t>політики;</a:t>
            </a:r>
            <a:r>
              <a:rPr lang="uk-UA" sz="2800" dirty="0"/>
              <a:t> </a:t>
            </a:r>
            <a:r>
              <a:rPr lang="uk-UA" sz="2800" dirty="0" smtClean="0"/>
              <a:t>Про затвердження Порядку </a:t>
            </a:r>
            <a:r>
              <a:rPr lang="uk-UA" sz="2800" dirty="0"/>
              <a:t>інформування Національного агентства з питань державної служби про осіб, уповноважених на виконання функцій держави або місцевого самоврядування, які звільнені у зв'язку з притягненням до відповідальності за корупційне </a:t>
            </a:r>
            <a:r>
              <a:rPr lang="uk-UA" sz="2800" dirty="0" smtClean="0"/>
              <a:t>правопорушення; інші.</a:t>
            </a:r>
          </a:p>
          <a:p>
            <a:pPr algn="just"/>
            <a:r>
              <a:rPr lang="uk-UA" sz="2800" dirty="0"/>
              <a:t>Постанови Пленуму Верховного суду України: Про практику розгляду судами справ про корупційні діяння та інші правопорушення, пов'язані з корупцією; Про практику розгляду судами кримінальних справ про злочини, вчинені стійкими злочинними об’єднаннями; Про судову практику у справах про перевищення влади або службових повноважень; Про судову практику в справах про хабарництво.</a:t>
            </a:r>
            <a:endParaRPr lang="ru-RU" sz="2800" dirty="0"/>
          </a:p>
        </p:txBody>
      </p:sp>
    </p:spTree>
    <p:extLst>
      <p:ext uri="{BB962C8B-B14F-4D97-AF65-F5344CB8AC3E}">
        <p14:creationId xmlns:p14="http://schemas.microsoft.com/office/powerpoint/2010/main" xmlns="" val="158495589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908720"/>
          </a:xfrm>
        </p:spPr>
        <p:txBody>
          <a:bodyPr>
            <a:normAutofit fontScale="90000"/>
          </a:bodyPr>
          <a:lstStyle/>
          <a:p>
            <a:r>
              <a:rPr lang="uk-UA" dirty="0" smtClean="0"/>
              <a:t>Антикорупційне законодавство України:</a:t>
            </a:r>
            <a:endParaRPr lang="ru-RU" dirty="0"/>
          </a:p>
        </p:txBody>
      </p:sp>
      <p:sp>
        <p:nvSpPr>
          <p:cNvPr id="3" name="Объект 2"/>
          <p:cNvSpPr>
            <a:spLocks noGrp="1"/>
          </p:cNvSpPr>
          <p:nvPr>
            <p:ph idx="1"/>
          </p:nvPr>
        </p:nvSpPr>
        <p:spPr>
          <a:xfrm>
            <a:off x="0" y="836712"/>
            <a:ext cx="9144000" cy="5904656"/>
          </a:xfrm>
        </p:spPr>
        <p:txBody>
          <a:bodyPr>
            <a:normAutofit/>
          </a:bodyPr>
          <a:lstStyle/>
          <a:p>
            <a:pPr algn="just"/>
            <a:r>
              <a:rPr lang="ru-RU" sz="2800" dirty="0" err="1"/>
              <a:t>Кодекси</a:t>
            </a:r>
            <a:r>
              <a:rPr lang="ru-RU" sz="2800" dirty="0"/>
              <a:t> </a:t>
            </a:r>
            <a:r>
              <a:rPr lang="ru-RU" sz="2800" dirty="0" err="1"/>
              <a:t>України</a:t>
            </a:r>
            <a:r>
              <a:rPr lang="ru-RU" sz="2800" dirty="0"/>
              <a:t>, </a:t>
            </a:r>
            <a:r>
              <a:rPr lang="ru-RU" sz="2800" dirty="0" err="1"/>
              <a:t>зокрема</a:t>
            </a:r>
            <a:r>
              <a:rPr lang="ru-RU" sz="2800" dirty="0"/>
              <a:t>: про </a:t>
            </a:r>
            <a:r>
              <a:rPr lang="ru-RU" sz="2800" dirty="0" err="1"/>
              <a:t>Адміністративні</a:t>
            </a:r>
            <a:r>
              <a:rPr lang="ru-RU" sz="2800" dirty="0"/>
              <a:t> </a:t>
            </a:r>
            <a:r>
              <a:rPr lang="ru-RU" sz="2800" dirty="0" err="1"/>
              <a:t>правопорушення</a:t>
            </a:r>
            <a:r>
              <a:rPr lang="ru-RU" sz="2800" dirty="0"/>
              <a:t>, </a:t>
            </a:r>
            <a:r>
              <a:rPr lang="ru-RU" sz="2800" dirty="0" err="1"/>
              <a:t>Кримінальний</a:t>
            </a:r>
            <a:r>
              <a:rPr lang="ru-RU" sz="2800" dirty="0"/>
              <a:t>, </a:t>
            </a:r>
            <a:r>
              <a:rPr lang="ru-RU" sz="2800" dirty="0" err="1"/>
              <a:t>Кримінальний</a:t>
            </a:r>
            <a:r>
              <a:rPr lang="ru-RU" sz="2800" dirty="0"/>
              <a:t> </a:t>
            </a:r>
            <a:r>
              <a:rPr lang="ru-RU" sz="2800" dirty="0" err="1"/>
              <a:t>процесуальний</a:t>
            </a:r>
            <a:r>
              <a:rPr lang="ru-RU" sz="2800" dirty="0"/>
              <a:t>, </a:t>
            </a:r>
            <a:r>
              <a:rPr lang="ru-RU" sz="2800" dirty="0" err="1"/>
              <a:t>Митний</a:t>
            </a:r>
            <a:r>
              <a:rPr lang="ru-RU" sz="2800" dirty="0"/>
              <a:t>, </a:t>
            </a:r>
            <a:r>
              <a:rPr lang="ru-RU" sz="2800" dirty="0" err="1"/>
              <a:t>Податковий</a:t>
            </a:r>
            <a:r>
              <a:rPr lang="ru-RU" sz="2800" dirty="0"/>
              <a:t>, </a:t>
            </a:r>
            <a:r>
              <a:rPr lang="ru-RU" sz="2800" dirty="0" err="1"/>
              <a:t>Кримінально-виконавчий</a:t>
            </a:r>
            <a:r>
              <a:rPr lang="ru-RU" sz="2800" dirty="0"/>
              <a:t>, </a:t>
            </a:r>
            <a:r>
              <a:rPr lang="ru-RU" sz="2800" dirty="0" err="1"/>
              <a:t>Цивільний</a:t>
            </a:r>
            <a:r>
              <a:rPr lang="ru-RU" sz="2800" dirty="0"/>
              <a:t>, </a:t>
            </a:r>
            <a:r>
              <a:rPr lang="ru-RU" sz="2800" dirty="0" err="1"/>
              <a:t>Господарський</a:t>
            </a:r>
            <a:r>
              <a:rPr lang="ru-RU" sz="2800" dirty="0"/>
              <a:t> </a:t>
            </a:r>
            <a:r>
              <a:rPr lang="ru-RU" sz="2800" dirty="0" err="1"/>
              <a:t>тощо</a:t>
            </a:r>
            <a:r>
              <a:rPr lang="ru-RU" sz="2800" dirty="0" smtClean="0"/>
              <a:t>.</a:t>
            </a:r>
          </a:p>
          <a:p>
            <a:pPr algn="just"/>
            <a:r>
              <a:rPr lang="ru-RU" sz="2800" dirty="0" err="1" smtClean="0"/>
              <a:t>Відомчі</a:t>
            </a:r>
            <a:r>
              <a:rPr lang="ru-RU" sz="2800" dirty="0" smtClean="0"/>
              <a:t> </a:t>
            </a:r>
            <a:r>
              <a:rPr lang="ru-RU" sz="2800" dirty="0" err="1"/>
              <a:t>накази</a:t>
            </a:r>
            <a:r>
              <a:rPr lang="ru-RU" sz="2800" dirty="0"/>
              <a:t> </a:t>
            </a:r>
            <a:r>
              <a:rPr lang="ru-RU" sz="2800" dirty="0" err="1"/>
              <a:t>Мінюсту</a:t>
            </a:r>
            <a:r>
              <a:rPr lang="ru-RU" sz="2800" dirty="0"/>
              <a:t>, </a:t>
            </a:r>
            <a:r>
              <a:rPr lang="ru-RU" sz="2800" dirty="0" err="1"/>
              <a:t>Нацдержслужби</a:t>
            </a:r>
            <a:r>
              <a:rPr lang="ru-RU" sz="2800" dirty="0"/>
              <a:t> (</a:t>
            </a:r>
            <a:r>
              <a:rPr lang="ru-RU" sz="2800" dirty="0" err="1"/>
              <a:t>Головдержслужб</a:t>
            </a:r>
            <a:r>
              <a:rPr lang="ru-RU" sz="2800" dirty="0"/>
              <a:t>), </a:t>
            </a:r>
            <a:r>
              <a:rPr lang="ru-RU" sz="2800" dirty="0" err="1"/>
              <a:t>Мінфіну</a:t>
            </a:r>
            <a:r>
              <a:rPr lang="ru-RU" sz="2800" dirty="0"/>
              <a:t>, МВС, </a:t>
            </a:r>
            <a:r>
              <a:rPr lang="ru-RU" sz="2800" dirty="0" smtClean="0"/>
              <a:t>НАБУ, НАЗК, СБУ</a:t>
            </a:r>
            <a:r>
              <a:rPr lang="ru-RU" sz="2800" dirty="0"/>
              <a:t>, МОЗ, </a:t>
            </a:r>
            <a:r>
              <a:rPr lang="ru-RU" sz="2800" dirty="0" err="1"/>
              <a:t>прокуратури</a:t>
            </a:r>
            <a:r>
              <a:rPr lang="ru-RU" sz="2800" dirty="0"/>
              <a:t>, </a:t>
            </a:r>
            <a:r>
              <a:rPr lang="ru-RU" sz="2800" dirty="0" err="1"/>
              <a:t>митної</a:t>
            </a:r>
            <a:r>
              <a:rPr lang="ru-RU" sz="2800" dirty="0"/>
              <a:t>, </a:t>
            </a:r>
            <a:r>
              <a:rPr lang="ru-RU" sz="2800" dirty="0" err="1"/>
              <a:t>податкової</a:t>
            </a:r>
            <a:r>
              <a:rPr lang="ru-RU" sz="2800" dirty="0"/>
              <a:t>, </a:t>
            </a:r>
            <a:r>
              <a:rPr lang="ru-RU" sz="2800" dirty="0" err="1"/>
              <a:t>прикордонної</a:t>
            </a:r>
            <a:r>
              <a:rPr lang="ru-RU" sz="2800" dirty="0"/>
              <a:t>, </a:t>
            </a:r>
            <a:r>
              <a:rPr lang="ru-RU" sz="2800" dirty="0" err="1"/>
              <a:t>пенітенціарної</a:t>
            </a:r>
            <a:r>
              <a:rPr lang="ru-RU" sz="2800" dirty="0"/>
              <a:t> служб </a:t>
            </a:r>
            <a:r>
              <a:rPr lang="ru-RU" sz="2800" dirty="0" err="1"/>
              <a:t>щодо</a:t>
            </a:r>
            <a:r>
              <a:rPr lang="ru-RU" sz="2800" dirty="0"/>
              <a:t> </a:t>
            </a:r>
            <a:r>
              <a:rPr lang="ru-RU" sz="2800" dirty="0" err="1"/>
              <a:t>запобігання</a:t>
            </a:r>
            <a:r>
              <a:rPr lang="ru-RU" sz="2800" dirty="0"/>
              <a:t> та </a:t>
            </a:r>
            <a:r>
              <a:rPr lang="ru-RU" sz="2800" dirty="0" err="1"/>
              <a:t>протидії</a:t>
            </a:r>
            <a:r>
              <a:rPr lang="ru-RU" sz="2800" dirty="0"/>
              <a:t> </a:t>
            </a:r>
            <a:r>
              <a:rPr lang="ru-RU" sz="2800" dirty="0" err="1"/>
              <a:t>корупції</a:t>
            </a:r>
            <a:r>
              <a:rPr lang="ru-RU" sz="2800" dirty="0"/>
              <a:t> в </a:t>
            </a:r>
            <a:r>
              <a:rPr lang="ru-RU" sz="2800" dirty="0" err="1"/>
              <a:t>Україні</a:t>
            </a:r>
            <a:r>
              <a:rPr lang="ru-RU" sz="2800" dirty="0"/>
              <a:t>.</a:t>
            </a:r>
          </a:p>
        </p:txBody>
      </p:sp>
    </p:spTree>
    <p:extLst>
      <p:ext uri="{BB962C8B-B14F-4D97-AF65-F5344CB8AC3E}">
        <p14:creationId xmlns:p14="http://schemas.microsoft.com/office/powerpoint/2010/main" xmlns="" val="64440626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1417638"/>
          </a:xfrm>
        </p:spPr>
        <p:txBody>
          <a:bodyPr>
            <a:normAutofit fontScale="90000"/>
          </a:bodyPr>
          <a:lstStyle/>
          <a:p>
            <a:r>
              <a:rPr lang="uk-UA" b="1" dirty="0"/>
              <a:t>5. Заходи запобігання корупції та </a:t>
            </a:r>
            <a:r>
              <a:rPr lang="uk-UA" b="1" dirty="0" smtClean="0"/>
              <a:t>корупційній </a:t>
            </a:r>
            <a:r>
              <a:rPr lang="uk-UA" b="1" dirty="0"/>
              <a:t>злочинності</a:t>
            </a:r>
            <a:r>
              <a:rPr lang="uk-UA" b="1" dirty="0" smtClean="0"/>
              <a:t>.</a:t>
            </a:r>
            <a:endParaRPr lang="ru-RU"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251520" y="1340768"/>
            <a:ext cx="8712967" cy="5400599"/>
          </a:xfrm>
        </p:spPr>
      </p:pic>
    </p:spTree>
    <p:extLst>
      <p:ext uri="{BB962C8B-B14F-4D97-AF65-F5344CB8AC3E}">
        <p14:creationId xmlns:p14="http://schemas.microsoft.com/office/powerpoint/2010/main" xmlns="" val="410678062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20425"/>
            <a:ext cx="9144000" cy="3908762"/>
          </a:xfrm>
          <a:prstGeom prst="rect">
            <a:avLst/>
          </a:prstGeom>
        </p:spPr>
        <p:txBody>
          <a:bodyPr wrap="square">
            <a:spAutoFit/>
          </a:bodyPr>
          <a:lstStyle/>
          <a:p>
            <a:pPr algn="just"/>
            <a:r>
              <a:rPr lang="uk-UA" sz="3200" b="1" i="1" dirty="0" smtClean="0"/>
              <a:t>Профілактика </a:t>
            </a:r>
            <a:r>
              <a:rPr lang="uk-UA" sz="3200" b="1" i="1" dirty="0"/>
              <a:t>корупції </a:t>
            </a:r>
            <a:r>
              <a:rPr lang="uk-UA" sz="3200" i="1" dirty="0" smtClean="0"/>
              <a:t>- </a:t>
            </a:r>
            <a:r>
              <a:rPr lang="uk-UA" sz="2400" i="1" dirty="0" smtClean="0"/>
              <a:t>особливий </a:t>
            </a:r>
            <a:r>
              <a:rPr lang="uk-UA" sz="2400" i="1" dirty="0"/>
              <a:t>вид соціального управління, напрям антикорупційної діяльності, який полягає в усуненні, нейтралізації чи обмеженні дії чинників (детермінант) корупції, цілеспрямованому впливі, за допомогою комплексу спеціально розроблених законних засобів, на систему суспільних відносин, що складаються у сфері реалізації публічної влади, що має за мету стимулювання осіб, уповноважених на виконання функцій держави, та інших суб'єктів до правомірної поведінки у сфері публічної влади, перешкоджання вступу їх у корупційні відносини та припинення таких відносин</a:t>
            </a:r>
            <a:r>
              <a:rPr lang="uk-UA" sz="2400" i="1" dirty="0" smtClean="0"/>
              <a:t>.</a:t>
            </a:r>
            <a:r>
              <a:rPr lang="en-US" sz="2400" dirty="0"/>
              <a:t> </a:t>
            </a:r>
            <a:endParaRPr lang="ru-RU" sz="2400"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07504" y="3898467"/>
            <a:ext cx="8928992" cy="292188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88269905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17145"/>
            <a:ext cx="9144000" cy="3539430"/>
          </a:xfrm>
          <a:prstGeom prst="rect">
            <a:avLst/>
          </a:prstGeom>
        </p:spPr>
        <p:txBody>
          <a:bodyPr wrap="square">
            <a:spAutoFit/>
          </a:bodyPr>
          <a:lstStyle/>
          <a:p>
            <a:pPr indent="457200" algn="just"/>
            <a:r>
              <a:rPr lang="uk-UA" sz="2800" b="1" dirty="0"/>
              <a:t>Основним завданням профілактики корупції є створення такої системи соціальних зв’язків за якої істотно (до мінімуму) зменшується імовірність виникнення ситуацій </a:t>
            </a:r>
            <a:r>
              <a:rPr lang="uk-UA" sz="2800" b="1" dirty="0" err="1"/>
              <a:t>корумпування</a:t>
            </a:r>
            <a:r>
              <a:rPr lang="uk-UA" sz="2800" b="1" dirty="0"/>
              <a:t> </a:t>
            </a:r>
            <a:r>
              <a:rPr lang="uk-UA" sz="2800" b="1" dirty="0" smtClean="0"/>
              <a:t>службовців, тобто </a:t>
            </a:r>
            <a:r>
              <a:rPr lang="uk-UA" sz="2800" b="1" dirty="0"/>
              <a:t>створення сприятливих умов для чесного і законного виконання службовцями своїх службових обов'язків і несприятливих умов для зловживання ними (службовцями) своїми службовими повноваженнями. </a:t>
            </a:r>
            <a:endParaRPr lang="uk-UA" dirty="0"/>
          </a:p>
        </p:txBody>
      </p:sp>
      <p:pic>
        <p:nvPicPr>
          <p:cNvPr id="7171" name="Picture 3" descr="C:\Documents and Settings\edik\Мои документы\stop_corruption.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59632" y="3556575"/>
            <a:ext cx="6264696" cy="33014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37770012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582051"/>
          </a:xfrm>
        </p:spPr>
        <p:txBody>
          <a:bodyPr>
            <a:normAutofit/>
          </a:bodyPr>
          <a:lstStyle/>
          <a:p>
            <a:r>
              <a:rPr lang="uk-UA" sz="2800" b="1" dirty="0"/>
              <a:t>Заходи </a:t>
            </a:r>
            <a:r>
              <a:rPr lang="uk-UA" sz="2800" b="1" dirty="0" smtClean="0"/>
              <a:t>запобігання корупції </a:t>
            </a:r>
            <a:r>
              <a:rPr lang="uk-UA" sz="2800" b="1" dirty="0"/>
              <a:t>складаються:</a:t>
            </a:r>
            <a:endParaRPr lang="ru-RU" sz="2800" b="1" dirty="0"/>
          </a:p>
        </p:txBody>
      </p:sp>
      <p:sp>
        <p:nvSpPr>
          <p:cNvPr id="3" name="Текст 2"/>
          <p:cNvSpPr>
            <a:spLocks noGrp="1"/>
          </p:cNvSpPr>
          <p:nvPr>
            <p:ph type="body" idx="1"/>
          </p:nvPr>
        </p:nvSpPr>
        <p:spPr>
          <a:xfrm>
            <a:off x="0" y="476672"/>
            <a:ext cx="4644008" cy="639762"/>
          </a:xfrm>
        </p:spPr>
        <p:txBody>
          <a:bodyPr/>
          <a:lstStyle/>
          <a:p>
            <a:pPr algn="ctr"/>
            <a:r>
              <a:rPr lang="uk-UA" dirty="0" err="1" smtClean="0"/>
              <a:t>Загальносоціальні</a:t>
            </a:r>
            <a:r>
              <a:rPr lang="ru-RU" dirty="0" smtClean="0"/>
              <a:t>:</a:t>
            </a:r>
            <a:endParaRPr lang="ru-RU" dirty="0"/>
          </a:p>
        </p:txBody>
      </p:sp>
      <p:sp>
        <p:nvSpPr>
          <p:cNvPr id="4" name="Объект 3"/>
          <p:cNvSpPr>
            <a:spLocks noGrp="1"/>
          </p:cNvSpPr>
          <p:nvPr>
            <p:ph sz="half" idx="2"/>
          </p:nvPr>
        </p:nvSpPr>
        <p:spPr>
          <a:xfrm>
            <a:off x="0" y="1052736"/>
            <a:ext cx="4644008" cy="5805264"/>
          </a:xfrm>
        </p:spPr>
        <p:txBody>
          <a:bodyPr>
            <a:normAutofit fontScale="70000" lnSpcReduction="20000"/>
          </a:bodyPr>
          <a:lstStyle/>
          <a:p>
            <a:pPr algn="just"/>
            <a:r>
              <a:rPr lang="uk-UA" dirty="0"/>
              <a:t>відповідне коректування здійснення економічних реформ, посилення соціальної спрямованості реформ; </a:t>
            </a:r>
            <a:endParaRPr lang="uk-UA" dirty="0" smtClean="0"/>
          </a:p>
          <a:p>
            <a:pPr algn="just"/>
            <a:r>
              <a:rPr lang="uk-UA" dirty="0" smtClean="0"/>
              <a:t>перехід </a:t>
            </a:r>
            <a:r>
              <a:rPr lang="uk-UA" dirty="0"/>
              <a:t>до реальних й реалізованих бюджетів; </a:t>
            </a:r>
            <a:endParaRPr lang="uk-UA" dirty="0" smtClean="0"/>
          </a:p>
          <a:p>
            <a:pPr algn="just"/>
            <a:r>
              <a:rPr lang="uk-UA" dirty="0" smtClean="0"/>
              <a:t>вдосконалення </a:t>
            </a:r>
            <a:r>
              <a:rPr lang="uk-UA" dirty="0"/>
              <a:t>податкового законодавства; </a:t>
            </a:r>
            <a:endParaRPr lang="uk-UA" dirty="0" smtClean="0"/>
          </a:p>
          <a:p>
            <a:pPr algn="just"/>
            <a:r>
              <a:rPr lang="uk-UA" dirty="0" smtClean="0"/>
              <a:t>забезпечення </a:t>
            </a:r>
            <a:r>
              <a:rPr lang="uk-UA" dirty="0"/>
              <a:t>чіткої правової регламентації діяльності органів державної влади, законності та гласності такої діяльності, державного і громадського контролю за нею, підвищення морального, матеріального і культурного рівня населення; </a:t>
            </a:r>
            <a:endParaRPr lang="uk-UA" dirty="0" smtClean="0"/>
          </a:p>
          <a:p>
            <a:pPr algn="just"/>
            <a:r>
              <a:rPr lang="uk-UA" dirty="0" smtClean="0"/>
              <a:t>залучення </a:t>
            </a:r>
            <a:r>
              <a:rPr lang="uk-UA" dirty="0"/>
              <a:t>інститутів громадянського суспільства до боротьби з корупцією, велику увагу приділяючи вихованню правовому та громадянської свідомості, отриманню навичок антикорупційного поведінки (тут особлива роль відводиться засобам масової інформації, які повинні пропагувати антикорупційну політику).</a:t>
            </a:r>
            <a:endParaRPr lang="ru-RU" dirty="0"/>
          </a:p>
          <a:p>
            <a:endParaRPr lang="ru-RU" dirty="0"/>
          </a:p>
        </p:txBody>
      </p:sp>
      <p:sp>
        <p:nvSpPr>
          <p:cNvPr id="5" name="Текст 4"/>
          <p:cNvSpPr>
            <a:spLocks noGrp="1"/>
          </p:cNvSpPr>
          <p:nvPr>
            <p:ph type="body" sz="quarter" idx="3"/>
          </p:nvPr>
        </p:nvSpPr>
        <p:spPr>
          <a:xfrm>
            <a:off x="4644008" y="476672"/>
            <a:ext cx="4499992" cy="639762"/>
          </a:xfrm>
        </p:spPr>
        <p:txBody>
          <a:bodyPr/>
          <a:lstStyle/>
          <a:p>
            <a:pPr algn="ctr"/>
            <a:r>
              <a:rPr lang="uk-UA" dirty="0" smtClean="0"/>
              <a:t>Спеціально-кримінологічні:</a:t>
            </a:r>
            <a:endParaRPr lang="ru-RU" dirty="0"/>
          </a:p>
        </p:txBody>
      </p:sp>
      <p:sp>
        <p:nvSpPr>
          <p:cNvPr id="6" name="Объект 5"/>
          <p:cNvSpPr>
            <a:spLocks noGrp="1"/>
          </p:cNvSpPr>
          <p:nvPr>
            <p:ph sz="quarter" idx="4"/>
          </p:nvPr>
        </p:nvSpPr>
        <p:spPr>
          <a:xfrm>
            <a:off x="4644008" y="1052736"/>
            <a:ext cx="4499992" cy="5805264"/>
          </a:xfrm>
        </p:spPr>
        <p:txBody>
          <a:bodyPr>
            <a:normAutofit fontScale="62500" lnSpcReduction="20000"/>
          </a:bodyPr>
          <a:lstStyle/>
          <a:p>
            <a:pPr algn="just"/>
            <a:r>
              <a:rPr lang="uk-UA" dirty="0" smtClean="0"/>
              <a:t>добір </a:t>
            </a:r>
            <a:r>
              <a:rPr lang="uk-UA" dirty="0"/>
              <a:t>кадрів державних службовців, припинення фактів корупції, запобігання встановлення корумпованих зв’язків організованими злочинними формуваннями зі співробітниками правоохоронних та інших державних органів, підготовка та прийняття низки антикорупційних законодавчих актів; </a:t>
            </a:r>
            <a:endParaRPr lang="uk-UA" dirty="0" smtClean="0"/>
          </a:p>
          <a:p>
            <a:pPr algn="just"/>
            <a:r>
              <a:rPr lang="uk-UA" dirty="0" smtClean="0"/>
              <a:t>проведення </a:t>
            </a:r>
            <a:r>
              <a:rPr lang="uk-UA" dirty="0"/>
              <a:t>експертизи чинного законодавства для виявлення невизначеностей, що можуть сприяти зростанню корупції серед державних службовців; </a:t>
            </a:r>
            <a:endParaRPr lang="uk-UA" dirty="0" smtClean="0"/>
          </a:p>
          <a:p>
            <a:pPr algn="just"/>
            <a:r>
              <a:rPr lang="uk-UA" dirty="0" smtClean="0"/>
              <a:t>впровадження </a:t>
            </a:r>
            <a:r>
              <a:rPr lang="uk-UA" dirty="0"/>
              <a:t>комплексу заходів фінансового контролю за державними службовцями; </a:t>
            </a:r>
            <a:endParaRPr lang="uk-UA" dirty="0" smtClean="0"/>
          </a:p>
          <a:p>
            <a:pPr algn="just"/>
            <a:r>
              <a:rPr lang="uk-UA" dirty="0" smtClean="0"/>
              <a:t>вдосконалення </a:t>
            </a:r>
            <a:r>
              <a:rPr lang="uk-UA" dirty="0"/>
              <a:t>інституту державної служби (роблячи акцент на збільшення грошового утримання державних службовців, кадрової політики, формування моральної обстановки і підвищення престижу державної служби); </a:t>
            </a:r>
            <a:endParaRPr lang="uk-UA" dirty="0" smtClean="0"/>
          </a:p>
          <a:p>
            <a:pPr algn="just"/>
            <a:r>
              <a:rPr lang="uk-UA" dirty="0" smtClean="0"/>
              <a:t>створення </a:t>
            </a:r>
            <a:r>
              <a:rPr lang="uk-UA" dirty="0"/>
              <a:t>державного органу (Агентства по боротьбі з корупцією), наділеного реальними повноваженнями; </a:t>
            </a:r>
            <a:endParaRPr lang="uk-UA" dirty="0" smtClean="0"/>
          </a:p>
          <a:p>
            <a:pPr algn="just"/>
            <a:r>
              <a:rPr lang="uk-UA" dirty="0" smtClean="0"/>
              <a:t>реформування </a:t>
            </a:r>
            <a:r>
              <a:rPr lang="uk-UA" dirty="0"/>
              <a:t>та зміцнення правоохоронної системи; </a:t>
            </a:r>
            <a:endParaRPr lang="uk-UA" dirty="0" smtClean="0"/>
          </a:p>
          <a:p>
            <a:pPr algn="just"/>
            <a:r>
              <a:rPr lang="uk-UA" dirty="0" smtClean="0"/>
              <a:t>розмежування </a:t>
            </a:r>
            <a:r>
              <a:rPr lang="uk-UA" dirty="0"/>
              <a:t>дисциплінарно, </a:t>
            </a:r>
            <a:r>
              <a:rPr lang="uk-UA" dirty="0" smtClean="0"/>
              <a:t>адміністративно </a:t>
            </a:r>
            <a:r>
              <a:rPr lang="uk-UA" dirty="0"/>
              <a:t>і кримінально караних корупційних правопорушень.</a:t>
            </a:r>
            <a:endParaRPr lang="ru-RU" dirty="0"/>
          </a:p>
        </p:txBody>
      </p:sp>
    </p:spTree>
    <p:extLst>
      <p:ext uri="{BB962C8B-B14F-4D97-AF65-F5344CB8AC3E}">
        <p14:creationId xmlns:p14="http://schemas.microsoft.com/office/powerpoint/2010/main" xmlns="" val="140769018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5151" y="0"/>
            <a:ext cx="9144000" cy="6186309"/>
          </a:xfrm>
          <a:prstGeom prst="rect">
            <a:avLst/>
          </a:prstGeom>
        </p:spPr>
        <p:txBody>
          <a:bodyPr wrap="square">
            <a:spAutoFit/>
          </a:bodyPr>
          <a:lstStyle/>
          <a:p>
            <a:r>
              <a:rPr lang="uk-UA" b="1" dirty="0"/>
              <a:t>ЛІТЕРАТУРА:</a:t>
            </a:r>
            <a:endParaRPr lang="en-US" b="1" dirty="0"/>
          </a:p>
          <a:p>
            <a:pPr algn="ctr"/>
            <a:r>
              <a:rPr lang="en-US" b="1" i="1" dirty="0" smtClean="0"/>
              <a:t>4. </a:t>
            </a:r>
            <a:r>
              <a:rPr lang="uk-UA" b="1" i="1" dirty="0" smtClean="0"/>
              <a:t>УКАЗИ </a:t>
            </a:r>
            <a:r>
              <a:rPr lang="uk-UA" b="1" i="1" dirty="0"/>
              <a:t>ПРЕЗИДЕНТА УКРАЇНИ:</a:t>
            </a:r>
            <a:endParaRPr lang="ru-RU" dirty="0"/>
          </a:p>
          <a:p>
            <a:pPr marL="285750" lvl="0" indent="-285750" algn="just">
              <a:buFont typeface="Arial" pitchFamily="34" charset="0"/>
              <a:buChar char="•"/>
            </a:pPr>
            <a:r>
              <a:rPr lang="uk-UA" dirty="0"/>
              <a:t>П</a:t>
            </a:r>
            <a:r>
              <a:rPr lang="ru-RU" dirty="0" err="1" smtClean="0"/>
              <a:t>ро</a:t>
            </a:r>
            <a:r>
              <a:rPr lang="ru-RU" dirty="0" smtClean="0"/>
              <a:t> </a:t>
            </a:r>
            <a:r>
              <a:rPr lang="ru-RU" dirty="0" err="1"/>
              <a:t>Національну</a:t>
            </a:r>
            <a:r>
              <a:rPr lang="ru-RU" dirty="0"/>
              <a:t> раду з </a:t>
            </a:r>
            <a:r>
              <a:rPr lang="ru-RU" dirty="0" err="1"/>
              <a:t>питань</a:t>
            </a:r>
            <a:r>
              <a:rPr lang="ru-RU" dirty="0"/>
              <a:t> </a:t>
            </a:r>
            <a:r>
              <a:rPr lang="ru-RU" dirty="0" err="1"/>
              <a:t>антикорупційної</a:t>
            </a:r>
            <a:r>
              <a:rPr lang="ru-RU" dirty="0"/>
              <a:t> </a:t>
            </a:r>
            <a:r>
              <a:rPr lang="ru-RU" dirty="0" err="1" smtClean="0"/>
              <a:t>політики</a:t>
            </a:r>
            <a:r>
              <a:rPr lang="ru-RU" dirty="0"/>
              <a:t> </a:t>
            </a:r>
            <a:r>
              <a:rPr lang="uk-UA" dirty="0" smtClean="0"/>
              <a:t>(</a:t>
            </a:r>
            <a:r>
              <a:rPr lang="ru-RU" dirty="0" err="1"/>
              <a:t>від</a:t>
            </a:r>
            <a:r>
              <a:rPr lang="ru-RU" dirty="0"/>
              <a:t> 14.10.2014 № 808/2014</a:t>
            </a:r>
            <a:r>
              <a:rPr lang="uk-UA" dirty="0"/>
              <a:t>)</a:t>
            </a:r>
            <a:r>
              <a:rPr lang="ru-RU" dirty="0" smtClean="0"/>
              <a:t>.</a:t>
            </a:r>
            <a:endParaRPr lang="en-US" dirty="0" smtClean="0"/>
          </a:p>
          <a:p>
            <a:pPr marL="285750" lvl="0" indent="-285750" algn="just">
              <a:buFont typeface="Arial" pitchFamily="34" charset="0"/>
              <a:buChar char="•"/>
            </a:pPr>
            <a:r>
              <a:rPr lang="ru-RU" dirty="0"/>
              <a:t>Про </a:t>
            </a:r>
            <a:r>
              <a:rPr lang="ru-RU" dirty="0" err="1"/>
              <a:t>рішення</a:t>
            </a:r>
            <a:r>
              <a:rPr lang="ru-RU" dirty="0"/>
              <a:t> Ради </a:t>
            </a:r>
            <a:r>
              <a:rPr lang="ru-RU" dirty="0" err="1"/>
              <a:t>національної</a:t>
            </a:r>
            <a:r>
              <a:rPr lang="ru-RU" dirty="0"/>
              <a:t> </a:t>
            </a:r>
            <a:r>
              <a:rPr lang="ru-RU" dirty="0" err="1"/>
              <a:t>безпеки</a:t>
            </a:r>
            <a:r>
              <a:rPr lang="ru-RU" dirty="0"/>
              <a:t> і оборони </a:t>
            </a:r>
            <a:r>
              <a:rPr lang="ru-RU" dirty="0" err="1"/>
              <a:t>України</a:t>
            </a:r>
            <a:r>
              <a:rPr lang="ru-RU" dirty="0"/>
              <a:t> </a:t>
            </a:r>
            <a:r>
              <a:rPr lang="ru-RU" dirty="0" err="1"/>
              <a:t>від</a:t>
            </a:r>
            <a:r>
              <a:rPr lang="ru-RU" dirty="0"/>
              <a:t> 6 </a:t>
            </a:r>
            <a:r>
              <a:rPr lang="ru-RU" dirty="0" err="1"/>
              <a:t>травня</a:t>
            </a:r>
            <a:r>
              <a:rPr lang="ru-RU" dirty="0"/>
              <a:t> 2015 року "Про </a:t>
            </a:r>
            <a:r>
              <a:rPr lang="ru-RU" dirty="0" err="1"/>
              <a:t>Стратегію</a:t>
            </a:r>
            <a:r>
              <a:rPr lang="ru-RU" dirty="0"/>
              <a:t> </a:t>
            </a:r>
            <a:r>
              <a:rPr lang="ru-RU" dirty="0" err="1"/>
              <a:t>національної</a:t>
            </a:r>
            <a:r>
              <a:rPr lang="ru-RU" dirty="0"/>
              <a:t> </a:t>
            </a:r>
            <a:r>
              <a:rPr lang="ru-RU" dirty="0" err="1"/>
              <a:t>безпеки</a:t>
            </a:r>
            <a:r>
              <a:rPr lang="ru-RU" dirty="0"/>
              <a:t> </a:t>
            </a:r>
            <a:r>
              <a:rPr lang="ru-RU" dirty="0" err="1"/>
              <a:t>України</a:t>
            </a:r>
            <a:r>
              <a:rPr lang="ru-RU" dirty="0"/>
              <a:t>" (</a:t>
            </a:r>
            <a:r>
              <a:rPr lang="ru-RU" dirty="0" err="1"/>
              <a:t>від</a:t>
            </a:r>
            <a:r>
              <a:rPr lang="ru-RU" dirty="0"/>
              <a:t> 26 </a:t>
            </a:r>
            <a:r>
              <a:rPr lang="ru-RU" dirty="0" err="1"/>
              <a:t>травня</a:t>
            </a:r>
            <a:r>
              <a:rPr lang="ru-RU" dirty="0"/>
              <a:t> 2015 року № 287/2015).</a:t>
            </a:r>
            <a:endParaRPr lang="uk-UA" dirty="0"/>
          </a:p>
          <a:p>
            <a:pPr marL="285750" lvl="0" indent="-285750" algn="just">
              <a:buFont typeface="Arial" pitchFamily="34" charset="0"/>
              <a:buChar char="•"/>
            </a:pPr>
            <a:r>
              <a:rPr lang="ru-RU" dirty="0"/>
              <a:t>Про </a:t>
            </a:r>
            <a:r>
              <a:rPr lang="ru-RU" dirty="0" err="1"/>
              <a:t>рішення</a:t>
            </a:r>
            <a:r>
              <a:rPr lang="ru-RU" dirty="0"/>
              <a:t> Ради </a:t>
            </a:r>
            <a:r>
              <a:rPr lang="ru-RU" dirty="0" err="1"/>
              <a:t>національної</a:t>
            </a:r>
            <a:r>
              <a:rPr lang="ru-RU" dirty="0"/>
              <a:t> </a:t>
            </a:r>
            <a:r>
              <a:rPr lang="ru-RU" dirty="0" err="1"/>
              <a:t>безпеки</a:t>
            </a:r>
            <a:r>
              <a:rPr lang="ru-RU" dirty="0"/>
              <a:t> і оборони </a:t>
            </a:r>
            <a:r>
              <a:rPr lang="ru-RU" dirty="0" err="1"/>
              <a:t>України</a:t>
            </a:r>
            <a:r>
              <a:rPr lang="ru-RU" dirty="0"/>
              <a:t> </a:t>
            </a:r>
            <a:r>
              <a:rPr lang="ru-RU" dirty="0" err="1"/>
              <a:t>від</a:t>
            </a:r>
            <a:r>
              <a:rPr lang="ru-RU" dirty="0"/>
              <a:t> 1 </a:t>
            </a:r>
            <a:r>
              <a:rPr lang="ru-RU" dirty="0" err="1"/>
              <a:t>березня</a:t>
            </a:r>
            <a:r>
              <a:rPr lang="ru-RU" dirty="0"/>
              <a:t> 2018 року «Про </a:t>
            </a:r>
            <a:r>
              <a:rPr lang="ru-RU" dirty="0" err="1"/>
              <a:t>невідкладні</a:t>
            </a:r>
            <a:r>
              <a:rPr lang="ru-RU" dirty="0"/>
              <a:t> заходи з </a:t>
            </a:r>
            <a:r>
              <a:rPr lang="ru-RU" dirty="0" err="1"/>
              <a:t>нейтралізації</a:t>
            </a:r>
            <a:r>
              <a:rPr lang="ru-RU" dirty="0"/>
              <a:t> </a:t>
            </a:r>
            <a:r>
              <a:rPr lang="ru-RU" dirty="0" err="1"/>
              <a:t>загроз</a:t>
            </a:r>
            <a:r>
              <a:rPr lang="ru-RU" dirty="0"/>
              <a:t> </a:t>
            </a:r>
            <a:r>
              <a:rPr lang="ru-RU" dirty="0" err="1"/>
              <a:t>національній</a:t>
            </a:r>
            <a:r>
              <a:rPr lang="ru-RU" dirty="0"/>
              <a:t> </a:t>
            </a:r>
            <a:r>
              <a:rPr lang="ru-RU" dirty="0" err="1"/>
              <a:t>безпеці</a:t>
            </a:r>
            <a:r>
              <a:rPr lang="ru-RU" dirty="0"/>
              <a:t> у </a:t>
            </a:r>
            <a:r>
              <a:rPr lang="ru-RU" dirty="0" err="1"/>
              <a:t>сфері</a:t>
            </a:r>
            <a:r>
              <a:rPr lang="ru-RU" dirty="0"/>
              <a:t> </a:t>
            </a:r>
            <a:r>
              <a:rPr lang="ru-RU" dirty="0" err="1"/>
              <a:t>міграційної</a:t>
            </a:r>
            <a:r>
              <a:rPr lang="ru-RU" dirty="0"/>
              <a:t> </a:t>
            </a:r>
            <a:r>
              <a:rPr lang="ru-RU" dirty="0" err="1"/>
              <a:t>політики</a:t>
            </a:r>
            <a:r>
              <a:rPr lang="ru-RU" dirty="0"/>
              <a:t>» (</a:t>
            </a:r>
            <a:r>
              <a:rPr lang="ru-RU" dirty="0" err="1"/>
              <a:t>від</a:t>
            </a:r>
            <a:r>
              <a:rPr lang="ru-RU" dirty="0"/>
              <a:t> 17 </a:t>
            </a:r>
            <a:r>
              <a:rPr lang="ru-RU" dirty="0" err="1"/>
              <a:t>березня</a:t>
            </a:r>
            <a:r>
              <a:rPr lang="ru-RU" dirty="0"/>
              <a:t> 2018 року №72/2018).</a:t>
            </a:r>
            <a:endParaRPr lang="uk-UA" dirty="0"/>
          </a:p>
          <a:p>
            <a:pPr marL="285750" lvl="0" indent="-285750">
              <a:buFont typeface="Arial" pitchFamily="34" charset="0"/>
              <a:buChar char="•"/>
            </a:pPr>
            <a:endParaRPr lang="en-US" dirty="0"/>
          </a:p>
          <a:p>
            <a:pPr algn="ctr"/>
            <a:endParaRPr lang="en-US" b="1" i="1" dirty="0" smtClean="0"/>
          </a:p>
          <a:p>
            <a:pPr algn="ctr"/>
            <a:r>
              <a:rPr lang="en-US" b="1" i="1" dirty="0" smtClean="0"/>
              <a:t>5</a:t>
            </a:r>
            <a:r>
              <a:rPr lang="en-US" b="1" i="1" dirty="0"/>
              <a:t>. </a:t>
            </a:r>
            <a:r>
              <a:rPr lang="uk-UA" b="1" i="1" dirty="0"/>
              <a:t>ІНШІ НОРМАТИВНІ ДОКУМЕНТИ З ПИТАНЬ ДЕРЖАВИ:</a:t>
            </a:r>
            <a:endParaRPr lang="ru-RU" dirty="0"/>
          </a:p>
          <a:p>
            <a:pPr marL="285750" lvl="0" indent="-285750" algn="just" fontAlgn="base" hangingPunct="0">
              <a:buFont typeface="Arial" pitchFamily="34" charset="0"/>
              <a:buChar char="•"/>
            </a:pPr>
            <a:r>
              <a:rPr lang="uk-UA" dirty="0"/>
              <a:t>Постанова Пленуму Верховного Суду України “Про практику розгляду судами справ про корупційні діяння та інші правопорушення, пов’язані з корупцією” (від 25 травня 1998 р. № 13).</a:t>
            </a:r>
          </a:p>
          <a:p>
            <a:pPr marL="285750" lvl="0" indent="-285750" algn="just" fontAlgn="base" hangingPunct="0">
              <a:buFont typeface="Arial" pitchFamily="34" charset="0"/>
              <a:buChar char="•"/>
            </a:pPr>
            <a:r>
              <a:rPr lang="uk-UA" dirty="0"/>
              <a:t>Постанова Пленуму Верховного Суду України “Про судову практику у справах про хабарництво" (від 26 квітня 2002 року №5).</a:t>
            </a:r>
          </a:p>
          <a:p>
            <a:pPr marL="285750" lvl="0" indent="-285750" algn="just">
              <a:buFont typeface="Arial" pitchFamily="34" charset="0"/>
              <a:buChar char="•"/>
            </a:pPr>
            <a:r>
              <a:rPr lang="ru-RU" dirty="0"/>
              <a:t>Постанова Пленуму Верховного суду </a:t>
            </a:r>
            <a:r>
              <a:rPr lang="ru-RU" dirty="0" err="1"/>
              <a:t>України</a:t>
            </a:r>
            <a:r>
              <a:rPr lang="ru-RU" dirty="0"/>
              <a:t> «Про </a:t>
            </a:r>
            <a:r>
              <a:rPr lang="ru-RU" dirty="0" err="1"/>
              <a:t>судову</a:t>
            </a:r>
            <a:r>
              <a:rPr lang="ru-RU" dirty="0"/>
              <a:t> практику у справах про </a:t>
            </a:r>
            <a:r>
              <a:rPr lang="ru-RU" dirty="0" err="1"/>
              <a:t>перевищення</a:t>
            </a:r>
            <a:r>
              <a:rPr lang="ru-RU" dirty="0"/>
              <a:t> </a:t>
            </a:r>
            <a:r>
              <a:rPr lang="ru-RU" dirty="0" err="1"/>
              <a:t>влади</a:t>
            </a:r>
            <a:r>
              <a:rPr lang="ru-RU" dirty="0"/>
              <a:t> </a:t>
            </a:r>
            <a:r>
              <a:rPr lang="ru-RU" dirty="0" err="1"/>
              <a:t>або</a:t>
            </a:r>
            <a:r>
              <a:rPr lang="ru-RU" dirty="0"/>
              <a:t> </a:t>
            </a:r>
            <a:r>
              <a:rPr lang="ru-RU" dirty="0" err="1"/>
              <a:t>службових</a:t>
            </a:r>
            <a:r>
              <a:rPr lang="ru-RU" dirty="0"/>
              <a:t> </a:t>
            </a:r>
            <a:r>
              <a:rPr lang="ru-RU" dirty="0" err="1"/>
              <a:t>повноважень</a:t>
            </a:r>
            <a:r>
              <a:rPr lang="ru-RU" dirty="0"/>
              <a:t> </a:t>
            </a:r>
            <a:r>
              <a:rPr lang="uk-UA" dirty="0"/>
              <a:t>(</a:t>
            </a:r>
            <a:r>
              <a:rPr lang="ru-RU" dirty="0" err="1"/>
              <a:t>від</a:t>
            </a:r>
            <a:r>
              <a:rPr lang="ru-RU" dirty="0"/>
              <a:t> 26.12.2003 № 15»</a:t>
            </a:r>
            <a:r>
              <a:rPr lang="uk-UA" dirty="0"/>
              <a:t>)</a:t>
            </a:r>
            <a:r>
              <a:rPr lang="ru-RU" dirty="0"/>
              <a:t>.</a:t>
            </a:r>
            <a:endParaRPr lang="uk-UA" dirty="0"/>
          </a:p>
          <a:p>
            <a:pPr marL="285750" lvl="0" indent="-285750" algn="just" fontAlgn="base" hangingPunct="0">
              <a:buFont typeface="Arial" pitchFamily="34" charset="0"/>
              <a:buChar char="•"/>
            </a:pPr>
            <a:r>
              <a:rPr lang="uk-UA" dirty="0"/>
              <a:t>Додатковий протокол до Кримінальної конвенції про боротьбу з корупцією від 15.-5.2003 року №ETS 191</a:t>
            </a:r>
            <a:r>
              <a:rPr lang="uk-UA" i="1" dirty="0"/>
              <a:t> ратифікований Законом N 253-V (</a:t>
            </a:r>
            <a:r>
              <a:rPr lang="uk-UA" i="1" u="sng" dirty="0"/>
              <a:t>253-16</a:t>
            </a:r>
            <a:r>
              <a:rPr lang="uk-UA" i="1" dirty="0"/>
              <a:t> ) від 18.10.2006, ВВР, 2006, N 50, ст.498). </a:t>
            </a:r>
            <a:endParaRPr lang="uk-UA" dirty="0"/>
          </a:p>
          <a:p>
            <a:pPr lvl="0"/>
            <a:endParaRPr lang="uk-UA" dirty="0"/>
          </a:p>
        </p:txBody>
      </p:sp>
    </p:spTree>
    <p:extLst>
      <p:ext uri="{BB962C8B-B14F-4D97-AF65-F5344CB8AC3E}">
        <p14:creationId xmlns:p14="http://schemas.microsoft.com/office/powerpoint/2010/main" xmlns="" val="237302616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4788024" cy="2996952"/>
          </a:xfrm>
        </p:spPr>
        <p:txBody>
          <a:bodyPr>
            <a:normAutofit/>
          </a:bodyPr>
          <a:lstStyle/>
          <a:p>
            <a:pPr algn="just"/>
            <a:r>
              <a:rPr lang="uk-UA" dirty="0"/>
              <a:t>Загальні правові заходи - це заходи щодо вдосконалення правової регламентації суспільних відносин в умовах формування ринкової економіки, спрямовані на максимальну деталізацію врегулювання суспільних відносин законом і виключення при його застосуванні можливості свавілля державних службовців. </a:t>
            </a:r>
          </a:p>
        </p:txBody>
      </p:sp>
      <p:sp>
        <p:nvSpPr>
          <p:cNvPr id="4" name="Текст 3"/>
          <p:cNvSpPr>
            <a:spLocks noGrp="1"/>
          </p:cNvSpPr>
          <p:nvPr>
            <p:ph type="body" sz="half" idx="2"/>
          </p:nvPr>
        </p:nvSpPr>
        <p:spPr>
          <a:xfrm>
            <a:off x="0" y="2996952"/>
            <a:ext cx="9144000" cy="3861048"/>
          </a:xfrm>
        </p:spPr>
        <p:txBody>
          <a:bodyPr/>
          <a:lstStyle/>
          <a:p>
            <a:pPr algn="ctr"/>
            <a:r>
              <a:rPr lang="uk-UA" sz="2000" b="1" dirty="0" smtClean="0"/>
              <a:t>Недоліки </a:t>
            </a:r>
            <a:r>
              <a:rPr lang="uk-UA" sz="2000" b="1" dirty="0"/>
              <a:t>правового регулювання, </a:t>
            </a:r>
            <a:r>
              <a:rPr lang="uk-UA" sz="2000" b="1" dirty="0" smtClean="0"/>
              <a:t>що є живильним джерелом корупційних злочинів:</a:t>
            </a:r>
          </a:p>
          <a:p>
            <a:pPr marL="285750" indent="-285750">
              <a:buFont typeface="Wingdings" pitchFamily="2" charset="2"/>
              <a:buChar char="Ø"/>
            </a:pPr>
            <a:r>
              <a:rPr lang="uk-UA" sz="2000" b="1" dirty="0"/>
              <a:t>продовження дії дозвільного принципу реєстрації підприємницьких структур замість повідомного;</a:t>
            </a:r>
          </a:p>
          <a:p>
            <a:pPr marL="285750" indent="-285750">
              <a:buFont typeface="Wingdings" pitchFamily="2" charset="2"/>
              <a:buChar char="Ø"/>
            </a:pPr>
            <a:r>
              <a:rPr lang="uk-UA" sz="2000" b="1" dirty="0" smtClean="0"/>
              <a:t>неузгодженість </a:t>
            </a:r>
            <a:r>
              <a:rPr lang="uk-UA" sz="2000" b="1" dirty="0"/>
              <a:t>правових регуляторів в економічній сфері;</a:t>
            </a:r>
          </a:p>
          <a:p>
            <a:pPr marL="285750" indent="-285750">
              <a:buFont typeface="Wingdings" pitchFamily="2" charset="2"/>
              <a:buChar char="Ø"/>
            </a:pPr>
            <a:r>
              <a:rPr lang="uk-UA" sz="2000" b="1" dirty="0" smtClean="0"/>
              <a:t>прогалини </a:t>
            </a:r>
            <a:r>
              <a:rPr lang="uk-UA" sz="2000" b="1" dirty="0"/>
              <a:t>у правовому регулюванні бюджетних витрат;</a:t>
            </a:r>
          </a:p>
          <a:p>
            <a:pPr marL="285750" indent="-285750">
              <a:buFont typeface="Wingdings" pitchFamily="2" charset="2"/>
              <a:buChar char="Ø"/>
            </a:pPr>
            <a:r>
              <a:rPr lang="uk-UA" sz="2000" b="1" dirty="0" smtClean="0"/>
              <a:t>відсутність </a:t>
            </a:r>
            <a:r>
              <a:rPr lang="uk-UA" sz="2000" b="1" dirty="0"/>
              <a:t>ефективної узгодженої системи контролю за діяльністю посадових осіб державних органів, підприємств, установ і </a:t>
            </a:r>
            <a:r>
              <a:rPr lang="uk-UA" sz="2000" b="1" dirty="0" smtClean="0"/>
              <a:t>організацій;</a:t>
            </a:r>
          </a:p>
          <a:p>
            <a:pPr marL="285750" indent="-285750">
              <a:buFont typeface="Wingdings" pitchFamily="2" charset="2"/>
              <a:buChar char="Ø"/>
            </a:pPr>
            <a:r>
              <a:rPr lang="uk-UA" sz="2000" b="1" dirty="0"/>
              <a:t>недостатньо чітка регламентація приватизації житлового фонду та торгівлі </a:t>
            </a:r>
            <a:r>
              <a:rPr lang="uk-UA" sz="2000" b="1" dirty="0" smtClean="0"/>
              <a:t>нерухомістю.</a:t>
            </a:r>
          </a:p>
          <a:p>
            <a:r>
              <a:rPr lang="uk-UA" dirty="0" smtClean="0"/>
              <a:t> </a:t>
            </a:r>
            <a:endParaRPr lang="uk-UA" dirty="0"/>
          </a:p>
          <a:p>
            <a:pPr marL="285750" indent="-285750" algn="just">
              <a:buFont typeface="Wingdings" pitchFamily="2" charset="2"/>
              <a:buChar char="Ø"/>
            </a:pPr>
            <a:endParaRPr lang="uk-UA" dirty="0"/>
          </a:p>
        </p:txBody>
      </p:sp>
      <p:pic>
        <p:nvPicPr>
          <p:cNvPr id="8195" name="Picture 3" descr="C:\Documents and Settings\edik\Мои документы\photo.jpg"/>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4860032" y="19050"/>
            <a:ext cx="4283968" cy="290589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99791485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6238528" cy="2348880"/>
          </a:xfrm>
        </p:spPr>
        <p:txBody>
          <a:bodyPr>
            <a:noAutofit/>
          </a:bodyPr>
          <a:lstStyle/>
          <a:p>
            <a:r>
              <a:rPr lang="uk-UA" dirty="0"/>
              <a:t>Спеціальні правові заходи запобігання корупції - це передбачені законом або іншими нормативними актами, по-перше, заходи контролю за майновим становищем і не пов’язаних з державною службою діяльністю державних службовців і, по-друге, заходи відповідальності за вчинення корупційних правопорушень</a:t>
            </a:r>
            <a:r>
              <a:rPr lang="uk-UA" dirty="0" smtClean="0"/>
              <a:t>.</a:t>
            </a:r>
            <a:endParaRPr lang="uk-UA" dirty="0"/>
          </a:p>
        </p:txBody>
      </p:sp>
      <p:sp>
        <p:nvSpPr>
          <p:cNvPr id="4" name="Текст 3"/>
          <p:cNvSpPr>
            <a:spLocks noGrp="1"/>
          </p:cNvSpPr>
          <p:nvPr>
            <p:ph type="body" sz="half" idx="2"/>
          </p:nvPr>
        </p:nvSpPr>
        <p:spPr>
          <a:xfrm>
            <a:off x="0" y="2420888"/>
            <a:ext cx="9144000" cy="4437112"/>
          </a:xfrm>
        </p:spPr>
        <p:txBody>
          <a:bodyPr>
            <a:normAutofit/>
          </a:bodyPr>
          <a:lstStyle/>
          <a:p>
            <a:pPr algn="ctr"/>
            <a:r>
              <a:rPr lang="uk-UA" sz="2800" dirty="0" smtClean="0"/>
              <a:t>Заходи спеціально-правового запобігання корупції:</a:t>
            </a:r>
          </a:p>
          <a:p>
            <a:pPr marL="457200" indent="-457200" algn="just">
              <a:buFont typeface="Wingdings" pitchFamily="2" charset="2"/>
              <a:buChar char="Ø"/>
            </a:pPr>
            <a:r>
              <a:rPr lang="uk-UA" sz="2800" dirty="0"/>
              <a:t>законодавча заборона комерціалізації правоохоронних </a:t>
            </a:r>
            <a:r>
              <a:rPr lang="uk-UA" sz="2800" dirty="0" smtClean="0"/>
              <a:t>органів;</a:t>
            </a:r>
          </a:p>
          <a:p>
            <a:pPr marL="457200" indent="-457200" algn="just">
              <a:buFont typeface="Wingdings" pitchFamily="2" charset="2"/>
              <a:buChar char="Ø"/>
            </a:pPr>
            <a:r>
              <a:rPr lang="uk-UA" sz="2800" dirty="0"/>
              <a:t>персональний підбір громадян на державну службу з урахуванням їх моральних якостей, поглядів, інтересів, зв'язків; </a:t>
            </a:r>
            <a:endParaRPr lang="uk-UA" sz="2800" dirty="0" smtClean="0"/>
          </a:p>
          <a:p>
            <a:pPr marL="457200" indent="-457200" algn="just">
              <a:buFont typeface="Wingdings" pitchFamily="2" charset="2"/>
              <a:buChar char="Ø"/>
            </a:pPr>
            <a:r>
              <a:rPr lang="uk-UA" sz="2800" dirty="0" smtClean="0"/>
              <a:t>підвищення </a:t>
            </a:r>
            <a:r>
              <a:rPr lang="uk-UA" sz="2800" dirty="0"/>
              <a:t>рівня матеріальної забезпеченості та соціальної захищеності і т.д</a:t>
            </a:r>
            <a:r>
              <a:rPr lang="uk-UA" sz="2800" dirty="0" smtClean="0"/>
              <a:t>.</a:t>
            </a:r>
          </a:p>
          <a:p>
            <a:pPr marL="457200" indent="-457200" algn="just">
              <a:buFont typeface="Wingdings" pitchFamily="2" charset="2"/>
              <a:buChar char="Ø"/>
            </a:pPr>
            <a:endParaRPr lang="uk-UA" sz="2800" dirty="0"/>
          </a:p>
        </p:txBody>
      </p:sp>
      <p:pic>
        <p:nvPicPr>
          <p:cNvPr id="10242" name="Picture 2" descr="C:\Documents and Settings\edik\Мои документы\1428994813_88_147.gif"/>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6266160" y="0"/>
            <a:ext cx="2857500" cy="238125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09883164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696" y="22424"/>
            <a:ext cx="9144000" cy="6771084"/>
          </a:xfrm>
          <a:prstGeom prst="rect">
            <a:avLst/>
          </a:prstGeom>
        </p:spPr>
        <p:txBody>
          <a:bodyPr wrap="square">
            <a:spAutoFit/>
          </a:bodyPr>
          <a:lstStyle/>
          <a:p>
            <a:pPr algn="ctr"/>
            <a:r>
              <a:rPr lang="uk-UA" sz="2000" b="1" dirty="0" smtClean="0"/>
              <a:t>У боротьбі </a:t>
            </a:r>
            <a:r>
              <a:rPr lang="uk-UA" sz="2000" b="1" dirty="0"/>
              <a:t>та вдосконаленні профілактики </a:t>
            </a:r>
            <a:r>
              <a:rPr lang="uk-UA" sz="2000" b="1" dirty="0" smtClean="0"/>
              <a:t>корупційної злочинності необхідно:</a:t>
            </a:r>
          </a:p>
          <a:p>
            <a:pPr algn="just"/>
            <a:r>
              <a:rPr lang="uk-UA" dirty="0" smtClean="0"/>
              <a:t>- </a:t>
            </a:r>
            <a:r>
              <a:rPr lang="uk-UA" dirty="0"/>
              <a:t>розвивати різні форми цивільно-правового контролю за соціально-економічними процесами, зокрема економічний, фінансовий, бюджетний, валютний, експортний, податковий, прикордонний, міграційний, екологічний, торговий, прокурорський, судовий, </a:t>
            </a:r>
            <a:r>
              <a:rPr lang="uk-UA" dirty="0" smtClean="0"/>
              <a:t>митний;</a:t>
            </a:r>
            <a:endParaRPr lang="uk-UA" dirty="0"/>
          </a:p>
          <a:p>
            <a:pPr algn="just"/>
            <a:r>
              <a:rPr lang="uk-UA" dirty="0"/>
              <a:t>- </a:t>
            </a:r>
            <a:r>
              <a:rPr lang="uk-UA" dirty="0" smtClean="0"/>
              <a:t>створювати умови </a:t>
            </a:r>
            <a:r>
              <a:rPr lang="uk-UA" dirty="0"/>
              <a:t>«прозорого» прийняття всіх </a:t>
            </a:r>
            <a:r>
              <a:rPr lang="uk-UA" dirty="0" smtClean="0"/>
              <a:t>суспільно значущих </a:t>
            </a:r>
            <a:r>
              <a:rPr lang="uk-UA" dirty="0"/>
              <a:t>рішень державними посадовими особами, зокрема їх порушення повинно розглядатися як корупційне </a:t>
            </a:r>
            <a:r>
              <a:rPr lang="uk-UA" dirty="0" smtClean="0"/>
              <a:t>діяння;</a:t>
            </a:r>
            <a:endParaRPr lang="uk-UA" dirty="0"/>
          </a:p>
          <a:p>
            <a:pPr algn="just"/>
            <a:r>
              <a:rPr lang="uk-UA" dirty="0"/>
              <a:t>- переглянути практику представництва державних інтересів в акціонерних товариствах з часткою держави у капіталі, яка нерідко являє собою узаконену </a:t>
            </a:r>
            <a:r>
              <a:rPr lang="uk-UA" dirty="0" smtClean="0"/>
              <a:t>корупцію</a:t>
            </a:r>
            <a:r>
              <a:rPr lang="uk-UA" dirty="0"/>
              <a:t>;</a:t>
            </a:r>
          </a:p>
          <a:p>
            <a:pPr algn="just"/>
            <a:r>
              <a:rPr lang="uk-UA" dirty="0"/>
              <a:t>- </a:t>
            </a:r>
            <a:r>
              <a:rPr lang="uk-UA" dirty="0" smtClean="0"/>
              <a:t>не зводити корупцію до </a:t>
            </a:r>
            <a:r>
              <a:rPr lang="uk-UA" dirty="0"/>
              <a:t>простого хабарництва, адже </a:t>
            </a:r>
            <a:r>
              <a:rPr lang="uk-UA" dirty="0" smtClean="0"/>
              <a:t>корупційна </a:t>
            </a:r>
            <a:r>
              <a:rPr lang="uk-UA" dirty="0"/>
              <a:t>практика різноманітна - це: лобізм, фаворитизм, протекціонізм, непотизм, внески на політичні цілі, внески на проведення виборів, надання конфіденційної інформації, традиції переходу державних чиновників на посади почесних президентів корпорацій і приватних фірм, інвестування комерційних структур за рахунок бюджету, переклад державного майна в акціонерні товариства, навчання дітей за кордоном за рахунок спонсорів та інші витончені </a:t>
            </a:r>
            <a:r>
              <a:rPr lang="uk-UA" dirty="0" smtClean="0"/>
              <a:t>технології;</a:t>
            </a:r>
            <a:endParaRPr lang="uk-UA" dirty="0"/>
          </a:p>
          <a:p>
            <a:pPr algn="just"/>
            <a:r>
              <a:rPr lang="uk-UA" dirty="0"/>
              <a:t>- </a:t>
            </a:r>
            <a:r>
              <a:rPr lang="uk-UA" dirty="0" smtClean="0"/>
              <a:t>удосконалити </a:t>
            </a:r>
            <a:r>
              <a:rPr lang="uk-UA" dirty="0"/>
              <a:t>фінансовий контроль </a:t>
            </a:r>
            <a:r>
              <a:rPr lang="uk-UA" dirty="0" smtClean="0"/>
              <a:t>за </a:t>
            </a:r>
            <a:r>
              <a:rPr lang="uk-UA" dirty="0"/>
              <a:t>доходами і майном посадових осіб і членів їх сімей, який існує в усіх цивілізованих країнах світу та відображений у Міжнародному кодексі поведінки державних посадових осіб </a:t>
            </a:r>
            <a:r>
              <a:rPr lang="uk-UA" dirty="0" smtClean="0"/>
              <a:t>;</a:t>
            </a:r>
          </a:p>
          <a:p>
            <a:pPr algn="just"/>
            <a:r>
              <a:rPr lang="uk-UA" dirty="0" smtClean="0"/>
              <a:t>- </a:t>
            </a:r>
            <a:r>
              <a:rPr lang="uk-UA" dirty="0"/>
              <a:t>прискорити комплексне застосування прийнятих чинних антикорупційних законів, а не вибіркове;</a:t>
            </a:r>
          </a:p>
          <a:p>
            <a:pPr algn="just"/>
            <a:r>
              <a:rPr lang="uk-UA" dirty="0"/>
              <a:t>- внести до Кримінального кодексу України зміни, що стосуються обмеження застосування інститутів призначення більш м'якого покарання, ніж передбачено законом, умовно-дострокового звільнення від покарання до посадових осіб, які вчинили корупційні злочини</a:t>
            </a:r>
            <a:r>
              <a:rPr lang="uk-UA" dirty="0" smtClean="0"/>
              <a:t>;</a:t>
            </a:r>
            <a:endParaRPr lang="uk-UA" dirty="0"/>
          </a:p>
        </p:txBody>
      </p:sp>
    </p:spTree>
    <p:extLst>
      <p:ext uri="{BB962C8B-B14F-4D97-AF65-F5344CB8AC3E}">
        <p14:creationId xmlns:p14="http://schemas.microsoft.com/office/powerpoint/2010/main" xmlns="" val="128979876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13434"/>
            <a:ext cx="9144000" cy="5201424"/>
          </a:xfrm>
          <a:prstGeom prst="rect">
            <a:avLst/>
          </a:prstGeom>
        </p:spPr>
        <p:txBody>
          <a:bodyPr wrap="square">
            <a:spAutoFit/>
          </a:bodyPr>
          <a:lstStyle/>
          <a:p>
            <a:pPr algn="ctr"/>
            <a:r>
              <a:rPr lang="uk-UA" sz="2000" b="1" dirty="0"/>
              <a:t>У боротьбі та вдосконаленні профілактики корупційної злочинності необхідно:</a:t>
            </a:r>
          </a:p>
          <a:p>
            <a:pPr algn="just"/>
            <a:r>
              <a:rPr lang="uk-UA" sz="2400" dirty="0" smtClean="0"/>
              <a:t>- прозорість роботи Національного антикорупційного бюро;</a:t>
            </a:r>
            <a:endParaRPr lang="uk-UA" sz="2400" dirty="0"/>
          </a:p>
          <a:p>
            <a:pPr algn="just"/>
            <a:r>
              <a:rPr lang="uk-UA" sz="2400" dirty="0"/>
              <a:t>- включитись нашій державі до транснаціональних механізмів взаємодії у боротьби з </a:t>
            </a:r>
            <a:r>
              <a:rPr lang="uk-UA" sz="2400" dirty="0" smtClean="0"/>
              <a:t>корупцією;</a:t>
            </a:r>
            <a:endParaRPr lang="uk-UA" sz="2400" dirty="0"/>
          </a:p>
          <a:p>
            <a:pPr algn="just"/>
            <a:r>
              <a:rPr lang="uk-UA" sz="2400" dirty="0"/>
              <a:t> - послідовне вдосконалення законодавства з метою скасування спеціального кримінально-процесуального статусу депутатів, суддів та </a:t>
            </a:r>
            <a:r>
              <a:rPr lang="uk-UA" sz="2400" dirty="0" smtClean="0"/>
              <a:t>прокурорів;</a:t>
            </a:r>
            <a:endParaRPr lang="uk-UA" sz="2400" dirty="0"/>
          </a:p>
          <a:p>
            <a:pPr algn="just"/>
            <a:r>
              <a:rPr lang="uk-UA" sz="2400" dirty="0"/>
              <a:t>- налагодити співпрацю державних контролюючих органів з громадськими організаціями та окремими громадянами, оскільки соціально-правовий контроль над корупційною діяльністю не може бути здійснений у повному обсязі без </a:t>
            </a:r>
            <a:r>
              <a:rPr lang="uk-UA" sz="2400" dirty="0" smtClean="0"/>
              <a:t>неї;</a:t>
            </a:r>
            <a:endParaRPr lang="uk-UA" sz="2400" dirty="0"/>
          </a:p>
          <a:p>
            <a:pPr algn="just"/>
            <a:r>
              <a:rPr lang="uk-UA" sz="2400" dirty="0"/>
              <a:t>- використовувати активно засоби масової інформації, оскільки  вони займають особливе місце в антикорупційній діяльності, адже викривають корупціонерів у державних і міжнародних ЗМІ. </a:t>
            </a:r>
          </a:p>
        </p:txBody>
      </p:sp>
      <p:pic>
        <p:nvPicPr>
          <p:cNvPr id="11266" name="Picture 2" descr="C:\Documents and Settings\edik\Мои документы\top-photo.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331640" y="5085184"/>
            <a:ext cx="6552728" cy="177281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36253441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1143000"/>
          </a:xfrm>
        </p:spPr>
        <p:txBody>
          <a:bodyPr>
            <a:normAutofit fontScale="90000"/>
          </a:bodyPr>
          <a:lstStyle/>
          <a:p>
            <a:r>
              <a:rPr lang="uk-UA" dirty="0"/>
              <a:t>Профілактичні заходи </a:t>
            </a:r>
            <a:r>
              <a:rPr lang="uk-UA" dirty="0" smtClean="0"/>
              <a:t>корупційної злочинності </a:t>
            </a:r>
            <a:r>
              <a:rPr lang="uk-UA" i="1" dirty="0" smtClean="0"/>
              <a:t>політичного</a:t>
            </a:r>
            <a:r>
              <a:rPr lang="uk-UA" dirty="0" smtClean="0"/>
              <a:t> </a:t>
            </a:r>
            <a:r>
              <a:rPr lang="uk-UA" i="1" dirty="0" smtClean="0"/>
              <a:t>характеру:</a:t>
            </a:r>
            <a:r>
              <a:rPr lang="uk-UA" dirty="0" smtClean="0"/>
              <a:t> </a:t>
            </a:r>
            <a:endParaRPr lang="uk-UA" dirty="0"/>
          </a:p>
        </p:txBody>
      </p:sp>
      <p:sp>
        <p:nvSpPr>
          <p:cNvPr id="3" name="Объект 2"/>
          <p:cNvSpPr>
            <a:spLocks noGrp="1"/>
          </p:cNvSpPr>
          <p:nvPr>
            <p:ph idx="1"/>
          </p:nvPr>
        </p:nvSpPr>
        <p:spPr>
          <a:xfrm>
            <a:off x="14908" y="1196752"/>
            <a:ext cx="9144000" cy="5141168"/>
          </a:xfrm>
        </p:spPr>
        <p:txBody>
          <a:bodyPr/>
          <a:lstStyle/>
          <a:p>
            <a:pPr lvl="0" algn="just"/>
            <a:r>
              <a:rPr lang="uk-UA" dirty="0" smtClean="0"/>
              <a:t>утвердження </a:t>
            </a:r>
            <a:r>
              <a:rPr lang="uk-UA" dirty="0"/>
              <a:t>у громадській свідомості розуміння, що корупційна злочинність підриває авторитет і силу держави, етичні основи суспільства;</a:t>
            </a:r>
          </a:p>
          <a:p>
            <a:pPr lvl="0" algn="just"/>
            <a:r>
              <a:rPr lang="uk-UA" dirty="0" smtClean="0"/>
              <a:t>послідовність </a:t>
            </a:r>
            <a:r>
              <a:rPr lang="uk-UA" dirty="0"/>
              <a:t>і </a:t>
            </a:r>
            <a:r>
              <a:rPr lang="uk-UA" dirty="0" smtClean="0"/>
              <a:t>активізація </a:t>
            </a:r>
            <a:r>
              <a:rPr lang="uk-UA" dirty="0"/>
              <a:t>проведення антикорупційної політики в державі; </a:t>
            </a:r>
          </a:p>
          <a:p>
            <a:pPr lvl="0" algn="just"/>
            <a:r>
              <a:rPr lang="uk-UA" dirty="0"/>
              <a:t>створення незалежних державних структур для профілактики корупційних злочинів. </a:t>
            </a:r>
          </a:p>
          <a:p>
            <a:endParaRPr lang="uk-UA" dirty="0"/>
          </a:p>
        </p:txBody>
      </p:sp>
    </p:spTree>
    <p:extLst>
      <p:ext uri="{BB962C8B-B14F-4D97-AF65-F5344CB8AC3E}">
        <p14:creationId xmlns:p14="http://schemas.microsoft.com/office/powerpoint/2010/main" xmlns="" val="69764812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1143000"/>
          </a:xfrm>
        </p:spPr>
        <p:txBody>
          <a:bodyPr>
            <a:normAutofit fontScale="90000"/>
          </a:bodyPr>
          <a:lstStyle/>
          <a:p>
            <a:r>
              <a:rPr lang="uk-UA" dirty="0"/>
              <a:t>Профілактичні заходи </a:t>
            </a:r>
            <a:r>
              <a:rPr lang="uk-UA" dirty="0" smtClean="0"/>
              <a:t>корупційної злочинності </a:t>
            </a:r>
            <a:r>
              <a:rPr lang="uk-UA" i="1" dirty="0" smtClean="0"/>
              <a:t>економічного</a:t>
            </a:r>
            <a:r>
              <a:rPr lang="uk-UA" dirty="0" smtClean="0"/>
              <a:t> </a:t>
            </a:r>
            <a:r>
              <a:rPr lang="uk-UA" i="1" dirty="0" smtClean="0"/>
              <a:t>характеру:</a:t>
            </a:r>
            <a:endParaRPr lang="uk-UA" dirty="0"/>
          </a:p>
        </p:txBody>
      </p:sp>
      <p:sp>
        <p:nvSpPr>
          <p:cNvPr id="3" name="Объект 2"/>
          <p:cNvSpPr>
            <a:spLocks noGrp="1"/>
          </p:cNvSpPr>
          <p:nvPr>
            <p:ph idx="1"/>
          </p:nvPr>
        </p:nvSpPr>
        <p:spPr>
          <a:xfrm>
            <a:off x="0" y="1196752"/>
            <a:ext cx="9144000" cy="5661248"/>
          </a:xfrm>
        </p:spPr>
        <p:txBody>
          <a:bodyPr>
            <a:normAutofit fontScale="92500" lnSpcReduction="20000"/>
          </a:bodyPr>
          <a:lstStyle/>
          <a:p>
            <a:pPr lvl="0" algn="just"/>
            <a:r>
              <a:rPr lang="uk-UA" dirty="0"/>
              <a:t>визначення чітких критеріїв державного фінансування економіки і відповідальності за нецільове використання бюджетних коштів;</a:t>
            </a:r>
          </a:p>
          <a:p>
            <a:pPr lvl="0" algn="just"/>
            <a:r>
              <a:rPr lang="uk-UA" dirty="0"/>
              <a:t>встановлення реальних механізмів обмеження легалізації «брудних» коштів; </a:t>
            </a:r>
          </a:p>
          <a:p>
            <a:pPr lvl="0" algn="just"/>
            <a:r>
              <a:rPr lang="uk-UA" dirty="0"/>
              <a:t>розроблення системи заходів щодо зменшення сфери і обсягу тіньової економіки, для чого, зокрема, створення умов для природної конкуренції та законної приватизації; </a:t>
            </a:r>
          </a:p>
          <a:p>
            <a:pPr lvl="0" algn="just"/>
            <a:r>
              <a:rPr lang="uk-UA" dirty="0"/>
              <a:t>встановлення обов’язкового декларування майна і доходів фізичних осіб і запровадження ефективної системи контролю за доходами та видатками державних службовців та інших осіб через систему оподаткування.</a:t>
            </a:r>
          </a:p>
          <a:p>
            <a:endParaRPr lang="uk-UA" dirty="0"/>
          </a:p>
        </p:txBody>
      </p:sp>
    </p:spTree>
    <p:extLst>
      <p:ext uri="{BB962C8B-B14F-4D97-AF65-F5344CB8AC3E}">
        <p14:creationId xmlns:p14="http://schemas.microsoft.com/office/powerpoint/2010/main" xmlns="" val="199571749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614" y="0"/>
            <a:ext cx="9144000" cy="980728"/>
          </a:xfrm>
        </p:spPr>
        <p:txBody>
          <a:bodyPr>
            <a:normAutofit/>
          </a:bodyPr>
          <a:lstStyle/>
          <a:p>
            <a:r>
              <a:rPr lang="uk-UA" sz="2800" b="1" i="1" dirty="0"/>
              <a:t>Профілактичні заходи корупційної </a:t>
            </a:r>
            <a:r>
              <a:rPr lang="uk-UA" sz="2800" b="1" i="1" dirty="0" smtClean="0"/>
              <a:t>злочинності</a:t>
            </a:r>
            <a:r>
              <a:rPr lang="uk-UA" sz="2800" b="1" i="1" dirty="0"/>
              <a:t> </a:t>
            </a:r>
            <a:r>
              <a:rPr lang="uk-UA" sz="2800" b="1" i="1" dirty="0" smtClean="0"/>
              <a:t>соціального характеру:</a:t>
            </a:r>
            <a:endParaRPr lang="uk-UA" sz="2800" b="1" i="1" dirty="0"/>
          </a:p>
        </p:txBody>
      </p:sp>
      <p:sp>
        <p:nvSpPr>
          <p:cNvPr id="3" name="Объект 2"/>
          <p:cNvSpPr>
            <a:spLocks noGrp="1"/>
          </p:cNvSpPr>
          <p:nvPr>
            <p:ph idx="1"/>
          </p:nvPr>
        </p:nvSpPr>
        <p:spPr>
          <a:xfrm>
            <a:off x="0" y="836713"/>
            <a:ext cx="9144000" cy="2880319"/>
          </a:xfrm>
        </p:spPr>
        <p:txBody>
          <a:bodyPr>
            <a:normAutofit fontScale="85000" lnSpcReduction="10000"/>
          </a:bodyPr>
          <a:lstStyle/>
          <a:p>
            <a:pPr lvl="0" algn="just"/>
            <a:r>
              <a:rPr lang="uk-UA" dirty="0"/>
              <a:t>доведення рівня оплати праці державних службовців до рівня задоволення соціально-значущих потреб відповідно до їх соціального статусу;</a:t>
            </a:r>
          </a:p>
          <a:p>
            <a:pPr lvl="0" algn="just"/>
            <a:r>
              <a:rPr lang="uk-UA" dirty="0"/>
              <a:t>запровадження дієвих механізмів задоволення окремих потреб державних службовців через довгострокове, в тому числі й поточне кредитування, реорганізацію діючої системи соціального страхування. </a:t>
            </a:r>
          </a:p>
          <a:p>
            <a:endParaRPr lang="uk-UA" dirty="0"/>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3573016"/>
            <a:ext cx="9144000" cy="328498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82272608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836712"/>
          </a:xfrm>
        </p:spPr>
        <p:txBody>
          <a:bodyPr>
            <a:normAutofit fontScale="90000"/>
          </a:bodyPr>
          <a:lstStyle/>
          <a:p>
            <a:r>
              <a:rPr lang="uk-UA" sz="2800" b="1" dirty="0"/>
              <a:t>Профілактичні заходи корупційної </a:t>
            </a:r>
            <a:r>
              <a:rPr lang="uk-UA" sz="2800" b="1" dirty="0" smtClean="0"/>
              <a:t>злочинності </a:t>
            </a:r>
            <a:r>
              <a:rPr lang="uk-UA" sz="2800" b="1" i="1" dirty="0"/>
              <a:t>правового</a:t>
            </a:r>
            <a:r>
              <a:rPr lang="uk-UA" sz="2800" b="1" dirty="0"/>
              <a:t> </a:t>
            </a:r>
            <a:r>
              <a:rPr lang="uk-UA" sz="2800" b="1" i="1" dirty="0"/>
              <a:t>характеру</a:t>
            </a:r>
            <a:r>
              <a:rPr lang="uk-UA" sz="2800" b="1" dirty="0"/>
              <a:t> </a:t>
            </a:r>
            <a:r>
              <a:rPr lang="uk-UA" sz="2800" b="1" dirty="0" smtClean="0"/>
              <a:t>:</a:t>
            </a:r>
            <a:endParaRPr lang="uk-UA" sz="2800" b="1" dirty="0"/>
          </a:p>
        </p:txBody>
      </p:sp>
      <p:sp>
        <p:nvSpPr>
          <p:cNvPr id="3" name="Объект 2"/>
          <p:cNvSpPr>
            <a:spLocks noGrp="1"/>
          </p:cNvSpPr>
          <p:nvPr>
            <p:ph idx="1"/>
          </p:nvPr>
        </p:nvSpPr>
        <p:spPr>
          <a:xfrm>
            <a:off x="0" y="764705"/>
            <a:ext cx="9144000" cy="3024335"/>
          </a:xfrm>
        </p:spPr>
        <p:txBody>
          <a:bodyPr>
            <a:normAutofit fontScale="92500"/>
          </a:bodyPr>
          <a:lstStyle/>
          <a:p>
            <a:pPr lvl="0" algn="just"/>
            <a:r>
              <a:rPr lang="uk-UA" dirty="0"/>
              <a:t>запровадження антикорупційної експертизи проектів нормативно-правових актів; </a:t>
            </a:r>
          </a:p>
          <a:p>
            <a:pPr lvl="0" algn="just"/>
            <a:r>
              <a:rPr lang="uk-UA" dirty="0"/>
              <a:t>здійснення повної систематизації антикорупційного законодавства; </a:t>
            </a:r>
          </a:p>
          <a:p>
            <a:pPr lvl="0" algn="just"/>
            <a:r>
              <a:rPr lang="uk-UA" dirty="0"/>
              <a:t>зменшення різниці між мінімумом та максимумом покарання (стягнення) у певно визначених санкціях. </a:t>
            </a:r>
          </a:p>
          <a:p>
            <a:pPr marL="0" indent="0">
              <a:buNone/>
            </a:pPr>
            <a:endParaRPr lang="uk-UA"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3717032"/>
            <a:ext cx="9144000" cy="314096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27179738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908720"/>
          </a:xfrm>
        </p:spPr>
        <p:txBody>
          <a:bodyPr>
            <a:normAutofit fontScale="90000"/>
          </a:bodyPr>
          <a:lstStyle/>
          <a:p>
            <a:r>
              <a:rPr lang="uk-UA" sz="2800" b="1" dirty="0"/>
              <a:t>У </a:t>
            </a:r>
            <a:r>
              <a:rPr lang="uk-UA" sz="2800" b="1" i="1" dirty="0"/>
              <a:t>сфері</a:t>
            </a:r>
            <a:r>
              <a:rPr lang="uk-UA" sz="2800" b="1" dirty="0"/>
              <a:t> </a:t>
            </a:r>
            <a:r>
              <a:rPr lang="uk-UA" sz="2800" b="1" i="1" dirty="0"/>
              <a:t>державного</a:t>
            </a:r>
            <a:r>
              <a:rPr lang="uk-UA" sz="2800" b="1" dirty="0"/>
              <a:t> </a:t>
            </a:r>
            <a:r>
              <a:rPr lang="uk-UA" sz="2800" b="1" i="1" dirty="0"/>
              <a:t>управління</a:t>
            </a:r>
            <a:r>
              <a:rPr lang="uk-UA" sz="2800" b="1" dirty="0"/>
              <a:t> з метою профілактики корупційних злочинів необхідно: </a:t>
            </a:r>
          </a:p>
        </p:txBody>
      </p:sp>
      <p:sp>
        <p:nvSpPr>
          <p:cNvPr id="3" name="Объект 2"/>
          <p:cNvSpPr>
            <a:spLocks noGrp="1"/>
          </p:cNvSpPr>
          <p:nvPr>
            <p:ph idx="1"/>
          </p:nvPr>
        </p:nvSpPr>
        <p:spPr>
          <a:xfrm>
            <a:off x="-9962" y="836712"/>
            <a:ext cx="9144000" cy="2664296"/>
          </a:xfrm>
        </p:spPr>
        <p:txBody>
          <a:bodyPr>
            <a:normAutofit fontScale="92500" lnSpcReduction="10000"/>
          </a:bodyPr>
          <a:lstStyle/>
          <a:p>
            <a:pPr lvl="0" algn="just"/>
            <a:r>
              <a:rPr lang="uk-UA" sz="2400" dirty="0" smtClean="0"/>
              <a:t>запровадити </a:t>
            </a:r>
            <a:r>
              <a:rPr lang="uk-UA" sz="2400" dirty="0"/>
              <a:t>систему підбору та розстановки кадрів, яка базувалася б на конкурсній основі, на точних і спеціальних правилах (на основі тестування і професійних іспитів) і забезпечувала б прийняття на службу найбільш підготовлених кандидатів; </a:t>
            </a:r>
          </a:p>
          <a:p>
            <a:pPr lvl="0" algn="just"/>
            <a:r>
              <a:rPr lang="uk-UA" sz="2400" dirty="0"/>
              <a:t>удосконалити систему спеціальних обмежень, встановлених для державних службовців, з метою уникнення конфлікту інтересів; </a:t>
            </a:r>
          </a:p>
          <a:p>
            <a:pPr lvl="0" algn="just"/>
            <a:r>
              <a:rPr lang="uk-UA" sz="2400" dirty="0"/>
              <a:t>чітко регламентувати процедури прийняття управлінських рішень, тощо. </a:t>
            </a:r>
          </a:p>
          <a:p>
            <a:endParaRPr lang="uk-UA"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3356992"/>
            <a:ext cx="9144000" cy="350100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43822852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4283968" y="2492896"/>
            <a:ext cx="4860032" cy="2952328"/>
          </a:xfrm>
        </p:spPr>
        <p:txBody>
          <a:bodyPr>
            <a:normAutofit fontScale="85000" lnSpcReduction="20000"/>
          </a:bodyPr>
          <a:lstStyle/>
          <a:p>
            <a:pPr marL="0" indent="0" algn="just">
              <a:buNone/>
            </a:pPr>
            <a:r>
              <a:rPr lang="uk-UA" b="1" i="1" dirty="0" smtClean="0">
                <a:solidFill>
                  <a:schemeClr val="tx1"/>
                </a:solidFill>
              </a:rPr>
              <a:t>Презентацію підготував: </a:t>
            </a:r>
          </a:p>
          <a:p>
            <a:pPr marL="0" indent="0" algn="just">
              <a:buNone/>
            </a:pPr>
            <a:r>
              <a:rPr lang="uk-UA" sz="2800" b="1" dirty="0" err="1" smtClean="0">
                <a:solidFill>
                  <a:schemeClr val="tx1"/>
                </a:solidFill>
              </a:rPr>
              <a:t>Расюк</a:t>
            </a:r>
            <a:r>
              <a:rPr lang="uk-UA" sz="2800" b="1" dirty="0" smtClean="0">
                <a:solidFill>
                  <a:schemeClr val="tx1"/>
                </a:solidFill>
              </a:rPr>
              <a:t> </a:t>
            </a:r>
            <a:r>
              <a:rPr lang="uk-UA" sz="2800" b="1" dirty="0">
                <a:solidFill>
                  <a:schemeClr val="tx1"/>
                </a:solidFill>
              </a:rPr>
              <a:t>Едуард Вікторович</a:t>
            </a:r>
          </a:p>
          <a:p>
            <a:pPr marL="0" indent="0" algn="just">
              <a:buNone/>
            </a:pPr>
            <a:r>
              <a:rPr lang="uk-UA" dirty="0" smtClean="0">
                <a:solidFill>
                  <a:schemeClr val="tx1"/>
                </a:solidFill>
              </a:rPr>
              <a:t>професор кафедри кримінології та кримінально-виконавчого права Національної академії внутрішніх справ, кандидат юридичних наук, доцент, підполковник поліції</a:t>
            </a:r>
            <a:endParaRPr lang="uk-UA" dirty="0">
              <a:solidFill>
                <a:schemeClr val="tx1"/>
              </a:solidFill>
            </a:endParaRPr>
          </a:p>
        </p:txBody>
      </p:sp>
      <p:sp>
        <p:nvSpPr>
          <p:cNvPr id="3" name="Заголовок 2"/>
          <p:cNvSpPr>
            <a:spLocks noGrp="1"/>
          </p:cNvSpPr>
          <p:nvPr>
            <p:ph type="title"/>
          </p:nvPr>
        </p:nvSpPr>
        <p:spPr>
          <a:xfrm>
            <a:off x="-14563" y="116632"/>
            <a:ext cx="9144000" cy="1143000"/>
          </a:xfrm>
        </p:spPr>
        <p:txBody>
          <a:bodyPr>
            <a:normAutofit fontScale="90000"/>
          </a:bodyPr>
          <a:lstStyle/>
          <a:p>
            <a:r>
              <a:rPr lang="uk-UA" sz="7200" b="1" dirty="0" smtClean="0">
                <a:solidFill>
                  <a:schemeClr val="tx1"/>
                </a:solidFill>
              </a:rPr>
              <a:t>Дякуємо за увагу !!!</a:t>
            </a:r>
            <a:endParaRPr lang="uk-UA" sz="7200" b="1" dirty="0">
              <a:solidFill>
                <a:schemeClr val="tx1"/>
              </a:solidFill>
            </a:endParaRPr>
          </a:p>
        </p:txBody>
      </p:sp>
    </p:spTree>
    <p:extLst>
      <p:ext uri="{BB962C8B-B14F-4D97-AF65-F5344CB8AC3E}">
        <p14:creationId xmlns:p14="http://schemas.microsoft.com/office/powerpoint/2010/main" xmlns="" val="18779068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144000" cy="7017306"/>
          </a:xfrm>
          <a:prstGeom prst="rect">
            <a:avLst/>
          </a:prstGeom>
        </p:spPr>
        <p:txBody>
          <a:bodyPr wrap="square">
            <a:spAutoFit/>
          </a:bodyPr>
          <a:lstStyle/>
          <a:p>
            <a:pPr algn="ctr"/>
            <a:r>
              <a:rPr lang="uk-UA" b="1" i="1" dirty="0"/>
              <a:t>СПЕЦІАЛЬНІ ЛІТЕРАТУРНІ ДЖЕРЕЛА:</a:t>
            </a:r>
            <a:endParaRPr lang="ru-RU" dirty="0"/>
          </a:p>
          <a:p>
            <a:pPr marL="342900" lvl="0" indent="-342900" algn="just">
              <a:buFont typeface="+mj-lt"/>
              <a:buAutoNum type="arabicPeriod"/>
            </a:pPr>
            <a:r>
              <a:rPr lang="en-US" dirty="0" err="1"/>
              <a:t>Tanzi</a:t>
            </a:r>
            <a:r>
              <a:rPr lang="en-US" dirty="0"/>
              <a:t> V. Corruption around the world. // IMF Staff Papers. — 1998. — Vol. 45, No. 4. — P. 559.- ttp://www.imf.org/external/pubs/ft/staffp/1998/12-98/pdf/tanzi.pdf</a:t>
            </a:r>
            <a:endParaRPr lang="uk-UA" dirty="0"/>
          </a:p>
          <a:p>
            <a:pPr marL="342900" lvl="0" indent="-342900" algn="just">
              <a:buFont typeface="+mj-lt"/>
              <a:buAutoNum type="arabicPeriod"/>
            </a:pPr>
            <a:r>
              <a:rPr lang="uk-UA" dirty="0"/>
              <a:t>Аркуша Л. </a:t>
            </a:r>
            <a:r>
              <a:rPr lang="uk-UA" dirty="0" err="1"/>
              <a:t>Коррупция</a:t>
            </a:r>
            <a:r>
              <a:rPr lang="uk-UA" dirty="0"/>
              <a:t> – </a:t>
            </a:r>
            <a:r>
              <a:rPr lang="uk-UA" dirty="0" err="1"/>
              <a:t>элемент</a:t>
            </a:r>
            <a:r>
              <a:rPr lang="uk-UA" dirty="0"/>
              <a:t> </a:t>
            </a:r>
            <a:r>
              <a:rPr lang="uk-UA" dirty="0" err="1"/>
              <a:t>организованной</a:t>
            </a:r>
            <a:r>
              <a:rPr lang="uk-UA" dirty="0"/>
              <a:t> </a:t>
            </a:r>
            <a:r>
              <a:rPr lang="uk-UA" dirty="0" err="1"/>
              <a:t>преступной</a:t>
            </a:r>
            <a:r>
              <a:rPr lang="uk-UA" dirty="0"/>
              <a:t> </a:t>
            </a:r>
            <a:r>
              <a:rPr lang="uk-UA" dirty="0" err="1"/>
              <a:t>деятельности</a:t>
            </a:r>
            <a:r>
              <a:rPr lang="uk-UA" dirty="0"/>
              <a:t> // </a:t>
            </a:r>
            <a:r>
              <a:rPr lang="uk-UA" dirty="0" err="1"/>
              <a:t>Юридический</a:t>
            </a:r>
            <a:r>
              <a:rPr lang="uk-UA" dirty="0"/>
              <a:t> </a:t>
            </a:r>
            <a:r>
              <a:rPr lang="uk-UA" dirty="0" err="1"/>
              <a:t>весник</a:t>
            </a:r>
            <a:r>
              <a:rPr lang="uk-UA" dirty="0"/>
              <a:t>. – 2000. – № 2. </a:t>
            </a:r>
          </a:p>
          <a:p>
            <a:pPr marL="342900" lvl="0" indent="-342900" algn="just">
              <a:buFont typeface="+mj-lt"/>
              <a:buAutoNum type="arabicPeriod"/>
            </a:pPr>
            <a:r>
              <a:rPr lang="ru-RU" dirty="0" err="1"/>
              <a:t>Брифінг</a:t>
            </a:r>
            <a:r>
              <a:rPr lang="ru-RU" dirty="0"/>
              <a:t> Президента </a:t>
            </a:r>
            <a:r>
              <a:rPr lang="ru-RU" dirty="0" err="1"/>
              <a:t>України</a:t>
            </a:r>
            <a:r>
              <a:rPr lang="ru-RU" dirty="0"/>
              <a:t> П.О. </a:t>
            </a:r>
            <a:r>
              <a:rPr lang="ru-RU" dirty="0" err="1"/>
              <a:t>Порошенка</a:t>
            </a:r>
            <a:r>
              <a:rPr lang="ru-RU" dirty="0"/>
              <a:t> //</a:t>
            </a:r>
            <a:r>
              <a:rPr lang="ru-RU" dirty="0" err="1"/>
              <a:t>Українська</a:t>
            </a:r>
            <a:r>
              <a:rPr lang="ru-RU" dirty="0"/>
              <a:t> Правда, 17 </a:t>
            </a:r>
            <a:r>
              <a:rPr lang="ru-RU" dirty="0" err="1"/>
              <a:t>липня</a:t>
            </a:r>
            <a:r>
              <a:rPr lang="ru-RU" dirty="0"/>
              <a:t> 2015 року // - </a:t>
            </a:r>
            <a:r>
              <a:rPr lang="ru-RU" u="sng" dirty="0">
                <a:hlinkClick r:id="rId2"/>
              </a:rPr>
              <a:t>http://www.pravda.com.ua/news/2015/07/17/7074824/</a:t>
            </a:r>
            <a:r>
              <a:rPr lang="ru-RU" dirty="0"/>
              <a:t> </a:t>
            </a:r>
            <a:endParaRPr lang="uk-UA" dirty="0"/>
          </a:p>
          <a:p>
            <a:pPr marL="342900" lvl="0" indent="-342900" algn="just">
              <a:buFont typeface="+mj-lt"/>
              <a:buAutoNum type="arabicPeriod"/>
            </a:pPr>
            <a:r>
              <a:rPr lang="uk-UA" dirty="0"/>
              <a:t>Галкін О. Антикорупційне законодавство потребує кардинальних змін // Прокуратура. Людина. Держава. – Київ. - 2005. – №8 (50). - С.10-12.</a:t>
            </a:r>
          </a:p>
          <a:p>
            <a:pPr marL="342900" lvl="0" indent="-342900" algn="just">
              <a:buFont typeface="+mj-lt"/>
              <a:buAutoNum type="arabicPeriod"/>
            </a:pPr>
            <a:r>
              <a:rPr lang="uk-UA" dirty="0"/>
              <a:t>Державна антикорупційна політика і запобігання та протидія корупції на публічній службі в органах державної влади та органах місцевого самоврядування: монографія / автор. </a:t>
            </a:r>
            <a:r>
              <a:rPr lang="uk-UA" dirty="0" err="1"/>
              <a:t>кол</a:t>
            </a:r>
            <a:r>
              <a:rPr lang="uk-UA" dirty="0"/>
              <a:t>.: В.В. </a:t>
            </a:r>
            <a:r>
              <a:rPr lang="uk-UA" dirty="0" err="1"/>
              <a:t>Василевич</a:t>
            </a:r>
            <a:r>
              <a:rPr lang="uk-UA" dirty="0"/>
              <a:t>, Т.Е. Василевська, В.Ф. </a:t>
            </a:r>
            <a:r>
              <a:rPr lang="uk-UA" dirty="0" err="1"/>
              <a:t>Нестерович</a:t>
            </a:r>
            <a:r>
              <a:rPr lang="uk-UA" dirty="0"/>
              <a:t>, Е.В. </a:t>
            </a:r>
            <a:r>
              <a:rPr lang="uk-UA" dirty="0" err="1"/>
              <a:t>Расюк</a:t>
            </a:r>
            <a:r>
              <a:rPr lang="uk-UA" dirty="0"/>
              <a:t>, А.В. Савченко, В.Л. Федоренко (</a:t>
            </a:r>
            <a:r>
              <a:rPr lang="uk-UA" dirty="0" err="1"/>
              <a:t>кер</a:t>
            </a:r>
            <a:r>
              <a:rPr lang="uk-UA" dirty="0"/>
              <a:t>.) та ін.; за </a:t>
            </a:r>
            <a:r>
              <a:rPr lang="uk-UA" dirty="0" err="1"/>
              <a:t>ред.проф</a:t>
            </a:r>
            <a:r>
              <a:rPr lang="uk-UA" dirty="0"/>
              <a:t>. Ю.В. Ковбасюка і проф. В.Л. </a:t>
            </a:r>
            <a:r>
              <a:rPr lang="uk-UA" dirty="0" err="1"/>
              <a:t>Федоренка</a:t>
            </a:r>
            <a:r>
              <a:rPr lang="uk-UA" dirty="0"/>
              <a:t>. – К.: Видавництво Ліра-К, НАДУ, 2016. – 524 с.</a:t>
            </a:r>
          </a:p>
          <a:p>
            <a:pPr marL="342900" lvl="0" indent="-342900" algn="just">
              <a:buFont typeface="+mj-lt"/>
              <a:buAutoNum type="arabicPeriod"/>
            </a:pPr>
            <a:r>
              <a:rPr lang="uk-UA" dirty="0" err="1"/>
              <a:t>Дудоров</a:t>
            </a:r>
            <a:r>
              <a:rPr lang="uk-UA" dirty="0"/>
              <a:t> О. Корупція. Варіації на теми хабарництва // Віче. – 1994. – № 8. </a:t>
            </a:r>
          </a:p>
          <a:p>
            <a:pPr marL="342900" lvl="0" indent="-342900" algn="just">
              <a:buFont typeface="+mj-lt"/>
              <a:buAutoNum type="arabicPeriod"/>
            </a:pPr>
            <a:r>
              <a:rPr lang="uk-UA" dirty="0"/>
              <a:t>Йосипович Д. Функціональне управління у сфері боротьби та протидії корупції // Право України.-2004.-№8.-С.79.</a:t>
            </a:r>
          </a:p>
          <a:p>
            <a:pPr marL="342900" lvl="0" indent="-342900" algn="just">
              <a:buFont typeface="+mj-lt"/>
              <a:buAutoNum type="arabicPeriod"/>
            </a:pPr>
            <a:r>
              <a:rPr lang="uk-UA" dirty="0">
                <a:hlinkClick r:id="rId3"/>
              </a:rPr>
              <a:t>Корупція в Україні: причини поширення та механізми протидії</a:t>
            </a:r>
            <a:r>
              <a:rPr lang="uk-UA" dirty="0"/>
              <a:t> // С. В. </a:t>
            </a:r>
            <a:r>
              <a:rPr lang="uk-UA" dirty="0" err="1"/>
              <a:t>Дрьомов</a:t>
            </a:r>
            <a:r>
              <a:rPr lang="uk-UA" dirty="0"/>
              <a:t>, Ю. Г. </a:t>
            </a:r>
            <a:r>
              <a:rPr lang="uk-UA" dirty="0" err="1"/>
              <a:t>Кальниш</a:t>
            </a:r>
            <a:r>
              <a:rPr lang="uk-UA" dirty="0"/>
              <a:t>, Д. Б. Клименко, Г. О. Усатий, Л. М. </a:t>
            </a:r>
            <a:r>
              <a:rPr lang="uk-UA" dirty="0" err="1"/>
              <a:t>Усаченко</a:t>
            </a:r>
            <a:r>
              <a:rPr lang="uk-UA" dirty="0"/>
              <a:t>. За редакцією Ю. Г. </a:t>
            </a:r>
            <a:r>
              <a:rPr lang="uk-UA" dirty="0" err="1"/>
              <a:t>Кальниша</a:t>
            </a:r>
            <a:r>
              <a:rPr lang="uk-UA" dirty="0"/>
              <a:t>.// — К. : ДП "НВЦ «Пріоритети», 2010. — 88 с.</a:t>
            </a:r>
          </a:p>
          <a:p>
            <a:pPr marL="342900" lvl="0" indent="-342900" algn="just">
              <a:buFont typeface="+mj-lt"/>
              <a:buAutoNum type="arabicPeriod"/>
            </a:pPr>
            <a:r>
              <a:rPr lang="uk-UA" dirty="0"/>
              <a:t>Корупційна злочинність в Україні: сучасний стан, детермінанти та запобігання: </a:t>
            </a:r>
            <a:r>
              <a:rPr lang="uk-UA" dirty="0" err="1"/>
              <a:t>навч</a:t>
            </a:r>
            <a:r>
              <a:rPr lang="uk-UA" dirty="0"/>
              <a:t>. </a:t>
            </a:r>
            <a:r>
              <a:rPr lang="uk-UA" dirty="0" err="1"/>
              <a:t>посіб</a:t>
            </a:r>
            <a:r>
              <a:rPr lang="uk-UA" dirty="0"/>
              <a:t>. / </a:t>
            </a:r>
            <a:r>
              <a:rPr lang="uk-UA" dirty="0" err="1"/>
              <a:t>автор.кол</a:t>
            </a:r>
            <a:r>
              <a:rPr lang="uk-UA" dirty="0"/>
              <a:t>.: В.В. </a:t>
            </a:r>
            <a:r>
              <a:rPr lang="uk-UA" dirty="0" err="1"/>
              <a:t>Василевич</a:t>
            </a:r>
            <a:r>
              <a:rPr lang="uk-UA" dirty="0"/>
              <a:t>, О.М. </a:t>
            </a:r>
            <a:r>
              <a:rPr lang="uk-UA" dirty="0" err="1"/>
              <a:t>Джужа</a:t>
            </a:r>
            <a:r>
              <a:rPr lang="uk-UA" dirty="0"/>
              <a:t>, А.О. </a:t>
            </a:r>
            <a:r>
              <a:rPr lang="uk-UA" dirty="0" err="1"/>
              <a:t>Джужа</a:t>
            </a:r>
            <a:r>
              <a:rPr lang="uk-UA" dirty="0"/>
              <a:t>, О.Г. Колб, О.І. Колб, Н.В. Кулакова, Ю.О. </a:t>
            </a:r>
            <a:r>
              <a:rPr lang="uk-UA" dirty="0" err="1"/>
              <a:t>Левченко</a:t>
            </a:r>
            <a:r>
              <a:rPr lang="uk-UA" dirty="0"/>
              <a:t>, А.В. </a:t>
            </a:r>
            <a:r>
              <a:rPr lang="uk-UA" dirty="0" err="1"/>
              <a:t>Микитчик</a:t>
            </a:r>
            <a:r>
              <a:rPr lang="uk-UA" dirty="0"/>
              <a:t>, С.І. </a:t>
            </a:r>
            <a:r>
              <a:rPr lang="uk-UA" dirty="0" err="1"/>
              <a:t>Мінченко</a:t>
            </a:r>
            <a:r>
              <a:rPr lang="uk-UA" dirty="0"/>
              <a:t>, С.А. Мозоль, Т.В. </a:t>
            </a:r>
            <a:r>
              <a:rPr lang="uk-UA" dirty="0" err="1"/>
              <a:t>Миронюк</a:t>
            </a:r>
            <a:r>
              <a:rPr lang="uk-UA" dirty="0"/>
              <a:t>, Г.С. Поліщук, Е.В. </a:t>
            </a:r>
            <a:r>
              <a:rPr lang="uk-UA" dirty="0" err="1"/>
              <a:t>Расюк</a:t>
            </a:r>
            <a:r>
              <a:rPr lang="uk-UA" dirty="0"/>
              <a:t>, А.В. Савченко; за ред. проф. О.М. </a:t>
            </a:r>
            <a:r>
              <a:rPr lang="uk-UA" dirty="0" err="1"/>
              <a:t>Джужи</a:t>
            </a:r>
            <a:r>
              <a:rPr lang="uk-UA" dirty="0"/>
              <a:t> та доц. Е.В.</a:t>
            </a:r>
            <a:r>
              <a:rPr lang="uk-UA" dirty="0" err="1"/>
              <a:t>Расюка</a:t>
            </a:r>
            <a:r>
              <a:rPr lang="uk-UA" dirty="0"/>
              <a:t>. – Київ: ФОП Масляков, 2018. – 340 с</a:t>
            </a:r>
            <a:r>
              <a:rPr lang="uk-UA" dirty="0" smtClean="0"/>
              <a:t>.</a:t>
            </a:r>
            <a:endParaRPr lang="uk-UA" dirty="0"/>
          </a:p>
        </p:txBody>
      </p:sp>
    </p:spTree>
    <p:extLst>
      <p:ext uri="{BB962C8B-B14F-4D97-AF65-F5344CB8AC3E}">
        <p14:creationId xmlns:p14="http://schemas.microsoft.com/office/powerpoint/2010/main" xmlns="" val="23726625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144000" cy="6463308"/>
          </a:xfrm>
          <a:prstGeom prst="rect">
            <a:avLst/>
          </a:prstGeom>
        </p:spPr>
        <p:txBody>
          <a:bodyPr wrap="square">
            <a:spAutoFit/>
          </a:bodyPr>
          <a:lstStyle/>
          <a:p>
            <a:pPr marL="342900" lvl="0" indent="-342900" algn="just">
              <a:buFont typeface="+mj-lt"/>
              <a:buAutoNum type="arabicPeriod" startAt="10"/>
            </a:pPr>
            <a:r>
              <a:rPr lang="uk-UA" dirty="0"/>
              <a:t>Костенко О.М. Корупція як проблема політичної кримінології  // Правова держава: Щорічник наукових праць Інституту держави і права імені В.М. </a:t>
            </a:r>
            <a:r>
              <a:rPr lang="uk-UA" dirty="0" err="1"/>
              <a:t>Корецького</a:t>
            </a:r>
            <a:r>
              <a:rPr lang="uk-UA" dirty="0"/>
              <a:t> НАН України.-К., 2003.-Вип.14.-С.386.</a:t>
            </a:r>
          </a:p>
          <a:p>
            <a:pPr marL="342900" lvl="0" indent="-342900" algn="just">
              <a:buFont typeface="+mj-lt"/>
              <a:buAutoNum type="arabicPeriod" startAt="10"/>
            </a:pPr>
            <a:r>
              <a:rPr lang="uk-UA" dirty="0"/>
              <a:t>Кримінально-правові та кримінологічні засади протидії корупції : зб. тез </a:t>
            </a:r>
            <a:r>
              <a:rPr lang="uk-UA" dirty="0" err="1"/>
              <a:t>доп</a:t>
            </a:r>
            <a:r>
              <a:rPr lang="uk-UA" dirty="0"/>
              <a:t>. V </a:t>
            </a:r>
            <a:r>
              <a:rPr lang="uk-UA" dirty="0" err="1"/>
              <a:t>Міжнар</a:t>
            </a:r>
            <a:r>
              <a:rPr lang="uk-UA" dirty="0"/>
              <a:t>. наук. </a:t>
            </a:r>
            <a:r>
              <a:rPr lang="uk-UA" dirty="0" err="1"/>
              <a:t>практ</a:t>
            </a:r>
            <a:r>
              <a:rPr lang="uk-UA" dirty="0"/>
              <a:t>. </a:t>
            </a:r>
            <a:r>
              <a:rPr lang="uk-UA" dirty="0" err="1"/>
              <a:t>конф</a:t>
            </a:r>
            <a:r>
              <a:rPr lang="uk-UA" dirty="0"/>
              <a:t>., (31 </a:t>
            </a:r>
            <a:r>
              <a:rPr lang="uk-UA" dirty="0" err="1"/>
              <a:t>берез</a:t>
            </a:r>
            <a:r>
              <a:rPr lang="uk-UA" dirty="0"/>
              <a:t>. 2017 р., м. Харків, Україна) / МВС України, </a:t>
            </a:r>
            <a:r>
              <a:rPr lang="uk-UA" dirty="0" err="1"/>
              <a:t>Харків.нац</a:t>
            </a:r>
            <a:r>
              <a:rPr lang="uk-UA" dirty="0"/>
              <a:t>. унт. внутр. справ; </a:t>
            </a:r>
            <a:r>
              <a:rPr lang="uk-UA" dirty="0" err="1"/>
              <a:t>Кримінол</a:t>
            </a:r>
            <a:r>
              <a:rPr lang="uk-UA" dirty="0"/>
              <a:t>. </a:t>
            </a:r>
            <a:r>
              <a:rPr lang="uk-UA" dirty="0" err="1"/>
              <a:t>асоц</a:t>
            </a:r>
            <a:r>
              <a:rPr lang="uk-UA" dirty="0"/>
              <a:t>. України. – Харків: ХНУВС, 2017. – 228 с.</a:t>
            </a:r>
          </a:p>
          <a:p>
            <a:pPr marL="342900" lvl="0" indent="-342900" algn="just">
              <a:buFont typeface="+mj-lt"/>
              <a:buAutoNum type="arabicPeriod" startAt="10"/>
            </a:pPr>
            <a:r>
              <a:rPr lang="uk-UA" dirty="0" err="1"/>
              <a:t>Мейтус</a:t>
            </a:r>
            <a:r>
              <a:rPr lang="uk-UA" dirty="0"/>
              <a:t> В.Ю. </a:t>
            </a:r>
            <a:r>
              <a:rPr lang="uk-UA" dirty="0" err="1"/>
              <a:t>Коррупция</a:t>
            </a:r>
            <a:r>
              <a:rPr lang="uk-UA" dirty="0"/>
              <a:t>. </a:t>
            </a:r>
            <a:r>
              <a:rPr lang="uk-UA" dirty="0" err="1"/>
              <a:t>Экономический</a:t>
            </a:r>
            <a:r>
              <a:rPr lang="uk-UA" dirty="0"/>
              <a:t> и </a:t>
            </a:r>
            <a:r>
              <a:rPr lang="uk-UA" dirty="0" err="1"/>
              <a:t>информационный</a:t>
            </a:r>
            <a:r>
              <a:rPr lang="uk-UA" dirty="0"/>
              <a:t> </a:t>
            </a:r>
            <a:r>
              <a:rPr lang="uk-UA" dirty="0" err="1"/>
              <a:t>анализ.-К</a:t>
            </a:r>
            <a:r>
              <a:rPr lang="uk-UA" dirty="0"/>
              <a:t>.: </a:t>
            </a:r>
            <a:r>
              <a:rPr lang="uk-UA" dirty="0" err="1"/>
              <a:t>Нора-принт</a:t>
            </a:r>
            <a:r>
              <a:rPr lang="uk-UA" dirty="0"/>
              <a:t>, 2003.-258 с.</a:t>
            </a:r>
          </a:p>
          <a:p>
            <a:pPr marL="342900" lvl="0" indent="-342900" algn="just">
              <a:buFont typeface="+mj-lt"/>
              <a:buAutoNum type="arabicPeriod" startAt="10"/>
            </a:pPr>
            <a:r>
              <a:rPr lang="ru-RU" dirty="0"/>
              <a:t>Мельник М.І. </a:t>
            </a:r>
            <a:r>
              <a:rPr lang="ru-RU" dirty="0" err="1"/>
              <a:t>Корупція</a:t>
            </a:r>
            <a:r>
              <a:rPr lang="ru-RU" dirty="0"/>
              <a:t> – </a:t>
            </a:r>
            <a:r>
              <a:rPr lang="ru-RU" dirty="0" err="1"/>
              <a:t>корозія</a:t>
            </a:r>
            <a:r>
              <a:rPr lang="ru-RU" dirty="0"/>
              <a:t> </a:t>
            </a:r>
            <a:r>
              <a:rPr lang="ru-RU" dirty="0" err="1"/>
              <a:t>влади</a:t>
            </a:r>
            <a:r>
              <a:rPr lang="ru-RU" dirty="0"/>
              <a:t> (</a:t>
            </a:r>
            <a:r>
              <a:rPr lang="ru-RU" dirty="0" err="1"/>
              <a:t>соціальна</a:t>
            </a:r>
            <a:r>
              <a:rPr lang="ru-RU" dirty="0"/>
              <a:t> </a:t>
            </a:r>
            <a:r>
              <a:rPr lang="ru-RU" dirty="0" err="1"/>
              <a:t>сутність</a:t>
            </a:r>
            <a:r>
              <a:rPr lang="ru-RU" dirty="0"/>
              <a:t>, </a:t>
            </a:r>
            <a:r>
              <a:rPr lang="ru-RU" dirty="0" err="1"/>
              <a:t>тенденції</a:t>
            </a:r>
            <a:r>
              <a:rPr lang="ru-RU" dirty="0"/>
              <a:t> та </a:t>
            </a:r>
            <a:r>
              <a:rPr lang="ru-RU" dirty="0" err="1"/>
              <a:t>наслідки</a:t>
            </a:r>
            <a:r>
              <a:rPr lang="ru-RU" dirty="0"/>
              <a:t>, заходи </a:t>
            </a:r>
            <a:r>
              <a:rPr lang="ru-RU" dirty="0" err="1"/>
              <a:t>протидії</a:t>
            </a:r>
            <a:r>
              <a:rPr lang="ru-RU" dirty="0"/>
              <a:t>): [</a:t>
            </a:r>
            <a:r>
              <a:rPr lang="ru-RU" dirty="0" err="1"/>
              <a:t>монографія</a:t>
            </a:r>
            <a:r>
              <a:rPr lang="ru-RU" dirty="0"/>
              <a:t>]./ М.І. Мельник . – К. : </a:t>
            </a:r>
            <a:r>
              <a:rPr lang="ru-RU" dirty="0" err="1"/>
              <a:t>Юридична</a:t>
            </a:r>
            <a:r>
              <a:rPr lang="ru-RU" dirty="0"/>
              <a:t> думка. – 2004. – С. 154.</a:t>
            </a:r>
            <a:endParaRPr lang="uk-UA" dirty="0"/>
          </a:p>
          <a:p>
            <a:pPr marL="342900" lvl="0" indent="-342900" algn="just">
              <a:buFont typeface="+mj-lt"/>
              <a:buAutoNum type="arabicPeriod" startAt="10"/>
            </a:pPr>
            <a:r>
              <a:rPr lang="uk-UA" dirty="0"/>
              <a:t>Мірошник Ю.П. Корупція як складова організованої злочинності //  Науковий вісник КНУВС/ Науково-теоретичний журнал. – 2007. - №6.</a:t>
            </a:r>
          </a:p>
          <a:p>
            <a:pPr marL="342900" lvl="0" indent="-342900" algn="just">
              <a:buFont typeface="+mj-lt"/>
              <a:buAutoNum type="arabicPeriod" startAt="10"/>
            </a:pPr>
            <a:r>
              <a:rPr lang="uk-UA" dirty="0"/>
              <a:t>Моделювання оцінки операційного ризику комерційного банку [Текс]: монографія/ [О.С. Дмитрова, К.Г. </a:t>
            </a:r>
            <a:r>
              <a:rPr lang="uk-UA" dirty="0" err="1"/>
              <a:t>Гончарова</a:t>
            </a:r>
            <a:r>
              <a:rPr lang="uk-UA" dirty="0"/>
              <a:t>, О.В. </a:t>
            </a:r>
            <a:r>
              <a:rPr lang="uk-UA" dirty="0" err="1"/>
              <a:t>Меренкова</a:t>
            </a:r>
            <a:r>
              <a:rPr lang="uk-UA" dirty="0"/>
              <a:t> та ін.]; за </a:t>
            </a:r>
            <a:r>
              <a:rPr lang="uk-UA" dirty="0" err="1"/>
              <a:t>заг</a:t>
            </a:r>
            <a:r>
              <a:rPr lang="uk-UA" dirty="0"/>
              <a:t>. ред. С.О. Дмитрова. – Суми: ДВНЗ «УАБС НБУ», 2010. – 264 с.</a:t>
            </a:r>
          </a:p>
          <a:p>
            <a:pPr marL="342900" lvl="0" indent="-342900" algn="just">
              <a:buFont typeface="+mj-lt"/>
              <a:buAutoNum type="arabicPeriod" startAt="10"/>
            </a:pPr>
            <a:r>
              <a:rPr lang="uk-UA" dirty="0"/>
              <a:t>Національний Конвент України щодо ЄС. Рекомендації робочих груп / Укр. </a:t>
            </a:r>
            <a:r>
              <a:rPr lang="uk-UA" dirty="0" err="1"/>
              <a:t>незалеж</a:t>
            </a:r>
            <a:r>
              <a:rPr lang="uk-UA" dirty="0"/>
              <a:t>. центр політ. </a:t>
            </a:r>
            <a:r>
              <a:rPr lang="uk-UA" dirty="0" err="1"/>
              <a:t>дослідж</a:t>
            </a:r>
            <a:r>
              <a:rPr lang="uk-UA" dirty="0"/>
              <a:t>. / за </a:t>
            </a:r>
            <a:r>
              <a:rPr lang="uk-UA" dirty="0" err="1"/>
              <a:t>заг</a:t>
            </a:r>
            <a:r>
              <a:rPr lang="uk-UA" dirty="0"/>
              <a:t>. ред. В. </a:t>
            </a:r>
            <a:r>
              <a:rPr lang="uk-UA" dirty="0" err="1"/>
              <a:t>Лупація</a:t>
            </a:r>
            <a:r>
              <a:rPr lang="uk-UA" dirty="0"/>
              <a:t>, Ю. Тищенко. - К. : Агентство «Україна», 2013. - 92 с.</a:t>
            </a:r>
          </a:p>
          <a:p>
            <a:pPr marL="342900" lvl="0" indent="-342900" algn="just">
              <a:buFont typeface="+mj-lt"/>
              <a:buAutoNum type="arabicPeriod" startAt="10"/>
            </a:pPr>
            <a:r>
              <a:rPr lang="uk-UA" dirty="0"/>
              <a:t>Проект Закону України "Про засади державної антикорупційної політики в Україні (Антикорупційна стратегія) на 2018-2020 роки"- https: // </a:t>
            </a:r>
            <a:r>
              <a:rPr lang="uk-UA" dirty="0" err="1"/>
              <a:t>nazk.gov.ua</a:t>
            </a:r>
            <a:r>
              <a:rPr lang="uk-UA" dirty="0"/>
              <a:t>/proekt-zakonu-ukrayiny-pro-zasady-derzhavnoyi-antykorupciynoyi-polityky-v-ukrayini-antykorupciyna.</a:t>
            </a:r>
          </a:p>
          <a:p>
            <a:pPr marL="342900" lvl="0" indent="-342900" algn="just">
              <a:buFont typeface="+mj-lt"/>
              <a:buAutoNum type="arabicPeriod" startAt="10"/>
            </a:pPr>
            <a:r>
              <a:rPr lang="uk-UA" dirty="0" err="1"/>
              <a:t>Расюк</a:t>
            </a:r>
            <a:r>
              <a:rPr lang="uk-UA" dirty="0"/>
              <a:t> Е.В. Сучасна антикорупційна політика України// Підприємництво, господарство і право. – 2012. - № 7. – С. 31 – 34. </a:t>
            </a:r>
          </a:p>
        </p:txBody>
      </p:sp>
    </p:spTree>
    <p:extLst>
      <p:ext uri="{BB962C8B-B14F-4D97-AF65-F5344CB8AC3E}">
        <p14:creationId xmlns:p14="http://schemas.microsoft.com/office/powerpoint/2010/main" xmlns="" val="35674343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144000" cy="6740307"/>
          </a:xfrm>
          <a:prstGeom prst="rect">
            <a:avLst/>
          </a:prstGeom>
        </p:spPr>
        <p:txBody>
          <a:bodyPr wrap="square">
            <a:spAutoFit/>
          </a:bodyPr>
          <a:lstStyle/>
          <a:p>
            <a:pPr marL="342900" lvl="0" indent="-342900" algn="just">
              <a:buFont typeface="+mj-lt"/>
              <a:buAutoNum type="arabicPeriod" startAt="19"/>
            </a:pPr>
            <a:r>
              <a:rPr lang="uk-UA" smtClean="0"/>
              <a:t>Расюк</a:t>
            </a:r>
            <a:r>
              <a:rPr lang="uk-UA" dirty="0"/>
              <a:t> Е. В. Проблеми прогнозування корупційної злочинності в Україні. // Корупційна злочинність у міжнародному вимірі: форми, методи та засоби протидії: матеріали </a:t>
            </a:r>
            <a:r>
              <a:rPr lang="uk-UA" dirty="0" err="1"/>
              <a:t>Міжнар</a:t>
            </a:r>
            <a:r>
              <a:rPr lang="uk-UA" dirty="0"/>
              <a:t>. круг. столу (Київ, 9–10 </a:t>
            </a:r>
            <a:r>
              <a:rPr lang="uk-UA" dirty="0" err="1"/>
              <a:t>листоп</a:t>
            </a:r>
            <a:r>
              <a:rPr lang="uk-UA" dirty="0"/>
              <a:t>. 2017 р.) / </a:t>
            </a:r>
            <a:r>
              <a:rPr lang="uk-UA" dirty="0" err="1"/>
              <a:t>редкол</a:t>
            </a:r>
            <a:r>
              <a:rPr lang="uk-UA" dirty="0"/>
              <a:t>.: В. В. </a:t>
            </a:r>
            <a:r>
              <a:rPr lang="uk-UA" dirty="0" err="1"/>
              <a:t>Чернєй</a:t>
            </a:r>
            <a:r>
              <a:rPr lang="uk-UA" dirty="0"/>
              <a:t>, С. Д. </a:t>
            </a:r>
            <a:r>
              <a:rPr lang="uk-UA" dirty="0" err="1"/>
              <a:t>Гусарєв</a:t>
            </a:r>
            <a:r>
              <a:rPr lang="uk-UA" dirty="0"/>
              <a:t>, С. С. </a:t>
            </a:r>
            <a:r>
              <a:rPr lang="uk-UA" dirty="0" err="1"/>
              <a:t>Чернявський</a:t>
            </a:r>
            <a:r>
              <a:rPr lang="uk-UA" dirty="0"/>
              <a:t> та ін. Київ: Нац. акад. внутр. справ, 2017. 328 с. С. 207–209.</a:t>
            </a:r>
          </a:p>
          <a:p>
            <a:pPr marL="342900" lvl="0" indent="-342900" algn="just">
              <a:buFont typeface="+mj-lt"/>
              <a:buAutoNum type="arabicPeriod" startAt="19"/>
            </a:pPr>
            <a:r>
              <a:rPr lang="uk-UA" dirty="0" err="1"/>
              <a:t>Расюк</a:t>
            </a:r>
            <a:r>
              <a:rPr lang="uk-UA" dirty="0"/>
              <a:t> Е.В. Проблеми дотримання принципу верховенства права в українському суспільстві та їх вплив на рівень корупції. // Кримінально-правові та кримінологічні засади протидії корупції : зб. тез </a:t>
            </a:r>
            <a:r>
              <a:rPr lang="uk-UA" dirty="0" err="1"/>
              <a:t>доп</a:t>
            </a:r>
            <a:r>
              <a:rPr lang="uk-UA" dirty="0"/>
              <a:t>. V </a:t>
            </a:r>
            <a:r>
              <a:rPr lang="uk-UA" dirty="0" err="1"/>
              <a:t>Міжнар</a:t>
            </a:r>
            <a:r>
              <a:rPr lang="uk-UA" dirty="0"/>
              <a:t>. наук. </a:t>
            </a:r>
            <a:r>
              <a:rPr lang="uk-UA" dirty="0" err="1"/>
              <a:t>практ</a:t>
            </a:r>
            <a:r>
              <a:rPr lang="uk-UA" dirty="0"/>
              <a:t>. </a:t>
            </a:r>
            <a:r>
              <a:rPr lang="uk-UA" dirty="0" err="1"/>
              <a:t>конф</a:t>
            </a:r>
            <a:r>
              <a:rPr lang="uk-UA" dirty="0"/>
              <a:t>., (31 </a:t>
            </a:r>
            <a:r>
              <a:rPr lang="uk-UA" dirty="0" err="1"/>
              <a:t>берез</a:t>
            </a:r>
            <a:r>
              <a:rPr lang="uk-UA" dirty="0"/>
              <a:t>. 2017 р., м. Харків, Україна) / МВС України, </a:t>
            </a:r>
            <a:r>
              <a:rPr lang="uk-UA" dirty="0" err="1"/>
              <a:t>Харків.нац</a:t>
            </a:r>
            <a:r>
              <a:rPr lang="uk-UA" dirty="0"/>
              <a:t>. унт. внутр. справ; </a:t>
            </a:r>
            <a:r>
              <a:rPr lang="uk-UA" dirty="0" err="1"/>
              <a:t>Кримінол</a:t>
            </a:r>
            <a:r>
              <a:rPr lang="uk-UA" dirty="0"/>
              <a:t>. </a:t>
            </a:r>
            <a:r>
              <a:rPr lang="uk-UA" dirty="0" err="1"/>
              <a:t>асоц</a:t>
            </a:r>
            <a:r>
              <a:rPr lang="uk-UA" dirty="0"/>
              <a:t>. України. – Харків: ХНУВС, 2017.</a:t>
            </a:r>
          </a:p>
          <a:p>
            <a:pPr marL="342900" lvl="0" indent="-342900" algn="just">
              <a:buFont typeface="+mj-lt"/>
              <a:buAutoNum type="arabicPeriod" startAt="19"/>
            </a:pPr>
            <a:r>
              <a:rPr lang="uk-UA" dirty="0" err="1"/>
              <a:t>Расюк</a:t>
            </a:r>
            <a:r>
              <a:rPr lang="uk-UA" dirty="0"/>
              <a:t> Е.В. Деякі аспекти кримінологічної характеристик злочинів у сфері службової діяльності та професійної діяльності, пов’язаної з наданням публічних послуг України. // Кримінологічна теорія і практика: досвід, проблеми сьогодення та шляхи їх вирішення [Текст] : матеріали </a:t>
            </a:r>
            <a:r>
              <a:rPr lang="uk-UA" dirty="0" err="1"/>
              <a:t>міжвуз</a:t>
            </a:r>
            <a:r>
              <a:rPr lang="uk-UA" dirty="0"/>
              <a:t>. </a:t>
            </a:r>
            <a:r>
              <a:rPr lang="uk-UA" dirty="0" err="1"/>
              <a:t>наук.-практ</a:t>
            </a:r>
            <a:r>
              <a:rPr lang="uk-UA" dirty="0"/>
              <a:t>. круг. столу (Київ, 21 квіт. 2018 р.) / [</a:t>
            </a:r>
            <a:r>
              <a:rPr lang="uk-UA" dirty="0" err="1"/>
              <a:t>редкол</a:t>
            </a:r>
            <a:r>
              <a:rPr lang="uk-UA" dirty="0"/>
              <a:t>.: В. В. </a:t>
            </a:r>
            <a:r>
              <a:rPr lang="uk-UA" dirty="0" err="1"/>
              <a:t>Чернєй</a:t>
            </a:r>
            <a:r>
              <a:rPr lang="uk-UA" dirty="0"/>
              <a:t>, С. Д. </a:t>
            </a:r>
            <a:r>
              <a:rPr lang="uk-UA" dirty="0" err="1"/>
              <a:t>Гусарєв</a:t>
            </a:r>
            <a:r>
              <a:rPr lang="uk-UA" dirty="0"/>
              <a:t>, С. С. </a:t>
            </a:r>
            <a:r>
              <a:rPr lang="uk-UA" dirty="0" err="1"/>
              <a:t>Чернявський</a:t>
            </a:r>
            <a:r>
              <a:rPr lang="uk-UA" dirty="0"/>
              <a:t> та ін.]. – </a:t>
            </a:r>
            <a:r>
              <a:rPr lang="uk-UA" dirty="0" err="1"/>
              <a:t>Деревач</a:t>
            </a:r>
            <a:r>
              <a:rPr lang="uk-UA" dirty="0"/>
              <a:t> : Нац. акад. внутр. справ, 2018. – С.135 – 138.</a:t>
            </a:r>
          </a:p>
          <a:p>
            <a:pPr marL="342900" lvl="0" indent="-342900" algn="just">
              <a:buFont typeface="+mj-lt"/>
              <a:buAutoNum type="arabicPeriod" startAt="19"/>
            </a:pPr>
            <a:r>
              <a:rPr lang="uk-UA" dirty="0"/>
              <a:t>Сухоребрий І.І. Корупційні злочини та легалізація (відмивання) доходів, одержаних злочинним шляхом. // Науковий вісник КНУВС/ Науково-теоретичний журнал. – 2008. - №6.</a:t>
            </a:r>
          </a:p>
          <a:p>
            <a:pPr marL="342900" lvl="0" indent="-342900" algn="just">
              <a:buFont typeface="+mj-lt"/>
              <a:buAutoNum type="arabicPeriod" startAt="19"/>
            </a:pPr>
            <a:r>
              <a:rPr lang="uk-UA" dirty="0"/>
              <a:t>Хавронюк М.. Кримінальна відповідальність за хабарництво: європейський досвід // Право України. - 2005. - №6. - С.117-118</a:t>
            </a:r>
            <a:r>
              <a:rPr lang="uk-UA" dirty="0" smtClean="0"/>
              <a:t>.</a:t>
            </a:r>
          </a:p>
          <a:p>
            <a:pPr marL="342900" lvl="0" indent="-342900" algn="just">
              <a:buFont typeface="+mj-lt"/>
              <a:buAutoNum type="arabicPeriod" startAt="19"/>
            </a:pPr>
            <a:r>
              <a:rPr lang="uk-UA" dirty="0" smtClean="0"/>
              <a:t>Хавронюк М.І. Науково-практичний коментар до Закону України «Про засади запобігання і протидії корупції». – К.: </a:t>
            </a:r>
            <a:r>
              <a:rPr lang="uk-UA" dirty="0" err="1" smtClean="0"/>
              <a:t>Атіка</a:t>
            </a:r>
            <a:r>
              <a:rPr lang="uk-UA" dirty="0" smtClean="0"/>
              <a:t>, 2011. – 424 с.- С.  7,8.</a:t>
            </a:r>
          </a:p>
          <a:p>
            <a:pPr marL="342900" lvl="0" indent="-342900" algn="just">
              <a:buFont typeface="+mj-lt"/>
              <a:buAutoNum type="arabicPeriod" startAt="19"/>
            </a:pPr>
            <a:r>
              <a:rPr lang="uk-UA" dirty="0" smtClean="0"/>
              <a:t>Чубенко І.В. Генезис поняття корупції // Бюлетень міністерства юстиції України. -2009. - №1. - С.113-118.</a:t>
            </a:r>
            <a:endParaRPr lang="uk-UA" dirty="0"/>
          </a:p>
        </p:txBody>
      </p:sp>
    </p:spTree>
    <p:extLst>
      <p:ext uri="{BB962C8B-B14F-4D97-AF65-F5344CB8AC3E}">
        <p14:creationId xmlns:p14="http://schemas.microsoft.com/office/powerpoint/2010/main" xmlns="" val="32847503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0" y="15948"/>
            <a:ext cx="9144000" cy="1540843"/>
          </a:xfrm>
        </p:spPr>
        <p:txBody>
          <a:bodyPr>
            <a:normAutofit/>
          </a:bodyPr>
          <a:lstStyle/>
          <a:p>
            <a:r>
              <a:rPr lang="uk-UA" sz="3600" b="1" dirty="0" smtClean="0"/>
              <a:t>Питання 1</a:t>
            </a:r>
            <a:r>
              <a:rPr lang="uk-UA" sz="3600" b="1" dirty="0"/>
              <a:t>. Соціальна небезпека корупції та її наслідки для держави і суспільства.</a:t>
            </a:r>
            <a:endParaRPr lang="ru-RU" sz="3600" dirty="0"/>
          </a:p>
        </p:txBody>
      </p:sp>
      <p:sp>
        <p:nvSpPr>
          <p:cNvPr id="29699" name="Rectangle 3"/>
          <p:cNvSpPr>
            <a:spLocks noGrp="1" noChangeArrowheads="1"/>
          </p:cNvSpPr>
          <p:nvPr>
            <p:ph type="body" idx="1"/>
          </p:nvPr>
        </p:nvSpPr>
        <p:spPr/>
        <p:txBody>
          <a:bodyPr/>
          <a:lstStyle/>
          <a:p>
            <a:pPr eaLnBrk="1" hangingPunct="1">
              <a:buFont typeface="Wingdings" pitchFamily="2" charset="2"/>
              <a:buNone/>
              <a:defRPr/>
            </a:pPr>
            <a:endParaRPr lang="ru-RU" smtClean="0"/>
          </a:p>
        </p:txBody>
      </p:sp>
      <p:pic>
        <p:nvPicPr>
          <p:cNvPr id="3076" name="Picture 5"/>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68312" y="1628800"/>
            <a:ext cx="8207375" cy="4781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193899218"/>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1060</TotalTime>
  <Words>5190</Words>
  <Application>Microsoft Office PowerPoint</Application>
  <PresentationFormat>Экран (4:3)</PresentationFormat>
  <Paragraphs>319</Paragraphs>
  <Slides>59</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59</vt:i4>
      </vt:variant>
    </vt:vector>
  </HeadingPairs>
  <TitlesOfParts>
    <vt:vector size="60" baseType="lpstr">
      <vt:lpstr>Тема Office</vt:lpstr>
      <vt:lpstr>Лекція за темою:  «Кримінологічна характеристика та запобігання корупційній злочинності»</vt:lpstr>
      <vt:lpstr>План лекції (навчальні питання):</vt:lpstr>
      <vt:lpstr>Слайд 3</vt:lpstr>
      <vt:lpstr>Слайд 4</vt:lpstr>
      <vt:lpstr>Слайд 5</vt:lpstr>
      <vt:lpstr>Слайд 6</vt:lpstr>
      <vt:lpstr>Слайд 7</vt:lpstr>
      <vt:lpstr>Слайд 8</vt:lpstr>
      <vt:lpstr>Питання 1. Соціальна небезпека корупції та її наслідки для держави і суспільства.</vt:lpstr>
      <vt:lpstr>Наслідки корупції для суспільства і держави:</vt:lpstr>
      <vt:lpstr>Наслідки корупції на макрорівні:</vt:lpstr>
      <vt:lpstr>Наслідки корупції на макрорівні:</vt:lpstr>
      <vt:lpstr>Найбільш корумповані сфери діяльності: </vt:lpstr>
      <vt:lpstr>Найбільш корумповані сфери діяльності: </vt:lpstr>
      <vt:lpstr>Соціальна небезпека корупції та її наслідки для держави і суспільства деякими у законодавстві:</vt:lpstr>
      <vt:lpstr>2. Рівень, структура, динаміка корупційної злочинності. </vt:lpstr>
      <vt:lpstr>Слайд 17</vt:lpstr>
      <vt:lpstr>Ознаки корупції: </vt:lpstr>
      <vt:lpstr>Класифікація корупційних злочинів згідно ст.45 Кримінального кодексу України:</vt:lpstr>
      <vt:lpstr>Слайд 20</vt:lpstr>
      <vt:lpstr>Слайд 21</vt:lpstr>
      <vt:lpstr>Слайд 22</vt:lpstr>
      <vt:lpstr>Слайд 23</vt:lpstr>
      <vt:lpstr>Кримінальні правопорушення у сфері службової діяльності та професійної діяльності, пов’язаної з наданням публічних послуг (ст. 364-370 КК України):</vt:lpstr>
      <vt:lpstr>Слайд 25</vt:lpstr>
      <vt:lpstr>Слайд 26</vt:lpstr>
      <vt:lpstr>Слайд 27</vt:lpstr>
      <vt:lpstr>Три найбільш характерні блоки корупційних злочинів:</vt:lpstr>
      <vt:lpstr>Географія корупційних злочинів :</vt:lpstr>
      <vt:lpstr>Слайд 30</vt:lpstr>
      <vt:lpstr>Слайд 31</vt:lpstr>
      <vt:lpstr>Слайд 32</vt:lpstr>
      <vt:lpstr>Слайд 33</vt:lpstr>
      <vt:lpstr>Слайд 34</vt:lpstr>
      <vt:lpstr>3. Причини та умови корупційної злочинності.</vt:lpstr>
      <vt:lpstr>Причини та умови корупційної злочинності можна поділити на: </vt:lpstr>
      <vt:lpstr>Слайд 37</vt:lpstr>
      <vt:lpstr>Слайд 38</vt:lpstr>
      <vt:lpstr>Слайд 39</vt:lpstr>
      <vt:lpstr>Слайд 40</vt:lpstr>
      <vt:lpstr>4. Нормативно-правове забезпечення запобігання та протидії корупції в Україні</vt:lpstr>
      <vt:lpstr>Антикорупційне законодавство України:</vt:lpstr>
      <vt:lpstr>Антикорупційне законодавство України:</vt:lpstr>
      <vt:lpstr>Антикорупційне законодавство України:</vt:lpstr>
      <vt:lpstr>Антикорупційне законодавство України:</vt:lpstr>
      <vt:lpstr>5. Заходи запобігання корупції та корупційній злочинності.</vt:lpstr>
      <vt:lpstr>Слайд 47</vt:lpstr>
      <vt:lpstr>Слайд 48</vt:lpstr>
      <vt:lpstr>Заходи запобігання корупції складаються:</vt:lpstr>
      <vt:lpstr>Загальні правові заходи - це заходи щодо вдосконалення правової регламентації суспільних відносин в умовах формування ринкової економіки, спрямовані на максимальну деталізацію врегулювання суспільних відносин законом і виключення при його застосуванні можливості свавілля державних службовців. </vt:lpstr>
      <vt:lpstr>Спеціальні правові заходи запобігання корупції - це передбачені законом або іншими нормативними актами, по-перше, заходи контролю за майновим становищем і не пов’язаних з державною службою діяльністю державних службовців і, по-друге, заходи відповідальності за вчинення корупційних правопорушень.</vt:lpstr>
      <vt:lpstr>Слайд 52</vt:lpstr>
      <vt:lpstr>Слайд 53</vt:lpstr>
      <vt:lpstr>Профілактичні заходи корупційної злочинності політичного характеру: </vt:lpstr>
      <vt:lpstr>Профілактичні заходи корупційної злочинності економічного характеру:</vt:lpstr>
      <vt:lpstr>Профілактичні заходи корупційної злочинності соціального характеру:</vt:lpstr>
      <vt:lpstr>Профілактичні заходи корупційної злочинності правового характеру :</vt:lpstr>
      <vt:lpstr>У сфері державного управління з метою профілактики корупційних злочинів необхідно: </vt:lpstr>
      <vt:lpstr>Дякуємо за увагу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Лекція за темою:  «Корупційна злочинність: стан, детермінанти та запобігання»</dc:title>
  <dc:creator>Татьяна</dc:creator>
  <cp:lastModifiedBy>Татьяна</cp:lastModifiedBy>
  <cp:revision>134</cp:revision>
  <dcterms:modified xsi:type="dcterms:W3CDTF">2020-07-20T18:18:04Z</dcterms:modified>
</cp:coreProperties>
</file>