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321" r:id="rId2"/>
    <p:sldId id="262" r:id="rId3"/>
    <p:sldId id="317" r:id="rId4"/>
    <p:sldId id="263" r:id="rId5"/>
    <p:sldId id="323" r:id="rId6"/>
    <p:sldId id="318" r:id="rId7"/>
    <p:sldId id="325" r:id="rId8"/>
    <p:sldId id="322" r:id="rId9"/>
    <p:sldId id="324" r:id="rId10"/>
    <p:sldId id="326" r:id="rId11"/>
    <p:sldId id="328" r:id="rId12"/>
    <p:sldId id="327" r:id="rId13"/>
    <p:sldId id="331" r:id="rId14"/>
    <p:sldId id="330" r:id="rId15"/>
    <p:sldId id="333" r:id="rId16"/>
    <p:sldId id="329" r:id="rId17"/>
    <p:sldId id="335" r:id="rId18"/>
    <p:sldId id="332" r:id="rId19"/>
    <p:sldId id="334" r:id="rId20"/>
    <p:sldId id="337" r:id="rId21"/>
    <p:sldId id="33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86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928662" y="2819400"/>
            <a:ext cx="7358114" cy="3395682"/>
          </a:xfrm>
        </p:spPr>
        <p:txBody>
          <a:bodyPr>
            <a:normAutofit lnSpcReduction="10000"/>
          </a:bodyPr>
          <a:lstStyle/>
          <a:p>
            <a:endParaRPr lang="ru-RU" sz="2800" dirty="0" smtClean="0"/>
          </a:p>
          <a:p>
            <a:r>
              <a:rPr lang="ru-RU" sz="3000" dirty="0" smtClean="0">
                <a:solidFill>
                  <a:srgbClr val="7030A0"/>
                </a:solidFill>
              </a:rPr>
              <a:t>Тема № 1. </a:t>
            </a:r>
            <a:r>
              <a:rPr lang="uk-UA" sz="3200" dirty="0" smtClean="0">
                <a:solidFill>
                  <a:srgbClr val="7030A0"/>
                </a:solidFill>
              </a:rPr>
              <a:t>Загальні засади Концепції адміністративної реформи в Україні</a:t>
            </a:r>
          </a:p>
          <a:p>
            <a:endParaRPr lang="uk-UA" sz="3200" dirty="0" smtClean="0">
              <a:solidFill>
                <a:srgbClr val="7030A0"/>
              </a:solidFill>
            </a:endParaRPr>
          </a:p>
          <a:p>
            <a:r>
              <a:rPr lang="uk-UA" sz="2600" cap="none" dirty="0" smtClean="0">
                <a:solidFill>
                  <a:srgbClr val="7030A0"/>
                </a:solidFill>
              </a:rPr>
              <a:t>Київ - 2016</a:t>
            </a:r>
            <a:endParaRPr lang="ru-RU" sz="2600" cap="none" dirty="0" smtClean="0">
              <a:solidFill>
                <a:srgbClr val="7030A0"/>
              </a:solidFill>
            </a:endParaRPr>
          </a:p>
          <a:p>
            <a:endParaRPr lang="uk-UA" sz="30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57158" y="381000"/>
            <a:ext cx="8501122" cy="1752600"/>
          </a:xfrm>
        </p:spPr>
        <p:txBody>
          <a:bodyPr>
            <a:normAutofit fontScale="90000"/>
          </a:bodyPr>
          <a:lstStyle/>
          <a:p>
            <a:r>
              <a:rPr lang="uk-UA" sz="2400" b="1" cap="all" dirty="0" smtClean="0">
                <a:solidFill>
                  <a:srgbClr val="7030A0"/>
                </a:solidFill>
              </a:rPr>
              <a:t>Національна академія внутрішніх справ</a:t>
            </a:r>
            <a:r>
              <a:rPr lang="uk-UA" sz="2400" cap="all" dirty="0" smtClean="0">
                <a:solidFill>
                  <a:srgbClr val="7030A0"/>
                </a:solidFill>
              </a:rPr>
              <a:t/>
            </a:r>
            <a:br>
              <a:rPr lang="uk-UA" sz="2400" cap="all" dirty="0" smtClean="0">
                <a:solidFill>
                  <a:srgbClr val="7030A0"/>
                </a:solidFill>
              </a:rPr>
            </a:br>
            <a:r>
              <a:rPr lang="uk-UA" sz="2800" dirty="0" smtClean="0">
                <a:solidFill>
                  <a:srgbClr val="7030A0"/>
                </a:solidFill>
              </a:rPr>
              <a:t>Кафедра адміністративного права і процесу</a:t>
            </a:r>
            <a:br>
              <a:rPr lang="uk-UA" sz="2800" dirty="0" smtClean="0">
                <a:solidFill>
                  <a:srgbClr val="7030A0"/>
                </a:solidFill>
              </a:rPr>
            </a:br>
            <a:r>
              <a:rPr lang="uk-UA" sz="2800" dirty="0" smtClean="0">
                <a:solidFill>
                  <a:srgbClr val="7030A0"/>
                </a:solidFill>
              </a:rPr>
              <a:t/>
            </a:r>
            <a:br>
              <a:rPr lang="uk-UA" sz="2800" dirty="0" smtClean="0">
                <a:solidFill>
                  <a:srgbClr val="7030A0"/>
                </a:solidFill>
              </a:rPr>
            </a:br>
            <a:r>
              <a:rPr lang="uk-UA" sz="2800" dirty="0" smtClean="0">
                <a:solidFill>
                  <a:srgbClr val="7030A0"/>
                </a:solidFill>
              </a:rPr>
              <a:t>АДМІНІСТРАТИВНА РЕФОРМА В УКРАЇНІ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744899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14290"/>
            <a:ext cx="8715436" cy="621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Прийнята</a:t>
            </a:r>
            <a:r>
              <a:rPr lang="uk-UA" sz="2800" b="1" dirty="0" smtClean="0">
                <a:solidFill>
                  <a:srgbClr val="7030A0"/>
                </a:solidFill>
              </a:rPr>
              <a:t> 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у Великобританії в 1991р. "Хартія громадян", включає шість принципів</a:t>
            </a:r>
            <a:r>
              <a:rPr lang="uk-UA" sz="2800" b="1" dirty="0" smtClean="0">
                <a:solidFill>
                  <a:srgbClr val="7030A0"/>
                </a:solidFill>
              </a:rPr>
              <a:t>: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5000"/>
              <a:buFont typeface="Wingdings" pitchFamily="2" charset="2"/>
              <a:buChar char="Ø"/>
            </a:pPr>
            <a:r>
              <a:rPr lang="uk-UA" sz="2800" b="1" dirty="0" smtClean="0">
                <a:solidFill>
                  <a:srgbClr val="7030A0"/>
                </a:solidFill>
              </a:rPr>
              <a:t>стандарти обслуговування;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5000"/>
              <a:buFont typeface="Wingdings" pitchFamily="2" charset="2"/>
              <a:buChar char="Ø"/>
            </a:pPr>
            <a:r>
              <a:rPr lang="uk-UA" sz="2800" b="1" dirty="0" smtClean="0">
                <a:solidFill>
                  <a:srgbClr val="7030A0"/>
                </a:solidFill>
              </a:rPr>
              <a:t> інформація і відкритість;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5000"/>
              <a:buFont typeface="Wingdings" pitchFamily="2" charset="2"/>
              <a:buChar char="Ø"/>
            </a:pPr>
            <a:r>
              <a:rPr lang="uk-UA" sz="2800" b="1" dirty="0" smtClean="0">
                <a:solidFill>
                  <a:srgbClr val="7030A0"/>
                </a:solidFill>
              </a:rPr>
              <a:t>можливості вибору і отримання консультації;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5000"/>
              <a:buFont typeface="Wingdings" pitchFamily="2" charset="2"/>
              <a:buChar char="Ø"/>
            </a:pPr>
            <a:r>
              <a:rPr lang="uk-UA" sz="2800" b="1" dirty="0" smtClean="0">
                <a:solidFill>
                  <a:srgbClr val="7030A0"/>
                </a:solidFill>
              </a:rPr>
              <a:t>чесність і корисність;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5000"/>
              <a:buFont typeface="Wingdings" pitchFamily="2" charset="2"/>
              <a:buChar char="Ø"/>
            </a:pPr>
            <a:r>
              <a:rPr lang="uk-UA" sz="2800" b="1" dirty="0" smtClean="0">
                <a:solidFill>
                  <a:srgbClr val="7030A0"/>
                </a:solidFill>
              </a:rPr>
              <a:t>економія засобів; 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5000"/>
              <a:buFont typeface="Wingdings" pitchFamily="2" charset="2"/>
              <a:buChar char="Ø"/>
            </a:pPr>
            <a:r>
              <a:rPr lang="uk-UA" sz="2800" b="1" dirty="0" smtClean="0">
                <a:solidFill>
                  <a:srgbClr val="7030A0"/>
                </a:solidFill>
              </a:rPr>
              <a:t>можливість оскарження неправильних дій.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None/>
            </a:pPr>
            <a:endParaRPr lang="uk-UA" sz="2800" dirty="0" smtClean="0">
              <a:solidFill>
                <a:srgbClr val="7030A0"/>
              </a:solidFill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None/>
            </a:pPr>
            <a:r>
              <a:rPr lang="uk-UA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Характеристики якісних послуг: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Відкритість</a:t>
            </a:r>
            <a:endParaRPr lang="en-US" sz="2800" dirty="0" smtClean="0">
              <a:solidFill>
                <a:srgbClr val="7030A0"/>
              </a:solidFill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Залучення к лі є н ті в</a:t>
            </a:r>
            <a:endParaRPr lang="en-US" sz="2800" dirty="0" smtClean="0">
              <a:solidFill>
                <a:srgbClr val="7030A0"/>
              </a:solidFill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Задоволення   п о т р е б   к лі є н ті в 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Д о с т у п н і с т ь</a:t>
            </a:r>
          </a:p>
        </p:txBody>
      </p:sp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643998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uk-UA" sz="2800" b="1" dirty="0" smtClean="0">
                <a:solidFill>
                  <a:schemeClr val="hlink"/>
                </a:solidFill>
              </a:rPr>
              <a:t>Досвід проведення адміністративної 	реформи у Франції  і Польщі.</a:t>
            </a:r>
          </a:p>
          <a:p>
            <a:pPr>
              <a:lnSpc>
                <a:spcPct val="75000"/>
              </a:lnSpc>
            </a:pPr>
            <a:endParaRPr lang="uk-UA" sz="2800" b="1" dirty="0" smtClean="0">
              <a:solidFill>
                <a:schemeClr val="hlink"/>
              </a:solidFill>
            </a:endParaRPr>
          </a:p>
          <a:p>
            <a:r>
              <a:rPr lang="uk-UA" sz="2800" b="1" i="1" u="sng" dirty="0" smtClean="0">
                <a:solidFill>
                  <a:srgbClr val="7030A0"/>
                </a:solidFill>
              </a:rPr>
              <a:t>Французька Республіка</a:t>
            </a:r>
          </a:p>
          <a:p>
            <a:pPr>
              <a:lnSpc>
                <a:spcPct val="75000"/>
              </a:lnSpc>
            </a:pPr>
            <a:endParaRPr lang="uk-UA" sz="2800" b="1" i="1" u="sng" dirty="0" smtClean="0">
              <a:solidFill>
                <a:srgbClr val="7030A0"/>
              </a:solidFill>
            </a:endParaRPr>
          </a:p>
          <a:p>
            <a:r>
              <a:rPr lang="uk-UA" sz="2800" b="1" dirty="0" smtClean="0">
                <a:solidFill>
                  <a:srgbClr val="7030A0"/>
                </a:solidFill>
              </a:rPr>
              <a:t>Основні напрями:</a:t>
            </a:r>
          </a:p>
          <a:p>
            <a:endParaRPr lang="uk-UA" sz="2800" b="1" dirty="0" smtClean="0">
              <a:solidFill>
                <a:srgbClr val="7030A0"/>
              </a:solidFill>
            </a:endParaRPr>
          </a:p>
          <a:p>
            <a:r>
              <a:rPr lang="uk-UA" sz="2800" b="1" i="1" dirty="0" smtClean="0">
                <a:solidFill>
                  <a:srgbClr val="7030A0"/>
                </a:solidFill>
              </a:rPr>
              <a:t>Децентралізація</a:t>
            </a:r>
          </a:p>
          <a:p>
            <a:r>
              <a:rPr lang="uk-UA" sz="2800" b="1" i="1" dirty="0" smtClean="0">
                <a:solidFill>
                  <a:srgbClr val="7030A0"/>
                </a:solidFill>
              </a:rPr>
              <a:t>Реформування інституту державної служби</a:t>
            </a:r>
          </a:p>
          <a:p>
            <a:endParaRPr lang="uk-UA" sz="2800" b="1" dirty="0" smtClean="0">
              <a:solidFill>
                <a:srgbClr val="7030A0"/>
              </a:solidFill>
            </a:endParaRPr>
          </a:p>
          <a:p>
            <a:r>
              <a:rPr lang="uk-UA" sz="2800" b="1" dirty="0" smtClean="0">
                <a:solidFill>
                  <a:srgbClr val="7030A0"/>
                </a:solidFill>
              </a:rPr>
              <a:t>Прийняті впродовж  1982 - 1983 років закони створили правові передумови для  децентралізації державної влади. </a:t>
            </a:r>
          </a:p>
          <a:p>
            <a:pPr>
              <a:lnSpc>
                <a:spcPct val="75000"/>
              </a:lnSpc>
            </a:pPr>
            <a:endParaRPr lang="uk-UA" sz="28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4"/>
            <a:ext cx="8643998" cy="534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800" b="1" dirty="0" smtClean="0">
                <a:solidFill>
                  <a:srgbClr val="7030A0"/>
                </a:solidFill>
              </a:rPr>
              <a:t>Впродовж 1980-х років було ухвалено понад 40 законів і 300 декретів, зв'язаних з організацією та повноваженнями органів місцевого управління.</a:t>
            </a:r>
            <a:endParaRPr lang="uk-UA" sz="2800" b="1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Запроваджено нову структуру </a:t>
            </a:r>
            <a:r>
              <a:rPr lang="uk-UA" sz="2800" b="1" dirty="0" err="1" smtClean="0">
                <a:solidFill>
                  <a:srgbClr val="7030A0"/>
                </a:solidFill>
                <a:latin typeface="Times New Roman" pitchFamily="18" charset="0"/>
              </a:rPr>
              <a:t>субнаціональної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 влади: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FF9900"/>
              </a:buClr>
              <a:buSzPct val="75000"/>
              <a:buFont typeface="Monotype Sorts" pitchFamily="2" charset="2"/>
              <a:buChar char="è"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понад 36700 комун;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FF9900"/>
              </a:buClr>
              <a:buSzPct val="75000"/>
              <a:buFont typeface="Monotype Sorts" pitchFamily="2" charset="2"/>
              <a:buChar char="è"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100 департаментів (у т.ч. 4 заморські);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FF9900"/>
              </a:buClr>
              <a:buSzPct val="75000"/>
              <a:buFont typeface="Monotype Sorts" pitchFamily="2" charset="2"/>
              <a:buChar char="è"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 26 регіонів. 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Char char="Ø"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На регіональний рівень передано значні державні повноваження з планування економічного розвитку. 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Char char="Ø"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Префектура перестала бути виконавчим органом  департаменту…</a:t>
            </a:r>
            <a:endParaRPr lang="ru-RU" sz="2800" b="1" dirty="0" smtClean="0">
              <a:solidFill>
                <a:srgbClr val="7030A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928670"/>
            <a:ext cx="857256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None/>
            </a:pPr>
            <a:r>
              <a:rPr lang="uk-UA" sz="2800" b="1" i="1" dirty="0" smtClean="0">
                <a:solidFill>
                  <a:srgbClr val="7030A0"/>
                </a:solidFill>
                <a:latin typeface="Times New Roman" pitchFamily="18" charset="0"/>
              </a:rPr>
              <a:t>Комуна 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– адміністративно-територіальна одиниця, де немає окремого державного владного органу.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ü"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ü"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Керує комуною муніципальна рада, депутати якої обираються на 6 років одночасно по всій Франції</a:t>
            </a:r>
            <a:r>
              <a:rPr lang="uk-UA" sz="2800" b="1" dirty="0" smtClean="0">
                <a:solidFill>
                  <a:srgbClr val="7030A0"/>
                </a:solidFill>
              </a:rPr>
              <a:t>.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ü"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ü"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Муніципальний виконавець </a:t>
            </a:r>
            <a:r>
              <a:rPr lang="uk-UA" sz="2800" b="1" dirty="0" smtClean="0">
                <a:solidFill>
                  <a:srgbClr val="7030A0"/>
                </a:solidFill>
              </a:rPr>
              <a:t>–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 мер</a:t>
            </a:r>
            <a:r>
              <a:rPr lang="uk-UA" sz="2800" b="1" dirty="0" smtClean="0">
                <a:solidFill>
                  <a:srgbClr val="7030A0"/>
                </a:solidFill>
              </a:rPr>
              <a:t>.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 Обирається муніципальною радою на час її мандату,</a:t>
            </a:r>
            <a:r>
              <a:rPr lang="uk-UA" sz="2800" b="1" i="1" dirty="0" smtClean="0">
                <a:solidFill>
                  <a:srgbClr val="7030A0"/>
                </a:solidFill>
                <a:latin typeface="Times New Roman" pitchFamily="18" charset="0"/>
              </a:rPr>
              <a:t> є головою адміністрації комуни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 і представляє державу.</a:t>
            </a: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ü"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ü"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Особливості організації системи управління комун обумовлюються чисельністю населення, політичними, історико-культурними, ін</a:t>
            </a:r>
            <a:r>
              <a:rPr lang="uk-UA" sz="2800" b="1" dirty="0" smtClean="0">
                <a:solidFill>
                  <a:srgbClr val="7030A0"/>
                </a:solidFill>
              </a:rPr>
              <a:t>.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 факторами. </a:t>
            </a:r>
            <a:endParaRPr lang="uk-UA" sz="28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572560" cy="611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400" b="1" i="1" u="sng" dirty="0" smtClean="0">
                <a:solidFill>
                  <a:srgbClr val="7030A0"/>
                </a:solidFill>
              </a:rPr>
              <a:t>Республіка Польща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400" b="1" u="sng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400" b="1" dirty="0" smtClean="0">
                <a:solidFill>
                  <a:srgbClr val="7030A0"/>
                </a:solidFill>
              </a:rPr>
              <a:t>Приватизація.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400" b="1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lnSpc>
                <a:spcPct val="7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400" b="1" dirty="0" smtClean="0">
                <a:solidFill>
                  <a:srgbClr val="7030A0"/>
                </a:solidFill>
              </a:rPr>
              <a:t>Децентралізація.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</a:rPr>
              <a:t>Зміни адміністративно-територіального устрою.</a:t>
            </a:r>
          </a:p>
          <a:p>
            <a:pPr>
              <a:lnSpc>
                <a:spcPct val="70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400" b="1" dirty="0" smtClean="0">
              <a:solidFill>
                <a:srgbClr val="7030A0"/>
              </a:solidFill>
            </a:endParaRPr>
          </a:p>
          <a:p>
            <a:pPr algn="just"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Monotype Sorts" pitchFamily="2" charset="2"/>
              <a:buChar char="è"/>
            </a:pPr>
            <a:r>
              <a:rPr lang="ru-RU" sz="2400" b="1" dirty="0" err="1" smtClean="0">
                <a:solidFill>
                  <a:srgbClr val="7030A0"/>
                </a:solidFill>
              </a:rPr>
              <a:t>Самоврядування</a:t>
            </a:r>
            <a:r>
              <a:rPr lang="ru-RU" sz="2400" b="1" dirty="0" smtClean="0">
                <a:solidFill>
                  <a:srgbClr val="7030A0"/>
                </a:solidFill>
              </a:rPr>
              <a:t> на </a:t>
            </a:r>
            <a:r>
              <a:rPr lang="ru-RU" sz="2400" b="1" dirty="0" err="1" smtClean="0">
                <a:solidFill>
                  <a:srgbClr val="7030A0"/>
                </a:solidFill>
              </a:rPr>
              <a:t>рівні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</a:rPr>
              <a:t>гмін</a:t>
            </a: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dirty="0" err="1" smtClean="0">
                <a:solidFill>
                  <a:srgbClr val="7030A0"/>
                </a:solidFill>
              </a:rPr>
              <a:t>відновлено</a:t>
            </a:r>
            <a:r>
              <a:rPr lang="ru-RU" sz="2400" b="1" dirty="0" smtClean="0">
                <a:solidFill>
                  <a:srgbClr val="7030A0"/>
                </a:solidFill>
              </a:rPr>
              <a:t> у </a:t>
            </a:r>
          </a:p>
          <a:p>
            <a:pPr algn="just"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0000"/>
            </a:pPr>
            <a:r>
              <a:rPr lang="ru-RU" sz="2400" b="1" dirty="0" smtClean="0">
                <a:solidFill>
                  <a:srgbClr val="7030A0"/>
                </a:solidFill>
              </a:rPr>
              <a:t>   1990 р. </a:t>
            </a:r>
          </a:p>
          <a:p>
            <a:pPr algn="just"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endParaRPr lang="ru-RU" sz="24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Monotype Sorts" pitchFamily="2" charset="2"/>
              <a:buChar char="è"/>
            </a:pPr>
            <a:r>
              <a:rPr lang="uk-UA" sz="2400" b="1" dirty="0" smtClean="0">
                <a:solidFill>
                  <a:srgbClr val="7030A0"/>
                </a:solidFill>
              </a:rPr>
              <a:t>1999 рік: додатково введено повітовий рівень влади. Створено 308 повітів та 65 міст на правах повітів.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Monotype Sorts" pitchFamily="2" charset="2"/>
              <a:buNone/>
            </a:pPr>
            <a:r>
              <a:rPr lang="uk-UA" sz="2400" b="1" dirty="0" smtClean="0">
                <a:solidFill>
                  <a:srgbClr val="7030A0"/>
                </a:solidFill>
              </a:rPr>
              <a:t> 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Monotype Sorts" pitchFamily="2" charset="2"/>
              <a:buChar char="è"/>
            </a:pPr>
            <a:r>
              <a:rPr lang="uk-UA" sz="2400" b="1" dirty="0" smtClean="0">
                <a:solidFill>
                  <a:srgbClr val="7030A0"/>
                </a:solidFill>
              </a:rPr>
              <a:t>На регіональному рівні створено 16 урядово-самоврядних воєводств (замість 49 до реформи).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Monotype Sorts" pitchFamily="2" charset="2"/>
              <a:buChar char="è"/>
            </a:pPr>
            <a:endParaRPr lang="uk-UA" sz="24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Monotype Sorts" pitchFamily="2" charset="2"/>
              <a:buChar char="è"/>
            </a:pPr>
            <a:r>
              <a:rPr lang="uk-UA" sz="2400" b="1" dirty="0" smtClean="0">
                <a:solidFill>
                  <a:srgbClr val="7030A0"/>
                </a:solidFill>
              </a:rPr>
              <a:t>Органи самоврядування на усіх рівнях отримали власні владні повноваження.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Monotype Sorts" pitchFamily="2" charset="2"/>
              <a:buNone/>
            </a:pPr>
            <a:endParaRPr lang="uk-UA" sz="24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Monotype Sorts" pitchFamily="2" charset="2"/>
              <a:buChar char="è"/>
            </a:pPr>
            <a:r>
              <a:rPr lang="uk-UA" sz="2400" b="1" dirty="0" smtClean="0">
                <a:solidFill>
                  <a:srgbClr val="7030A0"/>
                </a:solidFill>
              </a:rPr>
              <a:t>Відносини  між різними щаблями влади </a:t>
            </a:r>
            <a:r>
              <a:rPr lang="uk-UA" sz="2400" b="1" i="1" dirty="0" smtClean="0">
                <a:solidFill>
                  <a:srgbClr val="7030A0"/>
                </a:solidFill>
              </a:rPr>
              <a:t>не мають ієрархічної підпорядкованості.</a:t>
            </a:r>
          </a:p>
        </p:txBody>
      </p:sp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8501122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800" b="1" dirty="0" smtClean="0">
                <a:solidFill>
                  <a:srgbClr val="7030A0"/>
                </a:solidFill>
              </a:rPr>
              <a:t>Усього створено близько 2490 </a:t>
            </a:r>
            <a:r>
              <a:rPr lang="uk-UA" sz="2800" b="1" dirty="0" err="1" smtClean="0">
                <a:solidFill>
                  <a:srgbClr val="7030A0"/>
                </a:solidFill>
              </a:rPr>
              <a:t>гмін</a:t>
            </a:r>
            <a:r>
              <a:rPr lang="uk-UA" sz="2800" b="1" dirty="0" smtClean="0">
                <a:solidFill>
                  <a:srgbClr val="7030A0"/>
                </a:solidFill>
              </a:rPr>
              <a:t>. Вони є:</a:t>
            </a:r>
          </a:p>
          <a:p>
            <a:pPr algn="just"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ü"/>
            </a:pPr>
            <a:r>
              <a:rPr lang="uk-UA" sz="2800" b="1" dirty="0" smtClean="0">
                <a:solidFill>
                  <a:srgbClr val="7030A0"/>
                </a:solidFill>
              </a:rPr>
              <a:t>первинним організаційним елементом спільноти громадян;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ü"/>
            </a:pPr>
            <a:r>
              <a:rPr lang="uk-UA" sz="2800" b="1" dirty="0" smtClean="0">
                <a:solidFill>
                  <a:srgbClr val="7030A0"/>
                </a:solidFill>
              </a:rPr>
              <a:t>незалежним виконавчим органом, що несе повну відповідальність за вирішення потреб громади;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ü"/>
            </a:pPr>
            <a:r>
              <a:rPr lang="uk-UA" sz="2800" b="1" dirty="0" smtClean="0">
                <a:solidFill>
                  <a:srgbClr val="7030A0"/>
                </a:solidFill>
              </a:rPr>
              <a:t>юридичними особами, які мають власні бюджети, майно, автономна діяльність яких охороняється законом.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800" b="1" dirty="0" err="1" smtClean="0">
                <a:solidFill>
                  <a:srgbClr val="7030A0"/>
                </a:solidFill>
                <a:latin typeface="Times New Roman" pitchFamily="18" charset="0"/>
              </a:rPr>
              <a:t>Гміни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 виконують функції, делеговані їм центральним урядом</a:t>
            </a:r>
            <a:r>
              <a:rPr lang="uk-UA" sz="2800" b="1" dirty="0" smtClean="0">
                <a:solidFill>
                  <a:srgbClr val="7030A0"/>
                </a:solidFill>
              </a:rPr>
              <a:t>. 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Для цього їм передаються необхідні кошти.</a:t>
            </a:r>
          </a:p>
        </p:txBody>
      </p:sp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857232"/>
            <a:ext cx="857256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800" b="1" dirty="0" smtClean="0">
                <a:solidFill>
                  <a:srgbClr val="FF9900"/>
                </a:solidFill>
              </a:rPr>
              <a:t>Повіти </a:t>
            </a:r>
            <a:r>
              <a:rPr lang="uk-UA" sz="2800" b="1" dirty="0" smtClean="0">
                <a:solidFill>
                  <a:srgbClr val="7030A0"/>
                </a:solidFill>
              </a:rPr>
              <a:t>– громади людей, що проживають у певній місцевості: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Ä"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мають чітко визначену юрисдикцію, яка робить їх незалежними від центральної влади і від </a:t>
            </a:r>
            <a:r>
              <a:rPr lang="uk-UA" sz="2800" b="1" dirty="0" err="1" smtClean="0">
                <a:solidFill>
                  <a:srgbClr val="7030A0"/>
                </a:solidFill>
                <a:latin typeface="Times New Roman" pitchFamily="18" charset="0"/>
              </a:rPr>
              <a:t>гмін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;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Ä"/>
            </a:pPr>
            <a:endParaRPr lang="uk-UA" sz="2800" b="1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Ä"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виконують громадські функції від власного імені і під власну відповідальність у визначених законом межах;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Ä"/>
            </a:pPr>
            <a:endParaRPr lang="uk-UA" sz="2800" b="1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Ä"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володіють майном, контролюють надходження, які відповідають обсягам покладених на них завдань.</a:t>
            </a:r>
          </a:p>
        </p:txBody>
      </p:sp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572560" cy="636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  <a:buClrTx/>
              <a:buFont typeface="Arial" charset="0"/>
              <a:buNone/>
            </a:pPr>
            <a:r>
              <a:rPr lang="uk-UA" sz="2800" b="1" i="1" dirty="0" smtClean="0">
                <a:solidFill>
                  <a:srgbClr val="7030A0"/>
                </a:solidFill>
              </a:rPr>
              <a:t>Умови результативного проведення реформи в Польщі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Font typeface="Arial" charset="0"/>
              <a:buChar char="u"/>
            </a:pPr>
            <a:endParaRPr lang="uk-UA" sz="2800" b="1" i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SzPct val="90000"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Послідовність курсу на інтеграцію у Європейське співтовариство</a:t>
            </a:r>
          </a:p>
          <a:p>
            <a:pPr>
              <a:lnSpc>
                <a:spcPct val="75000"/>
              </a:lnSpc>
              <a:spcBef>
                <a:spcPct val="0"/>
              </a:spcBef>
              <a:buSzPct val="90000"/>
              <a:buFont typeface="Wingdings" pitchFamily="2" charset="2"/>
              <a:buNone/>
            </a:pPr>
            <a:endParaRPr lang="uk-UA" sz="2800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SzPct val="90000"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Децентралізація на основі принципу </a:t>
            </a:r>
            <a:r>
              <a:rPr lang="uk-UA" sz="2800" dirty="0" err="1" smtClean="0">
                <a:solidFill>
                  <a:srgbClr val="7030A0"/>
                </a:solidFill>
              </a:rPr>
              <a:t>субсидіарності</a:t>
            </a:r>
            <a:endParaRPr lang="uk-UA" sz="2800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SzPct val="90000"/>
              <a:buFont typeface="Wingdings" pitchFamily="2" charset="2"/>
              <a:buNone/>
            </a:pPr>
            <a:endParaRPr lang="uk-UA" sz="2800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SzPct val="90000"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 Створення самостійної і економічно самодостатньої елементарної ланки місцевого самоврядування (</a:t>
            </a:r>
            <a:r>
              <a:rPr lang="uk-UA" sz="2800" dirty="0" err="1" smtClean="0">
                <a:solidFill>
                  <a:srgbClr val="7030A0"/>
                </a:solidFill>
              </a:rPr>
              <a:t>гміни</a:t>
            </a:r>
            <a:r>
              <a:rPr lang="uk-UA" sz="2800" dirty="0" smtClean="0">
                <a:solidFill>
                  <a:srgbClr val="7030A0"/>
                </a:solidFill>
              </a:rPr>
              <a:t>)</a:t>
            </a:r>
          </a:p>
          <a:p>
            <a:pPr>
              <a:lnSpc>
                <a:spcPct val="75000"/>
              </a:lnSpc>
              <a:spcBef>
                <a:spcPct val="0"/>
              </a:spcBef>
              <a:buSzPct val="90000"/>
              <a:buFont typeface="Wingdings" pitchFamily="2" charset="2"/>
              <a:buNone/>
            </a:pPr>
            <a:endParaRPr lang="uk-UA" sz="2800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SzPct val="90000"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Консенсус основних політичних сил щодо цілей і стратегії адміністративної реформи</a:t>
            </a:r>
          </a:p>
          <a:p>
            <a:pPr>
              <a:lnSpc>
                <a:spcPct val="75000"/>
              </a:lnSpc>
              <a:spcBef>
                <a:spcPct val="0"/>
              </a:spcBef>
              <a:buSzPct val="90000"/>
              <a:buFont typeface="Wingdings" pitchFamily="2" charset="2"/>
              <a:buNone/>
            </a:pPr>
            <a:endParaRPr lang="uk-UA" sz="2800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SzPct val="90000"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Чіткий механізм управління реформою, її фінансове забезпечення та інформаційний супровід</a:t>
            </a:r>
          </a:p>
        </p:txBody>
      </p:sp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71480"/>
            <a:ext cx="8643998" cy="504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400" b="1" dirty="0" smtClean="0">
                <a:solidFill>
                  <a:schemeClr val="hlink"/>
                </a:solidFill>
              </a:rPr>
              <a:t>Досвід для України: загальний підхід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400" b="1" dirty="0" smtClean="0">
              <a:solidFill>
                <a:schemeClr val="hlink"/>
              </a:solidFill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CC3300"/>
              </a:buClr>
              <a:buSzPct val="85000"/>
              <a:buFont typeface="Wingdings" pitchFamily="2" charset="2"/>
              <a:buChar char="§"/>
            </a:pPr>
            <a:r>
              <a:rPr lang="uk-UA" sz="2400" b="1" dirty="0" smtClean="0">
                <a:solidFill>
                  <a:srgbClr val="7030A0"/>
                </a:solidFill>
              </a:rPr>
              <a:t>Об'єктивна обумовленість орієнтації на стандарти  урядування, прийняті розвиненими країнами, та на світовий досвід реформування публічної адміністрації.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CC3300"/>
              </a:buClr>
              <a:buSzPct val="85000"/>
              <a:buFont typeface="Wingdings" pitchFamily="2" charset="2"/>
              <a:buChar char="§"/>
            </a:pPr>
            <a:endParaRPr lang="uk-UA" sz="2400" b="1" dirty="0" smtClean="0">
              <a:solidFill>
                <a:srgbClr val="7030A0"/>
              </a:solidFill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CC3300"/>
              </a:buClr>
              <a:buSzPct val="85000"/>
              <a:buFont typeface="Wingdings" pitchFamily="2" charset="2"/>
              <a:buChar char="§"/>
            </a:pPr>
            <a:r>
              <a:rPr lang="uk-UA" sz="2400" b="1" dirty="0" smtClean="0">
                <a:solidFill>
                  <a:srgbClr val="7030A0"/>
                </a:solidFill>
              </a:rPr>
              <a:t>Важливе значення урахування досвіду послідовної розбудови сучасної системи врядування новими демократичними державами.</a:t>
            </a:r>
            <a:r>
              <a:rPr lang="uk-UA" sz="2400" dirty="0" smtClean="0">
                <a:solidFill>
                  <a:srgbClr val="7030A0"/>
                </a:solidFill>
              </a:rPr>
              <a:t> 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CC3300"/>
              </a:buClr>
              <a:buSzPct val="85000"/>
              <a:buFont typeface="Wingdings" pitchFamily="2" charset="2"/>
              <a:buNone/>
            </a:pPr>
            <a:endParaRPr lang="uk-UA" sz="2400" i="1" dirty="0" smtClean="0">
              <a:solidFill>
                <a:srgbClr val="7030A0"/>
              </a:solidFill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CC3300"/>
              </a:buClr>
              <a:buSzPct val="85000"/>
              <a:buFont typeface="Wingdings" pitchFamily="2" charset="2"/>
              <a:buNone/>
            </a:pPr>
            <a:r>
              <a:rPr lang="uk-UA" sz="2400" i="1" dirty="0" smtClean="0">
                <a:solidFill>
                  <a:srgbClr val="7030A0"/>
                </a:solidFill>
              </a:rPr>
              <a:t>Йдеться:</a:t>
            </a:r>
          </a:p>
          <a:p>
            <a:pPr lvl="1">
              <a:lnSpc>
                <a:spcPct val="8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Wingdings" pitchFamily="2" charset="2"/>
              <a:buChar char="ü"/>
            </a:pPr>
            <a:r>
              <a:rPr lang="uk-UA" sz="2400" dirty="0" smtClean="0">
                <a:solidFill>
                  <a:srgbClr val="7030A0"/>
                </a:solidFill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</a:rPr>
              <a:t>про визначення стратегічних цілей реформи, </a:t>
            </a:r>
          </a:p>
          <a:p>
            <a:pPr lvl="1">
              <a:lnSpc>
                <a:spcPct val="8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Wingdings" pitchFamily="2" charset="2"/>
              <a:buChar char="ü"/>
            </a:pP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</a:rPr>
              <a:t>про тактику і технологію проведення реформ,</a:t>
            </a:r>
          </a:p>
          <a:p>
            <a:pPr lvl="1">
              <a:lnSpc>
                <a:spcPct val="8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Wingdings" pitchFamily="2" charset="2"/>
              <a:buChar char="ü"/>
            </a:pP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</a:rPr>
              <a:t>про правове і фінансове забезпечення реформ, </a:t>
            </a:r>
          </a:p>
          <a:p>
            <a:pPr lvl="1">
              <a:lnSpc>
                <a:spcPct val="8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Wingdings" pitchFamily="2" charset="2"/>
              <a:buChar char="ü"/>
            </a:pP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</a:rPr>
              <a:t>про механізм управління перетвореннями.</a:t>
            </a:r>
          </a:p>
        </p:txBody>
      </p:sp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864399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800" b="1" i="1" dirty="0" smtClean="0">
                <a:solidFill>
                  <a:srgbClr val="FF9900"/>
                </a:solidFill>
              </a:rPr>
              <a:t>Досвід</a:t>
            </a:r>
            <a:r>
              <a:rPr lang="uk-UA" sz="2800" b="1" dirty="0" smtClean="0">
                <a:solidFill>
                  <a:srgbClr val="FF9900"/>
                </a:solidFill>
              </a:rPr>
              <a:t> реформ у Франції і в Польщі, що заслуговує на увагу</a:t>
            </a:r>
            <a:r>
              <a:rPr lang="uk-UA" sz="2800" b="1" u="sng" dirty="0" smtClean="0">
                <a:solidFill>
                  <a:srgbClr val="FFFF00"/>
                </a:solidFill>
              </a:rPr>
              <a:t> 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800" b="1" u="sng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Ä"/>
            </a:pPr>
            <a:r>
              <a:rPr lang="uk-UA" sz="2800" b="1" dirty="0" smtClean="0">
                <a:solidFill>
                  <a:srgbClr val="7030A0"/>
                </a:solidFill>
              </a:rPr>
              <a:t>Децентралізація, суттєве підсилення місцевого самоврядування. Зміна адміністративно-територіального устрою.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Ä"/>
            </a:pPr>
            <a:r>
              <a:rPr lang="uk-UA" sz="2800" b="1" dirty="0" smtClean="0">
                <a:solidFill>
                  <a:srgbClr val="7030A0"/>
                </a:solidFill>
              </a:rPr>
              <a:t>Модель державної виконавчої вертикалі, що закінчується на рівні департаменту і воєводства. Повноваження префекта і воєводи. 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Ä"/>
            </a:pPr>
            <a:r>
              <a:rPr lang="uk-UA" sz="2800" b="1" dirty="0" smtClean="0">
                <a:solidFill>
                  <a:srgbClr val="7030A0"/>
                </a:solidFill>
              </a:rPr>
              <a:t>Запровадження контрактної форми відносин </a:t>
            </a:r>
            <a:r>
              <a:rPr lang="uk-UA" sz="2800" b="1" dirty="0" err="1" smtClean="0">
                <a:solidFill>
                  <a:srgbClr val="7030A0"/>
                </a:solidFill>
              </a:rPr>
              <a:t>“центр</a:t>
            </a:r>
            <a:r>
              <a:rPr lang="uk-UA" sz="2800" b="1" dirty="0" smtClean="0">
                <a:solidFill>
                  <a:srgbClr val="7030A0"/>
                </a:solidFill>
              </a:rPr>
              <a:t> – </a:t>
            </a:r>
            <a:r>
              <a:rPr lang="uk-UA" sz="2800" b="1" dirty="0" err="1" smtClean="0">
                <a:solidFill>
                  <a:srgbClr val="7030A0"/>
                </a:solidFill>
              </a:rPr>
              <a:t>території”</a:t>
            </a:r>
            <a:r>
              <a:rPr lang="uk-UA" sz="2800" b="1" dirty="0" smtClean="0">
                <a:solidFill>
                  <a:srgbClr val="7030A0"/>
                </a:solidFill>
              </a:rPr>
              <a:t>.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Ä"/>
            </a:pPr>
            <a:r>
              <a:rPr lang="uk-UA" sz="2800" b="1" dirty="0" smtClean="0">
                <a:solidFill>
                  <a:srgbClr val="7030A0"/>
                </a:solidFill>
              </a:rPr>
              <a:t>Розмежування функцій вироблення і реалізації політики, надання послуг (агентства).</a:t>
            </a:r>
          </a:p>
        </p:txBody>
      </p:sp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19256" cy="634400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rgbClr val="FF9900"/>
                </a:solidFill>
              </a:rPr>
              <a:t>Сучасний етап адміністративної реформи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500174"/>
            <a:ext cx="8501122" cy="459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7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None/>
            </a:pPr>
            <a:r>
              <a:rPr lang="uk-UA" b="1" dirty="0" smtClean="0">
                <a:solidFill>
                  <a:srgbClr val="7030A0"/>
                </a:solidFill>
              </a:rPr>
              <a:t>Магістральний напрямок: </a:t>
            </a:r>
            <a:r>
              <a:rPr lang="uk-UA" dirty="0" smtClean="0">
                <a:solidFill>
                  <a:srgbClr val="7030A0"/>
                </a:solidFill>
              </a:rPr>
              <a:t>трансформація чинної системи  публічної влади і управління з метою її наближення до стандартів країн ЄС.</a:t>
            </a:r>
          </a:p>
          <a:p>
            <a:pPr marL="457200" indent="-457200">
              <a:buClr>
                <a:srgbClr val="FF9900"/>
              </a:buClr>
              <a:buSzTx/>
              <a:buFont typeface="Wingdings" pitchFamily="2" charset="2"/>
              <a:buNone/>
            </a:pPr>
            <a:r>
              <a:rPr lang="uk-UA" b="1" i="1" dirty="0" smtClean="0">
                <a:solidFill>
                  <a:srgbClr val="7030A0"/>
                </a:solidFill>
              </a:rPr>
              <a:t>Основні напрями дій:</a:t>
            </a:r>
          </a:p>
          <a:p>
            <a:pPr marL="457200" indent="-457200">
              <a:buClr>
                <a:srgbClr val="FF9900"/>
              </a:buClr>
              <a:buSzTx/>
              <a:buFont typeface="Wingdings" pitchFamily="2" charset="2"/>
              <a:buNone/>
            </a:pPr>
            <a:endParaRPr lang="uk-UA" b="1" i="1" dirty="0" smtClean="0">
              <a:solidFill>
                <a:srgbClr val="7030A0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dirty="0" smtClean="0">
                <a:solidFill>
                  <a:srgbClr val="7030A0"/>
                </a:solidFill>
              </a:rPr>
              <a:t> </a:t>
            </a:r>
            <a:r>
              <a:rPr lang="uk-UA" b="1" dirty="0" smtClean="0">
                <a:solidFill>
                  <a:srgbClr val="7030A0"/>
                </a:solidFill>
              </a:rPr>
              <a:t>законодавче розмежування повноважень у сфері державного управління між Главою держави та Урядом на підставі Конституції України;</a:t>
            </a: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endParaRPr lang="uk-UA" b="1" dirty="0" smtClean="0">
              <a:solidFill>
                <a:srgbClr val="7030A0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b="1" dirty="0" smtClean="0">
                <a:solidFill>
                  <a:srgbClr val="7030A0"/>
                </a:solidFill>
              </a:rPr>
              <a:t>раціональне інституційне розмежування політичних та адміністративних функцій у системі виконавчої влади;</a:t>
            </a: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endParaRPr lang="uk-UA" b="1" dirty="0" smtClean="0">
              <a:solidFill>
                <a:srgbClr val="7030A0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b="1" dirty="0" smtClean="0">
                <a:solidFill>
                  <a:srgbClr val="7030A0"/>
                </a:solidFill>
              </a:rPr>
              <a:t>удосконалення процедур діяльності органів влади;</a:t>
            </a: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None/>
            </a:pPr>
            <a:endParaRPr lang="uk-UA" b="1" dirty="0" smtClean="0">
              <a:solidFill>
                <a:srgbClr val="7030A0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b="1" dirty="0" smtClean="0">
                <a:solidFill>
                  <a:srgbClr val="7030A0"/>
                </a:solidFill>
              </a:rPr>
              <a:t>відмежування політичних посад і сфери цивільної служби та встановлення правових механізмів захисту державних службовців від незаконних політичних впливів;</a:t>
            </a: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None/>
            </a:pPr>
            <a:endParaRPr lang="uk-UA" b="1" dirty="0" smtClean="0">
              <a:solidFill>
                <a:srgbClr val="7030A0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b="1" dirty="0" smtClean="0">
                <a:solidFill>
                  <a:srgbClr val="7030A0"/>
                </a:solidFill>
              </a:rPr>
              <a:t>запровадження відкритого конкурсного прийняття на цивільну службу та службового просування;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850112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Ä"/>
            </a:pPr>
            <a:r>
              <a:rPr lang="uk-UA" sz="2800" b="1" dirty="0" smtClean="0">
                <a:solidFill>
                  <a:srgbClr val="7030A0"/>
                </a:solidFill>
              </a:rPr>
              <a:t>Урахування особливостей територій при унітарному  устрої (Франція).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Ä"/>
            </a:pPr>
            <a:r>
              <a:rPr lang="uk-UA" sz="2800" b="1" dirty="0" smtClean="0">
                <a:solidFill>
                  <a:srgbClr val="7030A0"/>
                </a:solidFill>
              </a:rPr>
              <a:t>Звертання до адміністративних судів, фактично, як єдина форма адміністративного контролю з боку держави за місцевими органами влади.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Ä"/>
            </a:pPr>
            <a:r>
              <a:rPr lang="uk-UA" sz="2800" b="1" dirty="0" smtClean="0">
                <a:solidFill>
                  <a:srgbClr val="7030A0"/>
                </a:solidFill>
              </a:rPr>
              <a:t>Заборона ієрархічного зв’язку і водночас наявність механізмів спільного вирішення загальнозначущих проблем.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Ä"/>
            </a:pPr>
            <a:r>
              <a:rPr lang="uk-UA" sz="2800" b="1" dirty="0" smtClean="0">
                <a:solidFill>
                  <a:srgbClr val="7030A0"/>
                </a:solidFill>
              </a:rPr>
              <a:t>Формування механізмів співпраці по горизонталі.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Char char="Ä"/>
            </a:pPr>
            <a:r>
              <a:rPr lang="uk-UA" sz="2800" b="1" dirty="0" smtClean="0">
                <a:solidFill>
                  <a:srgbClr val="7030A0"/>
                </a:solidFill>
              </a:rPr>
              <a:t>Дієвий механізм управління проведенням адміністративної реформи.</a:t>
            </a:r>
            <a:endParaRPr lang="ru-RU" sz="28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572560" cy="608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uk-UA" sz="2800" b="1" u="sng" dirty="0" smtClean="0">
                <a:solidFill>
                  <a:srgbClr val="FF9900"/>
                </a:solidFill>
              </a:rPr>
              <a:t>Загальні висновки</a:t>
            </a:r>
          </a:p>
          <a:p>
            <a:pPr algn="ctr">
              <a:buFont typeface="Wingdings" pitchFamily="2" charset="2"/>
              <a:buNone/>
            </a:pPr>
            <a:endParaRPr lang="uk-UA" sz="2800" b="1" u="sng" dirty="0" smtClean="0">
              <a:solidFill>
                <a:srgbClr val="FF9900"/>
              </a:solidFill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sz="2800" b="1" dirty="0" smtClean="0">
                <a:solidFill>
                  <a:srgbClr val="7030A0"/>
                </a:solidFill>
              </a:rPr>
              <a:t>Формування моделі державно-управлінської системи і системи місцевого самоврядування має здійснюватися з урахуванням сучасних вітчизняних реалій, на засадах оптимального поєднання традиційності і модернізації.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sz="2800" b="1" u="sng" dirty="0" smtClean="0">
                <a:solidFill>
                  <a:srgbClr val="7030A0"/>
                </a:solidFill>
              </a:rPr>
              <a:t>Україна свого часу заклала свій камінь у фундамент сучасних європейських адміністративних цінностей. 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Monotype Sorts" pitchFamily="2" charset="2"/>
              <a:buNone/>
            </a:pPr>
            <a:endParaRPr lang="uk-UA" sz="2800" b="1" u="sng" dirty="0" smtClean="0">
              <a:solidFill>
                <a:srgbClr val="7030A0"/>
              </a:solidFill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Monotype Sorts" pitchFamily="2" charset="2"/>
              <a:buNone/>
            </a:pPr>
            <a:r>
              <a:rPr lang="uk-UA" sz="2800" b="1" dirty="0" smtClean="0">
                <a:solidFill>
                  <a:srgbClr val="7030A0"/>
                </a:solidFill>
              </a:rPr>
              <a:t> </a:t>
            </a:r>
            <a:r>
              <a:rPr lang="uk-UA" sz="2800" b="1" i="1" dirty="0" smtClean="0">
                <a:solidFill>
                  <a:srgbClr val="7030A0"/>
                </a:solidFill>
              </a:rPr>
              <a:t>Відтак,</a:t>
            </a:r>
            <a:r>
              <a:rPr lang="uk-UA" sz="2800" b="1" dirty="0" smtClean="0">
                <a:solidFill>
                  <a:srgbClr val="7030A0"/>
                </a:solidFill>
              </a:rPr>
              <a:t> європейський вибір України – це, певною мірою, повернення до себе.</a:t>
            </a:r>
          </a:p>
        </p:txBody>
      </p:sp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85728"/>
            <a:ext cx="8715436" cy="6214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b="1" dirty="0" smtClean="0">
                <a:solidFill>
                  <a:srgbClr val="7030A0"/>
                </a:solidFill>
              </a:rPr>
              <a:t>децентралізація функцій державного управління та відповідних ресурсів;</a:t>
            </a: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endParaRPr lang="uk-UA" b="1" dirty="0" smtClean="0">
              <a:solidFill>
                <a:srgbClr val="7030A0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b="1" dirty="0" smtClean="0">
                <a:solidFill>
                  <a:srgbClr val="7030A0"/>
                </a:solidFill>
              </a:rPr>
              <a:t>створення економічно самодостатніх суб’єктів місцевого самоврядування…;</a:t>
            </a: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endParaRPr lang="uk-UA" b="1" dirty="0" smtClean="0">
              <a:solidFill>
                <a:srgbClr val="7030A0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b="1" dirty="0" smtClean="0">
                <a:solidFill>
                  <a:srgbClr val="7030A0"/>
                </a:solidFill>
              </a:rPr>
              <a:t>правове регулювання адміністративної процедури (процедур);</a:t>
            </a: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endParaRPr lang="uk-UA" b="1" dirty="0" smtClean="0">
              <a:solidFill>
                <a:srgbClr val="7030A0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b="1" dirty="0" smtClean="0">
                <a:solidFill>
                  <a:srgbClr val="7030A0"/>
                </a:solidFill>
              </a:rPr>
              <a:t>спрямування діяльності органів виконавчої влади та органів місцевого самоврядування насамперед на надання адміністративних послуг;</a:t>
            </a: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endParaRPr lang="uk-UA" b="1" dirty="0" smtClean="0">
              <a:solidFill>
                <a:srgbClr val="7030A0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b="1" dirty="0" smtClean="0">
                <a:solidFill>
                  <a:srgbClr val="7030A0"/>
                </a:solidFill>
              </a:rPr>
              <a:t>впровадження нових організаційних форм та стандартів якості послуг;</a:t>
            </a: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endParaRPr lang="uk-UA" b="1" dirty="0" smtClean="0">
              <a:solidFill>
                <a:srgbClr val="7030A0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b="1" dirty="0" smtClean="0">
                <a:solidFill>
                  <a:srgbClr val="7030A0"/>
                </a:solidFill>
              </a:rPr>
              <a:t>удосконалення механізмів правового захисту громадян у відносинах з органами державної влади;</a:t>
            </a: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endParaRPr lang="uk-UA" b="1" dirty="0" smtClean="0">
              <a:solidFill>
                <a:srgbClr val="7030A0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b="1" dirty="0" smtClean="0">
                <a:solidFill>
                  <a:srgbClr val="7030A0"/>
                </a:solidFill>
              </a:rPr>
              <a:t>посилення контрольних функцій парламенту, місцевих рад, а також посилення державного фінансового контролю;</a:t>
            </a: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endParaRPr lang="uk-UA" b="1" dirty="0" smtClean="0">
              <a:solidFill>
                <a:srgbClr val="7030A0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b="1" dirty="0" smtClean="0">
                <a:solidFill>
                  <a:srgbClr val="7030A0"/>
                </a:solidFill>
              </a:rPr>
              <a:t>розвиток системи адміністративного судочинства;</a:t>
            </a: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endParaRPr lang="uk-UA" b="1" dirty="0" smtClean="0">
              <a:solidFill>
                <a:srgbClr val="7030A0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b="1" dirty="0" smtClean="0">
                <a:solidFill>
                  <a:srgbClr val="7030A0"/>
                </a:solidFill>
              </a:rPr>
              <a:t>залучення громадськості до участі в управлінні державними і суспільними справами та контролю за функціонуванням органів влади</a:t>
            </a:r>
            <a:r>
              <a:rPr lang="ru-RU" dirty="0" smtClean="0">
                <a:solidFill>
                  <a:srgbClr val="7030A0"/>
                </a:solidFill>
              </a:rPr>
              <a:t> …</a:t>
            </a:r>
            <a:endParaRPr lang="uk-UA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9953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644392"/>
            <a:ext cx="8358246" cy="5027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75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uk-UA" sz="2800" b="1" dirty="0" smtClean="0">
                <a:solidFill>
                  <a:schemeClr val="hlink"/>
                </a:solidFill>
              </a:rPr>
              <a:t>Проекти законів, внесені на розгляд Верховної Ради України:</a:t>
            </a:r>
          </a:p>
          <a:p>
            <a:pPr lvl="1">
              <a:lnSpc>
                <a:spcPct val="75000"/>
              </a:lnSpc>
              <a:spcBef>
                <a:spcPct val="0"/>
              </a:spcBef>
              <a:buFont typeface="Monotype Sorts" pitchFamily="2" charset="2"/>
              <a:buNone/>
            </a:pPr>
            <a:endParaRPr lang="uk-UA" b="1" dirty="0" smtClean="0">
              <a:solidFill>
                <a:schemeClr val="hlink"/>
              </a:solidFill>
            </a:endParaRPr>
          </a:p>
          <a:p>
            <a:pPr lvl="1">
              <a:lnSpc>
                <a:spcPct val="85000"/>
              </a:lnSpc>
              <a:spcBef>
                <a:spcPct val="0"/>
              </a:spcBef>
              <a:buFont typeface="Monotype Sorts" pitchFamily="2" charset="2"/>
              <a:buNone/>
            </a:pPr>
            <a:endParaRPr lang="uk-UA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85000"/>
              </a:lnSpc>
              <a:spcBef>
                <a:spcPct val="0"/>
              </a:spcBef>
              <a:buFont typeface="Monotype Sorts" pitchFamily="2" charset="2"/>
              <a:buNone/>
            </a:pPr>
            <a:endParaRPr lang="uk-UA" sz="2400" b="1" dirty="0" smtClean="0">
              <a:solidFill>
                <a:srgbClr val="7030A0"/>
              </a:solidFill>
            </a:endParaRPr>
          </a:p>
          <a:p>
            <a:pPr lvl="1">
              <a:lnSpc>
                <a:spcPct val="85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uk-UA" sz="2400" b="1" dirty="0" smtClean="0">
                <a:solidFill>
                  <a:srgbClr val="7030A0"/>
                </a:solidFill>
              </a:rPr>
              <a:t>"Про внесення змін до Закону України "Про місцеве самоврядування в </a:t>
            </a:r>
            <a:r>
              <a:rPr lang="uk-UA" sz="2400" b="1" dirty="0" err="1" smtClean="0">
                <a:solidFill>
                  <a:srgbClr val="7030A0"/>
                </a:solidFill>
              </a:rPr>
              <a:t>Україні“</a:t>
            </a:r>
            <a:endParaRPr lang="uk-UA" sz="2400" b="1" dirty="0" smtClean="0">
              <a:solidFill>
                <a:srgbClr val="7030A0"/>
              </a:solidFill>
            </a:endParaRPr>
          </a:p>
          <a:p>
            <a:pPr lvl="1">
              <a:lnSpc>
                <a:spcPct val="85000"/>
              </a:lnSpc>
              <a:spcBef>
                <a:spcPct val="0"/>
              </a:spcBef>
              <a:buFont typeface="Monotype Sorts" pitchFamily="2" charset="2"/>
              <a:buNone/>
            </a:pPr>
            <a:endParaRPr lang="uk-UA" sz="2400" b="1" dirty="0" smtClean="0">
              <a:solidFill>
                <a:srgbClr val="7030A0"/>
              </a:solidFill>
            </a:endParaRPr>
          </a:p>
          <a:p>
            <a:pPr lvl="1">
              <a:lnSpc>
                <a:spcPct val="85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uk-UA" sz="2400" b="1" dirty="0" err="1" smtClean="0">
                <a:solidFill>
                  <a:srgbClr val="7030A0"/>
                </a:solidFill>
              </a:rPr>
              <a:t>“Про</a:t>
            </a:r>
            <a:r>
              <a:rPr lang="uk-UA" sz="2400" b="1" dirty="0" smtClean="0">
                <a:solidFill>
                  <a:srgbClr val="7030A0"/>
                </a:solidFill>
              </a:rPr>
              <a:t> внесення змін до Закону України "Про місцеві державні </a:t>
            </a:r>
            <a:r>
              <a:rPr lang="uk-UA" sz="2400" b="1" dirty="0" err="1" smtClean="0">
                <a:solidFill>
                  <a:srgbClr val="7030A0"/>
                </a:solidFill>
              </a:rPr>
              <a:t>адміністрації“</a:t>
            </a:r>
            <a:endParaRPr lang="uk-UA" sz="2400" b="1" dirty="0" smtClean="0">
              <a:solidFill>
                <a:srgbClr val="7030A0"/>
              </a:solidFill>
            </a:endParaRPr>
          </a:p>
          <a:p>
            <a:pPr lvl="1">
              <a:lnSpc>
                <a:spcPct val="85000"/>
              </a:lnSpc>
              <a:spcBef>
                <a:spcPct val="0"/>
              </a:spcBef>
              <a:buFont typeface="Monotype Sorts" pitchFamily="2" charset="2"/>
              <a:buNone/>
            </a:pPr>
            <a:endParaRPr lang="uk-UA" sz="2400" b="1" dirty="0" smtClean="0">
              <a:solidFill>
                <a:srgbClr val="FFFF00"/>
              </a:solidFill>
            </a:endParaRPr>
          </a:p>
          <a:p>
            <a:pPr lvl="1">
              <a:lnSpc>
                <a:spcPct val="85000"/>
              </a:lnSpc>
              <a:spcBef>
                <a:spcPct val="0"/>
              </a:spcBef>
              <a:buFont typeface="Monotype Sorts" pitchFamily="2" charset="2"/>
              <a:buNone/>
            </a:pPr>
            <a:endParaRPr lang="uk-UA" sz="2400" b="1" dirty="0" smtClean="0">
              <a:solidFill>
                <a:srgbClr val="FFFF00"/>
              </a:solidFill>
            </a:endParaRPr>
          </a:p>
          <a:p>
            <a:pPr lvl="1">
              <a:lnSpc>
                <a:spcPct val="85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uk-UA" sz="2400" i="1" dirty="0" smtClean="0">
                <a:solidFill>
                  <a:srgbClr val="FF9900"/>
                </a:solidFill>
              </a:rPr>
              <a:t>Які проблеми з наведених вище можуть вирішити </a:t>
            </a:r>
            <a:r>
              <a:rPr lang="uk-UA" sz="2400" b="1" i="1" dirty="0" smtClean="0">
                <a:solidFill>
                  <a:srgbClr val="FF9900"/>
                </a:solidFill>
              </a:rPr>
              <a:t>два останні проекти</a:t>
            </a:r>
            <a:r>
              <a:rPr lang="uk-UA" sz="2400" i="1" dirty="0" smtClean="0">
                <a:solidFill>
                  <a:srgbClr val="FF9900"/>
                </a:solidFill>
              </a:rPr>
              <a:t>? </a:t>
            </a:r>
          </a:p>
          <a:p>
            <a:pPr lvl="1">
              <a:lnSpc>
                <a:spcPct val="85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uk-UA" sz="2400" i="1" dirty="0" smtClean="0">
                <a:solidFill>
                  <a:srgbClr val="FF9900"/>
                </a:solidFill>
              </a:rPr>
              <a:t>Наскільки вони відповідають реальним потребам сьогоденної практики?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643998" cy="638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8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uk-UA" sz="2800" b="1" dirty="0" smtClean="0">
                <a:solidFill>
                  <a:srgbClr val="7030A0"/>
                </a:solidFill>
              </a:rPr>
              <a:t>Модель управління суспільним розвитком (публічного управління) – </a:t>
            </a:r>
            <a:r>
              <a:rPr lang="uk-UA" sz="2800" b="1" i="1" dirty="0" smtClean="0">
                <a:solidFill>
                  <a:srgbClr val="7030A0"/>
                </a:solidFill>
              </a:rPr>
              <a:t>демократичного врядування. Базові принципи: </a:t>
            </a:r>
          </a:p>
          <a:p>
            <a:pPr lvl="1">
              <a:buFont typeface="Monotype Sorts" pitchFamily="2" charset="2"/>
              <a:buNone/>
            </a:pPr>
            <a:endParaRPr lang="uk-UA" sz="2800" b="1" i="1" dirty="0" smtClean="0">
              <a:solidFill>
                <a:srgbClr val="7030A0"/>
              </a:solidFill>
            </a:endParaRP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участь громадян (у вироблені і реалізації політики, у т.ч. контролі);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партнерство (об'єднання ресурсів, можливостей);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верховенство права;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прозорість; 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чутливість (до змін); 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орієнтація на згоду;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справедливість; 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результативність і дієвість; 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підзвітність;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відповідальність;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стратегічний підхід…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endParaRPr lang="uk-UA" sz="28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l="13818" t="3125" r="13818" b="25391"/>
          <a:stretch>
            <a:fillRect/>
          </a:stretch>
        </p:blipFill>
        <p:spPr bwMode="auto">
          <a:xfrm>
            <a:off x="500034" y="0"/>
            <a:ext cx="8393140" cy="6218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72560" cy="549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uk-UA" sz="2800" b="1" i="1" u="sng" dirty="0" smtClean="0">
                <a:solidFill>
                  <a:schemeClr val="tx2"/>
                </a:solidFill>
              </a:rPr>
              <a:t>Зарубіжний досвід</a:t>
            </a:r>
          </a:p>
          <a:p>
            <a:pPr algn="just"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800" b="1" u="sng" dirty="0" smtClean="0">
              <a:solidFill>
                <a:srgbClr val="FF9900"/>
              </a:solidFill>
              <a:latin typeface="Times New Roman" pitchFamily="18" charset="0"/>
            </a:endParaRPr>
          </a:p>
          <a:p>
            <a:pPr algn="just"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Типи адміністративних реформ.</a:t>
            </a:r>
          </a:p>
          <a:p>
            <a:pPr algn="just"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800" b="1" i="1" dirty="0" smtClean="0">
                <a:solidFill>
                  <a:srgbClr val="7030A0"/>
                </a:solidFill>
              </a:rPr>
              <a:t>Перший </a:t>
            </a:r>
            <a:r>
              <a:rPr lang="uk-UA" sz="2800" b="1" i="1" dirty="0" smtClean="0">
                <a:solidFill>
                  <a:srgbClr val="7030A0"/>
                </a:solidFill>
                <a:latin typeface="Times New Roman" pitchFamily="18" charset="0"/>
              </a:rPr>
              <a:t>– 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реформи, здійснювані в рамках стабільної політичної системи. 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	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Спрямовані на модернізацію всієї адміністративної системи або її окремих частин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r>
              <a:rPr lang="uk-UA" sz="2800" dirty="0" smtClean="0">
                <a:solidFill>
                  <a:srgbClr val="7030A0"/>
                </a:solidFill>
              </a:rPr>
              <a:t>Характерні для більшості розвинутих країн  з ринковою економікою.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FF9900"/>
              </a:buClr>
              <a:buSzTx/>
              <a:buFont typeface="Wingdings" pitchFamily="2" charset="2"/>
              <a:buChar char="§"/>
            </a:pPr>
            <a:endParaRPr lang="ru-RU" sz="2800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Font typeface="Wingdings" pitchFamily="2" charset="2"/>
              <a:buNone/>
            </a:pPr>
            <a:endParaRPr lang="ru-RU" sz="2800" dirty="0" smtClean="0">
              <a:solidFill>
                <a:srgbClr val="7030A0"/>
              </a:solidFill>
            </a:endParaRPr>
          </a:p>
          <a:p>
            <a:pPr>
              <a:lnSpc>
                <a:spcPct val="8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800" b="1" i="1" dirty="0" smtClean="0">
                <a:solidFill>
                  <a:srgbClr val="7030A0"/>
                </a:solidFill>
              </a:rPr>
              <a:t>Другий</a:t>
            </a:r>
            <a:r>
              <a:rPr lang="uk-UA" sz="2800" b="1" i="1" dirty="0" smtClean="0">
                <a:solidFill>
                  <a:srgbClr val="7030A0"/>
                </a:solidFill>
                <a:latin typeface="Times New Roman" pitchFamily="18" charset="0"/>
              </a:rPr>
              <a:t> – 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реформи, що проводяться одночасно зі зміною політичної системи.</a:t>
            </a:r>
          </a:p>
          <a:p>
            <a:pPr>
              <a:lnSpc>
                <a:spcPct val="8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У всіх колишніх соціалістичних країнах. 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643998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800" b="1" dirty="0" smtClean="0">
                <a:solidFill>
                  <a:schemeClr val="tx2"/>
                </a:solidFill>
              </a:rPr>
              <a:t>Напрями адміністративних реформ</a:t>
            </a:r>
          </a:p>
          <a:p>
            <a:pPr>
              <a:lnSpc>
                <a:spcPct val="8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800" b="1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800" b="1" i="1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uk-UA" sz="2800" b="1" i="1" dirty="0" smtClean="0">
                <a:solidFill>
                  <a:srgbClr val="7030A0"/>
                </a:solidFill>
                <a:latin typeface="Times New Roman" pitchFamily="18" charset="0"/>
              </a:rPr>
              <a:t>Сутність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rgbClr val="7030A0"/>
                </a:solidFill>
                <a:latin typeface="Times New Roman" pitchFamily="18" charset="0"/>
              </a:rPr>
              <a:t>“Глобальної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 революції в державному </a:t>
            </a:r>
            <a:r>
              <a:rPr lang="uk-UA" sz="2800" b="1" dirty="0" err="1" smtClean="0">
                <a:solidFill>
                  <a:srgbClr val="7030A0"/>
                </a:solidFill>
                <a:latin typeface="Times New Roman" pitchFamily="18" charset="0"/>
              </a:rPr>
              <a:t>управлінні”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, (з початку 80-х років ХХ ст.) за Дональдом </a:t>
            </a:r>
            <a:r>
              <a:rPr lang="uk-UA" sz="2800" b="1" dirty="0" err="1" smtClean="0">
                <a:solidFill>
                  <a:srgbClr val="7030A0"/>
                </a:solidFill>
                <a:latin typeface="Times New Roman" pitchFamily="18" charset="0"/>
              </a:rPr>
              <a:t>Кеттлом</a:t>
            </a: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)</a:t>
            </a:r>
          </a:p>
          <a:p>
            <a:pPr>
              <a:lnSpc>
                <a:spcPct val="85000"/>
              </a:lnSpc>
              <a:spcBef>
                <a:spcPct val="0"/>
              </a:spcBef>
              <a:buFont typeface="Wingdings" pitchFamily="2" charset="2"/>
              <a:buNone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7030A0"/>
                </a:solidFill>
              </a:rPr>
              <a:t>Ефективність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7030A0"/>
                </a:solidFill>
              </a:rPr>
              <a:t>Запровадження ринкових принципів (</a:t>
            </a:r>
            <a:r>
              <a:rPr lang="uk-UA" sz="2800" dirty="0" err="1" smtClean="0">
                <a:solidFill>
                  <a:srgbClr val="7030A0"/>
                </a:solidFill>
              </a:rPr>
              <a:t>маркетингізація</a:t>
            </a:r>
            <a:r>
              <a:rPr lang="uk-UA" sz="2800" dirty="0" smtClean="0">
                <a:solidFill>
                  <a:srgbClr val="7030A0"/>
                </a:solidFill>
              </a:rPr>
              <a:t>)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7030A0"/>
                </a:solidFill>
              </a:rPr>
              <a:t>Орієнтація на надання послуг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7030A0"/>
                </a:solidFill>
              </a:rPr>
              <a:t>Децентралізація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7030A0"/>
                </a:solidFill>
              </a:rPr>
              <a:t>Відокремлення реалізації політики від вироблення політики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7030A0"/>
                </a:solidFill>
              </a:rPr>
              <a:t>Відповідальність за здійснення політики 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9"/>
            <a:ext cx="857256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None/>
            </a:pPr>
            <a:r>
              <a:rPr lang="uk-UA" sz="2800" b="1" dirty="0" smtClean="0">
                <a:solidFill>
                  <a:srgbClr val="7030A0"/>
                </a:solidFill>
              </a:rPr>
              <a:t>Гасло: </a:t>
            </a:r>
            <a:r>
              <a:rPr lang="uk-UA" sz="2800" b="1" i="1" dirty="0" smtClean="0">
                <a:solidFill>
                  <a:srgbClr val="7030A0"/>
                </a:solidFill>
              </a:rPr>
              <a:t>"Створити структури, орієнтовані на споживачів!”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None/>
            </a:pPr>
            <a:endParaRPr lang="uk-UA" sz="2800" b="1" i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Char char="§"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Зміна статусу державних службовців, запровадження нових стандартів для персоналу державних установ, ін</a:t>
            </a:r>
            <a:r>
              <a:rPr lang="uk-UA" sz="2800" b="1" dirty="0" smtClean="0">
                <a:solidFill>
                  <a:srgbClr val="7030A0"/>
                </a:solidFill>
              </a:rPr>
              <a:t>.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Char char="§"/>
            </a:pPr>
            <a:endParaRPr lang="uk-UA" sz="2800" b="1" dirty="0" smtClean="0">
              <a:solidFill>
                <a:srgbClr val="7030A0"/>
              </a:solidFill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FF9900"/>
              </a:buClr>
              <a:buSzPct val="90000"/>
              <a:buFont typeface="Wingdings" pitchFamily="2" charset="2"/>
              <a:buChar char="§"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Поліпшення якості державних послуг і механізму їх розподілу.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None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uk-UA" sz="2800" b="1" i="1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None/>
            </a:pPr>
            <a:r>
              <a:rPr lang="uk-UA" sz="2800" b="1" i="1" dirty="0" smtClean="0">
                <a:solidFill>
                  <a:srgbClr val="7030A0"/>
                </a:solidFill>
                <a:latin typeface="Times New Roman" pitchFamily="18" charset="0"/>
              </a:rPr>
              <a:t>З цією метою:</a:t>
            </a:r>
          </a:p>
          <a:p>
            <a:pPr algn="just"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90000"/>
              <a:buFont typeface="Wingdings" pitchFamily="2" charset="2"/>
              <a:buNone/>
            </a:pPr>
            <a:endParaRPr lang="uk-UA" sz="2800" b="1" i="1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Wingdings" pitchFamily="2" charset="2"/>
              <a:buChar char="Ä"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вводяться стандарти обслуговування;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Wingdings" pitchFamily="2" charset="2"/>
              <a:buChar char="Ä"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самі громадяни одержують можливість впливати на рішення органів влади;</a:t>
            </a:r>
          </a:p>
          <a:p>
            <a:pPr>
              <a:lnSpc>
                <a:spcPct val="75000"/>
              </a:lnSpc>
              <a:spcBef>
                <a:spcPct val="0"/>
              </a:spcBef>
              <a:buClr>
                <a:srgbClr val="CC3300"/>
              </a:buClr>
              <a:buSzPct val="80000"/>
              <a:buFont typeface="Wingdings" pitchFamily="2" charset="2"/>
              <a:buChar char="Ä"/>
            </a:pPr>
            <a:r>
              <a:rPr lang="uk-UA" sz="2800" b="1" dirty="0" smtClean="0">
                <a:solidFill>
                  <a:srgbClr val="7030A0"/>
                </a:solidFill>
                <a:latin typeface="Times New Roman" pitchFamily="18" charset="0"/>
              </a:rPr>
              <a:t>уряд гарантує "прозорість" своєї діяльності, відкритість інформації і т.д.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6208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458</TotalTime>
  <Words>1140</Words>
  <Application>Microsoft Office PowerPoint</Application>
  <PresentationFormat>Экран (4:3)</PresentationFormat>
  <Paragraphs>217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Официальная</vt:lpstr>
      <vt:lpstr>Національна академія внутрішніх справ Кафедра адміністративного права і процесу  АДМІНІСТРАТИВНА РЕФОРМА В УКРАЇНІ </vt:lpstr>
      <vt:lpstr>Сучасний етап адміністративної реформи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ПОНЯТТЯ АДМІНІСТРАТИВНОГО ПРАВА</dc:title>
  <dc:creator>User</dc:creator>
  <cp:lastModifiedBy>User</cp:lastModifiedBy>
  <cp:revision>58</cp:revision>
  <dcterms:modified xsi:type="dcterms:W3CDTF">2016-07-19T07:26:06Z</dcterms:modified>
</cp:coreProperties>
</file>