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25" r:id="rId2"/>
    <p:sldId id="330" r:id="rId3"/>
    <p:sldId id="328" r:id="rId4"/>
    <p:sldId id="335" r:id="rId5"/>
    <p:sldId id="336" r:id="rId6"/>
    <p:sldId id="331" r:id="rId7"/>
    <p:sldId id="332" r:id="rId8"/>
    <p:sldId id="333" r:id="rId9"/>
    <p:sldId id="334" r:id="rId10"/>
    <p:sldId id="337" r:id="rId11"/>
    <p:sldId id="338" r:id="rId12"/>
    <p:sldId id="33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2819400"/>
            <a:ext cx="8072494" cy="3395682"/>
          </a:xfrm>
        </p:spPr>
        <p:txBody>
          <a:bodyPr>
            <a:noAutofit/>
          </a:bodyPr>
          <a:lstStyle/>
          <a:p>
            <a:r>
              <a:rPr lang="uk-UA" sz="2800" dirty="0" smtClean="0"/>
              <a:t>Тема № 4. </a:t>
            </a:r>
            <a:endParaRPr lang="uk-UA" sz="2800" dirty="0" smtClean="0"/>
          </a:p>
          <a:p>
            <a:r>
              <a:rPr lang="uk-UA" sz="2800" dirty="0" smtClean="0"/>
              <a:t>ЦЕНТРАЛЬНІ</a:t>
            </a:r>
            <a:r>
              <a:rPr lang="uk-UA" sz="2800" dirty="0" smtClean="0"/>
              <a:t>, МІСЦЕВІ ОРГАНИ ВИКОНАВЧОЇ ВЛАДИ ТА ОРГАНИ МІСЦЕВОГО </a:t>
            </a:r>
            <a:r>
              <a:rPr lang="uk-UA" sz="2800" dirty="0" smtClean="0"/>
              <a:t>САМОВРЯДУВАННЯ ЯК СУБ’ЄКТИ </a:t>
            </a:r>
            <a:r>
              <a:rPr lang="uk-UA" sz="2800" dirty="0" err="1" smtClean="0"/>
              <a:t>аДМІНІСТРАТИВНОГО</a:t>
            </a:r>
            <a:r>
              <a:rPr lang="uk-UA" sz="2800" dirty="0" smtClean="0"/>
              <a:t> </a:t>
            </a:r>
            <a:r>
              <a:rPr lang="uk-UA" sz="2800" dirty="0" smtClean="0"/>
              <a:t>ПРАВА.</a:t>
            </a:r>
            <a:endParaRPr lang="ru-RU" sz="2800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cap="all" dirty="0" smtClean="0"/>
              <a:t>Національна академія внутрішніх справ</a:t>
            </a:r>
            <a:r>
              <a:rPr lang="uk-UA" sz="2400" cap="all" dirty="0" smtClean="0"/>
              <a:t/>
            </a:r>
            <a:br>
              <a:rPr lang="uk-UA" sz="2400" cap="all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Кафедра адміністративного права і процесу</a:t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63103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Поняття</a:t>
            </a:r>
            <a:r>
              <a:rPr lang="ru-RU" sz="2800" dirty="0"/>
              <a:t> </a:t>
            </a:r>
            <a:r>
              <a:rPr lang="ru-RU" sz="2800" dirty="0" err="1"/>
              <a:t>місцевого</a:t>
            </a:r>
            <a:r>
              <a:rPr lang="ru-RU" sz="2800" dirty="0"/>
              <a:t> </a:t>
            </a:r>
            <a:r>
              <a:rPr lang="ru-RU" sz="2800" dirty="0" err="1"/>
              <a:t>самоврядування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Місцеве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гарантоване</a:t>
            </a:r>
            <a:r>
              <a:rPr lang="ru-RU" dirty="0"/>
              <a:t> державою право та реальна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- </a:t>
            </a:r>
            <a:r>
              <a:rPr lang="ru-RU" dirty="0" err="1"/>
              <a:t>жителів</a:t>
            </a:r>
            <a:r>
              <a:rPr lang="ru-RU" dirty="0"/>
              <a:t> села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добровільного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у </a:t>
            </a:r>
            <a:r>
              <a:rPr lang="ru-RU" dirty="0" err="1"/>
              <a:t>сільську</a:t>
            </a:r>
            <a:r>
              <a:rPr lang="ru-RU" dirty="0"/>
              <a:t> громаду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сіл</a:t>
            </a:r>
            <a:r>
              <a:rPr lang="ru-RU" dirty="0"/>
              <a:t>, селища, </a:t>
            </a:r>
            <a:r>
              <a:rPr lang="ru-RU" dirty="0" err="1"/>
              <a:t>міста</a:t>
            </a:r>
            <a:r>
              <a:rPr lang="ru-RU" dirty="0"/>
              <a:t> -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межах </a:t>
            </a:r>
            <a:r>
              <a:rPr lang="ru-RU" dirty="0" err="1"/>
              <a:t>Конституції</a:t>
            </a:r>
            <a:r>
              <a:rPr lang="ru-RU" dirty="0"/>
              <a:t> і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Місцеве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територіальними</a:t>
            </a:r>
            <a:r>
              <a:rPr lang="ru-RU" dirty="0"/>
              <a:t> громадами </a:t>
            </a:r>
            <a:r>
              <a:rPr lang="ru-RU" dirty="0" err="1"/>
              <a:t>сіл</a:t>
            </a:r>
            <a:r>
              <a:rPr lang="ru-RU" dirty="0"/>
              <a:t>, селищ, </a:t>
            </a:r>
            <a:r>
              <a:rPr lang="ru-RU" dirty="0" err="1"/>
              <a:t>міст</a:t>
            </a:r>
            <a:r>
              <a:rPr lang="ru-RU" dirty="0"/>
              <a:t> як </a:t>
            </a:r>
            <a:r>
              <a:rPr lang="ru-RU" dirty="0" err="1"/>
              <a:t>безпосередньо</a:t>
            </a:r>
            <a:r>
              <a:rPr lang="ru-RU" dirty="0"/>
              <a:t>, так і через </a:t>
            </a:r>
            <a:r>
              <a:rPr lang="ru-RU" dirty="0" err="1"/>
              <a:t>сільські</a:t>
            </a:r>
            <a:r>
              <a:rPr lang="ru-RU" dirty="0"/>
              <a:t>, </a:t>
            </a:r>
            <a:r>
              <a:rPr lang="ru-RU" dirty="0" err="1"/>
              <a:t>селищні</a:t>
            </a:r>
            <a:r>
              <a:rPr lang="ru-RU" dirty="0"/>
              <a:t>, </a:t>
            </a:r>
            <a:r>
              <a:rPr lang="ru-RU" dirty="0" err="1"/>
              <a:t>міські</a:t>
            </a:r>
            <a:r>
              <a:rPr lang="ru-RU" dirty="0"/>
              <a:t> ради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виконавчі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через </a:t>
            </a:r>
            <a:r>
              <a:rPr lang="ru-RU" dirty="0" err="1"/>
              <a:t>районні</a:t>
            </a:r>
            <a:r>
              <a:rPr lang="ru-RU" dirty="0"/>
              <a:t> та </a:t>
            </a:r>
            <a:r>
              <a:rPr lang="ru-RU" dirty="0" err="1"/>
              <a:t>обласні</a:t>
            </a:r>
            <a:r>
              <a:rPr lang="ru-RU" dirty="0"/>
              <a:t> ради,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громад </a:t>
            </a:r>
            <a:r>
              <a:rPr lang="ru-RU" dirty="0" err="1"/>
              <a:t>сіл</a:t>
            </a:r>
            <a:r>
              <a:rPr lang="ru-RU" dirty="0"/>
              <a:t>, селищ, </a:t>
            </a:r>
            <a:r>
              <a:rPr lang="ru-RU" dirty="0" err="1"/>
              <a:t>міст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299168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/>
              <a:t>Місцеве</a:t>
            </a:r>
            <a:r>
              <a:rPr lang="ru-RU" sz="1800" dirty="0"/>
              <a:t> </a:t>
            </a:r>
            <a:r>
              <a:rPr lang="ru-RU" sz="1800" dirty="0" err="1"/>
              <a:t>самоврядування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на принципах</a:t>
            </a:r>
            <a:r>
              <a:rPr lang="ru-RU" sz="1800" dirty="0" smtClean="0"/>
              <a:t>:</a:t>
            </a:r>
            <a:endParaRPr lang="ru-RU" sz="1800" dirty="0"/>
          </a:p>
          <a:p>
            <a:r>
              <a:rPr lang="ru-RU" sz="1800" dirty="0" err="1"/>
              <a:t>народовладдя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законності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гласності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 smtClean="0"/>
              <a:t>колегіальності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поєднання</a:t>
            </a:r>
            <a:r>
              <a:rPr lang="ru-RU" sz="1800" dirty="0"/>
              <a:t> </a:t>
            </a:r>
            <a:r>
              <a:rPr lang="ru-RU" sz="1800" dirty="0" err="1"/>
              <a:t>місцевих</a:t>
            </a:r>
            <a:r>
              <a:rPr lang="ru-RU" sz="1800" dirty="0"/>
              <a:t> і </a:t>
            </a:r>
            <a:r>
              <a:rPr lang="ru-RU" sz="1800" dirty="0" err="1"/>
              <a:t>державних</a:t>
            </a:r>
            <a:r>
              <a:rPr lang="ru-RU" sz="1800" dirty="0"/>
              <a:t> </a:t>
            </a:r>
            <a:r>
              <a:rPr lang="ru-RU" sz="1800" dirty="0" err="1"/>
              <a:t>інтересів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виборності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правової</a:t>
            </a:r>
            <a:r>
              <a:rPr lang="ru-RU" sz="1800" dirty="0"/>
              <a:t>, </a:t>
            </a:r>
            <a:r>
              <a:rPr lang="ru-RU" sz="1800" dirty="0" err="1"/>
              <a:t>організаційної</a:t>
            </a:r>
            <a:r>
              <a:rPr lang="ru-RU" sz="1800" dirty="0"/>
              <a:t> та </a:t>
            </a:r>
            <a:r>
              <a:rPr lang="ru-RU" sz="1800" dirty="0" err="1"/>
              <a:t>матеріально-фінансової</a:t>
            </a:r>
            <a:r>
              <a:rPr lang="ru-RU" sz="1800" dirty="0"/>
              <a:t> </a:t>
            </a:r>
            <a:r>
              <a:rPr lang="ru-RU" sz="1800" dirty="0" err="1"/>
              <a:t>самостійності</a:t>
            </a:r>
            <a:r>
              <a:rPr lang="ru-RU" sz="1800" dirty="0"/>
              <a:t> в межах </a:t>
            </a:r>
            <a:r>
              <a:rPr lang="ru-RU" sz="1800" dirty="0" err="1"/>
              <a:t>повноважень</a:t>
            </a:r>
            <a:r>
              <a:rPr lang="ru-RU" sz="1800" dirty="0"/>
              <a:t>, </a:t>
            </a:r>
            <a:r>
              <a:rPr lang="ru-RU" sz="1800" dirty="0" err="1"/>
              <a:t>визначених</a:t>
            </a:r>
            <a:r>
              <a:rPr lang="ru-RU" sz="1800" dirty="0"/>
              <a:t> </a:t>
            </a:r>
            <a:r>
              <a:rPr lang="ru-RU" sz="1800" dirty="0" err="1"/>
              <a:t>цим</a:t>
            </a:r>
            <a:r>
              <a:rPr lang="ru-RU" sz="1800" dirty="0"/>
              <a:t> та </a:t>
            </a:r>
            <a:r>
              <a:rPr lang="ru-RU" sz="1800" dirty="0" err="1"/>
              <a:t>іншими</a:t>
            </a:r>
            <a:r>
              <a:rPr lang="ru-RU" sz="1800" dirty="0"/>
              <a:t> законами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підзвітності</a:t>
            </a:r>
            <a:r>
              <a:rPr lang="ru-RU" sz="1800" dirty="0"/>
              <a:t> та </a:t>
            </a:r>
            <a:r>
              <a:rPr lang="ru-RU" sz="1800" dirty="0" err="1"/>
              <a:t>відповідальності</a:t>
            </a:r>
            <a:r>
              <a:rPr lang="ru-RU" sz="1800" dirty="0"/>
              <a:t> перед </a:t>
            </a:r>
            <a:r>
              <a:rPr lang="ru-RU" sz="1800" dirty="0" err="1"/>
              <a:t>територіальними</a:t>
            </a:r>
            <a:r>
              <a:rPr lang="ru-RU" sz="1800" dirty="0"/>
              <a:t> громадами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та </a:t>
            </a:r>
            <a:r>
              <a:rPr lang="ru-RU" sz="1800" dirty="0" err="1"/>
              <a:t>посадових</a:t>
            </a:r>
            <a:r>
              <a:rPr lang="ru-RU" sz="1800" dirty="0"/>
              <a:t> </a:t>
            </a:r>
            <a:r>
              <a:rPr lang="ru-RU" sz="1800" dirty="0" err="1"/>
              <a:t>осіб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 err="1"/>
              <a:t>державної</a:t>
            </a:r>
            <a:r>
              <a:rPr lang="ru-RU" sz="1800" dirty="0"/>
              <a:t> </a:t>
            </a:r>
            <a:r>
              <a:rPr lang="ru-RU" sz="1800" dirty="0" err="1"/>
              <a:t>підтримки</a:t>
            </a:r>
            <a:r>
              <a:rPr lang="ru-RU" sz="1800" dirty="0"/>
              <a:t> та </a:t>
            </a:r>
            <a:r>
              <a:rPr lang="ru-RU" sz="1800" dirty="0" err="1"/>
              <a:t>гарантії</a:t>
            </a:r>
            <a:r>
              <a:rPr lang="ru-RU" sz="1800" dirty="0"/>
              <a:t> </a:t>
            </a:r>
            <a:r>
              <a:rPr lang="ru-RU" sz="1800" dirty="0" err="1"/>
              <a:t>місцевого</a:t>
            </a:r>
            <a:r>
              <a:rPr lang="ru-RU" sz="1800" dirty="0"/>
              <a:t> </a:t>
            </a:r>
            <a:r>
              <a:rPr lang="ru-RU" sz="1800" dirty="0" err="1"/>
              <a:t>самоврядування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dirty="0"/>
              <a:t>судового </a:t>
            </a:r>
            <a:r>
              <a:rPr lang="ru-RU" sz="1800" dirty="0" err="1"/>
              <a:t>захисту</a:t>
            </a:r>
            <a:r>
              <a:rPr lang="ru-RU" sz="1800" dirty="0"/>
              <a:t> прав </a:t>
            </a:r>
            <a:r>
              <a:rPr lang="ru-RU" sz="1800" dirty="0" err="1"/>
              <a:t>місцевого</a:t>
            </a:r>
            <a:r>
              <a:rPr lang="ru-RU" sz="1800" dirty="0"/>
              <a:t> </a:t>
            </a:r>
            <a:r>
              <a:rPr lang="ru-RU" sz="1800" dirty="0" err="1"/>
              <a:t>самоврядування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99359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Система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 err="1"/>
              <a:t>територіальну</a:t>
            </a:r>
            <a:r>
              <a:rPr lang="ru-RU" dirty="0"/>
              <a:t> громаду;</a:t>
            </a:r>
          </a:p>
          <a:p>
            <a:endParaRPr lang="ru-RU" dirty="0"/>
          </a:p>
          <a:p>
            <a:r>
              <a:rPr lang="ru-RU" dirty="0" err="1"/>
              <a:t>сільську</a:t>
            </a:r>
            <a:r>
              <a:rPr lang="ru-RU" dirty="0"/>
              <a:t>, </a:t>
            </a:r>
            <a:r>
              <a:rPr lang="ru-RU" dirty="0" err="1"/>
              <a:t>селищну</a:t>
            </a:r>
            <a:r>
              <a:rPr lang="ru-RU" dirty="0"/>
              <a:t>, </a:t>
            </a:r>
            <a:r>
              <a:rPr lang="ru-RU" dirty="0" err="1"/>
              <a:t>міську</a:t>
            </a:r>
            <a:r>
              <a:rPr lang="ru-RU" dirty="0"/>
              <a:t> раду;</a:t>
            </a:r>
          </a:p>
          <a:p>
            <a:endParaRPr lang="ru-RU" dirty="0"/>
          </a:p>
          <a:p>
            <a:r>
              <a:rPr lang="ru-RU" dirty="0" err="1"/>
              <a:t>сільського</a:t>
            </a:r>
            <a:r>
              <a:rPr lang="ru-RU" dirty="0"/>
              <a:t>, </a:t>
            </a:r>
            <a:r>
              <a:rPr lang="ru-RU" dirty="0" err="1"/>
              <a:t>селищного</a:t>
            </a:r>
            <a:r>
              <a:rPr lang="ru-RU" dirty="0"/>
              <a:t>, </a:t>
            </a:r>
            <a:r>
              <a:rPr lang="ru-RU" dirty="0" err="1"/>
              <a:t>міського</a:t>
            </a:r>
            <a:r>
              <a:rPr lang="ru-RU" dirty="0"/>
              <a:t> голову;</a:t>
            </a:r>
          </a:p>
          <a:p>
            <a:endParaRPr lang="ru-RU" dirty="0"/>
          </a:p>
          <a:p>
            <a:r>
              <a:rPr lang="ru-RU" dirty="0" err="1"/>
              <a:t>виконавчі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, </a:t>
            </a:r>
            <a:r>
              <a:rPr lang="ru-RU" dirty="0" err="1"/>
              <a:t>селищної</a:t>
            </a:r>
            <a:r>
              <a:rPr lang="ru-RU" dirty="0"/>
              <a:t>, </a:t>
            </a:r>
            <a:r>
              <a:rPr lang="ru-RU" dirty="0" err="1"/>
              <a:t>міської</a:t>
            </a:r>
            <a:r>
              <a:rPr lang="ru-RU" dirty="0"/>
              <a:t> ради;</a:t>
            </a:r>
          </a:p>
          <a:p>
            <a:endParaRPr lang="ru-RU" dirty="0"/>
          </a:p>
          <a:p>
            <a:r>
              <a:rPr lang="ru-RU" dirty="0" err="1"/>
              <a:t>районні</a:t>
            </a:r>
            <a:r>
              <a:rPr lang="ru-RU" dirty="0"/>
              <a:t> та </a:t>
            </a:r>
            <a:r>
              <a:rPr lang="ru-RU" dirty="0" err="1"/>
              <a:t>обласні</a:t>
            </a:r>
            <a:r>
              <a:rPr lang="ru-RU" dirty="0"/>
              <a:t> ради,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</a:t>
            </a:r>
            <a:r>
              <a:rPr lang="ru-RU" dirty="0" err="1"/>
              <a:t>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громад </a:t>
            </a:r>
            <a:r>
              <a:rPr lang="ru-RU" dirty="0" err="1"/>
              <a:t>сіл</a:t>
            </a:r>
            <a:r>
              <a:rPr lang="ru-RU" dirty="0"/>
              <a:t>, селищ, </a:t>
            </a:r>
            <a:r>
              <a:rPr lang="ru-RU" dirty="0" err="1"/>
              <a:t>міст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самоорганізації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	У </a:t>
            </a:r>
            <a:r>
              <a:rPr lang="ru-RU" dirty="0" err="1"/>
              <a:t>містах</a:t>
            </a:r>
            <a:r>
              <a:rPr lang="ru-RU" dirty="0"/>
              <a:t> з </a:t>
            </a:r>
            <a:r>
              <a:rPr lang="ru-RU" dirty="0" err="1"/>
              <a:t>районним</a:t>
            </a:r>
            <a:r>
              <a:rPr lang="ru-RU" dirty="0"/>
              <a:t> </a:t>
            </a:r>
            <a:r>
              <a:rPr lang="ru-RU" dirty="0" err="1"/>
              <a:t>поділом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Закону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утворюватися</a:t>
            </a:r>
            <a:r>
              <a:rPr lang="ru-RU" dirty="0"/>
              <a:t> </a:t>
            </a:r>
            <a:r>
              <a:rPr lang="ru-RU" dirty="0" err="1"/>
              <a:t>районні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ради. </a:t>
            </a:r>
            <a:r>
              <a:rPr lang="ru-RU" dirty="0" err="1"/>
              <a:t>Районні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ради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виконавчі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та </a:t>
            </a:r>
            <a:r>
              <a:rPr lang="ru-RU" dirty="0" err="1"/>
              <a:t>обирають</a:t>
            </a:r>
            <a:r>
              <a:rPr lang="ru-RU" dirty="0"/>
              <a:t> голову ради,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є і головою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</a:t>
            </a:r>
            <a:r>
              <a:rPr lang="ru-RU" dirty="0" err="1"/>
              <a:t>комітету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86563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 </a:t>
            </a:r>
            <a:r>
              <a:rPr lang="ru-RU" sz="2000" dirty="0" err="1"/>
              <a:t>Міністерство</a:t>
            </a:r>
            <a:r>
              <a:rPr lang="ru-RU" sz="2000" dirty="0"/>
              <a:t> є </a:t>
            </a:r>
            <a:r>
              <a:rPr lang="ru-RU" sz="2000" dirty="0" err="1"/>
              <a:t>центральним</a:t>
            </a:r>
            <a:r>
              <a:rPr lang="ru-RU" sz="2000" dirty="0"/>
              <a:t> органом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, 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забезпечує</a:t>
            </a:r>
            <a:r>
              <a:rPr lang="ru-RU" sz="2000" dirty="0"/>
              <a:t>  </a:t>
            </a:r>
            <a:r>
              <a:rPr lang="ru-RU" sz="2000" dirty="0" err="1"/>
              <a:t>формування</a:t>
            </a:r>
            <a:r>
              <a:rPr lang="ru-RU" sz="2000" dirty="0"/>
              <a:t>  та  </a:t>
            </a:r>
            <a:r>
              <a:rPr lang="ru-RU" sz="2000" dirty="0" err="1"/>
              <a:t>реалізує</a:t>
            </a:r>
            <a:r>
              <a:rPr lang="ru-RU" sz="2000" dirty="0"/>
              <a:t>  </a:t>
            </a:r>
            <a:r>
              <a:rPr lang="ru-RU" sz="2000" dirty="0" err="1"/>
              <a:t>державну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 в </a:t>
            </a:r>
            <a:r>
              <a:rPr lang="ru-RU" sz="2000" dirty="0" err="1"/>
              <a:t>одній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декількох</a:t>
            </a:r>
            <a:r>
              <a:rPr lang="ru-RU" sz="2000" dirty="0"/>
              <a:t>   </a:t>
            </a:r>
            <a:r>
              <a:rPr lang="ru-RU" sz="2000" dirty="0" err="1"/>
              <a:t>визначених</a:t>
            </a:r>
            <a:r>
              <a:rPr lang="ru-RU" sz="2000" dirty="0"/>
              <a:t>   </a:t>
            </a:r>
            <a:r>
              <a:rPr lang="ru-RU" sz="2000" dirty="0" err="1"/>
              <a:t>Кабінетом</a:t>
            </a:r>
            <a:r>
              <a:rPr lang="ru-RU" sz="2000" dirty="0"/>
              <a:t>   </a:t>
            </a:r>
            <a:r>
              <a:rPr lang="ru-RU" sz="2000" dirty="0" err="1"/>
              <a:t>Міністрів</a:t>
            </a:r>
            <a:r>
              <a:rPr lang="ru-RU" sz="2000" dirty="0"/>
              <a:t>   </a:t>
            </a:r>
            <a:r>
              <a:rPr lang="ru-RU" sz="2000" dirty="0" err="1"/>
              <a:t>України</a:t>
            </a:r>
            <a:r>
              <a:rPr lang="ru-RU" sz="2000" dirty="0"/>
              <a:t>   сферах, </a:t>
            </a:r>
          </a:p>
          <a:p>
            <a:pPr marL="0" indent="0">
              <a:buNone/>
            </a:pPr>
            <a:r>
              <a:rPr lang="ru-RU" sz="2000" dirty="0" err="1"/>
              <a:t>проведення</a:t>
            </a:r>
            <a:r>
              <a:rPr lang="ru-RU" sz="2000" dirty="0"/>
              <a:t>   </a:t>
            </a:r>
            <a:r>
              <a:rPr lang="ru-RU" sz="2000" dirty="0" err="1"/>
              <a:t>якої</a:t>
            </a:r>
            <a:r>
              <a:rPr lang="ru-RU" sz="2000" dirty="0"/>
              <a:t>   </a:t>
            </a:r>
            <a:r>
              <a:rPr lang="ru-RU" sz="2000" dirty="0" err="1"/>
              <a:t>покладено</a:t>
            </a:r>
            <a:r>
              <a:rPr lang="ru-RU" sz="2000" dirty="0"/>
              <a:t>   на   </a:t>
            </a:r>
            <a:r>
              <a:rPr lang="ru-RU" sz="2000" dirty="0" err="1"/>
              <a:t>Кабінет</a:t>
            </a:r>
            <a:r>
              <a:rPr lang="ru-RU" sz="2000" dirty="0"/>
              <a:t>   </a:t>
            </a:r>
            <a:r>
              <a:rPr lang="ru-RU" sz="2000" dirty="0" err="1"/>
              <a:t>Міністрів</a:t>
            </a:r>
            <a:r>
              <a:rPr lang="ru-RU" sz="2000" dirty="0"/>
              <a:t>  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 smtClean="0"/>
              <a:t>Конституцією</a:t>
            </a:r>
            <a:r>
              <a:rPr lang="ru-RU" sz="2000" dirty="0" smtClean="0"/>
              <a:t>  </a:t>
            </a:r>
            <a:r>
              <a:rPr lang="ru-RU" sz="2000" dirty="0"/>
              <a:t>та законами </a:t>
            </a:r>
            <a:r>
              <a:rPr lang="ru-RU" sz="2000" dirty="0" err="1"/>
              <a:t>України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2. </a:t>
            </a:r>
            <a:r>
              <a:rPr lang="ru-RU" sz="2000" dirty="0" err="1"/>
              <a:t>Міністерство</a:t>
            </a:r>
            <a:r>
              <a:rPr lang="ru-RU" sz="2000" dirty="0"/>
              <a:t> </a:t>
            </a:r>
            <a:r>
              <a:rPr lang="ru-RU" sz="2000" dirty="0" err="1"/>
              <a:t>очолює</a:t>
            </a:r>
            <a:r>
              <a:rPr lang="ru-RU" sz="2000" dirty="0"/>
              <a:t> </a:t>
            </a:r>
            <a:r>
              <a:rPr lang="ru-RU" sz="2000" dirty="0" err="1"/>
              <a:t>міністр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smtClean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smtClean="0"/>
              <a:t>є </a:t>
            </a:r>
            <a:r>
              <a:rPr lang="ru-RU" sz="2000" dirty="0"/>
              <a:t>членом </a:t>
            </a:r>
            <a:r>
              <a:rPr lang="ru-RU" sz="2000" dirty="0" err="1"/>
              <a:t>Кабінету</a:t>
            </a:r>
            <a:r>
              <a:rPr lang="ru-RU" sz="2000" dirty="0"/>
              <a:t> </a:t>
            </a:r>
            <a:r>
              <a:rPr lang="ru-RU" sz="2000" dirty="0" err="1"/>
              <a:t>Міністрів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12503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Принципи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міністерств</a:t>
            </a:r>
            <a:r>
              <a:rPr lang="ru-RU" sz="2000" dirty="0"/>
              <a:t>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               </a:t>
            </a:r>
            <a:r>
              <a:rPr lang="ru-RU" sz="2000" dirty="0" err="1"/>
              <a:t>центральних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/>
              <a:t> 1. </a:t>
            </a:r>
            <a:r>
              <a:rPr lang="ru-RU" sz="1800" dirty="0" err="1"/>
              <a:t>Діяльність</a:t>
            </a:r>
            <a:r>
              <a:rPr lang="ru-RU" sz="1800" dirty="0"/>
              <a:t>   </a:t>
            </a:r>
            <a:r>
              <a:rPr lang="ru-RU" sz="1800" dirty="0" err="1"/>
              <a:t>міністерств</a:t>
            </a:r>
            <a:r>
              <a:rPr lang="ru-RU" sz="1800" dirty="0"/>
              <a:t>   та  </a:t>
            </a:r>
            <a:r>
              <a:rPr lang="ru-RU" sz="1800" dirty="0" err="1"/>
              <a:t>інших</a:t>
            </a:r>
            <a:r>
              <a:rPr lang="ru-RU" sz="1800" dirty="0"/>
              <a:t>  </a:t>
            </a:r>
            <a:r>
              <a:rPr lang="ru-RU" sz="1800" dirty="0" err="1"/>
              <a:t>центральних</a:t>
            </a:r>
            <a:r>
              <a:rPr lang="ru-RU" sz="1800" dirty="0"/>
              <a:t> 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  </a:t>
            </a:r>
            <a:r>
              <a:rPr lang="ru-RU" sz="1800" dirty="0" err="1"/>
              <a:t>ґрунтується</a:t>
            </a:r>
            <a:r>
              <a:rPr lang="ru-RU" sz="1800" dirty="0"/>
              <a:t>  на  принципах  верховенства  права, </a:t>
            </a:r>
          </a:p>
          <a:p>
            <a:pPr marL="0" indent="0">
              <a:buNone/>
            </a:pPr>
            <a:r>
              <a:rPr lang="ru-RU" sz="1800" dirty="0" err="1"/>
              <a:t>забезпечення</a:t>
            </a:r>
            <a:r>
              <a:rPr lang="ru-RU" sz="1800" dirty="0"/>
              <a:t>  </a:t>
            </a:r>
            <a:r>
              <a:rPr lang="ru-RU" sz="1800" dirty="0" err="1"/>
              <a:t>дотримання</a:t>
            </a:r>
            <a:r>
              <a:rPr lang="ru-RU" sz="1800" dirty="0"/>
              <a:t>  прав  і  свобод  </a:t>
            </a:r>
            <a:r>
              <a:rPr lang="ru-RU" sz="1800" dirty="0" err="1"/>
              <a:t>людини</a:t>
            </a:r>
            <a:r>
              <a:rPr lang="ru-RU" sz="1800" dirty="0"/>
              <a:t>  і  </a:t>
            </a:r>
            <a:r>
              <a:rPr lang="ru-RU" sz="1800" dirty="0" err="1"/>
              <a:t>громадянина</a:t>
            </a:r>
            <a:r>
              <a:rPr lang="ru-RU" sz="1800" dirty="0"/>
              <a:t>, </a:t>
            </a:r>
          </a:p>
          <a:p>
            <a:pPr marL="0" indent="0">
              <a:buNone/>
            </a:pPr>
            <a:r>
              <a:rPr lang="ru-RU" sz="1800" dirty="0" err="1"/>
              <a:t>безперервності</a:t>
            </a:r>
            <a:r>
              <a:rPr lang="ru-RU" sz="1800" dirty="0"/>
              <a:t>,   </a:t>
            </a:r>
            <a:r>
              <a:rPr lang="ru-RU" sz="1800" dirty="0" err="1"/>
              <a:t>законності</a:t>
            </a:r>
            <a:r>
              <a:rPr lang="ru-RU" sz="1800" dirty="0"/>
              <a:t>,   </a:t>
            </a:r>
            <a:r>
              <a:rPr lang="ru-RU" sz="1800" dirty="0" err="1"/>
              <a:t>забезпечення</a:t>
            </a:r>
            <a:r>
              <a:rPr lang="ru-RU" sz="1800" dirty="0"/>
              <a:t>   </a:t>
            </a:r>
            <a:r>
              <a:rPr lang="ru-RU" sz="1800" dirty="0" err="1"/>
              <a:t>єдності</a:t>
            </a:r>
            <a:r>
              <a:rPr lang="ru-RU" sz="1800" dirty="0"/>
              <a:t>   </a:t>
            </a:r>
            <a:r>
              <a:rPr lang="ru-RU" sz="1800" dirty="0" err="1"/>
              <a:t>державної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 err="1"/>
              <a:t>політики</a:t>
            </a:r>
            <a:r>
              <a:rPr lang="ru-RU" sz="1800" dirty="0"/>
              <a:t>, </a:t>
            </a:r>
            <a:r>
              <a:rPr lang="ru-RU" sz="1800" dirty="0" err="1"/>
              <a:t>відкритості</a:t>
            </a:r>
            <a:r>
              <a:rPr lang="ru-RU" sz="1800" dirty="0"/>
              <a:t> та </a:t>
            </a:r>
            <a:r>
              <a:rPr lang="ru-RU" sz="1800" dirty="0" err="1"/>
              <a:t>прозорості</a:t>
            </a:r>
            <a:r>
              <a:rPr lang="ru-RU" sz="1800" dirty="0"/>
              <a:t>, </a:t>
            </a:r>
            <a:r>
              <a:rPr lang="ru-RU" sz="1800" dirty="0" err="1"/>
              <a:t>відповідальності</a:t>
            </a:r>
            <a:r>
              <a:rPr lang="ru-RU" sz="1800" dirty="0"/>
              <a:t>.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     2. </a:t>
            </a:r>
            <a:r>
              <a:rPr lang="ru-RU" sz="1800" dirty="0" err="1"/>
              <a:t>Міністерства</a:t>
            </a:r>
            <a:r>
              <a:rPr lang="ru-RU" sz="1800" dirty="0"/>
              <a:t>  </a:t>
            </a:r>
            <a:r>
              <a:rPr lang="ru-RU" sz="1800" dirty="0" err="1"/>
              <a:t>діють</a:t>
            </a:r>
            <a:r>
              <a:rPr lang="ru-RU" sz="1800" dirty="0"/>
              <a:t>  за  принципом </a:t>
            </a:r>
            <a:r>
              <a:rPr lang="ru-RU" sz="1800" dirty="0" err="1"/>
              <a:t>єдиноначальності</a:t>
            </a:r>
            <a:r>
              <a:rPr lang="ru-RU" sz="1800" dirty="0"/>
              <a:t>. 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 err="1"/>
              <a:t>центральні</a:t>
            </a:r>
            <a:r>
              <a:rPr lang="ru-RU" sz="1800" dirty="0"/>
              <a:t>   </a:t>
            </a:r>
            <a:r>
              <a:rPr lang="ru-RU" sz="1800" dirty="0" err="1"/>
              <a:t>органи</a:t>
            </a:r>
            <a:r>
              <a:rPr lang="ru-RU" sz="1800" dirty="0"/>
              <a:t>   </a:t>
            </a:r>
            <a:r>
              <a:rPr lang="ru-RU" sz="1800" dirty="0" err="1"/>
              <a:t>виконавчої</a:t>
            </a:r>
            <a:r>
              <a:rPr lang="ru-RU" sz="1800" dirty="0"/>
              <a:t>   </a:t>
            </a:r>
            <a:r>
              <a:rPr lang="ru-RU" sz="1800" dirty="0" err="1"/>
              <a:t>влади</a:t>
            </a:r>
            <a:r>
              <a:rPr lang="ru-RU" sz="1800" dirty="0"/>
              <a:t>   </a:t>
            </a:r>
            <a:r>
              <a:rPr lang="ru-RU" sz="1800" dirty="0" err="1"/>
              <a:t>діють</a:t>
            </a:r>
            <a:r>
              <a:rPr lang="ru-RU" sz="1800" dirty="0"/>
              <a:t>   за    принципом </a:t>
            </a:r>
          </a:p>
          <a:p>
            <a:pPr marL="0" indent="0">
              <a:buNone/>
            </a:pPr>
            <a:r>
              <a:rPr lang="ru-RU" sz="1800" dirty="0" err="1"/>
              <a:t>єдиноначальності</a:t>
            </a:r>
            <a:r>
              <a:rPr lang="ru-RU" sz="1800" dirty="0"/>
              <a:t>,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інше</a:t>
            </a:r>
            <a:r>
              <a:rPr lang="ru-RU" sz="1800" dirty="0"/>
              <a:t> не </a:t>
            </a:r>
            <a:r>
              <a:rPr lang="ru-RU" sz="1800" dirty="0" err="1"/>
              <a:t>передбачено</a:t>
            </a:r>
            <a:r>
              <a:rPr lang="ru-RU" sz="1800" dirty="0"/>
              <a:t> законом.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     3. </a:t>
            </a:r>
            <a:r>
              <a:rPr lang="ru-RU" sz="1800" dirty="0" err="1"/>
              <a:t>Підприємства</a:t>
            </a:r>
            <a:r>
              <a:rPr lang="ru-RU" sz="1800" dirty="0"/>
              <a:t>,  установи  та  </a:t>
            </a:r>
            <a:r>
              <a:rPr lang="ru-RU" sz="1800" dirty="0" err="1"/>
              <a:t>організації</a:t>
            </a:r>
            <a:r>
              <a:rPr lang="ru-RU" sz="1800" dirty="0"/>
              <a:t>,  </a:t>
            </a:r>
            <a:r>
              <a:rPr lang="ru-RU" sz="1800" dirty="0" err="1"/>
              <a:t>що</a:t>
            </a:r>
            <a:r>
              <a:rPr lang="ru-RU" sz="1800" dirty="0"/>
              <a:t>  належать до </a:t>
            </a:r>
          </a:p>
          <a:p>
            <a:pPr marL="0" indent="0">
              <a:buNone/>
            </a:pPr>
            <a:r>
              <a:rPr lang="ru-RU" sz="1800" dirty="0" err="1"/>
              <a:t>сфери</a:t>
            </a:r>
            <a:r>
              <a:rPr lang="ru-RU" sz="1800" dirty="0"/>
              <a:t> </a:t>
            </a:r>
            <a:r>
              <a:rPr lang="ru-RU" sz="1800" dirty="0" err="1"/>
              <a:t>управління</a:t>
            </a:r>
            <a:r>
              <a:rPr lang="ru-RU" sz="1800" dirty="0"/>
              <a:t> </a:t>
            </a:r>
            <a:r>
              <a:rPr lang="ru-RU" sz="1800" dirty="0" err="1"/>
              <a:t>міністерств</a:t>
            </a:r>
            <a:r>
              <a:rPr lang="ru-RU" sz="1800" dirty="0"/>
              <a:t>,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центральних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 err="1"/>
              <a:t>влади</a:t>
            </a:r>
            <a:r>
              <a:rPr lang="ru-RU" sz="1800" dirty="0"/>
              <a:t>,  не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здійснювати</a:t>
            </a:r>
            <a:r>
              <a:rPr lang="ru-RU" sz="1800" dirty="0"/>
              <a:t> </a:t>
            </a:r>
            <a:r>
              <a:rPr lang="ru-RU" sz="1800" dirty="0" err="1"/>
              <a:t>владні</a:t>
            </a:r>
            <a:r>
              <a:rPr lang="ru-RU" sz="1800" dirty="0"/>
              <a:t> </a:t>
            </a:r>
            <a:r>
              <a:rPr lang="ru-RU" sz="1800" dirty="0" err="1"/>
              <a:t>повноваження</a:t>
            </a:r>
            <a:r>
              <a:rPr lang="ru-RU" sz="1800" dirty="0"/>
              <a:t>,  </a:t>
            </a:r>
            <a:r>
              <a:rPr lang="ru-RU" sz="1800" dirty="0" err="1"/>
              <a:t>крім</a:t>
            </a:r>
            <a:r>
              <a:rPr lang="ru-RU" sz="1800" dirty="0"/>
              <a:t> </a:t>
            </a:r>
            <a:r>
              <a:rPr lang="ru-RU" sz="1800" dirty="0" err="1"/>
              <a:t>випадків</a:t>
            </a:r>
            <a:r>
              <a:rPr lang="ru-RU" sz="1800" dirty="0"/>
              <a:t>, </a:t>
            </a:r>
          </a:p>
          <a:p>
            <a:pPr marL="0" indent="0">
              <a:buNone/>
            </a:pPr>
            <a:r>
              <a:rPr lang="ru-RU" sz="1800" dirty="0" err="1"/>
              <a:t>визначених</a:t>
            </a:r>
            <a:r>
              <a:rPr lang="ru-RU" sz="1800" dirty="0"/>
              <a:t> законом.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3784810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Міністр</a:t>
            </a:r>
            <a:r>
              <a:rPr lang="ru-RU" dirty="0"/>
              <a:t> як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/>
              <a:t>1) </a:t>
            </a:r>
            <a:r>
              <a:rPr lang="ru-RU" sz="1800" dirty="0" err="1"/>
              <a:t>очолює</a:t>
            </a:r>
            <a:r>
              <a:rPr lang="ru-RU" sz="1800" dirty="0"/>
              <a:t> </a:t>
            </a:r>
            <a:r>
              <a:rPr lang="ru-RU" sz="1800" dirty="0" err="1"/>
              <a:t>міністерство</a:t>
            </a:r>
            <a:r>
              <a:rPr lang="ru-RU" sz="1800" dirty="0"/>
              <a:t>, </a:t>
            </a:r>
            <a:r>
              <a:rPr lang="ru-RU" sz="1800" dirty="0" err="1"/>
              <a:t>здійснює</a:t>
            </a:r>
            <a:r>
              <a:rPr lang="ru-RU" sz="1800" dirty="0"/>
              <a:t> </a:t>
            </a:r>
            <a:r>
              <a:rPr lang="ru-RU" sz="1800" dirty="0" err="1"/>
              <a:t>керівництво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діяльністю</a:t>
            </a:r>
            <a:r>
              <a:rPr lang="ru-RU" sz="1800" dirty="0"/>
              <a:t>; </a:t>
            </a:r>
          </a:p>
          <a:p>
            <a:endParaRPr lang="ru-RU" sz="1800" dirty="0"/>
          </a:p>
          <a:p>
            <a:r>
              <a:rPr lang="ru-RU" sz="1800" dirty="0"/>
              <a:t>     2) </a:t>
            </a:r>
            <a:r>
              <a:rPr lang="ru-RU" sz="1800" dirty="0" err="1"/>
              <a:t>визначає</a:t>
            </a:r>
            <a:r>
              <a:rPr lang="ru-RU" sz="1800" dirty="0"/>
              <a:t> </a:t>
            </a:r>
            <a:r>
              <a:rPr lang="ru-RU" sz="1800" dirty="0" err="1"/>
              <a:t>пріоритети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</a:t>
            </a:r>
            <a:r>
              <a:rPr lang="ru-RU" sz="1800" dirty="0" err="1"/>
              <a:t>міністерства</a:t>
            </a:r>
            <a:r>
              <a:rPr lang="ru-RU" sz="1800" dirty="0"/>
              <a:t> та шляхи </a:t>
            </a:r>
            <a:r>
              <a:rPr lang="ru-RU" sz="1800" dirty="0" err="1"/>
              <a:t>виконання</a:t>
            </a:r>
            <a:r>
              <a:rPr lang="ru-RU" sz="1800" dirty="0"/>
              <a:t> </a:t>
            </a:r>
            <a:r>
              <a:rPr lang="ru-RU" sz="1800" dirty="0" err="1" smtClean="0"/>
              <a:t>покладених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нього</a:t>
            </a:r>
            <a:r>
              <a:rPr lang="ru-RU" sz="1800" dirty="0"/>
              <a:t> </a:t>
            </a:r>
            <a:r>
              <a:rPr lang="ru-RU" sz="1800" dirty="0" err="1"/>
              <a:t>завдань</a:t>
            </a:r>
            <a:r>
              <a:rPr lang="ru-RU" sz="1800" dirty="0"/>
              <a:t>, </a:t>
            </a:r>
            <a:r>
              <a:rPr lang="ru-RU" sz="1800" dirty="0" err="1"/>
              <a:t>затверджує</a:t>
            </a:r>
            <a:r>
              <a:rPr lang="ru-RU" sz="1800" dirty="0"/>
              <a:t> </a:t>
            </a:r>
            <a:r>
              <a:rPr lang="ru-RU" sz="1800" dirty="0" err="1"/>
              <a:t>плани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</a:t>
            </a:r>
            <a:r>
              <a:rPr lang="ru-RU" sz="1800" dirty="0" err="1"/>
              <a:t>міністерства</a:t>
            </a:r>
            <a:r>
              <a:rPr lang="ru-RU" sz="1800" dirty="0"/>
              <a:t>, </a:t>
            </a:r>
            <a:r>
              <a:rPr lang="ru-RU" sz="1800" dirty="0" err="1" smtClean="0"/>
              <a:t>звіти</a:t>
            </a:r>
            <a:r>
              <a:rPr lang="ru-RU" sz="1800" dirty="0" smtClean="0"/>
              <a:t> </a:t>
            </a:r>
            <a:r>
              <a:rPr lang="ru-RU" sz="1800" dirty="0"/>
              <a:t>про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виконання</a:t>
            </a:r>
            <a:r>
              <a:rPr lang="ru-RU" sz="1800" dirty="0"/>
              <a:t>; </a:t>
            </a:r>
          </a:p>
          <a:p>
            <a:endParaRPr lang="ru-RU" sz="1800" dirty="0"/>
          </a:p>
          <a:p>
            <a:r>
              <a:rPr lang="ru-RU" sz="1800" dirty="0"/>
              <a:t>     3) в межах </a:t>
            </a:r>
            <a:r>
              <a:rPr lang="ru-RU" sz="1800" dirty="0" err="1"/>
              <a:t>компетенції</a:t>
            </a:r>
            <a:r>
              <a:rPr lang="ru-RU" sz="1800" dirty="0"/>
              <a:t>  </a:t>
            </a:r>
            <a:r>
              <a:rPr lang="ru-RU" sz="1800" dirty="0" err="1"/>
              <a:t>організовує</a:t>
            </a:r>
            <a:r>
              <a:rPr lang="ru-RU" sz="1800" dirty="0"/>
              <a:t>  та  </a:t>
            </a:r>
            <a:r>
              <a:rPr lang="ru-RU" sz="1800" dirty="0" err="1"/>
              <a:t>контролює</a:t>
            </a:r>
            <a:r>
              <a:rPr lang="ru-RU" sz="1800" dirty="0"/>
              <a:t>  </a:t>
            </a:r>
            <a:r>
              <a:rPr lang="ru-RU" sz="1800" dirty="0" err="1"/>
              <a:t>виконання</a:t>
            </a:r>
            <a:r>
              <a:rPr lang="ru-RU" sz="1800" dirty="0"/>
              <a:t> </a:t>
            </a:r>
            <a:r>
              <a:rPr lang="ru-RU" sz="1800" dirty="0" err="1" smtClean="0"/>
              <a:t>апаратом</a:t>
            </a:r>
            <a:r>
              <a:rPr lang="ru-RU" sz="1800" dirty="0" smtClean="0"/>
              <a:t>  </a:t>
            </a:r>
            <a:r>
              <a:rPr lang="ru-RU" sz="1800" dirty="0" err="1"/>
              <a:t>міністерства</a:t>
            </a:r>
            <a:r>
              <a:rPr lang="ru-RU" sz="1800" dirty="0"/>
              <a:t>  і  </a:t>
            </a:r>
            <a:r>
              <a:rPr lang="ru-RU" sz="1800" dirty="0" err="1"/>
              <a:t>територіальними</a:t>
            </a:r>
            <a:r>
              <a:rPr lang="ru-RU" sz="1800" dirty="0"/>
              <a:t>  органами  </a:t>
            </a:r>
            <a:r>
              <a:rPr lang="ru-RU" sz="1800" dirty="0" err="1"/>
              <a:t>міністерства</a:t>
            </a:r>
            <a:r>
              <a:rPr lang="ru-RU" sz="1800" dirty="0"/>
              <a:t> </a:t>
            </a:r>
            <a:r>
              <a:rPr lang="ru-RU" sz="1800" dirty="0" err="1" smtClean="0"/>
              <a:t>Конституції</a:t>
            </a:r>
            <a:r>
              <a:rPr lang="ru-RU" sz="1800" dirty="0" smtClean="0"/>
              <a:t>,  </a:t>
            </a:r>
            <a:r>
              <a:rPr lang="ru-RU" sz="1800" dirty="0" err="1"/>
              <a:t>законів</a:t>
            </a:r>
            <a:r>
              <a:rPr lang="ru-RU" sz="1800" dirty="0"/>
              <a:t>  </a:t>
            </a:r>
            <a:r>
              <a:rPr lang="ru-RU" sz="1800" dirty="0" err="1"/>
              <a:t>України</a:t>
            </a:r>
            <a:r>
              <a:rPr lang="ru-RU" sz="1800" dirty="0"/>
              <a:t>,  </a:t>
            </a:r>
            <a:r>
              <a:rPr lang="ru-RU" sz="1800" dirty="0" err="1"/>
              <a:t>актів</a:t>
            </a:r>
            <a:r>
              <a:rPr lang="ru-RU" sz="1800" dirty="0"/>
              <a:t> </a:t>
            </a:r>
            <a:r>
              <a:rPr lang="ru-RU" sz="1800" dirty="0" smtClean="0"/>
              <a:t>Президента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актів</a:t>
            </a:r>
            <a:r>
              <a:rPr lang="ru-RU" sz="1800" dirty="0"/>
              <a:t> </a:t>
            </a:r>
            <a:r>
              <a:rPr lang="ru-RU" sz="1800" dirty="0" err="1"/>
              <a:t>Кабінету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4) </a:t>
            </a:r>
            <a:r>
              <a:rPr lang="ru-RU" sz="1600" dirty="0" err="1"/>
              <a:t>забезпечує</a:t>
            </a:r>
            <a:r>
              <a:rPr lang="ru-RU" sz="1600" dirty="0"/>
              <a:t> 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зобов'язань</a:t>
            </a:r>
            <a:r>
              <a:rPr lang="ru-RU" sz="1600" dirty="0"/>
              <a:t>,  </a:t>
            </a:r>
            <a:r>
              <a:rPr lang="ru-RU" sz="1600" dirty="0" err="1"/>
              <a:t>взятих</a:t>
            </a:r>
            <a:r>
              <a:rPr lang="ru-RU" sz="1600" dirty="0"/>
              <a:t> за </a:t>
            </a:r>
            <a:r>
              <a:rPr lang="ru-RU" sz="1600" dirty="0" err="1"/>
              <a:t>міжнародними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/>
              <a:t>договорами </a:t>
            </a:r>
            <a:r>
              <a:rPr lang="ru-RU" sz="1600" dirty="0" err="1"/>
              <a:t>України</a:t>
            </a:r>
            <a:r>
              <a:rPr lang="ru-RU" sz="1600" dirty="0"/>
              <a:t>;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 5) вносить   </a:t>
            </a:r>
            <a:r>
              <a:rPr lang="ru-RU" sz="1600" dirty="0" err="1"/>
              <a:t>Прем'єр-міністрові</a:t>
            </a:r>
            <a:r>
              <a:rPr lang="ru-RU" sz="1600" dirty="0"/>
              <a:t>   </a:t>
            </a:r>
            <a:r>
              <a:rPr lang="ru-RU" sz="1600" dirty="0" err="1"/>
              <a:t>України</a:t>
            </a:r>
            <a:r>
              <a:rPr lang="ru-RU" sz="1600" dirty="0"/>
              <a:t>   </a:t>
            </a:r>
            <a:r>
              <a:rPr lang="ru-RU" sz="1600" dirty="0" err="1"/>
              <a:t>пропозиції</a:t>
            </a:r>
            <a:r>
              <a:rPr lang="ru-RU" sz="1600" dirty="0"/>
              <a:t>  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 err="1"/>
              <a:t>призначення</a:t>
            </a:r>
            <a:r>
              <a:rPr lang="ru-RU" sz="1600" dirty="0"/>
              <a:t>  на  посади  </a:t>
            </a:r>
            <a:r>
              <a:rPr lang="ru-RU" sz="1600" dirty="0" err="1"/>
              <a:t>першого</a:t>
            </a:r>
            <a:r>
              <a:rPr lang="ru-RU" sz="1600" dirty="0"/>
              <a:t>  заступника </a:t>
            </a:r>
            <a:r>
              <a:rPr lang="ru-RU" sz="1600" dirty="0" err="1"/>
              <a:t>міністра</a:t>
            </a:r>
            <a:r>
              <a:rPr lang="ru-RU" sz="1600" dirty="0"/>
              <a:t>,  заступника </a:t>
            </a:r>
          </a:p>
          <a:p>
            <a:pPr marL="0" indent="0">
              <a:buNone/>
            </a:pPr>
            <a:r>
              <a:rPr lang="ru-RU" sz="1600" dirty="0" err="1"/>
              <a:t>міністра</a:t>
            </a:r>
            <a:r>
              <a:rPr lang="ru-RU" sz="1600" dirty="0"/>
              <a:t>, заступника </a:t>
            </a:r>
            <a:r>
              <a:rPr lang="ru-RU" sz="1600" dirty="0" err="1"/>
              <a:t>міністра</a:t>
            </a:r>
            <a:r>
              <a:rPr lang="ru-RU" sz="1600" dirty="0"/>
              <a:t> - </a:t>
            </a:r>
            <a:r>
              <a:rPr lang="ru-RU" sz="1600" dirty="0" err="1"/>
              <a:t>керівника</a:t>
            </a:r>
            <a:r>
              <a:rPr lang="ru-RU" sz="1600" dirty="0"/>
              <a:t> </a:t>
            </a:r>
            <a:r>
              <a:rPr lang="ru-RU" sz="1600" dirty="0" err="1"/>
              <a:t>апарату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    6) </a:t>
            </a:r>
            <a:r>
              <a:rPr lang="ru-RU" sz="1600" dirty="0" err="1"/>
              <a:t>затверджує</a:t>
            </a:r>
            <a:r>
              <a:rPr lang="ru-RU" sz="1600" dirty="0"/>
              <a:t>  </a:t>
            </a:r>
            <a:r>
              <a:rPr lang="ru-RU" sz="1600" dirty="0" err="1"/>
              <a:t>положення</a:t>
            </a:r>
            <a:r>
              <a:rPr lang="ru-RU" sz="1600" dirty="0"/>
              <a:t> про </a:t>
            </a:r>
            <a:r>
              <a:rPr lang="ru-RU" sz="1600" dirty="0" err="1"/>
              <a:t>самостійні</a:t>
            </a:r>
            <a:r>
              <a:rPr lang="ru-RU" sz="1600" dirty="0"/>
              <a:t> </a:t>
            </a:r>
            <a:r>
              <a:rPr lang="ru-RU" sz="1600" dirty="0" err="1"/>
              <a:t>структурні</a:t>
            </a:r>
            <a:r>
              <a:rPr lang="ru-RU" sz="1600" dirty="0"/>
              <a:t> </a:t>
            </a:r>
            <a:r>
              <a:rPr lang="ru-RU" sz="1600" dirty="0" err="1"/>
              <a:t>підрозділи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 err="1"/>
              <a:t>апарату</a:t>
            </a:r>
            <a:r>
              <a:rPr lang="ru-RU" sz="1600" dirty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,  </a:t>
            </a:r>
            <a:r>
              <a:rPr lang="ru-RU" sz="1600" dirty="0" err="1"/>
              <a:t>призначає</a:t>
            </a:r>
            <a:r>
              <a:rPr lang="ru-RU" sz="1600" dirty="0"/>
              <a:t> на посади та </a:t>
            </a:r>
            <a:r>
              <a:rPr lang="ru-RU" sz="1600" dirty="0" err="1"/>
              <a:t>звільняє</a:t>
            </a:r>
            <a:r>
              <a:rPr lang="ru-RU" sz="1600" dirty="0"/>
              <a:t> з посад 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 smtClean="0"/>
              <a:t>керівників</a:t>
            </a:r>
            <a:r>
              <a:rPr lang="ru-RU" sz="1600" dirty="0" smtClean="0"/>
              <a:t>   </a:t>
            </a:r>
            <a:r>
              <a:rPr lang="ru-RU" sz="1600" dirty="0"/>
              <a:t>і  </a:t>
            </a:r>
            <a:r>
              <a:rPr lang="ru-RU" sz="1600" dirty="0" err="1"/>
              <a:t>заступників</a:t>
            </a:r>
            <a:r>
              <a:rPr lang="ru-RU" sz="1600" dirty="0"/>
              <a:t>  </a:t>
            </a:r>
            <a:r>
              <a:rPr lang="ru-RU" sz="1600" dirty="0" err="1"/>
              <a:t>керівників</a:t>
            </a:r>
            <a:r>
              <a:rPr lang="ru-RU" sz="1600" dirty="0"/>
              <a:t>,  </a:t>
            </a:r>
            <a:r>
              <a:rPr lang="ru-RU" sz="1600" dirty="0" err="1"/>
              <a:t>працівників</a:t>
            </a:r>
            <a:r>
              <a:rPr lang="ru-RU" sz="1600" dirty="0"/>
              <a:t>  </a:t>
            </a:r>
            <a:r>
              <a:rPr lang="ru-RU" sz="1600" dirty="0" err="1"/>
              <a:t>патронатної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служби</a:t>
            </a:r>
            <a:r>
              <a:rPr lang="ru-RU" sz="1600" dirty="0" smtClean="0"/>
              <a:t> </a:t>
            </a:r>
            <a:r>
              <a:rPr lang="ru-RU" sz="1600" dirty="0" err="1"/>
              <a:t>міністра</a:t>
            </a:r>
            <a:r>
              <a:rPr lang="ru-RU" sz="1600" dirty="0"/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317437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ТАКОЖ: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09728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7) вносить </a:t>
            </a:r>
            <a:r>
              <a:rPr lang="ru-RU" sz="1600" dirty="0" err="1"/>
              <a:t>Кабінету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подання</a:t>
            </a:r>
            <a:r>
              <a:rPr lang="ru-RU" sz="1600" dirty="0"/>
              <a:t> про </a:t>
            </a:r>
            <a:r>
              <a:rPr lang="ru-RU" sz="1600" dirty="0" err="1"/>
              <a:t>утворення</a:t>
            </a:r>
            <a:r>
              <a:rPr lang="ru-RU" sz="1600" dirty="0"/>
              <a:t> в </a:t>
            </a:r>
            <a:r>
              <a:rPr lang="ru-RU" sz="1600" dirty="0" smtClean="0"/>
              <a:t>межах  </a:t>
            </a:r>
            <a:r>
              <a:rPr lang="ru-RU" sz="1600" dirty="0" err="1"/>
              <a:t>граничної</a:t>
            </a:r>
            <a:r>
              <a:rPr lang="ru-RU" sz="1600" dirty="0"/>
              <a:t>  </a:t>
            </a:r>
            <a:r>
              <a:rPr lang="ru-RU" sz="1600" dirty="0" err="1"/>
              <a:t>чисельності</a:t>
            </a:r>
            <a:r>
              <a:rPr lang="ru-RU" sz="1600" dirty="0"/>
              <a:t>  </a:t>
            </a:r>
            <a:r>
              <a:rPr lang="ru-RU" sz="1600" dirty="0" err="1"/>
              <a:t>державних</a:t>
            </a:r>
            <a:r>
              <a:rPr lang="ru-RU" sz="1600" dirty="0"/>
              <a:t> </a:t>
            </a:r>
            <a:r>
              <a:rPr lang="ru-RU" sz="1600" dirty="0" err="1"/>
              <a:t>службовців</a:t>
            </a:r>
            <a:r>
              <a:rPr lang="ru-RU" sz="1600" dirty="0"/>
              <a:t> та </a:t>
            </a:r>
            <a:r>
              <a:rPr lang="ru-RU" sz="1600" dirty="0" err="1"/>
              <a:t>працівників</a:t>
            </a:r>
            <a:r>
              <a:rPr lang="ru-RU" sz="1600" dirty="0"/>
              <a:t> </a:t>
            </a:r>
            <a:r>
              <a:rPr lang="ru-RU" sz="1600" dirty="0" err="1" smtClean="0"/>
              <a:t>апарату</a:t>
            </a:r>
            <a:r>
              <a:rPr lang="ru-RU" sz="1600" dirty="0" smtClean="0"/>
              <a:t>  </a:t>
            </a:r>
            <a:r>
              <a:rPr lang="ru-RU" sz="1600" dirty="0" err="1"/>
              <a:t>міністерства</a:t>
            </a:r>
            <a:r>
              <a:rPr lang="ru-RU" sz="1600" dirty="0"/>
              <a:t>  і   </a:t>
            </a:r>
            <a:r>
              <a:rPr lang="ru-RU" sz="1600" dirty="0" err="1"/>
              <a:t>коштів</a:t>
            </a:r>
            <a:r>
              <a:rPr lang="ru-RU" sz="1600" dirty="0"/>
              <a:t>,   </a:t>
            </a:r>
            <a:r>
              <a:rPr lang="ru-RU" sz="1600" dirty="0" err="1"/>
              <a:t>передбачених</a:t>
            </a:r>
            <a:r>
              <a:rPr lang="ru-RU" sz="1600" dirty="0"/>
              <a:t>   на   </a:t>
            </a:r>
            <a:r>
              <a:rPr lang="ru-RU" sz="1600" dirty="0" err="1"/>
              <a:t>утримання</a:t>
            </a:r>
            <a:r>
              <a:rPr lang="ru-RU" sz="1600" dirty="0"/>
              <a:t> </a:t>
            </a:r>
            <a:r>
              <a:rPr lang="ru-RU" sz="1600" dirty="0" err="1" smtClean="0"/>
              <a:t>міністерства</a:t>
            </a:r>
            <a:r>
              <a:rPr lang="ru-RU" sz="1600" dirty="0"/>
              <a:t>,  </a:t>
            </a:r>
            <a:r>
              <a:rPr lang="ru-RU" sz="1600" dirty="0" err="1"/>
              <a:t>ліквідацію</a:t>
            </a:r>
            <a:r>
              <a:rPr lang="ru-RU" sz="1600" dirty="0"/>
              <a:t>,  </a:t>
            </a:r>
            <a:r>
              <a:rPr lang="ru-RU" sz="1600" dirty="0" err="1"/>
              <a:t>реорганізацію</a:t>
            </a:r>
            <a:r>
              <a:rPr lang="ru-RU" sz="1600" dirty="0"/>
              <a:t>  </a:t>
            </a:r>
            <a:r>
              <a:rPr lang="ru-RU" sz="1600" dirty="0" err="1"/>
              <a:t>територіальних</a:t>
            </a:r>
            <a:r>
              <a:rPr lang="ru-RU" sz="1600" dirty="0"/>
              <a:t> 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 </a:t>
            </a:r>
            <a:r>
              <a:rPr lang="ru-RU" sz="1600" dirty="0"/>
              <a:t>як  </a:t>
            </a:r>
            <a:r>
              <a:rPr lang="ru-RU" sz="1600" dirty="0" err="1"/>
              <a:t>юридичних</a:t>
            </a:r>
            <a:r>
              <a:rPr lang="ru-RU" sz="1600" dirty="0"/>
              <a:t>  </a:t>
            </a:r>
            <a:r>
              <a:rPr lang="ru-RU" sz="1600" dirty="0" err="1"/>
              <a:t>осіб</a:t>
            </a:r>
            <a:r>
              <a:rPr lang="ru-RU" sz="1600" dirty="0"/>
              <a:t>  </a:t>
            </a:r>
            <a:r>
              <a:rPr lang="ru-RU" sz="1600" dirty="0" err="1"/>
              <a:t>публічного</a:t>
            </a:r>
            <a:r>
              <a:rPr lang="ru-RU" sz="1600" dirty="0"/>
              <a:t>  права,   </a:t>
            </a:r>
            <a:r>
              <a:rPr lang="ru-RU" sz="1600" dirty="0" err="1"/>
              <a:t>затверджує</a:t>
            </a:r>
            <a:r>
              <a:rPr lang="ru-RU" sz="1600" dirty="0"/>
              <a:t>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</a:t>
            </a:r>
            <a:r>
              <a:rPr lang="ru-RU" sz="1600" dirty="0"/>
              <a:t>про них; </a:t>
            </a:r>
          </a:p>
          <a:p>
            <a:endParaRPr lang="ru-RU" sz="1600" dirty="0"/>
          </a:p>
          <a:p>
            <a:r>
              <a:rPr lang="ru-RU" sz="1600" dirty="0"/>
              <a:t> </a:t>
            </a:r>
            <a:r>
              <a:rPr lang="ru-RU" sz="1600" dirty="0" smtClean="0"/>
              <a:t>  </a:t>
            </a:r>
            <a:r>
              <a:rPr lang="ru-RU" sz="1600" dirty="0"/>
              <a:t>8) </a:t>
            </a:r>
            <a:r>
              <a:rPr lang="ru-RU" sz="1600" dirty="0" err="1"/>
              <a:t>затверджує</a:t>
            </a:r>
            <a:r>
              <a:rPr lang="ru-RU" sz="1600" dirty="0"/>
              <a:t>   структуру   </a:t>
            </a:r>
            <a:r>
              <a:rPr lang="ru-RU" sz="1600" dirty="0" err="1"/>
              <a:t>апарату</a:t>
            </a:r>
            <a:r>
              <a:rPr lang="ru-RU" sz="1600" dirty="0"/>
              <a:t>   </a:t>
            </a:r>
            <a:r>
              <a:rPr lang="ru-RU" sz="1600" dirty="0" err="1"/>
              <a:t>міністерства</a:t>
            </a:r>
            <a:r>
              <a:rPr lang="ru-RU" sz="1600" dirty="0"/>
              <a:t>   і  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 smtClean="0"/>
              <a:t>територіальних</a:t>
            </a:r>
            <a:r>
              <a:rPr lang="ru-RU" sz="1600" dirty="0" smtClean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; </a:t>
            </a:r>
          </a:p>
          <a:p>
            <a:endParaRPr lang="ru-RU" sz="1600" dirty="0"/>
          </a:p>
          <a:p>
            <a:r>
              <a:rPr lang="ru-RU" sz="1600" dirty="0"/>
              <a:t>     9) </a:t>
            </a:r>
            <a:r>
              <a:rPr lang="ru-RU" sz="1600" dirty="0" err="1"/>
              <a:t>утворює</a:t>
            </a:r>
            <a:r>
              <a:rPr lang="ru-RU" sz="1600" dirty="0"/>
              <a:t>,  </a:t>
            </a:r>
            <a:r>
              <a:rPr lang="ru-RU" sz="1600" dirty="0" err="1"/>
              <a:t>ліквідовує</a:t>
            </a:r>
            <a:r>
              <a:rPr lang="ru-RU" sz="1600" dirty="0"/>
              <a:t>,  </a:t>
            </a:r>
            <a:r>
              <a:rPr lang="ru-RU" sz="1600" dirty="0" err="1"/>
              <a:t>реорганізовує</a:t>
            </a:r>
            <a:r>
              <a:rPr lang="ru-RU" sz="1600" dirty="0"/>
              <a:t>  за   </a:t>
            </a:r>
            <a:r>
              <a:rPr lang="ru-RU" sz="1600" dirty="0" err="1"/>
              <a:t>погодженням</a:t>
            </a:r>
            <a:r>
              <a:rPr lang="ru-RU" sz="1600" dirty="0"/>
              <a:t>   з </a:t>
            </a:r>
            <a:r>
              <a:rPr lang="ru-RU" sz="1600" dirty="0" err="1" smtClean="0"/>
              <a:t>Кабінетом</a:t>
            </a:r>
            <a:r>
              <a:rPr lang="ru-RU" sz="1600" dirty="0" smtClean="0"/>
              <a:t>  </a:t>
            </a:r>
            <a:r>
              <a:rPr lang="ru-RU" sz="1600" dirty="0" err="1"/>
              <a:t>Міністрів</a:t>
            </a:r>
            <a:r>
              <a:rPr lang="ru-RU" sz="1600" dirty="0"/>
              <a:t> 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територіальні</a:t>
            </a:r>
            <a:r>
              <a:rPr lang="ru-RU" sz="1600" dirty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 як </a:t>
            </a:r>
            <a:r>
              <a:rPr lang="ru-RU" sz="1600" dirty="0" err="1" smtClean="0"/>
              <a:t>структурні</a:t>
            </a:r>
            <a:r>
              <a:rPr lang="ru-RU" sz="1600" dirty="0" smtClean="0"/>
              <a:t> </a:t>
            </a:r>
            <a:r>
              <a:rPr lang="ru-RU" sz="1600" dirty="0" err="1"/>
              <a:t>підрозділи</a:t>
            </a:r>
            <a:r>
              <a:rPr lang="ru-RU" sz="1600" dirty="0"/>
              <a:t> </a:t>
            </a:r>
            <a:r>
              <a:rPr lang="ru-RU" sz="1600" dirty="0" err="1"/>
              <a:t>апарату</a:t>
            </a:r>
            <a:r>
              <a:rPr lang="ru-RU" sz="1600" dirty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,  </a:t>
            </a:r>
            <a:r>
              <a:rPr lang="ru-RU" sz="1600" dirty="0" err="1"/>
              <a:t>що</a:t>
            </a:r>
            <a:r>
              <a:rPr lang="ru-RU" sz="1600" dirty="0"/>
              <a:t> не  </a:t>
            </a:r>
            <a:r>
              <a:rPr lang="ru-RU" sz="1600" dirty="0" err="1"/>
              <a:t>мають</a:t>
            </a:r>
            <a:r>
              <a:rPr lang="ru-RU" sz="1600" dirty="0"/>
              <a:t>  статусу </a:t>
            </a:r>
            <a:r>
              <a:rPr lang="ru-RU" sz="1600" dirty="0" err="1" smtClean="0"/>
              <a:t>юридичної</a:t>
            </a:r>
            <a:r>
              <a:rPr lang="ru-RU" sz="1600" dirty="0" smtClean="0"/>
              <a:t> </a:t>
            </a:r>
            <a:r>
              <a:rPr lang="ru-RU" sz="1600" dirty="0"/>
              <a:t>особи; 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65712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10) </a:t>
            </a:r>
            <a:r>
              <a:rPr lang="ru-RU" sz="1600" dirty="0" err="1"/>
              <a:t>призначає</a:t>
            </a:r>
            <a:r>
              <a:rPr lang="ru-RU" sz="1600" dirty="0"/>
              <a:t>  на  посади  </a:t>
            </a:r>
            <a:r>
              <a:rPr lang="ru-RU" sz="1600" dirty="0" err="1"/>
              <a:t>керівників</a:t>
            </a:r>
            <a:r>
              <a:rPr lang="ru-RU" sz="1600" dirty="0"/>
              <a:t>  </a:t>
            </a:r>
            <a:r>
              <a:rPr lang="ru-RU" sz="1600" dirty="0" err="1"/>
              <a:t>територіальних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 </a:t>
            </a:r>
            <a:r>
              <a:rPr lang="ru-RU" sz="1600" dirty="0"/>
              <a:t>за  </a:t>
            </a:r>
            <a:r>
              <a:rPr lang="ru-RU" sz="1600" dirty="0" err="1"/>
              <a:t>погодженням</a:t>
            </a:r>
            <a:r>
              <a:rPr lang="ru-RU" sz="1600" dirty="0"/>
              <a:t>  з   головами   </a:t>
            </a:r>
            <a:r>
              <a:rPr lang="ru-RU" sz="1600" dirty="0" err="1"/>
              <a:t>місцевих</a:t>
            </a:r>
            <a:r>
              <a:rPr lang="ru-RU" sz="1600" dirty="0"/>
              <a:t>   </a:t>
            </a:r>
            <a:r>
              <a:rPr lang="ru-RU" sz="1600" dirty="0" err="1"/>
              <a:t>державних</a:t>
            </a:r>
            <a:r>
              <a:rPr lang="ru-RU" sz="1600" dirty="0"/>
              <a:t> </a:t>
            </a:r>
            <a:r>
              <a:rPr lang="ru-RU" sz="1600" dirty="0" err="1" smtClean="0"/>
              <a:t>адміністрацій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заступників</a:t>
            </a:r>
            <a:r>
              <a:rPr lang="ru-RU" sz="1600" dirty="0"/>
              <a:t> і </a:t>
            </a:r>
            <a:r>
              <a:rPr lang="ru-RU" sz="1600" dirty="0" err="1"/>
              <a:t>звільняє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з посад; </a:t>
            </a:r>
            <a:endParaRPr lang="ru-RU" sz="1600" dirty="0" smtClean="0"/>
          </a:p>
          <a:p>
            <a:r>
              <a:rPr lang="ru-RU" sz="1600" dirty="0" smtClean="0"/>
              <a:t>11) </a:t>
            </a:r>
            <a:r>
              <a:rPr lang="ru-RU" sz="1600" dirty="0" err="1"/>
              <a:t>притягує</a:t>
            </a:r>
            <a:r>
              <a:rPr lang="ru-RU" sz="1600" dirty="0"/>
              <a:t>  до  </a:t>
            </a:r>
            <a:r>
              <a:rPr lang="ru-RU" sz="1600" dirty="0" err="1"/>
              <a:t>дисциплінарної</a:t>
            </a:r>
            <a:r>
              <a:rPr lang="ru-RU" sz="1600" dirty="0"/>
              <a:t>  </a:t>
            </a:r>
            <a:r>
              <a:rPr lang="ru-RU" sz="1600" dirty="0" err="1"/>
              <a:t>відповідальності</a:t>
            </a:r>
            <a:r>
              <a:rPr lang="ru-RU" sz="1600" dirty="0"/>
              <a:t> </a:t>
            </a:r>
            <a:r>
              <a:rPr lang="ru-RU" sz="1600" dirty="0" err="1"/>
              <a:t>керівників</a:t>
            </a:r>
            <a:r>
              <a:rPr lang="ru-RU" sz="1600" dirty="0"/>
              <a:t> </a:t>
            </a:r>
            <a:r>
              <a:rPr lang="ru-RU" sz="1600" dirty="0" err="1" smtClean="0"/>
              <a:t>державних</a:t>
            </a:r>
            <a:r>
              <a:rPr lang="ru-RU" sz="1600" dirty="0" smtClean="0"/>
              <a:t> </a:t>
            </a:r>
            <a:r>
              <a:rPr lang="ru-RU" sz="1600" dirty="0" err="1"/>
              <a:t>підприємств</a:t>
            </a:r>
            <a:r>
              <a:rPr lang="ru-RU" sz="1600" dirty="0"/>
              <a:t>,  </a:t>
            </a:r>
            <a:r>
              <a:rPr lang="ru-RU" sz="1600" dirty="0" err="1"/>
              <a:t>установ</a:t>
            </a:r>
            <a:r>
              <a:rPr lang="ru-RU" sz="1600" dirty="0"/>
              <a:t>,  </a:t>
            </a:r>
            <a:r>
              <a:rPr lang="ru-RU" sz="1600" dirty="0" err="1"/>
              <a:t>організацій</a:t>
            </a:r>
            <a:r>
              <a:rPr lang="ru-RU" sz="1600" dirty="0"/>
              <a:t>,  </a:t>
            </a:r>
            <a:r>
              <a:rPr lang="ru-RU" sz="1600" dirty="0" err="1"/>
              <a:t>що</a:t>
            </a:r>
            <a:r>
              <a:rPr lang="ru-RU" sz="1600" dirty="0"/>
              <a:t>  </a:t>
            </a:r>
            <a:r>
              <a:rPr lang="ru-RU" sz="1600" dirty="0" err="1"/>
              <a:t>перебувають</a:t>
            </a:r>
            <a:r>
              <a:rPr lang="ru-RU" sz="1600" dirty="0"/>
              <a:t>  у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відповідного</a:t>
            </a:r>
            <a:r>
              <a:rPr lang="ru-RU" sz="1600" dirty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; </a:t>
            </a:r>
          </a:p>
          <a:p>
            <a:r>
              <a:rPr lang="ru-RU" sz="1600" dirty="0"/>
              <a:t>     </a:t>
            </a:r>
            <a:r>
              <a:rPr lang="ru-RU" sz="1600" dirty="0" smtClean="0"/>
              <a:t>12) </a:t>
            </a:r>
            <a:r>
              <a:rPr lang="ru-RU" sz="1600" dirty="0" err="1"/>
              <a:t>скасовує</a:t>
            </a:r>
            <a:r>
              <a:rPr lang="ru-RU" sz="1600" dirty="0"/>
              <a:t>    </a:t>
            </a:r>
            <a:r>
              <a:rPr lang="ru-RU" sz="1600" dirty="0" err="1"/>
              <a:t>повністю</a:t>
            </a:r>
            <a:r>
              <a:rPr lang="ru-RU" sz="1600" dirty="0"/>
              <a:t>    </a:t>
            </a:r>
            <a:r>
              <a:rPr lang="ru-RU" sz="1600" dirty="0" err="1"/>
              <a:t>чи</a:t>
            </a:r>
            <a:r>
              <a:rPr lang="ru-RU" sz="1600" dirty="0"/>
              <a:t>   в   </a:t>
            </a:r>
            <a:r>
              <a:rPr lang="ru-RU" sz="1600" dirty="0" err="1"/>
              <a:t>окремій</a:t>
            </a:r>
            <a:r>
              <a:rPr lang="ru-RU" sz="1600" dirty="0"/>
              <a:t>   </a:t>
            </a:r>
            <a:r>
              <a:rPr lang="ru-RU" sz="1600" dirty="0" err="1"/>
              <a:t>частині</a:t>
            </a:r>
            <a:r>
              <a:rPr lang="ru-RU" sz="1600" dirty="0"/>
              <a:t>   </a:t>
            </a:r>
            <a:r>
              <a:rPr lang="ru-RU" sz="1600" dirty="0" err="1"/>
              <a:t>акти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територіальних</a:t>
            </a:r>
            <a:r>
              <a:rPr lang="ru-RU" sz="1600" dirty="0" smtClean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smtClean="0"/>
              <a:t>13) </a:t>
            </a:r>
            <a:r>
              <a:rPr lang="ru-RU" sz="1600" dirty="0" err="1"/>
              <a:t>порушує</a:t>
            </a:r>
            <a:r>
              <a:rPr lang="ru-RU" sz="1600" dirty="0"/>
              <a:t> в </a:t>
            </a:r>
            <a:r>
              <a:rPr lang="ru-RU" sz="1600" dirty="0" err="1"/>
              <a:t>установленому</a:t>
            </a:r>
            <a:r>
              <a:rPr lang="ru-RU" sz="1600" dirty="0"/>
              <a:t> порядку </a:t>
            </a:r>
            <a:r>
              <a:rPr lang="ru-RU" sz="1600" dirty="0" err="1"/>
              <a:t>питання</a:t>
            </a:r>
            <a:r>
              <a:rPr lang="ru-RU" sz="1600" dirty="0"/>
              <a:t>  </a:t>
            </a:r>
            <a:r>
              <a:rPr lang="ru-RU" sz="1600" dirty="0" err="1"/>
              <a:t>щодо</a:t>
            </a:r>
            <a:r>
              <a:rPr lang="ru-RU" sz="1600" dirty="0"/>
              <a:t>  </a:t>
            </a:r>
            <a:r>
              <a:rPr lang="ru-RU" sz="1600" dirty="0" err="1"/>
              <a:t>заохочення</a:t>
            </a:r>
            <a:r>
              <a:rPr lang="ru-RU" sz="1600" dirty="0"/>
              <a:t> </a:t>
            </a:r>
            <a:r>
              <a:rPr lang="ru-RU" sz="1600" dirty="0" smtClean="0"/>
              <a:t> та   </a:t>
            </a:r>
            <a:r>
              <a:rPr lang="ru-RU" sz="1600" dirty="0" err="1"/>
              <a:t>притягнення</a:t>
            </a:r>
            <a:r>
              <a:rPr lang="ru-RU" sz="1600" dirty="0"/>
              <a:t>   до   </a:t>
            </a:r>
            <a:r>
              <a:rPr lang="ru-RU" sz="1600" dirty="0" err="1"/>
              <a:t>дисциплінарної</a:t>
            </a:r>
            <a:r>
              <a:rPr lang="ru-RU" sz="1600" dirty="0"/>
              <a:t>   </a:t>
            </a:r>
            <a:r>
              <a:rPr lang="ru-RU" sz="1600" dirty="0" err="1"/>
              <a:t>відповідальності</a:t>
            </a:r>
            <a:r>
              <a:rPr lang="ru-RU" sz="1600" dirty="0"/>
              <a:t>  </a:t>
            </a:r>
            <a:r>
              <a:rPr lang="ru-RU" sz="1600" dirty="0" err="1"/>
              <a:t>першого</a:t>
            </a:r>
            <a:r>
              <a:rPr lang="ru-RU" sz="1600" dirty="0"/>
              <a:t> </a:t>
            </a:r>
            <a:r>
              <a:rPr lang="ru-RU" sz="1600" dirty="0" smtClean="0"/>
              <a:t> заступника   </a:t>
            </a:r>
            <a:r>
              <a:rPr lang="ru-RU" sz="1600" dirty="0"/>
              <a:t>та   </a:t>
            </a:r>
            <a:r>
              <a:rPr lang="ru-RU" sz="1600" dirty="0" err="1"/>
              <a:t>заступників</a:t>
            </a:r>
            <a:r>
              <a:rPr lang="ru-RU" sz="1600" dirty="0"/>
              <a:t>   </a:t>
            </a:r>
            <a:r>
              <a:rPr lang="ru-RU" sz="1600" dirty="0" err="1"/>
              <a:t>міністра</a:t>
            </a:r>
            <a:r>
              <a:rPr lang="ru-RU" sz="1600" dirty="0"/>
              <a:t>,  заступника  </a:t>
            </a:r>
            <a:r>
              <a:rPr lang="ru-RU" sz="1600" dirty="0" err="1"/>
              <a:t>міністра</a:t>
            </a:r>
            <a:r>
              <a:rPr lang="ru-RU" sz="1600" dirty="0"/>
              <a:t>  - 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керівника</a:t>
            </a:r>
            <a:r>
              <a:rPr lang="ru-RU" sz="1600" dirty="0" smtClean="0"/>
              <a:t> </a:t>
            </a:r>
            <a:r>
              <a:rPr lang="ru-RU" sz="1600" dirty="0" err="1"/>
              <a:t>апарату</a:t>
            </a:r>
            <a:r>
              <a:rPr lang="ru-RU" sz="1600" dirty="0"/>
              <a:t>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017574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err="1"/>
              <a:t>Основними</a:t>
            </a:r>
            <a:r>
              <a:rPr lang="ru-RU" sz="1800" dirty="0"/>
              <a:t> </a:t>
            </a:r>
            <a:r>
              <a:rPr lang="ru-RU" sz="1800" dirty="0" err="1"/>
              <a:t>завданнями</a:t>
            </a:r>
            <a:r>
              <a:rPr lang="ru-RU" sz="1800" dirty="0"/>
              <a:t> </a:t>
            </a:r>
            <a:r>
              <a:rPr lang="ru-RU" sz="1800" dirty="0" err="1"/>
              <a:t>міністерства</a:t>
            </a:r>
            <a:r>
              <a:rPr lang="ru-RU" sz="1800" dirty="0"/>
              <a:t> як органу,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 smtClean="0"/>
              <a:t>формування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/>
              <a:t>реалізує</a:t>
            </a:r>
            <a:r>
              <a:rPr lang="ru-RU" sz="1800" dirty="0"/>
              <a:t> </a:t>
            </a:r>
            <a:r>
              <a:rPr lang="ru-RU" sz="1800" dirty="0" err="1"/>
              <a:t>державну</a:t>
            </a:r>
            <a:r>
              <a:rPr lang="ru-RU" sz="1800" dirty="0"/>
              <a:t>  </a:t>
            </a:r>
            <a:r>
              <a:rPr lang="ru-RU" sz="1800" dirty="0" err="1"/>
              <a:t>політику</a:t>
            </a:r>
            <a:r>
              <a:rPr lang="ru-RU" sz="1800" dirty="0"/>
              <a:t>  в  </a:t>
            </a:r>
            <a:r>
              <a:rPr lang="ru-RU" sz="1800" dirty="0" err="1"/>
              <a:t>одній</a:t>
            </a:r>
            <a:r>
              <a:rPr lang="ru-RU" sz="1800" dirty="0"/>
              <a:t>  </a:t>
            </a:r>
            <a:r>
              <a:rPr lang="ru-RU" sz="1800" dirty="0" err="1"/>
              <a:t>чи</a:t>
            </a:r>
            <a:r>
              <a:rPr lang="ru-RU" sz="1800" dirty="0"/>
              <a:t>  </a:t>
            </a:r>
            <a:r>
              <a:rPr lang="ru-RU" sz="1800" dirty="0" err="1"/>
              <a:t>декількох</a:t>
            </a:r>
            <a:r>
              <a:rPr lang="ru-RU" sz="1800" dirty="0"/>
              <a:t> </a:t>
            </a:r>
            <a:r>
              <a:rPr lang="ru-RU" sz="1800" dirty="0" smtClean="0"/>
              <a:t>сферах</a:t>
            </a:r>
            <a:r>
              <a:rPr lang="ru-RU" sz="1800" dirty="0"/>
              <a:t>, є: 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) </a:t>
            </a:r>
            <a:r>
              <a:rPr lang="ru-RU" sz="1800" dirty="0" err="1"/>
              <a:t>забезпечення</a:t>
            </a:r>
            <a:r>
              <a:rPr lang="ru-RU" sz="1800" dirty="0"/>
              <a:t> нормативно-правового </a:t>
            </a:r>
            <a:r>
              <a:rPr lang="ru-RU" sz="1800" dirty="0" err="1"/>
              <a:t>регулювання</a:t>
            </a:r>
            <a:r>
              <a:rPr lang="ru-RU" sz="1800" dirty="0"/>
              <a:t>; 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2) </a:t>
            </a:r>
            <a:r>
              <a:rPr lang="ru-RU" sz="1800" dirty="0" err="1"/>
              <a:t>визначення</a:t>
            </a:r>
            <a:r>
              <a:rPr lang="ru-RU" sz="1800" dirty="0"/>
              <a:t> </a:t>
            </a:r>
            <a:r>
              <a:rPr lang="ru-RU" sz="1800" dirty="0" err="1"/>
              <a:t>пріоритетних</a:t>
            </a:r>
            <a:r>
              <a:rPr lang="ru-RU" sz="1800" dirty="0"/>
              <a:t> </a:t>
            </a:r>
            <a:r>
              <a:rPr lang="ru-RU" sz="1800" dirty="0" err="1"/>
              <a:t>напрямів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; </a:t>
            </a:r>
          </a:p>
          <a:p>
            <a:pPr marL="0" indent="0">
              <a:buNone/>
            </a:pPr>
            <a:r>
              <a:rPr lang="ru-RU" sz="1800" dirty="0" smtClean="0"/>
              <a:t>  </a:t>
            </a:r>
            <a:r>
              <a:rPr lang="ru-RU" sz="1800" dirty="0"/>
              <a:t>3) </a:t>
            </a:r>
            <a:r>
              <a:rPr lang="ru-RU" sz="1800" dirty="0" err="1"/>
              <a:t>інформування</a:t>
            </a:r>
            <a:r>
              <a:rPr lang="ru-RU" sz="1800" dirty="0"/>
              <a:t>   та   </a:t>
            </a:r>
            <a:r>
              <a:rPr lang="ru-RU" sz="1800" dirty="0" err="1"/>
              <a:t>надання</a:t>
            </a:r>
            <a:r>
              <a:rPr lang="ru-RU" sz="1800" dirty="0"/>
              <a:t>   </a:t>
            </a:r>
            <a:r>
              <a:rPr lang="ru-RU" sz="1800" dirty="0" err="1"/>
              <a:t>роз'яснень</a:t>
            </a:r>
            <a:r>
              <a:rPr lang="ru-RU" sz="1800" dirty="0"/>
              <a:t>  </a:t>
            </a:r>
            <a:r>
              <a:rPr lang="ru-RU" sz="1800" dirty="0" err="1"/>
              <a:t>щодо</a:t>
            </a:r>
            <a:r>
              <a:rPr lang="ru-RU" sz="1800" dirty="0"/>
              <a:t>  </a:t>
            </a:r>
            <a:r>
              <a:rPr lang="ru-RU" sz="1800" dirty="0" err="1"/>
              <a:t>здійснення</a:t>
            </a:r>
            <a:r>
              <a:rPr lang="ru-RU" sz="1800" dirty="0"/>
              <a:t> </a:t>
            </a:r>
            <a:r>
              <a:rPr lang="ru-RU" sz="1800" dirty="0" err="1" smtClean="0"/>
              <a:t>державної</a:t>
            </a:r>
            <a:r>
              <a:rPr lang="ru-RU" sz="1800" dirty="0" smtClean="0"/>
              <a:t> </a:t>
            </a:r>
            <a:r>
              <a:rPr lang="ru-RU" sz="1800" dirty="0" err="1"/>
              <a:t>політики</a:t>
            </a:r>
            <a:r>
              <a:rPr lang="ru-RU" sz="1800" dirty="0"/>
              <a:t>; </a:t>
            </a:r>
          </a:p>
          <a:p>
            <a:pPr marL="0" indent="0">
              <a:buNone/>
            </a:pPr>
            <a:r>
              <a:rPr lang="ru-RU" sz="1800" dirty="0" smtClean="0"/>
              <a:t>4</a:t>
            </a:r>
            <a:r>
              <a:rPr lang="ru-RU" sz="1800" dirty="0"/>
              <a:t>) </a:t>
            </a:r>
            <a:r>
              <a:rPr lang="ru-RU" sz="1800" dirty="0" err="1"/>
              <a:t>узагальнення</a:t>
            </a:r>
            <a:r>
              <a:rPr lang="ru-RU" sz="1800" dirty="0"/>
              <a:t>    практики    </a:t>
            </a:r>
            <a:r>
              <a:rPr lang="ru-RU" sz="1800" dirty="0" err="1"/>
              <a:t>застосування</a:t>
            </a:r>
            <a:r>
              <a:rPr lang="ru-RU" sz="1800" dirty="0"/>
              <a:t>    </a:t>
            </a:r>
            <a:r>
              <a:rPr lang="ru-RU" sz="1800" dirty="0" err="1"/>
              <a:t>законодавства</a:t>
            </a:r>
            <a:r>
              <a:rPr lang="ru-RU" sz="1800" dirty="0"/>
              <a:t>, </a:t>
            </a:r>
            <a:r>
              <a:rPr lang="ru-RU" sz="1800" dirty="0" err="1" smtClean="0"/>
              <a:t>розроблення</a:t>
            </a:r>
            <a:r>
              <a:rPr lang="ru-RU" sz="1800" dirty="0" smtClean="0"/>
              <a:t>  </a:t>
            </a:r>
            <a:r>
              <a:rPr lang="ru-RU" sz="1800" dirty="0" err="1"/>
              <a:t>пропозицій</a:t>
            </a:r>
            <a:r>
              <a:rPr lang="ru-RU" sz="1800" dirty="0"/>
              <a:t>  </a:t>
            </a:r>
            <a:r>
              <a:rPr lang="ru-RU" sz="1800" dirty="0" err="1"/>
              <a:t>щодо</a:t>
            </a:r>
            <a:r>
              <a:rPr lang="ru-RU" sz="1800" dirty="0"/>
              <a:t>  </a:t>
            </a:r>
            <a:r>
              <a:rPr lang="ru-RU" sz="1800" dirty="0" err="1"/>
              <a:t>його</a:t>
            </a:r>
            <a:r>
              <a:rPr lang="ru-RU" sz="1800" dirty="0"/>
              <a:t>  </a:t>
            </a:r>
            <a:r>
              <a:rPr lang="ru-RU" sz="1800" dirty="0" err="1"/>
              <a:t>вдосконалення</a:t>
            </a:r>
            <a:r>
              <a:rPr lang="ru-RU" sz="1800" dirty="0"/>
              <a:t>  та  </a:t>
            </a:r>
            <a:r>
              <a:rPr lang="ru-RU" sz="1800" dirty="0" err="1"/>
              <a:t>внесення</a:t>
            </a:r>
            <a:r>
              <a:rPr lang="ru-RU" sz="1800" dirty="0"/>
              <a:t> в </a:t>
            </a:r>
            <a:r>
              <a:rPr lang="ru-RU" sz="1800" dirty="0" err="1" smtClean="0"/>
              <a:t>установленому</a:t>
            </a:r>
            <a:r>
              <a:rPr lang="ru-RU" sz="1800" dirty="0" smtClean="0"/>
              <a:t>   </a:t>
            </a:r>
            <a:r>
              <a:rPr lang="ru-RU" sz="1800" dirty="0"/>
              <a:t>порядку   </a:t>
            </a:r>
            <a:r>
              <a:rPr lang="ru-RU" sz="1800" dirty="0" err="1"/>
              <a:t>проектів</a:t>
            </a:r>
            <a:r>
              <a:rPr lang="ru-RU" sz="1800" dirty="0"/>
              <a:t>   </a:t>
            </a:r>
            <a:r>
              <a:rPr lang="ru-RU" sz="1800" dirty="0" err="1"/>
              <a:t>законодавчих</a:t>
            </a:r>
            <a:r>
              <a:rPr lang="ru-RU" sz="1800" dirty="0"/>
              <a:t>   </a:t>
            </a:r>
            <a:r>
              <a:rPr lang="ru-RU" sz="1800" dirty="0" err="1"/>
              <a:t>актів</a:t>
            </a:r>
            <a:r>
              <a:rPr lang="ru-RU" sz="1800" dirty="0"/>
              <a:t>,   </a:t>
            </a:r>
            <a:r>
              <a:rPr lang="ru-RU" sz="1800" dirty="0" err="1"/>
              <a:t>актів</a:t>
            </a:r>
            <a:r>
              <a:rPr lang="ru-RU" sz="1800" dirty="0"/>
              <a:t> </a:t>
            </a:r>
            <a:r>
              <a:rPr lang="ru-RU" sz="1800" dirty="0" smtClean="0"/>
              <a:t>Президента   </a:t>
            </a:r>
            <a:r>
              <a:rPr lang="ru-RU" sz="1800" dirty="0" err="1"/>
              <a:t>України</a:t>
            </a:r>
            <a:r>
              <a:rPr lang="ru-RU" sz="1800" dirty="0"/>
              <a:t>,   </a:t>
            </a:r>
            <a:r>
              <a:rPr lang="ru-RU" sz="1800" dirty="0" err="1"/>
              <a:t>Кабінету</a:t>
            </a:r>
            <a:r>
              <a:rPr lang="ru-RU" sz="1800" dirty="0"/>
              <a:t>   </a:t>
            </a:r>
            <a:r>
              <a:rPr lang="ru-RU" sz="1800" dirty="0" err="1"/>
              <a:t>Міністрів</a:t>
            </a:r>
            <a:r>
              <a:rPr lang="ru-RU" sz="1800" dirty="0"/>
              <a:t>  </a:t>
            </a:r>
            <a:r>
              <a:rPr lang="ru-RU" sz="1800" dirty="0" err="1"/>
              <a:t>України</a:t>
            </a:r>
            <a:r>
              <a:rPr lang="ru-RU" sz="1800" dirty="0"/>
              <a:t>  на  </a:t>
            </a:r>
            <a:r>
              <a:rPr lang="ru-RU" sz="1800" dirty="0" err="1"/>
              <a:t>розгляд</a:t>
            </a:r>
            <a:r>
              <a:rPr lang="ru-RU" sz="1800" dirty="0"/>
              <a:t> </a:t>
            </a:r>
            <a:r>
              <a:rPr lang="ru-RU" sz="1800" dirty="0" err="1" smtClean="0"/>
              <a:t>Президентові</a:t>
            </a:r>
            <a:r>
              <a:rPr lang="ru-RU" sz="1800" dirty="0" smtClean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та </a:t>
            </a:r>
            <a:r>
              <a:rPr lang="ru-RU" sz="1800" dirty="0" err="1"/>
              <a:t>Кабінету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; </a:t>
            </a:r>
          </a:p>
          <a:p>
            <a:pPr marL="0" indent="0">
              <a:buNone/>
            </a:pPr>
            <a:r>
              <a:rPr lang="ru-RU" sz="1800" dirty="0" smtClean="0"/>
              <a:t>4-1</a:t>
            </a:r>
            <a:r>
              <a:rPr lang="ru-RU" sz="1800" dirty="0"/>
              <a:t>)   </a:t>
            </a:r>
            <a:r>
              <a:rPr lang="ru-RU" sz="1800" dirty="0" err="1"/>
              <a:t>забезпечення</a:t>
            </a:r>
            <a:r>
              <a:rPr lang="ru-RU" sz="1800" dirty="0"/>
              <a:t>   </a:t>
            </a:r>
            <a:r>
              <a:rPr lang="ru-RU" sz="1800" dirty="0" err="1"/>
              <a:t>здійснення</a:t>
            </a:r>
            <a:r>
              <a:rPr lang="ru-RU" sz="1800" dirty="0"/>
              <a:t>   </a:t>
            </a:r>
            <a:r>
              <a:rPr lang="ru-RU" sz="1800" dirty="0" err="1"/>
              <a:t>соціального</a:t>
            </a:r>
            <a:r>
              <a:rPr lang="ru-RU" sz="1800" dirty="0"/>
              <a:t>   </a:t>
            </a:r>
            <a:r>
              <a:rPr lang="ru-RU" sz="1800" dirty="0" err="1"/>
              <a:t>діалогу</a:t>
            </a:r>
            <a:r>
              <a:rPr lang="ru-RU" sz="1800" dirty="0"/>
              <a:t>   на </a:t>
            </a:r>
            <a:r>
              <a:rPr lang="ru-RU" sz="1800" dirty="0" err="1" smtClean="0"/>
              <a:t>галузевому</a:t>
            </a:r>
            <a:r>
              <a:rPr lang="ru-RU" sz="1800" dirty="0" smtClean="0"/>
              <a:t> </a:t>
            </a:r>
            <a:r>
              <a:rPr lang="ru-RU" sz="1800" dirty="0" err="1"/>
              <a:t>рівні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  </a:t>
            </a:r>
            <a:r>
              <a:rPr lang="ru-RU" sz="1800" dirty="0"/>
              <a:t>5) </a:t>
            </a:r>
            <a:r>
              <a:rPr lang="ru-RU" sz="1800" dirty="0" err="1"/>
              <a:t>здійснення</a:t>
            </a:r>
            <a:r>
              <a:rPr lang="ru-RU" sz="1800" dirty="0"/>
              <a:t>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завдань</a:t>
            </a:r>
            <a:r>
              <a:rPr lang="ru-RU" sz="1800" dirty="0"/>
              <a:t>, </a:t>
            </a:r>
            <a:r>
              <a:rPr lang="ru-RU" sz="1800" dirty="0" err="1"/>
              <a:t>визначених</a:t>
            </a:r>
            <a:r>
              <a:rPr lang="ru-RU" sz="1800" dirty="0"/>
              <a:t> законами </a:t>
            </a:r>
            <a:r>
              <a:rPr lang="ru-RU" sz="1800" dirty="0" err="1"/>
              <a:t>України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828900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ru-RU" sz="1600" dirty="0" err="1"/>
              <a:t>Центральні</a:t>
            </a:r>
            <a:r>
              <a:rPr lang="ru-RU" sz="1600" dirty="0"/>
              <a:t>   </a:t>
            </a:r>
            <a:r>
              <a:rPr lang="ru-RU" sz="1600" dirty="0" err="1"/>
              <a:t>органи</a:t>
            </a:r>
            <a:r>
              <a:rPr lang="ru-RU" sz="1600" dirty="0"/>
              <a:t>   </a:t>
            </a:r>
            <a:r>
              <a:rPr lang="ru-RU" sz="1600" dirty="0" err="1"/>
              <a:t>виконавчої</a:t>
            </a:r>
            <a:r>
              <a:rPr lang="ru-RU" sz="1600" dirty="0"/>
              <a:t>   </a:t>
            </a:r>
            <a:r>
              <a:rPr lang="ru-RU" sz="1600" dirty="0" err="1"/>
              <a:t>влади</a:t>
            </a:r>
            <a:r>
              <a:rPr lang="ru-RU" sz="1600" dirty="0"/>
              <a:t>  </a:t>
            </a:r>
            <a:r>
              <a:rPr lang="ru-RU" sz="1600" dirty="0" err="1"/>
              <a:t>утворюються</a:t>
            </a:r>
            <a:r>
              <a:rPr lang="ru-RU" sz="1600" dirty="0"/>
              <a:t>  для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 </a:t>
            </a:r>
            <a:r>
              <a:rPr lang="ru-RU" sz="1600" dirty="0" err="1"/>
              <a:t>функцій</a:t>
            </a:r>
            <a:r>
              <a:rPr lang="ru-RU" sz="1600" dirty="0"/>
              <a:t>  з  </a:t>
            </a:r>
            <a:r>
              <a:rPr lang="ru-RU" sz="1600" dirty="0" err="1"/>
              <a:t>реалізації</a:t>
            </a:r>
            <a:r>
              <a:rPr lang="ru-RU" sz="1600" dirty="0"/>
              <a:t>  </a:t>
            </a:r>
            <a:r>
              <a:rPr lang="ru-RU" sz="1600" dirty="0" err="1"/>
              <a:t>державної</a:t>
            </a:r>
            <a:r>
              <a:rPr lang="ru-RU" sz="1600" dirty="0"/>
              <a:t>  </a:t>
            </a:r>
            <a:r>
              <a:rPr lang="ru-RU" sz="1600" dirty="0" err="1"/>
              <a:t>політики</a:t>
            </a:r>
            <a:r>
              <a:rPr lang="ru-RU" sz="1600" dirty="0"/>
              <a:t>  як </a:t>
            </a:r>
            <a:r>
              <a:rPr lang="ru-RU" sz="1600" dirty="0" err="1" smtClean="0"/>
              <a:t>служби</a:t>
            </a:r>
            <a:r>
              <a:rPr lang="ru-RU" sz="1600" dirty="0"/>
              <a:t>, агентства, </a:t>
            </a:r>
            <a:r>
              <a:rPr lang="ru-RU" sz="1600" dirty="0" err="1"/>
              <a:t>інспекції</a:t>
            </a:r>
            <a:r>
              <a:rPr lang="ru-RU" sz="1600" dirty="0"/>
              <a:t>. 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1. </a:t>
            </a:r>
            <a:r>
              <a:rPr lang="ru-RU" sz="2000" dirty="0" err="1"/>
              <a:t>Основними</a:t>
            </a:r>
            <a:r>
              <a:rPr lang="ru-RU" sz="2000" dirty="0"/>
              <a:t>   </a:t>
            </a:r>
            <a:r>
              <a:rPr lang="ru-RU" sz="2000" dirty="0" err="1"/>
              <a:t>завданнями</a:t>
            </a:r>
            <a:r>
              <a:rPr lang="ru-RU" sz="2000" dirty="0"/>
              <a:t>   </a:t>
            </a:r>
            <a:r>
              <a:rPr lang="ru-RU" sz="2000" dirty="0" err="1"/>
              <a:t>центральних</a:t>
            </a:r>
            <a:r>
              <a:rPr lang="ru-RU" sz="2000" dirty="0"/>
              <a:t>   </a:t>
            </a:r>
            <a:r>
              <a:rPr lang="ru-RU" sz="2000" dirty="0" err="1"/>
              <a:t>органів</a:t>
            </a:r>
            <a:r>
              <a:rPr lang="ru-RU" sz="2000" dirty="0"/>
              <a:t> 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влади</a:t>
            </a:r>
            <a:r>
              <a:rPr lang="ru-RU" sz="2000" dirty="0"/>
              <a:t> є: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1)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адміністративних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2) </a:t>
            </a:r>
            <a:r>
              <a:rPr lang="ru-RU" sz="2000" dirty="0" err="1"/>
              <a:t>здійснення</a:t>
            </a:r>
            <a:r>
              <a:rPr lang="ru-RU" sz="2000" dirty="0"/>
              <a:t> державного </a:t>
            </a:r>
            <a:r>
              <a:rPr lang="ru-RU" sz="2000" dirty="0" err="1"/>
              <a:t>нагляду</a:t>
            </a:r>
            <a:r>
              <a:rPr lang="ru-RU" sz="2000" dirty="0"/>
              <a:t> (контролю);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3)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об'єктами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  <a:r>
              <a:rPr lang="ru-RU" sz="2000" dirty="0" err="1"/>
              <a:t>власності</a:t>
            </a:r>
            <a:r>
              <a:rPr lang="ru-RU" sz="2000" dirty="0"/>
              <a:t>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4) </a:t>
            </a:r>
            <a:r>
              <a:rPr lang="ru-RU" sz="2000" dirty="0" err="1"/>
              <a:t>внесення</a:t>
            </a:r>
            <a:r>
              <a:rPr lang="ru-RU" sz="2000" dirty="0"/>
              <a:t> </a:t>
            </a:r>
            <a:r>
              <a:rPr lang="ru-RU" sz="2000" dirty="0" err="1"/>
              <a:t>пропозицій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державної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політики</a:t>
            </a:r>
            <a:r>
              <a:rPr lang="ru-RU" sz="2000" dirty="0"/>
              <a:t>  на </a:t>
            </a:r>
            <a:r>
              <a:rPr lang="ru-RU" sz="2000" dirty="0" err="1"/>
              <a:t>розгляд</a:t>
            </a:r>
            <a:r>
              <a:rPr lang="ru-RU" sz="2000" dirty="0"/>
              <a:t> </a:t>
            </a:r>
            <a:r>
              <a:rPr lang="ru-RU" sz="2000" dirty="0" err="1"/>
              <a:t>міністрів</a:t>
            </a:r>
            <a:r>
              <a:rPr lang="ru-RU" sz="2000" dirty="0"/>
              <a:t>, 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спрямовують</a:t>
            </a:r>
            <a:r>
              <a:rPr lang="ru-RU" sz="2000" dirty="0"/>
              <a:t> та </a:t>
            </a:r>
            <a:r>
              <a:rPr lang="ru-RU" sz="2000" dirty="0" err="1"/>
              <a:t>координують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 err="1"/>
              <a:t>діяльність</a:t>
            </a:r>
            <a:r>
              <a:rPr lang="ru-RU" sz="2000" dirty="0"/>
              <a:t>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     5)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завдань</a:t>
            </a:r>
            <a:r>
              <a:rPr lang="ru-RU" sz="2000" dirty="0"/>
              <a:t>, </a:t>
            </a:r>
            <a:r>
              <a:rPr lang="ru-RU" sz="2000" dirty="0" err="1"/>
              <a:t>визначених</a:t>
            </a:r>
            <a:r>
              <a:rPr lang="ru-RU" sz="2000" dirty="0"/>
              <a:t> законами </a:t>
            </a:r>
            <a:r>
              <a:rPr lang="ru-RU" sz="2000" dirty="0" err="1"/>
              <a:t>України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72732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Апарат</a:t>
            </a:r>
            <a:r>
              <a:rPr lang="ru-RU" sz="2400" dirty="0"/>
              <a:t> центрального органу </a:t>
            </a:r>
            <a:r>
              <a:rPr lang="ru-RU" sz="2400" dirty="0" err="1"/>
              <a:t>виконавчої</a:t>
            </a:r>
            <a:r>
              <a:rPr lang="ru-RU" sz="2400" dirty="0"/>
              <a:t> </a:t>
            </a:r>
            <a:r>
              <a:rPr lang="ru-RU" sz="2400" dirty="0" err="1"/>
              <a:t>влади</a:t>
            </a:r>
            <a:r>
              <a:rPr lang="ru-RU" sz="2400" dirty="0"/>
              <a:t> 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err="1"/>
              <a:t>Апарат</a:t>
            </a:r>
            <a:r>
              <a:rPr lang="ru-RU" sz="1600" dirty="0"/>
              <a:t>    центрального    органу    </a:t>
            </a:r>
            <a:r>
              <a:rPr lang="ru-RU" sz="1600" dirty="0" err="1"/>
              <a:t>виконавчої</a:t>
            </a:r>
            <a:r>
              <a:rPr lang="ru-RU" sz="1600" dirty="0"/>
              <a:t>   </a:t>
            </a:r>
            <a:r>
              <a:rPr lang="ru-RU" sz="1600" dirty="0" err="1"/>
              <a:t>влади</a:t>
            </a:r>
            <a:r>
              <a:rPr lang="ru-RU" sz="1600" dirty="0"/>
              <a:t>   - </a:t>
            </a:r>
            <a:r>
              <a:rPr lang="ru-RU" sz="1600" dirty="0" err="1" smtClean="0"/>
              <a:t>організаційно</a:t>
            </a:r>
            <a:r>
              <a:rPr lang="ru-RU" sz="1600" dirty="0" smtClean="0"/>
              <a:t>  </a:t>
            </a:r>
            <a:r>
              <a:rPr lang="ru-RU" sz="1600" dirty="0" err="1"/>
              <a:t>поєднана</a:t>
            </a:r>
            <a:r>
              <a:rPr lang="ru-RU" sz="1600" dirty="0"/>
              <a:t>  </a:t>
            </a:r>
            <a:r>
              <a:rPr lang="ru-RU" sz="1600" dirty="0" err="1"/>
              <a:t>сукупність</a:t>
            </a:r>
            <a:r>
              <a:rPr lang="ru-RU" sz="1600" dirty="0"/>
              <a:t>  </a:t>
            </a:r>
            <a:r>
              <a:rPr lang="ru-RU" sz="1600" dirty="0" err="1"/>
              <a:t>структурних</a:t>
            </a:r>
            <a:r>
              <a:rPr lang="ru-RU" sz="1600" dirty="0"/>
              <a:t>  </a:t>
            </a:r>
            <a:r>
              <a:rPr lang="ru-RU" sz="1600" dirty="0" err="1"/>
              <a:t>підрозділів</a:t>
            </a:r>
            <a:r>
              <a:rPr lang="ru-RU" sz="1600" dirty="0"/>
              <a:t>, 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 smtClean="0"/>
              <a:t>забезпечують</a:t>
            </a:r>
            <a:r>
              <a:rPr lang="ru-RU" sz="1600" dirty="0" smtClean="0"/>
              <a:t>  </a:t>
            </a:r>
            <a:r>
              <a:rPr lang="ru-RU" sz="1600" dirty="0" err="1"/>
              <a:t>діяльність</a:t>
            </a:r>
            <a:r>
              <a:rPr lang="ru-RU" sz="1600" dirty="0"/>
              <a:t>  </a:t>
            </a:r>
            <a:r>
              <a:rPr lang="ru-RU" sz="1600" dirty="0" err="1"/>
              <a:t>керівника</a:t>
            </a:r>
            <a:r>
              <a:rPr lang="ru-RU" sz="1600" dirty="0"/>
              <a:t> центрального 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 smtClean="0"/>
              <a:t>влади</a:t>
            </a:r>
            <a:r>
              <a:rPr lang="ru-RU" sz="1600" dirty="0"/>
              <a:t>,  а  </a:t>
            </a:r>
            <a:r>
              <a:rPr lang="ru-RU" sz="1600" dirty="0" err="1"/>
              <a:t>також</a:t>
            </a:r>
            <a:r>
              <a:rPr lang="ru-RU" sz="1600" dirty="0"/>
              <a:t>  </a:t>
            </a:r>
            <a:r>
              <a:rPr lang="ru-RU" sz="1600" dirty="0" err="1"/>
              <a:t>виконання</a:t>
            </a:r>
            <a:r>
              <a:rPr lang="ru-RU" sz="1600" dirty="0"/>
              <a:t>  </a:t>
            </a:r>
            <a:r>
              <a:rPr lang="ru-RU" sz="1600" dirty="0" err="1"/>
              <a:t>покладених</a:t>
            </a:r>
            <a:r>
              <a:rPr lang="ru-RU" sz="1600" dirty="0"/>
              <a:t>   на   </a:t>
            </a:r>
            <a:r>
              <a:rPr lang="ru-RU" sz="1600" dirty="0" err="1"/>
              <a:t>центральний</a:t>
            </a:r>
            <a:r>
              <a:rPr lang="ru-RU" sz="1600" dirty="0"/>
              <a:t>   орган </a:t>
            </a:r>
            <a:r>
              <a:rPr lang="ru-RU" sz="1600" dirty="0" err="1" smtClean="0"/>
              <a:t>виконавчої</a:t>
            </a:r>
            <a:r>
              <a:rPr lang="ru-RU" sz="1600" dirty="0" smtClean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. 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dirty="0"/>
              <a:t>Структуру  </a:t>
            </a:r>
            <a:r>
              <a:rPr lang="ru-RU" sz="1600" dirty="0" err="1"/>
              <a:t>апарату</a:t>
            </a:r>
            <a:r>
              <a:rPr lang="ru-RU" sz="1600" dirty="0"/>
              <a:t> 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</a:t>
            </a:r>
            <a:r>
              <a:rPr lang="ru-RU" sz="1600" dirty="0" err="1" smtClean="0"/>
              <a:t>затверджує</a:t>
            </a:r>
            <a:r>
              <a:rPr lang="ru-RU" sz="1600" dirty="0" smtClean="0"/>
              <a:t>  </a:t>
            </a:r>
            <a:r>
              <a:rPr lang="ru-RU" sz="1600" dirty="0" err="1"/>
              <a:t>керівник</a:t>
            </a:r>
            <a:r>
              <a:rPr lang="ru-RU" sz="1600" dirty="0"/>
              <a:t> 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   за </a:t>
            </a:r>
            <a:r>
              <a:rPr lang="ru-RU" sz="1600" dirty="0" err="1" smtClean="0"/>
              <a:t>погодженням</a:t>
            </a:r>
            <a:r>
              <a:rPr lang="ru-RU" sz="1600" dirty="0" smtClean="0"/>
              <a:t>  </a:t>
            </a:r>
            <a:r>
              <a:rPr lang="ru-RU" sz="1600" dirty="0"/>
              <a:t>з  </a:t>
            </a:r>
            <a:r>
              <a:rPr lang="ru-RU" sz="1600" dirty="0" err="1"/>
              <a:t>міністром</a:t>
            </a:r>
            <a:r>
              <a:rPr lang="ru-RU" sz="1600" dirty="0"/>
              <a:t>, 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спрямовує</a:t>
            </a:r>
            <a:r>
              <a:rPr lang="ru-RU" sz="1600" dirty="0"/>
              <a:t> та </a:t>
            </a:r>
            <a:r>
              <a:rPr lang="ru-RU" sz="1600" dirty="0" err="1"/>
              <a:t>координує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smtClean="0"/>
              <a:t>центрального </a:t>
            </a:r>
            <a:r>
              <a:rPr lang="ru-RU" sz="1600" dirty="0"/>
              <a:t>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. 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 err="1" smtClean="0"/>
              <a:t>Вимоги</a:t>
            </a:r>
            <a:r>
              <a:rPr lang="ru-RU" sz="1600" dirty="0" smtClean="0"/>
              <a:t> </a:t>
            </a:r>
            <a:r>
              <a:rPr lang="ru-RU" sz="1600" dirty="0"/>
              <a:t>до </a:t>
            </a:r>
            <a:r>
              <a:rPr lang="ru-RU" sz="1600" dirty="0" err="1"/>
              <a:t>формування</a:t>
            </a:r>
            <a:r>
              <a:rPr lang="ru-RU" sz="1600" dirty="0"/>
              <a:t> </a:t>
            </a:r>
            <a:r>
              <a:rPr lang="ru-RU" sz="1600" dirty="0" err="1"/>
              <a:t>структури</a:t>
            </a:r>
            <a:r>
              <a:rPr lang="ru-RU" sz="1600" dirty="0"/>
              <a:t> </a:t>
            </a:r>
            <a:r>
              <a:rPr lang="ru-RU" sz="1600" dirty="0" err="1"/>
              <a:t>апарату</a:t>
            </a:r>
            <a:r>
              <a:rPr lang="ru-RU" sz="1600" dirty="0"/>
              <a:t> центрального органу </a:t>
            </a:r>
            <a:r>
              <a:rPr lang="ru-RU" sz="1600" dirty="0" err="1" smtClean="0"/>
              <a:t>виконавчої</a:t>
            </a:r>
            <a:r>
              <a:rPr lang="ru-RU" sz="1600" dirty="0" smtClean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</a:t>
            </a:r>
            <a:r>
              <a:rPr lang="ru-RU" sz="1600" dirty="0" err="1"/>
              <a:t>визначаються</a:t>
            </a:r>
            <a:r>
              <a:rPr lang="ru-RU" sz="1600" dirty="0"/>
              <a:t> </a:t>
            </a:r>
            <a:r>
              <a:rPr lang="ru-RU" sz="1600" dirty="0" err="1"/>
              <a:t>Кабінетом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961846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Територіальні</a:t>
            </a:r>
            <a:r>
              <a:rPr lang="ru-RU" sz="2000" dirty="0"/>
              <a:t> </a:t>
            </a:r>
            <a:r>
              <a:rPr lang="ru-RU" sz="2000" dirty="0" err="1"/>
              <a:t>органи</a:t>
            </a:r>
            <a:r>
              <a:rPr lang="ru-RU" sz="2000" dirty="0"/>
              <a:t> центрального органу </a:t>
            </a:r>
            <a:br>
              <a:rPr lang="ru-RU" sz="2000" dirty="0"/>
            </a:br>
            <a:r>
              <a:rPr lang="ru-RU" sz="2000" dirty="0"/>
              <a:t>                </a:t>
            </a:r>
            <a:r>
              <a:rPr lang="ru-RU" sz="2000" dirty="0" err="1"/>
              <a:t>виконавчої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Територіальні</a:t>
            </a:r>
            <a:r>
              <a:rPr lang="ru-RU" sz="1600" dirty="0" smtClean="0"/>
              <a:t>  </a:t>
            </a:r>
            <a:r>
              <a:rPr lang="ru-RU" sz="1600" dirty="0" err="1"/>
              <a:t>органи</a:t>
            </a:r>
            <a:r>
              <a:rPr lang="ru-RU" sz="1600" dirty="0"/>
              <a:t> центрального 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/>
              <a:t>як </a:t>
            </a:r>
            <a:r>
              <a:rPr lang="ru-RU" sz="1600" dirty="0" err="1"/>
              <a:t>юридичні</a:t>
            </a:r>
            <a:r>
              <a:rPr lang="ru-RU" sz="1600" dirty="0"/>
              <a:t> особи </a:t>
            </a:r>
            <a:r>
              <a:rPr lang="ru-RU" sz="1600" dirty="0" err="1"/>
              <a:t>публічного</a:t>
            </a:r>
            <a:r>
              <a:rPr lang="ru-RU" sz="1600" dirty="0"/>
              <a:t> права в  межах  </a:t>
            </a:r>
            <a:r>
              <a:rPr lang="ru-RU" sz="1600" dirty="0" err="1"/>
              <a:t>граничної</a:t>
            </a:r>
            <a:r>
              <a:rPr lang="ru-RU" sz="1600" dirty="0"/>
              <a:t> </a:t>
            </a:r>
            <a:r>
              <a:rPr lang="ru-RU" sz="1600" dirty="0" err="1" smtClean="0"/>
              <a:t>чисельності</a:t>
            </a:r>
            <a:r>
              <a:rPr lang="ru-RU" sz="1600" dirty="0" smtClean="0"/>
              <a:t>   </a:t>
            </a:r>
            <a:r>
              <a:rPr lang="ru-RU" sz="1600" dirty="0" err="1"/>
              <a:t>державних</a:t>
            </a:r>
            <a:r>
              <a:rPr lang="ru-RU" sz="1600" dirty="0"/>
              <a:t>  </a:t>
            </a:r>
            <a:r>
              <a:rPr lang="ru-RU" sz="1600" dirty="0" err="1"/>
              <a:t>службовців</a:t>
            </a:r>
            <a:r>
              <a:rPr lang="ru-RU" sz="1600" dirty="0"/>
              <a:t>  та  </a:t>
            </a:r>
            <a:r>
              <a:rPr lang="ru-RU" sz="1600" dirty="0" err="1"/>
              <a:t>працівників</a:t>
            </a:r>
            <a:r>
              <a:rPr lang="ru-RU" sz="1600" dirty="0"/>
              <a:t>  центрального </a:t>
            </a:r>
            <a:r>
              <a:rPr lang="ru-RU" sz="1600" dirty="0" smtClean="0"/>
              <a:t>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 і </a:t>
            </a:r>
            <a:r>
              <a:rPr lang="ru-RU" sz="1600" dirty="0" err="1"/>
              <a:t>коштів</a:t>
            </a:r>
            <a:r>
              <a:rPr lang="ru-RU" sz="1600" dirty="0"/>
              <a:t>,  </a:t>
            </a:r>
            <a:r>
              <a:rPr lang="ru-RU" sz="1600" dirty="0" err="1"/>
              <a:t>передбачених</a:t>
            </a:r>
            <a:r>
              <a:rPr lang="ru-RU" sz="1600" dirty="0"/>
              <a:t> на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утримання</a:t>
            </a:r>
            <a:r>
              <a:rPr lang="ru-RU" sz="1600" dirty="0"/>
              <a:t>, </a:t>
            </a:r>
            <a:r>
              <a:rPr lang="ru-RU" sz="1600" dirty="0" err="1" smtClean="0"/>
              <a:t>ліквідовуються</a:t>
            </a:r>
            <a:r>
              <a:rPr lang="ru-RU" sz="1600" dirty="0"/>
              <a:t>,   </a:t>
            </a:r>
            <a:r>
              <a:rPr lang="ru-RU" sz="1600" dirty="0" err="1"/>
              <a:t>реорганізовуються</a:t>
            </a:r>
            <a:r>
              <a:rPr lang="ru-RU" sz="1600" dirty="0"/>
              <a:t>  за  </a:t>
            </a:r>
            <a:r>
              <a:rPr lang="ru-RU" sz="1600" dirty="0" err="1"/>
              <a:t>поданням</a:t>
            </a:r>
            <a:r>
              <a:rPr lang="ru-RU" sz="1600" dirty="0"/>
              <a:t>  </a:t>
            </a:r>
            <a:r>
              <a:rPr lang="ru-RU" sz="1600" dirty="0" err="1"/>
              <a:t>міністра</a:t>
            </a:r>
            <a:r>
              <a:rPr lang="ru-RU" sz="1600" dirty="0"/>
              <a:t>, 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 smtClean="0"/>
              <a:t>спрямовує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координує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 smtClean="0"/>
              <a:t>влади</a:t>
            </a:r>
            <a:r>
              <a:rPr lang="ru-RU" sz="1600" dirty="0"/>
              <a:t>, </a:t>
            </a:r>
            <a:r>
              <a:rPr lang="ru-RU" sz="1600" dirty="0" err="1"/>
              <a:t>Кабінетом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. </a:t>
            </a:r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Пропозиції</a:t>
            </a:r>
            <a:r>
              <a:rPr lang="ru-RU" sz="1600" dirty="0" smtClean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  </a:t>
            </a:r>
            <a:r>
              <a:rPr lang="ru-RU" sz="1600" dirty="0" err="1"/>
              <a:t>утворення</a:t>
            </a:r>
            <a:r>
              <a:rPr lang="ru-RU" sz="1600" dirty="0"/>
              <a:t>,   </a:t>
            </a:r>
            <a:r>
              <a:rPr lang="ru-RU" sz="1600" dirty="0" err="1"/>
              <a:t>реорганізації</a:t>
            </a:r>
            <a:r>
              <a:rPr lang="ru-RU" sz="1600" dirty="0"/>
              <a:t>   та  </a:t>
            </a:r>
            <a:r>
              <a:rPr lang="ru-RU" sz="1600" dirty="0" err="1"/>
              <a:t>ліквідації</a:t>
            </a:r>
            <a:r>
              <a:rPr lang="ru-RU" sz="1600" dirty="0"/>
              <a:t> </a:t>
            </a:r>
            <a:r>
              <a:rPr lang="ru-RU" sz="1600" dirty="0" err="1" smtClean="0"/>
              <a:t>територіальних</a:t>
            </a:r>
            <a:r>
              <a:rPr lang="ru-RU" sz="1600" dirty="0" smtClean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  на </a:t>
            </a:r>
            <a:r>
              <a:rPr lang="ru-RU" sz="1600" dirty="0" err="1" smtClean="0"/>
              <a:t>розгляд</a:t>
            </a:r>
            <a:r>
              <a:rPr lang="ru-RU" sz="1600" dirty="0" smtClean="0"/>
              <a:t> </a:t>
            </a:r>
            <a:r>
              <a:rPr lang="ru-RU" sz="1600" dirty="0" err="1"/>
              <a:t>міністрові</a:t>
            </a:r>
            <a:r>
              <a:rPr lang="ru-RU" sz="1600" dirty="0"/>
              <a:t> вносить </a:t>
            </a:r>
            <a:r>
              <a:rPr lang="ru-RU" sz="1600" dirty="0" err="1"/>
              <a:t>керівник</a:t>
            </a:r>
            <a:r>
              <a:rPr lang="ru-RU" sz="1600" dirty="0"/>
              <a:t> центрального органу </a:t>
            </a:r>
            <a:r>
              <a:rPr lang="ru-RU" sz="1600" dirty="0" err="1"/>
              <a:t>виконавчої</a:t>
            </a:r>
            <a:r>
              <a:rPr lang="ru-RU" sz="1600" dirty="0"/>
              <a:t> </a:t>
            </a:r>
            <a:r>
              <a:rPr lang="ru-RU" sz="1600" dirty="0" err="1" smtClean="0"/>
              <a:t>влади</a:t>
            </a:r>
            <a:r>
              <a:rPr lang="ru-RU" sz="1600" dirty="0"/>
              <a:t>. </a:t>
            </a:r>
          </a:p>
          <a:p>
            <a:pPr marL="0" indent="0" algn="just">
              <a:buNone/>
            </a:pPr>
            <a:r>
              <a:rPr lang="ru-RU" sz="1600" dirty="0" smtClean="0"/>
              <a:t> 	</a:t>
            </a:r>
            <a:r>
              <a:rPr lang="ru-RU" sz="1600" dirty="0" err="1" smtClean="0"/>
              <a:t>Територіальні</a:t>
            </a:r>
            <a:r>
              <a:rPr lang="ru-RU" sz="1600" dirty="0" smtClean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 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    </a:t>
            </a:r>
            <a:r>
              <a:rPr lang="ru-RU" sz="1600" dirty="0" err="1"/>
              <a:t>утворюватись</a:t>
            </a:r>
            <a:r>
              <a:rPr lang="ru-RU" sz="1600" dirty="0"/>
              <a:t>,    </a:t>
            </a:r>
            <a:r>
              <a:rPr lang="ru-RU" sz="1600" dirty="0" err="1"/>
              <a:t>ліквідовуватись</a:t>
            </a:r>
            <a:r>
              <a:rPr lang="ru-RU" sz="1600" dirty="0"/>
              <a:t>,    </a:t>
            </a:r>
            <a:r>
              <a:rPr lang="ru-RU" sz="1600" dirty="0" err="1"/>
              <a:t>реорганізовуватись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керівником</a:t>
            </a:r>
            <a:r>
              <a:rPr lang="ru-RU" sz="1600" dirty="0" smtClean="0"/>
              <a:t> </a:t>
            </a:r>
            <a:r>
              <a:rPr lang="ru-RU" sz="1600" dirty="0"/>
              <a:t>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  як  </a:t>
            </a:r>
            <a:r>
              <a:rPr lang="ru-RU" sz="1600" dirty="0" err="1"/>
              <a:t>структурні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підрозділи</a:t>
            </a:r>
            <a:r>
              <a:rPr lang="ru-RU" sz="1600" dirty="0" smtClean="0"/>
              <a:t>   </a:t>
            </a:r>
            <a:r>
              <a:rPr lang="ru-RU" sz="1600" dirty="0" err="1"/>
              <a:t>апарату</a:t>
            </a:r>
            <a:r>
              <a:rPr lang="ru-RU" sz="1600" dirty="0"/>
              <a:t>   центрального  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  за 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погодженням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міністром</a:t>
            </a:r>
            <a:r>
              <a:rPr lang="ru-RU" sz="1600" dirty="0"/>
              <a:t>, 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спрямовує</a:t>
            </a:r>
            <a:r>
              <a:rPr lang="ru-RU" sz="1600" dirty="0"/>
              <a:t> та  </a:t>
            </a:r>
            <a:r>
              <a:rPr lang="ru-RU" sz="1600" dirty="0" err="1"/>
              <a:t>координує</a:t>
            </a:r>
            <a:r>
              <a:rPr lang="ru-RU" sz="1600" dirty="0"/>
              <a:t> 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smtClean="0"/>
              <a:t> центрального  </a:t>
            </a:r>
            <a:r>
              <a:rPr lang="ru-RU" sz="1600" dirty="0"/>
              <a:t>органу  </a:t>
            </a:r>
            <a:r>
              <a:rPr lang="ru-RU" sz="1600" dirty="0" err="1"/>
              <a:t>виконавчої</a:t>
            </a:r>
            <a:r>
              <a:rPr lang="ru-RU" sz="1600" dirty="0"/>
              <a:t>  </a:t>
            </a:r>
            <a:r>
              <a:rPr lang="ru-RU" sz="1600" dirty="0" err="1"/>
              <a:t>влади</a:t>
            </a:r>
            <a:r>
              <a:rPr lang="ru-RU" sz="1600" dirty="0"/>
              <a:t>,  та  </a:t>
            </a:r>
            <a:r>
              <a:rPr lang="ru-RU" sz="1600" dirty="0" err="1"/>
              <a:t>Кабінетом</a:t>
            </a:r>
            <a:r>
              <a:rPr lang="ru-RU" sz="1600" dirty="0"/>
              <a:t> 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 smtClean="0"/>
              <a:t>України</a:t>
            </a:r>
            <a:r>
              <a:rPr lang="ru-RU" sz="16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221853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499</TotalTime>
  <Words>948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Національна академія внутрішніх справ  Кафедра адміністративного права і процесу </vt:lpstr>
      <vt:lpstr>ВИЗНАЧЕННЯ:</vt:lpstr>
      <vt:lpstr>Принципи діяльності міністерств та інших                 центральних органів виконавчої влади</vt:lpstr>
      <vt:lpstr>Міністр як керівник міністерства: </vt:lpstr>
      <vt:lpstr>ТАКОЖ:</vt:lpstr>
      <vt:lpstr>Завдання міністерства:</vt:lpstr>
      <vt:lpstr>Центральні   органи   виконавчої   влади  утворюються  для виконання окремих  функцій  з  реалізації  державної  політики  як служби, агентства, інспекції.  </vt:lpstr>
      <vt:lpstr>Апарат центрального органу виконавчої влади :</vt:lpstr>
      <vt:lpstr>Територіальні органи центрального органу                  виконавчої влади </vt:lpstr>
      <vt:lpstr>Поняття місцевого самоврядування</vt:lpstr>
      <vt:lpstr>Основні принципи місцевого самоврядування:</vt:lpstr>
      <vt:lpstr>Система місцевого самоврядування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 УКРАЇНИ НАЦІОНАЛЬНА АКАДЕМІЯ ВНУТРІШНІХ СПРАВ Кафедра адміністративного права та процесу</dc:title>
  <dc:creator>User</dc:creator>
  <cp:lastModifiedBy>User</cp:lastModifiedBy>
  <cp:revision>54</cp:revision>
  <dcterms:modified xsi:type="dcterms:W3CDTF">2016-05-28T08:53:43Z</dcterms:modified>
</cp:coreProperties>
</file>