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2" r:id="rId2"/>
    <p:sldId id="323" r:id="rId3"/>
    <p:sldId id="258" r:id="rId4"/>
    <p:sldId id="324" r:id="rId5"/>
    <p:sldId id="263" r:id="rId6"/>
    <p:sldId id="262" r:id="rId7"/>
    <p:sldId id="264" r:id="rId8"/>
    <p:sldId id="265" r:id="rId9"/>
    <p:sldId id="325" r:id="rId10"/>
    <p:sldId id="326" r:id="rId11"/>
    <p:sldId id="327" r:id="rId12"/>
    <p:sldId id="331" r:id="rId13"/>
    <p:sldId id="328" r:id="rId14"/>
    <p:sldId id="329" r:id="rId15"/>
    <p:sldId id="330" r:id="rId16"/>
    <p:sldId id="332" r:id="rId17"/>
    <p:sldId id="333" r:id="rId18"/>
    <p:sldId id="334" r:id="rId19"/>
    <p:sldId id="268" r:id="rId20"/>
    <p:sldId id="336" r:id="rId21"/>
    <p:sldId id="335" r:id="rId22"/>
    <p:sldId id="337" r:id="rId23"/>
    <p:sldId id="270" r:id="rId24"/>
    <p:sldId id="271" r:id="rId25"/>
    <p:sldId id="338" r:id="rId26"/>
    <p:sldId id="339" r:id="rId27"/>
    <p:sldId id="340" r:id="rId28"/>
    <p:sldId id="341" r:id="rId29"/>
    <p:sldId id="342" r:id="rId30"/>
    <p:sldId id="343" r:id="rId31"/>
    <p:sldId id="344" r:id="rId32"/>
    <p:sldId id="346" r:id="rId33"/>
    <p:sldId id="345" r:id="rId34"/>
    <p:sldId id="348" r:id="rId35"/>
    <p:sldId id="349" r:id="rId36"/>
    <p:sldId id="350" r:id="rId37"/>
    <p:sldId id="351" r:id="rId38"/>
    <p:sldId id="352" r:id="rId39"/>
    <p:sldId id="353" r:id="rId40"/>
    <p:sldId id="354" r:id="rId41"/>
    <p:sldId id="355" r:id="rId42"/>
    <p:sldId id="356" r:id="rId43"/>
    <p:sldId id="357" r:id="rId44"/>
    <p:sldId id="358" r:id="rId45"/>
    <p:sldId id="359" r:id="rId46"/>
    <p:sldId id="360" r:id="rId47"/>
    <p:sldId id="361" r:id="rId48"/>
    <p:sldId id="362" r:id="rId49"/>
    <p:sldId id="363" r:id="rId50"/>
    <p:sldId id="365" r:id="rId51"/>
    <p:sldId id="366" r:id="rId52"/>
    <p:sldId id="367" r:id="rId53"/>
    <p:sldId id="368" r:id="rId54"/>
    <p:sldId id="369" r:id="rId55"/>
    <p:sldId id="370" r:id="rId56"/>
    <p:sldId id="371" r:id="rId57"/>
    <p:sldId id="372" r:id="rId58"/>
    <p:sldId id="373" r:id="rId59"/>
    <p:sldId id="374" r:id="rId60"/>
    <p:sldId id="375" r:id="rId61"/>
    <p:sldId id="376" r:id="rId62"/>
    <p:sldId id="377" r:id="rId63"/>
    <p:sldId id="378" r:id="rId64"/>
    <p:sldId id="380" r:id="rId65"/>
    <p:sldId id="381" r:id="rId66"/>
    <p:sldId id="382" r:id="rId67"/>
    <p:sldId id="383" r:id="rId68"/>
    <p:sldId id="384" r:id="rId69"/>
    <p:sldId id="385" r:id="rId70"/>
    <p:sldId id="386" r:id="rId71"/>
    <p:sldId id="387" r:id="rId72"/>
    <p:sldId id="388" r:id="rId73"/>
    <p:sldId id="389" r:id="rId7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699" autoAdjust="0"/>
    <p:restoredTop sz="94660"/>
  </p:normalViewPr>
  <p:slideViewPr>
    <p:cSldViewPr>
      <p:cViewPr>
        <p:scale>
          <a:sx n="66" d="100"/>
          <a:sy n="66" d="100"/>
        </p:scale>
        <p:origin x="-78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83165C-D834-41BF-9C82-E70602E526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AEB44E-7FEE-488B-AA37-4E5EEA31619B}">
      <dgm:prSet phldrT="[Текст]"/>
      <dgm:spPr/>
      <dgm:t>
        <a:bodyPr/>
        <a:lstStyle/>
        <a:p>
          <a:r>
            <a:rPr lang="uk-UA" dirty="0" smtClean="0"/>
            <a:t>1 завдання</a:t>
          </a:r>
          <a:endParaRPr lang="ru-RU" dirty="0"/>
        </a:p>
      </dgm:t>
    </dgm:pt>
    <dgm:pt modelId="{1667CD16-A383-4161-84A0-DCB9757734A1}" type="parTrans" cxnId="{2F402631-CB8C-4B65-8621-A5170467D7CD}">
      <dgm:prSet/>
      <dgm:spPr/>
      <dgm:t>
        <a:bodyPr/>
        <a:lstStyle/>
        <a:p>
          <a:endParaRPr lang="ru-RU"/>
        </a:p>
      </dgm:t>
    </dgm:pt>
    <dgm:pt modelId="{D46ECBAC-A4ED-4EE0-9192-E0CB0C21D63E}" type="sibTrans" cxnId="{2F402631-CB8C-4B65-8621-A5170467D7CD}">
      <dgm:prSet/>
      <dgm:spPr/>
      <dgm:t>
        <a:bodyPr/>
        <a:lstStyle/>
        <a:p>
          <a:endParaRPr lang="ru-RU"/>
        </a:p>
      </dgm:t>
    </dgm:pt>
    <dgm:pt modelId="{70CA27AC-0A21-4009-9362-46F869789BD0}">
      <dgm:prSet phldrT="[Текст]"/>
      <dgm:spPr/>
      <dgm:t>
        <a:bodyPr/>
        <a:lstStyle/>
        <a:p>
          <a:r>
            <a:rPr lang="ru-RU" dirty="0" err="1" smtClean="0"/>
            <a:t>Захист</a:t>
          </a:r>
          <a:r>
            <a:rPr lang="ru-RU" dirty="0" smtClean="0"/>
            <a:t> прав, </a:t>
          </a:r>
          <a:r>
            <a:rPr lang="ru-RU" dirty="0" err="1" smtClean="0"/>
            <a:t>інтересів</a:t>
          </a:r>
          <a:r>
            <a:rPr lang="ru-RU" dirty="0" smtClean="0"/>
            <a:t> особи у </a:t>
          </a:r>
          <a:r>
            <a:rPr lang="ru-RU" dirty="0" err="1" smtClean="0"/>
            <a:t>її</a:t>
          </a:r>
          <a:r>
            <a:rPr lang="ru-RU" dirty="0" smtClean="0"/>
            <a:t> </a:t>
          </a:r>
          <a:r>
            <a:rPr lang="ru-RU" dirty="0" err="1" smtClean="0"/>
            <a:t>відносинах</a:t>
          </a:r>
          <a:r>
            <a:rPr lang="ru-RU" dirty="0" smtClean="0"/>
            <a:t> </a:t>
          </a:r>
          <a:r>
            <a:rPr lang="ru-RU" dirty="0" err="1" smtClean="0"/>
            <a:t>із</a:t>
          </a:r>
          <a:r>
            <a:rPr lang="ru-RU" dirty="0" smtClean="0"/>
            <a:t> </a:t>
          </a:r>
          <a:r>
            <a:rPr lang="ru-RU" dirty="0" err="1" smtClean="0"/>
            <a:t>адміністративним</a:t>
          </a:r>
          <a:r>
            <a:rPr lang="ru-RU" dirty="0" smtClean="0"/>
            <a:t> органом .</a:t>
          </a:r>
          <a:endParaRPr lang="ru-RU" dirty="0"/>
        </a:p>
      </dgm:t>
    </dgm:pt>
    <dgm:pt modelId="{9E5DFDBA-D379-4F7A-9850-ABB24297B1CD}" type="parTrans" cxnId="{F48C3C5F-775C-4CCE-A920-58861F6691AA}">
      <dgm:prSet/>
      <dgm:spPr/>
      <dgm:t>
        <a:bodyPr/>
        <a:lstStyle/>
        <a:p>
          <a:endParaRPr lang="ru-RU"/>
        </a:p>
      </dgm:t>
    </dgm:pt>
    <dgm:pt modelId="{2D24AD60-DCD9-4FE9-AB0C-06546139E27E}" type="sibTrans" cxnId="{F48C3C5F-775C-4CCE-A920-58861F6691AA}">
      <dgm:prSet/>
      <dgm:spPr/>
      <dgm:t>
        <a:bodyPr/>
        <a:lstStyle/>
        <a:p>
          <a:endParaRPr lang="ru-RU"/>
        </a:p>
      </dgm:t>
    </dgm:pt>
    <dgm:pt modelId="{45447EE8-9A15-42BE-A256-7DC1EB65879D}">
      <dgm:prSet phldrT="[Текст]"/>
      <dgm:spPr/>
      <dgm:t>
        <a:bodyPr/>
        <a:lstStyle/>
        <a:p>
          <a:r>
            <a:rPr lang="uk-UA" dirty="0" smtClean="0"/>
            <a:t>2 завдання</a:t>
          </a:r>
          <a:endParaRPr lang="ru-RU" dirty="0"/>
        </a:p>
      </dgm:t>
    </dgm:pt>
    <dgm:pt modelId="{8B2CE829-C13D-4BBC-B1BC-D5952DAF483E}" type="parTrans" cxnId="{169E009C-C318-4A33-AEA3-E3483F9439B8}">
      <dgm:prSet/>
      <dgm:spPr/>
      <dgm:t>
        <a:bodyPr/>
        <a:lstStyle/>
        <a:p>
          <a:endParaRPr lang="ru-RU"/>
        </a:p>
      </dgm:t>
    </dgm:pt>
    <dgm:pt modelId="{B46C9512-4F5E-4E7F-ABA5-1F72A32D5FF5}" type="sibTrans" cxnId="{169E009C-C318-4A33-AEA3-E3483F9439B8}">
      <dgm:prSet/>
      <dgm:spPr/>
      <dgm:t>
        <a:bodyPr/>
        <a:lstStyle/>
        <a:p>
          <a:endParaRPr lang="ru-RU"/>
        </a:p>
      </dgm:t>
    </dgm:pt>
    <dgm:pt modelId="{E1FF0AF2-A65B-4499-9B99-DFB08952C618}">
      <dgm:prSet phldrT="[Текст]"/>
      <dgm:spPr/>
      <dgm:t>
        <a:bodyPr/>
        <a:lstStyle/>
        <a:p>
          <a:r>
            <a:rPr lang="ru-RU" dirty="0" err="1" smtClean="0"/>
            <a:t>Перевірка</a:t>
          </a:r>
          <a:r>
            <a:rPr lang="ru-RU" dirty="0" smtClean="0"/>
            <a:t> </a:t>
          </a:r>
          <a:r>
            <a:rPr lang="ru-RU" dirty="0" err="1" smtClean="0"/>
            <a:t>законності</a:t>
          </a:r>
          <a:r>
            <a:rPr lang="ru-RU" dirty="0" smtClean="0"/>
            <a:t> </a:t>
          </a:r>
          <a:r>
            <a:rPr lang="ru-RU" dirty="0" err="1" smtClean="0"/>
            <a:t>актів</a:t>
          </a:r>
          <a:r>
            <a:rPr lang="ru-RU" dirty="0" smtClean="0"/>
            <a:t> </a:t>
          </a:r>
          <a:r>
            <a:rPr lang="ru-RU" dirty="0" err="1" smtClean="0"/>
            <a:t>управління</a:t>
          </a:r>
          <a:r>
            <a:rPr lang="ru-RU" dirty="0" smtClean="0"/>
            <a:t>.</a:t>
          </a:r>
          <a:endParaRPr lang="ru-RU" dirty="0"/>
        </a:p>
      </dgm:t>
    </dgm:pt>
    <dgm:pt modelId="{5381F219-A4BD-4A9C-A6AC-B1E86A8BD73E}" type="parTrans" cxnId="{67D9E80D-173B-4F38-8986-43E37F9DA05E}">
      <dgm:prSet/>
      <dgm:spPr/>
      <dgm:t>
        <a:bodyPr/>
        <a:lstStyle/>
        <a:p>
          <a:endParaRPr lang="ru-RU"/>
        </a:p>
      </dgm:t>
    </dgm:pt>
    <dgm:pt modelId="{66388B13-BDFF-4492-9287-EAA2FFF0D039}" type="sibTrans" cxnId="{67D9E80D-173B-4F38-8986-43E37F9DA05E}">
      <dgm:prSet/>
      <dgm:spPr/>
      <dgm:t>
        <a:bodyPr/>
        <a:lstStyle/>
        <a:p>
          <a:endParaRPr lang="ru-RU"/>
        </a:p>
      </dgm:t>
    </dgm:pt>
    <dgm:pt modelId="{0C066A4F-46B9-4E3D-8A2A-E090E37B57CF}" type="pres">
      <dgm:prSet presAssocID="{FF83165C-D834-41BF-9C82-E70602E526D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C935E1-EE5C-46BA-9948-DC14C4017716}" type="pres">
      <dgm:prSet presAssocID="{1EAEB44E-7FEE-488B-AA37-4E5EEA31619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2A494B-B4A3-4080-B5F3-275431FA2ED0}" type="pres">
      <dgm:prSet presAssocID="{1EAEB44E-7FEE-488B-AA37-4E5EEA31619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F98B62-C999-4BF3-9E4A-CB25D96001D1}" type="pres">
      <dgm:prSet presAssocID="{45447EE8-9A15-42BE-A256-7DC1EB65879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0E916B-F6A5-4F3C-B694-47BCB284BDAF}" type="pres">
      <dgm:prSet presAssocID="{45447EE8-9A15-42BE-A256-7DC1EB65879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3DFF2A-C362-4DA2-B577-C3D34A4BEAB9}" type="presOf" srcId="{1EAEB44E-7FEE-488B-AA37-4E5EEA31619B}" destId="{FEC935E1-EE5C-46BA-9948-DC14C4017716}" srcOrd="0" destOrd="0" presId="urn:microsoft.com/office/officeart/2005/8/layout/vList2"/>
    <dgm:cxn modelId="{F48C3C5F-775C-4CCE-A920-58861F6691AA}" srcId="{1EAEB44E-7FEE-488B-AA37-4E5EEA31619B}" destId="{70CA27AC-0A21-4009-9362-46F869789BD0}" srcOrd="0" destOrd="0" parTransId="{9E5DFDBA-D379-4F7A-9850-ABB24297B1CD}" sibTransId="{2D24AD60-DCD9-4FE9-AB0C-06546139E27E}"/>
    <dgm:cxn modelId="{2F402631-CB8C-4B65-8621-A5170467D7CD}" srcId="{FF83165C-D834-41BF-9C82-E70602E526D1}" destId="{1EAEB44E-7FEE-488B-AA37-4E5EEA31619B}" srcOrd="0" destOrd="0" parTransId="{1667CD16-A383-4161-84A0-DCB9757734A1}" sibTransId="{D46ECBAC-A4ED-4EE0-9192-E0CB0C21D63E}"/>
    <dgm:cxn modelId="{6DB15967-8178-46A8-A840-8ECBFC3B79F7}" type="presOf" srcId="{E1FF0AF2-A65B-4499-9B99-DFB08952C618}" destId="{CD0E916B-F6A5-4F3C-B694-47BCB284BDAF}" srcOrd="0" destOrd="0" presId="urn:microsoft.com/office/officeart/2005/8/layout/vList2"/>
    <dgm:cxn modelId="{3D00F752-D576-43EC-92EE-9CA2CABA4C22}" type="presOf" srcId="{45447EE8-9A15-42BE-A256-7DC1EB65879D}" destId="{BDF98B62-C999-4BF3-9E4A-CB25D96001D1}" srcOrd="0" destOrd="0" presId="urn:microsoft.com/office/officeart/2005/8/layout/vList2"/>
    <dgm:cxn modelId="{169E009C-C318-4A33-AEA3-E3483F9439B8}" srcId="{FF83165C-D834-41BF-9C82-E70602E526D1}" destId="{45447EE8-9A15-42BE-A256-7DC1EB65879D}" srcOrd="1" destOrd="0" parTransId="{8B2CE829-C13D-4BBC-B1BC-D5952DAF483E}" sibTransId="{B46C9512-4F5E-4E7F-ABA5-1F72A32D5FF5}"/>
    <dgm:cxn modelId="{67D9E80D-173B-4F38-8986-43E37F9DA05E}" srcId="{45447EE8-9A15-42BE-A256-7DC1EB65879D}" destId="{E1FF0AF2-A65B-4499-9B99-DFB08952C618}" srcOrd="0" destOrd="0" parTransId="{5381F219-A4BD-4A9C-A6AC-B1E86A8BD73E}" sibTransId="{66388B13-BDFF-4492-9287-EAA2FFF0D039}"/>
    <dgm:cxn modelId="{DD5EDA03-2EF9-403B-9910-9BEC890286F7}" type="presOf" srcId="{FF83165C-D834-41BF-9C82-E70602E526D1}" destId="{0C066A4F-46B9-4E3D-8A2A-E090E37B57CF}" srcOrd="0" destOrd="0" presId="urn:microsoft.com/office/officeart/2005/8/layout/vList2"/>
    <dgm:cxn modelId="{93DA5866-FF49-4523-B21D-869EA1AD573F}" type="presOf" srcId="{70CA27AC-0A21-4009-9362-46F869789BD0}" destId="{6A2A494B-B4A3-4080-B5F3-275431FA2ED0}" srcOrd="0" destOrd="0" presId="urn:microsoft.com/office/officeart/2005/8/layout/vList2"/>
    <dgm:cxn modelId="{C1BACA1A-4DA8-4A5E-95A4-D57559C112A6}" type="presParOf" srcId="{0C066A4F-46B9-4E3D-8A2A-E090E37B57CF}" destId="{FEC935E1-EE5C-46BA-9948-DC14C4017716}" srcOrd="0" destOrd="0" presId="urn:microsoft.com/office/officeart/2005/8/layout/vList2"/>
    <dgm:cxn modelId="{B4A29BE3-5FA9-4648-9BEB-7367C91A4AC6}" type="presParOf" srcId="{0C066A4F-46B9-4E3D-8A2A-E090E37B57CF}" destId="{6A2A494B-B4A3-4080-B5F3-275431FA2ED0}" srcOrd="1" destOrd="0" presId="urn:microsoft.com/office/officeart/2005/8/layout/vList2"/>
    <dgm:cxn modelId="{D67DAE5B-15DD-45E1-A30C-B98A3E1FE705}" type="presParOf" srcId="{0C066A4F-46B9-4E3D-8A2A-E090E37B57CF}" destId="{BDF98B62-C999-4BF3-9E4A-CB25D96001D1}" srcOrd="2" destOrd="0" presId="urn:microsoft.com/office/officeart/2005/8/layout/vList2"/>
    <dgm:cxn modelId="{767C233C-41DE-4A49-B3BF-1806CDD4B972}" type="presParOf" srcId="{0C066A4F-46B9-4E3D-8A2A-E090E37B57CF}" destId="{CD0E916B-F6A5-4F3C-B694-47BCB284BDA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85C627-C393-4FC5-851A-9AD599A1B76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7CEDA5-7F32-4EB0-9FF0-2FD53CB1FB67}">
      <dgm:prSet phldrT="[Текст]"/>
      <dgm:spPr/>
      <dgm:t>
        <a:bodyPr/>
        <a:lstStyle/>
        <a:p>
          <a:r>
            <a:rPr lang="uk-UA" dirty="0" smtClean="0"/>
            <a:t>3 завдання </a:t>
          </a:r>
          <a:endParaRPr lang="ru-RU" dirty="0"/>
        </a:p>
      </dgm:t>
    </dgm:pt>
    <dgm:pt modelId="{E5AE8EAB-5BE3-4FA0-A01E-0ECE47A7AFE7}" type="parTrans" cxnId="{0B1C1048-84E1-4A95-85F2-D1471CBADFC2}">
      <dgm:prSet/>
      <dgm:spPr/>
      <dgm:t>
        <a:bodyPr/>
        <a:lstStyle/>
        <a:p>
          <a:endParaRPr lang="ru-RU"/>
        </a:p>
      </dgm:t>
    </dgm:pt>
    <dgm:pt modelId="{BBCD4E6C-95FE-495C-92A5-8B35C5AD6D1C}" type="sibTrans" cxnId="{0B1C1048-84E1-4A95-85F2-D1471CBADFC2}">
      <dgm:prSet/>
      <dgm:spPr/>
      <dgm:t>
        <a:bodyPr/>
        <a:lstStyle/>
        <a:p>
          <a:endParaRPr lang="ru-RU"/>
        </a:p>
      </dgm:t>
    </dgm:pt>
    <dgm:pt modelId="{429A01B0-0CA9-4357-9945-EE75A57C5B10}">
      <dgm:prSet phldrT="[Текст]"/>
      <dgm:spPr/>
      <dgm:t>
        <a:bodyPr/>
        <a:lstStyle/>
        <a:p>
          <a:r>
            <a:rPr lang="ru-RU" dirty="0" err="1" smtClean="0"/>
            <a:t>Оцінка</a:t>
          </a:r>
          <a:r>
            <a:rPr lang="ru-RU" dirty="0" smtClean="0"/>
            <a:t> </a:t>
          </a:r>
          <a:r>
            <a:rPr lang="ru-RU" dirty="0" err="1" smtClean="0"/>
            <a:t>якості</a:t>
          </a:r>
          <a:r>
            <a:rPr lang="ru-RU" dirty="0" smtClean="0"/>
            <a:t> </a:t>
          </a:r>
          <a:r>
            <a:rPr lang="ru-RU" dirty="0" err="1" smtClean="0"/>
            <a:t>виконання</a:t>
          </a:r>
          <a:r>
            <a:rPr lang="ru-RU" dirty="0" smtClean="0"/>
            <a:t> </a:t>
          </a:r>
          <a:r>
            <a:rPr lang="ru-RU" dirty="0" err="1" smtClean="0"/>
            <a:t>встановлених</a:t>
          </a:r>
          <a:r>
            <a:rPr lang="ru-RU" dirty="0" smtClean="0"/>
            <a:t> для </a:t>
          </a:r>
          <a:r>
            <a:rPr lang="ru-RU" dirty="0" err="1" smtClean="0"/>
            <a:t>посадових</a:t>
          </a:r>
          <a:r>
            <a:rPr lang="ru-RU" dirty="0" smtClean="0"/>
            <a:t> </a:t>
          </a:r>
          <a:r>
            <a:rPr lang="ru-RU" dirty="0" err="1" smtClean="0"/>
            <a:t>осіб</a:t>
          </a:r>
          <a:r>
            <a:rPr lang="ru-RU" dirty="0" smtClean="0"/>
            <a:t> </a:t>
          </a:r>
          <a:r>
            <a:rPr lang="ru-RU" dirty="0" err="1" smtClean="0"/>
            <a:t>обов'язків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спрямовані</a:t>
          </a:r>
          <a:r>
            <a:rPr lang="ru-RU" dirty="0" smtClean="0"/>
            <a:t> на </a:t>
          </a:r>
          <a:r>
            <a:rPr lang="ru-RU" dirty="0" err="1" smtClean="0"/>
            <a:t>посилення</a:t>
          </a:r>
          <a:r>
            <a:rPr lang="ru-RU" dirty="0" smtClean="0"/>
            <a:t> </a:t>
          </a:r>
          <a:r>
            <a:rPr lang="ru-RU" dirty="0" err="1" smtClean="0"/>
            <a:t>юридичних</a:t>
          </a:r>
          <a:r>
            <a:rPr lang="ru-RU" dirty="0" smtClean="0"/>
            <a:t> </a:t>
          </a:r>
          <a:r>
            <a:rPr lang="ru-RU" dirty="0" err="1" smtClean="0"/>
            <a:t>гарантій</a:t>
          </a:r>
          <a:r>
            <a:rPr lang="ru-RU" dirty="0" smtClean="0"/>
            <a:t> особи.</a:t>
          </a:r>
          <a:endParaRPr lang="ru-RU" dirty="0"/>
        </a:p>
      </dgm:t>
    </dgm:pt>
    <dgm:pt modelId="{26C03A0C-DE88-4887-BEB7-6858D5FADA9E}" type="parTrans" cxnId="{2F40BF78-E26C-469D-A335-93648BA244E4}">
      <dgm:prSet/>
      <dgm:spPr/>
      <dgm:t>
        <a:bodyPr/>
        <a:lstStyle/>
        <a:p>
          <a:endParaRPr lang="ru-RU"/>
        </a:p>
      </dgm:t>
    </dgm:pt>
    <dgm:pt modelId="{9A64B5B5-4F0F-4486-ACDC-2CE365C623E3}" type="sibTrans" cxnId="{2F40BF78-E26C-469D-A335-93648BA244E4}">
      <dgm:prSet/>
      <dgm:spPr/>
      <dgm:t>
        <a:bodyPr/>
        <a:lstStyle/>
        <a:p>
          <a:endParaRPr lang="ru-RU"/>
        </a:p>
      </dgm:t>
    </dgm:pt>
    <dgm:pt modelId="{7840EE99-4BC7-4769-853E-101A55EB880E}">
      <dgm:prSet phldrT="[Текст]"/>
      <dgm:spPr/>
      <dgm:t>
        <a:bodyPr/>
        <a:lstStyle/>
        <a:p>
          <a:r>
            <a:rPr lang="uk-UA" dirty="0" smtClean="0"/>
            <a:t>4 завдання </a:t>
          </a:r>
          <a:endParaRPr lang="ru-RU" dirty="0"/>
        </a:p>
      </dgm:t>
    </dgm:pt>
    <dgm:pt modelId="{B96F8FE5-FE35-4822-80E4-9CD4B9DE77CC}" type="parTrans" cxnId="{4172AC70-1464-4F71-8BE2-7B69BF109B9E}">
      <dgm:prSet/>
      <dgm:spPr/>
      <dgm:t>
        <a:bodyPr/>
        <a:lstStyle/>
        <a:p>
          <a:endParaRPr lang="ru-RU"/>
        </a:p>
      </dgm:t>
    </dgm:pt>
    <dgm:pt modelId="{F0C78D8D-97D0-4B33-961E-42C82F84495E}" type="sibTrans" cxnId="{4172AC70-1464-4F71-8BE2-7B69BF109B9E}">
      <dgm:prSet/>
      <dgm:spPr/>
      <dgm:t>
        <a:bodyPr/>
        <a:lstStyle/>
        <a:p>
          <a:endParaRPr lang="ru-RU"/>
        </a:p>
      </dgm:t>
    </dgm:pt>
    <dgm:pt modelId="{0861674D-3C12-48F2-B78F-E1075E48FD06}">
      <dgm:prSet phldrT="[Текст]"/>
      <dgm:spPr/>
      <dgm:t>
        <a:bodyPr/>
        <a:lstStyle/>
        <a:p>
          <a:r>
            <a:rPr lang="ru-RU" dirty="0" err="1" smtClean="0"/>
            <a:t>Забезпечення</a:t>
          </a:r>
          <a:r>
            <a:rPr lang="ru-RU" dirty="0" smtClean="0"/>
            <a:t> правового статусу особи шляхом </a:t>
          </a:r>
          <a:r>
            <a:rPr lang="ru-RU" dirty="0" err="1" smtClean="0"/>
            <a:t>реалізації</a:t>
          </a:r>
          <a:r>
            <a:rPr lang="ru-RU" dirty="0" smtClean="0"/>
            <a:t> </a:t>
          </a:r>
          <a:r>
            <a:rPr lang="ru-RU" dirty="0" err="1" smtClean="0"/>
            <a:t>заходів</a:t>
          </a:r>
          <a:r>
            <a:rPr lang="ru-RU" dirty="0" smtClean="0"/>
            <a:t> </a:t>
          </a:r>
          <a:r>
            <a:rPr lang="ru-RU" dirty="0" err="1" smtClean="0"/>
            <a:t>відповідальності</a:t>
          </a:r>
          <a:r>
            <a:rPr lang="ru-RU" dirty="0" smtClean="0"/>
            <a:t> до </a:t>
          </a:r>
          <a:r>
            <a:rPr lang="ru-RU" dirty="0" err="1" smtClean="0"/>
            <a:t>органів</a:t>
          </a:r>
          <a:r>
            <a:rPr lang="ru-RU" dirty="0" smtClean="0"/>
            <a:t> </a:t>
          </a:r>
          <a:r>
            <a:rPr lang="ru-RU" dirty="0" err="1" smtClean="0"/>
            <a:t>публічної</a:t>
          </a:r>
          <a:r>
            <a:rPr lang="ru-RU" dirty="0" smtClean="0"/>
            <a:t> </a:t>
          </a:r>
          <a:r>
            <a:rPr lang="ru-RU" dirty="0" err="1" smtClean="0"/>
            <a:t>адміністрації</a:t>
          </a:r>
          <a:r>
            <a:rPr lang="ru-RU" dirty="0" smtClean="0"/>
            <a:t>, </a:t>
          </a:r>
          <a:r>
            <a:rPr lang="ru-RU" dirty="0" err="1" smtClean="0"/>
            <a:t>їх</a:t>
          </a:r>
          <a:r>
            <a:rPr lang="ru-RU" dirty="0" smtClean="0"/>
            <a:t> </a:t>
          </a:r>
          <a:r>
            <a:rPr lang="ru-RU" dirty="0" err="1" smtClean="0"/>
            <a:t>посадових</a:t>
          </a:r>
          <a:r>
            <a:rPr lang="ru-RU" dirty="0" smtClean="0"/>
            <a:t> та </a:t>
          </a:r>
          <a:r>
            <a:rPr lang="ru-RU" dirty="0" err="1" smtClean="0"/>
            <a:t>службових</a:t>
          </a:r>
          <a:r>
            <a:rPr lang="ru-RU" dirty="0" smtClean="0"/>
            <a:t> </a:t>
          </a:r>
          <a:r>
            <a:rPr lang="ru-RU" dirty="0" err="1" smtClean="0"/>
            <a:t>осіб</a:t>
          </a:r>
          <a:r>
            <a:rPr lang="ru-RU" dirty="0" smtClean="0"/>
            <a:t> за </a:t>
          </a:r>
          <a:r>
            <a:rPr lang="ru-RU" dirty="0" err="1" smtClean="0"/>
            <a:t>невиконання</a:t>
          </a:r>
          <a:r>
            <a:rPr lang="ru-RU" dirty="0" smtClean="0"/>
            <a:t> </a:t>
          </a:r>
          <a:r>
            <a:rPr lang="ru-RU" dirty="0" err="1" smtClean="0"/>
            <a:t>чи</a:t>
          </a:r>
          <a:r>
            <a:rPr lang="ru-RU" dirty="0" smtClean="0"/>
            <a:t> </a:t>
          </a:r>
          <a:r>
            <a:rPr lang="ru-RU" dirty="0" err="1" smtClean="0"/>
            <a:t>неякісне</a:t>
          </a:r>
          <a:r>
            <a:rPr lang="ru-RU" dirty="0" smtClean="0"/>
            <a:t> </a:t>
          </a:r>
          <a:r>
            <a:rPr lang="ru-RU" dirty="0" err="1" smtClean="0"/>
            <a:t>виконання</a:t>
          </a:r>
          <a:r>
            <a:rPr lang="ru-RU" dirty="0" smtClean="0"/>
            <a:t> </a:t>
          </a:r>
          <a:r>
            <a:rPr lang="ru-RU" dirty="0" err="1" smtClean="0"/>
            <a:t>своїх</a:t>
          </a:r>
          <a:r>
            <a:rPr lang="ru-RU" dirty="0" smtClean="0"/>
            <a:t> </a:t>
          </a:r>
          <a:r>
            <a:rPr lang="ru-RU" dirty="0" err="1" smtClean="0"/>
            <a:t>обов'язків</a:t>
          </a:r>
          <a:r>
            <a:rPr lang="ru-RU" dirty="0" smtClean="0"/>
            <a:t>.</a:t>
          </a:r>
          <a:endParaRPr lang="ru-RU" dirty="0"/>
        </a:p>
      </dgm:t>
    </dgm:pt>
    <dgm:pt modelId="{F4EC091B-6EDB-4D86-9CFE-C40188621E43}" type="parTrans" cxnId="{184C51E5-7396-497C-9BC8-A6198EEFD63A}">
      <dgm:prSet/>
      <dgm:spPr/>
      <dgm:t>
        <a:bodyPr/>
        <a:lstStyle/>
        <a:p>
          <a:endParaRPr lang="ru-RU"/>
        </a:p>
      </dgm:t>
    </dgm:pt>
    <dgm:pt modelId="{27C79A43-90CF-41B6-9108-5E5DA0CA31C1}" type="sibTrans" cxnId="{184C51E5-7396-497C-9BC8-A6198EEFD63A}">
      <dgm:prSet/>
      <dgm:spPr/>
      <dgm:t>
        <a:bodyPr/>
        <a:lstStyle/>
        <a:p>
          <a:endParaRPr lang="ru-RU"/>
        </a:p>
      </dgm:t>
    </dgm:pt>
    <dgm:pt modelId="{0AC492AB-371E-4982-9E2A-2C0D5796EF5F}" type="pres">
      <dgm:prSet presAssocID="{7A85C627-C393-4FC5-851A-9AD599A1B76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B988F5-2304-47D2-8AF2-505F14B4A47C}" type="pres">
      <dgm:prSet presAssocID="{2D7CEDA5-7F32-4EB0-9FF0-2FD53CB1FB6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F4FEAD-E944-4522-A41F-BFB4C5598594}" type="pres">
      <dgm:prSet presAssocID="{2D7CEDA5-7F32-4EB0-9FF0-2FD53CB1FB6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5EC928-36C3-4F4B-85D1-DA02A625D0BE}" type="pres">
      <dgm:prSet presAssocID="{7840EE99-4BC7-4769-853E-101A55EB880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E4BE4B-A57A-485F-9A32-9FE409145C0C}" type="pres">
      <dgm:prSet presAssocID="{7840EE99-4BC7-4769-853E-101A55EB880E}" presName="childText" presStyleLbl="revTx" presStyleIdx="1" presStyleCnt="2" custScaleY="98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1C1048-84E1-4A95-85F2-D1471CBADFC2}" srcId="{7A85C627-C393-4FC5-851A-9AD599A1B76B}" destId="{2D7CEDA5-7F32-4EB0-9FF0-2FD53CB1FB67}" srcOrd="0" destOrd="0" parTransId="{E5AE8EAB-5BE3-4FA0-A01E-0ECE47A7AFE7}" sibTransId="{BBCD4E6C-95FE-495C-92A5-8B35C5AD6D1C}"/>
    <dgm:cxn modelId="{4172AC70-1464-4F71-8BE2-7B69BF109B9E}" srcId="{7A85C627-C393-4FC5-851A-9AD599A1B76B}" destId="{7840EE99-4BC7-4769-853E-101A55EB880E}" srcOrd="1" destOrd="0" parTransId="{B96F8FE5-FE35-4822-80E4-9CD4B9DE77CC}" sibTransId="{F0C78D8D-97D0-4B33-961E-42C82F84495E}"/>
    <dgm:cxn modelId="{2F40BF78-E26C-469D-A335-93648BA244E4}" srcId="{2D7CEDA5-7F32-4EB0-9FF0-2FD53CB1FB67}" destId="{429A01B0-0CA9-4357-9945-EE75A57C5B10}" srcOrd="0" destOrd="0" parTransId="{26C03A0C-DE88-4887-BEB7-6858D5FADA9E}" sibTransId="{9A64B5B5-4F0F-4486-ACDC-2CE365C623E3}"/>
    <dgm:cxn modelId="{A4DD824F-A620-4608-9C83-089D151EFD48}" type="presOf" srcId="{2D7CEDA5-7F32-4EB0-9FF0-2FD53CB1FB67}" destId="{D5B988F5-2304-47D2-8AF2-505F14B4A47C}" srcOrd="0" destOrd="0" presId="urn:microsoft.com/office/officeart/2005/8/layout/vList2"/>
    <dgm:cxn modelId="{184C51E5-7396-497C-9BC8-A6198EEFD63A}" srcId="{7840EE99-4BC7-4769-853E-101A55EB880E}" destId="{0861674D-3C12-48F2-B78F-E1075E48FD06}" srcOrd="0" destOrd="0" parTransId="{F4EC091B-6EDB-4D86-9CFE-C40188621E43}" sibTransId="{27C79A43-90CF-41B6-9108-5E5DA0CA31C1}"/>
    <dgm:cxn modelId="{638C45C7-A465-4C4E-BF80-F82CCCF6E720}" type="presOf" srcId="{0861674D-3C12-48F2-B78F-E1075E48FD06}" destId="{AFE4BE4B-A57A-485F-9A32-9FE409145C0C}" srcOrd="0" destOrd="0" presId="urn:microsoft.com/office/officeart/2005/8/layout/vList2"/>
    <dgm:cxn modelId="{1E64E567-621B-4A2A-8EE9-B5C6457B1F82}" type="presOf" srcId="{7A85C627-C393-4FC5-851A-9AD599A1B76B}" destId="{0AC492AB-371E-4982-9E2A-2C0D5796EF5F}" srcOrd="0" destOrd="0" presId="urn:microsoft.com/office/officeart/2005/8/layout/vList2"/>
    <dgm:cxn modelId="{4AE203BE-8ACE-471E-ABBC-C988C40C6CF9}" type="presOf" srcId="{429A01B0-0CA9-4357-9945-EE75A57C5B10}" destId="{DCF4FEAD-E944-4522-A41F-BFB4C5598594}" srcOrd="0" destOrd="0" presId="urn:microsoft.com/office/officeart/2005/8/layout/vList2"/>
    <dgm:cxn modelId="{77FFC796-33B9-481D-8B0E-56C71BD1E5C7}" type="presOf" srcId="{7840EE99-4BC7-4769-853E-101A55EB880E}" destId="{625EC928-36C3-4F4B-85D1-DA02A625D0BE}" srcOrd="0" destOrd="0" presId="urn:microsoft.com/office/officeart/2005/8/layout/vList2"/>
    <dgm:cxn modelId="{DB30783F-3E90-4B91-B283-7EEECACBCFD3}" type="presParOf" srcId="{0AC492AB-371E-4982-9E2A-2C0D5796EF5F}" destId="{D5B988F5-2304-47D2-8AF2-505F14B4A47C}" srcOrd="0" destOrd="0" presId="urn:microsoft.com/office/officeart/2005/8/layout/vList2"/>
    <dgm:cxn modelId="{89860319-E460-4E16-9051-08CB20636342}" type="presParOf" srcId="{0AC492AB-371E-4982-9E2A-2C0D5796EF5F}" destId="{DCF4FEAD-E944-4522-A41F-BFB4C5598594}" srcOrd="1" destOrd="0" presId="urn:microsoft.com/office/officeart/2005/8/layout/vList2"/>
    <dgm:cxn modelId="{AB8484E7-6BCD-4649-936E-18BADE567070}" type="presParOf" srcId="{0AC492AB-371E-4982-9E2A-2C0D5796EF5F}" destId="{625EC928-36C3-4F4B-85D1-DA02A625D0BE}" srcOrd="2" destOrd="0" presId="urn:microsoft.com/office/officeart/2005/8/layout/vList2"/>
    <dgm:cxn modelId="{9F60C793-F5B0-49B8-9E2E-D84E37DECB77}" type="presParOf" srcId="{0AC492AB-371E-4982-9E2A-2C0D5796EF5F}" destId="{AFE4BE4B-A57A-485F-9A32-9FE409145C0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05D9EE-5EEF-49A3-B1F0-EC4403A5F099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50D28799-119D-4029-AB1E-35F3B89067D6}">
      <dgm:prSet phldrT="[Текст]"/>
      <dgm:spPr/>
      <dgm:t>
        <a:bodyPr/>
        <a:lstStyle/>
        <a:p>
          <a:r>
            <a:rPr lang="ru-RU" dirty="0" err="1" smtClean="0"/>
            <a:t>Правозахисна</a:t>
          </a:r>
          <a:r>
            <a:rPr lang="ru-RU" dirty="0" smtClean="0"/>
            <a:t> </a:t>
          </a:r>
          <a:r>
            <a:rPr lang="ru-RU" dirty="0" err="1" smtClean="0"/>
            <a:t>функція</a:t>
          </a:r>
          <a:r>
            <a:rPr lang="ru-RU" dirty="0" smtClean="0"/>
            <a:t> :</a:t>
          </a:r>
          <a:endParaRPr lang="ru-RU" dirty="0"/>
        </a:p>
      </dgm:t>
    </dgm:pt>
    <dgm:pt modelId="{E3155A0D-D082-4B45-8338-81283CEC19D0}" type="parTrans" cxnId="{8437BD25-51CE-43AA-96FD-86C284A41028}">
      <dgm:prSet/>
      <dgm:spPr/>
      <dgm:t>
        <a:bodyPr/>
        <a:lstStyle/>
        <a:p>
          <a:endParaRPr lang="ru-RU"/>
        </a:p>
      </dgm:t>
    </dgm:pt>
    <dgm:pt modelId="{EBB8EF29-99AB-41B3-8C37-9A80500367B4}" type="sibTrans" cxnId="{8437BD25-51CE-43AA-96FD-86C284A41028}">
      <dgm:prSet/>
      <dgm:spPr/>
      <dgm:t>
        <a:bodyPr/>
        <a:lstStyle/>
        <a:p>
          <a:endParaRPr lang="ru-RU"/>
        </a:p>
      </dgm:t>
    </dgm:pt>
    <dgm:pt modelId="{7F29FDBF-B4EA-4B62-A568-C2443267EBDF}">
      <dgm:prSet phldrT="[Текст]"/>
      <dgm:spPr/>
      <dgm:t>
        <a:bodyPr/>
        <a:lstStyle/>
        <a:p>
          <a:r>
            <a:rPr lang="ru-RU" dirty="0" err="1" smtClean="0"/>
            <a:t>правозахисна</a:t>
          </a:r>
          <a:r>
            <a:rPr lang="ru-RU" dirty="0" smtClean="0"/>
            <a:t> </a:t>
          </a:r>
          <a:r>
            <a:rPr lang="ru-RU" dirty="0" err="1" smtClean="0"/>
            <a:t>функція</a:t>
          </a:r>
          <a:r>
            <a:rPr lang="ru-RU" dirty="0" smtClean="0"/>
            <a:t> </a:t>
          </a:r>
          <a:r>
            <a:rPr lang="ru-RU" dirty="0" err="1" smtClean="0"/>
            <a:t>передбачає</a:t>
          </a:r>
          <a:r>
            <a:rPr lang="ru-RU" dirty="0" smtClean="0"/>
            <a:t> </a:t>
          </a:r>
          <a:r>
            <a:rPr lang="ru-RU" dirty="0" err="1" smtClean="0"/>
            <a:t>вжиття</a:t>
          </a:r>
          <a:r>
            <a:rPr lang="ru-RU" dirty="0" smtClean="0"/>
            <a:t> органом </a:t>
          </a:r>
          <a:r>
            <a:rPr lang="ru-RU" dirty="0" err="1" smtClean="0"/>
            <a:t>адміністративної</a:t>
          </a:r>
          <a:r>
            <a:rPr lang="ru-RU" dirty="0" smtClean="0"/>
            <a:t> </a:t>
          </a:r>
          <a:r>
            <a:rPr lang="ru-RU" dirty="0" err="1" smtClean="0"/>
            <a:t>юстиції</a:t>
          </a:r>
          <a:r>
            <a:rPr lang="ru-RU" dirty="0" smtClean="0"/>
            <a:t> </a:t>
          </a:r>
          <a:r>
            <a:rPr lang="ru-RU" dirty="0" err="1" smtClean="0"/>
            <a:t>заходів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захищають</a:t>
          </a:r>
          <a:r>
            <a:rPr lang="ru-RU" dirty="0" smtClean="0"/>
            <a:t> </a:t>
          </a:r>
          <a:r>
            <a:rPr lang="ru-RU" dirty="0" err="1" smtClean="0"/>
            <a:t>порушені</a:t>
          </a:r>
          <a:r>
            <a:rPr lang="ru-RU" dirty="0" smtClean="0"/>
            <a:t> </a:t>
          </a:r>
          <a:r>
            <a:rPr lang="ru-RU" dirty="0" err="1" smtClean="0"/>
            <a:t>адміністративним</a:t>
          </a:r>
          <a:r>
            <a:rPr lang="ru-RU" dirty="0" smtClean="0"/>
            <a:t> </a:t>
          </a:r>
          <a:r>
            <a:rPr lang="ru-RU" dirty="0" err="1" smtClean="0"/>
            <a:t>органом</a:t>
          </a:r>
          <a:r>
            <a:rPr lang="ru-RU" dirty="0" smtClean="0"/>
            <a:t> права, </a:t>
          </a:r>
          <a:r>
            <a:rPr lang="ru-RU" dirty="0" err="1" smtClean="0"/>
            <a:t>свободи</a:t>
          </a:r>
          <a:r>
            <a:rPr lang="ru-RU" dirty="0" smtClean="0"/>
            <a:t> </a:t>
          </a:r>
          <a:r>
            <a:rPr lang="ru-RU" dirty="0" err="1" smtClean="0"/>
            <a:t>чи</a:t>
          </a:r>
          <a:r>
            <a:rPr lang="ru-RU" dirty="0" smtClean="0"/>
            <a:t> </a:t>
          </a:r>
          <a:r>
            <a:rPr lang="ru-RU" dirty="0" err="1" smtClean="0"/>
            <a:t>інтереси</a:t>
          </a:r>
          <a:r>
            <a:rPr lang="ru-RU" dirty="0" smtClean="0"/>
            <a:t> особи. У </a:t>
          </a:r>
          <a:r>
            <a:rPr lang="ru-RU" dirty="0" err="1" smtClean="0"/>
            <a:t>такий</a:t>
          </a:r>
          <a:r>
            <a:rPr lang="ru-RU" dirty="0" smtClean="0"/>
            <a:t> </a:t>
          </a:r>
          <a:r>
            <a:rPr lang="ru-RU" dirty="0" err="1" smtClean="0"/>
            <a:t>спосіб</a:t>
          </a:r>
          <a:r>
            <a:rPr lang="ru-RU" dirty="0" smtClean="0"/>
            <a:t> </a:t>
          </a:r>
          <a:r>
            <a:rPr lang="ru-RU" dirty="0" err="1" smtClean="0"/>
            <a:t>усуваються</a:t>
          </a:r>
          <a:r>
            <a:rPr lang="ru-RU" dirty="0" smtClean="0"/>
            <a:t> </a:t>
          </a:r>
          <a:r>
            <a:rPr lang="ru-RU" dirty="0" err="1" smtClean="0"/>
            <a:t>перешкоди</a:t>
          </a:r>
          <a:r>
            <a:rPr lang="ru-RU" dirty="0" smtClean="0"/>
            <a:t> </a:t>
          </a:r>
          <a:r>
            <a:rPr lang="ru-RU" dirty="0" err="1" smtClean="0"/>
            <a:t>у</a:t>
          </a:r>
          <a:r>
            <a:rPr lang="ru-RU" dirty="0" smtClean="0"/>
            <a:t> </a:t>
          </a:r>
          <a:r>
            <a:rPr lang="ru-RU" dirty="0" err="1" smtClean="0"/>
            <a:t>реалізації</a:t>
          </a:r>
          <a:r>
            <a:rPr lang="ru-RU" dirty="0" smtClean="0"/>
            <a:t> особою </a:t>
          </a:r>
          <a:r>
            <a:rPr lang="ru-RU" dirty="0" err="1" smtClean="0"/>
            <a:t>її</a:t>
          </a:r>
          <a:r>
            <a:rPr lang="ru-RU" dirty="0" smtClean="0"/>
            <a:t> </a:t>
          </a:r>
          <a:r>
            <a:rPr lang="ru-RU" dirty="0" err="1" smtClean="0"/>
            <a:t>правових</a:t>
          </a:r>
          <a:r>
            <a:rPr lang="ru-RU" dirty="0" smtClean="0"/>
            <a:t> </a:t>
          </a:r>
          <a:r>
            <a:rPr lang="ru-RU" dirty="0" err="1" smtClean="0"/>
            <a:t>можливостей</a:t>
          </a:r>
          <a:r>
            <a:rPr lang="ru-RU" dirty="0" smtClean="0"/>
            <a:t>. </a:t>
          </a:r>
          <a:endParaRPr lang="ru-RU" dirty="0"/>
        </a:p>
      </dgm:t>
    </dgm:pt>
    <dgm:pt modelId="{9BE1237A-480C-4085-A49B-96DBDBA395D9}" type="parTrans" cxnId="{B4F2E617-B8B7-4EF4-95DF-6D08CFB51999}">
      <dgm:prSet/>
      <dgm:spPr/>
      <dgm:t>
        <a:bodyPr/>
        <a:lstStyle/>
        <a:p>
          <a:endParaRPr lang="ru-RU"/>
        </a:p>
      </dgm:t>
    </dgm:pt>
    <dgm:pt modelId="{D3F48631-4351-4DDD-885F-38FD6E53B61E}" type="sibTrans" cxnId="{B4F2E617-B8B7-4EF4-95DF-6D08CFB51999}">
      <dgm:prSet/>
      <dgm:spPr/>
      <dgm:t>
        <a:bodyPr/>
        <a:lstStyle/>
        <a:p>
          <a:endParaRPr lang="ru-RU"/>
        </a:p>
      </dgm:t>
    </dgm:pt>
    <dgm:pt modelId="{70B1A7AF-15B2-47A5-9E57-F0754D9F155A}">
      <dgm:prSet phldrT="[Текст]"/>
      <dgm:spPr/>
      <dgm:t>
        <a:bodyPr/>
        <a:lstStyle/>
        <a:p>
          <a:endParaRPr lang="ru-RU" dirty="0"/>
        </a:p>
      </dgm:t>
    </dgm:pt>
    <dgm:pt modelId="{12C3B07D-1B3D-4E17-ADF7-79059A01D488}" type="parTrans" cxnId="{C36FB85A-B0E9-48AE-BB9B-0CE887DC3C1B}">
      <dgm:prSet/>
      <dgm:spPr/>
      <dgm:t>
        <a:bodyPr/>
        <a:lstStyle/>
        <a:p>
          <a:endParaRPr lang="ru-RU"/>
        </a:p>
      </dgm:t>
    </dgm:pt>
    <dgm:pt modelId="{A18E90DD-A65A-44F4-98FE-65DCAFF00D06}" type="sibTrans" cxnId="{C36FB85A-B0E9-48AE-BB9B-0CE887DC3C1B}">
      <dgm:prSet/>
      <dgm:spPr/>
      <dgm:t>
        <a:bodyPr/>
        <a:lstStyle/>
        <a:p>
          <a:endParaRPr lang="ru-RU"/>
        </a:p>
      </dgm:t>
    </dgm:pt>
    <dgm:pt modelId="{8A7C2823-FD99-47A6-964A-2A816FFC8269}">
      <dgm:prSet phldrT="[Текст]"/>
      <dgm:spPr/>
      <dgm:t>
        <a:bodyPr/>
        <a:lstStyle/>
        <a:p>
          <a:endParaRPr lang="ru-RU" dirty="0"/>
        </a:p>
      </dgm:t>
    </dgm:pt>
    <dgm:pt modelId="{9F68ED63-BB3C-4634-A92F-11BBB5786B8A}" type="parTrans" cxnId="{47B5C5A5-7E1C-41FC-96E6-4D257E35D20B}">
      <dgm:prSet/>
      <dgm:spPr/>
      <dgm:t>
        <a:bodyPr/>
        <a:lstStyle/>
        <a:p>
          <a:endParaRPr lang="ru-RU"/>
        </a:p>
      </dgm:t>
    </dgm:pt>
    <dgm:pt modelId="{E17851C8-B489-411A-BA78-260460AFC951}" type="sibTrans" cxnId="{47B5C5A5-7E1C-41FC-96E6-4D257E35D20B}">
      <dgm:prSet/>
      <dgm:spPr/>
      <dgm:t>
        <a:bodyPr/>
        <a:lstStyle/>
        <a:p>
          <a:endParaRPr lang="ru-RU"/>
        </a:p>
      </dgm:t>
    </dgm:pt>
    <dgm:pt modelId="{AA169F41-7F16-4052-B28F-47F749FC7B38}" type="pres">
      <dgm:prSet presAssocID="{AA05D9EE-5EEF-49A3-B1F0-EC4403A5F09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85F4D2-CFD7-405B-8255-53AB72F2008B}" type="pres">
      <dgm:prSet presAssocID="{50D28799-119D-4029-AB1E-35F3B89067D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0FCA39-77C7-44BE-AB0D-6BC6490214D0}" type="pres">
      <dgm:prSet presAssocID="{50D28799-119D-4029-AB1E-35F3B89067D6}" presName="childText" presStyleLbl="revTx" presStyleIdx="0" presStyleCnt="2" custScaleY="1501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D71AD9-DCF5-4C98-A15E-35F0545CB657}" type="pres">
      <dgm:prSet presAssocID="{70B1A7AF-15B2-47A5-9E57-F0754D9F155A}" presName="parentText" presStyleLbl="node1" presStyleIdx="1" presStyleCnt="2" custFlipVert="0" custScaleY="60288" custLinFactY="81207" custLinFactNeighborX="-4095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C97AA1-6726-4DDE-B875-34CA3CDE47D9}" type="pres">
      <dgm:prSet presAssocID="{70B1A7AF-15B2-47A5-9E57-F0754D9F155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F2E617-B8B7-4EF4-95DF-6D08CFB51999}" srcId="{50D28799-119D-4029-AB1E-35F3B89067D6}" destId="{7F29FDBF-B4EA-4B62-A568-C2443267EBDF}" srcOrd="0" destOrd="0" parTransId="{9BE1237A-480C-4085-A49B-96DBDBA395D9}" sibTransId="{D3F48631-4351-4DDD-885F-38FD6E53B61E}"/>
    <dgm:cxn modelId="{47B5C5A5-7E1C-41FC-96E6-4D257E35D20B}" srcId="{70B1A7AF-15B2-47A5-9E57-F0754D9F155A}" destId="{8A7C2823-FD99-47A6-964A-2A816FFC8269}" srcOrd="0" destOrd="0" parTransId="{9F68ED63-BB3C-4634-A92F-11BBB5786B8A}" sibTransId="{E17851C8-B489-411A-BA78-260460AFC951}"/>
    <dgm:cxn modelId="{BB4F0687-4059-469F-AC96-4B8D23A8C97A}" type="presOf" srcId="{8A7C2823-FD99-47A6-964A-2A816FFC8269}" destId="{FBC97AA1-6726-4DDE-B875-34CA3CDE47D9}" srcOrd="0" destOrd="0" presId="urn:microsoft.com/office/officeart/2005/8/layout/vList2"/>
    <dgm:cxn modelId="{C36FB85A-B0E9-48AE-BB9B-0CE887DC3C1B}" srcId="{AA05D9EE-5EEF-49A3-B1F0-EC4403A5F099}" destId="{70B1A7AF-15B2-47A5-9E57-F0754D9F155A}" srcOrd="1" destOrd="0" parTransId="{12C3B07D-1B3D-4E17-ADF7-79059A01D488}" sibTransId="{A18E90DD-A65A-44F4-98FE-65DCAFF00D06}"/>
    <dgm:cxn modelId="{79864935-C30F-42C4-9B62-572935E8E213}" type="presOf" srcId="{7F29FDBF-B4EA-4B62-A568-C2443267EBDF}" destId="{640FCA39-77C7-44BE-AB0D-6BC6490214D0}" srcOrd="0" destOrd="0" presId="urn:microsoft.com/office/officeart/2005/8/layout/vList2"/>
    <dgm:cxn modelId="{D65A3BBF-1089-43F8-A4DB-631D1948D855}" type="presOf" srcId="{70B1A7AF-15B2-47A5-9E57-F0754D9F155A}" destId="{66D71AD9-DCF5-4C98-A15E-35F0545CB657}" srcOrd="0" destOrd="0" presId="urn:microsoft.com/office/officeart/2005/8/layout/vList2"/>
    <dgm:cxn modelId="{9A6B99E3-6EF3-4283-B446-E992DBC0FF56}" type="presOf" srcId="{AA05D9EE-5EEF-49A3-B1F0-EC4403A5F099}" destId="{AA169F41-7F16-4052-B28F-47F749FC7B38}" srcOrd="0" destOrd="0" presId="urn:microsoft.com/office/officeart/2005/8/layout/vList2"/>
    <dgm:cxn modelId="{930AAA14-6398-4D62-8D61-0699EA4EC37B}" type="presOf" srcId="{50D28799-119D-4029-AB1E-35F3B89067D6}" destId="{8A85F4D2-CFD7-405B-8255-53AB72F2008B}" srcOrd="0" destOrd="0" presId="urn:microsoft.com/office/officeart/2005/8/layout/vList2"/>
    <dgm:cxn modelId="{8437BD25-51CE-43AA-96FD-86C284A41028}" srcId="{AA05D9EE-5EEF-49A3-B1F0-EC4403A5F099}" destId="{50D28799-119D-4029-AB1E-35F3B89067D6}" srcOrd="0" destOrd="0" parTransId="{E3155A0D-D082-4B45-8338-81283CEC19D0}" sibTransId="{EBB8EF29-99AB-41B3-8C37-9A80500367B4}"/>
    <dgm:cxn modelId="{975AACB3-AC75-4436-B49F-7361880AEB44}" type="presParOf" srcId="{AA169F41-7F16-4052-B28F-47F749FC7B38}" destId="{8A85F4D2-CFD7-405B-8255-53AB72F2008B}" srcOrd="0" destOrd="0" presId="urn:microsoft.com/office/officeart/2005/8/layout/vList2"/>
    <dgm:cxn modelId="{F73036BD-FF4F-481E-8801-887550376604}" type="presParOf" srcId="{AA169F41-7F16-4052-B28F-47F749FC7B38}" destId="{640FCA39-77C7-44BE-AB0D-6BC6490214D0}" srcOrd="1" destOrd="0" presId="urn:microsoft.com/office/officeart/2005/8/layout/vList2"/>
    <dgm:cxn modelId="{A288CC75-0B84-4270-AC7A-AA23ABF4F139}" type="presParOf" srcId="{AA169F41-7F16-4052-B28F-47F749FC7B38}" destId="{66D71AD9-DCF5-4C98-A15E-35F0545CB657}" srcOrd="2" destOrd="0" presId="urn:microsoft.com/office/officeart/2005/8/layout/vList2"/>
    <dgm:cxn modelId="{E4F11676-2D60-498B-91D1-CF0F50CD0763}" type="presParOf" srcId="{AA169F41-7F16-4052-B28F-47F749FC7B38}" destId="{FBC97AA1-6726-4DDE-B875-34CA3CDE47D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D79E23-2520-4749-80E1-9E59072D66C9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5F3E3CD-D1C9-48C7-A800-0C873DCC6080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галузевих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принципів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адміністративного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судочинства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віднести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наступні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  <a:endParaRPr lang="uk-UA" sz="36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dirty="0"/>
        </a:p>
      </dgm:t>
    </dgm:pt>
    <dgm:pt modelId="{67278D58-BD09-416A-875E-8EF6C4AF1384}" type="parTrans" cxnId="{1CC05F36-C77F-4CD3-8366-26FF3478813D}">
      <dgm:prSet/>
      <dgm:spPr/>
      <dgm:t>
        <a:bodyPr/>
        <a:lstStyle/>
        <a:p>
          <a:endParaRPr lang="uk-UA"/>
        </a:p>
      </dgm:t>
    </dgm:pt>
    <dgm:pt modelId="{AB404969-A634-460A-9B10-C5D9A1E22AA9}" type="sibTrans" cxnId="{1CC05F36-C77F-4CD3-8366-26FF3478813D}">
      <dgm:prSet/>
      <dgm:spPr/>
      <dgm:t>
        <a:bodyPr/>
        <a:lstStyle/>
        <a:p>
          <a:endParaRPr lang="uk-UA"/>
        </a:p>
      </dgm:t>
    </dgm:pt>
    <dgm:pt modelId="{2898F10D-B914-493F-BEC8-8F6009E85C65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1. </a:t>
          </a:r>
          <a:r>
            <a:rPr lang="ru-RU" sz="3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Принцип </a:t>
          </a:r>
          <a:r>
            <a:rPr lang="ru-RU" sz="3200" i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організаційної</a:t>
          </a:r>
          <a:r>
            <a:rPr lang="ru-RU" sz="3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i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незалежності</a:t>
          </a:r>
          <a:r>
            <a:rPr lang="ru-RU" sz="3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i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органів</a:t>
          </a:r>
          <a:r>
            <a:rPr lang="ru-RU" sz="3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i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адміністративної</a:t>
          </a:r>
          <a:r>
            <a:rPr lang="ru-RU" sz="3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i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юстиції</a:t>
          </a:r>
          <a:r>
            <a:rPr lang="ru-RU" sz="3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</a:t>
          </a:r>
        </a:p>
        <a:p>
          <a:pPr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600" dirty="0"/>
        </a:p>
      </dgm:t>
    </dgm:pt>
    <dgm:pt modelId="{21D359C8-9F32-4D4C-A9D6-04ED60B089AA}" type="parTrans" cxnId="{EE51E77C-2470-4F2D-A57C-3C3EE0F4080F}">
      <dgm:prSet/>
      <dgm:spPr/>
      <dgm:t>
        <a:bodyPr/>
        <a:lstStyle/>
        <a:p>
          <a:endParaRPr lang="uk-UA"/>
        </a:p>
      </dgm:t>
    </dgm:pt>
    <dgm:pt modelId="{3C1D73BB-C423-4837-977F-32A55A70C373}" type="sibTrans" cxnId="{EE51E77C-2470-4F2D-A57C-3C3EE0F4080F}">
      <dgm:prSet/>
      <dgm:spPr/>
      <dgm:t>
        <a:bodyPr/>
        <a:lstStyle/>
        <a:p>
          <a:endParaRPr lang="uk-UA"/>
        </a:p>
      </dgm:t>
    </dgm:pt>
    <dgm:pt modelId="{58395B57-DA6C-4DEC-9758-02981D8F7E3B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36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2.</a:t>
          </a:r>
          <a:r>
            <a:rPr lang="ru-RU" sz="36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uk-UA" sz="36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Принцип судового керівництва процесом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600" dirty="0"/>
        </a:p>
      </dgm:t>
    </dgm:pt>
    <dgm:pt modelId="{2057A687-5A4F-4744-AB51-98BB9CDF2AA2}" type="parTrans" cxnId="{31181256-0D3B-46B4-8CFF-5B24F6503F6F}">
      <dgm:prSet/>
      <dgm:spPr/>
      <dgm:t>
        <a:bodyPr/>
        <a:lstStyle/>
        <a:p>
          <a:endParaRPr lang="uk-UA"/>
        </a:p>
      </dgm:t>
    </dgm:pt>
    <dgm:pt modelId="{90168431-DED9-4AEA-A233-808B24268255}" type="sibTrans" cxnId="{31181256-0D3B-46B4-8CFF-5B24F6503F6F}">
      <dgm:prSet/>
      <dgm:spPr/>
      <dgm:t>
        <a:bodyPr/>
        <a:lstStyle/>
        <a:p>
          <a:endParaRPr lang="uk-UA"/>
        </a:p>
      </dgm:t>
    </dgm:pt>
    <dgm:pt modelId="{F6BE8968-B469-4F51-B29E-5CF88C98542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3. </a:t>
          </a:r>
          <a:r>
            <a:rPr lang="uk-UA" sz="3000" b="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Принцип змагальності сторін</a:t>
          </a:r>
          <a:r>
            <a:rPr lang="ru-RU" sz="3000" b="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uk-UA" sz="3000" b="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диспозитивності та офіційного з’ясування всіх обставин справи</a:t>
          </a:r>
          <a:r>
            <a:rPr lang="ru-RU" sz="3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uk-UA" sz="3000" b="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600" dirty="0"/>
        </a:p>
      </dgm:t>
    </dgm:pt>
    <dgm:pt modelId="{687670D7-0347-4A51-A7C6-D482967E0AF7}" type="parTrans" cxnId="{14E3C045-F026-4D70-9C97-155AE9E3FA14}">
      <dgm:prSet/>
      <dgm:spPr/>
      <dgm:t>
        <a:bodyPr/>
        <a:lstStyle/>
        <a:p>
          <a:endParaRPr lang="uk-UA"/>
        </a:p>
      </dgm:t>
    </dgm:pt>
    <dgm:pt modelId="{77DD4C1B-1D64-4BE6-9004-17C9F197A95F}" type="sibTrans" cxnId="{14E3C045-F026-4D70-9C97-155AE9E3FA14}">
      <dgm:prSet/>
      <dgm:spPr/>
      <dgm:t>
        <a:bodyPr/>
        <a:lstStyle/>
        <a:p>
          <a:endParaRPr lang="uk-UA"/>
        </a:p>
      </dgm:t>
    </dgm:pt>
    <dgm:pt modelId="{75A9EA7A-C67E-42E1-AEAE-B8FB3667CD2F}" type="pres">
      <dgm:prSet presAssocID="{4ED79E23-2520-4749-80E1-9E59072D66C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761686-0AC3-4888-BA63-F37B5180E6B8}" type="pres">
      <dgm:prSet presAssocID="{25F3E3CD-D1C9-48C7-A800-0C873DCC6080}" presName="roof" presStyleLbl="dkBgShp" presStyleIdx="0" presStyleCnt="2"/>
      <dgm:spPr/>
      <dgm:t>
        <a:bodyPr/>
        <a:lstStyle/>
        <a:p>
          <a:endParaRPr lang="ru-RU"/>
        </a:p>
      </dgm:t>
    </dgm:pt>
    <dgm:pt modelId="{53BBDA93-EF6D-4F96-9040-64A617706EB7}" type="pres">
      <dgm:prSet presAssocID="{25F3E3CD-D1C9-48C7-A800-0C873DCC6080}" presName="pillars" presStyleCnt="0"/>
      <dgm:spPr/>
    </dgm:pt>
    <dgm:pt modelId="{93D76AF3-4D07-41E4-812A-7BD577963402}" type="pres">
      <dgm:prSet presAssocID="{25F3E3CD-D1C9-48C7-A800-0C873DCC6080}" presName="pillar1" presStyleLbl="node1" presStyleIdx="0" presStyleCnt="3" custLinFactNeighborX="-2804" custLinFactNeighborY="-5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4D7126-D739-4DEA-95E5-669219DD2EC2}" type="pres">
      <dgm:prSet presAssocID="{58395B57-DA6C-4DEC-9758-02981D8F7E3B}" presName="pillarX" presStyleLbl="node1" presStyleIdx="1" presStyleCnt="3" custLinFactNeighborX="3494" custLinFactNeighborY="-5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5DD77C-45A2-450D-8D1A-787D534F4834}" type="pres">
      <dgm:prSet presAssocID="{F6BE8968-B469-4F51-B29E-5CF88C98542C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01C441-BBD5-4CD2-AC07-A7CAC8BEA8A2}" type="pres">
      <dgm:prSet presAssocID="{25F3E3CD-D1C9-48C7-A800-0C873DCC6080}" presName="base" presStyleLbl="dkBgShp" presStyleIdx="1" presStyleCnt="2"/>
      <dgm:spPr/>
    </dgm:pt>
  </dgm:ptLst>
  <dgm:cxnLst>
    <dgm:cxn modelId="{31181256-0D3B-46B4-8CFF-5B24F6503F6F}" srcId="{25F3E3CD-D1C9-48C7-A800-0C873DCC6080}" destId="{58395B57-DA6C-4DEC-9758-02981D8F7E3B}" srcOrd="1" destOrd="0" parTransId="{2057A687-5A4F-4744-AB51-98BB9CDF2AA2}" sibTransId="{90168431-DED9-4AEA-A233-808B24268255}"/>
    <dgm:cxn modelId="{116BAA8C-991D-4F14-976B-8D6C15CA031E}" type="presOf" srcId="{F6BE8968-B469-4F51-B29E-5CF88C98542C}" destId="{025DD77C-45A2-450D-8D1A-787D534F4834}" srcOrd="0" destOrd="0" presId="urn:microsoft.com/office/officeart/2005/8/layout/hList3"/>
    <dgm:cxn modelId="{980B4A84-76A5-4CDB-BD72-3674827B68E9}" type="presOf" srcId="{2898F10D-B914-493F-BEC8-8F6009E85C65}" destId="{93D76AF3-4D07-41E4-812A-7BD577963402}" srcOrd="0" destOrd="0" presId="urn:microsoft.com/office/officeart/2005/8/layout/hList3"/>
    <dgm:cxn modelId="{E35C5A8B-FC47-4A34-8411-7F033F099FD1}" type="presOf" srcId="{25F3E3CD-D1C9-48C7-A800-0C873DCC6080}" destId="{F3761686-0AC3-4888-BA63-F37B5180E6B8}" srcOrd="0" destOrd="0" presId="urn:microsoft.com/office/officeart/2005/8/layout/hList3"/>
    <dgm:cxn modelId="{14E3C045-F026-4D70-9C97-155AE9E3FA14}" srcId="{25F3E3CD-D1C9-48C7-A800-0C873DCC6080}" destId="{F6BE8968-B469-4F51-B29E-5CF88C98542C}" srcOrd="2" destOrd="0" parTransId="{687670D7-0347-4A51-A7C6-D482967E0AF7}" sibTransId="{77DD4C1B-1D64-4BE6-9004-17C9F197A95F}"/>
    <dgm:cxn modelId="{FDF614C6-A641-434E-9AF3-4285DDBB2730}" type="presOf" srcId="{58395B57-DA6C-4DEC-9758-02981D8F7E3B}" destId="{724D7126-D739-4DEA-95E5-669219DD2EC2}" srcOrd="0" destOrd="0" presId="urn:microsoft.com/office/officeart/2005/8/layout/hList3"/>
    <dgm:cxn modelId="{BB95A504-1618-44B7-BE4A-A63B885778C1}" type="presOf" srcId="{4ED79E23-2520-4749-80E1-9E59072D66C9}" destId="{75A9EA7A-C67E-42E1-AEAE-B8FB3667CD2F}" srcOrd="0" destOrd="0" presId="urn:microsoft.com/office/officeart/2005/8/layout/hList3"/>
    <dgm:cxn modelId="{EE51E77C-2470-4F2D-A57C-3C3EE0F4080F}" srcId="{25F3E3CD-D1C9-48C7-A800-0C873DCC6080}" destId="{2898F10D-B914-493F-BEC8-8F6009E85C65}" srcOrd="0" destOrd="0" parTransId="{21D359C8-9F32-4D4C-A9D6-04ED60B089AA}" sibTransId="{3C1D73BB-C423-4837-977F-32A55A70C373}"/>
    <dgm:cxn modelId="{1CC05F36-C77F-4CD3-8366-26FF3478813D}" srcId="{4ED79E23-2520-4749-80E1-9E59072D66C9}" destId="{25F3E3CD-D1C9-48C7-A800-0C873DCC6080}" srcOrd="0" destOrd="0" parTransId="{67278D58-BD09-416A-875E-8EF6C4AF1384}" sibTransId="{AB404969-A634-460A-9B10-C5D9A1E22AA9}"/>
    <dgm:cxn modelId="{E0319A82-0010-44B7-8D80-BF7B6BFB9624}" type="presParOf" srcId="{75A9EA7A-C67E-42E1-AEAE-B8FB3667CD2F}" destId="{F3761686-0AC3-4888-BA63-F37B5180E6B8}" srcOrd="0" destOrd="0" presId="urn:microsoft.com/office/officeart/2005/8/layout/hList3"/>
    <dgm:cxn modelId="{3B5F4BB4-B180-4436-97B7-056EE7271E46}" type="presParOf" srcId="{75A9EA7A-C67E-42E1-AEAE-B8FB3667CD2F}" destId="{53BBDA93-EF6D-4F96-9040-64A617706EB7}" srcOrd="1" destOrd="0" presId="urn:microsoft.com/office/officeart/2005/8/layout/hList3"/>
    <dgm:cxn modelId="{3F84260A-1D4F-409F-9483-0981DF8571AF}" type="presParOf" srcId="{53BBDA93-EF6D-4F96-9040-64A617706EB7}" destId="{93D76AF3-4D07-41E4-812A-7BD577963402}" srcOrd="0" destOrd="0" presId="urn:microsoft.com/office/officeart/2005/8/layout/hList3"/>
    <dgm:cxn modelId="{C2E5CD57-0ED9-4AB4-B4F0-1A1B674E0870}" type="presParOf" srcId="{53BBDA93-EF6D-4F96-9040-64A617706EB7}" destId="{724D7126-D739-4DEA-95E5-669219DD2EC2}" srcOrd="1" destOrd="0" presId="urn:microsoft.com/office/officeart/2005/8/layout/hList3"/>
    <dgm:cxn modelId="{04CAB4E4-715F-4C46-BE85-CBD97327E605}" type="presParOf" srcId="{53BBDA93-EF6D-4F96-9040-64A617706EB7}" destId="{025DD77C-45A2-450D-8D1A-787D534F4834}" srcOrd="2" destOrd="0" presId="urn:microsoft.com/office/officeart/2005/8/layout/hList3"/>
    <dgm:cxn modelId="{B5C76EF6-426B-4D10-BDED-1F54E387097B}" type="presParOf" srcId="{75A9EA7A-C67E-42E1-AEAE-B8FB3667CD2F}" destId="{1E01C441-BBD5-4CD2-AC07-A7CAC8BEA8A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ED79E23-2520-4749-80E1-9E59072D66C9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5F3E3CD-D1C9-48C7-A800-0C873DCC6080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галузевих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принципів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адміністративного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судочинства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віднести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наступні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  <a:endParaRPr lang="uk-UA" sz="36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dirty="0"/>
        </a:p>
      </dgm:t>
    </dgm:pt>
    <dgm:pt modelId="{67278D58-BD09-416A-875E-8EF6C4AF1384}" type="parTrans" cxnId="{1CC05F36-C77F-4CD3-8366-26FF3478813D}">
      <dgm:prSet/>
      <dgm:spPr/>
      <dgm:t>
        <a:bodyPr/>
        <a:lstStyle/>
        <a:p>
          <a:endParaRPr lang="uk-UA"/>
        </a:p>
      </dgm:t>
    </dgm:pt>
    <dgm:pt modelId="{AB404969-A634-460A-9B10-C5D9A1E22AA9}" type="sibTrans" cxnId="{1CC05F36-C77F-4CD3-8366-26FF3478813D}">
      <dgm:prSet/>
      <dgm:spPr/>
      <dgm:t>
        <a:bodyPr/>
        <a:lstStyle/>
        <a:p>
          <a:endParaRPr lang="uk-UA"/>
        </a:p>
      </dgm:t>
    </dgm:pt>
    <dgm:pt modelId="{2898F10D-B914-493F-BEC8-8F6009E85C65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b="0" i="1" dirty="0" smtClean="0">
              <a:solidFill>
                <a:schemeClr val="tx1"/>
              </a:solidFill>
            </a:rPr>
            <a:t>4. Принцип </a:t>
          </a:r>
          <a:r>
            <a:rPr lang="ru-RU" sz="3600" b="0" i="1" dirty="0" err="1" smtClean="0">
              <a:solidFill>
                <a:schemeClr val="tx1"/>
              </a:solidFill>
            </a:rPr>
            <a:t>забезпечення</a:t>
          </a:r>
          <a:r>
            <a:rPr lang="ru-RU" sz="3600" b="0" i="1" dirty="0" smtClean="0">
              <a:solidFill>
                <a:schemeClr val="tx1"/>
              </a:solidFill>
            </a:rPr>
            <a:t> права на </a:t>
          </a:r>
          <a:r>
            <a:rPr lang="ru-RU" sz="3600" b="0" i="1" dirty="0" err="1" smtClean="0">
              <a:solidFill>
                <a:schemeClr val="tx1"/>
              </a:solidFill>
            </a:rPr>
            <a:t>захист</a:t>
          </a:r>
          <a:r>
            <a:rPr lang="ru-RU" sz="3600" b="0" i="1" dirty="0" smtClean="0">
              <a:solidFill>
                <a:schemeClr val="tx1"/>
              </a:solidFill>
            </a:rPr>
            <a:t> </a:t>
          </a:r>
          <a:r>
            <a:rPr lang="ru-RU" sz="3600" b="0" i="1" dirty="0" err="1" smtClean="0">
              <a:solidFill>
                <a:schemeClr val="tx1"/>
              </a:solidFill>
            </a:rPr>
            <a:t>і</a:t>
          </a:r>
          <a:r>
            <a:rPr lang="ru-RU" sz="3600" b="0" i="1" dirty="0" smtClean="0">
              <a:solidFill>
                <a:schemeClr val="tx1"/>
              </a:solidFill>
            </a:rPr>
            <a:t> </a:t>
          </a:r>
          <a:r>
            <a:rPr lang="ru-RU" sz="3600" b="0" i="1" dirty="0" err="1" smtClean="0">
              <a:solidFill>
                <a:schemeClr val="tx1"/>
              </a:solidFill>
            </a:rPr>
            <a:t>доступність</a:t>
          </a:r>
          <a:r>
            <a:rPr lang="ru-RU" sz="3600" b="0" i="1" dirty="0" smtClean="0">
              <a:solidFill>
                <a:schemeClr val="tx1"/>
              </a:solidFill>
            </a:rPr>
            <a:t> такого </a:t>
          </a:r>
          <a:r>
            <a:rPr lang="ru-RU" sz="3600" b="0" i="1" dirty="0" err="1" smtClean="0">
              <a:solidFill>
                <a:schemeClr val="tx1"/>
              </a:solidFill>
            </a:rPr>
            <a:t>захисту</a:t>
          </a:r>
          <a:r>
            <a:rPr lang="ru-RU" sz="3600" b="0" i="1" dirty="0" smtClean="0">
              <a:solidFill>
                <a:schemeClr val="tx1"/>
              </a:solidFill>
            </a:rPr>
            <a:t> </a:t>
          </a:r>
          <a:endParaRPr lang="uk-UA" sz="3600" b="0" i="1" dirty="0" smtClean="0">
            <a:solidFill>
              <a:schemeClr val="tx1"/>
            </a:solidFill>
          </a:endParaRPr>
        </a:p>
      </dgm:t>
    </dgm:pt>
    <dgm:pt modelId="{21D359C8-9F32-4D4C-A9D6-04ED60B089AA}" type="parTrans" cxnId="{EE51E77C-2470-4F2D-A57C-3C3EE0F4080F}">
      <dgm:prSet/>
      <dgm:spPr/>
      <dgm:t>
        <a:bodyPr/>
        <a:lstStyle/>
        <a:p>
          <a:endParaRPr lang="uk-UA"/>
        </a:p>
      </dgm:t>
    </dgm:pt>
    <dgm:pt modelId="{3C1D73BB-C423-4837-977F-32A55A70C373}" type="sibTrans" cxnId="{EE51E77C-2470-4F2D-A57C-3C3EE0F4080F}">
      <dgm:prSet/>
      <dgm:spPr/>
      <dgm:t>
        <a:bodyPr/>
        <a:lstStyle/>
        <a:p>
          <a:endParaRPr lang="uk-UA"/>
        </a:p>
      </dgm:t>
    </dgm:pt>
    <dgm:pt modelId="{58395B57-DA6C-4DEC-9758-02981D8F7E3B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b="0" i="1" dirty="0" smtClean="0">
              <a:solidFill>
                <a:schemeClr val="tx1"/>
              </a:solidFill>
            </a:rPr>
            <a:t>5. </a:t>
          </a:r>
          <a:r>
            <a:rPr lang="ru-RU" sz="3600" b="0" i="1" dirty="0" err="1" smtClean="0">
              <a:solidFill>
                <a:schemeClr val="tx1"/>
              </a:solidFill>
            </a:rPr>
            <a:t>Повний</a:t>
          </a:r>
          <a:r>
            <a:rPr lang="ru-RU" sz="3600" b="0" i="1" dirty="0" smtClean="0">
              <a:solidFill>
                <a:schemeClr val="tx1"/>
              </a:solidFill>
            </a:rPr>
            <a:t> та </a:t>
          </a:r>
          <a:r>
            <a:rPr lang="ru-RU" sz="3600" b="0" i="1" dirty="0" err="1" smtClean="0">
              <a:solidFill>
                <a:schemeClr val="tx1"/>
              </a:solidFill>
            </a:rPr>
            <a:t>всебічний</a:t>
          </a:r>
          <a:r>
            <a:rPr lang="ru-RU" sz="3600" b="0" i="1" dirty="0" smtClean="0">
              <a:solidFill>
                <a:schemeClr val="tx1"/>
              </a:solidFill>
            </a:rPr>
            <a:t> </a:t>
          </a:r>
          <a:r>
            <a:rPr lang="ru-RU" sz="3600" b="0" i="1" dirty="0" err="1" smtClean="0">
              <a:solidFill>
                <a:schemeClr val="tx1"/>
              </a:solidFill>
            </a:rPr>
            <a:t>розгляд</a:t>
          </a:r>
          <a:r>
            <a:rPr lang="ru-RU" sz="3600" b="0" i="1" dirty="0" smtClean="0">
              <a:solidFill>
                <a:schemeClr val="tx1"/>
              </a:solidFill>
            </a:rPr>
            <a:t> </a:t>
          </a:r>
          <a:r>
            <a:rPr lang="ru-RU" sz="3600" b="0" i="1" dirty="0" err="1" smtClean="0">
              <a:solidFill>
                <a:schemeClr val="tx1"/>
              </a:solidFill>
            </a:rPr>
            <a:t>справи</a:t>
          </a:r>
          <a:r>
            <a:rPr lang="ru-RU" sz="3600" b="0" i="1" dirty="0" smtClean="0">
              <a:solidFill>
                <a:schemeClr val="tx1"/>
              </a:solidFill>
            </a:rPr>
            <a:t> </a:t>
          </a:r>
          <a:endParaRPr lang="uk-UA" sz="3600" b="0" i="1" dirty="0" smtClean="0">
            <a:solidFill>
              <a:schemeClr val="tx1"/>
            </a:solidFill>
          </a:endParaRPr>
        </a:p>
      </dgm:t>
    </dgm:pt>
    <dgm:pt modelId="{2057A687-5A4F-4744-AB51-98BB9CDF2AA2}" type="parTrans" cxnId="{31181256-0D3B-46B4-8CFF-5B24F6503F6F}">
      <dgm:prSet/>
      <dgm:spPr/>
      <dgm:t>
        <a:bodyPr/>
        <a:lstStyle/>
        <a:p>
          <a:endParaRPr lang="uk-UA"/>
        </a:p>
      </dgm:t>
    </dgm:pt>
    <dgm:pt modelId="{90168431-DED9-4AEA-A233-808B24268255}" type="sibTrans" cxnId="{31181256-0D3B-46B4-8CFF-5B24F6503F6F}">
      <dgm:prSet/>
      <dgm:spPr/>
      <dgm:t>
        <a:bodyPr/>
        <a:lstStyle/>
        <a:p>
          <a:endParaRPr lang="uk-UA"/>
        </a:p>
      </dgm:t>
    </dgm:pt>
    <dgm:pt modelId="{F6BE8968-B469-4F51-B29E-5CF88C98542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b="0" i="1" dirty="0" smtClean="0">
              <a:solidFill>
                <a:schemeClr val="tx1"/>
              </a:solidFill>
            </a:rPr>
            <a:t>6. Принцип </a:t>
          </a:r>
          <a:r>
            <a:rPr lang="ru-RU" sz="3600" b="0" i="1" dirty="0" err="1" smtClean="0">
              <a:solidFill>
                <a:schemeClr val="tx1"/>
              </a:solidFill>
            </a:rPr>
            <a:t>економічності</a:t>
          </a:r>
          <a:r>
            <a:rPr lang="ru-RU" sz="3600" b="0" i="1" dirty="0" smtClean="0">
              <a:solidFill>
                <a:schemeClr val="tx1"/>
              </a:solidFill>
            </a:rPr>
            <a:t> </a:t>
          </a:r>
          <a:r>
            <a:rPr lang="ru-RU" sz="3600" b="0" i="1" dirty="0" err="1" smtClean="0">
              <a:solidFill>
                <a:schemeClr val="tx1"/>
              </a:solidFill>
            </a:rPr>
            <a:t>процесу</a:t>
          </a:r>
          <a:r>
            <a:rPr lang="ru-RU" sz="3600" b="0" dirty="0" smtClean="0">
              <a:solidFill>
                <a:schemeClr val="tx1"/>
              </a:solidFill>
            </a:rPr>
            <a:t> </a:t>
          </a:r>
          <a:endParaRPr lang="uk-UA" sz="3600" b="0" dirty="0">
            <a:solidFill>
              <a:schemeClr val="tx1"/>
            </a:solidFill>
          </a:endParaRPr>
        </a:p>
      </dgm:t>
    </dgm:pt>
    <dgm:pt modelId="{687670D7-0347-4A51-A7C6-D482967E0AF7}" type="parTrans" cxnId="{14E3C045-F026-4D70-9C97-155AE9E3FA14}">
      <dgm:prSet/>
      <dgm:spPr/>
      <dgm:t>
        <a:bodyPr/>
        <a:lstStyle/>
        <a:p>
          <a:endParaRPr lang="uk-UA"/>
        </a:p>
      </dgm:t>
    </dgm:pt>
    <dgm:pt modelId="{77DD4C1B-1D64-4BE6-9004-17C9F197A95F}" type="sibTrans" cxnId="{14E3C045-F026-4D70-9C97-155AE9E3FA14}">
      <dgm:prSet/>
      <dgm:spPr/>
      <dgm:t>
        <a:bodyPr/>
        <a:lstStyle/>
        <a:p>
          <a:endParaRPr lang="uk-UA"/>
        </a:p>
      </dgm:t>
    </dgm:pt>
    <dgm:pt modelId="{75A9EA7A-C67E-42E1-AEAE-B8FB3667CD2F}" type="pres">
      <dgm:prSet presAssocID="{4ED79E23-2520-4749-80E1-9E59072D66C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761686-0AC3-4888-BA63-F37B5180E6B8}" type="pres">
      <dgm:prSet presAssocID="{25F3E3CD-D1C9-48C7-A800-0C873DCC6080}" presName="roof" presStyleLbl="dkBgShp" presStyleIdx="0" presStyleCnt="2"/>
      <dgm:spPr/>
      <dgm:t>
        <a:bodyPr/>
        <a:lstStyle/>
        <a:p>
          <a:endParaRPr lang="ru-RU"/>
        </a:p>
      </dgm:t>
    </dgm:pt>
    <dgm:pt modelId="{53BBDA93-EF6D-4F96-9040-64A617706EB7}" type="pres">
      <dgm:prSet presAssocID="{25F3E3CD-D1C9-48C7-A800-0C873DCC6080}" presName="pillars" presStyleCnt="0"/>
      <dgm:spPr/>
    </dgm:pt>
    <dgm:pt modelId="{93D76AF3-4D07-41E4-812A-7BD577963402}" type="pres">
      <dgm:prSet presAssocID="{25F3E3CD-D1C9-48C7-A800-0C873DCC6080}" presName="pillar1" presStyleLbl="node1" presStyleIdx="0" presStyleCnt="3" custLinFactNeighborX="-2804" custLinFactNeighborY="-56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24D7126-D739-4DEA-95E5-669219DD2EC2}" type="pres">
      <dgm:prSet presAssocID="{58395B57-DA6C-4DEC-9758-02981D8F7E3B}" presName="pillarX" presStyleLbl="node1" presStyleIdx="1" presStyleCnt="3" custLinFactNeighborX="3494" custLinFactNeighborY="-56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25DD77C-45A2-450D-8D1A-787D534F4834}" type="pres">
      <dgm:prSet presAssocID="{F6BE8968-B469-4F51-B29E-5CF88C98542C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01C441-BBD5-4CD2-AC07-A7CAC8BEA8A2}" type="pres">
      <dgm:prSet presAssocID="{25F3E3CD-D1C9-48C7-A800-0C873DCC6080}" presName="base" presStyleLbl="dkBgShp" presStyleIdx="1" presStyleCnt="2"/>
      <dgm:spPr/>
    </dgm:pt>
  </dgm:ptLst>
  <dgm:cxnLst>
    <dgm:cxn modelId="{31181256-0D3B-46B4-8CFF-5B24F6503F6F}" srcId="{25F3E3CD-D1C9-48C7-A800-0C873DCC6080}" destId="{58395B57-DA6C-4DEC-9758-02981D8F7E3B}" srcOrd="1" destOrd="0" parTransId="{2057A687-5A4F-4744-AB51-98BB9CDF2AA2}" sibTransId="{90168431-DED9-4AEA-A233-808B24268255}"/>
    <dgm:cxn modelId="{DB83FBD1-977A-46D5-830D-55C7AAAA9578}" type="presOf" srcId="{4ED79E23-2520-4749-80E1-9E59072D66C9}" destId="{75A9EA7A-C67E-42E1-AEAE-B8FB3667CD2F}" srcOrd="0" destOrd="0" presId="urn:microsoft.com/office/officeart/2005/8/layout/hList3"/>
    <dgm:cxn modelId="{14E3C045-F026-4D70-9C97-155AE9E3FA14}" srcId="{25F3E3CD-D1C9-48C7-A800-0C873DCC6080}" destId="{F6BE8968-B469-4F51-B29E-5CF88C98542C}" srcOrd="2" destOrd="0" parTransId="{687670D7-0347-4A51-A7C6-D482967E0AF7}" sibTransId="{77DD4C1B-1D64-4BE6-9004-17C9F197A95F}"/>
    <dgm:cxn modelId="{E226CDC7-C25B-4BCF-9C00-37BF91D7251F}" type="presOf" srcId="{2898F10D-B914-493F-BEC8-8F6009E85C65}" destId="{93D76AF3-4D07-41E4-812A-7BD577963402}" srcOrd="0" destOrd="0" presId="urn:microsoft.com/office/officeart/2005/8/layout/hList3"/>
    <dgm:cxn modelId="{EE51E77C-2470-4F2D-A57C-3C3EE0F4080F}" srcId="{25F3E3CD-D1C9-48C7-A800-0C873DCC6080}" destId="{2898F10D-B914-493F-BEC8-8F6009E85C65}" srcOrd="0" destOrd="0" parTransId="{21D359C8-9F32-4D4C-A9D6-04ED60B089AA}" sibTransId="{3C1D73BB-C423-4837-977F-32A55A70C373}"/>
    <dgm:cxn modelId="{8A7BCA4B-F62A-48E9-AA24-0F07C03CF124}" type="presOf" srcId="{25F3E3CD-D1C9-48C7-A800-0C873DCC6080}" destId="{F3761686-0AC3-4888-BA63-F37B5180E6B8}" srcOrd="0" destOrd="0" presId="urn:microsoft.com/office/officeart/2005/8/layout/hList3"/>
    <dgm:cxn modelId="{1CC05F36-C77F-4CD3-8366-26FF3478813D}" srcId="{4ED79E23-2520-4749-80E1-9E59072D66C9}" destId="{25F3E3CD-D1C9-48C7-A800-0C873DCC6080}" srcOrd="0" destOrd="0" parTransId="{67278D58-BD09-416A-875E-8EF6C4AF1384}" sibTransId="{AB404969-A634-460A-9B10-C5D9A1E22AA9}"/>
    <dgm:cxn modelId="{4D173F8F-2EA7-4247-A626-757CC2A27D76}" type="presOf" srcId="{58395B57-DA6C-4DEC-9758-02981D8F7E3B}" destId="{724D7126-D739-4DEA-95E5-669219DD2EC2}" srcOrd="0" destOrd="0" presId="urn:microsoft.com/office/officeart/2005/8/layout/hList3"/>
    <dgm:cxn modelId="{CFC18DFD-7573-44A0-B634-DEC37CFFE1D2}" type="presOf" srcId="{F6BE8968-B469-4F51-B29E-5CF88C98542C}" destId="{025DD77C-45A2-450D-8D1A-787D534F4834}" srcOrd="0" destOrd="0" presId="urn:microsoft.com/office/officeart/2005/8/layout/hList3"/>
    <dgm:cxn modelId="{B393C294-CDE9-47E8-91D9-4486C05ECA06}" type="presParOf" srcId="{75A9EA7A-C67E-42E1-AEAE-B8FB3667CD2F}" destId="{F3761686-0AC3-4888-BA63-F37B5180E6B8}" srcOrd="0" destOrd="0" presId="urn:microsoft.com/office/officeart/2005/8/layout/hList3"/>
    <dgm:cxn modelId="{C67BC6E9-F586-4917-B3CE-E81376FA572A}" type="presParOf" srcId="{75A9EA7A-C67E-42E1-AEAE-B8FB3667CD2F}" destId="{53BBDA93-EF6D-4F96-9040-64A617706EB7}" srcOrd="1" destOrd="0" presId="urn:microsoft.com/office/officeart/2005/8/layout/hList3"/>
    <dgm:cxn modelId="{0F1E88D1-018F-4B2C-96E4-E7BAA7865FD5}" type="presParOf" srcId="{53BBDA93-EF6D-4F96-9040-64A617706EB7}" destId="{93D76AF3-4D07-41E4-812A-7BD577963402}" srcOrd="0" destOrd="0" presId="urn:microsoft.com/office/officeart/2005/8/layout/hList3"/>
    <dgm:cxn modelId="{1BC9EFF3-509C-4F89-9449-9E65298E8E08}" type="presParOf" srcId="{53BBDA93-EF6D-4F96-9040-64A617706EB7}" destId="{724D7126-D739-4DEA-95E5-669219DD2EC2}" srcOrd="1" destOrd="0" presId="urn:microsoft.com/office/officeart/2005/8/layout/hList3"/>
    <dgm:cxn modelId="{2AFBF268-01CF-46D2-ADC5-A85266149833}" type="presParOf" srcId="{53BBDA93-EF6D-4F96-9040-64A617706EB7}" destId="{025DD77C-45A2-450D-8D1A-787D534F4834}" srcOrd="2" destOrd="0" presId="urn:microsoft.com/office/officeart/2005/8/layout/hList3"/>
    <dgm:cxn modelId="{0517A438-BEEB-4AB7-91E9-6142D3EBAD04}" type="presParOf" srcId="{75A9EA7A-C67E-42E1-AEAE-B8FB3667CD2F}" destId="{1E01C441-BBD5-4CD2-AC07-A7CAC8BEA8A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D79E23-2520-4749-80E1-9E59072D66C9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5F3E3CD-D1C9-48C7-A800-0C873DCC6080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галузевих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принципів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адміністративного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судочинства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можна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віднести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наступні</a:t>
          </a:r>
          <a:r>
            <a: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  <a:endParaRPr lang="uk-UA" sz="36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dirty="0"/>
        </a:p>
      </dgm:t>
    </dgm:pt>
    <dgm:pt modelId="{67278D58-BD09-416A-875E-8EF6C4AF1384}" type="parTrans" cxnId="{1CC05F36-C77F-4CD3-8366-26FF3478813D}">
      <dgm:prSet/>
      <dgm:spPr/>
      <dgm:t>
        <a:bodyPr/>
        <a:lstStyle/>
        <a:p>
          <a:endParaRPr lang="uk-UA"/>
        </a:p>
      </dgm:t>
    </dgm:pt>
    <dgm:pt modelId="{AB404969-A634-460A-9B10-C5D9A1E22AA9}" type="sibTrans" cxnId="{1CC05F36-C77F-4CD3-8366-26FF3478813D}">
      <dgm:prSet/>
      <dgm:spPr/>
      <dgm:t>
        <a:bodyPr/>
        <a:lstStyle/>
        <a:p>
          <a:endParaRPr lang="uk-UA"/>
        </a:p>
      </dgm:t>
    </dgm:pt>
    <dgm:pt modelId="{2898F10D-B914-493F-BEC8-8F6009E85C65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200" b="0" i="1" dirty="0" smtClean="0">
              <a:solidFill>
                <a:schemeClr val="tx1"/>
              </a:solidFill>
            </a:rPr>
            <a:t>7. Принцип </a:t>
          </a:r>
          <a:r>
            <a:rPr lang="ru-RU" sz="3200" b="0" i="1" dirty="0" err="1" smtClean="0">
              <a:solidFill>
                <a:schemeClr val="tx1"/>
              </a:solidFill>
            </a:rPr>
            <a:t>доступності</a:t>
          </a:r>
          <a:r>
            <a:rPr lang="ru-RU" sz="3200" b="0" i="1" dirty="0" smtClean="0">
              <a:solidFill>
                <a:schemeClr val="tx1"/>
              </a:solidFill>
            </a:rPr>
            <a:t> </a:t>
          </a:r>
          <a:r>
            <a:rPr lang="ru-RU" sz="3200" b="0" i="1" dirty="0" err="1" smtClean="0">
              <a:solidFill>
                <a:schemeClr val="tx1"/>
              </a:solidFill>
            </a:rPr>
            <a:t>судочинства</a:t>
          </a:r>
          <a:r>
            <a:rPr lang="ru-RU" sz="3200" b="0" i="1" dirty="0" smtClean="0">
              <a:solidFill>
                <a:schemeClr val="tx1"/>
              </a:solidFill>
            </a:rPr>
            <a:t> </a:t>
          </a:r>
          <a:endParaRPr lang="uk-UA" sz="3200" b="0" i="1" dirty="0" smtClean="0">
            <a:solidFill>
              <a:schemeClr val="tx1"/>
            </a:solidFill>
          </a:endParaRPr>
        </a:p>
      </dgm:t>
    </dgm:pt>
    <dgm:pt modelId="{21D359C8-9F32-4D4C-A9D6-04ED60B089AA}" type="parTrans" cxnId="{EE51E77C-2470-4F2D-A57C-3C3EE0F4080F}">
      <dgm:prSet/>
      <dgm:spPr/>
      <dgm:t>
        <a:bodyPr/>
        <a:lstStyle/>
        <a:p>
          <a:endParaRPr lang="uk-UA"/>
        </a:p>
      </dgm:t>
    </dgm:pt>
    <dgm:pt modelId="{3C1D73BB-C423-4837-977F-32A55A70C373}" type="sibTrans" cxnId="{EE51E77C-2470-4F2D-A57C-3C3EE0F4080F}">
      <dgm:prSet/>
      <dgm:spPr/>
      <dgm:t>
        <a:bodyPr/>
        <a:lstStyle/>
        <a:p>
          <a:endParaRPr lang="uk-UA"/>
        </a:p>
      </dgm:t>
    </dgm:pt>
    <dgm:pt modelId="{58395B57-DA6C-4DEC-9758-02981D8F7E3B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800" b="0" i="1" dirty="0" smtClean="0">
              <a:solidFill>
                <a:schemeClr val="tx1"/>
              </a:solidFill>
            </a:rPr>
            <a:t>8.</a:t>
          </a:r>
          <a:r>
            <a:rPr lang="ru-RU" sz="2800" b="0" i="1" dirty="0" smtClean="0">
              <a:solidFill>
                <a:schemeClr val="tx1"/>
              </a:solidFill>
            </a:rPr>
            <a:t> </a:t>
          </a:r>
          <a:r>
            <a:rPr lang="uk-UA" sz="2800" b="0" i="1" dirty="0" smtClean="0">
              <a:solidFill>
                <a:schemeClr val="tx1"/>
              </a:solidFill>
            </a:rPr>
            <a:t>Принцип юридичної визначеності та відкритості судових рішень адміністративних судів </a:t>
          </a:r>
        </a:p>
      </dgm:t>
    </dgm:pt>
    <dgm:pt modelId="{2057A687-5A4F-4744-AB51-98BB9CDF2AA2}" type="parTrans" cxnId="{31181256-0D3B-46B4-8CFF-5B24F6503F6F}">
      <dgm:prSet/>
      <dgm:spPr/>
      <dgm:t>
        <a:bodyPr/>
        <a:lstStyle/>
        <a:p>
          <a:endParaRPr lang="uk-UA"/>
        </a:p>
      </dgm:t>
    </dgm:pt>
    <dgm:pt modelId="{90168431-DED9-4AEA-A233-808B24268255}" type="sibTrans" cxnId="{31181256-0D3B-46B4-8CFF-5B24F6503F6F}">
      <dgm:prSet/>
      <dgm:spPr/>
      <dgm:t>
        <a:bodyPr/>
        <a:lstStyle/>
        <a:p>
          <a:endParaRPr lang="uk-UA"/>
        </a:p>
      </dgm:t>
    </dgm:pt>
    <dgm:pt modelId="{F6BE8968-B469-4F51-B29E-5CF88C98542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0" i="1" dirty="0" smtClean="0">
              <a:solidFill>
                <a:schemeClr val="tx1"/>
              </a:solidFill>
            </a:rPr>
            <a:t>9. </a:t>
          </a:r>
          <a:r>
            <a:rPr lang="uk-UA" sz="2800" b="0" i="1" dirty="0" smtClean="0">
              <a:solidFill>
                <a:schemeClr val="tx1"/>
              </a:solidFill>
            </a:rPr>
            <a:t>Принцип незалежності, безсторонності та професіоналізму суддів адміністративних судів </a:t>
          </a:r>
        </a:p>
      </dgm:t>
    </dgm:pt>
    <dgm:pt modelId="{687670D7-0347-4A51-A7C6-D482967E0AF7}" type="parTrans" cxnId="{14E3C045-F026-4D70-9C97-155AE9E3FA14}">
      <dgm:prSet/>
      <dgm:spPr/>
      <dgm:t>
        <a:bodyPr/>
        <a:lstStyle/>
        <a:p>
          <a:endParaRPr lang="uk-UA"/>
        </a:p>
      </dgm:t>
    </dgm:pt>
    <dgm:pt modelId="{77DD4C1B-1D64-4BE6-9004-17C9F197A95F}" type="sibTrans" cxnId="{14E3C045-F026-4D70-9C97-155AE9E3FA14}">
      <dgm:prSet/>
      <dgm:spPr/>
      <dgm:t>
        <a:bodyPr/>
        <a:lstStyle/>
        <a:p>
          <a:endParaRPr lang="uk-UA"/>
        </a:p>
      </dgm:t>
    </dgm:pt>
    <dgm:pt modelId="{75A9EA7A-C67E-42E1-AEAE-B8FB3667CD2F}" type="pres">
      <dgm:prSet presAssocID="{4ED79E23-2520-4749-80E1-9E59072D66C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761686-0AC3-4888-BA63-F37B5180E6B8}" type="pres">
      <dgm:prSet presAssocID="{25F3E3CD-D1C9-48C7-A800-0C873DCC6080}" presName="roof" presStyleLbl="dkBgShp" presStyleIdx="0" presStyleCnt="2"/>
      <dgm:spPr/>
      <dgm:t>
        <a:bodyPr/>
        <a:lstStyle/>
        <a:p>
          <a:endParaRPr lang="ru-RU"/>
        </a:p>
      </dgm:t>
    </dgm:pt>
    <dgm:pt modelId="{53BBDA93-EF6D-4F96-9040-64A617706EB7}" type="pres">
      <dgm:prSet presAssocID="{25F3E3CD-D1C9-48C7-A800-0C873DCC6080}" presName="pillars" presStyleCnt="0"/>
      <dgm:spPr/>
    </dgm:pt>
    <dgm:pt modelId="{93D76AF3-4D07-41E4-812A-7BD577963402}" type="pres">
      <dgm:prSet presAssocID="{25F3E3CD-D1C9-48C7-A800-0C873DCC6080}" presName="pillar1" presStyleLbl="node1" presStyleIdx="0" presStyleCnt="3" custLinFactNeighborX="-2804" custLinFactNeighborY="-56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24D7126-D739-4DEA-95E5-669219DD2EC2}" type="pres">
      <dgm:prSet presAssocID="{58395B57-DA6C-4DEC-9758-02981D8F7E3B}" presName="pillarX" presStyleLbl="node1" presStyleIdx="1" presStyleCnt="3" custScaleX="108169" custScaleY="99509" custLinFactNeighborX="3494" custLinFactNeighborY="-244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25DD77C-45A2-450D-8D1A-787D534F4834}" type="pres">
      <dgm:prSet presAssocID="{F6BE8968-B469-4F51-B29E-5CF88C98542C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01C441-BBD5-4CD2-AC07-A7CAC8BEA8A2}" type="pres">
      <dgm:prSet presAssocID="{25F3E3CD-D1C9-48C7-A800-0C873DCC6080}" presName="base" presStyleLbl="dkBgShp" presStyleIdx="1" presStyleCnt="2"/>
      <dgm:spPr/>
    </dgm:pt>
  </dgm:ptLst>
  <dgm:cxnLst>
    <dgm:cxn modelId="{31181256-0D3B-46B4-8CFF-5B24F6503F6F}" srcId="{25F3E3CD-D1C9-48C7-A800-0C873DCC6080}" destId="{58395B57-DA6C-4DEC-9758-02981D8F7E3B}" srcOrd="1" destOrd="0" parTransId="{2057A687-5A4F-4744-AB51-98BB9CDF2AA2}" sibTransId="{90168431-DED9-4AEA-A233-808B24268255}"/>
    <dgm:cxn modelId="{AB87A27E-9BCB-4CC2-9E87-211702B21732}" type="presOf" srcId="{25F3E3CD-D1C9-48C7-A800-0C873DCC6080}" destId="{F3761686-0AC3-4888-BA63-F37B5180E6B8}" srcOrd="0" destOrd="0" presId="urn:microsoft.com/office/officeart/2005/8/layout/hList3"/>
    <dgm:cxn modelId="{14E3C045-F026-4D70-9C97-155AE9E3FA14}" srcId="{25F3E3CD-D1C9-48C7-A800-0C873DCC6080}" destId="{F6BE8968-B469-4F51-B29E-5CF88C98542C}" srcOrd="2" destOrd="0" parTransId="{687670D7-0347-4A51-A7C6-D482967E0AF7}" sibTransId="{77DD4C1B-1D64-4BE6-9004-17C9F197A95F}"/>
    <dgm:cxn modelId="{61F0E820-82B8-4C58-8E73-E64AE78CB622}" type="presOf" srcId="{4ED79E23-2520-4749-80E1-9E59072D66C9}" destId="{75A9EA7A-C67E-42E1-AEAE-B8FB3667CD2F}" srcOrd="0" destOrd="0" presId="urn:microsoft.com/office/officeart/2005/8/layout/hList3"/>
    <dgm:cxn modelId="{2DF80823-CC21-4C02-9462-01CD70DD494A}" type="presOf" srcId="{F6BE8968-B469-4F51-B29E-5CF88C98542C}" destId="{025DD77C-45A2-450D-8D1A-787D534F4834}" srcOrd="0" destOrd="0" presId="urn:microsoft.com/office/officeart/2005/8/layout/hList3"/>
    <dgm:cxn modelId="{86F5ADF9-3BBC-425A-8165-87BC4C67F8DB}" type="presOf" srcId="{58395B57-DA6C-4DEC-9758-02981D8F7E3B}" destId="{724D7126-D739-4DEA-95E5-669219DD2EC2}" srcOrd="0" destOrd="0" presId="urn:microsoft.com/office/officeart/2005/8/layout/hList3"/>
    <dgm:cxn modelId="{EE51E77C-2470-4F2D-A57C-3C3EE0F4080F}" srcId="{25F3E3CD-D1C9-48C7-A800-0C873DCC6080}" destId="{2898F10D-B914-493F-BEC8-8F6009E85C65}" srcOrd="0" destOrd="0" parTransId="{21D359C8-9F32-4D4C-A9D6-04ED60B089AA}" sibTransId="{3C1D73BB-C423-4837-977F-32A55A70C373}"/>
    <dgm:cxn modelId="{54162BE2-A682-43DB-B22B-1A41D781BFB3}" type="presOf" srcId="{2898F10D-B914-493F-BEC8-8F6009E85C65}" destId="{93D76AF3-4D07-41E4-812A-7BD577963402}" srcOrd="0" destOrd="0" presId="urn:microsoft.com/office/officeart/2005/8/layout/hList3"/>
    <dgm:cxn modelId="{1CC05F36-C77F-4CD3-8366-26FF3478813D}" srcId="{4ED79E23-2520-4749-80E1-9E59072D66C9}" destId="{25F3E3CD-D1C9-48C7-A800-0C873DCC6080}" srcOrd="0" destOrd="0" parTransId="{67278D58-BD09-416A-875E-8EF6C4AF1384}" sibTransId="{AB404969-A634-460A-9B10-C5D9A1E22AA9}"/>
    <dgm:cxn modelId="{61C0F655-81D3-408C-A7DA-A9719538581B}" type="presParOf" srcId="{75A9EA7A-C67E-42E1-AEAE-B8FB3667CD2F}" destId="{F3761686-0AC3-4888-BA63-F37B5180E6B8}" srcOrd="0" destOrd="0" presId="urn:microsoft.com/office/officeart/2005/8/layout/hList3"/>
    <dgm:cxn modelId="{EBBBB29E-90A4-476D-B87F-3518D5B4BC0B}" type="presParOf" srcId="{75A9EA7A-C67E-42E1-AEAE-B8FB3667CD2F}" destId="{53BBDA93-EF6D-4F96-9040-64A617706EB7}" srcOrd="1" destOrd="0" presId="urn:microsoft.com/office/officeart/2005/8/layout/hList3"/>
    <dgm:cxn modelId="{E3D597E1-3AC8-4B27-9D1F-A0E264EB0717}" type="presParOf" srcId="{53BBDA93-EF6D-4F96-9040-64A617706EB7}" destId="{93D76AF3-4D07-41E4-812A-7BD577963402}" srcOrd="0" destOrd="0" presId="urn:microsoft.com/office/officeart/2005/8/layout/hList3"/>
    <dgm:cxn modelId="{65FA9192-57B0-4DC3-8BD3-33D60AAAB4B7}" type="presParOf" srcId="{53BBDA93-EF6D-4F96-9040-64A617706EB7}" destId="{724D7126-D739-4DEA-95E5-669219DD2EC2}" srcOrd="1" destOrd="0" presId="urn:microsoft.com/office/officeart/2005/8/layout/hList3"/>
    <dgm:cxn modelId="{99C109CF-1943-4553-8F9E-70C1AF840EC3}" type="presParOf" srcId="{53BBDA93-EF6D-4F96-9040-64A617706EB7}" destId="{025DD77C-45A2-450D-8D1A-787D534F4834}" srcOrd="2" destOrd="0" presId="urn:microsoft.com/office/officeart/2005/8/layout/hList3"/>
    <dgm:cxn modelId="{DCE5F8CA-CBD8-46CC-85CC-26388AC61CAE}" type="presParOf" srcId="{75A9EA7A-C67E-42E1-AEAE-B8FB3667CD2F}" destId="{1E01C441-BBD5-4CD2-AC07-A7CAC8BEA8A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C935E1-EE5C-46BA-9948-DC14C4017716}">
      <dsp:nvSpPr>
        <dsp:cNvPr id="0" name=""/>
        <dsp:cNvSpPr/>
      </dsp:nvSpPr>
      <dsp:spPr>
        <a:xfrm>
          <a:off x="0" y="55844"/>
          <a:ext cx="7924800" cy="1007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200" kern="1200" dirty="0" smtClean="0"/>
            <a:t>1 завдання</a:t>
          </a:r>
          <a:endParaRPr lang="ru-RU" sz="4200" kern="1200" dirty="0"/>
        </a:p>
      </dsp:txBody>
      <dsp:txXfrm>
        <a:off x="0" y="55844"/>
        <a:ext cx="7924800" cy="1007370"/>
      </dsp:txXfrm>
    </dsp:sp>
    <dsp:sp modelId="{6A2A494B-B4A3-4080-B5F3-275431FA2ED0}">
      <dsp:nvSpPr>
        <dsp:cNvPr id="0" name=""/>
        <dsp:cNvSpPr/>
      </dsp:nvSpPr>
      <dsp:spPr>
        <a:xfrm>
          <a:off x="0" y="1063214"/>
          <a:ext cx="7924800" cy="1521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612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300" kern="1200" dirty="0" err="1" smtClean="0"/>
            <a:t>Захист</a:t>
          </a:r>
          <a:r>
            <a:rPr lang="ru-RU" sz="3300" kern="1200" dirty="0" smtClean="0"/>
            <a:t> прав, </a:t>
          </a:r>
          <a:r>
            <a:rPr lang="ru-RU" sz="3300" kern="1200" dirty="0" err="1" smtClean="0"/>
            <a:t>інтересів</a:t>
          </a:r>
          <a:r>
            <a:rPr lang="ru-RU" sz="3300" kern="1200" dirty="0" smtClean="0"/>
            <a:t> особи у </a:t>
          </a:r>
          <a:r>
            <a:rPr lang="ru-RU" sz="3300" kern="1200" dirty="0" err="1" smtClean="0"/>
            <a:t>її</a:t>
          </a:r>
          <a:r>
            <a:rPr lang="ru-RU" sz="3300" kern="1200" dirty="0" smtClean="0"/>
            <a:t> </a:t>
          </a:r>
          <a:r>
            <a:rPr lang="ru-RU" sz="3300" kern="1200" dirty="0" err="1" smtClean="0"/>
            <a:t>відносинах</a:t>
          </a:r>
          <a:r>
            <a:rPr lang="ru-RU" sz="3300" kern="1200" dirty="0" smtClean="0"/>
            <a:t> </a:t>
          </a:r>
          <a:r>
            <a:rPr lang="ru-RU" sz="3300" kern="1200" dirty="0" err="1" smtClean="0"/>
            <a:t>із</a:t>
          </a:r>
          <a:r>
            <a:rPr lang="ru-RU" sz="3300" kern="1200" dirty="0" smtClean="0"/>
            <a:t> </a:t>
          </a:r>
          <a:r>
            <a:rPr lang="ru-RU" sz="3300" kern="1200" dirty="0" err="1" smtClean="0"/>
            <a:t>адміністративним</a:t>
          </a:r>
          <a:r>
            <a:rPr lang="ru-RU" sz="3300" kern="1200" dirty="0" smtClean="0"/>
            <a:t> органом .</a:t>
          </a:r>
          <a:endParaRPr lang="ru-RU" sz="3300" kern="1200" dirty="0"/>
        </a:p>
      </dsp:txBody>
      <dsp:txXfrm>
        <a:off x="0" y="1063214"/>
        <a:ext cx="7924800" cy="1521450"/>
      </dsp:txXfrm>
    </dsp:sp>
    <dsp:sp modelId="{BDF98B62-C999-4BF3-9E4A-CB25D96001D1}">
      <dsp:nvSpPr>
        <dsp:cNvPr id="0" name=""/>
        <dsp:cNvSpPr/>
      </dsp:nvSpPr>
      <dsp:spPr>
        <a:xfrm>
          <a:off x="0" y="2584665"/>
          <a:ext cx="7924800" cy="1007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200" kern="1200" dirty="0" smtClean="0"/>
            <a:t>2 завдання</a:t>
          </a:r>
          <a:endParaRPr lang="ru-RU" sz="4200" kern="1200" dirty="0"/>
        </a:p>
      </dsp:txBody>
      <dsp:txXfrm>
        <a:off x="0" y="2584665"/>
        <a:ext cx="7924800" cy="1007370"/>
      </dsp:txXfrm>
    </dsp:sp>
    <dsp:sp modelId="{CD0E916B-F6A5-4F3C-B694-47BCB284BDAF}">
      <dsp:nvSpPr>
        <dsp:cNvPr id="0" name=""/>
        <dsp:cNvSpPr/>
      </dsp:nvSpPr>
      <dsp:spPr>
        <a:xfrm>
          <a:off x="0" y="3592035"/>
          <a:ext cx="7924800" cy="69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612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300" kern="1200" dirty="0" err="1" smtClean="0"/>
            <a:t>Перевірка</a:t>
          </a:r>
          <a:r>
            <a:rPr lang="ru-RU" sz="3300" kern="1200" dirty="0" smtClean="0"/>
            <a:t> </a:t>
          </a:r>
          <a:r>
            <a:rPr lang="ru-RU" sz="3300" kern="1200" dirty="0" err="1" smtClean="0"/>
            <a:t>законності</a:t>
          </a:r>
          <a:r>
            <a:rPr lang="ru-RU" sz="3300" kern="1200" dirty="0" smtClean="0"/>
            <a:t> </a:t>
          </a:r>
          <a:r>
            <a:rPr lang="ru-RU" sz="3300" kern="1200" dirty="0" err="1" smtClean="0"/>
            <a:t>актів</a:t>
          </a:r>
          <a:r>
            <a:rPr lang="ru-RU" sz="3300" kern="1200" dirty="0" smtClean="0"/>
            <a:t> </a:t>
          </a:r>
          <a:r>
            <a:rPr lang="ru-RU" sz="3300" kern="1200" dirty="0" err="1" smtClean="0"/>
            <a:t>управління</a:t>
          </a:r>
          <a:r>
            <a:rPr lang="ru-RU" sz="3300" kern="1200" dirty="0" smtClean="0"/>
            <a:t>.</a:t>
          </a:r>
          <a:endParaRPr lang="ru-RU" sz="3300" kern="1200" dirty="0"/>
        </a:p>
      </dsp:txBody>
      <dsp:txXfrm>
        <a:off x="0" y="3592035"/>
        <a:ext cx="7924800" cy="6955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B988F5-2304-47D2-8AF2-505F14B4A47C}">
      <dsp:nvSpPr>
        <dsp:cNvPr id="0" name=""/>
        <dsp:cNvSpPr/>
      </dsp:nvSpPr>
      <dsp:spPr>
        <a:xfrm>
          <a:off x="0" y="32662"/>
          <a:ext cx="7620000" cy="8154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3 завдання </a:t>
          </a:r>
          <a:endParaRPr lang="ru-RU" sz="3300" kern="1200" dirty="0"/>
        </a:p>
      </dsp:txBody>
      <dsp:txXfrm>
        <a:off x="0" y="32662"/>
        <a:ext cx="7620000" cy="815490"/>
      </dsp:txXfrm>
    </dsp:sp>
    <dsp:sp modelId="{DCF4FEAD-E944-4522-A41F-BFB4C5598594}">
      <dsp:nvSpPr>
        <dsp:cNvPr id="0" name=""/>
        <dsp:cNvSpPr/>
      </dsp:nvSpPr>
      <dsp:spPr>
        <a:xfrm>
          <a:off x="0" y="848152"/>
          <a:ext cx="7620000" cy="1231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600" kern="1200" dirty="0" err="1" smtClean="0"/>
            <a:t>Оцінка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якості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виконання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встановлених</a:t>
          </a:r>
          <a:r>
            <a:rPr lang="ru-RU" sz="2600" kern="1200" dirty="0" smtClean="0"/>
            <a:t> для </a:t>
          </a:r>
          <a:r>
            <a:rPr lang="ru-RU" sz="2600" kern="1200" dirty="0" err="1" smtClean="0"/>
            <a:t>посадових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осіб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обов'язків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які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спрямовані</a:t>
          </a:r>
          <a:r>
            <a:rPr lang="ru-RU" sz="2600" kern="1200" dirty="0" smtClean="0"/>
            <a:t> на </a:t>
          </a:r>
          <a:r>
            <a:rPr lang="ru-RU" sz="2600" kern="1200" dirty="0" err="1" smtClean="0"/>
            <a:t>посилення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юридичних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гарантій</a:t>
          </a:r>
          <a:r>
            <a:rPr lang="ru-RU" sz="2600" kern="1200" dirty="0" smtClean="0"/>
            <a:t> особи.</a:t>
          </a:r>
          <a:endParaRPr lang="ru-RU" sz="2600" kern="1200" dirty="0"/>
        </a:p>
      </dsp:txBody>
      <dsp:txXfrm>
        <a:off x="0" y="848152"/>
        <a:ext cx="7620000" cy="1231650"/>
      </dsp:txXfrm>
    </dsp:sp>
    <dsp:sp modelId="{625EC928-36C3-4F4B-85D1-DA02A625D0BE}">
      <dsp:nvSpPr>
        <dsp:cNvPr id="0" name=""/>
        <dsp:cNvSpPr/>
      </dsp:nvSpPr>
      <dsp:spPr>
        <a:xfrm>
          <a:off x="0" y="2079802"/>
          <a:ext cx="7620000" cy="8154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4 завдання </a:t>
          </a:r>
          <a:endParaRPr lang="ru-RU" sz="3300" kern="1200" dirty="0"/>
        </a:p>
      </dsp:txBody>
      <dsp:txXfrm>
        <a:off x="0" y="2079802"/>
        <a:ext cx="7620000" cy="815490"/>
      </dsp:txXfrm>
    </dsp:sp>
    <dsp:sp modelId="{AFE4BE4B-A57A-485F-9A32-9FE409145C0C}">
      <dsp:nvSpPr>
        <dsp:cNvPr id="0" name=""/>
        <dsp:cNvSpPr/>
      </dsp:nvSpPr>
      <dsp:spPr>
        <a:xfrm>
          <a:off x="0" y="2895292"/>
          <a:ext cx="7620000" cy="1948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600" kern="1200" dirty="0" err="1" smtClean="0"/>
            <a:t>Забезпечення</a:t>
          </a:r>
          <a:r>
            <a:rPr lang="ru-RU" sz="2600" kern="1200" dirty="0" smtClean="0"/>
            <a:t> правового статусу особи шляхом </a:t>
          </a:r>
          <a:r>
            <a:rPr lang="ru-RU" sz="2600" kern="1200" dirty="0" err="1" smtClean="0"/>
            <a:t>реалізації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заходів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відповідальності</a:t>
          </a:r>
          <a:r>
            <a:rPr lang="ru-RU" sz="2600" kern="1200" dirty="0" smtClean="0"/>
            <a:t> до </a:t>
          </a:r>
          <a:r>
            <a:rPr lang="ru-RU" sz="2600" kern="1200" dirty="0" err="1" smtClean="0"/>
            <a:t>органів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публічної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адміністрації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їх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посадових</a:t>
          </a:r>
          <a:r>
            <a:rPr lang="ru-RU" sz="2600" kern="1200" dirty="0" smtClean="0"/>
            <a:t> та </a:t>
          </a:r>
          <a:r>
            <a:rPr lang="ru-RU" sz="2600" kern="1200" dirty="0" err="1" smtClean="0"/>
            <a:t>службових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осіб</a:t>
          </a:r>
          <a:r>
            <a:rPr lang="ru-RU" sz="2600" kern="1200" dirty="0" smtClean="0"/>
            <a:t> за </a:t>
          </a:r>
          <a:r>
            <a:rPr lang="ru-RU" sz="2600" kern="1200" dirty="0" err="1" smtClean="0"/>
            <a:t>невиконання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чи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неякісне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виконання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своїх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обов'язків</a:t>
          </a:r>
          <a:r>
            <a:rPr lang="ru-RU" sz="2600" kern="1200" dirty="0" smtClean="0"/>
            <a:t>.</a:t>
          </a:r>
          <a:endParaRPr lang="ru-RU" sz="2600" kern="1200" dirty="0"/>
        </a:p>
      </dsp:txBody>
      <dsp:txXfrm>
        <a:off x="0" y="2895292"/>
        <a:ext cx="7620000" cy="194884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7E20988-9856-4F4F-93D1-38C10540ABAB}" type="datetimeFigureOut">
              <a:rPr lang="en-US"/>
              <a:pPr>
                <a:defRPr/>
              </a:pPr>
              <a:t>5/28/2016</a:t>
            </a:fld>
            <a:endParaRPr lang="en-US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5519128-F223-4463-BA79-0D35717C5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229DD-3F9D-4B1A-905B-383519CAFDDD}" type="datetimeFigureOut">
              <a:rPr lang="en-US"/>
              <a:pPr>
                <a:defRPr/>
              </a:pPr>
              <a:t>5/28/2016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8F0B2-BAF6-41DE-A7D8-6A2EEF4D3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3F28C-6A31-40BE-B899-150D102551C1}" type="datetimeFigureOut">
              <a:rPr lang="en-US"/>
              <a:pPr>
                <a:defRPr/>
              </a:pPr>
              <a:t>5/28/2016</a:t>
            </a:fld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961A7-E2D5-4E98-B8A1-371571F9A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FEDDB-4D55-43D4-8E19-0D2BE6899429}" type="datetimeFigureOut">
              <a:rPr lang="en-US"/>
              <a:pPr>
                <a:defRPr/>
              </a:pPr>
              <a:t>5/28/2016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17F64-6AA8-42E3-8891-F2AF288B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AAA52-6DA5-4E33-8DC4-7E6523F52D53}" type="datetimeFigureOut">
              <a:rPr lang="en-US"/>
              <a:pPr>
                <a:defRPr/>
              </a:pPr>
              <a:t>5/28/2016</a:t>
            </a:fld>
            <a:endParaRPr lang="en-US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2A9FE0-52E7-4845-BF12-5D0CADCC7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14B4E2C-BA76-4E98-9074-80CF4E75BC65}" type="datetimeFigureOut">
              <a:rPr lang="en-US"/>
              <a:pPr>
                <a:defRPr/>
              </a:pPr>
              <a:t>5/28/2016</a:t>
            </a:fld>
            <a:endParaRPr lang="en-US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E771DF2-9355-4697-94F7-35AC9A85E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BB55F1B-DBC5-41C5-AA71-31F23D623154}" type="datetimeFigureOut">
              <a:rPr lang="en-US"/>
              <a:pPr>
                <a:defRPr/>
              </a:pPr>
              <a:t>5/28/2016</a:t>
            </a:fld>
            <a:endParaRPr lang="en-US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988099B-AFDB-4B8B-863A-CA804DBFA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BE683-330D-4938-B45A-29924D0080BA}" type="datetimeFigureOut">
              <a:rPr lang="en-US"/>
              <a:pPr>
                <a:defRPr/>
              </a:pPr>
              <a:t>5/28/2016</a:t>
            </a:fld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8E471-78FA-4680-89A5-EAC669159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1C04E-BB88-49EE-BDE9-2C5EC765AF1D}" type="datetimeFigureOut">
              <a:rPr lang="en-US"/>
              <a:pPr>
                <a:defRPr/>
              </a:pPr>
              <a:t>5/28/2016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858148B-89A9-4930-BA47-99DACE14F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1795D-9449-4CFC-B418-FE9969EE2070}" type="datetimeFigureOut">
              <a:rPr lang="en-US"/>
              <a:pPr>
                <a:defRPr/>
              </a:pPr>
              <a:t>5/28/2016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4C5E5-E223-48BE-B93B-17C5AF95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9D46006-C2F1-4D92-9D02-872DB075908E}" type="datetimeFigureOut">
              <a:rPr lang="en-US"/>
              <a:pPr>
                <a:defRPr/>
              </a:pPr>
              <a:t>5/28/2016</a:t>
            </a:fld>
            <a:endParaRPr lang="en-US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B59D8B6C-8370-4955-9171-72BDB25C4A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42BD9B-BF8C-4DC2-BF37-81A22B4731DA}" type="datetimeFigureOut">
              <a:rPr lang="en-US"/>
              <a:pPr>
                <a:defRPr/>
              </a:pPr>
              <a:t>5/28/2016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CE7205-7458-4470-AD77-0B5CEA68A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7" r:id="rId2"/>
    <p:sldLayoutId id="2147483702" r:id="rId3"/>
    <p:sldLayoutId id="2147483703" r:id="rId4"/>
    <p:sldLayoutId id="2147483704" r:id="rId5"/>
    <p:sldLayoutId id="2147483698" r:id="rId6"/>
    <p:sldLayoutId id="2147483705" r:id="rId7"/>
    <p:sldLayoutId id="2147483699" r:id="rId8"/>
    <p:sldLayoutId id="2147483706" r:id="rId9"/>
    <p:sldLayoutId id="2147483700" r:id="rId10"/>
    <p:sldLayoutId id="2147483707" r:id="rId11"/>
  </p:sldLayoutIdLst>
  <p:transition>
    <p:wheel spokes="8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FEB80A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00ADD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4.rada.gov.ua/laws/show/1170-18/paran36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  <a:ln/>
        </p:spPr>
        <p:txBody>
          <a:bodyPr anchor="t">
            <a:normAutofit fontScale="90000"/>
          </a:bodyPr>
          <a:lstStyle/>
          <a:p>
            <a:pPr algn="ctr"/>
            <a:r>
              <a:rPr lang="uk-UA" sz="2800" b="1" cap="all" dirty="0" smtClean="0"/>
              <a:t>Національна академія внутрішніх справ</a:t>
            </a:r>
            <a:r>
              <a:rPr lang="uk-UA" sz="2800" cap="all" dirty="0" smtClean="0"/>
              <a:t/>
            </a:r>
            <a:br>
              <a:rPr lang="uk-UA" sz="2800" cap="all" dirty="0" smtClean="0"/>
            </a:br>
            <a:r>
              <a:rPr lang="uk-UA" sz="3200" dirty="0" smtClean="0"/>
              <a:t>Кафедра адміністративного права і процесу</a:t>
            </a:r>
            <a:br>
              <a:rPr lang="uk-UA" sz="3200" dirty="0" smtClean="0"/>
            </a:br>
            <a:endParaRPr lang="uk-UA" sz="24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Содержимое 2"/>
          <p:cNvSpPr>
            <a:spLocks noGrp="1"/>
          </p:cNvSpPr>
          <p:nvPr>
            <p:ph sz="quarter" idx="1"/>
          </p:nvPr>
        </p:nvSpPr>
        <p:spPr>
          <a:solidFill>
            <a:srgbClr val="73FFE6"/>
          </a:solidFill>
          <a:ln/>
        </p:spPr>
        <p:txBody>
          <a:bodyPr anchor="t">
            <a:normAutofit/>
          </a:bodyPr>
          <a:lstStyle/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Тема № 15.</a:t>
            </a:r>
          </a:p>
          <a:p>
            <a:pPr algn="ctr">
              <a:buNone/>
            </a:pPr>
            <a:r>
              <a:rPr lang="uk-UA" sz="2800" b="1" cap="all" dirty="0" smtClean="0">
                <a:solidFill>
                  <a:schemeClr val="accent3">
                    <a:lumMod val="50000"/>
                  </a:schemeClr>
                </a:solidFill>
              </a:rPr>
              <a:t>Провадження в </a:t>
            </a:r>
            <a:r>
              <a:rPr lang="uk-UA" sz="2800" b="1" cap="all" dirty="0" smtClean="0">
                <a:solidFill>
                  <a:schemeClr val="accent3">
                    <a:lumMod val="50000"/>
                  </a:schemeClr>
                </a:solidFill>
              </a:rPr>
              <a:t>адміністративному </a:t>
            </a:r>
            <a:r>
              <a:rPr lang="uk-UA" sz="2800" b="1" cap="all" dirty="0" smtClean="0">
                <a:solidFill>
                  <a:schemeClr val="accent3">
                    <a:lumMod val="50000"/>
                  </a:schemeClr>
                </a:solidFill>
              </a:rPr>
              <a:t>суді  </a:t>
            </a:r>
          </a:p>
          <a:p>
            <a:pPr algn="ctr">
              <a:buNone/>
            </a:pPr>
            <a:r>
              <a:rPr lang="uk-UA" sz="2800" b="1" cap="all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uk-UA" sz="2800" b="1" cap="all" dirty="0" err="1" smtClean="0">
                <a:solidFill>
                  <a:schemeClr val="accent3">
                    <a:lumMod val="50000"/>
                  </a:schemeClr>
                </a:solidFill>
              </a:rPr>
              <a:t>адміністративно-судочинські</a:t>
            </a:r>
            <a:r>
              <a:rPr lang="uk-UA" sz="2800" b="1" cap="all" dirty="0" smtClean="0">
                <a:solidFill>
                  <a:schemeClr val="accent3">
                    <a:lumMod val="50000"/>
                  </a:schemeClr>
                </a:solidFill>
              </a:rPr>
              <a:t> провадження)</a:t>
            </a:r>
            <a:endParaRPr lang="uk-UA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1"/>
                </a:solidFill>
              </a:rPr>
              <a:t>Решта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описаних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функцій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допоміжними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0" y="1752600"/>
            <a:ext cx="2209800" cy="4343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buFont typeface="Wingdings"/>
              <a:buNone/>
              <a:defRPr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ctr" eaLnBrk="1" fontAlgn="auto" hangingPunct="1">
              <a:buFont typeface="Wingdings"/>
              <a:buNone/>
              <a:defRPr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ctr" eaLnBrk="1" fontAlgn="auto" hangingPunct="1">
              <a:buFont typeface="Wingdings"/>
              <a:buNone/>
              <a:defRPr/>
            </a:pPr>
            <a:r>
              <a:rPr lang="ru-RU" sz="2400" b="1" dirty="0" err="1" smtClean="0">
                <a:solidFill>
                  <a:schemeClr val="tx1"/>
                </a:solidFill>
              </a:rPr>
              <a:t>контрольна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функція</a:t>
            </a:r>
            <a:endParaRPr lang="uk-UA" sz="2400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3200" dirty="0" err="1" smtClean="0"/>
              <a:t>полягає</a:t>
            </a:r>
            <a:r>
              <a:rPr lang="ru-RU" sz="3200" dirty="0" smtClean="0"/>
              <a:t> у </a:t>
            </a:r>
            <a:r>
              <a:rPr lang="ru-RU" sz="3200" dirty="0" err="1" smtClean="0"/>
              <a:t>перевірці</a:t>
            </a:r>
            <a:r>
              <a:rPr lang="ru-RU" sz="3200" dirty="0" smtClean="0"/>
              <a:t> </a:t>
            </a:r>
            <a:r>
              <a:rPr lang="ru-RU" sz="3200" dirty="0" err="1" smtClean="0"/>
              <a:t>законності</a:t>
            </a:r>
            <a:r>
              <a:rPr lang="ru-RU" sz="3200" dirty="0" smtClean="0"/>
              <a:t> </a:t>
            </a:r>
            <a:r>
              <a:rPr lang="ru-RU" sz="3200" dirty="0" err="1" smtClean="0"/>
              <a:t>оскаржуваного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рішення</a:t>
            </a:r>
            <a:r>
              <a:rPr lang="ru-RU" sz="3200" dirty="0" smtClean="0"/>
              <a:t>, </a:t>
            </a:r>
            <a:r>
              <a:rPr lang="ru-RU" sz="3200" dirty="0" err="1" smtClean="0"/>
              <a:t>дії</a:t>
            </a:r>
            <a:r>
              <a:rPr lang="ru-RU" sz="3200" dirty="0" smtClean="0"/>
              <a:t> </a:t>
            </a:r>
            <a:r>
              <a:rPr lang="ru-RU" sz="3200" dirty="0" err="1" smtClean="0"/>
              <a:t>чи</a:t>
            </a:r>
            <a:r>
              <a:rPr lang="ru-RU" sz="3200" dirty="0" smtClean="0"/>
              <a:t> </a:t>
            </a:r>
            <a:r>
              <a:rPr lang="ru-RU" sz="3200" dirty="0" err="1" smtClean="0"/>
              <a:t>бездіяльності</a:t>
            </a:r>
            <a:r>
              <a:rPr lang="ru-RU" sz="3200" dirty="0" smtClean="0"/>
              <a:t> органу </a:t>
            </a:r>
            <a:r>
              <a:rPr lang="ru-RU" sz="3200" dirty="0" err="1" smtClean="0"/>
              <a:t>публічної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адміністрації</a:t>
            </a:r>
            <a:r>
              <a:rPr lang="ru-RU" sz="3200" dirty="0" smtClean="0"/>
              <a:t>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3200" dirty="0" err="1" smtClean="0"/>
              <a:t>Особливістю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виконання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цієї</a:t>
            </a:r>
            <a:r>
              <a:rPr lang="ru-RU" sz="3200" dirty="0" smtClean="0"/>
              <a:t> </a:t>
            </a:r>
            <a:r>
              <a:rPr lang="ru-RU" sz="3200" dirty="0" err="1" smtClean="0"/>
              <a:t>функції</a:t>
            </a:r>
            <a:r>
              <a:rPr lang="ru-RU" sz="3200" dirty="0" smtClean="0"/>
              <a:t> судом </a:t>
            </a:r>
            <a:r>
              <a:rPr lang="ru-RU" sz="3200" dirty="0" err="1" smtClean="0"/>
              <a:t>є</a:t>
            </a:r>
            <a:r>
              <a:rPr lang="ru-RU" sz="3200" dirty="0" smtClean="0"/>
              <a:t> те,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реалізується</a:t>
            </a:r>
            <a:r>
              <a:rPr lang="ru-RU" sz="3200" dirty="0" smtClean="0"/>
              <a:t> вона </a:t>
            </a:r>
            <a:r>
              <a:rPr lang="ru-RU" sz="3200" dirty="0" err="1" smtClean="0"/>
              <a:t>виключно</a:t>
            </a:r>
            <a:r>
              <a:rPr lang="ru-RU" sz="3200" dirty="0" smtClean="0"/>
              <a:t> за </a:t>
            </a:r>
            <a:r>
              <a:rPr lang="ru-RU" sz="3200" dirty="0" err="1" smtClean="0"/>
              <a:t>ініціативою</a:t>
            </a:r>
            <a:r>
              <a:rPr lang="ru-RU" sz="3200" dirty="0" smtClean="0"/>
              <a:t> особи, яка </a:t>
            </a:r>
            <a:r>
              <a:rPr lang="ru-RU" sz="3200" dirty="0" err="1" smtClean="0"/>
              <a:t>вважає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її</a:t>
            </a:r>
            <a:r>
              <a:rPr lang="ru-RU" sz="3200" dirty="0" smtClean="0"/>
              <a:t> права </a:t>
            </a:r>
            <a:r>
              <a:rPr lang="ru-RU" sz="3200" dirty="0" err="1" smtClean="0"/>
              <a:t>порушені</a:t>
            </a:r>
            <a:r>
              <a:rPr lang="ru-RU" sz="3200" dirty="0" smtClean="0"/>
              <a:t>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uk-UA" dirty="0"/>
          </a:p>
        </p:txBody>
      </p:sp>
    </p:spTree>
  </p:cSld>
  <p:clrMapOvr>
    <a:masterClrMapping/>
  </p:clrMapOvr>
  <p:transition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4889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0" y="1752600"/>
            <a:ext cx="2438400" cy="4343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buFont typeface="Wingdings"/>
              <a:buNone/>
              <a:defRPr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ctr" eaLnBrk="1" fontAlgn="auto" hangingPunct="1">
              <a:buFont typeface="Wingdings"/>
              <a:buNone/>
              <a:defRPr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ctr" eaLnBrk="1" fontAlgn="auto" hangingPunct="1">
              <a:buFont typeface="Wingdings"/>
              <a:buNone/>
              <a:defRPr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Правопонов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buFont typeface="Wingdings"/>
              <a:buNone/>
              <a:defRPr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лююча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buFont typeface="Wingdings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функція</a:t>
            </a:r>
            <a:endParaRPr lang="uk-UA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забезпечує результативність судового захисту прав особи.</a:t>
            </a:r>
          </a:p>
          <a:p>
            <a:pPr eaLnBrk="1" hangingPunct="1"/>
            <a:r>
              <a:rPr lang="ru-RU" sz="3200" smtClean="0"/>
              <a:t> У разі невиконання судового рішення в адміністративній справі судовий процес залишається незавершеним, а наданий при цьому захист — неефективним. </a:t>
            </a:r>
          </a:p>
          <a:p>
            <a:pPr eaLnBrk="1" hangingPunct="1"/>
            <a:endParaRPr lang="uk-UA" smtClean="0"/>
          </a:p>
        </p:txBody>
      </p:sp>
    </p:spTree>
  </p:cSld>
  <p:clrMapOvr>
    <a:masterClrMapping/>
  </p:clrMapOvr>
  <p:transition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4889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0" y="1752600"/>
            <a:ext cx="2438400" cy="4343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buFont typeface="Wingdings"/>
              <a:buNone/>
              <a:defRPr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ctr" eaLnBrk="1" fontAlgn="auto" hangingPunct="1">
              <a:buFont typeface="Wingdings"/>
              <a:buNone/>
              <a:defRPr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ctr" eaLnBrk="1" fontAlgn="auto" hangingPunct="1">
              <a:buFont typeface="Wingdings"/>
              <a:buNone/>
              <a:defRPr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виховна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buFont typeface="Wingdings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функція</a:t>
            </a:r>
            <a:endParaRPr lang="uk-UA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Виконуючи виховну функцію, суд має враховувати, що порушення закону та прав особи з боку органу публічної адміністрації може бути як умисним, так і без наміру</a:t>
            </a:r>
          </a:p>
          <a:p>
            <a:pPr eaLnBrk="1" hangingPunct="1"/>
            <a:endParaRPr lang="uk-UA" smtClean="0"/>
          </a:p>
        </p:txBody>
      </p:sp>
    </p:spTree>
  </p:cSld>
  <p:clrMapOvr>
    <a:masterClrMapping/>
  </p:clrMapOvr>
  <p:transition>
    <p:wheel spokes="8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8077200" cy="488950"/>
          </a:xfrm>
        </p:spPr>
        <p:txBody>
          <a:bodyPr/>
          <a:lstStyle/>
          <a:p>
            <a:pPr algn="ctr" eaLnBrk="1" hangingPunct="1"/>
            <a:r>
              <a:rPr lang="uk-UA" sz="3600" b="1" smtClean="0">
                <a:solidFill>
                  <a:schemeClr val="tx1"/>
                </a:solidFill>
              </a:rPr>
              <a:t>ОЗНАКИ АДМІНІСТРАТИВНОЇ ЮСТИЦІЇ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0" y="1752600"/>
            <a:ext cx="2438400" cy="4343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buFont typeface="Wingdings"/>
              <a:buNone/>
              <a:defRPr/>
            </a:pPr>
            <a:r>
              <a:rPr lang="ru-RU" sz="2400" b="1" dirty="0" err="1" smtClean="0"/>
              <a:t>Основні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ознаки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адміністративної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юстиції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23556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1. Особлива природа адміністративно-правових спорів, на вирішення яких спрямований цей інститут. </a:t>
            </a:r>
          </a:p>
          <a:p>
            <a:pPr eaLnBrk="1" hangingPunct="1"/>
            <a:r>
              <a:rPr lang="ru-RU" b="1" smtClean="0"/>
              <a:t>Такі спори виходять із конфліктних управлінських ситуацій, що виникають між невладними суб’єктами та органами публічного управління.</a:t>
            </a:r>
            <a:r>
              <a:rPr lang="ru-RU" smtClean="0"/>
              <a:t> </a:t>
            </a:r>
            <a:endParaRPr lang="uk-UA" smtClean="0"/>
          </a:p>
        </p:txBody>
      </p:sp>
    </p:spTree>
  </p:cSld>
  <p:clrMapOvr>
    <a:masterClrMapping/>
  </p:clrMapOvr>
  <p:transition>
    <p:wheel spokes="8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4889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0" y="1828800"/>
            <a:ext cx="3200400" cy="4343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ctr" eaLnBrk="1" fontAlgn="auto" hangingPunct="1">
              <a:buFont typeface="Wingdings"/>
              <a:buNone/>
              <a:defRPr/>
            </a:pPr>
            <a:r>
              <a:rPr lang="ru-RU" sz="3600" b="1" dirty="0" smtClean="0"/>
              <a:t>2. </a:t>
            </a:r>
            <a:r>
              <a:rPr lang="ru-RU" sz="3600" b="1" dirty="0" err="1" smtClean="0"/>
              <a:t>Усі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публічно-правові</a:t>
            </a:r>
            <a:r>
              <a:rPr lang="ru-RU" sz="3600" b="1" dirty="0" smtClean="0"/>
              <a:t> спори </a:t>
            </a:r>
            <a:r>
              <a:rPr lang="ru-RU" sz="3600" b="1" dirty="0" err="1" smtClean="0"/>
              <a:t>вирішуються</a:t>
            </a:r>
            <a:r>
              <a:rPr lang="ru-RU" sz="3600" b="1" dirty="0" smtClean="0"/>
              <a:t> системою </a:t>
            </a:r>
            <a:r>
              <a:rPr lang="ru-RU" sz="3600" b="1" dirty="0" err="1" smtClean="0"/>
              <a:t>спеціально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створених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органів</a:t>
            </a:r>
            <a:r>
              <a:rPr lang="ru-RU" sz="3600" b="1" dirty="0" smtClean="0"/>
              <a:t>.</a:t>
            </a:r>
            <a:r>
              <a:rPr lang="ru-RU" sz="3600" dirty="0" smtClean="0"/>
              <a:t> </a:t>
            </a:r>
            <a:endParaRPr lang="uk-UA" sz="3600" dirty="0" smtClean="0"/>
          </a:p>
          <a:p>
            <a:pPr algn="ctr" eaLnBrk="1" fontAlgn="auto" hangingPunct="1">
              <a:buFont typeface="Wingdings"/>
              <a:buNone/>
              <a:defRPr/>
            </a:pP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24580" name="Содержимое 4"/>
          <p:cNvSpPr>
            <a:spLocks noGrp="1"/>
          </p:cNvSpPr>
          <p:nvPr>
            <p:ph sz="quarter" idx="1"/>
          </p:nvPr>
        </p:nvSpPr>
        <p:spPr>
          <a:xfrm>
            <a:off x="3352800" y="1524000"/>
            <a:ext cx="5410200" cy="5029200"/>
          </a:xfrm>
        </p:spPr>
        <p:txBody>
          <a:bodyPr/>
          <a:lstStyle/>
          <a:p>
            <a:pPr eaLnBrk="1" hangingPunct="1"/>
            <a:r>
              <a:rPr lang="uk-UA" sz="3300" b="1" smtClean="0"/>
              <a:t>3. </a:t>
            </a:r>
            <a:r>
              <a:rPr lang="ru-RU" sz="3300" b="1" smtClean="0"/>
              <a:t>Адміністративно-правові спори розглядаються за спеціально встановленими процесуальними правилами, з дотриманням встановленої процедури та форми. </a:t>
            </a:r>
            <a:endParaRPr lang="uk-UA" sz="3300" b="1" smtClean="0"/>
          </a:p>
        </p:txBody>
      </p:sp>
    </p:spTree>
  </p:cSld>
  <p:clrMapOvr>
    <a:masterClrMapping/>
  </p:clrMapOvr>
  <p:transition>
    <p:wheel spokes="8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9461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1"/>
                </a:solidFill>
              </a:rPr>
              <a:t>Мета, </a:t>
            </a:r>
            <a:r>
              <a:rPr lang="ru-RU" sz="4000" b="1" dirty="0" err="1" smtClean="0">
                <a:solidFill>
                  <a:schemeClr val="tx1"/>
                </a:solidFill>
              </a:rPr>
              <a:t>завдання</a:t>
            </a:r>
            <a:r>
              <a:rPr lang="ru-RU" sz="4000" b="1" dirty="0" smtClean="0">
                <a:solidFill>
                  <a:schemeClr val="tx1"/>
                </a:solidFill>
              </a:rPr>
              <a:t> та </a:t>
            </a:r>
            <a:r>
              <a:rPr lang="ru-RU" sz="4000" b="1" dirty="0" err="1" smtClean="0">
                <a:solidFill>
                  <a:schemeClr val="tx1"/>
                </a:solidFill>
              </a:rPr>
              <a:t>принципи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адміністративної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юстиції</a:t>
            </a:r>
            <a:endParaRPr lang="uk-UA" sz="4000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0" y="1752600"/>
            <a:ext cx="2667000" cy="4343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buFont typeface="Wingdings"/>
              <a:buNone/>
              <a:defRPr/>
            </a:pPr>
            <a:r>
              <a:rPr lang="ru-RU" sz="2800" b="1" i="1" dirty="0" smtClean="0"/>
              <a:t>Мета</a:t>
            </a:r>
          </a:p>
          <a:p>
            <a:pPr algn="ctr" eaLnBrk="1" fontAlgn="auto" hangingPunct="1">
              <a:buFont typeface="Wingdings"/>
              <a:buNone/>
              <a:defRPr/>
            </a:pPr>
            <a:r>
              <a:rPr lang="ru-RU" sz="2000" b="1" i="1" dirty="0" err="1" smtClean="0"/>
              <a:t>адміністративної</a:t>
            </a:r>
            <a:r>
              <a:rPr lang="ru-RU" sz="2000" b="1" i="1" dirty="0" smtClean="0"/>
              <a:t> </a:t>
            </a:r>
          </a:p>
          <a:p>
            <a:pPr algn="ctr" eaLnBrk="1" fontAlgn="auto" hangingPunct="1">
              <a:buFont typeface="Wingdings"/>
              <a:buNone/>
              <a:defRPr/>
            </a:pPr>
            <a:r>
              <a:rPr lang="ru-RU" sz="2800" b="1" i="1" dirty="0" err="1" smtClean="0"/>
              <a:t>юстиції</a:t>
            </a: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743200" y="1752600"/>
            <a:ext cx="6019800" cy="4419600"/>
          </a:xfrm>
        </p:spPr>
        <p:txBody>
          <a:bodyPr>
            <a:normAutofit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3200" b="1" i="1" dirty="0" err="1" smtClean="0"/>
              <a:t>полягає</a:t>
            </a:r>
            <a:r>
              <a:rPr lang="ru-RU" sz="3200" b="1" i="1" dirty="0" smtClean="0"/>
              <a:t> у </a:t>
            </a:r>
            <a:r>
              <a:rPr lang="ru-RU" sz="3200" b="1" i="1" dirty="0" err="1" smtClean="0"/>
              <a:t>захисті</a:t>
            </a:r>
            <a:r>
              <a:rPr lang="ru-RU" sz="3200" b="1" i="1" dirty="0" smtClean="0"/>
              <a:t> прав, свобод </a:t>
            </a:r>
            <a:r>
              <a:rPr lang="ru-RU" sz="3200" b="1" i="1" dirty="0" err="1" smtClean="0"/>
              <a:t>і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інтересів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фізичних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і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юридичних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осіб</a:t>
            </a:r>
            <a:r>
              <a:rPr lang="ru-RU" sz="3200" b="1" i="1" dirty="0" smtClean="0"/>
              <a:t> у </a:t>
            </a:r>
            <a:r>
              <a:rPr lang="ru-RU" sz="3200" b="1" i="1" dirty="0" err="1" smtClean="0"/>
              <a:t>сфері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публічно-правових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відносин</a:t>
            </a:r>
            <a:r>
              <a:rPr lang="ru-RU" sz="3200" b="1" i="1" dirty="0" smtClean="0"/>
              <a:t>, </a:t>
            </a:r>
            <a:r>
              <a:rPr lang="ru-RU" sz="3200" b="1" i="1" dirty="0" err="1" smtClean="0"/>
              <a:t>відновленні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суб’єктивних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публічних</a:t>
            </a:r>
            <a:r>
              <a:rPr lang="ru-RU" sz="3200" b="1" i="1" dirty="0" smtClean="0"/>
              <a:t> прав </a:t>
            </a:r>
            <a:r>
              <a:rPr lang="ru-RU" sz="3200" b="1" i="1" dirty="0" err="1" smtClean="0"/>
              <a:t>громадян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і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організацій</a:t>
            </a:r>
            <a:r>
              <a:rPr lang="ru-RU" sz="3200" b="1" i="1" dirty="0" smtClean="0"/>
              <a:t>, а </a:t>
            </a:r>
            <a:r>
              <a:rPr lang="ru-RU" sz="3200" b="1" i="1" dirty="0" err="1" smtClean="0"/>
              <a:t>також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об’єктивному</a:t>
            </a:r>
            <a:r>
              <a:rPr lang="ru-RU" sz="3200" b="1" i="1" dirty="0" smtClean="0"/>
              <a:t> правопорядку в </a:t>
            </a:r>
            <a:r>
              <a:rPr lang="ru-RU" sz="3200" b="1" i="1" dirty="0" err="1" smtClean="0"/>
              <a:t>державі</a:t>
            </a:r>
            <a:r>
              <a:rPr lang="ru-RU" sz="3200" b="1" i="1" dirty="0" smtClean="0"/>
              <a:t>.</a:t>
            </a:r>
            <a:endParaRPr lang="uk-UA" dirty="0"/>
          </a:p>
        </p:txBody>
      </p:sp>
    </p:spTree>
  </p:cSld>
  <p:clrMapOvr>
    <a:masterClrMapping/>
  </p:clrMapOvr>
  <p:transition>
    <p:wheel spokes="8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9461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000" b="1" dirty="0" smtClean="0">
                <a:solidFill>
                  <a:schemeClr val="tx1"/>
                </a:solidFill>
              </a:rPr>
              <a:t/>
            </a:r>
            <a:br>
              <a:rPr lang="uk-UA" sz="4000" b="1" dirty="0" smtClean="0">
                <a:solidFill>
                  <a:schemeClr val="tx1"/>
                </a:solidFill>
              </a:rPr>
            </a:br>
            <a:r>
              <a:rPr lang="uk-UA" sz="4000" b="1" dirty="0" smtClean="0">
                <a:solidFill>
                  <a:schemeClr val="tx1"/>
                </a:solidFill>
              </a:rPr>
              <a:t>Завдання адміністративного судочинства</a:t>
            </a:r>
            <a:r>
              <a:rPr lang="uk-UA" sz="4000" dirty="0" smtClean="0">
                <a:solidFill>
                  <a:schemeClr val="tx1"/>
                </a:solidFill>
              </a:rPr>
              <a:t>: </a:t>
            </a:r>
            <a:r>
              <a:rPr lang="uk-UA" sz="4000" dirty="0" smtClean="0"/>
              <a:t/>
            </a:r>
            <a:br>
              <a:rPr lang="uk-UA" sz="4000" dirty="0" smtClean="0"/>
            </a:br>
            <a:endParaRPr lang="uk-UA" sz="4000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0" y="1752600"/>
            <a:ext cx="2667000" cy="4343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buFont typeface="Wingdings"/>
              <a:buNone/>
              <a:defRPr/>
            </a:pPr>
            <a:r>
              <a:rPr lang="uk-UA" sz="4400" b="1" i="1" dirty="0" smtClean="0"/>
              <a:t>основне завдання</a:t>
            </a:r>
            <a:r>
              <a:rPr lang="uk-UA" sz="4400" dirty="0" smtClean="0"/>
              <a:t> </a:t>
            </a:r>
            <a:endParaRPr lang="ru-RU" sz="4400" dirty="0" smtClean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743200" y="1752600"/>
            <a:ext cx="6019800" cy="4419600"/>
          </a:xfrm>
        </p:spPr>
        <p:txBody>
          <a:bodyPr>
            <a:normAutofit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– захист прав, свобод та інтересів фізичних осіб, прав та інтересів юридичних осіб у сфері публічно-правових відносин від порушень з боку суб’єктів владних повноважень;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uk-UA" dirty="0"/>
          </a:p>
        </p:txBody>
      </p:sp>
    </p:spTree>
  </p:cSld>
  <p:clrMapOvr>
    <a:masterClrMapping/>
  </p:clrMapOvr>
  <p:transition>
    <p:wheel spokes="8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946150"/>
          </a:xfrm>
        </p:spPr>
        <p:txBody>
          <a:bodyPr/>
          <a:lstStyle/>
          <a:p>
            <a:pPr algn="ctr" eaLnBrk="1" hangingPunct="1"/>
            <a:r>
              <a:rPr lang="ru-RU" sz="4000" b="1" smtClean="0">
                <a:solidFill>
                  <a:schemeClr val="tx1"/>
                </a:solidFill>
              </a:rPr>
              <a:t>завдання адміністративної юстиції</a:t>
            </a:r>
            <a:endParaRPr lang="uk-UA" sz="4000" smtClean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0" y="1752600"/>
            <a:ext cx="2209800" cy="4343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buFont typeface="Wingdings"/>
              <a:buNone/>
              <a:defRPr/>
            </a:pPr>
            <a:r>
              <a:rPr lang="uk-UA" sz="4000" b="1" i="1" dirty="0" smtClean="0"/>
              <a:t>загальні </a:t>
            </a:r>
            <a:r>
              <a:rPr lang="uk-UA" sz="3600" b="1" i="1" dirty="0" smtClean="0"/>
              <a:t>завдання</a:t>
            </a:r>
            <a:r>
              <a:rPr lang="uk-UA" sz="3600" dirty="0" smtClean="0"/>
              <a:t> </a:t>
            </a:r>
            <a:endParaRPr lang="ru-RU" sz="3600" dirty="0" smtClean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362200" y="1295400"/>
            <a:ext cx="6400800" cy="5257800"/>
          </a:xfrm>
        </p:spPr>
        <p:txBody>
          <a:bodyPr>
            <a:normAutofit fontScale="850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uk-UA" sz="3200" dirty="0" smtClean="0"/>
              <a:t>контроль за дотриманням дисципліни та законності під час здійснення управлінської діяльності суб’єктами владних повноважень; </a:t>
            </a:r>
          </a:p>
          <a:p>
            <a:pPr marL="320040" indent="-32004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uk-UA" sz="3200" dirty="0" smtClean="0"/>
              <a:t>забезпечення правопорядку; </a:t>
            </a:r>
          </a:p>
          <a:p>
            <a:pPr marL="320040" indent="-32004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uk-UA" sz="3200" dirty="0" smtClean="0"/>
              <a:t>забезпечення повного, всебічного та об’єктивного дослідження всіх обставин справи; </a:t>
            </a:r>
          </a:p>
          <a:p>
            <a:pPr marL="320040" indent="-32004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uk-UA" sz="3200" dirty="0" smtClean="0"/>
              <a:t>відновлення порушених прав і законних інтересів фізичних і юридичних осіб; </a:t>
            </a:r>
          </a:p>
          <a:p>
            <a:pPr marL="320040" indent="-320040" eaLnBrk="1" fontAlgn="auto" hangingPunct="1"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uk-UA" sz="3200" dirty="0" smtClean="0"/>
              <a:t>захист прав і законних інтересів суб’єктів владних повноважень у передбачених законом випадках</a:t>
            </a:r>
            <a:endParaRPr lang="uk-UA" dirty="0"/>
          </a:p>
        </p:txBody>
      </p:sp>
    </p:spTree>
  </p:cSld>
  <p:clrMapOvr>
    <a:masterClrMapping/>
  </p:clrMapOvr>
  <p:transition>
    <p:wheel spokes="8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946150"/>
          </a:xfrm>
        </p:spPr>
        <p:txBody>
          <a:bodyPr/>
          <a:lstStyle/>
          <a:p>
            <a:pPr algn="ctr" eaLnBrk="1" hangingPunct="1"/>
            <a:r>
              <a:rPr lang="ru-RU" sz="4000" b="1" smtClean="0">
                <a:solidFill>
                  <a:schemeClr val="tx1"/>
                </a:solidFill>
              </a:rPr>
              <a:t>завдання адміністративної юстиції</a:t>
            </a:r>
            <a:endParaRPr lang="uk-UA" sz="4000" smtClean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0" y="1752600"/>
            <a:ext cx="2667000" cy="4343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buFont typeface="Wingdings"/>
              <a:buNone/>
              <a:defRPr/>
            </a:pPr>
            <a:r>
              <a:rPr lang="ru-RU" sz="2800" b="1" i="1" dirty="0" err="1" smtClean="0"/>
              <a:t>факультативні</a:t>
            </a:r>
            <a:r>
              <a:rPr lang="ru-RU" sz="2800" b="1" i="1" dirty="0" smtClean="0"/>
              <a:t> </a:t>
            </a:r>
          </a:p>
          <a:p>
            <a:pPr algn="ctr" eaLnBrk="1" fontAlgn="auto" hangingPunct="1">
              <a:buFont typeface="Wingdings"/>
              <a:buNone/>
              <a:defRPr/>
            </a:pPr>
            <a:r>
              <a:rPr lang="ru-RU" sz="2800" b="1" i="1" dirty="0" err="1" smtClean="0">
                <a:solidFill>
                  <a:schemeClr val="tx1"/>
                </a:solidFill>
              </a:rPr>
              <a:t>завдання</a:t>
            </a: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743200" y="1828800"/>
            <a:ext cx="6400800" cy="4724400"/>
          </a:xfrm>
        </p:spPr>
        <p:txBody>
          <a:bodyPr>
            <a:normAutofit fontScale="92500"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3200" dirty="0" smtClean="0"/>
              <a:t>забезпечення порядку в сфері </a:t>
            </a:r>
            <a:r>
              <a:rPr lang="uk-UA" sz="3200" dirty="0" err="1" smtClean="0"/>
              <a:t>нормотворчості</a:t>
            </a:r>
            <a:r>
              <a:rPr lang="uk-UA" sz="3200" dirty="0" smtClean="0"/>
              <a:t>, тобто узгодження законодавства;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3200" dirty="0" smtClean="0"/>
              <a:t>збалансування структур судової влади між загальними та спеціалізованими судами;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3200" dirty="0" smtClean="0"/>
              <a:t>надання допомоги органам публічного управління при вирішенні ними практичних правових питань.</a:t>
            </a:r>
            <a:endParaRPr lang="uk-UA" dirty="0"/>
          </a:p>
        </p:txBody>
      </p:sp>
    </p:spTree>
  </p:cSld>
  <p:clrMapOvr>
    <a:masterClrMapping/>
  </p:clrMapOvr>
  <p:transition>
    <p:wheel spokes="8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543800" cy="3810000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адміністративного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судочинства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поділити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три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міжгалузеві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галузеві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2.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адміністративної</a:t>
            </a:r>
            <a:r>
              <a:rPr lang="ru-RU" dirty="0" smtClean="0"/>
              <a:t> </a:t>
            </a:r>
            <a:r>
              <a:rPr lang="ru-RU" dirty="0" err="1" smtClean="0"/>
              <a:t>юстиції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Поняття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адміністративної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юстиції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3200" dirty="0" err="1" smtClean="0"/>
              <a:t>Адміністративна</a:t>
            </a:r>
            <a:r>
              <a:rPr lang="ru-RU" sz="3200" dirty="0" smtClean="0"/>
              <a:t> </a:t>
            </a:r>
            <a:r>
              <a:rPr lang="ru-RU" sz="3200" dirty="0" err="1" smtClean="0"/>
              <a:t>юстиція</a:t>
            </a:r>
            <a:r>
              <a:rPr lang="ru-RU" sz="3200" dirty="0" smtClean="0"/>
              <a:t> стала </a:t>
            </a:r>
            <a:r>
              <a:rPr lang="ru-RU" sz="3200" dirty="0" err="1" smtClean="0"/>
              <a:t>складатися</a:t>
            </a:r>
            <a:r>
              <a:rPr lang="ru-RU" sz="3200" dirty="0" smtClean="0"/>
              <a:t> в </a:t>
            </a:r>
            <a:r>
              <a:rPr lang="ru-RU" sz="3200" dirty="0" err="1" smtClean="0"/>
              <a:t>більшості</a:t>
            </a:r>
            <a:r>
              <a:rPr lang="ru-RU" sz="3200" dirty="0" smtClean="0"/>
              <a:t> </a:t>
            </a:r>
            <a:r>
              <a:rPr lang="ru-RU" sz="3200" dirty="0" err="1" smtClean="0"/>
              <a:t>країн</a:t>
            </a:r>
            <a:r>
              <a:rPr lang="ru-RU" sz="3200" dirty="0" smtClean="0"/>
              <a:t> у </a:t>
            </a:r>
            <a:r>
              <a:rPr lang="ru-RU" sz="3200" dirty="0" err="1" smtClean="0"/>
              <a:t>другій</a:t>
            </a:r>
            <a:r>
              <a:rPr lang="ru-RU" sz="3200" dirty="0" smtClean="0"/>
              <a:t> </a:t>
            </a:r>
            <a:r>
              <a:rPr lang="ru-RU" sz="3200" dirty="0" err="1" smtClean="0"/>
              <a:t>половині</a:t>
            </a:r>
            <a:r>
              <a:rPr lang="ru-RU" sz="3200" dirty="0" smtClean="0"/>
              <a:t> ХІХ </a:t>
            </a:r>
            <a:r>
              <a:rPr lang="ru-RU" sz="3200" dirty="0" err="1" smtClean="0"/>
              <a:t>століття</a:t>
            </a:r>
            <a:r>
              <a:rPr lang="ru-RU" sz="3200" dirty="0" smtClean="0"/>
              <a:t>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3200" dirty="0" smtClean="0"/>
              <a:t>Вона </a:t>
            </a:r>
            <a:r>
              <a:rPr lang="ru-RU" sz="3200" dirty="0" err="1" smtClean="0"/>
              <a:t>формувалася</a:t>
            </a:r>
            <a:r>
              <a:rPr lang="ru-RU" sz="3200" dirty="0" smtClean="0"/>
              <a:t> в </a:t>
            </a:r>
            <a:r>
              <a:rPr lang="ru-RU" sz="3200" dirty="0" err="1" smtClean="0"/>
              <a:t>різних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країнах</a:t>
            </a:r>
            <a:r>
              <a:rPr lang="ru-RU" sz="3200" dirty="0" smtClean="0"/>
              <a:t> </a:t>
            </a:r>
            <a:r>
              <a:rPr lang="ru-RU" sz="3200" dirty="0" err="1" smtClean="0"/>
              <a:t>індивідуально</a:t>
            </a:r>
            <a:r>
              <a:rPr lang="ru-RU" sz="3200" dirty="0" smtClean="0"/>
              <a:t>,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урахуванням</a:t>
            </a:r>
            <a:r>
              <a:rPr lang="ru-RU" sz="3200" dirty="0" smtClean="0"/>
              <a:t> </a:t>
            </a:r>
            <a:r>
              <a:rPr lang="ru-RU" sz="3200" dirty="0" err="1" smtClean="0"/>
              <a:t>наявних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соціальних</a:t>
            </a:r>
            <a:r>
              <a:rPr lang="ru-RU" sz="3200" dirty="0" smtClean="0"/>
              <a:t> умов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традицій</a:t>
            </a:r>
            <a:r>
              <a:rPr lang="ru-RU" sz="3200" dirty="0" smtClean="0"/>
              <a:t>, </a:t>
            </a:r>
            <a:r>
              <a:rPr lang="ru-RU" sz="3200" dirty="0" err="1" smtClean="0"/>
              <a:t>зазнаючи</a:t>
            </a:r>
            <a:r>
              <a:rPr lang="ru-RU" sz="3200" dirty="0" smtClean="0"/>
              <a:t> </a:t>
            </a:r>
            <a:r>
              <a:rPr lang="ru-RU" sz="3200" dirty="0" err="1" smtClean="0"/>
              <a:t>впливу</a:t>
            </a:r>
            <a:r>
              <a:rPr lang="ru-RU" sz="3200" dirty="0" smtClean="0"/>
              <a:t> </a:t>
            </a:r>
            <a:r>
              <a:rPr lang="ru-RU" sz="3200" dirty="0" err="1" smtClean="0"/>
              <a:t>усталених</a:t>
            </a:r>
            <a:r>
              <a:rPr lang="ru-RU" sz="3200" dirty="0" smtClean="0"/>
              <a:t> на той </a:t>
            </a:r>
            <a:r>
              <a:rPr lang="ru-RU" sz="3200" dirty="0" err="1" smtClean="0"/>
              <a:t>період</a:t>
            </a:r>
            <a:r>
              <a:rPr lang="ru-RU" sz="3200" dirty="0" smtClean="0"/>
              <a:t> </a:t>
            </a:r>
            <a:r>
              <a:rPr lang="ru-RU" sz="3200" dirty="0" err="1" smtClean="0"/>
              <a:t>пануючих</a:t>
            </a:r>
            <a:r>
              <a:rPr lang="ru-RU" sz="3200" dirty="0" smtClean="0"/>
              <a:t> </a:t>
            </a:r>
            <a:r>
              <a:rPr lang="ru-RU" sz="3200" dirty="0" err="1" smtClean="0"/>
              <a:t>теоретичних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поглядів</a:t>
            </a:r>
            <a:r>
              <a:rPr lang="ru-RU" sz="3200" dirty="0" smtClean="0"/>
              <a:t>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3200" dirty="0" smtClean="0"/>
              <a:t>У </a:t>
            </a:r>
            <a:r>
              <a:rPr lang="ru-RU" sz="3200" dirty="0" err="1" smtClean="0"/>
              <a:t>результаті</a:t>
            </a:r>
            <a:r>
              <a:rPr lang="ru-RU" sz="3200" dirty="0" smtClean="0"/>
              <a:t> </a:t>
            </a:r>
            <a:r>
              <a:rPr lang="ru-RU" sz="3200" dirty="0" err="1" smtClean="0"/>
              <a:t>цього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системи</a:t>
            </a:r>
            <a:r>
              <a:rPr lang="ru-RU" sz="3200" dirty="0" smtClean="0"/>
              <a:t> </a:t>
            </a:r>
            <a:r>
              <a:rPr lang="ru-RU" sz="3200" dirty="0" err="1" smtClean="0"/>
              <a:t>адміністративної</a:t>
            </a:r>
            <a:r>
              <a:rPr lang="ru-RU" sz="3200" dirty="0" smtClean="0"/>
              <a:t> </a:t>
            </a:r>
            <a:r>
              <a:rPr lang="ru-RU" sz="3200" dirty="0" err="1" smtClean="0"/>
              <a:t>юстиції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склалися</a:t>
            </a:r>
            <a:r>
              <a:rPr lang="ru-RU" sz="3200" dirty="0" smtClean="0"/>
              <a:t> в </a:t>
            </a:r>
            <a:r>
              <a:rPr lang="ru-RU" sz="3200" dirty="0" err="1" smtClean="0"/>
              <a:t>деяких</a:t>
            </a:r>
            <a:r>
              <a:rPr lang="ru-RU" sz="3200" dirty="0" smtClean="0"/>
              <a:t> </a:t>
            </a:r>
            <a:r>
              <a:rPr lang="ru-RU" sz="3200" dirty="0" err="1" smtClean="0"/>
              <a:t>країнах</a:t>
            </a:r>
            <a:r>
              <a:rPr lang="ru-RU" sz="3200" dirty="0" smtClean="0"/>
              <a:t>, </a:t>
            </a:r>
            <a:r>
              <a:rPr lang="ru-RU" sz="3200" dirty="0" err="1" smtClean="0"/>
              <a:t>істотно</a:t>
            </a:r>
            <a:r>
              <a:rPr lang="ru-RU" sz="3200" dirty="0" smtClean="0"/>
              <a:t> </a:t>
            </a:r>
            <a:r>
              <a:rPr lang="ru-RU" sz="3200" dirty="0" err="1" smtClean="0"/>
              <a:t>відрізняються</a:t>
            </a:r>
            <a:r>
              <a:rPr lang="ru-RU" sz="3200" dirty="0" smtClean="0"/>
              <a:t> одна </a:t>
            </a:r>
            <a:r>
              <a:rPr lang="ru-RU" sz="3200" dirty="0" err="1" smtClean="0"/>
              <a:t>від</a:t>
            </a:r>
            <a:r>
              <a:rPr lang="ru-RU" sz="3200" dirty="0" smtClean="0"/>
              <a:t> </a:t>
            </a:r>
            <a:r>
              <a:rPr lang="ru-RU" sz="3200" dirty="0" err="1" smtClean="0"/>
              <a:t>одної</a:t>
            </a:r>
            <a:r>
              <a:rPr lang="ru-RU" sz="3200" dirty="0" smtClean="0"/>
              <a:t>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3200" dirty="0" err="1" smtClean="0"/>
              <a:t>Ці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розбіжності</a:t>
            </a:r>
            <a:r>
              <a:rPr lang="ru-RU" sz="3200" dirty="0" smtClean="0"/>
              <a:t> </a:t>
            </a:r>
            <a:r>
              <a:rPr lang="ru-RU" sz="3200" dirty="0" err="1" smtClean="0"/>
              <a:t>серйозно</a:t>
            </a:r>
            <a:r>
              <a:rPr lang="ru-RU" sz="3200" dirty="0" smtClean="0"/>
              <a:t> </a:t>
            </a:r>
            <a:r>
              <a:rPr lang="ru-RU" sz="3200" dirty="0" err="1" smtClean="0"/>
              <a:t>ускладнюють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можливість</a:t>
            </a:r>
            <a:r>
              <a:rPr lang="ru-RU" sz="3200" dirty="0" smtClean="0"/>
              <a:t> </a:t>
            </a:r>
            <a:r>
              <a:rPr lang="ru-RU" sz="3200" dirty="0" err="1" smtClean="0"/>
              <a:t>визначення</a:t>
            </a:r>
            <a:r>
              <a:rPr lang="ru-RU" sz="3200" dirty="0" smtClean="0"/>
              <a:t> самого </a:t>
            </a:r>
            <a:r>
              <a:rPr lang="ru-RU" sz="3200" dirty="0" err="1" smtClean="0"/>
              <a:t>поняття</a:t>
            </a:r>
            <a:r>
              <a:rPr lang="ru-RU" sz="3200" dirty="0" smtClean="0"/>
              <a:t> «</a:t>
            </a:r>
            <a:r>
              <a:rPr lang="ru-RU" sz="3200" dirty="0" err="1" smtClean="0"/>
              <a:t>адміністративна</a:t>
            </a:r>
            <a:r>
              <a:rPr lang="ru-RU" sz="3200" dirty="0" smtClean="0"/>
              <a:t> </a:t>
            </a:r>
            <a:r>
              <a:rPr lang="ru-RU" sz="3200" dirty="0" err="1" smtClean="0"/>
              <a:t>юстиція</a:t>
            </a:r>
            <a:r>
              <a:rPr lang="ru-RU" sz="3200" dirty="0" smtClean="0"/>
              <a:t>».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uk-UA" dirty="0"/>
          </a:p>
        </p:txBody>
      </p:sp>
    </p:spTree>
  </p:cSld>
  <p:clrMapOvr>
    <a:masterClrMapping/>
  </p:clrMapOvr>
  <p:transition>
    <p:wheel spokes="8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946150"/>
          </a:xfrm>
        </p:spPr>
        <p:txBody>
          <a:bodyPr/>
          <a:lstStyle/>
          <a:p>
            <a:pPr algn="just" eaLnBrk="1" hangingPunct="1"/>
            <a:endParaRPr lang="uk-UA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304800" y="228600"/>
          <a:ext cx="8610600" cy="642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946150"/>
          </a:xfrm>
        </p:spPr>
        <p:txBody>
          <a:bodyPr/>
          <a:lstStyle/>
          <a:p>
            <a:pPr algn="just" eaLnBrk="1" hangingPunct="1"/>
            <a:endParaRPr lang="uk-UA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304800" y="228600"/>
          <a:ext cx="8610600" cy="642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946150"/>
          </a:xfrm>
        </p:spPr>
        <p:txBody>
          <a:bodyPr/>
          <a:lstStyle/>
          <a:p>
            <a:pPr algn="just" eaLnBrk="1" hangingPunct="1"/>
            <a:endParaRPr lang="uk-UA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304800" y="228600"/>
          <a:ext cx="8610600" cy="642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Також:</a:t>
            </a:r>
            <a:endParaRPr lang="ru-RU" smtClean="0"/>
          </a:p>
        </p:txBody>
      </p:sp>
      <p:sp>
        <p:nvSpPr>
          <p:cNvPr id="33795" name="Содержимое 2"/>
          <p:cNvSpPr>
            <a:spLocks noGrp="1"/>
          </p:cNvSpPr>
          <p:nvPr>
            <p:ph sz="quarter" idx="2"/>
          </p:nvPr>
        </p:nvSpPr>
        <p:spPr>
          <a:xfrm>
            <a:off x="609600" y="3505200"/>
            <a:ext cx="3886200" cy="3048000"/>
          </a:xfrm>
        </p:spPr>
        <p:txBody>
          <a:bodyPr/>
          <a:lstStyle/>
          <a:p>
            <a:pPr eaLnBrk="1" hangingPunct="1"/>
            <a:r>
              <a:rPr lang="ru-RU" sz="1400" smtClean="0"/>
              <a:t>Першим висувають принцип системного (комплексного) функціонування норм інституту адміністративної юстиції.</a:t>
            </a:r>
          </a:p>
          <a:p>
            <a:pPr eaLnBrk="1" hangingPunct="1"/>
            <a:r>
              <a:rPr lang="ru-RU" sz="1400" smtClean="0"/>
              <a:t>Наступний принцип — правової законності. </a:t>
            </a:r>
          </a:p>
          <a:p>
            <a:pPr eaLnBrk="1" hangingPunct="1"/>
            <a:r>
              <a:rPr lang="ru-RU" sz="1400" smtClean="0"/>
              <a:t>Окремою групою принципів є ідеї про демократичність, гласність та транспарентність (прозорість) адміністративної юстиції. </a:t>
            </a:r>
          </a:p>
          <a:p>
            <a:pPr eaLnBrk="1" hangingPunct="1"/>
            <a:r>
              <a:rPr lang="ru-RU" sz="1400" smtClean="0"/>
              <a:t>І, нарешті, принцип доцільності.</a:t>
            </a:r>
          </a:p>
        </p:txBody>
      </p:sp>
      <p:sp>
        <p:nvSpPr>
          <p:cNvPr id="33796" name="Содержимое 3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4191000"/>
          </a:xfrm>
        </p:spPr>
        <p:txBody>
          <a:bodyPr/>
          <a:lstStyle/>
          <a:p>
            <a:pPr eaLnBrk="1" hangingPunct="1"/>
            <a:r>
              <a:rPr lang="ru-RU" sz="1400" smtClean="0"/>
              <a:t>здійснення правосуддя виключно судами (ст. 124), територіальності і спеціалізації побудови системи судів загальної юрисдикції (ст. 125), участі народу безпосередньо у здійсненні правосуддя через народних засідателів і присяжних (ст. 124), виборності і призначуваності суддів (ст. 128), незалежності суддів і підкорення їх тільки законові (ст. 129), здійснення правосуддя професійними суддями та у визначених законом випадках народними засідателями і  присяжними (ст. 127), законності (п. 1 ст. 129), доступності і гарантованості судового захисту прав і свобод людини і громадянина (ч. 3 ст. 8, ч. 4 ст. 32, частини 1, 2 ст. 55, ч. 1 ст. 59, п. 9 ст. 129), участі громадськості для захисту прав і свобод громадян (ст. 36).</a:t>
            </a:r>
          </a:p>
          <a:p>
            <a:pPr eaLnBrk="1" hangingPunct="1"/>
            <a:endParaRPr lang="ru-RU" sz="1400" smtClean="0"/>
          </a:p>
        </p:txBody>
      </p:sp>
      <p:sp>
        <p:nvSpPr>
          <p:cNvPr id="33797" name="Текст 4"/>
          <p:cNvSpPr>
            <a:spLocks noGrp="1"/>
          </p:cNvSpPr>
          <p:nvPr>
            <p:ph type="body" sz="quarter" idx="1"/>
          </p:nvPr>
        </p:nvSpPr>
        <p:spPr>
          <a:xfrm>
            <a:off x="609600" y="1524000"/>
            <a:ext cx="3886200" cy="1752600"/>
          </a:xfrm>
        </p:spPr>
        <p:txBody>
          <a:bodyPr/>
          <a:lstStyle/>
          <a:p>
            <a:pPr eaLnBrk="1" hangingPunct="1"/>
            <a:r>
              <a:rPr lang="ru-RU" sz="1400" smtClean="0"/>
              <a:t>Через тісний зв'язок законодавства про адміністративне судочинство із матеріальними нормами, на застосування яких воно спрямоване, у науці адміністративного права пропонують виділяти принципи взаємного функціонування цих двох груп норм: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800600" y="1524000"/>
            <a:ext cx="3886200" cy="8683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400" dirty="0" err="1" smtClean="0"/>
              <a:t>Конституція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передбачає</a:t>
            </a:r>
            <a:r>
              <a:rPr lang="ru-RU" sz="1400" dirty="0" smtClean="0"/>
              <a:t> </a:t>
            </a:r>
            <a:r>
              <a:rPr lang="ru-RU" sz="1400" dirty="0" err="1" smtClean="0"/>
              <a:t>такі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переважно</a:t>
            </a:r>
            <a:r>
              <a:rPr lang="ru-RU" sz="1400" dirty="0" smtClean="0"/>
              <a:t> </a:t>
            </a:r>
            <a:r>
              <a:rPr lang="ru-RU" sz="1400" dirty="0" err="1" smtClean="0"/>
              <a:t>судоустроєві</a:t>
            </a:r>
            <a:r>
              <a:rPr lang="ru-RU" sz="1400" dirty="0" smtClean="0"/>
              <a:t> за </a:t>
            </a:r>
            <a:r>
              <a:rPr lang="ru-RU" sz="1400" dirty="0" err="1" smtClean="0"/>
              <a:t>змістом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принципи</a:t>
            </a:r>
            <a:r>
              <a:rPr lang="ru-RU" sz="1400" dirty="0" smtClean="0"/>
              <a:t>: </a:t>
            </a:r>
            <a:endParaRPr lang="ru-RU" sz="1400" dirty="0"/>
          </a:p>
        </p:txBody>
      </p:sp>
    </p:spTree>
  </p:cSld>
  <p:clrMapOvr>
    <a:masterClrMapping/>
  </p:clrMapOvr>
  <p:transition>
    <p:wheel spokes="8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Текст 1"/>
          <p:cNvSpPr>
            <a:spLocks noGrp="1"/>
          </p:cNvSpPr>
          <p:nvPr>
            <p:ph type="body" idx="1"/>
          </p:nvPr>
        </p:nvSpPr>
        <p:spPr>
          <a:xfrm>
            <a:off x="228600" y="2743200"/>
            <a:ext cx="8763000" cy="3962400"/>
          </a:xfrm>
        </p:spPr>
        <p:txBody>
          <a:bodyPr/>
          <a:lstStyle/>
          <a:p>
            <a:pPr eaLnBrk="1" hangingPunct="1"/>
            <a:r>
              <a:rPr lang="ru-RU" sz="1800" smtClean="0">
                <a:solidFill>
                  <a:schemeClr val="tx1"/>
                </a:solidFill>
              </a:rPr>
              <a:t>Адміністративній юстиції можна дати різні визначення. Згідно з най фундаментальнішим із них вона є процесом притягнення влади до відповідальності за його дії стосовно своїх громадян. Ця концепція відповідальності суверена (держави) за його ставлення до народу сягає коренями в давнину і нерозривно пов'язана з ще більш засадничою концепцією верховенства права. Поняття адміністративної юстиції походить від обмежень тих дій держави, які найбезпосередніше впливають на громадян — як фактично, так і юридично. Зазвичай ідеться про дії виконавчої гілки влади, чітко відмежовані від дій законодавчої та судової гілок. Як показує екскурс в історію, паралельно з розширенням функцій і збільшенням втручання держави зростала й потреба контролювати та обмежувати дії представників влади. Методи забезпечення справедливості в діях держави розвивалися в кількох різних напрямах.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</a:rPr>
              <a:t>3.Світові моделі організації адміністративної юстиції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81000" y="2743200"/>
            <a:ext cx="8113713" cy="3581400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uk-UA" b="1" i="1" dirty="0" smtClean="0">
                <a:solidFill>
                  <a:schemeClr val="tx1"/>
                </a:solidFill>
              </a:rPr>
              <a:t>Найбільш яскравою рисою,</a:t>
            </a:r>
            <a:r>
              <a:rPr lang="uk-UA" dirty="0" smtClean="0">
                <a:solidFill>
                  <a:schemeClr val="tx1"/>
                </a:solidFill>
              </a:rPr>
              <a:t> що дає можливість виокремити цю модель, </a:t>
            </a:r>
            <a:r>
              <a:rPr lang="uk-UA" i="1" dirty="0" smtClean="0">
                <a:solidFill>
                  <a:schemeClr val="tx1"/>
                </a:solidFill>
              </a:rPr>
              <a:t>є створення самостійних судових вертикалей для розгляду всіх адміністративних спорів за особливими процесуальними правилами.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dirty="0" err="1" smtClean="0">
                <a:solidFill>
                  <a:schemeClr val="tx1"/>
                </a:solidFill>
              </a:rPr>
              <a:t>Такі</a:t>
            </a:r>
            <a:r>
              <a:rPr lang="ru-RU" dirty="0" smtClean="0">
                <a:solidFill>
                  <a:schemeClr val="tx1"/>
                </a:solidFill>
              </a:rPr>
              <a:t> суди </a:t>
            </a:r>
            <a:r>
              <a:rPr lang="ru-RU" dirty="0" err="1" smtClean="0">
                <a:solidFill>
                  <a:schemeClr val="tx1"/>
                </a:solidFill>
              </a:rPr>
              <a:t>утворюють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повноцінну</a:t>
            </a:r>
            <a:r>
              <a:rPr lang="ru-RU" dirty="0" smtClean="0">
                <a:solidFill>
                  <a:schemeClr val="tx1"/>
                </a:solidFill>
              </a:rPr>
              <a:t> систему: 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i="1" dirty="0" err="1" smtClean="0">
                <a:solidFill>
                  <a:schemeClr val="tx1"/>
                </a:solidFill>
              </a:rPr>
              <a:t>від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судів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нижчого</a:t>
            </a:r>
            <a:r>
              <a:rPr lang="ru-RU" i="1" dirty="0" smtClean="0">
                <a:solidFill>
                  <a:schemeClr val="tx1"/>
                </a:solidFill>
              </a:rPr>
              <a:t> – до </a:t>
            </a:r>
            <a:r>
              <a:rPr lang="ru-RU" i="1" dirty="0" err="1" smtClean="0">
                <a:solidFill>
                  <a:schemeClr val="tx1"/>
                </a:solidFill>
              </a:rPr>
              <a:t>судів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середнього</a:t>
            </a:r>
            <a:r>
              <a:rPr lang="ru-RU" i="1" dirty="0" smtClean="0">
                <a:solidFill>
                  <a:schemeClr val="tx1"/>
                </a:solidFill>
              </a:rPr>
              <a:t> та </a:t>
            </a:r>
            <a:r>
              <a:rPr lang="ru-RU" i="1" dirty="0" err="1" smtClean="0">
                <a:solidFill>
                  <a:schemeClr val="tx1"/>
                </a:solidFill>
              </a:rPr>
              <a:t>вищого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рівня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та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діють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відокремлено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від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системи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судів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загальної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юрисдикції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endParaRPr lang="uk-UA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</a:rPr>
              <a:t>Континентальна модель адміністративної юстиції.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2743200"/>
            <a:ext cx="9144000" cy="3886200"/>
          </a:xfrm>
        </p:spPr>
        <p:txBody>
          <a:bodyPr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uk-UA" sz="3600" i="1" dirty="0" smtClean="0">
                <a:solidFill>
                  <a:schemeClr val="tx1"/>
                </a:solidFill>
              </a:rPr>
              <a:t>характеризується нечітким розмежуванням публічних та приватних галузей права</a:t>
            </a:r>
            <a:r>
              <a:rPr lang="uk-UA" sz="3600" dirty="0" smtClean="0">
                <a:solidFill>
                  <a:schemeClr val="tx1"/>
                </a:solidFill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uk-UA" sz="3600" dirty="0" smtClean="0">
                <a:solidFill>
                  <a:schemeClr val="tx1"/>
                </a:solidFill>
              </a:rPr>
              <a:t>Тому найбільш </a:t>
            </a:r>
            <a:r>
              <a:rPr lang="uk-UA" sz="3600" b="1" i="1" dirty="0" smtClean="0">
                <a:solidFill>
                  <a:schemeClr val="tx1"/>
                </a:solidFill>
              </a:rPr>
              <a:t>яскравою рисою</a:t>
            </a:r>
            <a:r>
              <a:rPr lang="uk-UA" sz="3600" dirty="0" smtClean="0">
                <a:solidFill>
                  <a:schemeClr val="tx1"/>
                </a:solidFill>
              </a:rPr>
              <a:t>, що дає можливість виокремити її від усіх інших моделей, </a:t>
            </a:r>
            <a:r>
              <a:rPr lang="uk-UA" sz="3600" b="1" i="1" dirty="0" smtClean="0">
                <a:solidFill>
                  <a:schemeClr val="tx1"/>
                </a:solidFill>
              </a:rPr>
              <a:t>є відсутність самостійної системи адміністративних судів і створення у межах відповідних відомств спеціальних органів для розгляду окремих адміністративних спорів</a:t>
            </a:r>
            <a:r>
              <a:rPr lang="uk-UA" sz="3600" dirty="0" smtClean="0">
                <a:solidFill>
                  <a:schemeClr val="tx1"/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uk-UA" sz="3600" dirty="0" smtClean="0">
                <a:solidFill>
                  <a:schemeClr val="tx1"/>
                </a:solidFill>
              </a:rPr>
              <a:t>Саме у зв’язку </a:t>
            </a:r>
            <a:r>
              <a:rPr lang="uk-UA" sz="3600" i="1" dirty="0" smtClean="0">
                <a:solidFill>
                  <a:schemeClr val="tx1"/>
                </a:solidFill>
              </a:rPr>
              <a:t>з вирішенням публічно-правових спорів спеціально-створеними органами (трибуналами),</a:t>
            </a:r>
            <a:r>
              <a:rPr lang="uk-UA" sz="3600" dirty="0" smtClean="0">
                <a:solidFill>
                  <a:schemeClr val="tx1"/>
                </a:solidFill>
              </a:rPr>
              <a:t> цю систему прийнято називати </a:t>
            </a:r>
            <a:r>
              <a:rPr lang="uk-UA" sz="3600" b="1" i="1" u="sng" dirty="0" smtClean="0">
                <a:solidFill>
                  <a:schemeClr val="tx1"/>
                </a:solidFill>
              </a:rPr>
              <a:t>«</a:t>
            </a:r>
            <a:r>
              <a:rPr lang="uk-UA" sz="3600" b="1" i="1" u="sng" dirty="0" err="1" smtClean="0">
                <a:solidFill>
                  <a:schemeClr val="tx1"/>
                </a:solidFill>
              </a:rPr>
              <a:t>квазісудовою</a:t>
            </a:r>
            <a:r>
              <a:rPr lang="uk-UA" sz="3600" b="1" i="1" u="sng" dirty="0" smtClean="0">
                <a:solidFill>
                  <a:schemeClr val="tx1"/>
                </a:solidFill>
              </a:rPr>
              <a:t>», </a:t>
            </a:r>
            <a:r>
              <a:rPr lang="uk-UA" sz="3600" i="1" dirty="0" smtClean="0">
                <a:solidFill>
                  <a:schemeClr val="tx1"/>
                </a:solidFill>
              </a:rPr>
              <a:t>тобто такою, що не є повноцінним елементом ані судової системи, ані системи адміністративних органів, а, синтезуючи ознаки цих систем, займає між ними проміжне положення.</a:t>
            </a:r>
            <a:r>
              <a:rPr lang="uk-UA" sz="3600" dirty="0" smtClean="0">
                <a:solidFill>
                  <a:schemeClr val="tx1"/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</a:rPr>
              <a:t>Англосаксонська модель адміністративної юстиції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2743200"/>
            <a:ext cx="9144000" cy="3886200"/>
          </a:xfrm>
        </p:spPr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uk-UA" sz="3200" dirty="0" smtClean="0">
                <a:solidFill>
                  <a:schemeClr val="tx1"/>
                </a:solidFill>
              </a:rPr>
              <a:t>Під впливом цілого ряду чинників, в країнах Східної Європи склалася специфічна модель адміністративної юстиції. 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uk-UA" sz="3200" dirty="0" smtClean="0">
                <a:solidFill>
                  <a:schemeClr val="tx1"/>
                </a:solidFill>
              </a:rPr>
              <a:t>Це пов’язано з тим, що у довоєнний період у більшості із цих країн </a:t>
            </a:r>
            <a:r>
              <a:rPr lang="uk-UA" sz="3200" b="1" i="1" dirty="0" smtClean="0">
                <a:solidFill>
                  <a:schemeClr val="tx1"/>
                </a:solidFill>
              </a:rPr>
              <a:t>публічно-правові спори вирішувалися органами, що функціонували за зразком континентальної або англосаксонської моделі</a:t>
            </a:r>
            <a:r>
              <a:rPr lang="uk-UA" sz="3200" dirty="0" smtClean="0">
                <a:solidFill>
                  <a:schemeClr val="tx1"/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3200" dirty="0" err="1" smtClean="0">
                <a:solidFill>
                  <a:schemeClr val="tx1"/>
                </a:solidFill>
              </a:rPr>
              <a:t>Однак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з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поширенням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радянського</a:t>
            </a:r>
            <a:r>
              <a:rPr lang="ru-RU" sz="3200" dirty="0" smtClean="0">
                <a:solidFill>
                  <a:schemeClr val="tx1"/>
                </a:solidFill>
              </a:rPr>
              <a:t> режиму </a:t>
            </a:r>
            <a:r>
              <a:rPr lang="ru-RU" sz="3200" dirty="0" err="1" smtClean="0">
                <a:solidFill>
                  <a:schemeClr val="tx1"/>
                </a:solidFill>
              </a:rPr>
              <a:t>такі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органи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були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знищені</a:t>
            </a:r>
            <a:r>
              <a:rPr lang="ru-RU" sz="3200" dirty="0" smtClean="0">
                <a:solidFill>
                  <a:schemeClr val="tx1"/>
                </a:solidFill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</a:rPr>
              <a:t>й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встановлено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такий</a:t>
            </a:r>
            <a:r>
              <a:rPr lang="ru-RU" sz="3200" dirty="0" smtClean="0">
                <a:solidFill>
                  <a:schemeClr val="tx1"/>
                </a:solidFill>
              </a:rPr>
              <a:t> же порядок </a:t>
            </a:r>
            <a:r>
              <a:rPr lang="ru-RU" sz="3200" dirty="0" err="1" smtClean="0">
                <a:solidFill>
                  <a:schemeClr val="tx1"/>
                </a:solidFill>
              </a:rPr>
              <a:t>розгляду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публічно-правових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спорів</a:t>
            </a:r>
            <a:r>
              <a:rPr lang="ru-RU" sz="3200" dirty="0" smtClean="0">
                <a:solidFill>
                  <a:schemeClr val="tx1"/>
                </a:solidFill>
              </a:rPr>
              <a:t>, як </a:t>
            </a:r>
            <a:r>
              <a:rPr lang="ru-RU" sz="3200" dirty="0" err="1" smtClean="0">
                <a:solidFill>
                  <a:schemeClr val="tx1"/>
                </a:solidFill>
              </a:rPr>
              <a:t>і</a:t>
            </a:r>
            <a:r>
              <a:rPr lang="ru-RU" sz="3200" dirty="0" smtClean="0">
                <a:solidFill>
                  <a:schemeClr val="tx1"/>
                </a:solidFill>
              </a:rPr>
              <a:t> в СРСР.</a:t>
            </a:r>
            <a:endParaRPr lang="uk-UA" sz="32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uk-UA" sz="32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</a:rPr>
              <a:t>Східноєвропейська модель адміністративної юстиції</a:t>
            </a:r>
            <a:r>
              <a:rPr lang="uk-UA" dirty="0" smtClean="0">
                <a:solidFill>
                  <a:schemeClr val="tx1"/>
                </a:solidFill>
              </a:rPr>
              <a:t>. 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Текст 1"/>
          <p:cNvSpPr>
            <a:spLocks noGrp="1"/>
          </p:cNvSpPr>
          <p:nvPr>
            <p:ph type="body" idx="1"/>
          </p:nvPr>
        </p:nvSpPr>
        <p:spPr>
          <a:xfrm>
            <a:off x="0" y="2743200"/>
            <a:ext cx="9144000" cy="3886200"/>
          </a:xfrm>
        </p:spPr>
        <p:txBody>
          <a:bodyPr/>
          <a:lstStyle/>
          <a:p>
            <a:pPr eaLnBrk="1" hangingPunct="1"/>
            <a:r>
              <a:rPr lang="uk-UA" sz="3600" b="1" i="1" smtClean="0">
                <a:solidFill>
                  <a:schemeClr val="tx1"/>
                </a:solidFill>
              </a:rPr>
              <a:t>характеризуються відсутністю не лише адміністративних судів, але й будь-яких інших квазісудових органів, спеціально створених для розв’язання публічно-правових спорів.</a:t>
            </a:r>
            <a:r>
              <a:rPr lang="uk-UA" sz="3600" smtClean="0">
                <a:solidFill>
                  <a:schemeClr val="tx1"/>
                </a:solidFill>
              </a:rPr>
              <a:t> </a:t>
            </a:r>
          </a:p>
          <a:p>
            <a:pPr eaLnBrk="1" hangingPunct="1"/>
            <a:endParaRPr lang="uk-UA" sz="3200" smtClean="0">
              <a:solidFill>
                <a:schemeClr val="tx1"/>
              </a:solidFill>
            </a:endParaRPr>
          </a:p>
          <a:p>
            <a:pPr eaLnBrk="1" hangingPunct="1"/>
            <a:endParaRPr lang="uk-UA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</a:rPr>
              <a:t>Традиційна модель адміністративної юстиції.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28600" y="2743200"/>
            <a:ext cx="8266113" cy="3810000"/>
          </a:xfrm>
        </p:spPr>
        <p:txBody>
          <a:bodyPr>
            <a:normAutofit fontScale="92500" lnSpcReduction="10000"/>
          </a:bodyPr>
          <a:lstStyle/>
          <a:p>
            <a:pPr indent="363538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3200" b="1" dirty="0" err="1" smtClean="0">
                <a:solidFill>
                  <a:schemeClr val="tx1"/>
                </a:solidFill>
              </a:rPr>
              <a:t>співвідношення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адміністративної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юстиції</a:t>
            </a:r>
            <a:r>
              <a:rPr lang="ru-RU" sz="3200" b="1" dirty="0" smtClean="0">
                <a:solidFill>
                  <a:schemeClr val="tx1"/>
                </a:solidFill>
              </a:rPr>
              <a:t> та </a:t>
            </a:r>
            <a:r>
              <a:rPr lang="ru-RU" sz="3200" b="1" dirty="0" err="1" smtClean="0">
                <a:solidFill>
                  <a:schemeClr val="tx1"/>
                </a:solidFill>
              </a:rPr>
              <a:t>адміністративного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судочинства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найбільш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доцільно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розглядати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з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матеріальної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та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процесуальної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точок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зору</a:t>
            </a:r>
            <a:r>
              <a:rPr lang="ru-RU" sz="3200" b="1" dirty="0" smtClean="0">
                <a:solidFill>
                  <a:schemeClr val="tx1"/>
                </a:solidFill>
              </a:rPr>
              <a:t>: основною </a:t>
            </a:r>
            <a:r>
              <a:rPr lang="ru-RU" sz="3200" b="1" dirty="0" err="1" smtClean="0">
                <a:solidFill>
                  <a:schemeClr val="tx1"/>
                </a:solidFill>
              </a:rPr>
              <a:t>організаційною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складовою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адміністративної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юстиції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є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адміністративний</a:t>
            </a:r>
            <a:r>
              <a:rPr lang="ru-RU" sz="3200" b="1" dirty="0" smtClean="0">
                <a:solidFill>
                  <a:schemeClr val="tx1"/>
                </a:solidFill>
              </a:rPr>
              <a:t> суд, а </a:t>
            </a:r>
            <a:r>
              <a:rPr lang="ru-RU" sz="3200" b="1" dirty="0" err="1" smtClean="0">
                <a:solidFill>
                  <a:schemeClr val="tx1"/>
                </a:solidFill>
              </a:rPr>
              <a:t>процесуальною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складовою</a:t>
            </a:r>
            <a:r>
              <a:rPr lang="ru-RU" sz="3200" dirty="0" smtClean="0">
                <a:solidFill>
                  <a:schemeClr val="tx1"/>
                </a:solidFill>
              </a:rPr>
              <a:t> – </a:t>
            </a:r>
            <a:r>
              <a:rPr lang="ru-RU" sz="3200" dirty="0" err="1" smtClean="0">
                <a:solidFill>
                  <a:schemeClr val="tx1"/>
                </a:solidFill>
              </a:rPr>
              <a:t>здійснення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правосуддя</a:t>
            </a:r>
            <a:r>
              <a:rPr lang="ru-RU" sz="3200" dirty="0" smtClean="0">
                <a:solidFill>
                  <a:schemeClr val="tx1"/>
                </a:solidFill>
              </a:rPr>
              <a:t> у </a:t>
            </a:r>
            <a:r>
              <a:rPr lang="ru-RU" sz="3200" dirty="0" err="1" smtClean="0">
                <a:solidFill>
                  <a:schemeClr val="tx1"/>
                </a:solidFill>
              </a:rPr>
              <a:t>формі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адміністративного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судочинства</a:t>
            </a:r>
            <a:r>
              <a:rPr lang="ru-RU" sz="3200" dirty="0" smtClean="0">
                <a:solidFill>
                  <a:schemeClr val="tx1"/>
                </a:solidFill>
              </a:rPr>
              <a:t>. </a:t>
            </a:r>
            <a:endParaRPr lang="uk-UA" sz="32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3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28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адміністративної</a:t>
            </a:r>
            <a:r>
              <a:rPr lang="ru-RU" sz="28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юстиції</a:t>
            </a:r>
            <a:r>
              <a:rPr lang="ru-RU" sz="28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адміністративного</a:t>
            </a:r>
            <a:r>
              <a:rPr lang="ru-RU" sz="28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судочинства</a:t>
            </a:r>
            <a:r>
              <a:rPr lang="uk-UA" sz="1100" dirty="0">
                <a:solidFill>
                  <a:sysClr val="windowText" lastClr="000000"/>
                </a:solidFill>
              </a:rPr>
              <a:t/>
            </a:r>
            <a:br>
              <a:rPr lang="uk-UA" sz="1100" dirty="0">
                <a:solidFill>
                  <a:sysClr val="windowText" lastClr="000000"/>
                </a:solidFill>
              </a:rPr>
            </a:br>
            <a:endParaRPr lang="uk-UA" sz="18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 по собі термін «адміністративна юстиція» внутрішньо суперечливий, тому що поєднує різні за своєю суттю поняття</a:t>
            </a:r>
            <a:b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«адміністрація» і «юстиція». 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8534400" cy="4964112"/>
          </a:xfrm>
        </p:spPr>
        <p:txBody>
          <a:bodyPr/>
          <a:lstStyle/>
          <a:p>
            <a:pPr eaLnBrk="1" hangingPunct="1"/>
            <a:r>
              <a:rPr lang="ru-RU" sz="4000" smtClean="0"/>
              <a:t>Адміністрація у розумінні діяльності — це управління, допомога (з огляду на характер діяльності), а в організаційному плані — це виконавчо-розпорядницькі органи державного управління та їх посадові особи. </a:t>
            </a:r>
          </a:p>
        </p:txBody>
      </p:sp>
    </p:spTree>
  </p:cSld>
  <p:clrMapOvr>
    <a:masterClrMapping/>
  </p:clrMapOvr>
  <p:transition>
    <p:wheel spokes="8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Текст 1"/>
          <p:cNvSpPr>
            <a:spLocks noGrp="1"/>
          </p:cNvSpPr>
          <p:nvPr>
            <p:ph type="body" idx="1"/>
          </p:nvPr>
        </p:nvSpPr>
        <p:spPr>
          <a:xfrm>
            <a:off x="457200" y="2743200"/>
            <a:ext cx="8037513" cy="3810000"/>
          </a:xfrm>
        </p:spPr>
        <p:txBody>
          <a:bodyPr/>
          <a:lstStyle/>
          <a:p>
            <a:pPr eaLnBrk="1" hangingPunct="1"/>
            <a:r>
              <a:rPr lang="uk-UA" sz="3600" b="1" smtClean="0">
                <a:solidFill>
                  <a:schemeClr val="tx1"/>
                </a:solidFill>
              </a:rPr>
              <a:t>– це врегульований спеціальними нормами адміністративно-процесуального характеру порядок діяльності адміністративних судів щодо розгляду та вирішення адміністративних справ. </a:t>
            </a:r>
          </a:p>
          <a:p>
            <a:pPr eaLnBrk="1" hangingPunct="1"/>
            <a:endParaRPr lang="uk-UA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b="1" dirty="0" smtClean="0">
                <a:solidFill>
                  <a:schemeClr val="tx1"/>
                </a:solidFill>
              </a:rPr>
              <a:t>Адміністративне судочинство, як складова адміністративної юстиції, </a:t>
            </a:r>
            <a:endParaRPr lang="uk-UA" sz="3600" dirty="0"/>
          </a:p>
        </p:txBody>
      </p:sp>
    </p:spTree>
  </p:cSld>
  <p:clrMapOvr>
    <a:masterClrMapping/>
  </p:clrMapOvr>
  <p:transition>
    <p:wheel spokes="8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57200" y="2743200"/>
            <a:ext cx="8037513" cy="3810000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1) вона </a:t>
            </a:r>
            <a:r>
              <a:rPr lang="ru-RU" b="1" i="1" dirty="0" err="1" smtClean="0">
                <a:solidFill>
                  <a:schemeClr val="tx1"/>
                </a:solidFill>
              </a:rPr>
              <a:t>діє</a:t>
            </a:r>
            <a:r>
              <a:rPr lang="ru-RU" b="1" i="1" dirty="0" smtClean="0">
                <a:solidFill>
                  <a:schemeClr val="tx1"/>
                </a:solidFill>
              </a:rPr>
              <a:t> у </a:t>
            </a:r>
            <a:r>
              <a:rPr lang="ru-RU" b="1" i="1" dirty="0" err="1" smtClean="0">
                <a:solidFill>
                  <a:schemeClr val="tx1"/>
                </a:solidFill>
              </a:rPr>
              <a:t>формі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діяльності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адміністративних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судів</a:t>
            </a:r>
            <a:r>
              <a:rPr lang="ru-RU" b="1" i="1" dirty="0" smtClean="0">
                <a:solidFill>
                  <a:schemeClr val="tx1"/>
                </a:solidFill>
              </a:rPr>
              <a:t>; </a:t>
            </a:r>
            <a:endParaRPr lang="uk-UA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2) </a:t>
            </a:r>
            <a:r>
              <a:rPr lang="ru-RU" b="1" i="1" dirty="0" err="1" smtClean="0">
                <a:solidFill>
                  <a:schemeClr val="tx1"/>
                </a:solidFill>
              </a:rPr>
              <a:t>завданням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адміністративного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судочинства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проголошено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захист</a:t>
            </a:r>
            <a:r>
              <a:rPr lang="ru-RU" b="1" i="1" dirty="0" smtClean="0">
                <a:solidFill>
                  <a:schemeClr val="tx1"/>
                </a:solidFill>
              </a:rPr>
              <a:t> прав, свобод та </a:t>
            </a:r>
            <a:r>
              <a:rPr lang="ru-RU" b="1" i="1" dirty="0" err="1" smtClean="0">
                <a:solidFill>
                  <a:schemeClr val="tx1"/>
                </a:solidFill>
              </a:rPr>
              <a:t>інтересів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фізичних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осіб</a:t>
            </a:r>
            <a:r>
              <a:rPr lang="ru-RU" b="1" i="1" dirty="0" smtClean="0">
                <a:solidFill>
                  <a:schemeClr val="tx1"/>
                </a:solidFill>
              </a:rPr>
              <a:t>, прав та </a:t>
            </a:r>
            <a:r>
              <a:rPr lang="ru-RU" b="1" i="1" dirty="0" err="1" smtClean="0">
                <a:solidFill>
                  <a:schemeClr val="tx1"/>
                </a:solidFill>
              </a:rPr>
              <a:t>інтересів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юридичних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осіб</a:t>
            </a:r>
            <a:r>
              <a:rPr lang="ru-RU" b="1" i="1" dirty="0" smtClean="0">
                <a:solidFill>
                  <a:schemeClr val="tx1"/>
                </a:solidFill>
              </a:rPr>
              <a:t> у </a:t>
            </a:r>
            <a:r>
              <a:rPr lang="ru-RU" b="1" i="1" dirty="0" err="1" smtClean="0">
                <a:solidFill>
                  <a:schemeClr val="tx1"/>
                </a:solidFill>
              </a:rPr>
              <a:t>сфері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публічно-правових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відносин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від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порушень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з</a:t>
            </a:r>
            <a:r>
              <a:rPr lang="ru-RU" b="1" i="1" dirty="0" smtClean="0">
                <a:solidFill>
                  <a:schemeClr val="tx1"/>
                </a:solidFill>
              </a:rPr>
              <a:t> боку </a:t>
            </a:r>
            <a:r>
              <a:rPr lang="ru-RU" b="1" i="1" dirty="0" err="1" smtClean="0">
                <a:solidFill>
                  <a:schemeClr val="tx1"/>
                </a:solidFill>
              </a:rPr>
              <a:t>органів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державної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влади</a:t>
            </a:r>
            <a:r>
              <a:rPr lang="ru-RU" b="1" i="1" dirty="0" smtClean="0">
                <a:solidFill>
                  <a:schemeClr val="tx1"/>
                </a:solidFill>
              </a:rPr>
              <a:t>, </a:t>
            </a:r>
            <a:r>
              <a:rPr lang="ru-RU" b="1" i="1" dirty="0" err="1" smtClean="0">
                <a:solidFill>
                  <a:schemeClr val="tx1"/>
                </a:solidFill>
              </a:rPr>
              <a:t>органів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місцевого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самоврядування</a:t>
            </a:r>
            <a:r>
              <a:rPr lang="ru-RU" b="1" i="1" dirty="0" smtClean="0">
                <a:solidFill>
                  <a:schemeClr val="tx1"/>
                </a:solidFill>
              </a:rPr>
              <a:t>, </a:t>
            </a:r>
            <a:r>
              <a:rPr lang="ru-RU" b="1" i="1" dirty="0" err="1" smtClean="0">
                <a:solidFill>
                  <a:schemeClr val="tx1"/>
                </a:solidFill>
              </a:rPr>
              <a:t>їх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посадових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і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службових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осіб</a:t>
            </a:r>
            <a:r>
              <a:rPr lang="ru-RU" b="1" i="1" dirty="0" smtClean="0">
                <a:solidFill>
                  <a:schemeClr val="tx1"/>
                </a:solidFill>
              </a:rPr>
              <a:t>, </a:t>
            </a:r>
            <a:r>
              <a:rPr lang="ru-RU" b="1" i="1" dirty="0" err="1" smtClean="0">
                <a:solidFill>
                  <a:schemeClr val="tx1"/>
                </a:solidFill>
              </a:rPr>
              <a:t>інших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суб’єктів</a:t>
            </a:r>
            <a:r>
              <a:rPr lang="ru-RU" b="1" i="1" dirty="0" smtClean="0">
                <a:solidFill>
                  <a:schemeClr val="tx1"/>
                </a:solidFill>
              </a:rPr>
              <a:t> при </a:t>
            </a:r>
            <a:r>
              <a:rPr lang="ru-RU" b="1" i="1" dirty="0" err="1" smtClean="0">
                <a:solidFill>
                  <a:schemeClr val="tx1"/>
                </a:solidFill>
              </a:rPr>
              <a:t>здійсненні</a:t>
            </a:r>
            <a:r>
              <a:rPr lang="ru-RU" b="1" i="1" dirty="0" smtClean="0">
                <a:solidFill>
                  <a:schemeClr val="tx1"/>
                </a:solidFill>
              </a:rPr>
              <a:t> ними </a:t>
            </a:r>
            <a:r>
              <a:rPr lang="ru-RU" b="1" i="1" dirty="0" err="1" smtClean="0">
                <a:solidFill>
                  <a:schemeClr val="tx1"/>
                </a:solidFill>
              </a:rPr>
              <a:t>владних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управлінських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функцій</a:t>
            </a:r>
            <a:r>
              <a:rPr lang="ru-RU" b="1" i="1" dirty="0" smtClean="0">
                <a:solidFill>
                  <a:schemeClr val="tx1"/>
                </a:solidFill>
              </a:rPr>
              <a:t> на </a:t>
            </a:r>
            <a:r>
              <a:rPr lang="ru-RU" b="1" i="1" dirty="0" err="1" smtClean="0">
                <a:solidFill>
                  <a:schemeClr val="tx1"/>
                </a:solidFill>
              </a:rPr>
              <a:t>основі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законодавства</a:t>
            </a:r>
            <a:r>
              <a:rPr lang="ru-RU" b="1" i="1" dirty="0" smtClean="0">
                <a:solidFill>
                  <a:schemeClr val="tx1"/>
                </a:solidFill>
              </a:rPr>
              <a:t>, </a:t>
            </a:r>
            <a:r>
              <a:rPr lang="ru-RU" b="1" i="1" dirty="0" err="1" smtClean="0">
                <a:solidFill>
                  <a:schemeClr val="tx1"/>
                </a:solidFill>
              </a:rPr>
              <a:t>зокрема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на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виконання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делегованих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повноважень</a:t>
            </a:r>
            <a:r>
              <a:rPr lang="ru-RU" b="1" i="1" dirty="0" smtClean="0">
                <a:solidFill>
                  <a:schemeClr val="tx1"/>
                </a:solidFill>
              </a:rPr>
              <a:t>; </a:t>
            </a:r>
            <a:endParaRPr lang="uk-UA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1"/>
                </a:solidFill>
              </a:rPr>
              <a:t/>
            </a:r>
            <a:br>
              <a:rPr lang="ru-RU" sz="4000" b="1" dirty="0" smtClean="0">
                <a:solidFill>
                  <a:schemeClr val="tx1"/>
                </a:solidFill>
              </a:rPr>
            </a:br>
            <a:r>
              <a:rPr lang="ru-RU" sz="4000" b="1" dirty="0" err="1" smtClean="0">
                <a:solidFill>
                  <a:schemeClr val="tx1"/>
                </a:solidFill>
              </a:rPr>
              <a:t>ознаки</a:t>
            </a:r>
            <a:r>
              <a:rPr lang="ru-RU" sz="4000" b="1" dirty="0" smtClean="0">
                <a:solidFill>
                  <a:schemeClr val="tx1"/>
                </a:solidFill>
              </a:rPr>
              <a:t>, </a:t>
            </a:r>
            <a:r>
              <a:rPr lang="ru-RU" sz="4000" b="1" dirty="0" err="1" smtClean="0">
                <a:solidFill>
                  <a:schemeClr val="tx1"/>
                </a:solidFill>
              </a:rPr>
              <a:t>притаманні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українській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моделі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адміністративної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юстиції</a:t>
            </a:r>
            <a:r>
              <a:rPr lang="ru-RU" sz="4000" b="1" dirty="0" smtClean="0">
                <a:solidFill>
                  <a:schemeClr val="tx1"/>
                </a:solidFill>
              </a:rPr>
              <a:t>: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uk-UA" sz="3200" dirty="0" smtClean="0">
                <a:solidFill>
                  <a:schemeClr val="tx1"/>
                </a:solidFill>
              </a:rPr>
              <a:t/>
            </a:r>
            <a:br>
              <a:rPr lang="uk-UA" sz="3200" dirty="0" smtClean="0">
                <a:solidFill>
                  <a:schemeClr val="tx1"/>
                </a:solidFill>
              </a:rPr>
            </a:br>
            <a:endParaRPr lang="uk-UA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28600" y="2743200"/>
            <a:ext cx="8266113" cy="3810000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3) </a:t>
            </a:r>
            <a:r>
              <a:rPr lang="ru-RU" b="1" i="1" dirty="0" err="1" smtClean="0">
                <a:solidFill>
                  <a:schemeClr val="tx1"/>
                </a:solidFill>
              </a:rPr>
              <a:t>юрисдикція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адміністративних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судів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поширюється</a:t>
            </a:r>
            <a:r>
              <a:rPr lang="ru-RU" b="1" i="1" dirty="0" smtClean="0">
                <a:solidFill>
                  <a:schemeClr val="tx1"/>
                </a:solidFill>
              </a:rPr>
              <a:t> на </a:t>
            </a:r>
            <a:r>
              <a:rPr lang="ru-RU" b="1" i="1" dirty="0" err="1" smtClean="0">
                <a:solidFill>
                  <a:schemeClr val="tx1"/>
                </a:solidFill>
              </a:rPr>
              <a:t>всі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публічно-правові</a:t>
            </a:r>
            <a:r>
              <a:rPr lang="ru-RU" b="1" i="1" dirty="0" smtClean="0">
                <a:solidFill>
                  <a:schemeClr val="tx1"/>
                </a:solidFill>
              </a:rPr>
              <a:t> спори, </a:t>
            </a:r>
            <a:r>
              <a:rPr lang="ru-RU" b="1" i="1" dirty="0" err="1" smtClean="0">
                <a:solidFill>
                  <a:schemeClr val="tx1"/>
                </a:solidFill>
              </a:rPr>
              <a:t>крім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спорів</a:t>
            </a:r>
            <a:r>
              <a:rPr lang="ru-RU" b="1" i="1" dirty="0" smtClean="0">
                <a:solidFill>
                  <a:schemeClr val="tx1"/>
                </a:solidFill>
              </a:rPr>
              <a:t>, для </a:t>
            </a:r>
            <a:r>
              <a:rPr lang="ru-RU" b="1" i="1" dirty="0" err="1" smtClean="0">
                <a:solidFill>
                  <a:schemeClr val="tx1"/>
                </a:solidFill>
              </a:rPr>
              <a:t>яких</a:t>
            </a:r>
            <a:r>
              <a:rPr lang="ru-RU" b="1" i="1" dirty="0" smtClean="0">
                <a:solidFill>
                  <a:schemeClr val="tx1"/>
                </a:solidFill>
              </a:rPr>
              <a:t> законом </a:t>
            </a:r>
            <a:r>
              <a:rPr lang="ru-RU" b="1" i="1" dirty="0" err="1" smtClean="0">
                <a:solidFill>
                  <a:schemeClr val="tx1"/>
                </a:solidFill>
              </a:rPr>
              <a:t>встановлений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інший</a:t>
            </a:r>
            <a:r>
              <a:rPr lang="ru-RU" b="1" i="1" dirty="0" smtClean="0">
                <a:solidFill>
                  <a:schemeClr val="tx1"/>
                </a:solidFill>
              </a:rPr>
              <a:t> порядок судового </a:t>
            </a:r>
            <a:r>
              <a:rPr lang="ru-RU" b="1" i="1" dirty="0" err="1" smtClean="0">
                <a:solidFill>
                  <a:schemeClr val="tx1"/>
                </a:solidFill>
              </a:rPr>
              <a:t>вирішення</a:t>
            </a:r>
            <a:r>
              <a:rPr lang="ru-RU" b="1" i="1" dirty="0" smtClean="0">
                <a:solidFill>
                  <a:schemeClr val="tx1"/>
                </a:solidFill>
              </a:rPr>
              <a:t>; 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4) </a:t>
            </a:r>
            <a:r>
              <a:rPr lang="ru-RU" b="1" i="1" dirty="0" err="1" smtClean="0">
                <a:solidFill>
                  <a:schemeClr val="tx1"/>
                </a:solidFill>
              </a:rPr>
              <a:t>адміністративні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справи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розглядаються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місцевими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загальними</a:t>
            </a:r>
            <a:r>
              <a:rPr lang="ru-RU" b="1" i="1" dirty="0" smtClean="0">
                <a:solidFill>
                  <a:schemeClr val="tx1"/>
                </a:solidFill>
              </a:rPr>
              <a:t> судами (</a:t>
            </a:r>
            <a:r>
              <a:rPr lang="ru-RU" b="1" i="1" dirty="0" err="1" smtClean="0">
                <a:solidFill>
                  <a:schemeClr val="tx1"/>
                </a:solidFill>
              </a:rPr>
              <a:t>що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діють</a:t>
            </a:r>
            <a:r>
              <a:rPr lang="ru-RU" b="1" i="1" dirty="0" smtClean="0">
                <a:solidFill>
                  <a:schemeClr val="tx1"/>
                </a:solidFill>
              </a:rPr>
              <a:t> як </a:t>
            </a:r>
            <a:r>
              <a:rPr lang="ru-RU" b="1" i="1" dirty="0" err="1" smtClean="0">
                <a:solidFill>
                  <a:schemeClr val="tx1"/>
                </a:solidFill>
              </a:rPr>
              <a:t>адміністративні</a:t>
            </a:r>
            <a:r>
              <a:rPr lang="ru-RU" b="1" i="1" dirty="0" smtClean="0">
                <a:solidFill>
                  <a:schemeClr val="tx1"/>
                </a:solidFill>
              </a:rPr>
              <a:t>), </a:t>
            </a:r>
            <a:r>
              <a:rPr lang="ru-RU" b="1" i="1" dirty="0" err="1" smtClean="0">
                <a:solidFill>
                  <a:schemeClr val="tx1"/>
                </a:solidFill>
              </a:rPr>
              <a:t>окружними</a:t>
            </a:r>
            <a:r>
              <a:rPr lang="ru-RU" b="1" i="1" dirty="0" smtClean="0">
                <a:solidFill>
                  <a:schemeClr val="tx1"/>
                </a:solidFill>
              </a:rPr>
              <a:t> та </a:t>
            </a:r>
            <a:r>
              <a:rPr lang="ru-RU" b="1" i="1" dirty="0" err="1" smtClean="0">
                <a:solidFill>
                  <a:schemeClr val="tx1"/>
                </a:solidFill>
              </a:rPr>
              <a:t>апеляційними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адміністративними</a:t>
            </a:r>
            <a:r>
              <a:rPr lang="ru-RU" b="1" i="1" dirty="0" smtClean="0">
                <a:solidFill>
                  <a:schemeClr val="tx1"/>
                </a:solidFill>
              </a:rPr>
              <a:t> судами, ВАСУ та </a:t>
            </a:r>
            <a:r>
              <a:rPr lang="ru-RU" b="1" i="1" dirty="0" err="1" smtClean="0">
                <a:solidFill>
                  <a:schemeClr val="tx1"/>
                </a:solidFill>
              </a:rPr>
              <a:t>Адміністративною</a:t>
            </a:r>
            <a:r>
              <a:rPr lang="ru-RU" b="1" i="1" dirty="0" smtClean="0">
                <a:solidFill>
                  <a:schemeClr val="tx1"/>
                </a:solidFill>
              </a:rPr>
              <a:t> палатою ВСУ; </a:t>
            </a:r>
            <a:endParaRPr lang="uk-UA" b="1" i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5) процедура такого </a:t>
            </a:r>
            <a:r>
              <a:rPr lang="ru-RU" b="1" i="1" dirty="0" err="1" smtClean="0">
                <a:solidFill>
                  <a:schemeClr val="tx1"/>
                </a:solidFill>
              </a:rPr>
              <a:t>розгляду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регулюється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єдиним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нормативно-правовим</a:t>
            </a:r>
            <a:r>
              <a:rPr lang="ru-RU" b="1" i="1" dirty="0" smtClean="0">
                <a:solidFill>
                  <a:schemeClr val="tx1"/>
                </a:solidFill>
              </a:rPr>
              <a:t> актом – Кодексом </a:t>
            </a:r>
            <a:r>
              <a:rPr lang="ru-RU" b="1" i="1" dirty="0" err="1" smtClean="0">
                <a:solidFill>
                  <a:schemeClr val="tx1"/>
                </a:solidFill>
              </a:rPr>
              <a:t>адміністративного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судочинства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України</a:t>
            </a:r>
            <a:r>
              <a:rPr lang="ru-RU" b="1" i="1" dirty="0" smtClean="0">
                <a:solidFill>
                  <a:schemeClr val="tx1"/>
                </a:solidFill>
              </a:rPr>
              <a:t>; </a:t>
            </a:r>
            <a:endParaRPr lang="uk-UA" b="1" i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uk-UA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uk-UA" dirty="0"/>
          </a:p>
        </p:txBody>
      </p:sp>
      <p:sp>
        <p:nvSpPr>
          <p:cNvPr id="43011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Наступні:</a:t>
            </a:r>
          </a:p>
        </p:txBody>
      </p:sp>
    </p:spTree>
  </p:cSld>
  <p:clrMapOvr>
    <a:masterClrMapping/>
  </p:clrMapOvr>
  <p:transition>
    <p:wheel spokes="8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28600" y="2667000"/>
            <a:ext cx="8266113" cy="3886200"/>
          </a:xfrm>
        </p:spPr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6) </a:t>
            </a:r>
            <a:r>
              <a:rPr lang="ru-RU" b="1" i="1" dirty="0" err="1" smtClean="0">
                <a:solidFill>
                  <a:schemeClr val="tx1"/>
                </a:solidFill>
              </a:rPr>
              <a:t>справи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цієї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категорії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виникають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лише</a:t>
            </a:r>
            <a:r>
              <a:rPr lang="ru-RU" b="1" i="1" dirty="0" smtClean="0">
                <a:solidFill>
                  <a:schemeClr val="tx1"/>
                </a:solidFill>
              </a:rPr>
              <a:t> за </a:t>
            </a:r>
            <a:r>
              <a:rPr lang="ru-RU" b="1" i="1" dirty="0" err="1" smtClean="0">
                <a:solidFill>
                  <a:schemeClr val="tx1"/>
                </a:solidFill>
              </a:rPr>
              <a:t>ініціативи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громадян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або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юридичних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осіб</a:t>
            </a:r>
            <a:r>
              <a:rPr lang="ru-RU" b="1" i="1" dirty="0" smtClean="0">
                <a:solidFill>
                  <a:schemeClr val="tx1"/>
                </a:solidFill>
              </a:rPr>
              <a:t> (</a:t>
            </a:r>
            <a:r>
              <a:rPr lang="ru-RU" b="1" i="1" dirty="0" err="1" smtClean="0">
                <a:solidFill>
                  <a:schemeClr val="tx1"/>
                </a:solidFill>
              </a:rPr>
              <a:t>суб’єктів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звернення</a:t>
            </a:r>
            <a:r>
              <a:rPr lang="ru-RU" b="1" i="1" dirty="0" smtClean="0">
                <a:solidFill>
                  <a:schemeClr val="tx1"/>
                </a:solidFill>
              </a:rPr>
              <a:t>); </a:t>
            </a:r>
            <a:endParaRPr lang="uk-UA" b="1" i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7) до </a:t>
            </a:r>
            <a:r>
              <a:rPr lang="ru-RU" b="1" i="1" dirty="0" err="1" smtClean="0">
                <a:solidFill>
                  <a:schemeClr val="tx1"/>
                </a:solidFill>
              </a:rPr>
              <a:t>адміністративних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судів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можуть</a:t>
            </a:r>
            <a:r>
              <a:rPr lang="ru-RU" b="1" i="1" dirty="0" smtClean="0">
                <a:solidFill>
                  <a:schemeClr val="tx1"/>
                </a:solidFill>
              </a:rPr>
              <a:t> бути </a:t>
            </a:r>
            <a:r>
              <a:rPr lang="ru-RU" b="1" i="1" dirty="0" err="1" smtClean="0">
                <a:solidFill>
                  <a:schemeClr val="tx1"/>
                </a:solidFill>
              </a:rPr>
              <a:t>оскаржені</a:t>
            </a:r>
            <a:r>
              <a:rPr lang="ru-RU" b="1" i="1" dirty="0" smtClean="0">
                <a:solidFill>
                  <a:schemeClr val="tx1"/>
                </a:solidFill>
              </a:rPr>
              <a:t> не </a:t>
            </a:r>
            <a:r>
              <a:rPr lang="ru-RU" b="1" i="1" dirty="0" err="1" smtClean="0">
                <a:solidFill>
                  <a:schemeClr val="tx1"/>
                </a:solidFill>
              </a:rPr>
              <a:t>лише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дії</a:t>
            </a:r>
            <a:r>
              <a:rPr lang="ru-RU" b="1" i="1" dirty="0" smtClean="0">
                <a:solidFill>
                  <a:schemeClr val="tx1"/>
                </a:solidFill>
              </a:rPr>
              <a:t> та </a:t>
            </a:r>
            <a:r>
              <a:rPr lang="ru-RU" b="1" i="1" dirty="0" err="1" smtClean="0">
                <a:solidFill>
                  <a:schemeClr val="tx1"/>
                </a:solidFill>
              </a:rPr>
              <a:t>рішення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органів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публічного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управління</a:t>
            </a:r>
            <a:r>
              <a:rPr lang="ru-RU" b="1" i="1" dirty="0" smtClean="0">
                <a:solidFill>
                  <a:schemeClr val="tx1"/>
                </a:solidFill>
              </a:rPr>
              <a:t>, </a:t>
            </a:r>
            <a:r>
              <a:rPr lang="ru-RU" b="1" i="1" dirty="0" err="1" smtClean="0">
                <a:solidFill>
                  <a:schemeClr val="tx1"/>
                </a:solidFill>
              </a:rPr>
              <a:t>але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і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їх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бездіяльність</a:t>
            </a:r>
            <a:r>
              <a:rPr lang="ru-RU" b="1" i="1" dirty="0" smtClean="0">
                <a:solidFill>
                  <a:schemeClr val="tx1"/>
                </a:solidFill>
              </a:rPr>
              <a:t>; </a:t>
            </a:r>
            <a:endParaRPr lang="uk-UA" b="1" i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b="1" i="1" dirty="0" smtClean="0">
                <a:solidFill>
                  <a:schemeClr val="tx1"/>
                </a:solidFill>
              </a:rPr>
              <a:t>8) в </a:t>
            </a:r>
            <a:r>
              <a:rPr lang="ru-RU" b="1" i="1" dirty="0" err="1" smtClean="0">
                <a:solidFill>
                  <a:schemeClr val="tx1"/>
                </a:solidFill>
              </a:rPr>
              <a:t>окремих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випадках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відповідачами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в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адміністративному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суді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можуть</a:t>
            </a:r>
            <a:r>
              <a:rPr lang="ru-RU" b="1" i="1" dirty="0" smtClean="0">
                <a:solidFill>
                  <a:schemeClr val="tx1"/>
                </a:solidFill>
              </a:rPr>
              <a:t> бути </a:t>
            </a:r>
            <a:r>
              <a:rPr lang="ru-RU" b="1" i="1" dirty="0" err="1" smtClean="0">
                <a:solidFill>
                  <a:schemeClr val="tx1"/>
                </a:solidFill>
              </a:rPr>
              <a:t>громадяни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України</a:t>
            </a:r>
            <a:r>
              <a:rPr lang="ru-RU" b="1" i="1" dirty="0" smtClean="0">
                <a:solidFill>
                  <a:schemeClr val="tx1"/>
                </a:solidFill>
              </a:rPr>
              <a:t>, </a:t>
            </a:r>
            <a:r>
              <a:rPr lang="ru-RU" b="1" i="1" dirty="0" err="1" smtClean="0">
                <a:solidFill>
                  <a:schemeClr val="tx1"/>
                </a:solidFill>
              </a:rPr>
              <a:t>іноземці</a:t>
            </a:r>
            <a:r>
              <a:rPr lang="ru-RU" b="1" i="1" dirty="0" smtClean="0">
                <a:solidFill>
                  <a:schemeClr val="tx1"/>
                </a:solidFill>
              </a:rPr>
              <a:t>, особи без </a:t>
            </a:r>
            <a:r>
              <a:rPr lang="ru-RU" b="1" i="1" dirty="0" err="1" smtClean="0">
                <a:solidFill>
                  <a:schemeClr val="tx1"/>
                </a:solidFill>
              </a:rPr>
              <a:t>громадянства</a:t>
            </a:r>
            <a:r>
              <a:rPr lang="ru-RU" b="1" i="1" dirty="0" smtClean="0">
                <a:solidFill>
                  <a:schemeClr val="tx1"/>
                </a:solidFill>
              </a:rPr>
              <a:t>, </a:t>
            </a:r>
            <a:r>
              <a:rPr lang="ru-RU" b="1" i="1" dirty="0" err="1" smtClean="0">
                <a:solidFill>
                  <a:schemeClr val="tx1"/>
                </a:solidFill>
              </a:rPr>
              <a:t>їх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об’єднання</a:t>
            </a:r>
            <a:r>
              <a:rPr lang="ru-RU" b="1" i="1" dirty="0" smtClean="0">
                <a:solidFill>
                  <a:schemeClr val="tx1"/>
                </a:solidFill>
              </a:rPr>
              <a:t> та </a:t>
            </a:r>
            <a:r>
              <a:rPr lang="ru-RU" b="1" i="1" dirty="0" err="1" smtClean="0">
                <a:solidFill>
                  <a:schemeClr val="tx1"/>
                </a:solidFill>
              </a:rPr>
              <a:t>юридичні</a:t>
            </a:r>
            <a:r>
              <a:rPr lang="ru-RU" b="1" i="1" dirty="0" smtClean="0">
                <a:solidFill>
                  <a:schemeClr val="tx1"/>
                </a:solidFill>
              </a:rPr>
              <a:t> особи.</a:t>
            </a:r>
            <a:endParaRPr lang="uk-UA" b="1" i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b="1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Наступні</a:t>
            </a:r>
            <a:r>
              <a:rPr lang="ru-RU" sz="2600" b="1" i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endParaRPr lang="uk-UA" sz="2600" b="1" i="1" dirty="0" err="1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59775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>
                <a:solidFill>
                  <a:srgbClr val="FF0000"/>
                </a:solidFill>
              </a:rPr>
              <a:t>4. Нормативно-правове забезпечення адміністративного судочинства: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b="1" dirty="0" smtClean="0"/>
              <a:t>Конституція України</a:t>
            </a:r>
          </a:p>
          <a:p>
            <a:pPr eaLnBrk="1" hangingPunct="1">
              <a:defRPr/>
            </a:pPr>
            <a:r>
              <a:rPr lang="uk-UA" b="1" dirty="0" smtClean="0"/>
              <a:t>Міжнародно-правові акти: </a:t>
            </a:r>
            <a:r>
              <a:rPr lang="uk-UA" b="1" i="1" dirty="0" smtClean="0"/>
              <a:t>Конвенція про захист прав людини і основоположних свобод та протоколи до неї</a:t>
            </a:r>
            <a:r>
              <a:rPr lang="uk-UA" dirty="0" smtClean="0"/>
              <a:t>, </a:t>
            </a:r>
          </a:p>
          <a:p>
            <a:pPr eaLnBrk="1" hangingPunct="1">
              <a:defRPr/>
            </a:pPr>
            <a:r>
              <a:rPr lang="uk-UA" b="1" dirty="0" smtClean="0"/>
              <a:t>Кодекс адміністративного судочинства України</a:t>
            </a:r>
            <a:endParaRPr lang="uk-UA" dirty="0" smtClean="0"/>
          </a:p>
        </p:txBody>
      </p:sp>
    </p:spTree>
  </p:cSld>
  <p:clrMapOvr>
    <a:masterClrMapping/>
  </p:clrMapOvr>
  <p:transition>
    <p:wheel spokes="8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892175"/>
          </a:xfrm>
        </p:spPr>
        <p:txBody>
          <a:bodyPr/>
          <a:lstStyle/>
          <a:p>
            <a:pPr eaLnBrk="1" hangingPunct="1">
              <a:defRPr/>
            </a:pPr>
            <a:r>
              <a:rPr lang="uk-UA" sz="3600" dirty="0" smtClean="0"/>
              <a:t>Кодекс адміністративного судочинства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765175"/>
            <a:ext cx="7543800" cy="5330825"/>
          </a:xfrm>
        </p:spPr>
        <p:txBody>
          <a:bodyPr/>
          <a:lstStyle/>
          <a:p>
            <a:pPr eaLnBrk="1" hangingPunct="1">
              <a:defRPr/>
            </a:pPr>
            <a:endParaRPr lang="uk-UA" sz="3000" i="1" dirty="0" smtClean="0"/>
          </a:p>
          <a:p>
            <a:pPr eaLnBrk="1" hangingPunct="1">
              <a:defRPr/>
            </a:pPr>
            <a:r>
              <a:rPr lang="uk-UA" sz="3000" i="1" dirty="0" smtClean="0"/>
              <a:t>визначає цілу низку основних понять, які використовуються у даній сфері, а також містить значну кількість нових положень, що стосуються питань адміністративного судочинства – його процесуальної структури, співвідношення між суб’єктами та об’єктами під час розгляду справ, питань адміністративного судового процесу та інших положень концептуального характер</a:t>
            </a:r>
            <a:r>
              <a:rPr lang="uk-UA" i="1" dirty="0" smtClean="0"/>
              <a:t>у.</a:t>
            </a:r>
            <a:r>
              <a:rPr lang="uk-UA" dirty="0" smtClean="0"/>
              <a:t> </a:t>
            </a:r>
          </a:p>
          <a:p>
            <a:pPr eaLnBrk="1" hangingPunct="1">
              <a:defRPr/>
            </a:pPr>
            <a:endParaRPr lang="uk-UA" dirty="0" smtClean="0"/>
          </a:p>
        </p:txBody>
      </p:sp>
    </p:spTree>
  </p:cSld>
  <p:clrMapOvr>
    <a:masterClrMapping/>
  </p:clrMapOvr>
  <p:transition>
    <p:wheel spokes="8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uk-UA" sz="3600" dirty="0" smtClean="0"/>
              <a:t>Закони України у сфері адміністративної юстиції:</a:t>
            </a:r>
            <a:br>
              <a:rPr lang="uk-UA" sz="3600" dirty="0" smtClean="0"/>
            </a:br>
            <a:endParaRPr lang="uk-UA" sz="36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1800" b="1" dirty="0" err="1" smtClean="0"/>
              <a:t>“Про</a:t>
            </a:r>
            <a:r>
              <a:rPr lang="uk-UA" sz="1800" b="1" dirty="0" smtClean="0"/>
              <a:t> судоустрій і статус </a:t>
            </a:r>
            <a:r>
              <a:rPr lang="uk-UA" sz="1800" b="1" dirty="0" err="1" smtClean="0"/>
              <a:t>суддів”</a:t>
            </a:r>
            <a:endParaRPr lang="uk-UA" sz="1800" b="1" dirty="0" smtClean="0"/>
          </a:p>
          <a:p>
            <a:pPr eaLnBrk="1" hangingPunct="1">
              <a:defRPr/>
            </a:pPr>
            <a:r>
              <a:rPr lang="uk-UA" sz="1800" b="1" dirty="0" err="1" smtClean="0"/>
              <a:t>“Про</a:t>
            </a:r>
            <a:r>
              <a:rPr lang="uk-UA" sz="1800" b="1" dirty="0" smtClean="0"/>
              <a:t> державний захист працівників суду і правоохоронних органів»</a:t>
            </a:r>
          </a:p>
          <a:p>
            <a:pPr eaLnBrk="1" hangingPunct="1">
              <a:defRPr/>
            </a:pPr>
            <a:r>
              <a:rPr lang="uk-UA" sz="1800" b="1" dirty="0" smtClean="0"/>
              <a:t>«Про Вищу раду юстиції»,</a:t>
            </a:r>
          </a:p>
          <a:p>
            <a:pPr eaLnBrk="1" hangingPunct="1">
              <a:defRPr/>
            </a:pPr>
            <a:r>
              <a:rPr lang="uk-UA" sz="1800" b="1" dirty="0" smtClean="0"/>
              <a:t>«Про доступ до судових рішень</a:t>
            </a:r>
          </a:p>
          <a:p>
            <a:pPr eaLnBrk="1" hangingPunct="1">
              <a:defRPr/>
            </a:pPr>
            <a:r>
              <a:rPr lang="uk-UA" sz="1800" b="1" dirty="0" smtClean="0"/>
              <a:t>«Про звернення громадян», </a:t>
            </a:r>
          </a:p>
          <a:p>
            <a:pPr eaLnBrk="1" hangingPunct="1">
              <a:defRPr/>
            </a:pPr>
            <a:r>
              <a:rPr lang="uk-UA" sz="1800" b="1" dirty="0" smtClean="0"/>
              <a:t>«Про міліцію», </a:t>
            </a:r>
          </a:p>
          <a:p>
            <a:pPr eaLnBrk="1" hangingPunct="1">
              <a:defRPr/>
            </a:pPr>
            <a:r>
              <a:rPr lang="uk-UA" sz="1800" b="1" dirty="0" smtClean="0"/>
              <a:t>«Про адвокатуру та адвокатську діяльність»,</a:t>
            </a:r>
          </a:p>
          <a:p>
            <a:pPr eaLnBrk="1" hangingPunct="1">
              <a:defRPr/>
            </a:pPr>
            <a:r>
              <a:rPr lang="uk-UA" sz="1800" b="1" dirty="0" smtClean="0"/>
              <a:t>«Про нотаріат»</a:t>
            </a:r>
          </a:p>
          <a:p>
            <a:pPr eaLnBrk="1" hangingPunct="1">
              <a:defRPr/>
            </a:pPr>
            <a:r>
              <a:rPr lang="uk-UA" sz="1800" b="1" dirty="0" smtClean="0"/>
              <a:t> </a:t>
            </a:r>
          </a:p>
          <a:p>
            <a:pPr eaLnBrk="1" hangingPunct="1">
              <a:defRPr/>
            </a:pPr>
            <a:endParaRPr lang="uk-UA" sz="1800" dirty="0" smtClean="0"/>
          </a:p>
        </p:txBody>
      </p:sp>
    </p:spTree>
  </p:cSld>
  <p:clrMapOvr>
    <a:masterClrMapping/>
  </p:clrMapOvr>
  <p:transition>
    <p:wheel spokes="8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543800" cy="603250"/>
          </a:xfrm>
        </p:spPr>
        <p:txBody>
          <a:bodyPr/>
          <a:lstStyle/>
          <a:p>
            <a:pPr eaLnBrk="1" hangingPunct="1">
              <a:defRPr/>
            </a:pP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1800" dirty="0" smtClean="0"/>
              <a:t>Підзаконні нормативно-правові акти у системі правового забезпечення діяльності адміністративних судів України: </a:t>
            </a:r>
            <a:r>
              <a:rPr lang="uk-UA" sz="2400" dirty="0" smtClean="0"/>
              <a:t/>
            </a:r>
            <a:br>
              <a:rPr lang="uk-UA" sz="2400" dirty="0" smtClean="0"/>
            </a:br>
            <a:endParaRPr lang="uk-UA" sz="24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981075"/>
            <a:ext cx="7543800" cy="5114925"/>
          </a:xfrm>
        </p:spPr>
        <p:txBody>
          <a:bodyPr/>
          <a:lstStyle/>
          <a:p>
            <a:pPr eaLnBrk="1" hangingPunct="1">
              <a:defRPr/>
            </a:pPr>
            <a:endParaRPr lang="uk-UA" i="1" dirty="0" smtClean="0"/>
          </a:p>
          <a:p>
            <a:pPr eaLnBrk="1" hangingPunct="1">
              <a:defRPr/>
            </a:pPr>
            <a:endParaRPr lang="uk-UA" i="1" dirty="0" smtClean="0"/>
          </a:p>
          <a:p>
            <a:pPr eaLnBrk="1" hangingPunct="1">
              <a:defRPr/>
            </a:pPr>
            <a:r>
              <a:rPr lang="uk-UA" i="1" dirty="0" smtClean="0"/>
              <a:t>Постанови Верховної Ради України з питань розбудови судової системи, вдосконалення форм судочинства, кадрового забезпечення судів тощо</a:t>
            </a:r>
            <a:endParaRPr lang="uk-UA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i="1" dirty="0" smtClean="0"/>
              <a:t>«Про Концепцію судово-правової реформи в Україні»,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i="1" dirty="0" smtClean="0"/>
              <a:t>«Про обрання суддів» та ін.;</a:t>
            </a:r>
            <a:endParaRPr lang="uk-UA" dirty="0" smtClean="0"/>
          </a:p>
          <a:p>
            <a:pPr eaLnBrk="1" hangingPunct="1">
              <a:defRPr/>
            </a:pPr>
            <a:endParaRPr lang="uk-UA" dirty="0" smtClean="0"/>
          </a:p>
        </p:txBody>
      </p:sp>
    </p:spTree>
  </p:cSld>
  <p:clrMapOvr>
    <a:masterClrMapping/>
  </p:clrMapOvr>
  <p:transition>
    <p:wheel spokes="8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315913"/>
          </a:xfrm>
        </p:spPr>
        <p:txBody>
          <a:bodyPr/>
          <a:lstStyle/>
          <a:p>
            <a:pPr eaLnBrk="1" hangingPunct="1">
              <a:defRPr/>
            </a:pPr>
            <a:r>
              <a:rPr lang="uk-UA" sz="2400" i="1" dirty="0" smtClean="0"/>
              <a:t/>
            </a:r>
            <a:br>
              <a:rPr lang="uk-UA" sz="2400" i="1" dirty="0" smtClean="0"/>
            </a:br>
            <a:r>
              <a:rPr lang="uk-UA" sz="2400" i="1" dirty="0" smtClean="0"/>
              <a:t/>
            </a:r>
            <a:br>
              <a:rPr lang="uk-UA" sz="2400" i="1" dirty="0" smtClean="0"/>
            </a:br>
            <a:r>
              <a:rPr lang="uk-UA" sz="2400" i="1" dirty="0" smtClean="0"/>
              <a:t>Укази Президента України щодо створення і регулювання діяльності адміністративних судів: «</a:t>
            </a:r>
            <a:endParaRPr lang="uk-UA" sz="24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000125"/>
            <a:ext cx="7543800" cy="5095875"/>
          </a:xfrm>
        </p:spPr>
        <p:txBody>
          <a:bodyPr/>
          <a:lstStyle/>
          <a:p>
            <a:pPr eaLnBrk="1" hangingPunct="1">
              <a:defRPr/>
            </a:pPr>
            <a:endParaRPr lang="uk-UA" sz="2800" i="1" dirty="0" smtClean="0"/>
          </a:p>
          <a:p>
            <a:pPr eaLnBrk="1" hangingPunct="1">
              <a:defRPr/>
            </a:pPr>
            <a:r>
              <a:rPr lang="uk-UA" i="1" dirty="0" err="1" smtClean="0"/>
              <a:t>“Про</a:t>
            </a:r>
            <a:r>
              <a:rPr lang="uk-UA" i="1" dirty="0" smtClean="0"/>
              <a:t> Апеляційний суд України, Касаційний суд України та Вищий адміністративний суд України»</a:t>
            </a:r>
          </a:p>
          <a:p>
            <a:pPr eaLnBrk="1" hangingPunct="1">
              <a:defRPr/>
            </a:pPr>
            <a:r>
              <a:rPr lang="uk-UA" i="1" dirty="0" smtClean="0"/>
              <a:t>«Про утворення місцевих та апеляційних адміністративних судів, затвердження їх мережі та кількісного складу суддів»; </a:t>
            </a:r>
          </a:p>
          <a:p>
            <a:pPr eaLnBrk="1" hangingPunct="1">
              <a:defRPr/>
            </a:pPr>
            <a:r>
              <a:rPr lang="uk-UA" i="1" dirty="0" smtClean="0"/>
              <a:t>«Про кількісний склад суддів адміністративних судів» та ін.; </a:t>
            </a:r>
            <a:endParaRPr lang="uk-UA" dirty="0" smtClean="0"/>
          </a:p>
          <a:p>
            <a:pPr eaLnBrk="1" hangingPunct="1">
              <a:defRPr/>
            </a:pPr>
            <a:endParaRPr lang="uk-UA" sz="2800" dirty="0" smtClean="0"/>
          </a:p>
        </p:txBody>
      </p:sp>
    </p:spTree>
  </p:cSld>
  <p:clrMapOvr>
    <a:masterClrMapping/>
  </p:clrMapOvr>
  <p:transition>
    <p:wheel spokes="8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   </a:t>
            </a:r>
            <a:endParaRPr lang="ru-RU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199"/>
            <a:ext cx="8229600" cy="4525963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4000" b="1" dirty="0" smtClean="0"/>
              <a:t>Предмет адміністративної юрисдикції</a:t>
            </a:r>
            <a:r>
              <a:rPr lang="uk-UA" dirty="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  становлять </a:t>
            </a:r>
            <a:r>
              <a:rPr lang="uk-UA" sz="4000" u="sng" dirty="0" smtClean="0">
                <a:latin typeface="Times New Roman" pitchFamily="18" charset="0"/>
                <a:cs typeface="Times New Roman" pitchFamily="18" charset="0"/>
              </a:rPr>
              <a:t>публічно-правові спори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, у яких хоча б однією зі сторін є </a:t>
            </a:r>
            <a:r>
              <a:rPr lang="uk-UA" sz="4000" u="sng" dirty="0" err="1" smtClean="0"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4000" u="sng" dirty="0" err="1" smtClean="0">
                <a:latin typeface="Times New Roman" pitchFamily="18" charset="0"/>
                <a:cs typeface="Times New Roman" pitchFamily="18" charset="0"/>
              </a:rPr>
              <a:t>єкт</a:t>
            </a:r>
            <a:r>
              <a:rPr lang="uk-UA" sz="4000" u="sng" dirty="0" smtClean="0">
                <a:latin typeface="Times New Roman" pitchFamily="18" charset="0"/>
                <a:cs typeface="Times New Roman" pitchFamily="18" charset="0"/>
              </a:rPr>
              <a:t> владних повноважень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(пункт 1 статті 3 КАСУ).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14339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8153400" cy="4572000"/>
          </a:xfrm>
        </p:spPr>
        <p:txBody>
          <a:bodyPr/>
          <a:lstStyle/>
          <a:p>
            <a:pPr eaLnBrk="1" hangingPunct="1"/>
            <a:r>
              <a:rPr lang="ru-RU" sz="5400" smtClean="0"/>
              <a:t>Юстиція — це законність, справедливість, правосуддя, що здійснюється системою судових установ. </a:t>
            </a:r>
          </a:p>
          <a:p>
            <a:pPr eaLnBrk="1" hangingPunct="1"/>
            <a:endParaRPr lang="uk-UA" smtClean="0"/>
          </a:p>
        </p:txBody>
      </p:sp>
    </p:spTree>
  </p:cSld>
  <p:clrMapOvr>
    <a:masterClrMapping/>
  </p:clrMapOvr>
  <p:transition>
    <p:wheel spokes="8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203200"/>
            <a:ext cx="7715250" cy="1354138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dirty="0" err="1" smtClean="0"/>
              <a:t>Суб</a:t>
            </a:r>
            <a:r>
              <a:rPr lang="en-US" dirty="0" smtClean="0"/>
              <a:t>’</a:t>
            </a:r>
            <a:r>
              <a:rPr lang="uk-UA" dirty="0" err="1" smtClean="0"/>
              <a:t>єкт</a:t>
            </a:r>
            <a:r>
              <a:rPr lang="uk-UA" dirty="0" smtClean="0"/>
              <a:t> владних повноважень -</a:t>
            </a:r>
            <a:endParaRPr lang="ru-RU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  орган державної влади, орган місцевого самоврядування, їхня посадова чи службова особа, інший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єкт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при здійсненні ними владних управлінських функцій на основі законодавства, в тому числі на виконання делегованих повноважень.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3600" dirty="0" smtClean="0">
                <a:solidFill>
                  <a:srgbClr val="FF0000"/>
                </a:solidFill>
              </a:rPr>
              <a:t>5. Система адміністративних судів.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 smtClean="0"/>
              <a:t>Згідно ЗУ «Про судоустрій і статус суддів» від 07.07.2010 № 2453 </a:t>
            </a:r>
          </a:p>
          <a:p>
            <a:pPr eaLnBrk="1" hangingPunct="1">
              <a:defRPr/>
            </a:pPr>
            <a:endParaRPr lang="uk-UA" dirty="0" smtClean="0"/>
          </a:p>
        </p:txBody>
      </p:sp>
    </p:spTree>
  </p:cSld>
  <p:clrMapOvr>
    <a:masterClrMapping/>
  </p:clrMapOvr>
  <p:transition>
    <p:wheel spokes="8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0CDED16-8DEA-4DA1-9D27-08857C663FAC}" type="slidenum">
              <a:rPr lang="ru-RU"/>
              <a:pPr>
                <a:defRPr/>
              </a:pPr>
              <a:t>42</a:t>
            </a:fld>
            <a:endParaRPr lang="ru-RU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uk-UA" sz="3600" dirty="0" smtClean="0">
                <a:solidFill>
                  <a:srgbClr val="7030A0"/>
                </a:solidFill>
              </a:rPr>
              <a:t>Судову систему України складають :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4000" b="1" dirty="0" smtClean="0"/>
              <a:t>суди загальної юрисдикції; </a:t>
            </a:r>
          </a:p>
          <a:p>
            <a:pPr eaLnBrk="1" hangingPunct="1">
              <a:defRPr/>
            </a:pPr>
            <a:r>
              <a:rPr lang="uk-UA" sz="4000" b="1" dirty="0" smtClean="0"/>
              <a:t>суд конституційної юрисдикції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sz="2400" dirty="0" smtClean="0"/>
              <a:t>(Єдиним органом конституційної юрисдикції в Україні є Конституційний Суд України.).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 smtClean="0">
                <a:solidFill>
                  <a:srgbClr val="FF0000"/>
                </a:solidFill>
              </a:rPr>
              <a:t>Систему судів загальної юрисдикції складають: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3600" b="1" dirty="0" smtClean="0">
                <a:solidFill>
                  <a:srgbClr val="FF0000"/>
                </a:solidFill>
              </a:rPr>
              <a:t/>
            </a:r>
            <a:br>
              <a:rPr lang="uk-UA" sz="3600" b="1" dirty="0" smtClean="0">
                <a:solidFill>
                  <a:srgbClr val="FF0000"/>
                </a:solidFill>
              </a:rPr>
            </a:br>
            <a:r>
              <a:rPr lang="uk-UA" sz="4000" b="1" dirty="0" smtClean="0">
                <a:solidFill>
                  <a:srgbClr val="000099"/>
                </a:solidFill>
              </a:rPr>
              <a:t>1) місцеві суди; </a:t>
            </a:r>
            <a:br>
              <a:rPr lang="uk-UA" sz="4000" b="1" dirty="0" smtClean="0">
                <a:solidFill>
                  <a:srgbClr val="000099"/>
                </a:solidFill>
              </a:rPr>
            </a:br>
            <a:r>
              <a:rPr lang="uk-UA" sz="4000" b="1" dirty="0" smtClean="0">
                <a:solidFill>
                  <a:srgbClr val="000099"/>
                </a:solidFill>
              </a:rPr>
              <a:t>2) апеляційні суди; </a:t>
            </a:r>
            <a:br>
              <a:rPr lang="uk-UA" sz="4000" b="1" dirty="0" smtClean="0">
                <a:solidFill>
                  <a:srgbClr val="000099"/>
                </a:solidFill>
              </a:rPr>
            </a:br>
            <a:r>
              <a:rPr lang="uk-UA" sz="4000" b="1" dirty="0" smtClean="0">
                <a:solidFill>
                  <a:srgbClr val="000099"/>
                </a:solidFill>
              </a:rPr>
              <a:t>3) вищі спеціалізовані суди; </a:t>
            </a:r>
            <a:br>
              <a:rPr lang="uk-UA" sz="4000" b="1" dirty="0" smtClean="0">
                <a:solidFill>
                  <a:srgbClr val="000099"/>
                </a:solidFill>
              </a:rPr>
            </a:br>
            <a:r>
              <a:rPr lang="uk-UA" sz="4000" b="1" dirty="0" smtClean="0">
                <a:solidFill>
                  <a:srgbClr val="000099"/>
                </a:solidFill>
              </a:rPr>
              <a:t>4) Верховний Суд України</a:t>
            </a:r>
            <a:r>
              <a:rPr lang="ru-RU" sz="4000" b="1" dirty="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uk-UA" dirty="0" smtClean="0"/>
          </a:p>
          <a:p>
            <a:pPr eaLnBrk="1" hangingPunct="1">
              <a:defRPr/>
            </a:pPr>
            <a:endParaRPr lang="uk-UA" dirty="0" smtClean="0"/>
          </a:p>
        </p:txBody>
      </p:sp>
    </p:spTree>
  </p:cSld>
  <p:clrMapOvr>
    <a:masterClrMapping/>
  </p:clrMapOvr>
  <p:transition>
    <p:wheel spokes="8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5A9C09A-E95E-4433-8DE6-ADA18194EAFE}" type="slidenum">
              <a:rPr lang="ru-RU"/>
              <a:pPr>
                <a:defRPr/>
              </a:pPr>
              <a:t>44</a:t>
            </a:fld>
            <a:endParaRPr lang="ru-RU"/>
          </a:p>
        </p:txBody>
      </p:sp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3000" b="0">
                <a:solidFill>
                  <a:srgbClr val="FF0000"/>
                </a:solidFill>
              </a:rPr>
              <a:t>Суди  загальної  юрисдикції  спеціалізуються  на  розгляді</a:t>
            </a:r>
            <a:endParaRPr lang="ru-RU" sz="3000" b="0">
              <a:solidFill>
                <a:srgbClr val="FF0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uk-UA" sz="3300" b="1" dirty="0"/>
              <a:t>1. Цивільних справ,</a:t>
            </a:r>
          </a:p>
          <a:p>
            <a:pPr>
              <a:buFont typeface="Wingdings" pitchFamily="2" charset="2"/>
              <a:buNone/>
              <a:defRPr/>
            </a:pPr>
            <a:r>
              <a:rPr lang="uk-UA" sz="3300" b="1" dirty="0"/>
              <a:t>2. Кримінальних справ,</a:t>
            </a:r>
          </a:p>
          <a:p>
            <a:pPr>
              <a:buFont typeface="Wingdings" pitchFamily="2" charset="2"/>
              <a:buNone/>
              <a:defRPr/>
            </a:pPr>
            <a:r>
              <a:rPr lang="uk-UA" sz="3300" b="1" dirty="0"/>
              <a:t>3. Господарських справ,</a:t>
            </a:r>
          </a:p>
          <a:p>
            <a:pPr>
              <a:buFont typeface="Wingdings" pitchFamily="2" charset="2"/>
              <a:buNone/>
              <a:defRPr/>
            </a:pPr>
            <a:r>
              <a:rPr lang="uk-UA" sz="3300" b="1" dirty="0">
                <a:solidFill>
                  <a:srgbClr val="000099"/>
                </a:solidFill>
              </a:rPr>
              <a:t>4. Адміністративних справ</a:t>
            </a:r>
            <a:r>
              <a:rPr lang="uk-UA" sz="3300" dirty="0"/>
              <a:t>, </a:t>
            </a:r>
          </a:p>
          <a:p>
            <a:pPr>
              <a:buFont typeface="Wingdings" pitchFamily="2" charset="2"/>
              <a:buNone/>
              <a:defRPr/>
            </a:pPr>
            <a:r>
              <a:rPr lang="uk-UA" sz="3300" b="1" dirty="0"/>
              <a:t>5. Справ про адміністративні правопорушення</a:t>
            </a:r>
            <a:r>
              <a:rPr lang="uk-UA" dirty="0"/>
              <a:t>. 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126E82D-3B45-451E-879C-D72C7333110C}" type="slidenum">
              <a:rPr lang="ru-RU"/>
              <a:pPr>
                <a:defRPr/>
              </a:pPr>
              <a:t>45</a:t>
            </a:fld>
            <a:endParaRPr lang="ru-RU"/>
          </a:p>
        </p:txBody>
      </p:sp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4800" b="0">
                <a:solidFill>
                  <a:srgbClr val="FF0000"/>
                </a:solidFill>
              </a:rPr>
              <a:t>Місцеві  загальні суди</a:t>
            </a:r>
            <a:endParaRPr lang="ru-RU" sz="4800" b="0">
              <a:solidFill>
                <a:srgbClr val="FF00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uk-UA" sz="4000" b="1" dirty="0">
                <a:solidFill>
                  <a:srgbClr val="000099"/>
                </a:solidFill>
              </a:rPr>
              <a:t>районні</a:t>
            </a:r>
            <a:r>
              <a:rPr lang="uk-UA" dirty="0">
                <a:solidFill>
                  <a:srgbClr val="000099"/>
                </a:solidFill>
              </a:rPr>
              <a:t>,  </a:t>
            </a:r>
          </a:p>
          <a:p>
            <a:pPr>
              <a:buFont typeface="Wingdings" pitchFamily="2" charset="2"/>
              <a:buNone/>
              <a:defRPr/>
            </a:pPr>
            <a:r>
              <a:rPr lang="uk-UA" sz="4000" b="1" dirty="0" smtClean="0">
                <a:solidFill>
                  <a:srgbClr val="000099"/>
                </a:solidFill>
              </a:rPr>
              <a:t>районні</a:t>
            </a:r>
            <a:r>
              <a:rPr lang="uk-UA" sz="4000" b="1">
                <a:solidFill>
                  <a:srgbClr val="000099"/>
                </a:solidFill>
              </a:rPr>
              <a:t> у містах, </a:t>
            </a:r>
          </a:p>
          <a:p>
            <a:pPr>
              <a:buFont typeface="Wingdings" pitchFamily="2" charset="2"/>
              <a:buNone/>
              <a:defRPr/>
            </a:pPr>
            <a:r>
              <a:rPr lang="uk-UA" sz="4000" b="1" dirty="0">
                <a:solidFill>
                  <a:srgbClr val="000099"/>
                </a:solidFill>
              </a:rPr>
              <a:t>міські  </a:t>
            </a:r>
          </a:p>
          <a:p>
            <a:pPr>
              <a:buFont typeface="Wingdings" pitchFamily="2" charset="2"/>
              <a:buNone/>
              <a:defRPr/>
            </a:pPr>
            <a:r>
              <a:rPr lang="uk-UA" sz="4000" b="1" dirty="0" err="1">
                <a:solidFill>
                  <a:srgbClr val="000099"/>
                </a:solidFill>
              </a:rPr>
              <a:t>міськрайонні</a:t>
            </a:r>
            <a:r>
              <a:rPr lang="uk-UA" sz="4000" b="1" dirty="0">
                <a:solidFill>
                  <a:srgbClr val="000099"/>
                </a:solidFill>
              </a:rPr>
              <a:t> суди</a:t>
            </a:r>
            <a:r>
              <a:rPr lang="ru-RU" sz="4000" b="1" dirty="0">
                <a:solidFill>
                  <a:srgbClr val="000099"/>
                </a:solidFill>
              </a:rPr>
              <a:t>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5FE265D-5219-4583-AF17-F26C4753FF37}" type="slidenum">
              <a:rPr lang="ru-RU"/>
              <a:pPr>
                <a:defRPr/>
              </a:pPr>
              <a:t>46</a:t>
            </a:fld>
            <a:endParaRPr lang="ru-RU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4000" dirty="0" smtClean="0">
                <a:solidFill>
                  <a:srgbClr val="FF0000"/>
                </a:solidFill>
              </a:rPr>
              <a:t/>
            </a:r>
            <a:br>
              <a:rPr lang="uk-UA" sz="4000" dirty="0" smtClean="0">
                <a:solidFill>
                  <a:srgbClr val="FF0000"/>
                </a:solidFill>
              </a:rPr>
            </a:br>
            <a:r>
              <a:rPr lang="uk-UA" sz="4000" dirty="0" smtClean="0">
                <a:solidFill>
                  <a:srgbClr val="FF0000"/>
                </a:solidFill>
              </a:rPr>
              <a:t/>
            </a:r>
            <a:br>
              <a:rPr lang="uk-UA" sz="4000" dirty="0" smtClean="0">
                <a:solidFill>
                  <a:srgbClr val="FF0000"/>
                </a:solidFill>
              </a:rPr>
            </a:br>
            <a:r>
              <a:rPr lang="uk-UA" sz="3200" dirty="0" smtClean="0">
                <a:solidFill>
                  <a:srgbClr val="FF0000"/>
                </a:solidFill>
              </a:rPr>
              <a:t>Місцевими    адміністративними     судами    є</a:t>
            </a:r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endParaRPr lang="uk-UA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uk-UA" sz="3800" b="1" dirty="0" smtClean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3800" b="1" dirty="0" smtClean="0">
                <a:solidFill>
                  <a:srgbClr val="000099"/>
                </a:solidFill>
              </a:rPr>
              <a:t>1</a:t>
            </a:r>
            <a:r>
              <a:rPr lang="uk-UA" sz="3800" b="1" dirty="0">
                <a:solidFill>
                  <a:srgbClr val="000099"/>
                </a:solidFill>
              </a:rPr>
              <a:t>. Окружні  адміністративні суди,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3800" b="1" dirty="0">
                <a:solidFill>
                  <a:srgbClr val="000099"/>
                </a:solidFill>
              </a:rPr>
              <a:t>2. Інші суди, передбачені процесуальним  законом</a:t>
            </a:r>
            <a:r>
              <a:rPr lang="uk-UA" b="1" dirty="0"/>
              <a:t>.</a:t>
            </a:r>
            <a:r>
              <a:rPr lang="ru-RU" dirty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EED514E-D0CE-40DC-8C2F-C1BF27CC3A26}" type="slidenum">
              <a:rPr lang="ru-RU"/>
              <a:pPr>
                <a:defRPr/>
              </a:pPr>
              <a:t>47</a:t>
            </a:fld>
            <a:endParaRPr lang="ru-RU"/>
          </a:p>
        </p:txBody>
      </p:sp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0"/>
              <a:t>УКАЗ  ПРЕЗИДЕНТА УКРАЇНИ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600" b="1" dirty="0">
                <a:solidFill>
                  <a:srgbClr val="000099"/>
                </a:solidFill>
                <a:latin typeface="Times New Roman" pitchFamily="18" charset="0"/>
              </a:rPr>
              <a:t>Про </a:t>
            </a:r>
            <a:r>
              <a:rPr lang="ru-RU" sz="3600" b="1" dirty="0" err="1">
                <a:solidFill>
                  <a:srgbClr val="000099"/>
                </a:solidFill>
                <a:latin typeface="Times New Roman" pitchFamily="18" charset="0"/>
              </a:rPr>
              <a:t>утворення</a:t>
            </a:r>
            <a:r>
              <a:rPr lang="ru-RU" sz="36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0099"/>
                </a:solidFill>
                <a:latin typeface="Times New Roman" pitchFamily="18" charset="0"/>
              </a:rPr>
              <a:t>місцевих</a:t>
            </a:r>
            <a:r>
              <a:rPr lang="ru-RU" sz="3600" b="1" dirty="0">
                <a:solidFill>
                  <a:srgbClr val="000099"/>
                </a:solidFill>
                <a:latin typeface="Times New Roman" pitchFamily="18" charset="0"/>
              </a:rPr>
              <a:t> та   </a:t>
            </a:r>
            <a:r>
              <a:rPr lang="ru-RU" sz="3600" b="1" dirty="0" err="1">
                <a:solidFill>
                  <a:srgbClr val="000099"/>
                </a:solidFill>
                <a:latin typeface="Times New Roman" pitchFamily="18" charset="0"/>
              </a:rPr>
              <a:t>апеляційних</a:t>
            </a:r>
            <a:r>
              <a:rPr lang="ru-RU" sz="3600" b="1" dirty="0">
                <a:solidFill>
                  <a:srgbClr val="000099"/>
                </a:solidFill>
                <a:latin typeface="Times New Roman" pitchFamily="18" charset="0"/>
              </a:rPr>
              <a:t>  </a:t>
            </a:r>
            <a:r>
              <a:rPr lang="ru-RU" sz="3600" b="1" dirty="0" err="1">
                <a:solidFill>
                  <a:srgbClr val="000099"/>
                </a:solidFill>
                <a:latin typeface="Times New Roman" pitchFamily="18" charset="0"/>
              </a:rPr>
              <a:t>адміністративних</a:t>
            </a:r>
            <a:r>
              <a:rPr lang="ru-RU" sz="36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0099"/>
                </a:solidFill>
                <a:latin typeface="Times New Roman" pitchFamily="18" charset="0"/>
              </a:rPr>
              <a:t>судів</a:t>
            </a:r>
            <a:r>
              <a:rPr lang="ru-RU" sz="3600" b="1" dirty="0">
                <a:solidFill>
                  <a:srgbClr val="000099"/>
                </a:solidFill>
                <a:latin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000099"/>
                </a:solidFill>
                <a:latin typeface="Times New Roman" pitchFamily="18" charset="0"/>
              </a:rPr>
              <a:t>затвердження</a:t>
            </a:r>
            <a:r>
              <a:rPr lang="ru-RU" sz="36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0099"/>
                </a:solidFill>
                <a:latin typeface="Times New Roman" pitchFamily="18" charset="0"/>
              </a:rPr>
              <a:t>їх</a:t>
            </a:r>
            <a:r>
              <a:rPr lang="ru-RU" sz="36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br>
              <a:rPr lang="ru-RU" sz="3600" b="1" dirty="0">
                <a:solidFill>
                  <a:srgbClr val="000099"/>
                </a:solidFill>
                <a:latin typeface="Times New Roman" pitchFamily="18" charset="0"/>
              </a:rPr>
            </a:br>
            <a:r>
              <a:rPr lang="ru-RU" sz="3600" b="1" dirty="0" err="1">
                <a:solidFill>
                  <a:srgbClr val="000099"/>
                </a:solidFill>
                <a:latin typeface="Times New Roman" pitchFamily="18" charset="0"/>
              </a:rPr>
              <a:t>мережі</a:t>
            </a:r>
            <a:r>
              <a:rPr lang="ru-RU" sz="36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0099"/>
                </a:solidFill>
                <a:latin typeface="Times New Roman" pitchFamily="18" charset="0"/>
              </a:rPr>
              <a:t>та</a:t>
            </a:r>
            <a:r>
              <a:rPr lang="ru-RU" sz="36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0099"/>
                </a:solidFill>
                <a:latin typeface="Times New Roman" pitchFamily="18" charset="0"/>
              </a:rPr>
              <a:t>кількісного</a:t>
            </a:r>
            <a:r>
              <a:rPr lang="ru-RU" sz="3600" b="1" dirty="0">
                <a:solidFill>
                  <a:srgbClr val="000099"/>
                </a:solidFill>
                <a:latin typeface="Times New Roman" pitchFamily="18" charset="0"/>
              </a:rPr>
              <a:t> складу </a:t>
            </a:r>
            <a:r>
              <a:rPr lang="ru-RU" sz="3600" b="1" dirty="0" err="1">
                <a:solidFill>
                  <a:srgbClr val="000099"/>
                </a:solidFill>
                <a:latin typeface="Times New Roman" pitchFamily="18" charset="0"/>
              </a:rPr>
              <a:t>суддів</a:t>
            </a:r>
            <a:r>
              <a:rPr lang="ru-RU" sz="3600" dirty="0"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600" b="1" dirty="0">
                <a:solidFill>
                  <a:srgbClr val="FF0000"/>
                </a:solidFill>
              </a:rPr>
              <a:t>16 листопада 2004 року  N 1417/2004</a:t>
            </a:r>
            <a:r>
              <a:rPr lang="ru-RU" sz="3600" dirty="0"/>
              <a:t> </a:t>
            </a:r>
            <a:r>
              <a:rPr lang="ru-RU" sz="1200" dirty="0" smtClean="0"/>
              <a:t>(</a:t>
            </a:r>
            <a:r>
              <a:rPr lang="ru-RU" sz="1200" dirty="0" err="1" smtClean="0"/>
              <a:t>зі</a:t>
            </a:r>
            <a:r>
              <a:rPr lang="ru-RU" sz="1200" dirty="0" smtClean="0"/>
              <a:t> </a:t>
            </a:r>
            <a:r>
              <a:rPr lang="ru-RU" sz="1200" dirty="0" err="1" smtClean="0"/>
              <a:t>змінами</a:t>
            </a:r>
            <a:r>
              <a:rPr lang="ru-RU" sz="1200" dirty="0" smtClean="0"/>
              <a:t> та </a:t>
            </a:r>
            <a:r>
              <a:rPr lang="ru-RU" sz="1200" dirty="0" err="1" smtClean="0"/>
              <a:t>доповненнями</a:t>
            </a:r>
            <a:r>
              <a:rPr lang="ru-RU" sz="1200" dirty="0" smtClean="0"/>
              <a:t>, </a:t>
            </a:r>
            <a:r>
              <a:rPr lang="ru-RU" sz="1200" dirty="0" err="1" smtClean="0"/>
              <a:t>внесеними</a:t>
            </a:r>
            <a:r>
              <a:rPr lang="ru-RU" sz="1200" dirty="0" smtClean="0"/>
              <a:t> ЗУ </a:t>
            </a:r>
            <a:r>
              <a:rPr lang="uk-UA" sz="1200" i="1" dirty="0" smtClean="0"/>
              <a:t>від 12.11.2014 </a:t>
            </a:r>
            <a:r>
              <a:rPr lang="ru-RU" sz="1200" dirty="0" smtClean="0"/>
              <a:t>)</a:t>
            </a:r>
            <a:endParaRPr lang="ru-RU" sz="12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F53A19C-71B6-418C-9FCB-FA50EEA8458A}" type="slidenum">
              <a:rPr lang="ru-RU"/>
              <a:pPr>
                <a:defRPr/>
              </a:pPr>
              <a:t>48</a:t>
            </a:fld>
            <a:endParaRPr lang="ru-RU"/>
          </a:p>
        </p:txBody>
      </p:sp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uk-UA" b="0"/>
              <a:t>Стаття 2 КАСУ</a:t>
            </a:r>
            <a:endParaRPr lang="ru-RU" b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ru-RU" sz="4000" b="1">
                <a:solidFill>
                  <a:srgbClr val="000099"/>
                </a:solidFill>
              </a:rPr>
              <a:t>адміністративний суд</a:t>
            </a:r>
            <a:r>
              <a:rPr lang="ru-RU" sz="4000" b="1"/>
              <a:t> - суд загальної юрисдикції, до компетенції якого цим Кодексом віднесено розгляд і вирішення адміністративних справ;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EAD8664-6DEE-4031-903A-A9DB9EEAD424}" type="slidenum">
              <a:rPr lang="ru-RU"/>
              <a:pPr>
                <a:defRPr/>
              </a:pPr>
              <a:t>49</a:t>
            </a:fld>
            <a:endParaRPr lang="ru-RU"/>
          </a:p>
        </p:txBody>
      </p:sp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uk-UA" b="0"/>
              <a:t>Стаття 2 КАСУ</a:t>
            </a:r>
            <a:endParaRPr lang="ru-RU" b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sz="4000" b="1">
                <a:solidFill>
                  <a:srgbClr val="FF0000"/>
                </a:solidFill>
              </a:rPr>
              <a:t>суд</a:t>
            </a:r>
            <a:r>
              <a:rPr lang="ru-RU" sz="4000" b="1"/>
              <a:t> - </a:t>
            </a:r>
            <a:r>
              <a:rPr lang="ru-RU" sz="4000" b="1">
                <a:solidFill>
                  <a:srgbClr val="000099"/>
                </a:solidFill>
              </a:rPr>
              <a:t>суддя   адміністративного суду</a:t>
            </a:r>
            <a:r>
              <a:rPr lang="ru-RU" sz="4000" b="1"/>
              <a:t>, який розглядає і вирішує адміністративну справу одноособово, </a:t>
            </a:r>
            <a:r>
              <a:rPr lang="ru-RU" sz="4000" b="1">
                <a:solidFill>
                  <a:srgbClr val="000099"/>
                </a:solidFill>
              </a:rPr>
              <a:t>колегія суддів адміністративного суду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У </a:t>
            </a:r>
            <a:r>
              <a:rPr lang="ru-RU" sz="2400" b="1" dirty="0" err="1" smtClean="0">
                <a:solidFill>
                  <a:schemeClr val="tx1"/>
                </a:solidFill>
              </a:rPr>
              <a:t>юридичній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теорії</a:t>
            </a:r>
            <a:r>
              <a:rPr lang="ru-RU" sz="2400" b="1" dirty="0" smtClean="0">
                <a:solidFill>
                  <a:schemeClr val="tx1"/>
                </a:solidFill>
              </a:rPr>
              <a:t> та </a:t>
            </a:r>
            <a:r>
              <a:rPr lang="ru-RU" sz="2400" b="1" dirty="0" err="1" smtClean="0">
                <a:solidFill>
                  <a:schemeClr val="tx1"/>
                </a:solidFill>
              </a:rPr>
              <a:t>практиці</a:t>
            </a:r>
            <a:r>
              <a:rPr lang="ru-RU" sz="2400" b="1" dirty="0" smtClean="0">
                <a:solidFill>
                  <a:schemeClr val="tx1"/>
                </a:solidFill>
              </a:rPr>
              <a:t> перед </a:t>
            </a:r>
            <a:r>
              <a:rPr lang="ru-RU" sz="2400" b="1" dirty="0" err="1" smtClean="0">
                <a:solidFill>
                  <a:schemeClr val="tx1"/>
                </a:solidFill>
              </a:rPr>
              <a:t>судовим</a:t>
            </a:r>
            <a:r>
              <a:rPr lang="ru-RU" sz="2400" b="1" dirty="0" smtClean="0">
                <a:solidFill>
                  <a:schemeClr val="tx1"/>
                </a:solidFill>
              </a:rPr>
              <a:t> контролем за </a:t>
            </a:r>
            <a:r>
              <a:rPr lang="ru-RU" sz="2400" b="1" dirty="0" err="1" smtClean="0">
                <a:solidFill>
                  <a:schemeClr val="tx1"/>
                </a:solidFill>
              </a:rPr>
              <a:t>державним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управлінням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ставилися</a:t>
            </a:r>
            <a:r>
              <a:rPr lang="ru-RU" sz="2400" b="1" dirty="0" smtClean="0">
                <a:solidFill>
                  <a:schemeClr val="tx1"/>
                </a:solidFill>
              </a:rPr>
              <a:t> два </a:t>
            </a:r>
            <a:r>
              <a:rPr lang="ru-RU" sz="2400" b="1" dirty="0" err="1" smtClean="0">
                <a:solidFill>
                  <a:schemeClr val="tx1"/>
                </a:solidFill>
              </a:rPr>
              <a:t>основні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завдання</a:t>
            </a:r>
            <a:r>
              <a:rPr lang="ru-RU" sz="2400" b="1" dirty="0" smtClean="0">
                <a:solidFill>
                  <a:schemeClr val="tx1"/>
                </a:solidFill>
              </a:rPr>
              <a:t>: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685800" y="1752600"/>
          <a:ext cx="79248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EC10F1B-C03E-4610-8D7B-50A7105CD572}" type="slidenum">
              <a:rPr lang="ru-RU"/>
              <a:pPr>
                <a:defRPr/>
              </a:pPr>
              <a:t>50</a:t>
            </a:fld>
            <a:endParaRPr lang="ru-RU"/>
          </a:p>
        </p:txBody>
      </p:sp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uk-UA" b="0"/>
              <a:t>Стаття 17 КАСУ</a:t>
            </a:r>
            <a:endParaRPr lang="ru-RU" b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ru-RU" sz="4000" b="1" dirty="0" err="1">
                <a:solidFill>
                  <a:srgbClr val="000099"/>
                </a:solidFill>
              </a:rPr>
              <a:t>Юрисдикція</a:t>
            </a:r>
            <a:r>
              <a:rPr lang="ru-RU" sz="4000" b="1" dirty="0">
                <a:solidFill>
                  <a:srgbClr val="000099"/>
                </a:solidFill>
              </a:rPr>
              <a:t> </a:t>
            </a:r>
            <a:r>
              <a:rPr lang="ru-RU" sz="4000" b="1" dirty="0" err="1">
                <a:solidFill>
                  <a:srgbClr val="000099"/>
                </a:solidFill>
              </a:rPr>
              <a:t>адміністративних</a:t>
            </a:r>
            <a:r>
              <a:rPr lang="ru-RU" sz="4000" b="1" dirty="0">
                <a:solidFill>
                  <a:srgbClr val="000099"/>
                </a:solidFill>
              </a:rPr>
              <a:t> </a:t>
            </a:r>
            <a:r>
              <a:rPr lang="ru-RU" sz="4000" b="1" dirty="0" err="1">
                <a:solidFill>
                  <a:srgbClr val="000099"/>
                </a:solidFill>
              </a:rPr>
              <a:t>судів</a:t>
            </a:r>
            <a:r>
              <a:rPr lang="ru-RU" sz="4000" b="1" dirty="0">
                <a:solidFill>
                  <a:srgbClr val="000099"/>
                </a:solidFill>
              </a:rPr>
              <a:t> </a:t>
            </a:r>
            <a:r>
              <a:rPr lang="ru-RU" sz="4000" b="1" dirty="0" err="1">
                <a:solidFill>
                  <a:srgbClr val="000099"/>
                </a:solidFill>
              </a:rPr>
              <a:t>поширюється</a:t>
            </a:r>
            <a:r>
              <a:rPr lang="ru-RU" sz="4000" b="1" dirty="0">
                <a:solidFill>
                  <a:srgbClr val="000099"/>
                </a:solidFill>
              </a:rPr>
              <a:t> на </a:t>
            </a:r>
            <a:r>
              <a:rPr lang="ru-RU" sz="4000" b="1" dirty="0" err="1">
                <a:solidFill>
                  <a:srgbClr val="000099"/>
                </a:solidFill>
              </a:rPr>
              <a:t>публічно-правові</a:t>
            </a:r>
            <a:r>
              <a:rPr lang="ru-RU" sz="4000" b="1" dirty="0">
                <a:solidFill>
                  <a:srgbClr val="000099"/>
                </a:solidFill>
              </a:rPr>
              <a:t> спори, </a:t>
            </a:r>
            <a:r>
              <a:rPr lang="ru-RU" sz="4000" b="1" dirty="0" err="1" smtClean="0">
                <a:solidFill>
                  <a:srgbClr val="000099"/>
                </a:solidFill>
              </a:rPr>
              <a:t>зокрема</a:t>
            </a:r>
            <a:r>
              <a:rPr lang="ru-RU" sz="4000" b="1" dirty="0" smtClean="0">
                <a:solidFill>
                  <a:srgbClr val="000099"/>
                </a:solidFill>
              </a:rPr>
              <a:t>:</a:t>
            </a:r>
            <a:endParaRPr lang="ru-RU" sz="40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52409CA-615F-4929-AE4A-3AF0BB95E31C}" type="slidenum">
              <a:rPr lang="ru-RU"/>
              <a:pPr>
                <a:defRPr/>
              </a:pPr>
              <a:t>51</a:t>
            </a:fld>
            <a:endParaRPr lang="ru-RU"/>
          </a:p>
        </p:txBody>
      </p:sp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uk-UA" b="0"/>
              <a:t>Стаття 17 КАСУ</a:t>
            </a:r>
            <a:endParaRPr lang="ru-RU" b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142287" cy="4395787"/>
          </a:xfrm>
        </p:spPr>
        <p:txBody>
          <a:bodyPr/>
          <a:lstStyle/>
          <a:p>
            <a:pPr>
              <a:defRPr/>
            </a:pPr>
            <a:r>
              <a:rPr lang="uk-UA" sz="4800" b="1" dirty="0" smtClean="0"/>
              <a:t>1) спори фізичних чи юридичних осіб із суб'єктом владних повноважень щодо оскарження його рішень:</a:t>
            </a:r>
          </a:p>
          <a:p>
            <a:pPr>
              <a:defRPr/>
            </a:pPr>
            <a:endParaRPr lang="uk-UA" sz="2600" dirty="0" smtClean="0"/>
          </a:p>
          <a:p>
            <a:pPr algn="ctr">
              <a:buFont typeface="Wingdings" pitchFamily="2" charset="2"/>
              <a:buNone/>
              <a:defRPr/>
            </a:pPr>
            <a:endParaRPr lang="ru-RU" sz="40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E3ABD6C-E883-4304-A3C3-30260C91F6FB}" type="slidenum">
              <a:rPr lang="ru-RU"/>
              <a:pPr>
                <a:defRPr/>
              </a:pPr>
              <a:t>52</a:t>
            </a:fld>
            <a:endParaRPr lang="ru-RU"/>
          </a:p>
        </p:txBody>
      </p:sp>
      <p:sp>
        <p:nvSpPr>
          <p:cNvPr id="819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uk-UA" b="0"/>
              <a:t>Стаття 17 КАСУ</a:t>
            </a:r>
            <a:endParaRPr lang="ru-RU" b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ru-RU" sz="3600" b="1">
                <a:solidFill>
                  <a:srgbClr val="000099"/>
                </a:solidFill>
              </a:rPr>
              <a:t>рішень</a:t>
            </a:r>
            <a:r>
              <a:rPr lang="ru-RU" sz="3600" b="1"/>
              <a:t> (нормативно-правових актів чи правових актів індивідуальної дії), </a:t>
            </a:r>
          </a:p>
          <a:p>
            <a:pPr>
              <a:defRPr/>
            </a:pPr>
            <a:r>
              <a:rPr lang="ru-RU" sz="3600" b="1">
                <a:solidFill>
                  <a:srgbClr val="000099"/>
                </a:solidFill>
              </a:rPr>
              <a:t>дій</a:t>
            </a:r>
            <a:r>
              <a:rPr lang="ru-RU" sz="3600" b="1"/>
              <a:t> чи </a:t>
            </a:r>
          </a:p>
          <a:p>
            <a:pPr>
              <a:defRPr/>
            </a:pPr>
            <a:r>
              <a:rPr lang="ru-RU" sz="3600" b="1">
                <a:solidFill>
                  <a:srgbClr val="000099"/>
                </a:solidFill>
              </a:rPr>
              <a:t>бездіяльності</a:t>
            </a:r>
            <a:r>
              <a:rPr lang="ru-RU" sz="3600" b="1"/>
              <a:t>;</a:t>
            </a:r>
          </a:p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531813"/>
          </a:xfrm>
        </p:spPr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600200"/>
            <a:ext cx="7543800" cy="4495800"/>
          </a:xfrm>
        </p:spPr>
        <p:txBody>
          <a:bodyPr/>
          <a:lstStyle/>
          <a:p>
            <a:pPr>
              <a:defRPr/>
            </a:pPr>
            <a:r>
              <a:rPr lang="uk-UA" sz="4400" b="1" dirty="0" smtClean="0"/>
              <a:t> </a:t>
            </a:r>
            <a:r>
              <a:rPr lang="uk-UA" sz="4800" b="1" dirty="0" smtClean="0"/>
              <a:t>2) спори з приводу прийняття громадян на публічну службу, її проходження, звільнення з публічної служби;</a:t>
            </a:r>
            <a:endParaRPr lang="uk-UA" sz="4800" dirty="0" smtClean="0"/>
          </a:p>
          <a:p>
            <a:pPr>
              <a:defRPr/>
            </a:pPr>
            <a:endParaRPr lang="uk-UA" dirty="0"/>
          </a:p>
        </p:txBody>
      </p:sp>
    </p:spTree>
  </p:cSld>
  <p:clrMapOvr>
    <a:masterClrMapping/>
  </p:clrMapOvr>
  <p:transition>
    <p:wheel spokes="8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 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47800"/>
            <a:ext cx="8569325" cy="4933950"/>
          </a:xfrm>
        </p:spPr>
        <p:txBody>
          <a:bodyPr/>
          <a:lstStyle/>
          <a:p>
            <a:pPr>
              <a:defRPr/>
            </a:pPr>
            <a:r>
              <a:rPr lang="uk-UA" sz="4800" b="1" dirty="0" smtClean="0"/>
              <a:t> 3) спори між суб'єктами владних повноважень з приводу реалізації їхньої компетенції у сфері управління, у тому числі делегованих повноважень;</a:t>
            </a:r>
          </a:p>
          <a:p>
            <a:pPr>
              <a:defRPr/>
            </a:pPr>
            <a:endParaRPr lang="uk-UA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4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460375"/>
          </a:xfrm>
        </p:spPr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600200"/>
            <a:ext cx="7543800" cy="4495800"/>
          </a:xfrm>
        </p:spPr>
        <p:txBody>
          <a:bodyPr/>
          <a:lstStyle/>
          <a:p>
            <a:pPr>
              <a:defRPr/>
            </a:pPr>
            <a:r>
              <a:rPr lang="uk-UA" sz="4400" b="1" dirty="0" smtClean="0"/>
              <a:t>4) спори, що виникають з приводу укладання, виконання, припинення, скасування чи визнання </a:t>
            </a:r>
            <a:r>
              <a:rPr lang="uk-UA" sz="4400" b="1" dirty="0" err="1" smtClean="0"/>
              <a:t>нечинними</a:t>
            </a:r>
            <a:r>
              <a:rPr lang="uk-UA" sz="4400" b="1" dirty="0" smtClean="0"/>
              <a:t> адміністративних договорів;</a:t>
            </a:r>
            <a:endParaRPr lang="uk-UA" sz="4400" dirty="0"/>
          </a:p>
        </p:txBody>
      </p:sp>
    </p:spTree>
  </p:cSld>
  <p:clrMapOvr>
    <a:masterClrMapping/>
  </p:clrMapOvr>
  <p:transition>
    <p:wheel spokes="8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71450"/>
          </a:xfrm>
        </p:spPr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676400"/>
            <a:ext cx="7543800" cy="4419600"/>
          </a:xfrm>
        </p:spPr>
        <p:txBody>
          <a:bodyPr/>
          <a:lstStyle/>
          <a:p>
            <a:pPr>
              <a:defRPr/>
            </a:pPr>
            <a:r>
              <a:rPr lang="uk-UA" sz="4400" b="1" dirty="0" smtClean="0"/>
              <a:t>  5) спори за зверненням суб'єкта владних повноважень у випадках, встановлених Конституцією та законами України;</a:t>
            </a:r>
            <a:endParaRPr lang="uk-UA" sz="4400" dirty="0" smtClean="0"/>
          </a:p>
          <a:p>
            <a:pPr>
              <a:defRPr/>
            </a:pPr>
            <a:endParaRPr lang="uk-UA" dirty="0"/>
          </a:p>
        </p:txBody>
      </p:sp>
    </p:spTree>
  </p:cSld>
  <p:clrMapOvr>
    <a:masterClrMapping/>
  </p:clrMapOvr>
  <p:transition>
    <p:wheel spokes="8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244475"/>
          </a:xfrm>
        </p:spPr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1600200"/>
            <a:ext cx="8215312" cy="4781550"/>
          </a:xfrm>
        </p:spPr>
        <p:txBody>
          <a:bodyPr/>
          <a:lstStyle/>
          <a:p>
            <a:pPr>
              <a:defRPr/>
            </a:pPr>
            <a:r>
              <a:rPr lang="uk-UA" sz="5400" b="1" dirty="0" smtClean="0"/>
              <a:t>6) спори щодо правовідносин, пов'язаних з виборчим процесом чи процесом референдуму.</a:t>
            </a:r>
          </a:p>
          <a:p>
            <a:pPr>
              <a:defRPr/>
            </a:pPr>
            <a:endParaRPr lang="uk-UA" dirty="0" smtClean="0"/>
          </a:p>
          <a:p>
            <a:pPr>
              <a:defRPr/>
            </a:pPr>
            <a:endParaRPr lang="uk-UA" dirty="0"/>
          </a:p>
        </p:txBody>
      </p:sp>
    </p:spTree>
  </p:cSld>
  <p:clrMapOvr>
    <a:masterClrMapping/>
  </p:clrMapOvr>
  <p:transition>
    <p:wheel spokes="8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460375"/>
          </a:xfrm>
        </p:spPr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600200"/>
            <a:ext cx="7543800" cy="4495800"/>
          </a:xfrm>
        </p:spPr>
        <p:txBody>
          <a:bodyPr/>
          <a:lstStyle/>
          <a:p>
            <a:pPr>
              <a:defRPr/>
            </a:pPr>
            <a:r>
              <a:rPr lang="uk-UA" sz="4000" b="1" dirty="0" smtClean="0"/>
              <a:t>7) спори фізичних чи юридичних осіб із розпорядником публічної інформації щодо оскарження його рішень, дій чи бездіяльності у частині доступу до публічної інформації.</a:t>
            </a:r>
          </a:p>
          <a:p>
            <a:pPr>
              <a:defRPr/>
            </a:pPr>
            <a:r>
              <a:rPr lang="uk-UA" sz="1200" i="1" dirty="0" smtClean="0"/>
              <a:t>{згідно із Законом</a:t>
            </a:r>
            <a:r>
              <a:rPr lang="ru-RU" sz="1200" i="1" dirty="0" smtClean="0"/>
              <a:t> </a:t>
            </a:r>
            <a:r>
              <a:rPr lang="uk-UA" sz="1200" i="1" u="sng" dirty="0" smtClean="0">
                <a:hlinkClick r:id="rId2"/>
              </a:rPr>
              <a:t>№ 1170-</a:t>
            </a:r>
            <a:r>
              <a:rPr lang="ru-RU" sz="1200" i="1" u="sng" dirty="0" smtClean="0">
                <a:hlinkClick r:id="rId2"/>
              </a:rPr>
              <a:t>VII</a:t>
            </a:r>
            <a:r>
              <a:rPr lang="uk-UA" sz="1200" i="1" u="sng" dirty="0" smtClean="0">
                <a:hlinkClick r:id="rId2"/>
              </a:rPr>
              <a:t> від 27.03.2014</a:t>
            </a:r>
            <a:r>
              <a:rPr lang="uk-UA" sz="1200" i="1" dirty="0" smtClean="0"/>
              <a:t>}</a:t>
            </a:r>
            <a:endParaRPr lang="uk-UA" sz="1200" dirty="0" smtClean="0"/>
          </a:p>
          <a:p>
            <a:pPr>
              <a:defRPr/>
            </a:pPr>
            <a:endParaRPr lang="uk-UA" dirty="0"/>
          </a:p>
        </p:txBody>
      </p:sp>
    </p:spTree>
  </p:cSld>
  <p:clrMapOvr>
    <a:masterClrMapping/>
  </p:clrMapOvr>
  <p:transition>
    <p:wheel spokes="8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601345A-8F88-4A1C-AED5-2ED46E0186B7}" type="slidenum">
              <a:rPr lang="ru-RU"/>
              <a:pPr>
                <a:defRPr/>
              </a:pPr>
              <a:t>59</a:t>
            </a:fld>
            <a:endParaRPr lang="ru-RU"/>
          </a:p>
        </p:txBody>
      </p:sp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uk-UA" b="0"/>
              <a:t>Стаття 17 КАСУ</a:t>
            </a:r>
            <a:endParaRPr lang="ru-RU" b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defRPr/>
            </a:pPr>
            <a:r>
              <a:rPr lang="ru-RU" sz="4200" b="1"/>
              <a:t>Юрисдикція адміністративних судів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ru-RU" sz="4200" b="1">
                <a:solidFill>
                  <a:srgbClr val="FF0000"/>
                </a:solidFill>
              </a:rPr>
              <a:t>не поширюється</a:t>
            </a:r>
            <a:r>
              <a:rPr lang="ru-RU" sz="4200" b="1"/>
              <a:t> на </a:t>
            </a:r>
            <a:br>
              <a:rPr lang="ru-RU" sz="4200" b="1"/>
            </a:br>
            <a:r>
              <a:rPr lang="ru-RU" sz="4200" b="1"/>
              <a:t>публічно-правові справи: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smtClean="0"/>
              <a:t>Сучасна наука адміністративного права додає до переліку завдань адміністративної юстиції ще два: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1066800" y="1600200"/>
          <a:ext cx="7620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31B2830-D1E1-43CC-81A4-CE981F0D2AE3}" type="slidenum">
              <a:rPr lang="ru-RU"/>
              <a:pPr>
                <a:defRPr/>
              </a:pPr>
              <a:t>60</a:t>
            </a:fld>
            <a:endParaRPr lang="ru-RU"/>
          </a:p>
        </p:txBody>
      </p:sp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uk-UA" b="0"/>
              <a:t>Стаття 17 КАСУ</a:t>
            </a:r>
            <a:endParaRPr lang="ru-RU" b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defRPr/>
            </a:pPr>
            <a:r>
              <a:rPr lang="ru-RU" sz="4600" b="1"/>
              <a:t>1) що віднесені до юрисдикції </a:t>
            </a:r>
            <a:r>
              <a:rPr lang="ru-RU" sz="4600" b="1">
                <a:solidFill>
                  <a:srgbClr val="FF0000"/>
                </a:solidFill>
              </a:rPr>
              <a:t>Конституційного Суду</a:t>
            </a:r>
            <a:r>
              <a:rPr lang="ru-RU" sz="4600" b="1"/>
              <a:t> України;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2C9B60F-C7ED-45AB-A02B-A22118077F08}" type="slidenum">
              <a:rPr lang="ru-RU"/>
              <a:pPr>
                <a:defRPr/>
              </a:pPr>
              <a:t>61</a:t>
            </a:fld>
            <a:endParaRPr lang="ru-RU"/>
          </a:p>
        </p:txBody>
      </p:sp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uk-UA" b="0"/>
              <a:t>Стаття 17 КАСУ</a:t>
            </a:r>
            <a:endParaRPr lang="ru-RU" b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defRPr/>
            </a:pPr>
            <a:r>
              <a:rPr lang="ru-RU" sz="4600" b="1"/>
              <a:t>2) що належить вирішувати в порядку </a:t>
            </a:r>
            <a:r>
              <a:rPr lang="ru-RU" sz="4600" b="1">
                <a:solidFill>
                  <a:srgbClr val="FF0000"/>
                </a:solidFill>
              </a:rPr>
              <a:t>кримінального </a:t>
            </a:r>
            <a:br>
              <a:rPr lang="ru-RU" sz="4600" b="1">
                <a:solidFill>
                  <a:srgbClr val="FF0000"/>
                </a:solidFill>
              </a:rPr>
            </a:br>
            <a:r>
              <a:rPr lang="ru-RU" sz="4600" b="1">
                <a:solidFill>
                  <a:srgbClr val="FF0000"/>
                </a:solidFill>
              </a:rPr>
              <a:t>судочинства</a:t>
            </a:r>
            <a:r>
              <a:rPr lang="ru-RU" sz="4600" b="1"/>
              <a:t>;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4CC1B2D-76B7-4391-86D9-1D011DC4A87F}" type="slidenum">
              <a:rPr lang="ru-RU"/>
              <a:pPr>
                <a:defRPr/>
              </a:pPr>
              <a:t>62</a:t>
            </a:fld>
            <a:endParaRPr lang="ru-RU"/>
          </a:p>
        </p:txBody>
      </p:sp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uk-UA" b="0"/>
              <a:t>Стаття 17 КАСУ</a:t>
            </a:r>
            <a:endParaRPr lang="ru-RU" b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defRPr/>
            </a:pPr>
            <a:r>
              <a:rPr lang="ru-RU" sz="4600" b="1"/>
              <a:t>3) про накладення адміністративних </a:t>
            </a:r>
            <a:r>
              <a:rPr lang="ru-RU" sz="4600" b="1">
                <a:solidFill>
                  <a:srgbClr val="FF0000"/>
                </a:solidFill>
              </a:rPr>
              <a:t>стягнень</a:t>
            </a:r>
            <a:r>
              <a:rPr lang="ru-RU" sz="4600" b="1"/>
              <a:t>; </a:t>
            </a:r>
            <a:br>
              <a:rPr lang="ru-RU" sz="4600" b="1"/>
            </a:br>
            <a:endParaRPr lang="ru-RU" sz="4600" b="1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0B2F45D-C528-4637-BE13-877B7303B4A5}" type="slidenum">
              <a:rPr lang="ru-RU"/>
              <a:pPr>
                <a:defRPr/>
              </a:pPr>
              <a:t>63</a:t>
            </a:fld>
            <a:endParaRPr lang="ru-RU"/>
          </a:p>
        </p:txBody>
      </p:sp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uk-UA" b="0"/>
              <a:t>Стаття 17 КАСУ</a:t>
            </a:r>
            <a:endParaRPr lang="ru-RU" b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defRPr/>
            </a:pPr>
            <a:r>
              <a:rPr lang="ru-RU" sz="3600" b="1" dirty="0"/>
              <a:t>4) </a:t>
            </a:r>
            <a:r>
              <a:rPr lang="ru-RU" sz="3600" b="1" dirty="0" err="1"/>
              <a:t>щодо</a:t>
            </a:r>
            <a:r>
              <a:rPr lang="ru-RU" sz="3600" b="1" dirty="0"/>
              <a:t> </a:t>
            </a:r>
            <a:r>
              <a:rPr lang="ru-RU" sz="3600" b="1" dirty="0" err="1"/>
              <a:t>відносин</a:t>
            </a:r>
            <a:r>
              <a:rPr lang="ru-RU" sz="3600" b="1" dirty="0"/>
              <a:t>, </a:t>
            </a:r>
            <a:r>
              <a:rPr lang="ru-RU" sz="3600" b="1" dirty="0" err="1"/>
              <a:t>які</a:t>
            </a:r>
            <a:r>
              <a:rPr lang="ru-RU" sz="3600" b="1" dirty="0"/>
              <a:t> </a:t>
            </a:r>
            <a:r>
              <a:rPr lang="ru-RU" sz="3600" b="1" dirty="0" err="1"/>
              <a:t>відповідно</a:t>
            </a:r>
            <a:r>
              <a:rPr lang="ru-RU" sz="3600" b="1" dirty="0"/>
              <a:t> до закону, статуту </a:t>
            </a:r>
            <a:br>
              <a:rPr lang="ru-RU" sz="3600" b="1" dirty="0"/>
            </a:br>
            <a:r>
              <a:rPr lang="ru-RU" sz="3600" b="1" dirty="0"/>
              <a:t>(</a:t>
            </a:r>
            <a:r>
              <a:rPr lang="ru-RU" sz="3600" b="1" dirty="0" err="1"/>
              <a:t>положення</a:t>
            </a:r>
            <a:r>
              <a:rPr lang="ru-RU" sz="3600" b="1" dirty="0" smtClean="0"/>
              <a:t>)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громадських</a:t>
            </a:r>
            <a:r>
              <a:rPr lang="ru-RU" sz="3600" b="1" dirty="0" smtClean="0"/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об'єднань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/>
              <a:t>віднесені</a:t>
            </a:r>
            <a:r>
              <a:rPr lang="ru-RU" sz="3600" b="1" dirty="0" smtClean="0"/>
              <a:t> </a:t>
            </a:r>
            <a:r>
              <a:rPr lang="ru-RU" sz="3600" b="1" dirty="0"/>
              <a:t>до </a:t>
            </a:r>
            <a:r>
              <a:rPr lang="ru-RU" sz="3600" b="1" dirty="0" err="1"/>
              <a:t>його</a:t>
            </a:r>
            <a:r>
              <a:rPr lang="ru-RU" sz="3600" b="1" dirty="0"/>
              <a:t> </a:t>
            </a:r>
            <a:r>
              <a:rPr lang="ru-RU" sz="3600" b="1" dirty="0" err="1"/>
              <a:t>внутрішньої</a:t>
            </a:r>
            <a:r>
              <a:rPr lang="ru-RU" sz="3600" b="1" dirty="0"/>
              <a:t> </a:t>
            </a:r>
            <a:br>
              <a:rPr lang="ru-RU" sz="3600" b="1" dirty="0"/>
            </a:br>
            <a:r>
              <a:rPr lang="ru-RU" sz="3600" b="1" dirty="0" err="1"/>
              <a:t>діяльності</a:t>
            </a:r>
            <a:r>
              <a:rPr lang="ru-RU" sz="3600" b="1" dirty="0"/>
              <a:t> </a:t>
            </a:r>
            <a:r>
              <a:rPr lang="ru-RU" sz="3600" b="1" dirty="0" err="1"/>
              <a:t>або</a:t>
            </a:r>
            <a:r>
              <a:rPr lang="ru-RU" sz="3600" b="1" dirty="0"/>
              <a:t> </a:t>
            </a:r>
            <a:r>
              <a:rPr lang="ru-RU" sz="3600" b="1" dirty="0" err="1"/>
              <a:t>виключної</a:t>
            </a:r>
            <a:r>
              <a:rPr lang="ru-RU" sz="3600" b="1" dirty="0"/>
              <a:t> </a:t>
            </a:r>
            <a:r>
              <a:rPr lang="ru-RU" sz="3600" b="1" dirty="0" err="1"/>
              <a:t>компетенції</a:t>
            </a:r>
            <a:r>
              <a:rPr lang="ru-RU" sz="3600" b="1" dirty="0"/>
              <a:t>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3600" dirty="0" smtClean="0">
                <a:solidFill>
                  <a:srgbClr val="FF0000"/>
                </a:solidFill>
              </a:rPr>
              <a:t>Адміністративна справа (</a:t>
            </a:r>
            <a:r>
              <a:rPr lang="uk-UA" sz="3600" dirty="0" err="1" smtClean="0">
                <a:solidFill>
                  <a:srgbClr val="FF0000"/>
                </a:solidFill>
              </a:rPr>
              <a:t>справа</a:t>
            </a:r>
            <a:r>
              <a:rPr lang="uk-UA" sz="3600" dirty="0" smtClean="0">
                <a:solidFill>
                  <a:srgbClr val="FF0000"/>
                </a:solidFill>
              </a:rPr>
              <a:t> адміністративної юрисдикції) </a:t>
            </a:r>
            <a:r>
              <a:rPr lang="uk-UA" sz="3600" i="1" dirty="0" smtClean="0">
                <a:solidFill>
                  <a:srgbClr val="FF0000"/>
                </a:solidFill>
              </a:rPr>
              <a:t>— </a:t>
            </a:r>
            <a:endParaRPr lang="uk-UA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це переданий на вирішення адміністративного суду публічно-правовий спір, у якому хоча б однією зі сторін є суб’єкт, який основі законодавства здійснює владні функції.</a:t>
            </a:r>
          </a:p>
        </p:txBody>
      </p:sp>
    </p:spTree>
  </p:cSld>
  <p:clrMapOvr>
    <a:masterClrMapping/>
  </p:clrMapOvr>
  <p:transition>
    <p:wheel spokes="8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dirty="0" smtClean="0">
                <a:solidFill>
                  <a:srgbClr val="FF0000"/>
                </a:solidFill>
              </a:rPr>
              <a:t>Підсудність — 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це розмежування компетенції між окремими ланками судової системи і між судами однієї ланки щодо розгляду і вирішення підвідомчий їм адміністративних справ. </a:t>
            </a:r>
          </a:p>
          <a:p>
            <a:pPr>
              <a:defRPr/>
            </a:pPr>
            <a:endParaRPr lang="uk-UA" dirty="0"/>
          </a:p>
        </p:txBody>
      </p:sp>
    </p:spTree>
  </p:cSld>
  <p:clrMapOvr>
    <a:masterClrMapping/>
  </p:clrMapOvr>
  <p:transition>
    <p:wheel spokes="8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1C8EB56-51F5-4AF1-ACE0-033D820EB45E}" type="slidenum">
              <a:rPr lang="ru-RU"/>
              <a:pPr>
                <a:defRPr/>
              </a:pPr>
              <a:t>66</a:t>
            </a:fld>
            <a:endParaRPr lang="ru-RU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uk-UA" sz="4400" b="1">
                <a:latin typeface="Times New Roman" pitchFamily="18" charset="0"/>
              </a:rPr>
              <a:t>Види підсудності</a:t>
            </a:r>
          </a:p>
          <a:p>
            <a:pPr>
              <a:defRPr/>
            </a:pPr>
            <a:r>
              <a:rPr lang="uk-UA" sz="4400" b="1">
                <a:latin typeface="Times New Roman" pitchFamily="18" charset="0"/>
              </a:rPr>
              <a:t> </a:t>
            </a:r>
            <a:r>
              <a:rPr lang="ru-RU" sz="4400" b="1">
                <a:solidFill>
                  <a:srgbClr val="FF0000"/>
                </a:solidFill>
              </a:rPr>
              <a:t>Предметна </a:t>
            </a:r>
          </a:p>
          <a:p>
            <a:pPr>
              <a:defRPr/>
            </a:pPr>
            <a:r>
              <a:rPr lang="ru-RU" sz="4400" b="1">
                <a:solidFill>
                  <a:srgbClr val="FF0000"/>
                </a:solidFill>
              </a:rPr>
              <a:t> Територіальна </a:t>
            </a:r>
          </a:p>
          <a:p>
            <a:pPr>
              <a:defRPr/>
            </a:pPr>
            <a:r>
              <a:rPr lang="ru-RU" sz="4400" b="1">
                <a:solidFill>
                  <a:srgbClr val="FF0000"/>
                </a:solidFill>
              </a:rPr>
              <a:t> Інстанційна</a:t>
            </a:r>
            <a:r>
              <a:rPr lang="ru-RU"/>
              <a:t>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   </a:t>
            </a:r>
            <a:endParaRPr lang="ru-RU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uk-UA" sz="4000" b="1" dirty="0" smtClean="0">
                <a:solidFill>
                  <a:srgbClr val="7030A0"/>
                </a:solidFill>
              </a:rPr>
              <a:t>7</a:t>
            </a:r>
            <a:r>
              <a:rPr lang="uk-UA" sz="3200" b="1" dirty="0" smtClean="0">
                <a:solidFill>
                  <a:srgbClr val="7030A0"/>
                </a:solidFill>
              </a:rPr>
              <a:t>. Відкриття провадження в адміністративній справі.</a:t>
            </a:r>
            <a:endParaRPr lang="uk-UA" sz="3200" dirty="0" smtClean="0">
              <a:solidFill>
                <a:srgbClr val="7030A0"/>
              </a:solidFill>
            </a:endParaRPr>
          </a:p>
          <a:p>
            <a:pPr eaLnBrk="1" hangingPunct="1">
              <a:buNone/>
              <a:defRPr/>
            </a:pPr>
            <a:endParaRPr lang="uk-UA" sz="4000" dirty="0" smtClean="0"/>
          </a:p>
          <a:p>
            <a:pPr eaLnBrk="1" hangingPunct="1">
              <a:defRPr/>
            </a:pPr>
            <a:r>
              <a:rPr lang="uk-UA" sz="4000" b="1" dirty="0" smtClean="0"/>
              <a:t>А</a:t>
            </a:r>
            <a:r>
              <a:rPr lang="ru-RU" sz="4000" b="1" dirty="0" err="1" smtClean="0"/>
              <a:t>дміністративний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процес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розпочинається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з</a:t>
            </a:r>
            <a:r>
              <a:rPr lang="ru-RU" sz="4000" b="1" dirty="0" smtClean="0"/>
              <a:t> </a:t>
            </a:r>
            <a:r>
              <a:rPr lang="ru-RU" sz="4000" b="1" dirty="0" err="1" smtClean="0">
                <a:solidFill>
                  <a:srgbClr val="FF0000"/>
                </a:solidFill>
              </a:rPr>
              <a:t>подання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</a:rPr>
              <a:t>адміністративного</a:t>
            </a:r>
            <a:r>
              <a:rPr lang="ru-RU" sz="4000" b="1" dirty="0" smtClean="0">
                <a:solidFill>
                  <a:srgbClr val="FF0000"/>
                </a:solidFill>
              </a:rPr>
              <a:t> позову до суду</a:t>
            </a:r>
            <a:r>
              <a:rPr lang="ru-RU" sz="4000" dirty="0" smtClean="0">
                <a:solidFill>
                  <a:srgbClr val="FF0000"/>
                </a:solidFill>
              </a:rPr>
              <a:t>. </a:t>
            </a:r>
            <a:endParaRPr lang="uk-UA" sz="4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543800" cy="4419600"/>
          </a:xfrm>
        </p:spPr>
        <p:txBody>
          <a:bodyPr/>
          <a:lstStyle/>
          <a:p>
            <a:pPr eaLnBrk="1" hangingPunct="1">
              <a:defRPr/>
            </a:pPr>
            <a:r>
              <a:rPr lang="uk-UA" dirty="0" smtClean="0"/>
              <a:t> </a:t>
            </a:r>
            <a:r>
              <a:rPr lang="ru-RU" sz="4400" b="1" dirty="0" err="1" smtClean="0"/>
              <a:t>адміністративний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позов</a:t>
            </a:r>
            <a:r>
              <a:rPr lang="ru-RU" sz="4400" b="1" dirty="0" smtClean="0"/>
              <a:t> </a:t>
            </a:r>
            <a:r>
              <a:rPr lang="ru-RU" sz="4400" b="1" dirty="0" err="1" smtClean="0">
                <a:solidFill>
                  <a:srgbClr val="FF0000"/>
                </a:solidFill>
              </a:rPr>
              <a:t>подається</a:t>
            </a:r>
            <a:r>
              <a:rPr lang="ru-RU" sz="4400" b="1" dirty="0" smtClean="0">
                <a:solidFill>
                  <a:srgbClr val="FF0000"/>
                </a:solidFill>
              </a:rPr>
              <a:t> до суду у </a:t>
            </a:r>
            <a:r>
              <a:rPr lang="ru-RU" sz="4400" b="1" dirty="0" err="1" smtClean="0">
                <a:solidFill>
                  <a:srgbClr val="FF0000"/>
                </a:solidFill>
              </a:rPr>
              <a:t>формі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 err="1" smtClean="0">
                <a:solidFill>
                  <a:srgbClr val="FF0000"/>
                </a:solidFill>
              </a:rPr>
              <a:t>письмової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 err="1" smtClean="0">
                <a:solidFill>
                  <a:srgbClr val="FF0000"/>
                </a:solidFill>
              </a:rPr>
              <a:t>позовної</a:t>
            </a:r>
            <a:r>
              <a:rPr lang="ru-RU" sz="4400" b="1" dirty="0" smtClean="0">
                <a:solidFill>
                  <a:srgbClr val="FF0000"/>
                </a:solidFill>
              </a:rPr>
              <a:t> заяви </a:t>
            </a:r>
            <a:r>
              <a:rPr lang="ru-RU" sz="4400" b="1" u="sng" dirty="0" err="1" smtClean="0">
                <a:solidFill>
                  <a:srgbClr val="00B050"/>
                </a:solidFill>
              </a:rPr>
              <a:t>особисто</a:t>
            </a:r>
            <a:r>
              <a:rPr lang="ru-RU" sz="4400" b="1" u="sng" dirty="0" smtClean="0">
                <a:solidFill>
                  <a:srgbClr val="00B050"/>
                </a:solidFill>
              </a:rPr>
              <a:t> </a:t>
            </a:r>
            <a:r>
              <a:rPr lang="ru-RU" sz="4400" b="1" u="sng" dirty="0" err="1" smtClean="0">
                <a:solidFill>
                  <a:srgbClr val="00B050"/>
                </a:solidFill>
              </a:rPr>
              <a:t>позивачем</a:t>
            </a:r>
            <a:r>
              <a:rPr lang="ru-RU" sz="4400" b="1" u="sng" dirty="0" smtClean="0">
                <a:solidFill>
                  <a:srgbClr val="00B050"/>
                </a:solidFill>
              </a:rPr>
              <a:t> </a:t>
            </a:r>
            <a:r>
              <a:rPr lang="ru-RU" sz="4400" b="1" u="sng" dirty="0" err="1" smtClean="0">
                <a:solidFill>
                  <a:srgbClr val="00B050"/>
                </a:solidFill>
              </a:rPr>
              <a:t>або</a:t>
            </a:r>
            <a:r>
              <a:rPr lang="ru-RU" sz="4400" b="1" u="sng" dirty="0" smtClean="0">
                <a:solidFill>
                  <a:srgbClr val="00B050"/>
                </a:solidFill>
              </a:rPr>
              <a:t> </a:t>
            </a:r>
            <a:r>
              <a:rPr lang="ru-RU" sz="4400" b="1" u="sng" dirty="0" err="1" smtClean="0">
                <a:solidFill>
                  <a:srgbClr val="00B050"/>
                </a:solidFill>
              </a:rPr>
              <a:t>його</a:t>
            </a:r>
            <a:r>
              <a:rPr lang="ru-RU" sz="4400" b="1" u="sng" dirty="0" smtClean="0">
                <a:solidFill>
                  <a:srgbClr val="00B050"/>
                </a:solidFill>
              </a:rPr>
              <a:t> </a:t>
            </a:r>
            <a:r>
              <a:rPr lang="ru-RU" sz="4400" b="1" u="sng" dirty="0" err="1" smtClean="0">
                <a:solidFill>
                  <a:srgbClr val="00B050"/>
                </a:solidFill>
              </a:rPr>
              <a:t>представником</a:t>
            </a:r>
            <a:r>
              <a:rPr lang="ru-RU" sz="4400" b="1" u="sng" dirty="0" smtClean="0">
                <a:solidFill>
                  <a:srgbClr val="00B050"/>
                </a:solidFill>
              </a:rPr>
              <a:t>.</a:t>
            </a:r>
            <a:r>
              <a:rPr lang="ru-RU" sz="4400" u="sng" dirty="0" smtClean="0">
                <a:solidFill>
                  <a:srgbClr val="00B050"/>
                </a:solidFill>
              </a:rPr>
              <a:t> </a:t>
            </a:r>
            <a:endParaRPr lang="uk-UA" sz="4400" u="sng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05000"/>
            <a:ext cx="8075612" cy="4403724"/>
          </a:xfrm>
        </p:spPr>
        <p:txBody>
          <a:bodyPr/>
          <a:lstStyle/>
          <a:p>
            <a:pPr eaLnBrk="1" hangingPunct="1">
              <a:defRPr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При цьому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позовна заява повинна відповідати вимогам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b="1" u="sng" dirty="0" smtClean="0">
                <a:latin typeface="Times New Roman" pitchFamily="18" charset="0"/>
                <a:cs typeface="Times New Roman" pitchFamily="18" charset="0"/>
              </a:rPr>
              <a:t>встановленим у ст.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b="1" u="sng" dirty="0" smtClean="0">
                <a:latin typeface="Times New Roman" pitchFamily="18" charset="0"/>
                <a:cs typeface="Times New Roman" pitchFamily="18" charset="0"/>
              </a:rPr>
              <a:t>106 КАСУ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тобто містити відомості про: </a:t>
            </a:r>
          </a:p>
          <a:p>
            <a:pPr eaLnBrk="1" hangingPunct="1">
              <a:defRPr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найменування адміністративного суду; </a:t>
            </a:r>
          </a:p>
          <a:p>
            <a:pPr eaLnBrk="1" hangingPunct="1">
              <a:defRPr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ім’я (найменування) позивача, поштова адреса, а також номер засобу зв’язку, адреса електронної пошти, якщо такі є;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    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1022350"/>
          </a:xfrm>
        </p:spPr>
        <p:txBody>
          <a:bodyPr/>
          <a:lstStyle/>
          <a:p>
            <a:pPr algn="ctr" eaLnBrk="1" hangingPunct="1"/>
            <a:r>
              <a:rPr lang="uk-UA" sz="3600" b="1" smtClean="0">
                <a:solidFill>
                  <a:schemeClr val="tx1"/>
                </a:solidFill>
              </a:rPr>
              <a:t>Функції</a:t>
            </a:r>
            <a:r>
              <a:rPr lang="ru-RU" sz="3600" b="1" smtClean="0">
                <a:solidFill>
                  <a:schemeClr val="tx1"/>
                </a:solidFill>
              </a:rPr>
              <a:t>органів адміністративної юстиції </a:t>
            </a:r>
            <a:r>
              <a:rPr lang="uk-UA" sz="3600" b="1" smtClean="0">
                <a:solidFill>
                  <a:schemeClr val="tx1"/>
                </a:solidFill>
              </a:rPr>
              <a:t>:</a:t>
            </a:r>
            <a:endParaRPr lang="ru-RU" sz="3600" b="1" smtClean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28600" y="1600200"/>
            <a:ext cx="5943600" cy="4876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правозахисна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правоохоронна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контрольна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правопоновлююча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превентивна, </a:t>
            </a:r>
          </a:p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виховна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Содержимое 5" descr="phot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248400" y="1676400"/>
            <a:ext cx="2895600" cy="4572000"/>
          </a:xfrm>
        </p:spPr>
      </p:pic>
    </p:spTree>
  </p:cSld>
  <p:clrMapOvr>
    <a:masterClrMapping/>
  </p:clrMapOvr>
  <p:transition>
    <p:wheel spokes="8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531813"/>
          </a:xfrm>
        </p:spPr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2988" y="765175"/>
            <a:ext cx="7543800" cy="5330825"/>
          </a:xfrm>
        </p:spPr>
        <p:txBody>
          <a:bodyPr/>
          <a:lstStyle/>
          <a:p>
            <a:pPr>
              <a:defRPr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ім’я (найменування) відповідача, посада і місце служби посадової чи службової особи, поштова адреса, а також номер засобу зв’язку, адреса електронної пошти, якщо такі відомі;</a:t>
            </a:r>
          </a:p>
          <a:p>
            <a:pPr>
              <a:defRPr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зміст позовних вимог і виклад обставин, якими позивач обґрунтовує свої вимоги; </a:t>
            </a:r>
          </a:p>
          <a:p>
            <a:pPr>
              <a:defRPr/>
            </a:pPr>
            <a:endParaRPr lang="uk-UA" dirty="0" smtClean="0"/>
          </a:p>
          <a:p>
            <a:pPr>
              <a:defRPr/>
            </a:pPr>
            <a:endParaRPr lang="uk-UA" dirty="0"/>
          </a:p>
        </p:txBody>
      </p:sp>
    </p:spTree>
  </p:cSld>
  <p:clrMapOvr>
    <a:masterClrMapping/>
  </p:clrMapOvr>
  <p:transition>
    <p:wheel spokes="8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 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76400"/>
            <a:ext cx="7786687" cy="4705350"/>
          </a:xfrm>
        </p:spPr>
        <p:txBody>
          <a:bodyPr/>
          <a:lstStyle/>
          <a:p>
            <a:pPr eaLnBrk="1" hangingPunct="1">
              <a:defRPr/>
            </a:pPr>
            <a:r>
              <a:rPr lang="uk-UA" sz="2800" dirty="0" smtClean="0"/>
              <a:t>5)</a:t>
            </a:r>
            <a:r>
              <a:rPr lang="ru-RU" sz="2800" dirty="0" smtClean="0"/>
              <a:t> </a:t>
            </a:r>
            <a:r>
              <a:rPr lang="uk-UA" sz="2800" dirty="0" smtClean="0"/>
              <a:t>у разі необхідності – клопотання про звільнення від сплати судового збору; про звільнення від оплати правової допомоги і забезпечення надання правової допомоги, якщо відповідний орган відмовив особі у забезпеченні правової допомоги; про призначення судової експертизи; про витребування доказів; про виклик свідків тощо;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8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524000"/>
            <a:ext cx="7543800" cy="5105400"/>
          </a:xfrm>
        </p:spPr>
        <p:txBody>
          <a:bodyPr/>
          <a:lstStyle/>
          <a:p>
            <a:pPr>
              <a:defRPr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6)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перелік документів та інших матеріалів, що додаються. Якщо заява подається представником, то окрім зазначених відомостей вона повинна також містити ім’я представника, його поштову адресу, а також номер засобу зв’язку, адресу електронної пошти, якщо такі є. </a:t>
            </a:r>
          </a:p>
          <a:p>
            <a:pPr>
              <a:defRPr/>
            </a:pPr>
            <a:endParaRPr lang="uk-UA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543800" cy="4560888"/>
          </a:xfrm>
        </p:spPr>
        <p:txBody>
          <a:bodyPr/>
          <a:lstStyle/>
          <a:p>
            <a:pPr eaLnBrk="1" hangingPunct="1">
              <a:defRPr/>
            </a:pPr>
            <a:r>
              <a:rPr lang="uk-UA" sz="2000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Одночасно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такою </a:t>
            </a:r>
            <a:r>
              <a:rPr lang="ru-RU" b="1" dirty="0" err="1" smtClean="0"/>
              <a:t>позовною</a:t>
            </a:r>
            <a:r>
              <a:rPr lang="ru-RU" b="1" dirty="0" smtClean="0"/>
              <a:t> </a:t>
            </a:r>
            <a:r>
              <a:rPr lang="ru-RU" b="1" dirty="0" err="1" smtClean="0"/>
              <a:t>заявою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подається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довіреність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чи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інший</a:t>
            </a:r>
            <a:r>
              <a:rPr lang="ru-RU" b="1" dirty="0" smtClean="0">
                <a:solidFill>
                  <a:srgbClr val="FF0000"/>
                </a:solidFill>
              </a:rPr>
              <a:t> документ, </a:t>
            </a:r>
            <a:r>
              <a:rPr lang="ru-RU" b="1" dirty="0" err="1" smtClean="0">
                <a:solidFill>
                  <a:srgbClr val="FF0000"/>
                </a:solidFill>
              </a:rPr>
              <a:t>що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підтверджує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повноваження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представника</a:t>
            </a:r>
            <a:r>
              <a:rPr lang="ru-RU" b="1" dirty="0" smtClean="0">
                <a:solidFill>
                  <a:srgbClr val="FF0000"/>
                </a:solidFill>
              </a:rPr>
              <a:t>. </a:t>
            </a:r>
            <a:endParaRPr lang="uk-UA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ru-RU" b="1" dirty="0" err="1" smtClean="0">
                <a:solidFill>
                  <a:srgbClr val="00B050"/>
                </a:solidFill>
              </a:rPr>
              <a:t>Позовна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заява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підписується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/>
              <a:t>позивачем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представником</a:t>
            </a:r>
            <a:r>
              <a:rPr lang="ru-RU" b="1" dirty="0" smtClean="0"/>
              <a:t> </a:t>
            </a:r>
            <a:r>
              <a:rPr lang="ru-RU" b="1" dirty="0" err="1" smtClean="0"/>
              <a:t>із</a:t>
            </a:r>
            <a:r>
              <a:rPr lang="ru-RU" b="1" dirty="0" smtClean="0"/>
              <a:t> </a:t>
            </a:r>
            <a:r>
              <a:rPr lang="ru-RU" b="1" dirty="0" err="1" smtClean="0"/>
              <a:t>зазначенням</a:t>
            </a:r>
            <a:r>
              <a:rPr lang="ru-RU" b="1" dirty="0" smtClean="0"/>
              <a:t> </a:t>
            </a:r>
            <a:r>
              <a:rPr lang="ru-RU" b="1" dirty="0" err="1" smtClean="0"/>
              <a:t>дати</a:t>
            </a:r>
            <a:r>
              <a:rPr lang="ru-RU" b="1" dirty="0" smtClean="0"/>
              <a:t>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підписання</a:t>
            </a:r>
            <a:r>
              <a:rPr lang="ru-RU" b="1" dirty="0" smtClean="0"/>
              <a:t>. </a:t>
            </a:r>
            <a:endParaRPr lang="uk-UA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</a:rPr>
              <a:t>Характеристика основних функцій: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533400" y="1600200"/>
          <a:ext cx="8001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3"/>
          <p:cNvSpPr>
            <a:spLocks noGrp="1"/>
          </p:cNvSpPr>
          <p:nvPr>
            <p:ph type="title"/>
          </p:nvPr>
        </p:nvSpPr>
        <p:spPr>
          <a:xfrm>
            <a:off x="685800" y="401638"/>
            <a:ext cx="8153400" cy="5508625"/>
          </a:xfrm>
        </p:spPr>
        <p:txBody>
          <a:bodyPr>
            <a:spAutoFit/>
          </a:bodyPr>
          <a:lstStyle/>
          <a:p>
            <a:pPr eaLnBrk="1" hangingPunct="1"/>
            <a:r>
              <a:rPr lang="ru-RU" sz="3200" smtClean="0">
                <a:solidFill>
                  <a:schemeClr val="tx1"/>
                </a:solidFill>
              </a:rPr>
              <a:t>ПРАВООХОРОНА ФУНКЦІЯ:</a:t>
            </a: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>
                <a:solidFill>
                  <a:schemeClr val="tx1"/>
                </a:solidFill>
              </a:rPr>
              <a:t/>
            </a:r>
            <a:br>
              <a:rPr lang="ru-RU" sz="3200" smtClean="0">
                <a:solidFill>
                  <a:schemeClr val="tx1"/>
                </a:solidFill>
              </a:rPr>
            </a:br>
            <a:r>
              <a:rPr lang="ru-RU" sz="3200" smtClean="0">
                <a:solidFill>
                  <a:schemeClr val="tx1"/>
                </a:solidFill>
              </a:rPr>
              <a:t>захищаючи права конкретної особи- позивача, суд одночасно здійснює охорону режиму законності у цілому.</a:t>
            </a:r>
            <a:br>
              <a:rPr lang="ru-RU" sz="3200" smtClean="0">
                <a:solidFill>
                  <a:schemeClr val="tx1"/>
                </a:solidFill>
              </a:rPr>
            </a:br>
            <a:r>
              <a:rPr lang="ru-RU" sz="3200" smtClean="0">
                <a:solidFill>
                  <a:schemeClr val="tx1"/>
                </a:solidFill>
              </a:rPr>
              <a:t> Притягнення до відповідальності адміністративного органу за порушення прав певної особи зменшує ймовірність того, що цей же або інший адміністративний орган вчинить подібне порушення закону повторно.</a:t>
            </a:r>
          </a:p>
        </p:txBody>
      </p:sp>
    </p:spTree>
  </p:cSld>
  <p:clrMapOvr>
    <a:masterClrMapping/>
  </p:clrMapOvr>
  <p:transition>
    <p:wheel spokes="8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633</TotalTime>
  <Words>2268</Words>
  <Application>Microsoft Office PowerPoint</Application>
  <PresentationFormat>Экран (4:3)</PresentationFormat>
  <Paragraphs>266</Paragraphs>
  <Slides>73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73</vt:i4>
      </vt:variant>
    </vt:vector>
  </HeadingPairs>
  <TitlesOfParts>
    <vt:vector size="74" baseType="lpstr">
      <vt:lpstr>Обычная</vt:lpstr>
      <vt:lpstr>Національна академія внутрішніх справ Кафедра адміністративного права і процесу </vt:lpstr>
      <vt:lpstr>1. Поняття адміністративної юстиції.</vt:lpstr>
      <vt:lpstr>Сам по собі термін «адміністративна юстиція» внутрішньо суперечливий, тому що поєднує різні за своєю суттю поняття  «адміністрація» і «юстиція». </vt:lpstr>
      <vt:lpstr>Слайд 4</vt:lpstr>
      <vt:lpstr>У юридичній теорії та практиці перед судовим контролем за державним управлінням ставилися два основні завдання:</vt:lpstr>
      <vt:lpstr>Сучасна наука адміністративного права додає до переліку завдань адміністративної юстиції ще два:</vt:lpstr>
      <vt:lpstr>Функціїорганів адміністративної юстиції :</vt:lpstr>
      <vt:lpstr>Характеристика основних функцій:</vt:lpstr>
      <vt:lpstr>ПРАВООХОРОНА ФУНКЦІЯ:  захищаючи права конкретної особи- позивача, суд одночасно здійснює охорону режиму законності у цілому.  Притягнення до відповідальності адміністративного органу за порушення прав певної особи зменшує ймовірність того, що цей же або інший адміністративний орган вчинить подібне порушення закону повторно.</vt:lpstr>
      <vt:lpstr>Решта описаних функцій є допоміжними.</vt:lpstr>
      <vt:lpstr>Слайд 11</vt:lpstr>
      <vt:lpstr>Слайд 12</vt:lpstr>
      <vt:lpstr>ОЗНАКИ АДМІНІСТРАТИВНОЇ ЮСТИЦІЇ</vt:lpstr>
      <vt:lpstr>Слайд 14</vt:lpstr>
      <vt:lpstr>Мета, завдання та принципи адміністративної юстиції</vt:lpstr>
      <vt:lpstr> Завдання адміністративного судочинства:  </vt:lpstr>
      <vt:lpstr>завдання адміністративної юстиції</vt:lpstr>
      <vt:lpstr>завдання адміністративної юстиції</vt:lpstr>
      <vt:lpstr>2. Принципи адміністративної юстиції.</vt:lpstr>
      <vt:lpstr>Слайд 20</vt:lpstr>
      <vt:lpstr>Слайд 21</vt:lpstr>
      <vt:lpstr>Слайд 22</vt:lpstr>
      <vt:lpstr>Також:</vt:lpstr>
      <vt:lpstr>3.Світові моделі організації адміністративної юстиції</vt:lpstr>
      <vt:lpstr>Континентальна модель адміністративної юстиції. </vt:lpstr>
      <vt:lpstr>Англосаксонська модель адміністративної юстиції</vt:lpstr>
      <vt:lpstr>Східноєвропейська модель адміністративної юстиції. </vt:lpstr>
      <vt:lpstr>Традиційна модель адміністративної юстиції. </vt:lpstr>
      <vt:lpstr>4. Співвідношення адміністративної юстиції та адміністративного судочинства </vt:lpstr>
      <vt:lpstr>Адміністративне судочинство, як складова адміністративної юстиції, </vt:lpstr>
      <vt:lpstr> ознаки, притаманні українській моделі адміністративної юстиції:  </vt:lpstr>
      <vt:lpstr>Наступні:</vt:lpstr>
      <vt:lpstr>Наступні:</vt:lpstr>
      <vt:lpstr> 4. Нормативно-правове забезпечення адміністративного судочинства: </vt:lpstr>
      <vt:lpstr>Кодекс адміністративного судочинства </vt:lpstr>
      <vt:lpstr>Закони України у сфері адміністративної юстиції: </vt:lpstr>
      <vt:lpstr>   Підзаконні нормативно-правові акти у системі правового забезпечення діяльності адміністративних судів України:  </vt:lpstr>
      <vt:lpstr>  Укази Президента України щодо створення і регулювання діяльності адміністративних судів: «</vt:lpstr>
      <vt:lpstr>   </vt:lpstr>
      <vt:lpstr>Суб’єкт владних повноважень -</vt:lpstr>
      <vt:lpstr>5. Система адміністративних судів. </vt:lpstr>
      <vt:lpstr>Судову систему України складають : </vt:lpstr>
      <vt:lpstr>Систему судів загальної юрисдикції складають: </vt:lpstr>
      <vt:lpstr>Суди  загальної  юрисдикції  спеціалізуються  на  розгляді</vt:lpstr>
      <vt:lpstr>Місцеві  загальні суди</vt:lpstr>
      <vt:lpstr>  Місцевими    адміністративними     судами    є </vt:lpstr>
      <vt:lpstr>УКАЗ  ПРЕЗИДЕНТА УКРАЇНИ</vt:lpstr>
      <vt:lpstr>Стаття 2 КАСУ</vt:lpstr>
      <vt:lpstr>Стаття 2 КАСУ</vt:lpstr>
      <vt:lpstr>Стаття 17 КАСУ</vt:lpstr>
      <vt:lpstr>Стаття 17 КАСУ</vt:lpstr>
      <vt:lpstr>Стаття 17 КАСУ</vt:lpstr>
      <vt:lpstr>Слайд 53</vt:lpstr>
      <vt:lpstr>  </vt:lpstr>
      <vt:lpstr>Слайд 55</vt:lpstr>
      <vt:lpstr>Слайд 56</vt:lpstr>
      <vt:lpstr>Слайд 57</vt:lpstr>
      <vt:lpstr>Слайд 58</vt:lpstr>
      <vt:lpstr>Стаття 17 КАСУ</vt:lpstr>
      <vt:lpstr>Стаття 17 КАСУ</vt:lpstr>
      <vt:lpstr>Стаття 17 КАСУ</vt:lpstr>
      <vt:lpstr>Стаття 17 КАСУ</vt:lpstr>
      <vt:lpstr>Стаття 17 КАСУ</vt:lpstr>
      <vt:lpstr>Адміністративна справа (справа адміністративної юрисдикції) — </vt:lpstr>
      <vt:lpstr>Підсудність — </vt:lpstr>
      <vt:lpstr>Слайд 66</vt:lpstr>
      <vt:lpstr>   </vt:lpstr>
      <vt:lpstr>Слайд 68</vt:lpstr>
      <vt:lpstr>Слайд 69</vt:lpstr>
      <vt:lpstr>Слайд 70</vt:lpstr>
      <vt:lpstr>  </vt:lpstr>
      <vt:lpstr>Слайд 72</vt:lpstr>
      <vt:lpstr>Слайд 73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внутрішніх справ України Національна академія внутрішніх справ Кафедра адміністративного права і процесу     курс лекцій з дисципліни “ Адміністративне судочинство ”</dc:title>
  <dc:creator>Оксана</dc:creator>
  <cp:lastModifiedBy>User</cp:lastModifiedBy>
  <cp:revision>76</cp:revision>
  <dcterms:modified xsi:type="dcterms:W3CDTF">2016-05-28T08:54:45Z</dcterms:modified>
</cp:coreProperties>
</file>