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88" r:id="rId1"/>
  </p:sldMasterIdLst>
  <p:sldIdLst>
    <p:sldId id="405" r:id="rId2"/>
    <p:sldId id="292" r:id="rId3"/>
    <p:sldId id="293" r:id="rId4"/>
    <p:sldId id="359" r:id="rId5"/>
    <p:sldId id="362" r:id="rId6"/>
    <p:sldId id="365" r:id="rId7"/>
    <p:sldId id="366" r:id="rId8"/>
    <p:sldId id="360" r:id="rId9"/>
    <p:sldId id="364" r:id="rId10"/>
    <p:sldId id="363" r:id="rId11"/>
    <p:sldId id="361" r:id="rId12"/>
    <p:sldId id="369" r:id="rId13"/>
    <p:sldId id="368" r:id="rId14"/>
    <p:sldId id="367" r:id="rId15"/>
    <p:sldId id="372" r:id="rId16"/>
    <p:sldId id="371" r:id="rId17"/>
    <p:sldId id="375" r:id="rId18"/>
    <p:sldId id="374" r:id="rId19"/>
    <p:sldId id="378" r:id="rId20"/>
    <p:sldId id="377" r:id="rId21"/>
    <p:sldId id="379" r:id="rId22"/>
    <p:sldId id="380" r:id="rId23"/>
    <p:sldId id="376" r:id="rId24"/>
    <p:sldId id="383" r:id="rId25"/>
    <p:sldId id="384" r:id="rId26"/>
    <p:sldId id="385" r:id="rId27"/>
    <p:sldId id="382" r:id="rId28"/>
    <p:sldId id="388" r:id="rId29"/>
    <p:sldId id="389" r:id="rId30"/>
    <p:sldId id="390" r:id="rId31"/>
    <p:sldId id="391" r:id="rId32"/>
    <p:sldId id="381" r:id="rId33"/>
    <p:sldId id="387" r:id="rId34"/>
    <p:sldId id="392" r:id="rId35"/>
    <p:sldId id="393" r:id="rId36"/>
    <p:sldId id="394" r:id="rId37"/>
    <p:sldId id="395" r:id="rId38"/>
    <p:sldId id="386" r:id="rId39"/>
    <p:sldId id="398" r:id="rId40"/>
    <p:sldId id="399" r:id="rId41"/>
    <p:sldId id="400" r:id="rId42"/>
    <p:sldId id="370" r:id="rId43"/>
    <p:sldId id="402" r:id="rId44"/>
    <p:sldId id="403" r:id="rId45"/>
    <p:sldId id="404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AAD"/>
    <a:srgbClr val="00EA80"/>
    <a:srgbClr val="FCFF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6" autoAdjust="0"/>
    <p:restoredTop sz="94709" autoAdjust="0"/>
  </p:normalViewPr>
  <p:slideViewPr>
    <p:cSldViewPr>
      <p:cViewPr>
        <p:scale>
          <a:sx n="80" d="100"/>
          <a:sy n="80" d="100"/>
        </p:scale>
        <p:origin x="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492">
            <a:off x="214631" y="359071"/>
            <a:ext cx="8773683" cy="1614180"/>
          </a:xfrm>
          <a:solidFill>
            <a:schemeClr val="bg1">
              <a:lumMod val="85000"/>
            </a:schemeClr>
          </a:solidFill>
          <a:ln/>
        </p:spPr>
        <p:txBody>
          <a:bodyPr anchor="t">
            <a:normAutofit fontScale="90000"/>
          </a:bodyPr>
          <a:lstStyle/>
          <a:p>
            <a:pPr algn="ctr"/>
            <a:r>
              <a:rPr lang="uk-UA" sz="2800" b="1" cap="all" dirty="0" smtClean="0"/>
              <a:t>Національна академія внутрішніх справ</a:t>
            </a:r>
            <a:r>
              <a:rPr lang="uk-UA" sz="2800" cap="all" dirty="0" smtClean="0"/>
              <a:t/>
            </a:r>
            <a:br>
              <a:rPr lang="uk-UA" sz="2800" cap="all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Кафедра адміністративного права і процесу</a:t>
            </a:r>
            <a:br>
              <a:rPr lang="uk-UA" sz="3200" dirty="0" smtClean="0"/>
            </a:br>
            <a:endParaRPr lang="uk-UA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076" y="2143116"/>
            <a:ext cx="8774659" cy="4440769"/>
          </a:xfrm>
          <a:solidFill>
            <a:srgbClr val="73FFE6"/>
          </a:solidFill>
          <a:ln/>
        </p:spPr>
        <p:txBody>
          <a:bodyPr anchor="t">
            <a:normAutofit/>
          </a:bodyPr>
          <a:lstStyle/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Тема № 15. </a:t>
            </a:r>
            <a:r>
              <a:rPr lang="uk-UA" sz="2800" b="1" cap="all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Провадження в справах</a:t>
            </a:r>
          </a:p>
          <a:p>
            <a:pPr algn="ctr">
              <a:buNone/>
            </a:pPr>
            <a:r>
              <a:rPr lang="uk-UA" sz="2800" b="1" cap="all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про адміністративні проступки</a:t>
            </a:r>
            <a:endParaRPr lang="uk-UA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2DiagRect 76"/>
          <p:cNvSpPr/>
          <p:nvPr/>
        </p:nvSpPr>
        <p:spPr>
          <a:xfrm>
            <a:off x="214282" y="214290"/>
            <a:ext cx="8754487" cy="6500858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E1FFE5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just"/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Нормативне     регулювання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     провадження      у </a:t>
            </a:r>
          </a:p>
          <a:p>
            <a:pPr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справах про адміністративні проступки здійснюється низкою актів, основним з яких є Кодекс України про адміністративні правопорушення., який було прийнято 07.12.1984 р., але, на жаль, багато його положень не відповідають вимогам часу і підлягають перегляду. Крім того, часте внесення змін і доповнень робить Кодекс дуже рухомим і ускладнює користування ним.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36575"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Крім Кодексу України про адміністративні правопорушення, який регулює загальні положення провадження, існує низка спеціальних норм, що регламентують особливості провадження з окремих категорій адміністративних проступків.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tar16 39"/>
          <p:cNvSpPr/>
          <p:nvPr/>
        </p:nvSpPr>
        <p:spPr>
          <a:xfrm>
            <a:off x="285720" y="4429132"/>
            <a:ext cx="1000132" cy="992180"/>
          </a:xfrm>
          <a:prstGeom prst="star16">
            <a:avLst/>
          </a:prstGeom>
          <a:solidFill>
            <a:srgbClr val="4060FF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sz="4000" b="1" dirty="0">
                <a:solidFill>
                  <a:srgbClr val="FFEA01"/>
                </a:solidFill>
                <a:latin typeface="Courier New"/>
              </a:rPr>
              <a:t>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31"/>
          <p:cNvSpPr/>
          <p:nvPr/>
        </p:nvSpPr>
        <p:spPr>
          <a:xfrm>
            <a:off x="406691" y="401515"/>
            <a:ext cx="8406421" cy="5953938"/>
          </a:xfrm>
          <a:prstGeom prst="plaque">
            <a:avLst/>
          </a:prstGeom>
          <a:solidFill>
            <a:srgbClr val="F7FFB8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sz="4800" b="1" dirty="0">
                <a:solidFill>
                  <a:srgbClr val="FE0000"/>
                </a:solidFill>
                <a:latin typeface="Times New Roman"/>
              </a:rPr>
              <a:t>2. </a:t>
            </a:r>
            <a: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Суб’єкти провадження у справах про адміністративні правопорушення</a:t>
            </a:r>
            <a:r>
              <a:rPr sz="4800" b="1" dirty="0" smtClean="0">
                <a:solidFill>
                  <a:srgbClr val="FE0000"/>
                </a:solidFill>
                <a:latin typeface="Times New Roman"/>
              </a:rPr>
              <a:t> </a:t>
            </a:r>
            <a:endParaRPr sz="4800" b="1" dirty="0">
              <a:solidFill>
                <a:srgbClr val="FE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249026" y="1714488"/>
            <a:ext cx="8677744" cy="1857387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1) суб’єкти, що вирішують справу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(державні органи, їх посадові особи, які уповноважені розглядати та приймати рішення у справах про адміністративні проступки, їх перелік визначений ст. 213, а також статтями 218 – 244-8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141"/>
          <p:cNvSpPr/>
          <p:nvPr/>
        </p:nvSpPr>
        <p:spPr>
          <a:xfrm>
            <a:off x="297205" y="191039"/>
            <a:ext cx="8566444" cy="1264429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Суб’єктів провадження у справах про адміністративні проступки можна класифікувати за характером процесуального статусу на три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групи: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285720" y="3786190"/>
            <a:ext cx="8677744" cy="1285884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2) суб’єкти, щодо яких вирішується справа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(можуть відноситись практично будь-яки суб’єкти, як органи, так i посадові особи);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285720" y="5286388"/>
            <a:ext cx="8677744" cy="1143008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3) допоміжні учасники процесу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(свідки, постраждалі, експерти, перекладачі, адвокати).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82"/>
          <p:cNvSpPr/>
          <p:nvPr/>
        </p:nvSpPr>
        <p:spPr>
          <a:xfrm>
            <a:off x="214282" y="214290"/>
            <a:ext cx="8715435" cy="6429420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just"/>
            <a:r>
              <a:rPr lang="uk-UA" sz="2000" b="1" i="1" dirty="0" smtClean="0"/>
              <a:t>                      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Особлива група учасників провадження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–</a:t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         громадські організації, товариські суди,</a:t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         трудові колективи, адміністрація за місцем роботи, навчання або проживання правопорушників. Вони співробітничають з державними органами, допомагаючи їм у здійсненні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виховної роботи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ряді випадків такі учасники провадження мають бути поінформовані про заходи адміністративного впливу, вжиті до винних. Вони можуть подавати клопотання про скорочення строку позбавлення спеціального права.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Особа, що вчинила правопорушення, може бути звільнена від адміністративної відповідальності з передачею матеріалів на розгляд товариського суду, громадської організації, трудового колективу.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ctionButtonInformation 246"/>
          <p:cNvSpPr/>
          <p:nvPr/>
        </p:nvSpPr>
        <p:spPr>
          <a:xfrm>
            <a:off x="285720" y="500042"/>
            <a:ext cx="1188429" cy="1037113"/>
          </a:xfrm>
          <a:prstGeom prst="actionButtonInformation">
            <a:avLst/>
          </a:prstGeom>
          <a:solidFill>
            <a:srgbClr val="9C8D0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880704" y="165185"/>
            <a:ext cx="7418658" cy="714135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rmAutofit fontScale="67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1) Суб’єкти, які вирішують справу: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928671"/>
            <a:ext cx="8861615" cy="1857387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68288" indent="-268288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а) суб’єкти, які розслідують справу і складають протокол;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68288" indent="-268288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б) суб’єкти, які розглядають і приймають рішення у справі.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hape 1"/>
          <p:cNvSpPr txBox="1">
            <a:spLocks/>
          </p:cNvSpPr>
          <p:nvPr/>
        </p:nvSpPr>
        <p:spPr>
          <a:xfrm>
            <a:off x="285720" y="2857496"/>
            <a:ext cx="8429684" cy="857011"/>
          </a:xfrm>
          <a:prstGeom prst="rect">
            <a:avLst/>
          </a:prstGeom>
          <a:solidFill>
            <a:srgbClr val="FFFDF0"/>
          </a:solidFill>
          <a:ln/>
        </p:spPr>
        <p:txBody>
          <a:bodyPr anchor="t">
            <a:normAutofit fontScale="82500" lnSpcReduction="20000"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Згідно зі ст. 213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справи про адміністративні правопорушення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розглядаються: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hape 2"/>
          <p:cNvSpPr txBox="1">
            <a:spLocks/>
          </p:cNvSpPr>
          <p:nvPr/>
        </p:nvSpPr>
        <p:spPr>
          <a:xfrm>
            <a:off x="142844" y="3714752"/>
            <a:ext cx="8858312" cy="2786082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68288" indent="-2682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1) адміністративними комісіями;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68288" indent="-2682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2) виконавчими комітетами селищних, сільських рад;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68288" indent="-2682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3) районними,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районними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у місті, міськими чи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міськрайонними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судами (суддями), місцевими адміністративними та господарськими судами, апеляційними судами, вищими спеціалізованими судами та Верховним Судом України;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68288" indent="-2682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4) органами внутрішніх справ, органами державних інспекцій та іншими органами (посадовими особами), уповноваженими на це законодавчими актами України.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142844" y="2071678"/>
            <a:ext cx="8858312" cy="2071702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lvl="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Предметна (видова) підвідомчість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– це нормативне вирішення питання про те, якому виду органів доручено розглядати відповідну категорію справ.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141"/>
          <p:cNvSpPr/>
          <p:nvPr/>
        </p:nvSpPr>
        <p:spPr>
          <a:xfrm>
            <a:off x="297205" y="191038"/>
            <a:ext cx="8566444" cy="1809201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Органи (посадові особи) розглядають справи про адміністративні проступки в межах своєї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підвідомчості.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142844" y="4357694"/>
            <a:ext cx="8858312" cy="2143140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6350" lvl="0" indent="-635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Територіальна підвідомчість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– нормативне вирішення питання про те, де (а тому і яким органом) повинна розглядатися конкретна справа.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500034" y="165185"/>
            <a:ext cx="8072494" cy="714135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2) Суб’єкти, щодо яких  вирішується  справа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928671"/>
            <a:ext cx="8861615" cy="5786477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just"/>
            <a:r>
              <a:rPr lang="uk-UA" sz="2400" dirty="0" smtClean="0"/>
              <a:t>Особу порушника характеризують, перш за все, ознаки, властиві суб’єктові проступку (вік, стать, службовий, соціальний стан, протиправна поведінка в минулому тощо), а також поведінка в трудовому колективі і в побуті, ставлення до сім’ї, колег по роботі, навчанню тощо.</a:t>
            </a:r>
          </a:p>
          <a:p>
            <a:pPr algn="just"/>
            <a:r>
              <a:rPr lang="uk-UA" sz="2400" dirty="0" smtClean="0"/>
              <a:t>Особа, яка притягається до адміністративної відповідальності, </a:t>
            </a:r>
            <a:r>
              <a:rPr lang="uk-UA" sz="2400" b="1" i="1" dirty="0" smtClean="0"/>
              <a:t>має право</a:t>
            </a:r>
            <a:r>
              <a:rPr lang="uk-UA" sz="2400" dirty="0" smtClean="0"/>
              <a:t>: знайомитися з матеріалами справи, давати пояснення, надавати докази, заявляти клопотання; при розгляді справи користуватися юридичною допомогою адвоката, іншого фахівця у галузі права, який за законом має право на надання правової допомоги особисто чи за дорученням юридичної особи, виступати рідною мовою і користуватися послугами перекладача, якщо не володіє мовою, якою ведеться провадження; оскаржити постанову у справі.</a:t>
            </a:r>
          </a:p>
          <a:p>
            <a:pPr marL="268288" indent="-268288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500034" y="165185"/>
            <a:ext cx="8072494" cy="906361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3) Допоміжні учасники процесу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1142984"/>
            <a:ext cx="8861615" cy="5572164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533400" indent="-266700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Допоміжними учасниками провадження є:</a:t>
            </a:r>
          </a:p>
          <a:p>
            <a:pPr marL="533400" indent="-266700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потерпілий,</a:t>
            </a:r>
          </a:p>
          <a:p>
            <a:pPr marL="533400" indent="-266700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законні представники особи, яка притягається до адміністративної відповідальності, і потерпілого,</a:t>
            </a:r>
          </a:p>
          <a:p>
            <a:pPr marL="533400" indent="-266700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адвокат,</a:t>
            </a:r>
          </a:p>
          <a:p>
            <a:pPr marL="533400" indent="-266700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свідок,</a:t>
            </a:r>
          </a:p>
          <a:p>
            <a:pPr marL="533400" indent="-266700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експерт</a:t>
            </a:r>
          </a:p>
          <a:p>
            <a:pPr marL="533400" indent="-266700"/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- перекладач.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32"/>
          <p:cNvSpPr/>
          <p:nvPr/>
        </p:nvSpPr>
        <p:spPr>
          <a:xfrm>
            <a:off x="364582" y="334165"/>
            <a:ext cx="8423262" cy="6139160"/>
          </a:xfrm>
          <a:prstGeom prst="plaque">
            <a:avLst/>
          </a:prstGeom>
          <a:solidFill>
            <a:srgbClr val="FFE4DC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sz="4800" b="1" dirty="0">
                <a:solidFill>
                  <a:srgbClr val="000000"/>
                </a:solidFill>
                <a:latin typeface="Times New Roman"/>
              </a:rPr>
              <a:t>3. </a:t>
            </a: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Стадії провадження </a:t>
            </a:r>
          </a:p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в справах про адміністративні правопорушення</a:t>
            </a:r>
            <a:endParaRPr sz="4800" b="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643998" cy="2062103"/>
          </a:xfrm>
          <a:prstGeom prst="rect">
            <a:avLst/>
          </a:prstGeom>
          <a:solidFill>
            <a:srgbClr val="00EA8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Стадії провадження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– це сукупність певних процесуальних дій у справах про адміністративні правопорушення, які об’єднані певною метою: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2500306"/>
            <a:ext cx="6357982" cy="3785652"/>
          </a:xfrm>
          <a:prstGeom prst="rect">
            <a:avLst/>
          </a:prstGeom>
          <a:solidFill>
            <a:srgbClr val="00EA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Порушення справи;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II.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Адміністративне розслідування;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III.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Розгляд та вирішення справи;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Перегляд рішення;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V.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Виконання рішення.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que 30"/>
          <p:cNvSpPr/>
          <p:nvPr/>
        </p:nvSpPr>
        <p:spPr>
          <a:xfrm>
            <a:off x="263509" y="569895"/>
            <a:ext cx="8591712" cy="5650845"/>
          </a:xfrm>
          <a:prstGeom prst="plaque">
            <a:avLst/>
          </a:prstGeom>
          <a:solidFill>
            <a:srgbClr val="FFE8C7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sz="4900" b="1" dirty="0">
                <a:solidFill>
                  <a:srgbClr val="002060"/>
                </a:solidFill>
                <a:latin typeface="Times New Roman"/>
              </a:rPr>
              <a:t>1. </a:t>
            </a:r>
            <a:r>
              <a:rPr lang="uk-UA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Поняття провадження в справах про адміністративні правопорушення</a:t>
            </a:r>
            <a:endParaRPr sz="4900" b="1" dirty="0">
              <a:solidFill>
                <a:srgbClr val="00206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139540" y="214291"/>
            <a:ext cx="8861615" cy="6429420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just"/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Завданнями провадження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в справах про адміністративні правопорушення є: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901700" indent="-368300" algn="just">
              <a:tabLst>
                <a:tab pos="444500" algn="l"/>
              </a:tabLst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- своєчасне, всебічне, повне і об'єктивне з'ясування обставин кожної справи,</a:t>
            </a:r>
          </a:p>
          <a:p>
            <a:pPr marL="901700" indent="-368300" algn="just">
              <a:tabLst>
                <a:tab pos="444500" algn="l"/>
              </a:tabLst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- вирішення її в точній відповідності з законом, забезпечення виконання винесеної постанови,</a:t>
            </a:r>
          </a:p>
          <a:p>
            <a:pPr marL="901700" indent="-368300" algn="just">
              <a:tabLst>
                <a:tab pos="444500" algn="l"/>
              </a:tabLst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- виявлення причин та умов, що сприяють вчиненню адміністративних правопорушень,</a:t>
            </a:r>
          </a:p>
          <a:p>
            <a:pPr marL="901700" indent="-368300" algn="just">
              <a:tabLst>
                <a:tab pos="444500" algn="l"/>
              </a:tabLst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- запобігання правопорушенням,</a:t>
            </a:r>
          </a:p>
          <a:p>
            <a:pPr marL="901700" indent="-368300" algn="just">
              <a:tabLst>
                <a:tab pos="444500" algn="l"/>
              </a:tabLst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- виховання громадян у дусі додержання законів,</a:t>
            </a:r>
          </a:p>
          <a:p>
            <a:pPr marL="901700" indent="-368300" algn="just">
              <a:tabLst>
                <a:tab pos="444500" algn="l"/>
              </a:tabLst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- зміцнення законності.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Порядок провадження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в справах про адміністративні правопорушення в органах (посадовими особами), уповноважених розглядати справи про адміністративні правопорушення, визначається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та іншими законами України.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139540" y="214291"/>
            <a:ext cx="8861615" cy="6429420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Провадження в справі про адміністративне правопорушення </a:t>
            </a:r>
            <a:r>
              <a:rPr lang="uk-UA" sz="2200" b="1" i="1" dirty="0" smtClean="0">
                <a:latin typeface="Times New Roman" pitchFamily="18" charset="0"/>
                <a:cs typeface="Times New Roman" pitchFamily="18" charset="0"/>
              </a:rPr>
              <a:t>не може бути розпочато, а розпочате підлягає закриттю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за таких обставин: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indent="-26670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відсутність події і складу адміністративного правопорушення;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indent="-26670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недосягнення особою на момент вчинення адміністративного правопорушення шістнадцятирічного віку;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indent="-26670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 неосудність особи, яка вчинила протиправну дію чи бездіяльність;</a:t>
            </a:r>
          </a:p>
          <a:p>
            <a:pPr marL="355600" indent="-26670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 вчинення дії особою в стані крайньої необхідності або необхідної оборони;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indent="-26670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видання акта амністії, якщо він усуває застосування адміністративного стягнення;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indent="-26670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 скасування акта, який встановлює адміністративну відповідальність;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indent="-26670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7)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 закінчення на момент розгляду справи про адміністративне правопорушення строків, передбачених статтею 38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КпАП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55600" indent="-266700" algn="just"/>
            <a:r>
              <a:rPr lang="uk-UA" sz="2200" b="1" spc="-60" dirty="0" smtClean="0">
                <a:latin typeface="Times New Roman" pitchFamily="18" charset="0"/>
                <a:cs typeface="Times New Roman" pitchFamily="18" charset="0"/>
              </a:rPr>
              <a:t>8)</a:t>
            </a:r>
            <a:r>
              <a:rPr lang="uk-UA" sz="2200" spc="-60" dirty="0" smtClean="0">
                <a:latin typeface="Times New Roman" pitchFamily="18" charset="0"/>
                <a:cs typeface="Times New Roman" pitchFamily="18" charset="0"/>
              </a:rPr>
              <a:t> наявність по тому самому факту щодо </a:t>
            </a:r>
            <a:r>
              <a:rPr lang="uk-UA" sz="2200" spc="-60" dirty="0" err="1" smtClean="0">
                <a:latin typeface="Times New Roman" pitchFamily="18" charset="0"/>
                <a:cs typeface="Times New Roman" pitchFamily="18" charset="0"/>
              </a:rPr>
              <a:t>праовпорушника</a:t>
            </a:r>
            <a:r>
              <a:rPr lang="uk-UA" sz="2200" spc="-60" dirty="0" smtClean="0">
                <a:latin typeface="Times New Roman" pitchFamily="18" charset="0"/>
                <a:cs typeface="Times New Roman" pitchFamily="18" charset="0"/>
              </a:rPr>
              <a:t> постанови компетентного органу (посадової особи) про накладення адміністративного стягнення, або </a:t>
            </a:r>
            <a:r>
              <a:rPr lang="uk-UA" sz="2200" spc="-60" dirty="0" err="1" smtClean="0">
                <a:latin typeface="Times New Roman" pitchFamily="18" charset="0"/>
                <a:cs typeface="Times New Roman" pitchFamily="18" charset="0"/>
              </a:rPr>
              <a:t>нескасованої</a:t>
            </a:r>
            <a:r>
              <a:rPr lang="uk-UA" sz="2200" spc="-60" dirty="0" smtClean="0">
                <a:latin typeface="Times New Roman" pitchFamily="18" charset="0"/>
                <a:cs typeface="Times New Roman" pitchFamily="18" charset="0"/>
              </a:rPr>
              <a:t> постанови про закриття справи про адміністративне правопорушення, а також порушення по даному факту кримінальної справи;</a:t>
            </a:r>
          </a:p>
          <a:p>
            <a:pPr marL="355600" indent="-26670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смерть особи, щодо якої було розпочато провадження в справі.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"/>
          <p:cNvSpPr>
            <a:spLocks noGrp="1"/>
          </p:cNvSpPr>
          <p:nvPr>
            <p:ph type="title"/>
          </p:nvPr>
        </p:nvSpPr>
        <p:spPr>
          <a:xfrm>
            <a:off x="257454" y="106248"/>
            <a:ext cx="8505150" cy="1322487"/>
          </a:xfrm>
          <a:solidFill>
            <a:srgbClr val="FFBFBF"/>
          </a:solidFill>
          <a:ln/>
        </p:spPr>
        <p:txBody>
          <a:bodyPr anchor="ctr">
            <a:no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Відкритий розгляд справи про адміністративне правопорушення</a:t>
            </a:r>
            <a:endParaRPr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Shape 2"/>
          <p:cNvSpPr>
            <a:spLocks noGrp="1"/>
          </p:cNvSpPr>
          <p:nvPr>
            <p:ph idx="1"/>
          </p:nvPr>
        </p:nvSpPr>
        <p:spPr>
          <a:xfrm>
            <a:off x="299563" y="1571612"/>
            <a:ext cx="8454614" cy="5079622"/>
          </a:xfrm>
          <a:solidFill>
            <a:srgbClr val="FFFAC0"/>
          </a:solidFill>
          <a:ln/>
        </p:spPr>
        <p:txBody>
          <a:bodyPr anchor="ctr">
            <a:no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Справа про адміністративне правопорушення розглядається відкрито крім випадків, коли це суперечить інтересам охорони державної таємниці.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З метою підвищення виховної і запобіжної ролі провадження в справах про адміністративні правопорушення такі справи можуть розглядатися безпосередньо в трудових колективах, за місцем навчання або проживання порушника. 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30"/>
          <p:cNvSpPr/>
          <p:nvPr/>
        </p:nvSpPr>
        <p:spPr>
          <a:xfrm>
            <a:off x="263509" y="569895"/>
            <a:ext cx="8591712" cy="5650845"/>
          </a:xfrm>
          <a:prstGeom prst="plaque">
            <a:avLst/>
          </a:prstGeom>
          <a:solidFill>
            <a:srgbClr val="FFE8C7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ru-RU" sz="4900" b="1" dirty="0" smtClean="0">
                <a:solidFill>
                  <a:srgbClr val="002060"/>
                </a:solidFill>
                <a:latin typeface="Times New Roman"/>
              </a:rPr>
              <a:t>4</a:t>
            </a:r>
            <a:r>
              <a:rPr sz="4900" b="1" dirty="0" smtClean="0">
                <a:solidFill>
                  <a:srgbClr val="002060"/>
                </a:solidFill>
                <a:latin typeface="Times New Roman"/>
              </a:rPr>
              <a:t>. </a:t>
            </a:r>
            <a:r>
              <a:rPr lang="uk-UA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Докази в справах про адміністративні правопорушення, оцінка доказів</a:t>
            </a:r>
            <a:endParaRPr sz="4900" b="1" dirty="0">
              <a:solidFill>
                <a:srgbClr val="00206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1"/>
          <p:cNvSpPr>
            <a:spLocks noGrp="1"/>
          </p:cNvSpPr>
          <p:nvPr>
            <p:ph type="title"/>
          </p:nvPr>
        </p:nvSpPr>
        <p:spPr>
          <a:xfrm>
            <a:off x="142844" y="165185"/>
            <a:ext cx="8786874" cy="834924"/>
          </a:xfrm>
          <a:solidFill>
            <a:srgbClr val="FFFDF0"/>
          </a:solidFill>
          <a:ln/>
        </p:spPr>
        <p:txBody>
          <a:bodyPr anchor="ctr">
            <a:no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Докази в справі про адміністративне правопорушення</a:t>
            </a:r>
            <a:endParaRPr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Shape 2"/>
          <p:cNvSpPr>
            <a:spLocks noGrp="1"/>
          </p:cNvSpPr>
          <p:nvPr>
            <p:ph idx="1"/>
          </p:nvPr>
        </p:nvSpPr>
        <p:spPr>
          <a:xfrm>
            <a:off x="139540" y="1142984"/>
            <a:ext cx="8892587" cy="5499851"/>
          </a:xfrm>
          <a:solidFill>
            <a:srgbClr val="FFFAC0"/>
          </a:solidFill>
          <a:ln/>
        </p:spPr>
        <p:txBody>
          <a:bodyPr anchor="ctr">
            <a:normAutofit fontScale="92500" lnSpcReduction="20000"/>
          </a:bodyPr>
          <a:lstStyle/>
          <a:p>
            <a:pPr marL="6350" indent="-6350" algn="just">
              <a:buNone/>
            </a:pPr>
            <a:r>
              <a:rPr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будь-які фактичні дані, на основі яких у визначеному законом порядку орган (посадова особа) встановлює наявність чи відсутність адміністративного правопорушення, винність даної особи в його вчиненні та інші обставини, що мають значення для правильного вирішення справи</a:t>
            </a:r>
          </a:p>
          <a:p>
            <a:pPr marL="1168400" indent="0" algn="just" defTabSz="1079500"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90600" indent="0" algn="just" defTabSz="107950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Ці дані встановлюються протоколом про адміністративне правопорушення, поясненнями особи, яка притягається до адміністративної відповідальності, потерпілих, свідків, висновком експерта, речовими доказами, показаннями технічних приладів, які використовуються при нагляді за виконанням правил, норм і стандартів, що стосуються забезпечення безпеки дорожнього руху, протоколом про вилучення речей і документів, а також іншими документами.</a:t>
            </a:r>
            <a:endParaRPr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ctionButtonInformation 77"/>
          <p:cNvSpPr/>
          <p:nvPr/>
        </p:nvSpPr>
        <p:spPr>
          <a:xfrm>
            <a:off x="214282" y="3357562"/>
            <a:ext cx="809420" cy="952909"/>
          </a:xfrm>
          <a:prstGeom prst="actionButtonInformation">
            <a:avLst/>
          </a:prstGeom>
          <a:solidFill>
            <a:srgbClr val="FFEA01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1"/>
          <p:cNvSpPr>
            <a:spLocks noGrp="1"/>
          </p:cNvSpPr>
          <p:nvPr>
            <p:ph type="title"/>
          </p:nvPr>
        </p:nvSpPr>
        <p:spPr>
          <a:xfrm>
            <a:off x="428596" y="165184"/>
            <a:ext cx="8286808" cy="1263551"/>
          </a:xfrm>
          <a:solidFill>
            <a:srgbClr val="FFFDF0"/>
          </a:solidFill>
          <a:ln/>
        </p:spPr>
        <p:txBody>
          <a:bodyPr anchor="ctr"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 доказів</a:t>
            </a:r>
            <a:endParaRPr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Shape 2"/>
          <p:cNvSpPr>
            <a:spLocks noGrp="1"/>
          </p:cNvSpPr>
          <p:nvPr>
            <p:ph idx="1"/>
          </p:nvPr>
        </p:nvSpPr>
        <p:spPr>
          <a:xfrm>
            <a:off x="139540" y="1571613"/>
            <a:ext cx="8892587" cy="4929222"/>
          </a:xfrm>
          <a:solidFill>
            <a:srgbClr val="FFFAC0"/>
          </a:solidFill>
          <a:ln/>
        </p:spPr>
        <p:txBody>
          <a:bodyPr anchor="ctr">
            <a:normAutofit/>
          </a:bodyPr>
          <a:lstStyle/>
          <a:p>
            <a:pPr marL="6350" indent="-6350" algn="ctr">
              <a:buNone/>
            </a:pPr>
            <a:r>
              <a:rPr sz="28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Орган (посадова особа) оцінює докази за своїм внутрішнім переконанням, що ґрунтується на всебічному, повному і об'єктивному дослідженні всіх обставин справи в їх сукупності, керуючись законом і правосвідомістю</a:t>
            </a:r>
            <a:r>
              <a:rPr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sz="4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1"/>
          <p:cNvSpPr>
            <a:spLocks noGrp="1"/>
          </p:cNvSpPr>
          <p:nvPr>
            <p:ph type="title"/>
          </p:nvPr>
        </p:nvSpPr>
        <p:spPr>
          <a:xfrm>
            <a:off x="285720" y="165184"/>
            <a:ext cx="8501122" cy="1263551"/>
          </a:xfrm>
          <a:solidFill>
            <a:srgbClr val="FFFDF0"/>
          </a:solidFill>
          <a:ln/>
        </p:spPr>
        <p:txBody>
          <a:bodyPr anchor="ctr">
            <a:noAutofit/>
          </a:bodyPr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Передача матеріалів прокурору, органу попереднього слідства або дізнання</a:t>
            </a:r>
            <a:endParaRPr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Shape 2"/>
          <p:cNvSpPr>
            <a:spLocks noGrp="1"/>
          </p:cNvSpPr>
          <p:nvPr>
            <p:ph idx="1"/>
          </p:nvPr>
        </p:nvSpPr>
        <p:spPr>
          <a:xfrm>
            <a:off x="139540" y="1571613"/>
            <a:ext cx="8892587" cy="4929222"/>
          </a:xfrm>
          <a:solidFill>
            <a:srgbClr val="FFFAC0"/>
          </a:solidFill>
          <a:ln/>
        </p:spPr>
        <p:txBody>
          <a:bodyPr anchor="ctr">
            <a:normAutofit/>
          </a:bodyPr>
          <a:lstStyle/>
          <a:p>
            <a:pPr marL="6350" indent="-6350" algn="ctr">
              <a:buNone/>
            </a:pPr>
            <a:r>
              <a:rPr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Якщо при розгляді справи орган (посадова особа) прийде до висновку, що в порушенні є ознаки злочину, він передає матеріали прокурору, органу досудового слідства або дізнання</a:t>
            </a:r>
            <a:r>
              <a:rPr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sz="4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30"/>
          <p:cNvSpPr/>
          <p:nvPr/>
        </p:nvSpPr>
        <p:spPr>
          <a:xfrm>
            <a:off x="263509" y="569895"/>
            <a:ext cx="8591712" cy="5650845"/>
          </a:xfrm>
          <a:prstGeom prst="plaque">
            <a:avLst/>
          </a:prstGeom>
          <a:solidFill>
            <a:srgbClr val="FFE8C7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ru-RU" sz="4900" b="1" dirty="0" smtClean="0">
                <a:solidFill>
                  <a:srgbClr val="FF0000"/>
                </a:solidFill>
                <a:latin typeface="Times New Roman"/>
              </a:rPr>
              <a:t>5</a:t>
            </a:r>
            <a:r>
              <a:rPr sz="4900" b="1" dirty="0" smtClean="0">
                <a:solidFill>
                  <a:srgbClr val="FF0000"/>
                </a:solidFill>
                <a:latin typeface="Times New Roman"/>
              </a:rPr>
              <a:t>. </a:t>
            </a:r>
            <a:r>
              <a:rPr lang="uk-UA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Протокол в справі про адміністративні правопорушення</a:t>
            </a:r>
            <a:endParaRPr sz="4900" b="1" dirty="0">
              <a:solidFill>
                <a:srgbClr val="FF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071570"/>
          </a:xfrm>
          <a:solidFill>
            <a:srgbClr val="FFFDF0"/>
          </a:solidFill>
          <a:ln/>
        </p:spPr>
        <p:txBody>
          <a:bodyPr anchor="ctr">
            <a:noAutofit/>
          </a:bodyPr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Складання протоколу про адміністративне правопорушення</a:t>
            </a:r>
            <a:endParaRPr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Shape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  <a:solidFill>
            <a:srgbClr val="FFFAC0"/>
          </a:solidFill>
          <a:ln/>
        </p:spPr>
        <p:txBody>
          <a:bodyPr anchor="ctr">
            <a:normAutofit fontScale="85000" lnSpcReduction="20000"/>
          </a:bodyPr>
          <a:lstStyle/>
          <a:p>
            <a:pPr marL="6350" indent="-6350" algn="just"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Про вчинення адміністративного правопорушення складається протокол уповноваженими на те посадовою особою або представником громадської організації чи органу громадської самодіяльності.</a:t>
            </a:r>
          </a:p>
          <a:p>
            <a:pPr marL="901700" indent="0" algn="just"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Протокол не складається у випадках, коли відповідно до закону штраф накладається і стягується, а попередження фіксується на місці вчинення правопорушення.</a:t>
            </a:r>
            <a:endParaRPr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ctionButtonInformation 77"/>
          <p:cNvSpPr/>
          <p:nvPr/>
        </p:nvSpPr>
        <p:spPr>
          <a:xfrm>
            <a:off x="285720" y="4286256"/>
            <a:ext cx="809420" cy="952909"/>
          </a:xfrm>
          <a:prstGeom prst="actionButtonInformation">
            <a:avLst/>
          </a:prstGeom>
          <a:solidFill>
            <a:srgbClr val="FFEA01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714380"/>
          </a:xfrm>
          <a:solidFill>
            <a:srgbClr val="FFFDF0"/>
          </a:solidFill>
          <a:ln/>
        </p:spPr>
        <p:txBody>
          <a:bodyPr anchor="ctr">
            <a:noAutofit/>
          </a:bodyPr>
          <a:lstStyle/>
          <a:p>
            <a:pPr algn="ctr"/>
            <a:r>
              <a:rPr lang="uk-UA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Зміст протоколу про адміністративне правопорушення</a:t>
            </a:r>
            <a:endParaRPr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Shape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857916"/>
          </a:xfrm>
          <a:solidFill>
            <a:srgbClr val="FFFAC0"/>
          </a:solidFill>
          <a:ln/>
        </p:spPr>
        <p:txBody>
          <a:bodyPr anchor="ctr">
            <a:noAutofit/>
          </a:bodyPr>
          <a:lstStyle/>
          <a:p>
            <a:pPr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У протоколі про адміністративне правопорушення зазначаються:</a:t>
            </a:r>
          </a:p>
          <a:p>
            <a:pPr marL="615950" indent="-273050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- дата і місце його складення;</a:t>
            </a:r>
          </a:p>
          <a:p>
            <a:pPr marL="615950" indent="-273050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- посада, прізвище, ім'я, по батькові особи, яка склала протокол; </a:t>
            </a:r>
          </a:p>
          <a:p>
            <a:pPr marL="615950" indent="-273050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- відомості про особу порушника;</a:t>
            </a:r>
          </a:p>
          <a:p>
            <a:pPr marL="615950" indent="-273050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- місце, час вчинення і суть адміністративного правопорушення;</a:t>
            </a:r>
          </a:p>
          <a:p>
            <a:pPr marL="615950" indent="-273050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- нормативний акт, який передбачає відповідальність за дане правопорушення;</a:t>
            </a:r>
          </a:p>
          <a:p>
            <a:pPr marL="615950" indent="-273050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- прізвища, адреси свідків і потерпілих, якщо вони є;</a:t>
            </a:r>
          </a:p>
          <a:p>
            <a:pPr marL="615950" indent="-273050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- пояснення порушника;</a:t>
            </a:r>
          </a:p>
          <a:p>
            <a:pPr marL="615950" indent="-273050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- інші відомості, необхідні для вирішення справи. Якщо правопорушенням заподіяно матеріальну шкоду, про це також зазначається в протоколі.</a:t>
            </a:r>
          </a:p>
          <a:p>
            <a:pPr marL="6350" indent="-6350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Протокол підписується особою, яка його склала, і особою, яка вчинила адміністративне правопорушення; при наявності свідків і потерпілих протокол може бути підписано також і цими особами.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2DiagRect 76"/>
          <p:cNvSpPr/>
          <p:nvPr/>
        </p:nvSpPr>
        <p:spPr>
          <a:xfrm>
            <a:off x="255082" y="241548"/>
            <a:ext cx="8642249" cy="6257032"/>
          </a:xfrm>
          <a:prstGeom prst="snip2DiagRect">
            <a:avLst/>
          </a:prstGeom>
          <a:solidFill>
            <a:srgbClr val="E1FFE5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Провадження у  справах про адміністративні проступки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– це нормативно врегульована діяльність повноважених суб’єктів по застосуванню адміністративної відповідальності за скоєний адміністративний проступок, а також попередження адміністративних правопорушень.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023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Це різновид адміністративного процесу.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023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Норми щодо провадження у справах про адміністративні правопорушення містяться у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КпАП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Митному кодексі, підзаконних нормативно-правових актах.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ctionButtonInformation 77"/>
          <p:cNvSpPr/>
          <p:nvPr/>
        </p:nvSpPr>
        <p:spPr>
          <a:xfrm>
            <a:off x="500034" y="4071942"/>
            <a:ext cx="809420" cy="952909"/>
          </a:xfrm>
          <a:prstGeom prst="actionButtonInformation">
            <a:avLst/>
          </a:prstGeom>
          <a:solidFill>
            <a:srgbClr val="FFEA01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928694"/>
          </a:xfrm>
          <a:solidFill>
            <a:srgbClr val="FFFDF0"/>
          </a:solidFill>
          <a:ln/>
        </p:spPr>
        <p:txBody>
          <a:bodyPr anchor="ctr">
            <a:no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Заходи забезпечення провадження в справах про адміністративні правопорушення</a:t>
            </a:r>
            <a:endParaRPr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Shape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  <a:solidFill>
            <a:srgbClr val="FFFAC0"/>
          </a:solidFill>
          <a:ln/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випадках, прямо передбачених законами України, з метою припинення адміністративних правопорушень, коли вичерпано інші заходи впливу, встановлення особи, складення протоколу про адміністративне правопорушення у разі неможливості складення його на місці вчинення правопорушення, якщо складення протоколу є обов'язковим, забезпечення своєчасного і правильного розгляду справ та виконання постанов по справах про адміністративні правопорушення допускаються: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адміністративне затримання особи,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особистий огляд,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огляд речей,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вилучення речей та документів.</a:t>
            </a:r>
            <a:endParaRPr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928694"/>
          </a:xfrm>
          <a:solidFill>
            <a:srgbClr val="FFFDF0"/>
          </a:solidFill>
          <a:ln/>
        </p:spPr>
        <p:txBody>
          <a:bodyPr anchor="ctr">
            <a:no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Заходи забезпечення провадження в справах про адміністративні правопорушення</a:t>
            </a:r>
            <a:endParaRPr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Shape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  <a:solidFill>
            <a:srgbClr val="FFFAC0"/>
          </a:solidFill>
          <a:ln/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випадках, прямо передбачених законами України, з метою припинення адміністративних правопорушень, коли вичерпано інші заходи впливу, встановлення особи, складення протоколу про адміністративне правопорушення у разі неможливості складення його на місці вчинення правопорушення, якщо складення протоколу є обов'язковим, забезпечення своєчасного і правильного розгляду справ та виконання постанов по справах про адміністративні правопорушення допускаються: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адміністративне затримання особи,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особистий огляд,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огляд речей,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вилучення речей та документів.</a:t>
            </a:r>
            <a:endParaRPr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30"/>
          <p:cNvSpPr/>
          <p:nvPr/>
        </p:nvSpPr>
        <p:spPr>
          <a:xfrm>
            <a:off x="263509" y="569895"/>
            <a:ext cx="8591712" cy="5650845"/>
          </a:xfrm>
          <a:prstGeom prst="plaque">
            <a:avLst/>
          </a:prstGeom>
          <a:solidFill>
            <a:srgbClr val="FFE8C7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. Розгляд справи про адміністративні правопорушення</a:t>
            </a:r>
            <a:endParaRPr sz="4900" b="1" dirty="0">
              <a:solidFill>
                <a:srgbClr val="FF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214282" y="1565667"/>
            <a:ext cx="8715436" cy="791763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lvl="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Справа про адміністративне правопорушення розглядається за місцем його вчинення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141"/>
          <p:cNvSpPr/>
          <p:nvPr/>
        </p:nvSpPr>
        <p:spPr>
          <a:xfrm>
            <a:off x="297205" y="191039"/>
            <a:ext cx="8566444" cy="1166259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Місце розгляду справи</a:t>
            </a:r>
          </a:p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про адміністративне правопорушення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hape 2"/>
          <p:cNvSpPr txBox="1">
            <a:spLocks/>
          </p:cNvSpPr>
          <p:nvPr/>
        </p:nvSpPr>
        <p:spPr>
          <a:xfrm>
            <a:off x="214282" y="2500306"/>
            <a:ext cx="8715436" cy="1714512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4763" lvl="0" indent="-4763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Справи про адміністративні правопорушення, передбачені статтями 80, 81, 121 - 126,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128 - 129, частинами першою і другою статті 130, статтею 132, частиною четвертою статті 133 і статтею 139 (коли правопорушення вчинено водієм)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КпАП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можуть також розглядатися за місцем обліку транспортних засобів або за місцем проживання порушників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2"/>
          <p:cNvSpPr txBox="1">
            <a:spLocks/>
          </p:cNvSpPr>
          <p:nvPr/>
        </p:nvSpPr>
        <p:spPr>
          <a:xfrm>
            <a:off x="214282" y="4357694"/>
            <a:ext cx="8715436" cy="1071570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4763" lvl="0" indent="-4763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Справи про адміністративні правопорушення, передбачені статтями 177 і 178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КпАП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розглядаються за місцем їх вчинення або за місцем проживання порушника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hape 2"/>
          <p:cNvSpPr txBox="1">
            <a:spLocks/>
          </p:cNvSpPr>
          <p:nvPr/>
        </p:nvSpPr>
        <p:spPr>
          <a:xfrm>
            <a:off x="214282" y="5572140"/>
            <a:ext cx="8715436" cy="857256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4763" lvl="0" indent="-4763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Адміністративними комісіями справи про адміністративні правопорушення розглядаються за місцем проживання порушника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214282" y="1565667"/>
            <a:ext cx="8715436" cy="1363267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lvl="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Справа про адміністративне правопорушення розглядається в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п'ятнадцятиденний строк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з дня одержання органом (посадовою особою), правомочним розглядати справу, протоколу про адміністративне правопорушення та інших матеріалів справи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141"/>
          <p:cNvSpPr/>
          <p:nvPr/>
        </p:nvSpPr>
        <p:spPr>
          <a:xfrm>
            <a:off x="297205" y="191039"/>
            <a:ext cx="8566444" cy="1166259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Строки розгляду справ</a:t>
            </a:r>
          </a:p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про адміністративні правопорушення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2"/>
          <p:cNvSpPr txBox="1">
            <a:spLocks/>
          </p:cNvSpPr>
          <p:nvPr/>
        </p:nvSpPr>
        <p:spPr>
          <a:xfrm>
            <a:off x="214282" y="3143248"/>
            <a:ext cx="8715436" cy="2286016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Справи про адміністративні правопорушення, передбачені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статтею 42-2, частиною першою статті 44, 44-1, 106-1, 106-2, статтею 162, статтями 173, 173-1, 178, 185 і частиною першою статті 185-3, статтями 185-7, 185-10, 203 - 206-1, розглядаються протягом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доби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статтями 146, 157, 160, 160-2, 185-1, 186-2 і 186-4 - у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триденний строк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статтями 46-1, 51 і 176 - у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п'ятиденний строк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статтями 101-103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КпАП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- у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семиденний строк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hape 2"/>
          <p:cNvSpPr txBox="1">
            <a:spLocks/>
          </p:cNvSpPr>
          <p:nvPr/>
        </p:nvSpPr>
        <p:spPr>
          <a:xfrm>
            <a:off x="214282" y="5643578"/>
            <a:ext cx="8715436" cy="857256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4763" lvl="0" indent="-4763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Законами України може бути передбачено й інші строки розгляду справ про адміністративні правопорушення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214282" y="1714488"/>
            <a:ext cx="8715436" cy="4643470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Орган (посадова особа) при підготовці до розгляду справи про адміністративне правопорушення вирішує такі питання: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8775" algn="just"/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чи належить до його компетенції розгляд даної справи;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8775" algn="just"/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чи правильно складено протокол та інші матеріали справи про адміністративне правопорушення;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8775" algn="just"/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чи сповіщено осіб, які беруть участь у розгляді справи, про час і місце її розгляду;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8775" algn="just"/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чи витребувано необхідні додаткові матеріали;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8775" algn="just"/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чи підлягають задоволенню клопотання особи, яка притягається до адміністративної відповідальності, потерпілого, їх законних представників і адвоката.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141"/>
          <p:cNvSpPr/>
          <p:nvPr/>
        </p:nvSpPr>
        <p:spPr>
          <a:xfrm>
            <a:off x="297205" y="191039"/>
            <a:ext cx="8566444" cy="1237697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Підготовка до розгляду справи про адміністративне правопорушення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214282" y="1357298"/>
            <a:ext cx="8715436" cy="5357850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Орган (посадова особа) при розгляді справи про адміністративне правопорушення </a:t>
            </a:r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зобов'язаний з'ясувати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чи було вчинено адміністративне правопорушення,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чи винна дана особа в його вчиненні,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чи підлягає вона адміністративній відповідальності,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чи є обставини, що пом'якшують і обтяжують відповідальність,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чи заподіяно майнову шкоду,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чи є підстави для передачі матеріалів про адміністративне правопорушення на розгляд громадської організації, трудового колективу,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а також з'ясувати інші обставини, що мають значення для правильного вирішення справи.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141"/>
          <p:cNvSpPr/>
          <p:nvPr/>
        </p:nvSpPr>
        <p:spPr>
          <a:xfrm>
            <a:off x="297205" y="191039"/>
            <a:ext cx="8566444" cy="1094821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Обставини, що підлягають з'ясуванню при розгляді справи про адміністративне правопорушення</a:t>
            </a:r>
            <a:endParaRPr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214282" y="1928802"/>
            <a:ext cx="8715436" cy="4643470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just"/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Орган (посадова особа), який розглядає справу, встановивши причини та умови, що сприяли вчиненню адміністративного правопорушення, вносить у відповідний державний орган чи орган місцевого самоврядування, громадську організацію або посадовій особі пропозиції про вжиття заходів щодо усунення цих причин та умов. При вжиті заходи протягом місяця з дня надходження пропозиції повинно бути повідомлено орган (посадову особу), який вніс пропозицію.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141"/>
          <p:cNvSpPr/>
          <p:nvPr/>
        </p:nvSpPr>
        <p:spPr>
          <a:xfrm>
            <a:off x="297205" y="191039"/>
            <a:ext cx="8566444" cy="1594887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3000" b="1" dirty="0" smtClean="0">
                <a:latin typeface="Times New Roman" pitchFamily="18" charset="0"/>
                <a:cs typeface="Times New Roman" pitchFamily="18" charset="0"/>
              </a:rPr>
              <a:t>Пропозиції про усунення причин та умов, </a:t>
            </a:r>
          </a:p>
          <a:p>
            <a:pPr algn="ctr"/>
            <a:r>
              <a:rPr lang="uk-UA" sz="3000" b="1" dirty="0" smtClean="0">
                <a:latin typeface="Times New Roman" pitchFamily="18" charset="0"/>
                <a:cs typeface="Times New Roman" pitchFamily="18" charset="0"/>
              </a:rPr>
              <a:t>що сприяли вчиненню </a:t>
            </a:r>
          </a:p>
          <a:p>
            <a:pPr algn="ctr"/>
            <a:r>
              <a:rPr lang="uk-UA" sz="3000" b="1" dirty="0" smtClean="0">
                <a:latin typeface="Times New Roman" pitchFamily="18" charset="0"/>
                <a:cs typeface="Times New Roman" pitchFamily="18" charset="0"/>
              </a:rPr>
              <a:t>адміністративних правопорушень</a:t>
            </a:r>
            <a:endParaRPr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30"/>
          <p:cNvSpPr/>
          <p:nvPr/>
        </p:nvSpPr>
        <p:spPr>
          <a:xfrm>
            <a:off x="263509" y="569895"/>
            <a:ext cx="8591712" cy="5650845"/>
          </a:xfrm>
          <a:prstGeom prst="plaque">
            <a:avLst/>
          </a:prstGeom>
          <a:solidFill>
            <a:srgbClr val="FFE8C7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Постанова в справі про адміністративні правопорушення. Види постанов.</a:t>
            </a:r>
            <a:endParaRPr sz="4900" b="1" dirty="0">
              <a:solidFill>
                <a:srgbClr val="FF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"/>
          <p:cNvSpPr>
            <a:spLocks noGrp="1"/>
          </p:cNvSpPr>
          <p:nvPr>
            <p:ph type="title"/>
          </p:nvPr>
        </p:nvSpPr>
        <p:spPr>
          <a:xfrm>
            <a:off x="409063" y="142852"/>
            <a:ext cx="8353541" cy="1000131"/>
          </a:xfrm>
          <a:solidFill>
            <a:srgbClr val="FFBFBF"/>
          </a:solidFill>
          <a:ln/>
        </p:spPr>
        <p:txBody>
          <a:bodyPr anchor="ctr">
            <a:no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Зміст постанови по справі</a:t>
            </a:r>
            <a:b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 адміністративне правопорушення</a:t>
            </a:r>
            <a:endParaRPr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Shape 2"/>
          <p:cNvSpPr>
            <a:spLocks noGrp="1"/>
          </p:cNvSpPr>
          <p:nvPr>
            <p:ph idx="1"/>
          </p:nvPr>
        </p:nvSpPr>
        <p:spPr>
          <a:xfrm>
            <a:off x="417476" y="1203638"/>
            <a:ext cx="8336700" cy="5447597"/>
          </a:xfrm>
          <a:solidFill>
            <a:srgbClr val="FFFAC0"/>
          </a:solidFill>
          <a:ln/>
        </p:spPr>
        <p:txBody>
          <a:bodyPr anchor="ctr"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Постанова повинна містити: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найменування органу (посадової особи), який виніс постанову, дату розгляду справи;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відомості про особу, щодо якої розглядається справа;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викладення обставин, установлених при розгляді справи;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зазначення нормативного акта, який передбачає відповідальність за адміністративне правопорушення;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прийняте по справі рішення;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вирішення питання про відшкодування винним майнової шкоди;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вирішення питання про вилучені речі і документи;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вказівку про порядок і строк її оскарження.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44"/>
          <p:cNvSpPr/>
          <p:nvPr/>
        </p:nvSpPr>
        <p:spPr>
          <a:xfrm>
            <a:off x="214282" y="1285860"/>
            <a:ext cx="8716785" cy="5299086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marL="354013" indent="-354013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1) воно виникає тільки у зв’язку зі вчиненням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адміністративного 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marL="354013" indent="-354013"/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проступку;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marL="354013" indent="-354013"/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 для нього притаманне, встановлене законодавством, коло суб’єктів;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indent="-354013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3) йому притаманна індивідуальність процесуальних актів, які приймаються в ході провадження;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indent="-354013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4) застосування під час даного провадження заходів державного примусу обумовлює високий ступінь формалізації процесу;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indent="-354013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5) за допомогою даного провадження реалізуються міри адміністративної відповідальності.</a:t>
            </a:r>
            <a:endParaRPr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34"/>
          <p:cNvSpPr/>
          <p:nvPr/>
        </p:nvSpPr>
        <p:spPr>
          <a:xfrm>
            <a:off x="500033" y="205201"/>
            <a:ext cx="8072495" cy="1009221"/>
          </a:xfrm>
          <a:prstGeom prst="roundRect">
            <a:avLst/>
          </a:prstGeom>
          <a:solidFill>
            <a:srgbClr val="FDE3FF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провадження у  справах</a:t>
            </a:r>
          </a:p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про адміністративні проступки: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"/>
          <p:cNvSpPr>
            <a:spLocks noGrp="1"/>
          </p:cNvSpPr>
          <p:nvPr>
            <p:ph type="title"/>
          </p:nvPr>
        </p:nvSpPr>
        <p:spPr>
          <a:xfrm>
            <a:off x="409063" y="142852"/>
            <a:ext cx="8353541" cy="1000131"/>
          </a:xfrm>
          <a:solidFill>
            <a:srgbClr val="FFBFBF"/>
          </a:solidFill>
          <a:ln/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Види постанов по справі</a:t>
            </a:r>
            <a:b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 адміністративне правопорушення</a:t>
            </a:r>
            <a:endParaRPr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Shape 2"/>
          <p:cNvSpPr>
            <a:spLocks noGrp="1"/>
          </p:cNvSpPr>
          <p:nvPr>
            <p:ph idx="1"/>
          </p:nvPr>
        </p:nvSpPr>
        <p:spPr>
          <a:xfrm>
            <a:off x="417476" y="1203639"/>
            <a:ext cx="8336700" cy="1582419"/>
          </a:xfrm>
          <a:solidFill>
            <a:srgbClr val="FFFAC0"/>
          </a:solidFill>
          <a:ln/>
        </p:spPr>
        <p:txBody>
          <a:bodyPr anchor="t">
            <a:noAutofit/>
          </a:bodyPr>
          <a:lstStyle/>
          <a:p>
            <a:pPr marL="4763" indent="-4763" algn="ctr"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По справі про адміністративне правопорушення орган (посадова особа) виносить одну з таких постанов: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42976" y="3000372"/>
            <a:ext cx="7643866" cy="928694"/>
          </a:xfrm>
          <a:prstGeom prst="roundRect">
            <a:avLst/>
          </a:prstGeom>
          <a:solidFill>
            <a:srgbClr val="00EA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накладення адміністративного стягнення;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2976" y="4214818"/>
            <a:ext cx="7643866" cy="928694"/>
          </a:xfrm>
          <a:prstGeom prst="roundRect">
            <a:avLst/>
          </a:prstGeom>
          <a:solidFill>
            <a:srgbClr val="00EA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застосування заходів впливу, передбачених статтею 24-1 </a:t>
            </a:r>
            <a:r>
              <a:rPr lang="uk-UA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КпАП</a:t>
            </a: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42976" y="5500702"/>
            <a:ext cx="7643866" cy="928694"/>
          </a:xfrm>
          <a:prstGeom prst="roundRect">
            <a:avLst/>
          </a:prstGeom>
          <a:solidFill>
            <a:srgbClr val="00EA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закриття справи.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-420000">
            <a:off x="857224" y="3429000"/>
            <a:ext cx="285752" cy="357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-420000">
            <a:off x="858336" y="5946609"/>
            <a:ext cx="285752" cy="357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-420000">
            <a:off x="858335" y="4732163"/>
            <a:ext cx="285752" cy="357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-744776" y="4388058"/>
            <a:ext cx="320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"/>
          <p:cNvSpPr>
            <a:spLocks noGrp="1"/>
          </p:cNvSpPr>
          <p:nvPr>
            <p:ph type="title"/>
          </p:nvPr>
        </p:nvSpPr>
        <p:spPr>
          <a:xfrm>
            <a:off x="409063" y="142852"/>
            <a:ext cx="8353541" cy="1428760"/>
          </a:xfrm>
          <a:solidFill>
            <a:srgbClr val="FFBFBF"/>
          </a:solidFill>
          <a:ln/>
        </p:spPr>
        <p:txBody>
          <a:bodyPr anchor="ctr">
            <a:noAutofit/>
          </a:bodyPr>
          <a:lstStyle/>
          <a:p>
            <a:pPr algn="ctr"/>
            <a:r>
              <a:rPr lang="uk-UA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Оголошення постанови по справі</a:t>
            </a:r>
            <a:br>
              <a:rPr lang="uk-UA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 адміністративне правопорушення</a:t>
            </a:r>
            <a:br>
              <a:rPr lang="uk-UA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 вручення копії постанови</a:t>
            </a:r>
            <a:endParaRPr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Shape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5008185"/>
          </a:xfrm>
          <a:solidFill>
            <a:srgbClr val="FFFAC0"/>
          </a:solidFill>
          <a:ln/>
        </p:spPr>
        <p:txBody>
          <a:bodyPr anchor="ctr">
            <a:noAutofit/>
          </a:bodyPr>
          <a:lstStyle/>
          <a:p>
            <a:pPr algn="just">
              <a:spcBef>
                <a:spcPts val="0"/>
              </a:spcBef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Постанова оголошується негайно після закінчення розгляду справи. Копія постанови протягом трьох днів вручається або висилається особі, щодо якої її винесено.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Копія постанови в той же строк вручається або висилається потерпілому на його прохання.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Копія постанови вручається під розписку.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В разі, якщо копія постанови висилається, про це робиться відповідна відмітка у справі.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30"/>
          <p:cNvSpPr/>
          <p:nvPr/>
        </p:nvSpPr>
        <p:spPr>
          <a:xfrm>
            <a:off x="263509" y="569895"/>
            <a:ext cx="8591712" cy="5650845"/>
          </a:xfrm>
          <a:prstGeom prst="plaque">
            <a:avLst/>
          </a:prstGeom>
          <a:solidFill>
            <a:srgbClr val="FFE8C7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uk-UA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Оскарження постанови по справі про адміністративне правопорушення або внесення на неї подання прокурора.</a:t>
            </a:r>
            <a:endParaRPr sz="4900" b="1" dirty="0">
              <a:solidFill>
                <a:srgbClr val="FF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214282" y="2000240"/>
            <a:ext cx="8715436" cy="4357718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indent="447675"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Постанову по справі про адміністративне правопорушення може бути оскаржено прокурором, особою, щодо якої її винесено, а також потерпілим.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Постанова   районного,  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районного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у   місті,  міського  чи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міськрайонного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суду  (судді)  про  накладення  адміністративного стягнення може бути оскаржена в порядку визначеному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800" dirty="0" smtClean="0"/>
              <a:t>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141"/>
          <p:cNvSpPr/>
          <p:nvPr/>
        </p:nvSpPr>
        <p:spPr>
          <a:xfrm>
            <a:off x="297205" y="191039"/>
            <a:ext cx="8566444" cy="1594887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Право оскарження постанови по справі про адміністративне правопорушення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214282" y="1357298"/>
            <a:ext cx="8715436" cy="5214974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Постанову по справі про адміністративне правопорушення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може бути оскаржено: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1) постанову адміністративної комісії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– у виконавчий комітет відповідної ради або в районний,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районний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у місті, міський чи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міськрайонний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суд, у порядку, визначеному КАСУ, з особливостями, встановленими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2) рішення виконавчого комітету сільської, селищної, міської ради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– у відповідну раду або в районний,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районний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у місті, міський чи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міськрайонний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суд, у порядку, визначеному КАСУ, з особливостями, встановленими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3) постанову іншого органу (посадової особи) про накладення адміністративного стягнення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– у вищестоящий орган (вищестоящій посадовій особі) або в районний,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районний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у місті, міський чи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міськрайонний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суд, у порядку, визначеному КАСУ, з особливостями, встановленими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141"/>
          <p:cNvSpPr/>
          <p:nvPr/>
        </p:nvSpPr>
        <p:spPr>
          <a:xfrm>
            <a:off x="297205" y="191039"/>
            <a:ext cx="8566444" cy="1023383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Порядок оскарження постанови по справі про адміністративне правопорушення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214282" y="1643050"/>
            <a:ext cx="8715436" cy="5072098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indent="450850"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Скаргу на постанову по справі про адміністративне правопорушення може бути подано протягом десяти днів з дня винесення постанови.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 разі пропуску зазначеного строку з поважних причин цей строк за заявою прокурора, особи, щодо якої винесено постанову, може бути поновлено органом (посадовою особою), правомочним розглядати скаргу.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Rect 141"/>
          <p:cNvSpPr/>
          <p:nvPr/>
        </p:nvSpPr>
        <p:spPr>
          <a:xfrm>
            <a:off x="297205" y="191039"/>
            <a:ext cx="8566444" cy="1309135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Строк оскарження постанови по справі про адміністративне правопорушення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85720" y="274638"/>
            <a:ext cx="8572560" cy="1582726"/>
          </a:xfrm>
          <a:prstGeom prst="rect">
            <a:avLst/>
          </a:prstGeom>
          <a:solidFill>
            <a:srgbClr val="FFBFBF"/>
          </a:solidFill>
          <a:ln/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Завдання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провадження в справах</a:t>
            </a:r>
          </a:p>
          <a:p>
            <a:pPr lvl="0" algn="ctr">
              <a:spcBef>
                <a:spcPct val="0"/>
              </a:spcBef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про адміністративні правопорушення </a:t>
            </a:r>
          </a:p>
          <a:p>
            <a:pPr lvl="0" algn="ctr">
              <a:spcBef>
                <a:spcPct val="0"/>
              </a:spcBef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згідно зі ст. 245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804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85720" y="1928802"/>
            <a:ext cx="8572560" cy="4688750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своєчасне, всебічне, повне і об’єктивне з’ясування обставин кожної справи, вирішення її в точній відповідності з законодавством, забезпечення виконання винесеної постанови, а також виявлення причин та умов, що сприяють вчиненню адміністративних правопорушень, запобігання правопорушенням, виховання громадян у дусі додержання законів, зміцнення законності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85720" y="274638"/>
            <a:ext cx="8572560" cy="1582726"/>
          </a:xfrm>
          <a:prstGeom prst="rect">
            <a:avLst/>
          </a:prstGeom>
          <a:solidFill>
            <a:srgbClr val="FFBFBF"/>
          </a:solidFill>
          <a:ln/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Провадження в справах про </a:t>
            </a:r>
          </a:p>
          <a:p>
            <a:pPr lvl="0" algn="ctr">
              <a:spcBef>
                <a:spcPct val="0"/>
              </a:spcBef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адміністративні правопорушення </a:t>
            </a:r>
          </a:p>
          <a:p>
            <a:pPr lvl="0" algn="ctr">
              <a:spcBef>
                <a:spcPct val="0"/>
              </a:spcBef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здійснюється виходячи з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804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85720" y="1928802"/>
            <a:ext cx="8572560" cy="4688750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- суворого додержання законності,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- презумпції невинності,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- законності,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- об’єктивної істини,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- рівності громадян перед законом,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- оперативності,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- економічності тощо.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85720" y="274638"/>
            <a:ext cx="8572560" cy="1154098"/>
          </a:xfrm>
          <a:prstGeom prst="rect">
            <a:avLst/>
          </a:prstGeom>
          <a:solidFill>
            <a:srgbClr val="FFBFBF"/>
          </a:solidFill>
          <a:ln/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Строки розгляду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справ про</a:t>
            </a:r>
          </a:p>
          <a:p>
            <a:pPr lvl="0" algn="ctr">
              <a:spcBef>
                <a:spcPct val="0"/>
              </a:spcBef>
            </a:pP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адмiнiстративне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правопорушення :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804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85720" y="1500174"/>
            <a:ext cx="8572560" cy="5117378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182563" lvl="0" indent="-182563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15 діб, 7 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, 5 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, 3 доби, 1 доба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(це пояснюється тим, що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адмiнiстративне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правопорушення здебільшого легко встановлюється i, як правило, не потребує багато часу для розслідування i розгляду порівняно з кримінальними справами);</a:t>
            </a:r>
          </a:p>
          <a:p>
            <a:pPr marL="182563" lvl="0" indent="-182563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строк розгляду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адміністративних справ про адміністративні корупційні правопорушення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зупиняється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судом у разі якщо особа, щодо якої складено протокол про адміністративне корупційне правопорушення, умисно ухиляється від явки до суду або з поважних причин не може туди з’явитися.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189"/>
          <p:cNvSpPr/>
          <p:nvPr/>
        </p:nvSpPr>
        <p:spPr>
          <a:xfrm>
            <a:off x="642910" y="1357298"/>
            <a:ext cx="8286808" cy="885559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1. З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вичайне</a:t>
            </a:r>
            <a:endParaRPr sz="28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2SameRect 191"/>
          <p:cNvSpPr/>
          <p:nvPr/>
        </p:nvSpPr>
        <p:spPr>
          <a:xfrm>
            <a:off x="154023" y="214289"/>
            <a:ext cx="8844381" cy="857257"/>
          </a:xfrm>
          <a:prstGeom prst="round2SameRect">
            <a:avLst/>
          </a:prstGeom>
          <a:solidFill>
            <a:srgbClr val="E1FFFC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Види провадження:</a:t>
            </a:r>
            <a:endParaRPr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 192"/>
          <p:cNvSpPr/>
          <p:nvPr/>
        </p:nvSpPr>
        <p:spPr>
          <a:xfrm>
            <a:off x="642910" y="2428868"/>
            <a:ext cx="8286776" cy="4143404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2. С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прощене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: мінімум процесуальних дій, зокрема, протокол про адмін. правопорушення не складається:</a:t>
            </a:r>
          </a:p>
          <a:p>
            <a:pPr marL="542925" indent="-271463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визначених законом (ст.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258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КпАП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 випадках, якщо розмір штрафу не перевищує трьох неоподатковуваних мінімумів доходів громадян.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42925" indent="-271463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коли відповідно до закону штраф накладається і стягується, а попередження оформлюється на місці вчинення правопорушення.</a:t>
            </a:r>
            <a:endParaRPr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endCxn id="2" idx="1"/>
          </p:cNvCxnSpPr>
          <p:nvPr/>
        </p:nvCxnSpPr>
        <p:spPr>
          <a:xfrm>
            <a:off x="357158" y="1785926"/>
            <a:ext cx="285752" cy="1415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  <a:scene3d>
            <a:camera prst="orthographicFront">
              <a:rot lat="0" lon="0" rev="18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57158" y="3000372"/>
            <a:ext cx="285752" cy="1415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  <a:scene3d>
            <a:camera prst="orthographicFront">
              <a:rot lat="0" lon="0" rev="18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-607255" y="2035959"/>
            <a:ext cx="192882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82"/>
          <p:cNvSpPr/>
          <p:nvPr/>
        </p:nvSpPr>
        <p:spPr>
          <a:xfrm>
            <a:off x="214282" y="214290"/>
            <a:ext cx="8715435" cy="6429420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just"/>
            <a:r>
              <a:rPr lang="uk-UA" sz="2000" b="1" i="1" dirty="0" smtClean="0"/>
              <a:t>                                </a:t>
            </a:r>
            <a:r>
              <a:rPr lang="uk-UA" sz="2100" b="1" i="1" dirty="0" smtClean="0">
                <a:latin typeface="Times New Roman" pitchFamily="18" charset="0"/>
                <a:cs typeface="Times New Roman" pitchFamily="18" charset="0"/>
              </a:rPr>
              <a:t>Протокол про адміністративне правопорушення не</a:t>
            </a:r>
            <a:br>
              <a:rPr lang="uk-UA" sz="21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100" b="1" i="1" dirty="0" smtClean="0">
                <a:latin typeface="Times New Roman" pitchFamily="18" charset="0"/>
                <a:cs typeface="Times New Roman" pitchFamily="18" charset="0"/>
              </a:rPr>
              <a:t>                           складається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 в разі вчинення адміністративних</a:t>
            </a:r>
            <a:br>
              <a:rPr lang="uk-UA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                           проступків, спрямованих на самовільне сінокосіння і</a:t>
            </a:r>
            <a:br>
              <a:rPr lang="uk-UA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                           випасання худоби, самовільне збирання дикорослих плодів, горіхів, грибів, ягід; засмічення лісів відходами; порушення вимог пожежної безпеки в лісах; порушення правил здійснення інших видів спеціального використання об’єктів тваринного світу; знищення або пошкодження зелених насаджень або інших об’єктів озеленення населених пунктів, якщо розмір штрафу не перевищує трьох неоподатковуваних мінімумів доходів громадян; порушення правил використання об’єктів тваринного світу, якщо розмір штрафу не перевищує семи неоподатковуваних мінімумів доходів громадян, порушення правил щодо охорони порядку і безпеки руху на залізничному транспорті; порушення правил користування засобами залізничного транспорту; порушення правил користування засобами морського транспорту; порушення правил щодо охорони порядку і безпеки руху на річковому транспорті і маломірних суднах; порушення, пов’язані з викиданням за борт річкового або маломірного судна сміття та інших предметів тощо, якщо особа не оспорює допущене порушення і адміністративне стягнення, що на неї накладається.</a:t>
            </a:r>
            <a:endParaRPr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ctionButtonInformation 246"/>
          <p:cNvSpPr/>
          <p:nvPr/>
        </p:nvSpPr>
        <p:spPr>
          <a:xfrm>
            <a:off x="571472" y="357166"/>
            <a:ext cx="1188429" cy="1037113"/>
          </a:xfrm>
          <a:prstGeom prst="actionButtonInformation">
            <a:avLst/>
          </a:prstGeom>
          <a:solidFill>
            <a:srgbClr val="9C8D0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11640</TotalTime>
  <Words>2359</Words>
  <Application>Microsoft Office PowerPoint</Application>
  <PresentationFormat>Экран (4:3)</PresentationFormat>
  <Paragraphs>210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Справедливость</vt:lpstr>
      <vt:lpstr>Національна академія внутрішніх справ  Кафедра адміністративного права і процесу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Відкритий розгляд справи про адміністративне правопорушення</vt:lpstr>
      <vt:lpstr>Слайд 23</vt:lpstr>
      <vt:lpstr>Докази в справі про адміністративне правопорушення</vt:lpstr>
      <vt:lpstr>Оцінка доказів</vt:lpstr>
      <vt:lpstr>Передача матеріалів прокурору, органу попереднього слідства або дізнання</vt:lpstr>
      <vt:lpstr>Слайд 27</vt:lpstr>
      <vt:lpstr>Складання протоколу про адміністративне правопорушення</vt:lpstr>
      <vt:lpstr>Зміст протоколу про адміністративне правопорушення</vt:lpstr>
      <vt:lpstr>Заходи забезпечення провадження в справах про адміністративні правопорушення</vt:lpstr>
      <vt:lpstr>Заходи забезпечення провадження в справах про адміністративні правопорушення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Зміст постанови по справі про адміністративне правопорушення</vt:lpstr>
      <vt:lpstr>Види постанов по справі про адміністративне правопорушення</vt:lpstr>
      <vt:lpstr>Оголошення постанови по справі про адміністративне правопорушення і вручення копії постанови</vt:lpstr>
      <vt:lpstr>Слайд 42</vt:lpstr>
      <vt:lpstr>Слайд 43</vt:lpstr>
      <vt:lpstr>Слайд 44</vt:lpstr>
      <vt:lpstr>Слайд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внутрішніх справ України Національна академія внутрішніх справ Кафедра адміністративного права і процесу</dc:title>
  <dc:creator>User</dc:creator>
  <cp:lastModifiedBy>User</cp:lastModifiedBy>
  <cp:revision>54</cp:revision>
  <dcterms:modified xsi:type="dcterms:W3CDTF">2016-05-28T08:23:55Z</dcterms:modified>
</cp:coreProperties>
</file>