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888" r:id="rId1"/>
  </p:sldMasterIdLst>
  <p:sldIdLst>
    <p:sldId id="387" r:id="rId2"/>
    <p:sldId id="292" r:id="rId3"/>
    <p:sldId id="293" r:id="rId4"/>
    <p:sldId id="359" r:id="rId5"/>
    <p:sldId id="361" r:id="rId6"/>
    <p:sldId id="360" r:id="rId7"/>
    <p:sldId id="363" r:id="rId8"/>
    <p:sldId id="365" r:id="rId9"/>
    <p:sldId id="364" r:id="rId10"/>
    <p:sldId id="362" r:id="rId11"/>
    <p:sldId id="367" r:id="rId12"/>
    <p:sldId id="368" r:id="rId13"/>
    <p:sldId id="371" r:id="rId14"/>
    <p:sldId id="372" r:id="rId15"/>
    <p:sldId id="373" r:id="rId16"/>
    <p:sldId id="374" r:id="rId17"/>
    <p:sldId id="375" r:id="rId18"/>
    <p:sldId id="376" r:id="rId19"/>
    <p:sldId id="366" r:id="rId20"/>
    <p:sldId id="377" r:id="rId21"/>
    <p:sldId id="370" r:id="rId22"/>
    <p:sldId id="369" r:id="rId23"/>
    <p:sldId id="381" r:id="rId24"/>
    <p:sldId id="379" r:id="rId25"/>
    <p:sldId id="382" r:id="rId26"/>
    <p:sldId id="378" r:id="rId27"/>
    <p:sldId id="385" r:id="rId28"/>
    <p:sldId id="386"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FC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p:scale>
          <a:sx n="75" d="100"/>
          <a:sy n="75" d="100"/>
        </p:scale>
        <p:origin x="-78" y="-3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725C68B6-61C2-468F-89AB-4B9F7531AA68}"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28.05.2016</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725C68B6-61C2-468F-89AB-4B9F7531AA68}"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B106E36-FD25-4E2D-B0AA-010F637433A0}" type="datetimeFigureOut">
              <a:rPr lang="ru-RU" smtClean="0"/>
              <a:pPr/>
              <a:t>28.05.2016</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492">
            <a:off x="214631" y="359071"/>
            <a:ext cx="8773683" cy="1614180"/>
          </a:xfrm>
          <a:solidFill>
            <a:schemeClr val="bg1">
              <a:lumMod val="85000"/>
            </a:schemeClr>
          </a:solidFill>
          <a:ln/>
        </p:spPr>
        <p:txBody>
          <a:bodyPr anchor="t">
            <a:normAutofit fontScale="90000"/>
          </a:bodyPr>
          <a:lstStyle/>
          <a:p>
            <a:pPr algn="ctr"/>
            <a:r>
              <a:rPr lang="uk-UA" sz="2800" b="1" cap="all" dirty="0" smtClean="0"/>
              <a:t>Національна академія внутрішніх справ</a:t>
            </a:r>
            <a:r>
              <a:rPr lang="uk-UA" sz="2800" cap="all" dirty="0" smtClean="0"/>
              <a:t/>
            </a:r>
            <a:br>
              <a:rPr lang="uk-UA" sz="2800" cap="all" dirty="0" smtClean="0"/>
            </a:br>
            <a:r>
              <a:rPr lang="uk-UA" sz="3200" dirty="0" smtClean="0"/>
              <a:t/>
            </a:r>
            <a:br>
              <a:rPr lang="uk-UA" sz="3200" dirty="0" smtClean="0"/>
            </a:br>
            <a:r>
              <a:rPr lang="uk-UA" sz="3200" dirty="0" smtClean="0"/>
              <a:t>Кафедра адміністративного права і процесу</a:t>
            </a:r>
            <a:br>
              <a:rPr lang="uk-UA" sz="3200" dirty="0" smtClean="0"/>
            </a:br>
            <a:endParaRPr lang="uk-UA" sz="2400" b="1" dirty="0">
              <a:solidFill>
                <a:srgbClr val="000000"/>
              </a:solidFill>
              <a:latin typeface="Times New Roman"/>
            </a:endParaRPr>
          </a:p>
        </p:txBody>
      </p:sp>
      <p:sp>
        <p:nvSpPr>
          <p:cNvPr id="3" name="Содержимое 2"/>
          <p:cNvSpPr>
            <a:spLocks noGrp="1"/>
          </p:cNvSpPr>
          <p:nvPr>
            <p:ph idx="1"/>
          </p:nvPr>
        </p:nvSpPr>
        <p:spPr>
          <a:xfrm>
            <a:off x="190076" y="2143116"/>
            <a:ext cx="8774659" cy="4440769"/>
          </a:xfrm>
          <a:solidFill>
            <a:srgbClr val="73FFE6"/>
          </a:solidFill>
          <a:ln/>
        </p:spPr>
        <p:txBody>
          <a:bodyPr anchor="t">
            <a:normAutofit/>
          </a:bodyPr>
          <a:lstStyle/>
          <a:p>
            <a:pPr algn="ctr">
              <a:buNone/>
            </a:pPr>
            <a:endParaRPr lang="ru-RU" sz="3600" dirty="0" smtClean="0"/>
          </a:p>
          <a:p>
            <a:pPr algn="ctr">
              <a:buNone/>
            </a:pPr>
            <a:r>
              <a:rPr lang="ru-RU" sz="2800" b="1" dirty="0" smtClean="0">
                <a:solidFill>
                  <a:schemeClr val="accent3">
                    <a:lumMod val="75000"/>
                  </a:schemeClr>
                </a:solidFill>
              </a:rPr>
              <a:t>Тема </a:t>
            </a:r>
            <a:r>
              <a:rPr lang="ru-RU" sz="2800" b="1" dirty="0" smtClean="0">
                <a:solidFill>
                  <a:schemeClr val="accent3">
                    <a:lumMod val="75000"/>
                  </a:schemeClr>
                </a:solidFill>
              </a:rPr>
              <a:t>№ </a:t>
            </a:r>
            <a:r>
              <a:rPr lang="ru-RU" sz="2800" b="1" dirty="0" smtClean="0">
                <a:solidFill>
                  <a:schemeClr val="accent3">
                    <a:lumMod val="75000"/>
                  </a:schemeClr>
                </a:solidFill>
              </a:rPr>
              <a:t>13. </a:t>
            </a:r>
            <a:r>
              <a:rPr lang="uk-UA" sz="2800" b="1" cap="all" dirty="0" smtClean="0">
                <a:solidFill>
                  <a:schemeClr val="accent3">
                    <a:lumMod val="75000"/>
                  </a:schemeClr>
                </a:solidFill>
                <a:cs typeface="Times New Roman" pitchFamily="18" charset="0"/>
              </a:rPr>
              <a:t>Види </a:t>
            </a:r>
          </a:p>
          <a:p>
            <a:pPr algn="ctr">
              <a:buNone/>
            </a:pPr>
            <a:r>
              <a:rPr lang="uk-UA" sz="2800" b="1" cap="all" dirty="0" smtClean="0">
                <a:solidFill>
                  <a:schemeClr val="accent3">
                    <a:lumMod val="75000"/>
                  </a:schemeClr>
                </a:solidFill>
                <a:cs typeface="Times New Roman" pitchFamily="18" charset="0"/>
              </a:rPr>
              <a:t>адміністративних стягнень</a:t>
            </a:r>
          </a:p>
          <a:p>
            <a:pPr algn="ctr">
              <a:buNone/>
            </a:pPr>
            <a:endParaRPr lang="uk-UA" sz="3600" b="1" dirty="0">
              <a:solidFill>
                <a:srgbClr val="000000"/>
              </a:solidFill>
              <a:latin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714348" y="142852"/>
            <a:ext cx="7789240" cy="1214446"/>
          </a:xfrm>
          <a:prstGeom prst="rect">
            <a:avLst/>
          </a:prstGeom>
          <a:solidFill>
            <a:srgbClr val="DCEDFF"/>
          </a:solidFill>
          <a:ln/>
        </p:spPr>
        <p:txBody>
          <a:bodyPr anchor="ctr">
            <a:noAutofit/>
          </a:bodyPr>
          <a:lstStyle/>
          <a:p>
            <a:pPr lvl="0" algn="ctr">
              <a:spcBef>
                <a:spcPct val="0"/>
              </a:spcBef>
            </a:pPr>
            <a:r>
              <a:rPr lang="uk-UA" sz="3200" b="1" dirty="0" smtClean="0">
                <a:latin typeface="Times New Roman" pitchFamily="18" charset="0"/>
                <a:cs typeface="Times New Roman" pitchFamily="18" charset="0"/>
              </a:rPr>
              <a:t>Характеристика окремих видів адміністративних стягнень:</a:t>
            </a:r>
            <a:endParaRPr kumimoji="0" lang="ru-RU" sz="3200" b="1" i="0" u="none" strike="noStrike" kern="1200" cap="none" spc="0" normalizeH="0" baseline="0" noProof="0" dirty="0">
              <a:ln>
                <a:noFill/>
              </a:ln>
              <a:solidFill>
                <a:srgbClr val="000000"/>
              </a:solidFill>
              <a:effectLst/>
              <a:uLnTx/>
              <a:uFillTx/>
              <a:latin typeface="Times New Roman" pitchFamily="18" charset="0"/>
              <a:ea typeface="+mj-ea"/>
              <a:cs typeface="Times New Roman" pitchFamily="18" charset="0"/>
            </a:endParaRPr>
          </a:p>
        </p:txBody>
      </p:sp>
      <p:sp>
        <p:nvSpPr>
          <p:cNvPr id="3" name="TextBox 263"/>
          <p:cNvSpPr txBox="1"/>
          <p:nvPr/>
        </p:nvSpPr>
        <p:spPr>
          <a:xfrm>
            <a:off x="142844" y="2214554"/>
            <a:ext cx="8852808" cy="4401205"/>
          </a:xfrm>
          <a:prstGeom prst="rect">
            <a:avLst/>
          </a:prstGeom>
          <a:solidFill>
            <a:srgbClr val="FFFAC0"/>
          </a:solidFill>
          <a:ln/>
        </p:spPr>
        <p:txBody>
          <a:bodyPr wrap="square" anchor="b">
            <a:spAutoFit/>
          </a:bodyPr>
          <a:lstStyle/>
          <a:p>
            <a:pPr algn="just"/>
            <a:r>
              <a:rPr lang="uk-UA" sz="2800" dirty="0" smtClean="0">
                <a:latin typeface="Times New Roman" pitchFamily="18" charset="0"/>
                <a:cs typeface="Times New Roman" pitchFamily="18" charset="0"/>
              </a:rPr>
              <a:t>Застосовується як самостійна міра за вчинення незначних адміністративних порушень, а також щодо осіб, які вперше вчинили проступок і при цьому мають добрі характеристики. Зміст попередження як міри адміністративного стягнення полягає в офіційному, від імені держави, осудженні протиправного діяння органом адміністративної юрисдикції й у попередженні правопорушника про неприпустимість таких дій надалі. Воно розраховане на виховний ефект і не зачіпає ні майнових, ні інших прав порушника.</a:t>
            </a:r>
            <a:endParaRPr lang="ru-RU" sz="2800" dirty="0">
              <a:latin typeface="Times New Roman" pitchFamily="18" charset="0"/>
              <a:cs typeface="Times New Roman" pitchFamily="18" charset="0"/>
            </a:endParaRPr>
          </a:p>
        </p:txBody>
      </p:sp>
      <p:sp>
        <p:nvSpPr>
          <p:cNvPr id="4" name="Shape 1"/>
          <p:cNvSpPr txBox="1">
            <a:spLocks/>
          </p:cNvSpPr>
          <p:nvPr/>
        </p:nvSpPr>
        <p:spPr>
          <a:xfrm>
            <a:off x="928662" y="1571613"/>
            <a:ext cx="7418658" cy="571504"/>
          </a:xfrm>
          <a:prstGeom prst="rect">
            <a:avLst/>
          </a:prstGeom>
          <a:solidFill>
            <a:srgbClr val="FFFDF0"/>
          </a:solidFill>
          <a:ln/>
        </p:spPr>
        <p:txBody>
          <a:bodyPr anchor="ctr">
            <a:normAutofit fontScale="97500"/>
          </a:bodyPr>
          <a:lstStyle/>
          <a:p>
            <a:pPr lvl="0" algn="ctr">
              <a:spcBef>
                <a:spcPct val="0"/>
              </a:spcBef>
            </a:pPr>
            <a:r>
              <a:rPr lang="uk-UA" sz="2800" b="1" dirty="0" smtClean="0">
                <a:latin typeface="Times New Roman" pitchFamily="18" charset="0"/>
                <a:cs typeface="Times New Roman" pitchFamily="18" charset="0"/>
              </a:rPr>
              <a:t>Попередження</a:t>
            </a:r>
            <a:r>
              <a:rPr lang="uk-UA" sz="2800" dirty="0" smtClean="0">
                <a:latin typeface="Times New Roman" pitchFamily="18" charset="0"/>
                <a:cs typeface="Times New Roman" pitchFamily="18" charset="0"/>
              </a:rPr>
              <a:t> (ст. 26 </a:t>
            </a:r>
            <a:r>
              <a:rPr lang="uk-UA" sz="2800" dirty="0" err="1" smtClean="0">
                <a:latin typeface="Times New Roman" pitchFamily="18" charset="0"/>
                <a:cs typeface="Times New Roman" pitchFamily="18" charset="0"/>
              </a:rPr>
              <a:t>КУпАП</a:t>
            </a:r>
            <a:r>
              <a:rPr lang="uk-UA" sz="2800" dirty="0" smtClean="0">
                <a:latin typeface="Times New Roman" pitchFamily="18" charset="0"/>
                <a:cs typeface="Times New Roman" pitchFamily="18" charset="0"/>
              </a:rPr>
              <a:t>)</a:t>
            </a:r>
            <a:endParaRPr kumimoji="0" lang="ru-RU" sz="2800" b="1" i="0" u="none" strike="noStrike" kern="1200" cap="none" spc="0" normalizeH="0" baseline="0" noProof="0" dirty="0">
              <a:ln>
                <a:noFill/>
              </a:ln>
              <a:solidFill>
                <a:srgbClr val="000000"/>
              </a:solidFill>
              <a:effectLst/>
              <a:uLnTx/>
              <a:uFillTx/>
              <a:latin typeface="Times New Roman"/>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
          <p:cNvSpPr txBox="1">
            <a:spLocks/>
          </p:cNvSpPr>
          <p:nvPr/>
        </p:nvSpPr>
        <p:spPr>
          <a:xfrm>
            <a:off x="880704" y="165185"/>
            <a:ext cx="7418658" cy="856747"/>
          </a:xfrm>
          <a:prstGeom prst="rect">
            <a:avLst/>
          </a:prstGeom>
          <a:solidFill>
            <a:srgbClr val="FFFDF0"/>
          </a:solidFill>
          <a:ln/>
        </p:spPr>
        <p:txBody>
          <a:bodyPr anchor="ctr">
            <a:normAutofit fontScale="97500"/>
          </a:bodyPr>
          <a:lstStyle/>
          <a:p>
            <a:pPr lvl="0" algn="ctr">
              <a:spcBef>
                <a:spcPct val="0"/>
              </a:spcBef>
            </a:pPr>
            <a:r>
              <a:rPr lang="uk-UA" sz="2800" b="1" dirty="0" smtClean="0">
                <a:latin typeface="Times New Roman" pitchFamily="18" charset="0"/>
                <a:cs typeface="Times New Roman" pitchFamily="18" charset="0"/>
              </a:rPr>
              <a:t>Штраф</a:t>
            </a:r>
            <a:r>
              <a:rPr lang="uk-UA" sz="2800" dirty="0" smtClean="0">
                <a:latin typeface="Times New Roman" pitchFamily="18" charset="0"/>
                <a:cs typeface="Times New Roman" pitchFamily="18" charset="0"/>
              </a:rPr>
              <a:t> (ст. 27 </a:t>
            </a:r>
            <a:r>
              <a:rPr lang="uk-UA" sz="2800" dirty="0" err="1" smtClean="0">
                <a:latin typeface="Times New Roman" pitchFamily="18" charset="0"/>
                <a:cs typeface="Times New Roman" pitchFamily="18" charset="0"/>
              </a:rPr>
              <a:t>КУпАП</a:t>
            </a:r>
            <a:r>
              <a:rPr lang="uk-UA" sz="2800" dirty="0" smtClean="0">
                <a:latin typeface="Times New Roman" pitchFamily="18" charset="0"/>
                <a:cs typeface="Times New Roman" pitchFamily="18" charset="0"/>
              </a:rPr>
              <a:t>)</a:t>
            </a:r>
            <a:endParaRPr kumimoji="0" lang="ru-RU" sz="2800" b="1" i="0" u="none" strike="noStrike" kern="1200" cap="none" spc="0" normalizeH="0" baseline="0" noProof="0" dirty="0">
              <a:ln>
                <a:noFill/>
              </a:ln>
              <a:solidFill>
                <a:srgbClr val="000000"/>
              </a:solidFill>
              <a:effectLst/>
              <a:uLnTx/>
              <a:uFillTx/>
              <a:latin typeface="Times New Roman" pitchFamily="18" charset="0"/>
              <a:ea typeface="+mj-ea"/>
              <a:cs typeface="Times New Roman" pitchFamily="18" charset="0"/>
            </a:endParaRPr>
          </a:p>
        </p:txBody>
      </p:sp>
      <p:sp>
        <p:nvSpPr>
          <p:cNvPr id="3" name="Shape 2"/>
          <p:cNvSpPr txBox="1">
            <a:spLocks/>
          </p:cNvSpPr>
          <p:nvPr/>
        </p:nvSpPr>
        <p:spPr>
          <a:xfrm>
            <a:off x="139540" y="1068939"/>
            <a:ext cx="8892587" cy="5573896"/>
          </a:xfrm>
          <a:prstGeom prst="rect">
            <a:avLst/>
          </a:prstGeom>
          <a:solidFill>
            <a:srgbClr val="FFFAC0"/>
          </a:solidFill>
          <a:ln/>
        </p:spPr>
        <p:txBody>
          <a:bodyPr anchor="ctr">
            <a:normAutofit fontScale="92500" lnSpcReduction="20000"/>
          </a:bodyPr>
          <a:lstStyle/>
          <a:p>
            <a:pPr algn="just"/>
            <a:r>
              <a:rPr lang="uk-UA" sz="2800" dirty="0" smtClean="0">
                <a:latin typeface="Times New Roman" pitchFamily="18" charset="0"/>
                <a:cs typeface="Times New Roman" pitchFamily="18" charset="0"/>
              </a:rPr>
              <a:t>Грошове стягнення, що накладається на громадян і посадових осіб за адміністративні правопорушення у ви­падках, установлених законодавством України.</a:t>
            </a:r>
          </a:p>
          <a:p>
            <a:pPr algn="just"/>
            <a:r>
              <a:rPr lang="uk-UA" sz="2800" dirty="0" smtClean="0">
                <a:latin typeface="Times New Roman" pitchFamily="18" charset="0"/>
                <a:cs typeface="Times New Roman" pitchFamily="18" charset="0"/>
              </a:rPr>
              <a:t>Як адміністративно-правова санкція штраф </a:t>
            </a:r>
            <a:r>
              <a:rPr lang="uk-UA" sz="2800" b="1" i="1" dirty="0" smtClean="0">
                <a:latin typeface="Times New Roman" pitchFamily="18" charset="0"/>
                <a:cs typeface="Times New Roman" pitchFamily="18" charset="0"/>
              </a:rPr>
              <a:t>характеризується</a:t>
            </a:r>
            <a:r>
              <a:rPr lang="uk-UA" sz="2800" dirty="0"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marL="360363" algn="just"/>
            <a:r>
              <a:rPr lang="uk-UA" sz="2800" dirty="0" smtClean="0">
                <a:latin typeface="Times New Roman" pitchFamily="18" charset="0"/>
                <a:cs typeface="Times New Roman" pitchFamily="18" charset="0"/>
              </a:rPr>
              <a:t>1) державним примусом;</a:t>
            </a:r>
            <a:endParaRPr lang="ru-RU" sz="2800" dirty="0" smtClean="0">
              <a:latin typeface="Times New Roman" pitchFamily="18" charset="0"/>
              <a:cs typeface="Times New Roman" pitchFamily="18" charset="0"/>
            </a:endParaRPr>
          </a:p>
          <a:p>
            <a:pPr marL="360363" algn="just"/>
            <a:r>
              <a:rPr lang="uk-UA" sz="2800" dirty="0" smtClean="0">
                <a:latin typeface="Times New Roman" pitchFamily="18" charset="0"/>
                <a:cs typeface="Times New Roman" pitchFamily="18" charset="0"/>
              </a:rPr>
              <a:t>2) обмеженням майнових інтересів тих, до кого він застосовується;</a:t>
            </a:r>
            <a:endParaRPr lang="ru-RU" sz="2800" dirty="0" smtClean="0">
              <a:latin typeface="Times New Roman" pitchFamily="18" charset="0"/>
              <a:cs typeface="Times New Roman" pitchFamily="18" charset="0"/>
            </a:endParaRPr>
          </a:p>
          <a:p>
            <a:pPr marL="360363" algn="just"/>
            <a:r>
              <a:rPr lang="uk-UA" sz="2800" dirty="0" smtClean="0">
                <a:latin typeface="Times New Roman" pitchFamily="18" charset="0"/>
                <a:cs typeface="Times New Roman" pitchFamily="18" charset="0"/>
              </a:rPr>
              <a:t>3) одночасним (разовим) стягненням.</a:t>
            </a:r>
            <a:endParaRPr lang="ru-RU" sz="2800" dirty="0" smtClean="0">
              <a:latin typeface="Times New Roman" pitchFamily="18" charset="0"/>
              <a:cs typeface="Times New Roman" pitchFamily="18" charset="0"/>
            </a:endParaRPr>
          </a:p>
          <a:p>
            <a:pPr algn="just"/>
            <a:r>
              <a:rPr lang="uk-UA" sz="2800" dirty="0" smtClean="0">
                <a:latin typeface="Times New Roman" pitchFamily="18" charset="0"/>
                <a:cs typeface="Times New Roman" pitchFamily="18" charset="0"/>
              </a:rPr>
              <a:t>Штраф має бути сплачений порушником не пізніше як через 15 днів від дня вручення йому постанови про накладення стягнення, а у випадку оскарження або опротестування — 15 днів від дня повідомлення про за­лишення скарги або протесту без задоволення. Якщо штраф накладено на особу віком від 16 до 18 років, яка не має самостійного заробітку, то штраф стягується з батьків або осіб, що їх замінюють.</a:t>
            </a:r>
            <a:endParaRPr lang="ru-RU" sz="2800" dirty="0" smtClean="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
          <p:cNvSpPr txBox="1">
            <a:spLocks/>
          </p:cNvSpPr>
          <p:nvPr/>
        </p:nvSpPr>
        <p:spPr>
          <a:xfrm>
            <a:off x="880704" y="165185"/>
            <a:ext cx="7418658" cy="856747"/>
          </a:xfrm>
          <a:prstGeom prst="rect">
            <a:avLst/>
          </a:prstGeom>
          <a:solidFill>
            <a:srgbClr val="FFFDF0"/>
          </a:solidFill>
          <a:ln/>
        </p:spPr>
        <p:txBody>
          <a:bodyPr anchor="ctr">
            <a:normAutofit fontScale="97500"/>
          </a:bodyPr>
          <a:lstStyle/>
          <a:p>
            <a:pPr lvl="0" algn="ctr">
              <a:spcBef>
                <a:spcPct val="0"/>
              </a:spcBef>
            </a:pPr>
            <a:r>
              <a:rPr lang="uk-UA" sz="2800" b="1" dirty="0" smtClean="0">
                <a:latin typeface="Times New Roman" pitchFamily="18" charset="0"/>
                <a:cs typeface="Times New Roman" pitchFamily="18" charset="0"/>
              </a:rPr>
              <a:t>Оплатне вилучення</a:t>
            </a:r>
            <a:r>
              <a:rPr lang="uk-UA" sz="2800" dirty="0" smtClean="0">
                <a:latin typeface="Times New Roman" pitchFamily="18" charset="0"/>
                <a:cs typeface="Times New Roman" pitchFamily="18" charset="0"/>
              </a:rPr>
              <a:t> (ст. 28 </a:t>
            </a:r>
            <a:r>
              <a:rPr lang="uk-UA" sz="2800" dirty="0" err="1" smtClean="0">
                <a:latin typeface="Times New Roman" pitchFamily="18" charset="0"/>
                <a:cs typeface="Times New Roman" pitchFamily="18" charset="0"/>
              </a:rPr>
              <a:t>КУпАП</a:t>
            </a:r>
            <a:r>
              <a:rPr lang="uk-UA" sz="2800" dirty="0" smtClean="0">
                <a:latin typeface="Times New Roman" pitchFamily="18" charset="0"/>
                <a:cs typeface="Times New Roman" pitchFamily="18" charset="0"/>
              </a:rPr>
              <a:t>)</a:t>
            </a:r>
            <a:endParaRPr kumimoji="0" lang="ru-RU" sz="2800" b="1" i="0" u="none" strike="noStrike" kern="1200" cap="none" spc="0" normalizeH="0" baseline="0" noProof="0" dirty="0">
              <a:ln>
                <a:noFill/>
              </a:ln>
              <a:solidFill>
                <a:srgbClr val="000000"/>
              </a:solidFill>
              <a:effectLst/>
              <a:uLnTx/>
              <a:uFillTx/>
              <a:latin typeface="Times New Roman" pitchFamily="18" charset="0"/>
              <a:ea typeface="+mj-ea"/>
              <a:cs typeface="Times New Roman" pitchFamily="18" charset="0"/>
            </a:endParaRPr>
          </a:p>
        </p:txBody>
      </p:sp>
      <p:sp>
        <p:nvSpPr>
          <p:cNvPr id="3" name="Shape 2"/>
          <p:cNvSpPr txBox="1">
            <a:spLocks/>
          </p:cNvSpPr>
          <p:nvPr/>
        </p:nvSpPr>
        <p:spPr>
          <a:xfrm>
            <a:off x="139540" y="1068939"/>
            <a:ext cx="8892587" cy="5573896"/>
          </a:xfrm>
          <a:prstGeom prst="rect">
            <a:avLst/>
          </a:prstGeom>
          <a:solidFill>
            <a:srgbClr val="FFFAC0"/>
          </a:solidFill>
          <a:ln/>
        </p:spPr>
        <p:txBody>
          <a:bodyPr anchor="ctr">
            <a:normAutofit/>
          </a:bodyPr>
          <a:lstStyle/>
          <a:p>
            <a:pPr algn="just"/>
            <a:r>
              <a:rPr lang="uk-UA" sz="2800" dirty="0" smtClean="0">
                <a:latin typeface="Times New Roman" pitchFamily="18" charset="0"/>
                <a:cs typeface="Times New Roman" pitchFamily="18" charset="0"/>
              </a:rPr>
              <a:t>Полягає у примусовому вилученні предмета, його наступній реалізації і передачі колишньому власнику вирученої суми з відрахуванням витрат по реалізації. Фактично йдеться щодо примусової реалізації майна, що перебувало в особистій власності правопорушника. Це стягнення може бути основним або додатковим.</a:t>
            </a:r>
          </a:p>
          <a:p>
            <a:pPr algn="just"/>
            <a:r>
              <a:rPr lang="uk-UA" sz="2800" dirty="0" smtClean="0">
                <a:latin typeface="Times New Roman" pitchFamily="18" charset="0"/>
                <a:cs typeface="Times New Roman" pitchFamily="18" charset="0"/>
              </a:rPr>
              <a:t>Мета оплатного вилучення — виключити володіння предметом, забо­роненим до використання або ж використовуваним з порушенням уста­новлених правил. Ця міра більш м’яка порівняно з конфіскацією та різниться від неї оплатним характером.</a:t>
            </a:r>
            <a:endParaRPr lang="ru-RU" sz="2800" dirty="0" smtClean="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
          <p:cNvSpPr txBox="1">
            <a:spLocks/>
          </p:cNvSpPr>
          <p:nvPr/>
        </p:nvSpPr>
        <p:spPr>
          <a:xfrm>
            <a:off x="880704" y="165185"/>
            <a:ext cx="7418658" cy="856747"/>
          </a:xfrm>
          <a:prstGeom prst="rect">
            <a:avLst/>
          </a:prstGeom>
          <a:solidFill>
            <a:srgbClr val="FFFDF0"/>
          </a:solidFill>
          <a:ln/>
        </p:spPr>
        <p:txBody>
          <a:bodyPr anchor="ctr">
            <a:normAutofit fontScale="97500"/>
          </a:bodyPr>
          <a:lstStyle/>
          <a:p>
            <a:pPr lvl="0" algn="ctr">
              <a:spcBef>
                <a:spcPct val="0"/>
              </a:spcBef>
            </a:pPr>
            <a:r>
              <a:rPr lang="uk-UA" sz="2800" b="1" dirty="0" smtClean="0">
                <a:latin typeface="Times New Roman" pitchFamily="18" charset="0"/>
                <a:cs typeface="Times New Roman" pitchFamily="18" charset="0"/>
              </a:rPr>
              <a:t>Конфіскація</a:t>
            </a:r>
            <a:r>
              <a:rPr lang="uk-UA" sz="2800" dirty="0" smtClean="0">
                <a:latin typeface="Times New Roman" pitchFamily="18" charset="0"/>
                <a:cs typeface="Times New Roman" pitchFamily="18" charset="0"/>
              </a:rPr>
              <a:t> (ст. 29 </a:t>
            </a:r>
            <a:r>
              <a:rPr lang="uk-UA" sz="2800" dirty="0" err="1" smtClean="0">
                <a:latin typeface="Times New Roman" pitchFamily="18" charset="0"/>
                <a:cs typeface="Times New Roman" pitchFamily="18" charset="0"/>
              </a:rPr>
              <a:t>КУпАП</a:t>
            </a:r>
            <a:r>
              <a:rPr lang="uk-UA" sz="2800" dirty="0" smtClean="0">
                <a:latin typeface="Times New Roman" pitchFamily="18" charset="0"/>
                <a:cs typeface="Times New Roman" pitchFamily="18" charset="0"/>
              </a:rPr>
              <a:t>)</a:t>
            </a:r>
            <a:endParaRPr kumimoji="0" lang="ru-RU" sz="2800" b="1" i="0" u="none" strike="noStrike" kern="1200" cap="none" spc="0" normalizeH="0" baseline="0" noProof="0" dirty="0">
              <a:ln>
                <a:noFill/>
              </a:ln>
              <a:solidFill>
                <a:srgbClr val="000000"/>
              </a:solidFill>
              <a:effectLst/>
              <a:uLnTx/>
              <a:uFillTx/>
              <a:latin typeface="Times New Roman" pitchFamily="18" charset="0"/>
              <a:ea typeface="+mj-ea"/>
              <a:cs typeface="Times New Roman" pitchFamily="18" charset="0"/>
            </a:endParaRPr>
          </a:p>
        </p:txBody>
      </p:sp>
      <p:sp>
        <p:nvSpPr>
          <p:cNvPr id="3" name="Shape 2"/>
          <p:cNvSpPr txBox="1">
            <a:spLocks/>
          </p:cNvSpPr>
          <p:nvPr/>
        </p:nvSpPr>
        <p:spPr>
          <a:xfrm>
            <a:off x="139540" y="1068939"/>
            <a:ext cx="8892587" cy="5573896"/>
          </a:xfrm>
          <a:prstGeom prst="rect">
            <a:avLst/>
          </a:prstGeom>
          <a:solidFill>
            <a:srgbClr val="FFFAC0"/>
          </a:solidFill>
          <a:ln/>
        </p:spPr>
        <p:txBody>
          <a:bodyPr anchor="ctr">
            <a:normAutofit/>
          </a:bodyPr>
          <a:lstStyle/>
          <a:p>
            <a:pPr algn="just"/>
            <a:r>
              <a:rPr lang="uk-UA" sz="2800" dirty="0" smtClean="0">
                <a:latin typeface="Times New Roman" pitchFamily="18" charset="0"/>
                <a:cs typeface="Times New Roman" pitchFamily="18" charset="0"/>
              </a:rPr>
              <a:t>Конфіскація предмета, який став знаряддям вчинення або безпосереднім об’єктом адміністративного правопорушення, — це примусова безоплатна передача його у власність держави. Конфіскація здійснюється виключно за рішенням суду.</a:t>
            </a:r>
          </a:p>
          <a:p>
            <a:pPr algn="just"/>
            <a:r>
              <a:rPr lang="uk-UA" sz="2800" dirty="0" smtClean="0">
                <a:latin typeface="Times New Roman" pitchFamily="18" charset="0"/>
                <a:cs typeface="Times New Roman" pitchFamily="18" charset="0"/>
              </a:rPr>
              <a:t>Адміністративно-правова конфіскація завжди є спеціальною (має спеціальний характер). Це означає, що конфіскується не все майно і не будь-які предмети. Конфіскація провадиться тільки щодо речей, безпосе­редньо пов’язаних із проступком і прямо названих у законі (рушниць, знарядь полювання тощо).</a:t>
            </a:r>
          </a:p>
          <a:p>
            <a:pPr algn="just"/>
            <a:endParaRPr lang="ru-RU" sz="2800" dirty="0" smtClean="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
          <p:cNvSpPr txBox="1">
            <a:spLocks/>
          </p:cNvSpPr>
          <p:nvPr/>
        </p:nvSpPr>
        <p:spPr>
          <a:xfrm>
            <a:off x="880704" y="165185"/>
            <a:ext cx="7418658" cy="856747"/>
          </a:xfrm>
          <a:prstGeom prst="rect">
            <a:avLst/>
          </a:prstGeom>
          <a:solidFill>
            <a:srgbClr val="FFFDF0"/>
          </a:solidFill>
          <a:ln/>
        </p:spPr>
        <p:txBody>
          <a:bodyPr anchor="ctr">
            <a:normAutofit fontScale="97500"/>
          </a:bodyPr>
          <a:lstStyle/>
          <a:p>
            <a:pPr lvl="0" algn="ctr">
              <a:spcBef>
                <a:spcPct val="0"/>
              </a:spcBef>
            </a:pPr>
            <a:r>
              <a:rPr lang="uk-UA" sz="2800" b="1" dirty="0" smtClean="0">
                <a:latin typeface="Times New Roman" pitchFamily="18" charset="0"/>
                <a:cs typeface="Times New Roman" pitchFamily="18" charset="0"/>
              </a:rPr>
              <a:t>Позбавлення спеціальних прав</a:t>
            </a:r>
            <a:r>
              <a:rPr lang="uk-UA" sz="2800" dirty="0" smtClean="0">
                <a:latin typeface="Times New Roman" pitchFamily="18" charset="0"/>
                <a:cs typeface="Times New Roman" pitchFamily="18" charset="0"/>
              </a:rPr>
              <a:t> (ст. 30 </a:t>
            </a:r>
            <a:r>
              <a:rPr lang="uk-UA" sz="2800" dirty="0" err="1" smtClean="0">
                <a:latin typeface="Times New Roman" pitchFamily="18" charset="0"/>
                <a:cs typeface="Times New Roman" pitchFamily="18" charset="0"/>
              </a:rPr>
              <a:t>КУпАП</a:t>
            </a:r>
            <a:r>
              <a:rPr lang="uk-UA" sz="2800" dirty="0" smtClean="0">
                <a:latin typeface="Times New Roman" pitchFamily="18" charset="0"/>
                <a:cs typeface="Times New Roman" pitchFamily="18" charset="0"/>
              </a:rPr>
              <a:t>)</a:t>
            </a:r>
            <a:endParaRPr kumimoji="0" lang="ru-RU" sz="2800" b="1" i="0" u="none" strike="noStrike" kern="1200" cap="none" spc="0" normalizeH="0" baseline="0" noProof="0" dirty="0">
              <a:ln>
                <a:noFill/>
              </a:ln>
              <a:solidFill>
                <a:srgbClr val="000000"/>
              </a:solidFill>
              <a:effectLst/>
              <a:uLnTx/>
              <a:uFillTx/>
              <a:latin typeface="Times New Roman" pitchFamily="18" charset="0"/>
              <a:ea typeface="+mj-ea"/>
              <a:cs typeface="Times New Roman" pitchFamily="18" charset="0"/>
            </a:endParaRPr>
          </a:p>
        </p:txBody>
      </p:sp>
      <p:sp>
        <p:nvSpPr>
          <p:cNvPr id="3" name="Shape 2"/>
          <p:cNvSpPr txBox="1">
            <a:spLocks/>
          </p:cNvSpPr>
          <p:nvPr/>
        </p:nvSpPr>
        <p:spPr>
          <a:xfrm>
            <a:off x="139540" y="1068939"/>
            <a:ext cx="8892587" cy="5573896"/>
          </a:xfrm>
          <a:prstGeom prst="rect">
            <a:avLst/>
          </a:prstGeom>
          <a:solidFill>
            <a:srgbClr val="FFFAC0"/>
          </a:solidFill>
          <a:ln/>
        </p:spPr>
        <p:txBody>
          <a:bodyPr anchor="ctr">
            <a:normAutofit/>
          </a:bodyPr>
          <a:lstStyle/>
          <a:p>
            <a:pPr algn="just"/>
            <a:r>
              <a:rPr lang="uk-UA" sz="2800" dirty="0" smtClean="0">
                <a:latin typeface="Times New Roman" pitchFamily="18" charset="0"/>
                <a:cs typeface="Times New Roman" pitchFamily="18" charset="0"/>
              </a:rPr>
              <a:t>Позбавлення прав — це обмеження правосуб’єктності громадянина в адміністративному порядку за адміністративні проступки. Ця міра застосовується щодо тих суб’єктивних прав, які раніше були надані суб’єкту органами державного управління. Якщо громадянин неправильно використовує надане йому право, орган державного управління тимчасово позбавляє його цього права. </a:t>
            </a:r>
          </a:p>
          <a:p>
            <a:pPr algn="just"/>
            <a:r>
              <a:rPr lang="uk-UA" sz="2800" dirty="0" smtClean="0">
                <a:latin typeface="Times New Roman" pitchFamily="18" charset="0"/>
                <a:cs typeface="Times New Roman" pitchFamily="18" charset="0"/>
              </a:rPr>
              <a:t>Серед стягнень </a:t>
            </a:r>
            <a:r>
              <a:rPr lang="uk-UA" sz="2800" dirty="0" err="1" smtClean="0">
                <a:latin typeface="Times New Roman" pitchFamily="18" charset="0"/>
                <a:cs typeface="Times New Roman" pitchFamily="18" charset="0"/>
              </a:rPr>
              <a:t>КУпАП</a:t>
            </a:r>
            <a:r>
              <a:rPr lang="uk-UA" sz="2800" dirty="0" smtClean="0">
                <a:latin typeface="Times New Roman" pitchFamily="18" charset="0"/>
                <a:cs typeface="Times New Roman" pitchFamily="18" charset="0"/>
              </a:rPr>
              <a:t> називає тільки два види позбавлення спеціального права: </a:t>
            </a:r>
            <a:r>
              <a:rPr lang="uk-UA" sz="2800" dirty="0" err="1" smtClean="0">
                <a:latin typeface="Times New Roman" pitchFamily="18" charset="0"/>
                <a:cs typeface="Times New Roman" pitchFamily="18" charset="0"/>
              </a:rPr>
              <a:t>права</a:t>
            </a:r>
            <a:r>
              <a:rPr lang="uk-UA" sz="2800" dirty="0" smtClean="0">
                <a:latin typeface="Times New Roman" pitchFamily="18" charset="0"/>
                <a:cs typeface="Times New Roman" pitchFamily="18" charset="0"/>
              </a:rPr>
              <a:t> керування і права полювання. Таке стягнення передбачається за грубе чи систематичне порушення порядку користування правом.</a:t>
            </a:r>
          </a:p>
          <a:p>
            <a:pPr algn="just"/>
            <a:endParaRPr lang="ru-RU" sz="2800" dirty="0" smtClean="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
          <p:cNvSpPr txBox="1">
            <a:spLocks/>
          </p:cNvSpPr>
          <p:nvPr/>
        </p:nvSpPr>
        <p:spPr>
          <a:xfrm>
            <a:off x="880704" y="165185"/>
            <a:ext cx="7418658" cy="856747"/>
          </a:xfrm>
          <a:prstGeom prst="rect">
            <a:avLst/>
          </a:prstGeom>
          <a:solidFill>
            <a:srgbClr val="FFFDF0"/>
          </a:solidFill>
          <a:ln/>
        </p:spPr>
        <p:txBody>
          <a:bodyPr anchor="ctr">
            <a:normAutofit fontScale="97500"/>
          </a:bodyPr>
          <a:lstStyle/>
          <a:p>
            <a:pPr lvl="0" algn="ctr">
              <a:spcBef>
                <a:spcPct val="0"/>
              </a:spcBef>
            </a:pPr>
            <a:r>
              <a:rPr lang="uk-UA" sz="2800" b="1" dirty="0" smtClean="0">
                <a:latin typeface="Times New Roman" pitchFamily="18" charset="0"/>
                <a:cs typeface="Times New Roman" pitchFamily="18" charset="0"/>
              </a:rPr>
              <a:t>Громадські роботи</a:t>
            </a:r>
            <a:r>
              <a:rPr lang="uk-UA" sz="2800" dirty="0" smtClean="0">
                <a:latin typeface="Times New Roman" pitchFamily="18" charset="0"/>
                <a:cs typeface="Times New Roman" pitchFamily="18" charset="0"/>
              </a:rPr>
              <a:t> (ст. 30-1</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КУпАП</a:t>
            </a:r>
            <a:r>
              <a:rPr lang="uk-UA" sz="2800" dirty="0" smtClean="0">
                <a:latin typeface="Times New Roman" pitchFamily="18" charset="0"/>
                <a:cs typeface="Times New Roman" pitchFamily="18" charset="0"/>
              </a:rPr>
              <a:t>)</a:t>
            </a:r>
            <a:endParaRPr kumimoji="0" lang="ru-RU" sz="2800" b="1" i="0" u="none" strike="noStrike" kern="1200" cap="none" spc="0" normalizeH="0" baseline="0" noProof="0" dirty="0">
              <a:ln>
                <a:noFill/>
              </a:ln>
              <a:solidFill>
                <a:srgbClr val="000000"/>
              </a:solidFill>
              <a:effectLst/>
              <a:uLnTx/>
              <a:uFillTx/>
              <a:latin typeface="Times New Roman" pitchFamily="18" charset="0"/>
              <a:ea typeface="+mj-ea"/>
              <a:cs typeface="Times New Roman" pitchFamily="18" charset="0"/>
            </a:endParaRPr>
          </a:p>
        </p:txBody>
      </p:sp>
      <p:sp>
        <p:nvSpPr>
          <p:cNvPr id="3" name="Shape 2"/>
          <p:cNvSpPr txBox="1">
            <a:spLocks/>
          </p:cNvSpPr>
          <p:nvPr/>
        </p:nvSpPr>
        <p:spPr>
          <a:xfrm>
            <a:off x="139540" y="1068939"/>
            <a:ext cx="8892587" cy="5573896"/>
          </a:xfrm>
          <a:prstGeom prst="rect">
            <a:avLst/>
          </a:prstGeom>
          <a:solidFill>
            <a:srgbClr val="FFFAC0"/>
          </a:solidFill>
          <a:ln/>
        </p:spPr>
        <p:txBody>
          <a:bodyPr anchor="ctr">
            <a:normAutofit/>
          </a:bodyPr>
          <a:lstStyle/>
          <a:p>
            <a:pPr algn="just"/>
            <a:r>
              <a:rPr lang="uk-UA" sz="2800" dirty="0" smtClean="0">
                <a:latin typeface="Times New Roman" pitchFamily="18" charset="0"/>
                <a:cs typeface="Times New Roman" pitchFamily="18" charset="0"/>
              </a:rPr>
              <a:t>Виконання стягнення у вигляді громадських робіт здійснюється на основі участі порушників у суспільно корисній праці і полягає у виконанні правопорушником безоплатних робіт у вільний від роботи чи навчання час.</a:t>
            </a:r>
            <a:endParaRPr lang="ru-RU" sz="2800" dirty="0" smtClean="0">
              <a:latin typeface="Times New Roman" pitchFamily="18" charset="0"/>
              <a:cs typeface="Times New Roman" pitchFamily="18" charset="0"/>
            </a:endParaRPr>
          </a:p>
          <a:p>
            <a:pPr algn="just"/>
            <a:r>
              <a:rPr lang="uk-UA" sz="2800" dirty="0" smtClean="0">
                <a:latin typeface="Times New Roman" pitchFamily="18" charset="0"/>
                <a:cs typeface="Times New Roman" pitchFamily="18" charset="0"/>
              </a:rPr>
              <a:t>Види таких робіт та об'єкти, на яких порушники відбуватимуть стягнення, визначають органи місцевого самоврядування. Вони узгоджуються з кримінально-виконавчою інспекцією, яка здійснює реалізацію цього стягнення. </a:t>
            </a:r>
            <a:endParaRPr lang="ru-RU" sz="2800" dirty="0" smtClean="0">
              <a:latin typeface="Times New Roman" pitchFamily="18" charset="0"/>
              <a:cs typeface="Times New Roman" pitchFamily="18" charset="0"/>
            </a:endParaRPr>
          </a:p>
          <a:p>
            <a:pPr algn="just"/>
            <a:r>
              <a:rPr lang="uk-UA" sz="2800" dirty="0" smtClean="0">
                <a:latin typeface="Times New Roman" pitchFamily="18" charset="0"/>
                <a:cs typeface="Times New Roman" pitchFamily="18" charset="0"/>
              </a:rPr>
              <a:t>Громадські роботи призначається в судовому порядку на строк від двадцяти до шістдесяти годин і відбуваються не більш як чотири години на день. </a:t>
            </a:r>
            <a:endParaRPr lang="ru-RU" sz="2800" dirty="0" smtClean="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
          <p:cNvSpPr txBox="1">
            <a:spLocks/>
          </p:cNvSpPr>
          <p:nvPr/>
        </p:nvSpPr>
        <p:spPr>
          <a:xfrm>
            <a:off x="880704" y="165185"/>
            <a:ext cx="7418658" cy="856747"/>
          </a:xfrm>
          <a:prstGeom prst="rect">
            <a:avLst/>
          </a:prstGeom>
          <a:solidFill>
            <a:srgbClr val="FFFDF0"/>
          </a:solidFill>
          <a:ln/>
        </p:spPr>
        <p:txBody>
          <a:bodyPr anchor="ctr">
            <a:normAutofit fontScale="97500"/>
          </a:bodyPr>
          <a:lstStyle/>
          <a:p>
            <a:pPr lvl="0" algn="ctr">
              <a:spcBef>
                <a:spcPct val="0"/>
              </a:spcBef>
            </a:pPr>
            <a:r>
              <a:rPr lang="uk-UA" sz="2800" b="1" dirty="0" smtClean="0">
                <a:latin typeface="Times New Roman" pitchFamily="18" charset="0"/>
                <a:cs typeface="Times New Roman" pitchFamily="18" charset="0"/>
              </a:rPr>
              <a:t>Виправні роботи</a:t>
            </a:r>
            <a:r>
              <a:rPr lang="uk-UA" sz="2800" dirty="0" smtClean="0">
                <a:latin typeface="Times New Roman" pitchFamily="18" charset="0"/>
                <a:cs typeface="Times New Roman" pitchFamily="18" charset="0"/>
              </a:rPr>
              <a:t> (ст. 31 </a:t>
            </a:r>
            <a:r>
              <a:rPr lang="uk-UA" sz="2800" dirty="0" err="1" smtClean="0">
                <a:latin typeface="Times New Roman" pitchFamily="18" charset="0"/>
                <a:cs typeface="Times New Roman" pitchFamily="18" charset="0"/>
              </a:rPr>
              <a:t>КУпАП</a:t>
            </a:r>
            <a:r>
              <a:rPr lang="uk-UA" sz="2800" dirty="0" smtClean="0">
                <a:latin typeface="Times New Roman" pitchFamily="18" charset="0"/>
                <a:cs typeface="Times New Roman" pitchFamily="18" charset="0"/>
              </a:rPr>
              <a:t>)</a:t>
            </a:r>
            <a:endParaRPr kumimoji="0" lang="ru-RU" sz="2800" b="1" i="0" u="none" strike="noStrike" kern="1200" cap="none" spc="0" normalizeH="0" baseline="0" noProof="0" dirty="0">
              <a:ln>
                <a:noFill/>
              </a:ln>
              <a:solidFill>
                <a:srgbClr val="000000"/>
              </a:solidFill>
              <a:effectLst/>
              <a:uLnTx/>
              <a:uFillTx/>
              <a:latin typeface="Times New Roman" pitchFamily="18" charset="0"/>
              <a:ea typeface="+mj-ea"/>
              <a:cs typeface="Times New Roman" pitchFamily="18" charset="0"/>
            </a:endParaRPr>
          </a:p>
        </p:txBody>
      </p:sp>
      <p:sp>
        <p:nvSpPr>
          <p:cNvPr id="3" name="Shape 2"/>
          <p:cNvSpPr txBox="1">
            <a:spLocks/>
          </p:cNvSpPr>
          <p:nvPr/>
        </p:nvSpPr>
        <p:spPr>
          <a:xfrm>
            <a:off x="139540" y="1068939"/>
            <a:ext cx="8892587" cy="5573896"/>
          </a:xfrm>
          <a:prstGeom prst="rect">
            <a:avLst/>
          </a:prstGeom>
          <a:solidFill>
            <a:srgbClr val="FFFAC0"/>
          </a:solidFill>
          <a:ln/>
        </p:spPr>
        <p:txBody>
          <a:bodyPr anchor="ctr">
            <a:normAutofit/>
          </a:bodyPr>
          <a:lstStyle/>
          <a:p>
            <a:pPr algn="just"/>
            <a:r>
              <a:rPr lang="uk-UA" sz="2800" dirty="0" smtClean="0">
                <a:latin typeface="Times New Roman" pitchFamily="18" charset="0"/>
                <a:cs typeface="Times New Roman" pitchFamily="18" charset="0"/>
              </a:rPr>
              <a:t>Це стягнення майнового характеру, що триває. Воно застосовується на термін до двох місяців із відбуванням за місцем постійної роботи винного і з відрахуванням до 20 відсотків йо­го заробітку в дохід держави.</a:t>
            </a:r>
            <a:endParaRPr lang="ru-RU" sz="2800" dirty="0" smtClean="0">
              <a:latin typeface="Times New Roman" pitchFamily="18" charset="0"/>
              <a:cs typeface="Times New Roman" pitchFamily="18" charset="0"/>
            </a:endParaRPr>
          </a:p>
          <a:p>
            <a:pPr algn="just"/>
            <a:r>
              <a:rPr lang="uk-UA" sz="2800" dirty="0" smtClean="0">
                <a:latin typeface="Times New Roman" pitchFamily="18" charset="0"/>
                <a:cs typeface="Times New Roman" pitchFamily="18" charset="0"/>
              </a:rPr>
              <a:t>Виправні роботи призначаються у судовому порядку і здійснюються відповідно до "Порядку виконання адміністративних стягнень у вигляді громадських робіт та виправних робіт". Ця санкція застосовується тільки до правопорушників, які мають постійну роботу. Вона не може застосовуватися до непрацездатних осіб (пенсіонерів за віком, інвалідів, до вагітних).</a:t>
            </a:r>
            <a:endParaRPr lang="ru-RU" sz="2800" dirty="0" smtClean="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
          <p:cNvSpPr txBox="1">
            <a:spLocks/>
          </p:cNvSpPr>
          <p:nvPr/>
        </p:nvSpPr>
        <p:spPr>
          <a:xfrm>
            <a:off x="880704" y="165185"/>
            <a:ext cx="7418658" cy="856747"/>
          </a:xfrm>
          <a:prstGeom prst="rect">
            <a:avLst/>
          </a:prstGeom>
          <a:solidFill>
            <a:srgbClr val="FFFDF0"/>
          </a:solidFill>
          <a:ln/>
        </p:spPr>
        <p:txBody>
          <a:bodyPr anchor="ctr">
            <a:normAutofit fontScale="97500"/>
          </a:bodyPr>
          <a:lstStyle/>
          <a:p>
            <a:pPr lvl="0" algn="ctr">
              <a:spcBef>
                <a:spcPct val="0"/>
              </a:spcBef>
            </a:pPr>
            <a:r>
              <a:rPr lang="uk-UA" sz="2800" b="1" dirty="0" smtClean="0">
                <a:latin typeface="Times New Roman" pitchFamily="18" charset="0"/>
                <a:cs typeface="Times New Roman" pitchFamily="18" charset="0"/>
              </a:rPr>
              <a:t>Адміністративний арешт</a:t>
            </a:r>
            <a:r>
              <a:rPr lang="uk-UA" sz="2800" dirty="0" smtClean="0">
                <a:latin typeface="Times New Roman" pitchFamily="18" charset="0"/>
                <a:cs typeface="Times New Roman" pitchFamily="18" charset="0"/>
              </a:rPr>
              <a:t> (ст. 32 </a:t>
            </a:r>
            <a:r>
              <a:rPr lang="uk-UA" sz="2800" dirty="0" err="1" smtClean="0">
                <a:latin typeface="Times New Roman" pitchFamily="18" charset="0"/>
                <a:cs typeface="Times New Roman" pitchFamily="18" charset="0"/>
              </a:rPr>
              <a:t>КУпАП</a:t>
            </a:r>
            <a:r>
              <a:rPr lang="uk-UA" sz="2800" dirty="0" smtClean="0">
                <a:latin typeface="Times New Roman" pitchFamily="18" charset="0"/>
                <a:cs typeface="Times New Roman" pitchFamily="18" charset="0"/>
              </a:rPr>
              <a:t>)</a:t>
            </a:r>
            <a:endParaRPr kumimoji="0" lang="ru-RU" sz="2800" b="1" i="0" u="none" strike="noStrike" kern="1200" cap="none" spc="0" normalizeH="0" baseline="0" noProof="0" dirty="0">
              <a:ln>
                <a:noFill/>
              </a:ln>
              <a:solidFill>
                <a:srgbClr val="000000"/>
              </a:solidFill>
              <a:effectLst/>
              <a:uLnTx/>
              <a:uFillTx/>
              <a:latin typeface="Times New Roman" pitchFamily="18" charset="0"/>
              <a:ea typeface="+mj-ea"/>
              <a:cs typeface="Times New Roman" pitchFamily="18" charset="0"/>
            </a:endParaRPr>
          </a:p>
        </p:txBody>
      </p:sp>
      <p:sp>
        <p:nvSpPr>
          <p:cNvPr id="3" name="Shape 2"/>
          <p:cNvSpPr txBox="1">
            <a:spLocks/>
          </p:cNvSpPr>
          <p:nvPr/>
        </p:nvSpPr>
        <p:spPr>
          <a:xfrm>
            <a:off x="139540" y="1068939"/>
            <a:ext cx="8892587" cy="5573896"/>
          </a:xfrm>
          <a:prstGeom prst="rect">
            <a:avLst/>
          </a:prstGeom>
          <a:solidFill>
            <a:srgbClr val="FFFAC0"/>
          </a:solidFill>
          <a:ln/>
        </p:spPr>
        <p:txBody>
          <a:bodyPr anchor="ctr">
            <a:normAutofit/>
          </a:bodyPr>
          <a:lstStyle/>
          <a:p>
            <a:pPr algn="just"/>
            <a:r>
              <a:rPr lang="uk-UA" sz="2800" dirty="0" smtClean="0">
                <a:latin typeface="Times New Roman" pitchFamily="18" charset="0"/>
                <a:cs typeface="Times New Roman" pitchFamily="18" charset="0"/>
              </a:rPr>
              <a:t>Арешт є найбільш суворим з усіх видів адміністративних стягнень. Тому законодавець прямо зазначає, що адміністративний арешт застосовується лише у виняткових випадках за окремі види адміністративних правопорушень. </a:t>
            </a:r>
            <a:endParaRPr lang="ru-RU" sz="2800" dirty="0" smtClean="0">
              <a:latin typeface="Times New Roman" pitchFamily="18" charset="0"/>
              <a:cs typeface="Times New Roman" pitchFamily="18" charset="0"/>
            </a:endParaRPr>
          </a:p>
          <a:p>
            <a:pPr algn="just"/>
            <a:r>
              <a:rPr lang="uk-UA" sz="2800" dirty="0" smtClean="0">
                <a:latin typeface="Times New Roman" pitchFamily="18" charset="0"/>
                <a:cs typeface="Times New Roman" pitchFamily="18" charset="0"/>
              </a:rPr>
              <a:t>Призначається адміністративний арешт тільки судом (суддею) термі­ном до 15 діб. Його не застосовують до вагітних жінок, </a:t>
            </a:r>
            <a:r>
              <a:rPr lang="uk-UA" sz="2800" dirty="0" err="1" smtClean="0">
                <a:latin typeface="Times New Roman" pitchFamily="18" charset="0"/>
                <a:cs typeface="Times New Roman" pitchFamily="18" charset="0"/>
              </a:rPr>
              <a:t>жінок</a:t>
            </a:r>
            <a:r>
              <a:rPr lang="uk-UA" sz="2800" dirty="0" smtClean="0">
                <a:latin typeface="Times New Roman" pitchFamily="18" charset="0"/>
                <a:cs typeface="Times New Roman" pitchFamily="18" charset="0"/>
              </a:rPr>
              <a:t>, що мають дітей віком до 12 років, осіб, які не досягли 18 років, інвалідів 1 і 2-ої груп, а також військовослужбовців, призваних на збори військо­возобов’язаних, осіб рядового і начальницького складу органів внутріш­ніх справ.</a:t>
            </a:r>
            <a:endParaRPr lang="ru-RU" sz="28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
          <p:cNvSpPr txBox="1">
            <a:spLocks/>
          </p:cNvSpPr>
          <p:nvPr/>
        </p:nvSpPr>
        <p:spPr>
          <a:xfrm>
            <a:off x="880704" y="165185"/>
            <a:ext cx="7418658" cy="856747"/>
          </a:xfrm>
          <a:prstGeom prst="rect">
            <a:avLst/>
          </a:prstGeom>
          <a:solidFill>
            <a:srgbClr val="FFFDF0"/>
          </a:solidFill>
          <a:ln/>
        </p:spPr>
        <p:txBody>
          <a:bodyPr anchor="ctr">
            <a:normAutofit fontScale="97500"/>
          </a:bodyPr>
          <a:lstStyle/>
          <a:p>
            <a:pPr lvl="0" algn="ctr">
              <a:spcBef>
                <a:spcPct val="0"/>
              </a:spcBef>
            </a:pPr>
            <a:r>
              <a:rPr lang="uk-UA" sz="2800" b="1" dirty="0" smtClean="0">
                <a:latin typeface="Times New Roman" pitchFamily="18" charset="0"/>
                <a:cs typeface="Times New Roman" pitchFamily="18" charset="0"/>
              </a:rPr>
              <a:t>Примусове видворення іноземців</a:t>
            </a:r>
            <a:endParaRPr kumimoji="0" lang="ru-RU" sz="2800" b="1" i="0" u="none" strike="noStrike" kern="1200" cap="none" spc="0" normalizeH="0" baseline="0" noProof="0" dirty="0">
              <a:ln>
                <a:noFill/>
              </a:ln>
              <a:solidFill>
                <a:srgbClr val="000000"/>
              </a:solidFill>
              <a:effectLst/>
              <a:uLnTx/>
              <a:uFillTx/>
              <a:latin typeface="Times New Roman" pitchFamily="18" charset="0"/>
              <a:ea typeface="+mj-ea"/>
              <a:cs typeface="Times New Roman" pitchFamily="18" charset="0"/>
            </a:endParaRPr>
          </a:p>
        </p:txBody>
      </p:sp>
      <p:sp>
        <p:nvSpPr>
          <p:cNvPr id="3" name="Shape 2"/>
          <p:cNvSpPr txBox="1">
            <a:spLocks/>
          </p:cNvSpPr>
          <p:nvPr/>
        </p:nvSpPr>
        <p:spPr>
          <a:xfrm>
            <a:off x="139540" y="1142985"/>
            <a:ext cx="8892587" cy="5499850"/>
          </a:xfrm>
          <a:prstGeom prst="rect">
            <a:avLst/>
          </a:prstGeom>
          <a:solidFill>
            <a:srgbClr val="FFFAC0"/>
          </a:solidFill>
          <a:ln/>
        </p:spPr>
        <p:txBody>
          <a:bodyPr anchor="t">
            <a:normAutofit lnSpcReduction="10000"/>
          </a:bodyPr>
          <a:lstStyle/>
          <a:p>
            <a:pPr algn="just"/>
            <a:r>
              <a:rPr lang="uk-UA" sz="2800" dirty="0" smtClean="0">
                <a:latin typeface="Times New Roman" pitchFamily="18" charset="0"/>
                <a:cs typeface="Times New Roman" pitchFamily="18" charset="0"/>
              </a:rPr>
              <a:t>Законами України може бути передбачено адміністративне видворення за межі України іноземців і осіб без громадянства за вчинення адміністративних правопорушень, які грубо порушують правопорядок. Його визначення у Законі України від 22 вересня 2011року "Про правовий статус іноземців та осіб без громадянства". Відповідно до цього закону, видворення здійснюється уповноваженими суб'єктами на підставі постанови адміністративного суду. Видворенню підлягають особи, які не виконали в установлений строк без поважних причин рішення про примусове повернення або якщо є обґрунтовані підстави вважати, що іноземець або особа без громадянства ухилятимуться від виконання такого рішення.</a:t>
            </a:r>
          </a:p>
          <a:p>
            <a:pPr algn="just"/>
            <a:endParaRPr lang="ru-RU" sz="28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AlternateProcess 250"/>
          <p:cNvSpPr/>
          <p:nvPr/>
        </p:nvSpPr>
        <p:spPr>
          <a:xfrm>
            <a:off x="1357290" y="1357298"/>
            <a:ext cx="7513648" cy="1162059"/>
          </a:xfrm>
          <a:prstGeom prst="flowChartAlternateProcess">
            <a:avLst/>
          </a:prstGeom>
          <a:solidFill>
            <a:srgbClr val="FFFAC0"/>
          </a:solidFill>
          <a:ln w="25400">
            <a:solidFill>
              <a:srgbClr val="27405E"/>
            </a:solidFill>
          </a:ln>
        </p:spPr>
        <p:txBody>
          <a:bodyPr anchor="ctr"/>
          <a:lstStyle/>
          <a:p>
            <a:pPr algn="ctr"/>
            <a:r>
              <a:rPr lang="uk-UA" sz="2800" dirty="0" smtClean="0">
                <a:latin typeface="Times New Roman" pitchFamily="18" charset="0"/>
                <a:cs typeface="Times New Roman" pitchFamily="18" charset="0"/>
              </a:rPr>
              <a:t>- зобов'язання публічно або в іншій формі попросити вибачення у потерпілого</a:t>
            </a:r>
            <a:endParaRPr sz="2800" dirty="0">
              <a:latin typeface="Times New Roman" pitchFamily="18" charset="0"/>
              <a:cs typeface="Times New Roman" pitchFamily="18" charset="0"/>
            </a:endParaRPr>
          </a:p>
        </p:txBody>
      </p:sp>
      <p:sp>
        <p:nvSpPr>
          <p:cNvPr id="4" name="roundRect 34"/>
          <p:cNvSpPr/>
          <p:nvPr/>
        </p:nvSpPr>
        <p:spPr>
          <a:xfrm>
            <a:off x="142844" y="142852"/>
            <a:ext cx="8709975" cy="1117662"/>
          </a:xfrm>
          <a:prstGeom prst="roundRect">
            <a:avLst/>
          </a:prstGeom>
          <a:solidFill>
            <a:srgbClr val="FDE3FF"/>
          </a:solidFill>
          <a:ln w="25400">
            <a:solidFill>
              <a:srgbClr val="27405E"/>
            </a:solidFill>
          </a:ln>
        </p:spPr>
        <p:txBody>
          <a:bodyPr anchor="ctr"/>
          <a:lstStyle/>
          <a:p>
            <a:pPr algn="ctr"/>
            <a:r>
              <a:rPr lang="uk-UA" sz="2800" b="1" dirty="0" smtClean="0">
                <a:latin typeface="Times New Roman" pitchFamily="18" charset="0"/>
                <a:cs typeface="Times New Roman" pitchFamily="18" charset="0"/>
              </a:rPr>
              <a:t>До неповнолітніх  можуть </a:t>
            </a:r>
          </a:p>
          <a:p>
            <a:pPr algn="ctr"/>
            <a:r>
              <a:rPr lang="uk-UA" sz="2800" b="1" dirty="0" smtClean="0">
                <a:latin typeface="Times New Roman" pitchFamily="18" charset="0"/>
                <a:cs typeface="Times New Roman" pitchFamily="18" charset="0"/>
              </a:rPr>
              <a:t>застосовуватись заходи впливу (ст. 24</a:t>
            </a:r>
            <a:r>
              <a:rPr lang="uk-UA" sz="2800" b="1" baseline="30000" dirty="0" smtClean="0">
                <a:latin typeface="Times New Roman" pitchFamily="18" charset="0"/>
                <a:cs typeface="Times New Roman" pitchFamily="18" charset="0"/>
              </a:rPr>
              <a:t>1</a:t>
            </a:r>
            <a:r>
              <a:rPr lang="uk-UA" sz="2800" b="1" dirty="0" smtClean="0">
                <a:latin typeface="Times New Roman" pitchFamily="18" charset="0"/>
                <a:cs typeface="Times New Roman" pitchFamily="18" charset="0"/>
              </a:rPr>
              <a:t> </a:t>
            </a:r>
            <a:r>
              <a:rPr lang="uk-UA" sz="2800" b="1" dirty="0" err="1" smtClean="0">
                <a:latin typeface="Times New Roman" pitchFamily="18" charset="0"/>
                <a:cs typeface="Times New Roman" pitchFamily="18" charset="0"/>
              </a:rPr>
              <a:t>КУпАП</a:t>
            </a:r>
            <a:r>
              <a:rPr lang="uk-UA" sz="2800" b="1" dirty="0" smtClean="0">
                <a:latin typeface="Times New Roman" pitchFamily="18" charset="0"/>
                <a:cs typeface="Times New Roman" pitchFamily="18" charset="0"/>
              </a:rPr>
              <a:t>)</a:t>
            </a:r>
            <a:endParaRPr sz="2800" b="1" dirty="0">
              <a:solidFill>
                <a:srgbClr val="000000"/>
              </a:solidFill>
              <a:latin typeface="Times New Roman" pitchFamily="18" charset="0"/>
              <a:cs typeface="Times New Roman" pitchFamily="18" charset="0"/>
            </a:endParaRPr>
          </a:p>
        </p:txBody>
      </p:sp>
      <p:sp>
        <p:nvSpPr>
          <p:cNvPr id="5" name="flowChartAlternateProcess 250"/>
          <p:cNvSpPr/>
          <p:nvPr/>
        </p:nvSpPr>
        <p:spPr>
          <a:xfrm>
            <a:off x="1357290" y="2714621"/>
            <a:ext cx="7513648" cy="571504"/>
          </a:xfrm>
          <a:prstGeom prst="flowChartAlternateProcess">
            <a:avLst/>
          </a:prstGeom>
          <a:solidFill>
            <a:srgbClr val="FFFAC0"/>
          </a:solidFill>
          <a:ln w="25400">
            <a:solidFill>
              <a:srgbClr val="27405E"/>
            </a:solidFill>
          </a:ln>
        </p:spPr>
        <p:txBody>
          <a:bodyPr anchor="ctr"/>
          <a:lstStyle/>
          <a:p>
            <a:pPr algn="ctr"/>
            <a:r>
              <a:rPr lang="uk-UA" sz="2800" dirty="0" smtClean="0">
                <a:latin typeface="Times New Roman" pitchFamily="18" charset="0"/>
                <a:cs typeface="Times New Roman" pitchFamily="18" charset="0"/>
              </a:rPr>
              <a:t>- застереження</a:t>
            </a:r>
            <a:endParaRPr sz="2800" dirty="0">
              <a:latin typeface="Times New Roman" pitchFamily="18" charset="0"/>
              <a:cs typeface="Times New Roman" pitchFamily="18" charset="0"/>
            </a:endParaRPr>
          </a:p>
        </p:txBody>
      </p:sp>
      <p:sp>
        <p:nvSpPr>
          <p:cNvPr id="6" name="flowChartAlternateProcess 250"/>
          <p:cNvSpPr/>
          <p:nvPr/>
        </p:nvSpPr>
        <p:spPr>
          <a:xfrm>
            <a:off x="1357290" y="3500438"/>
            <a:ext cx="7513648" cy="571504"/>
          </a:xfrm>
          <a:prstGeom prst="flowChartAlternateProcess">
            <a:avLst/>
          </a:prstGeom>
          <a:solidFill>
            <a:srgbClr val="FFFAC0"/>
          </a:solidFill>
          <a:ln w="25400">
            <a:solidFill>
              <a:srgbClr val="27405E"/>
            </a:solidFill>
          </a:ln>
        </p:spPr>
        <p:txBody>
          <a:bodyPr anchor="ctr"/>
          <a:lstStyle/>
          <a:p>
            <a:pPr algn="ctr"/>
            <a:r>
              <a:rPr lang="uk-UA" sz="2800" dirty="0" smtClean="0">
                <a:latin typeface="Times New Roman" pitchFamily="18" charset="0"/>
                <a:cs typeface="Times New Roman" pitchFamily="18" charset="0"/>
              </a:rPr>
              <a:t>- догана або сувора догана</a:t>
            </a:r>
            <a:endParaRPr sz="2800" dirty="0">
              <a:latin typeface="Times New Roman" pitchFamily="18" charset="0"/>
              <a:cs typeface="Times New Roman" pitchFamily="18" charset="0"/>
            </a:endParaRPr>
          </a:p>
        </p:txBody>
      </p:sp>
      <p:sp>
        <p:nvSpPr>
          <p:cNvPr id="7" name="flowChartAlternateProcess 250"/>
          <p:cNvSpPr/>
          <p:nvPr/>
        </p:nvSpPr>
        <p:spPr>
          <a:xfrm>
            <a:off x="1357290" y="4286256"/>
            <a:ext cx="7513648" cy="2286016"/>
          </a:xfrm>
          <a:prstGeom prst="flowChartAlternateProcess">
            <a:avLst/>
          </a:prstGeom>
          <a:solidFill>
            <a:srgbClr val="FFFAC0"/>
          </a:solidFill>
          <a:ln w="25400">
            <a:solidFill>
              <a:srgbClr val="27405E"/>
            </a:solidFill>
          </a:ln>
        </p:spPr>
        <p:txBody>
          <a:bodyPr anchor="ctr"/>
          <a:lstStyle/>
          <a:p>
            <a:pPr algn="ctr"/>
            <a:r>
              <a:rPr lang="uk-UA" sz="2800" dirty="0" smtClean="0">
                <a:latin typeface="Times New Roman" pitchFamily="18" charset="0"/>
                <a:cs typeface="Times New Roman" pitchFamily="18" charset="0"/>
              </a:rPr>
              <a:t>- передача неповнолітнього під нагляд батькам або особам, які їх замінюють, чи під нагляд педагогічному або трудовому колективу за їхньою згодою, а також окремим громадянам на їхнє прохання </a:t>
            </a:r>
            <a:endParaRPr sz="2800" dirty="0">
              <a:latin typeface="Times New Roman" pitchFamily="18" charset="0"/>
              <a:cs typeface="Times New Roman" pitchFamily="18" charset="0"/>
            </a:endParaRPr>
          </a:p>
        </p:txBody>
      </p:sp>
      <p:sp>
        <p:nvSpPr>
          <p:cNvPr id="8" name="star16 256"/>
          <p:cNvSpPr/>
          <p:nvPr/>
        </p:nvSpPr>
        <p:spPr>
          <a:xfrm>
            <a:off x="357158" y="2643182"/>
            <a:ext cx="642942" cy="571504"/>
          </a:xfrm>
          <a:prstGeom prst="star16">
            <a:avLst/>
          </a:prstGeom>
          <a:solidFill>
            <a:srgbClr val="404040"/>
          </a:solidFill>
          <a:ln w="25400">
            <a:solidFill>
              <a:srgbClr val="27405E"/>
            </a:solidFill>
          </a:ln>
        </p:spPr>
        <p:txBody>
          <a:bodyPr anchor="ctr"/>
          <a:lstStyle/>
          <a:p>
            <a:pPr algn="ctr"/>
            <a:r>
              <a:rPr lang="ru-RU" sz="1600" b="1" dirty="0" smtClean="0">
                <a:solidFill>
                  <a:srgbClr val="FFFFFF"/>
                </a:solidFill>
                <a:latin typeface="Calibri"/>
              </a:rPr>
              <a:t>2.</a:t>
            </a:r>
            <a:endParaRPr sz="1600" b="1" dirty="0">
              <a:solidFill>
                <a:srgbClr val="FFFFFF"/>
              </a:solidFill>
              <a:latin typeface="Calibri"/>
            </a:endParaRPr>
          </a:p>
        </p:txBody>
      </p:sp>
      <p:sp>
        <p:nvSpPr>
          <p:cNvPr id="11" name="star16 256"/>
          <p:cNvSpPr/>
          <p:nvPr/>
        </p:nvSpPr>
        <p:spPr>
          <a:xfrm>
            <a:off x="357158" y="1643050"/>
            <a:ext cx="642942" cy="571504"/>
          </a:xfrm>
          <a:prstGeom prst="star16">
            <a:avLst/>
          </a:prstGeom>
          <a:solidFill>
            <a:srgbClr val="404040"/>
          </a:solidFill>
          <a:ln w="25400">
            <a:solidFill>
              <a:srgbClr val="27405E"/>
            </a:solidFill>
          </a:ln>
        </p:spPr>
        <p:txBody>
          <a:bodyPr anchor="ctr"/>
          <a:lstStyle/>
          <a:p>
            <a:pPr algn="ctr"/>
            <a:r>
              <a:rPr lang="ru-RU" sz="1600" b="1" dirty="0" smtClean="0">
                <a:solidFill>
                  <a:srgbClr val="FFFFFF"/>
                </a:solidFill>
                <a:latin typeface="Calibri"/>
              </a:rPr>
              <a:t>1.</a:t>
            </a:r>
            <a:endParaRPr sz="1600" b="1" dirty="0">
              <a:solidFill>
                <a:srgbClr val="FFFFFF"/>
              </a:solidFill>
              <a:latin typeface="Calibri"/>
            </a:endParaRPr>
          </a:p>
        </p:txBody>
      </p:sp>
      <p:sp>
        <p:nvSpPr>
          <p:cNvPr id="12" name="star16 256"/>
          <p:cNvSpPr/>
          <p:nvPr/>
        </p:nvSpPr>
        <p:spPr>
          <a:xfrm>
            <a:off x="357158" y="3500438"/>
            <a:ext cx="642942" cy="571504"/>
          </a:xfrm>
          <a:prstGeom prst="star16">
            <a:avLst/>
          </a:prstGeom>
          <a:solidFill>
            <a:srgbClr val="404040"/>
          </a:solidFill>
          <a:ln w="25400">
            <a:solidFill>
              <a:srgbClr val="27405E"/>
            </a:solidFill>
          </a:ln>
        </p:spPr>
        <p:txBody>
          <a:bodyPr anchor="ctr"/>
          <a:lstStyle/>
          <a:p>
            <a:pPr algn="ctr"/>
            <a:r>
              <a:rPr lang="ru-RU" sz="1600" b="1" dirty="0" smtClean="0">
                <a:solidFill>
                  <a:srgbClr val="FFFFFF"/>
                </a:solidFill>
                <a:latin typeface="Calibri"/>
              </a:rPr>
              <a:t>3.</a:t>
            </a:r>
            <a:endParaRPr sz="1600" b="1" dirty="0">
              <a:solidFill>
                <a:srgbClr val="FFFFFF"/>
              </a:solidFill>
              <a:latin typeface="Calibri"/>
            </a:endParaRPr>
          </a:p>
        </p:txBody>
      </p:sp>
      <p:sp>
        <p:nvSpPr>
          <p:cNvPr id="13" name="star16 256"/>
          <p:cNvSpPr/>
          <p:nvPr/>
        </p:nvSpPr>
        <p:spPr>
          <a:xfrm>
            <a:off x="357158" y="5072074"/>
            <a:ext cx="642942" cy="571504"/>
          </a:xfrm>
          <a:prstGeom prst="star16">
            <a:avLst/>
          </a:prstGeom>
          <a:solidFill>
            <a:srgbClr val="404040"/>
          </a:solidFill>
          <a:ln w="25400">
            <a:solidFill>
              <a:srgbClr val="27405E"/>
            </a:solidFill>
          </a:ln>
        </p:spPr>
        <p:txBody>
          <a:bodyPr anchor="ctr"/>
          <a:lstStyle/>
          <a:p>
            <a:pPr algn="ctr"/>
            <a:r>
              <a:rPr lang="ru-RU" sz="1600" b="1" dirty="0" smtClean="0">
                <a:solidFill>
                  <a:srgbClr val="FFFFFF"/>
                </a:solidFill>
                <a:latin typeface="Calibri"/>
              </a:rPr>
              <a:t>4.</a:t>
            </a:r>
            <a:endParaRPr sz="1600" b="1" dirty="0">
              <a:solidFill>
                <a:srgbClr val="FFFFFF"/>
              </a:solidFill>
              <a:latin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plaque 30"/>
          <p:cNvSpPr/>
          <p:nvPr/>
        </p:nvSpPr>
        <p:spPr>
          <a:xfrm>
            <a:off x="263509" y="569895"/>
            <a:ext cx="8591712" cy="5650845"/>
          </a:xfrm>
          <a:prstGeom prst="plaque">
            <a:avLst/>
          </a:prstGeom>
          <a:solidFill>
            <a:srgbClr val="FFE8C7"/>
          </a:solidFill>
          <a:ln w="25400">
            <a:solidFill>
              <a:srgbClr val="27405E"/>
            </a:solidFill>
          </a:ln>
        </p:spPr>
        <p:txBody>
          <a:bodyPr anchor="ctr"/>
          <a:lstStyle/>
          <a:p>
            <a:pPr algn="ctr"/>
            <a:r>
              <a:rPr sz="4900" b="1" dirty="0">
                <a:solidFill>
                  <a:srgbClr val="002060"/>
                </a:solidFill>
                <a:latin typeface="Times New Roman"/>
              </a:rPr>
              <a:t>1. </a:t>
            </a:r>
            <a:r>
              <a:rPr lang="uk-UA" sz="5400" b="1" dirty="0" smtClean="0">
                <a:solidFill>
                  <a:srgbClr val="002060"/>
                </a:solidFill>
                <a:latin typeface="Times New Roman" pitchFamily="18" charset="0"/>
                <a:cs typeface="Times New Roman" pitchFamily="18" charset="0"/>
              </a:rPr>
              <a:t>Поняття адміністративних стягнень</a:t>
            </a:r>
            <a:endParaRPr sz="4900" b="1" dirty="0">
              <a:solidFill>
                <a:srgbClr val="002060"/>
              </a:solidFill>
              <a:latin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plaque 32"/>
          <p:cNvSpPr/>
          <p:nvPr/>
        </p:nvSpPr>
        <p:spPr>
          <a:xfrm>
            <a:off x="364582" y="334165"/>
            <a:ext cx="8423262" cy="6139160"/>
          </a:xfrm>
          <a:prstGeom prst="plaque">
            <a:avLst/>
          </a:prstGeom>
          <a:solidFill>
            <a:srgbClr val="FFE4DC"/>
          </a:solidFill>
          <a:ln w="25400">
            <a:solidFill>
              <a:srgbClr val="27405E"/>
            </a:solidFill>
          </a:ln>
        </p:spPr>
        <p:txBody>
          <a:bodyPr anchor="ctr"/>
          <a:lstStyle/>
          <a:p>
            <a:pPr algn="ctr"/>
            <a:r>
              <a:rPr sz="4800" b="1" dirty="0">
                <a:solidFill>
                  <a:srgbClr val="000000"/>
                </a:solidFill>
                <a:latin typeface="Times New Roman" pitchFamily="18" charset="0"/>
                <a:cs typeface="Times New Roman" pitchFamily="18" charset="0"/>
              </a:rPr>
              <a:t>3. </a:t>
            </a:r>
            <a:r>
              <a:rPr lang="uk-UA" sz="4800" b="1" dirty="0" smtClean="0">
                <a:latin typeface="Times New Roman" pitchFamily="18" charset="0"/>
                <a:cs typeface="Times New Roman" pitchFamily="18" charset="0"/>
              </a:rPr>
              <a:t>Загальні правила накладення адміністративних стягнень</a:t>
            </a:r>
            <a:endParaRPr sz="4800" b="1" dirty="0">
              <a:solidFill>
                <a:srgbClr val="000000"/>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nip2DiagRect 76"/>
          <p:cNvSpPr/>
          <p:nvPr/>
        </p:nvSpPr>
        <p:spPr>
          <a:xfrm>
            <a:off x="255082" y="241548"/>
            <a:ext cx="8642249" cy="6257032"/>
          </a:xfrm>
          <a:prstGeom prst="snip2DiagRect">
            <a:avLst/>
          </a:prstGeom>
          <a:solidFill>
            <a:srgbClr val="E1FFE5"/>
          </a:solidFill>
          <a:ln w="25400">
            <a:solidFill>
              <a:srgbClr val="27405E"/>
            </a:solidFill>
          </a:ln>
        </p:spPr>
        <p:txBody>
          <a:bodyPr anchor="ctr"/>
          <a:lstStyle/>
          <a:p>
            <a:pPr defTabSz="238125">
              <a:tabLst>
                <a:tab pos="6905625" algn="l"/>
                <a:tab pos="6999288" algn="l"/>
                <a:tab pos="7078663" algn="l"/>
              </a:tabLst>
            </a:pPr>
            <a:r>
              <a:rPr lang="uk-UA" sz="2800" b="1" dirty="0" smtClean="0">
                <a:latin typeface="Times New Roman" pitchFamily="18" charset="0"/>
                <a:cs typeface="Times New Roman" pitchFamily="18" charset="0"/>
              </a:rPr>
              <a:t>Накладення адміністративного стягнення -</a:t>
            </a:r>
            <a:r>
              <a:rPr lang="uk-UA" sz="2800" dirty="0" smtClean="0">
                <a:latin typeface="Times New Roman" pitchFamily="18" charset="0"/>
                <a:cs typeface="Times New Roman" pitchFamily="18" charset="0"/>
              </a:rPr>
              <a:t> це важливий юридичний факт. З моменту його виникнення особа перебуває у стані притягнення до адміністративної відповідальності і повинна виконувати звернені до неї вимоги, які передбачені законодавцем.</a:t>
            </a:r>
            <a:endParaRPr dirty="0">
              <a:latin typeface="Times New Roman" pitchFamily="18" charset="0"/>
              <a:cs typeface="Times New Roman" pitchFamily="18" charset="0"/>
            </a:endParaRPr>
          </a:p>
          <a:p>
            <a:pPr algn="ctr"/>
            <a:endParaRPr lang="uk-UA" sz="2800" dirty="0" smtClean="0">
              <a:latin typeface="Times New Roman" pitchFamily="18" charset="0"/>
              <a:cs typeface="Times New Roman" pitchFamily="18" charset="0"/>
            </a:endParaRPr>
          </a:p>
          <a:p>
            <a:pPr marL="441325"/>
            <a:r>
              <a:rPr lang="uk-UA" sz="2800" dirty="0" smtClean="0">
                <a:latin typeface="Times New Roman" pitchFamily="18" charset="0"/>
                <a:cs typeface="Times New Roman" pitchFamily="18" charset="0"/>
              </a:rPr>
              <a:t>Законодавець не лише визначає та фіксує види стягнень, а й встановлює правила їх накладення., які у вигляді матеріальних норм представлені у главі 4 </a:t>
            </a:r>
            <a:r>
              <a:rPr lang="uk-UA" sz="2800" dirty="0" err="1" smtClean="0">
                <a:latin typeface="Times New Roman" pitchFamily="18" charset="0"/>
                <a:cs typeface="Times New Roman" pitchFamily="18" charset="0"/>
              </a:rPr>
              <a:t>КУпАП</a:t>
            </a:r>
            <a:r>
              <a:rPr lang="uk-UA"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a:t>
            </a:r>
            <a:r>
              <a:rPr lang="uk-UA" sz="2800" dirty="0" smtClean="0">
                <a:latin typeface="Times New Roman" pitchFamily="18" charset="0"/>
                <a:cs typeface="Times New Roman" pitchFamily="18" charset="0"/>
              </a:rPr>
              <a:t>Накладення адміністративного стягнення</a:t>
            </a:r>
            <a:r>
              <a:rPr lang="ru-RU" sz="2800" dirty="0" smtClean="0">
                <a:latin typeface="Times New Roman" pitchFamily="18" charset="0"/>
                <a:cs typeface="Times New Roman" pitchFamily="18" charset="0"/>
              </a:rPr>
              <a:t>»</a:t>
            </a:r>
            <a:r>
              <a:rPr lang="uk-UA" sz="2800" dirty="0" smtClean="0">
                <a:latin typeface="Times New Roman" pitchFamily="18" charset="0"/>
                <a:cs typeface="Times New Roman" pitchFamily="18" charset="0"/>
              </a:rPr>
              <a:t> та ст. 12 Закону України «Про боротьбу з корупцією»</a:t>
            </a:r>
            <a:endParaRPr sz="2800" b="1" dirty="0">
              <a:solidFill>
                <a:srgbClr val="000000"/>
              </a:solidFill>
              <a:latin typeface="Times New Roman" pitchFamily="18" charset="0"/>
              <a:cs typeface="Times New Roman" pitchFamily="18" charset="0"/>
            </a:endParaRPr>
          </a:p>
        </p:txBody>
      </p:sp>
      <p:sp>
        <p:nvSpPr>
          <p:cNvPr id="3" name="actionButtonInformation 77"/>
          <p:cNvSpPr/>
          <p:nvPr/>
        </p:nvSpPr>
        <p:spPr>
          <a:xfrm>
            <a:off x="357158" y="3643314"/>
            <a:ext cx="809420" cy="952909"/>
          </a:xfrm>
          <a:prstGeom prst="actionButtonInformation">
            <a:avLst/>
          </a:prstGeom>
          <a:solidFill>
            <a:srgbClr val="FFEA01"/>
          </a:solidFill>
          <a:ln w="25400">
            <a:solidFill>
              <a:srgbClr val="27405E"/>
            </a:solidFill>
          </a:ln>
        </p:spPr>
        <p:txBody>
          <a:bodyPr anchor="ctr"/>
          <a:lstStyle/>
          <a:p>
            <a:pPr algn="ct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 82"/>
          <p:cNvSpPr/>
          <p:nvPr/>
        </p:nvSpPr>
        <p:spPr>
          <a:xfrm>
            <a:off x="263509" y="214290"/>
            <a:ext cx="8692785" cy="6429420"/>
          </a:xfrm>
          <a:prstGeom prst="rect">
            <a:avLst/>
          </a:prstGeom>
          <a:solidFill>
            <a:srgbClr val="FFFAC0"/>
          </a:solidFill>
          <a:ln w="25400">
            <a:solidFill>
              <a:srgbClr val="27405E"/>
            </a:solidFill>
          </a:ln>
        </p:spPr>
        <p:txBody>
          <a:bodyPr anchor="ctr"/>
          <a:lstStyle/>
          <a:p>
            <a:pPr algn="ctr"/>
            <a:r>
              <a:rPr lang="uk-UA" sz="2800" b="1" i="1" dirty="0" smtClean="0">
                <a:latin typeface="Times New Roman" pitchFamily="18" charset="0"/>
                <a:cs typeface="Times New Roman" pitchFamily="18" charset="0"/>
              </a:rPr>
              <a:t>Загальні правила накладення стягнення</a:t>
            </a:r>
            <a:r>
              <a:rPr lang="uk-UA" sz="2800" dirty="0" smtClean="0">
                <a:latin typeface="Times New Roman" pitchFamily="18" charset="0"/>
                <a:cs typeface="Times New Roman" pitchFamily="18" charset="0"/>
              </a:rPr>
              <a:t>, які містяться у статті 33 </a:t>
            </a:r>
            <a:r>
              <a:rPr lang="uk-UA" sz="2800" dirty="0" err="1" smtClean="0">
                <a:latin typeface="Times New Roman" pitchFamily="18" charset="0"/>
                <a:cs typeface="Times New Roman" pitchFamily="18" charset="0"/>
              </a:rPr>
              <a:t>КУпАП</a:t>
            </a:r>
            <a:r>
              <a:rPr lang="uk-UA" sz="2800" dirty="0" smtClean="0">
                <a:latin typeface="Times New Roman" pitchFamily="18" charset="0"/>
                <a:cs typeface="Times New Roman" pitchFamily="18" charset="0"/>
              </a:rPr>
              <a:t>, є нормами – принципами і визначають засади щодо притягнення особи </a:t>
            </a:r>
          </a:p>
          <a:p>
            <a:pPr algn="ctr"/>
            <a:r>
              <a:rPr lang="uk-UA" sz="2800" dirty="0" smtClean="0">
                <a:latin typeface="Times New Roman" pitchFamily="18" charset="0"/>
                <a:cs typeface="Times New Roman" pitchFamily="18" charset="0"/>
              </a:rPr>
              <a:t>до адміністративної відповідальності.</a:t>
            </a:r>
          </a:p>
          <a:p>
            <a:pPr algn="ctr"/>
            <a:r>
              <a:rPr lang="uk-UA"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indent="441325" algn="just"/>
            <a:r>
              <a:rPr lang="uk-UA" sz="2800" dirty="0" smtClean="0">
                <a:latin typeface="Times New Roman" pitchFamily="18" charset="0"/>
                <a:cs typeface="Times New Roman" pitchFamily="18" charset="0"/>
              </a:rPr>
              <a:t>По-перше, </a:t>
            </a:r>
            <a:r>
              <a:rPr lang="uk-UA" sz="2800" b="1" i="1" dirty="0" smtClean="0">
                <a:latin typeface="Times New Roman" pitchFamily="18" charset="0"/>
                <a:cs typeface="Times New Roman" pitchFamily="18" charset="0"/>
              </a:rPr>
              <a:t>законодавець встановлює, що стягнення за адміністративні правопорушення накладаються у межах, які визначені чинним законодавством</a:t>
            </a:r>
            <a:r>
              <a:rPr lang="uk-UA" sz="2800" dirty="0"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indent="441325" algn="just"/>
            <a:r>
              <a:rPr lang="uk-UA" sz="2800" dirty="0" smtClean="0">
                <a:latin typeface="Times New Roman" pitchFamily="18" charset="0"/>
                <a:cs typeface="Times New Roman" pitchFamily="18" charset="0"/>
              </a:rPr>
              <a:t>По-друге, </a:t>
            </a:r>
            <a:r>
              <a:rPr lang="uk-UA" sz="2800" b="1" i="1" dirty="0" smtClean="0">
                <a:latin typeface="Times New Roman" pitchFamily="18" charset="0"/>
                <a:cs typeface="Times New Roman" pitchFamily="18" charset="0"/>
              </a:rPr>
              <a:t>вимагає при накладенні стягнень враховувати</a:t>
            </a:r>
            <a:r>
              <a:rPr lang="uk-UA" sz="2800" dirty="0" smtClean="0">
                <a:latin typeface="Times New Roman" pitchFamily="18" charset="0"/>
                <a:cs typeface="Times New Roman" pitchFamily="18" charset="0"/>
              </a:rPr>
              <a:t>: а) характер вчиненого правопорушення,  б) властивості особи порушника, в) ступінь його вини, г) майновий стан, д) обставини, що пом’якшують відповідальність, е) обставини, що обтяжують відповідальність.</a:t>
            </a:r>
            <a:endParaRPr lang="ru-RU" sz="28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 82"/>
          <p:cNvSpPr/>
          <p:nvPr/>
        </p:nvSpPr>
        <p:spPr>
          <a:xfrm>
            <a:off x="263509" y="214290"/>
            <a:ext cx="8692785" cy="6429420"/>
          </a:xfrm>
          <a:prstGeom prst="rect">
            <a:avLst/>
          </a:prstGeom>
          <a:solidFill>
            <a:srgbClr val="FFFAC0"/>
          </a:solidFill>
          <a:ln w="25400">
            <a:solidFill>
              <a:srgbClr val="27405E"/>
            </a:solidFill>
          </a:ln>
        </p:spPr>
        <p:txBody>
          <a:bodyPr anchor="ctr"/>
          <a:lstStyle/>
          <a:p>
            <a:pPr algn="ctr"/>
            <a:r>
              <a:rPr lang="uk-UA" sz="3600" b="1" dirty="0" smtClean="0">
                <a:latin typeface="Times New Roman" pitchFamily="18" charset="0"/>
                <a:cs typeface="Times New Roman" pitchFamily="18" charset="0"/>
              </a:rPr>
              <a:t>Обставини, що пом’якшують або обтяжують відповідальність </a:t>
            </a:r>
            <a:r>
              <a:rPr lang="uk-UA" sz="3600" dirty="0" smtClean="0">
                <a:latin typeface="Times New Roman" pitchFamily="18" charset="0"/>
                <a:cs typeface="Times New Roman" pitchFamily="18" charset="0"/>
              </a:rPr>
              <a:t>конкретизовані законодавцем і зафіксовані у статтях 34 і 35 </a:t>
            </a:r>
            <a:r>
              <a:rPr lang="uk-UA" sz="3600" dirty="0" err="1" smtClean="0">
                <a:latin typeface="Times New Roman" pitchFamily="18" charset="0"/>
                <a:cs typeface="Times New Roman" pitchFamily="18" charset="0"/>
              </a:rPr>
              <a:t>КУпАП</a:t>
            </a:r>
            <a:r>
              <a:rPr lang="uk-UA" sz="3600" dirty="0" smtClean="0">
                <a:latin typeface="Times New Roman" pitchFamily="18" charset="0"/>
                <a:cs typeface="Times New Roman" pitchFamily="18" charset="0"/>
              </a:rPr>
              <a:t>.</a:t>
            </a:r>
          </a:p>
          <a:p>
            <a:pPr algn="ctr"/>
            <a:endParaRPr lang="uk-UA" sz="3600" dirty="0" smtClean="0">
              <a:latin typeface="Times New Roman" pitchFamily="18" charset="0"/>
              <a:cs typeface="Times New Roman" pitchFamily="18" charset="0"/>
            </a:endParaRPr>
          </a:p>
          <a:p>
            <a:pPr algn="ctr"/>
            <a:r>
              <a:rPr lang="uk-UA" sz="3600" dirty="0" smtClean="0">
                <a:latin typeface="Times New Roman" pitchFamily="18" charset="0"/>
                <a:cs typeface="Times New Roman" pitchFamily="18" charset="0"/>
              </a:rPr>
              <a:t>Вони підлягають </a:t>
            </a:r>
            <a:r>
              <a:rPr lang="uk-UA" sz="3600" b="1" i="1" dirty="0" smtClean="0">
                <a:latin typeface="Times New Roman" pitchFamily="18" charset="0"/>
                <a:cs typeface="Times New Roman" pitchFamily="18" charset="0"/>
              </a:rPr>
              <a:t>обов’язковому з’ясуванню </a:t>
            </a:r>
            <a:r>
              <a:rPr lang="uk-UA" sz="3600" dirty="0" smtClean="0">
                <a:latin typeface="Times New Roman" pitchFamily="18" charset="0"/>
                <a:cs typeface="Times New Roman" pitchFamily="18" charset="0"/>
              </a:rPr>
              <a:t>при розгляді справи про адміністративне правопорушення (ст.280 </a:t>
            </a:r>
            <a:r>
              <a:rPr lang="uk-UA" sz="3600" dirty="0" err="1" smtClean="0">
                <a:latin typeface="Times New Roman" pitchFamily="18" charset="0"/>
                <a:cs typeface="Times New Roman" pitchFamily="18" charset="0"/>
              </a:rPr>
              <a:t>КУпАП</a:t>
            </a:r>
            <a:r>
              <a:rPr lang="uk-UA" sz="3600" dirty="0" smtClean="0">
                <a:latin typeface="Times New Roman" pitchFamily="18" charset="0"/>
                <a:cs typeface="Times New Roman" pitchFamily="18" charset="0"/>
              </a:rPr>
              <a:t>) </a:t>
            </a:r>
            <a:r>
              <a:rPr lang="uk-UA" sz="3600" b="1" i="1" dirty="0" smtClean="0">
                <a:latin typeface="Times New Roman" pitchFamily="18" charset="0"/>
                <a:cs typeface="Times New Roman" pitchFamily="18" charset="0"/>
              </a:rPr>
              <a:t>і врахуванню </a:t>
            </a:r>
            <a:r>
              <a:rPr lang="uk-UA" sz="3600" dirty="0" smtClean="0">
                <a:latin typeface="Times New Roman" pitchFamily="18" charset="0"/>
                <a:cs typeface="Times New Roman" pitchFamily="18" charset="0"/>
              </a:rPr>
              <a:t>при накладенні стягнення.</a:t>
            </a:r>
            <a:endParaRPr lang="ru-RU" sz="36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
          <p:cNvSpPr txBox="1">
            <a:spLocks/>
          </p:cNvSpPr>
          <p:nvPr/>
        </p:nvSpPr>
        <p:spPr>
          <a:xfrm>
            <a:off x="409063" y="207280"/>
            <a:ext cx="8353541" cy="983033"/>
          </a:xfrm>
          <a:prstGeom prst="rect">
            <a:avLst/>
          </a:prstGeom>
          <a:solidFill>
            <a:srgbClr val="FFBFBF"/>
          </a:solidFill>
          <a:ln/>
        </p:spPr>
        <p:txBody>
          <a:bodyPr anchor="ctr"/>
          <a:lstStyle/>
          <a:p>
            <a:pPr lvl="0" algn="ctr">
              <a:spcBef>
                <a:spcPct val="0"/>
              </a:spcBef>
            </a:pPr>
            <a:r>
              <a:rPr lang="uk-UA" sz="3200" b="1" dirty="0" smtClean="0">
                <a:latin typeface="Times New Roman" pitchFamily="18" charset="0"/>
                <a:cs typeface="Times New Roman" pitchFamily="18" charset="0"/>
              </a:rPr>
              <a:t>Обставини, що пом’якшують</a:t>
            </a:r>
          </a:p>
          <a:p>
            <a:pPr lvl="0" algn="ctr">
              <a:spcBef>
                <a:spcPct val="0"/>
              </a:spcBef>
            </a:pPr>
            <a:r>
              <a:rPr lang="uk-UA" sz="3200" b="1" dirty="0" smtClean="0">
                <a:latin typeface="Times New Roman" pitchFamily="18" charset="0"/>
                <a:cs typeface="Times New Roman" pitchFamily="18" charset="0"/>
              </a:rPr>
              <a:t>відповідальність </a:t>
            </a:r>
            <a:r>
              <a:rPr lang="uk-UA" sz="3200" dirty="0" smtClean="0">
                <a:latin typeface="Times New Roman" pitchFamily="18" charset="0"/>
                <a:cs typeface="Times New Roman" pitchFamily="18" charset="0"/>
              </a:rPr>
              <a:t>(ст. 34 </a:t>
            </a:r>
            <a:r>
              <a:rPr lang="uk-UA" sz="3200" dirty="0" err="1" smtClean="0">
                <a:latin typeface="Times New Roman" pitchFamily="18" charset="0"/>
                <a:cs typeface="Times New Roman" pitchFamily="18" charset="0"/>
              </a:rPr>
              <a:t>КУпАП</a:t>
            </a:r>
            <a:r>
              <a:rPr lang="uk-UA" sz="3200" dirty="0" smtClean="0">
                <a:latin typeface="Times New Roman" pitchFamily="18" charset="0"/>
                <a:cs typeface="Times New Roman" pitchFamily="18" charset="0"/>
              </a:rPr>
              <a:t>)</a:t>
            </a:r>
            <a:endParaRPr kumimoji="0" lang="ru-RU" sz="3200" b="1" i="0" u="none" strike="noStrike" kern="1200" cap="none" spc="0" normalizeH="0" baseline="0" noProof="0" dirty="0">
              <a:ln>
                <a:noFill/>
              </a:ln>
              <a:solidFill>
                <a:srgbClr val="000000"/>
              </a:solidFill>
              <a:effectLst/>
              <a:uLnTx/>
              <a:uFillTx/>
              <a:latin typeface="Times New Roman" pitchFamily="18" charset="0"/>
              <a:ea typeface="+mj-ea"/>
              <a:cs typeface="Times New Roman" pitchFamily="18" charset="0"/>
            </a:endParaRPr>
          </a:p>
        </p:txBody>
      </p:sp>
      <p:sp>
        <p:nvSpPr>
          <p:cNvPr id="3" name="Shape 2"/>
          <p:cNvSpPr txBox="1">
            <a:spLocks/>
          </p:cNvSpPr>
          <p:nvPr/>
        </p:nvSpPr>
        <p:spPr>
          <a:xfrm>
            <a:off x="417476" y="1203638"/>
            <a:ext cx="8336700" cy="5447597"/>
          </a:xfrm>
          <a:prstGeom prst="rect">
            <a:avLst/>
          </a:prstGeom>
          <a:solidFill>
            <a:srgbClr val="FFFAC0"/>
          </a:solidFill>
          <a:ln/>
        </p:spPr>
        <p:txBody>
          <a:bodyPr anchor="ctr">
            <a:normAutofit fontScale="92500" lnSpcReduction="20000"/>
          </a:bodyPr>
          <a:lstStyle/>
          <a:p>
            <a:pPr marL="441325" indent="-441325"/>
            <a:r>
              <a:rPr lang="uk-UA" sz="3600" dirty="0" smtClean="0">
                <a:latin typeface="Times New Roman" pitchFamily="18" charset="0"/>
                <a:cs typeface="Times New Roman" pitchFamily="18" charset="0"/>
              </a:rPr>
              <a:t>1) щире розкаяння винного; </a:t>
            </a:r>
            <a:endParaRPr lang="ru-RU" sz="3600" dirty="0" smtClean="0">
              <a:latin typeface="Times New Roman" pitchFamily="18" charset="0"/>
              <a:cs typeface="Times New Roman" pitchFamily="18" charset="0"/>
            </a:endParaRPr>
          </a:p>
          <a:p>
            <a:pPr marL="441325" indent="-441325"/>
            <a:r>
              <a:rPr lang="uk-UA" sz="3600" dirty="0" smtClean="0">
                <a:latin typeface="Times New Roman" pitchFamily="18" charset="0"/>
                <a:cs typeface="Times New Roman" pitchFamily="18" charset="0"/>
              </a:rPr>
              <a:t>2) відвернення винним шкідливих наслідків правопорушення, добровільне відшкодування збитків або усунення заподіяної шкоди; </a:t>
            </a:r>
            <a:endParaRPr lang="ru-RU" sz="3600" dirty="0" smtClean="0">
              <a:latin typeface="Times New Roman" pitchFamily="18" charset="0"/>
              <a:cs typeface="Times New Roman" pitchFamily="18" charset="0"/>
            </a:endParaRPr>
          </a:p>
          <a:p>
            <a:pPr marL="441325" indent="-441325"/>
            <a:r>
              <a:rPr lang="uk-UA" sz="3600" dirty="0" smtClean="0">
                <a:latin typeface="Times New Roman" pitchFamily="18" charset="0"/>
                <a:cs typeface="Times New Roman" pitchFamily="18" charset="0"/>
              </a:rPr>
              <a:t>3) вчинення правопорушення під впливом сильного душевного хвилювання або при збігу тяжких особистих чи сімейних обставин; </a:t>
            </a:r>
            <a:endParaRPr lang="ru-RU" sz="3600" dirty="0" smtClean="0">
              <a:latin typeface="Times New Roman" pitchFamily="18" charset="0"/>
              <a:cs typeface="Times New Roman" pitchFamily="18" charset="0"/>
            </a:endParaRPr>
          </a:p>
          <a:p>
            <a:pPr marL="441325" indent="-441325"/>
            <a:r>
              <a:rPr lang="uk-UA" sz="3600" dirty="0" smtClean="0">
                <a:latin typeface="Times New Roman" pitchFamily="18" charset="0"/>
                <a:cs typeface="Times New Roman" pitchFamily="18" charset="0"/>
              </a:rPr>
              <a:t>4) вчинення правопорушення неповнолітнім; </a:t>
            </a:r>
            <a:endParaRPr lang="ru-RU" sz="3600" dirty="0" smtClean="0">
              <a:latin typeface="Times New Roman" pitchFamily="18" charset="0"/>
              <a:cs typeface="Times New Roman" pitchFamily="18" charset="0"/>
            </a:endParaRPr>
          </a:p>
          <a:p>
            <a:pPr marL="441325" indent="-441325"/>
            <a:r>
              <a:rPr lang="uk-UA" sz="3600" dirty="0" smtClean="0">
                <a:latin typeface="Times New Roman" pitchFamily="18" charset="0"/>
                <a:cs typeface="Times New Roman" pitchFamily="18" charset="0"/>
              </a:rPr>
              <a:t>5) вчинення правопорушення вагітною жінкою або жінкою, яка має дитину віком до одного року.</a:t>
            </a:r>
            <a:endParaRPr lang="ru-RU" sz="36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
          <p:cNvSpPr txBox="1">
            <a:spLocks/>
          </p:cNvSpPr>
          <p:nvPr/>
        </p:nvSpPr>
        <p:spPr>
          <a:xfrm>
            <a:off x="409063" y="207280"/>
            <a:ext cx="8353541" cy="983033"/>
          </a:xfrm>
          <a:prstGeom prst="rect">
            <a:avLst/>
          </a:prstGeom>
          <a:solidFill>
            <a:srgbClr val="FFBFBF"/>
          </a:solidFill>
          <a:ln/>
        </p:spPr>
        <p:txBody>
          <a:bodyPr anchor="ctr"/>
          <a:lstStyle/>
          <a:p>
            <a:pPr lvl="0" algn="ctr">
              <a:spcBef>
                <a:spcPct val="0"/>
              </a:spcBef>
            </a:pPr>
            <a:r>
              <a:rPr lang="uk-UA" sz="3200" b="1" dirty="0" smtClean="0">
                <a:latin typeface="Times New Roman" pitchFamily="18" charset="0"/>
                <a:cs typeface="Times New Roman" pitchFamily="18" charset="0"/>
              </a:rPr>
              <a:t>Обставини, що обтяжують </a:t>
            </a:r>
          </a:p>
          <a:p>
            <a:pPr lvl="0" algn="ctr">
              <a:spcBef>
                <a:spcPct val="0"/>
              </a:spcBef>
            </a:pPr>
            <a:r>
              <a:rPr lang="uk-UA" sz="3200" b="1" dirty="0" smtClean="0">
                <a:latin typeface="Times New Roman" pitchFamily="18" charset="0"/>
                <a:cs typeface="Times New Roman" pitchFamily="18" charset="0"/>
              </a:rPr>
              <a:t>відповідальність </a:t>
            </a:r>
            <a:r>
              <a:rPr lang="uk-UA" sz="3200" dirty="0" smtClean="0">
                <a:latin typeface="Times New Roman" pitchFamily="18" charset="0"/>
                <a:cs typeface="Times New Roman" pitchFamily="18" charset="0"/>
              </a:rPr>
              <a:t>(ст. 35 </a:t>
            </a:r>
            <a:r>
              <a:rPr lang="uk-UA" sz="3200" dirty="0" err="1" smtClean="0">
                <a:latin typeface="Times New Roman" pitchFamily="18" charset="0"/>
                <a:cs typeface="Times New Roman" pitchFamily="18" charset="0"/>
              </a:rPr>
              <a:t>КУпАП</a:t>
            </a:r>
            <a:r>
              <a:rPr lang="uk-UA" sz="3200" dirty="0" smtClean="0">
                <a:latin typeface="Times New Roman" pitchFamily="18" charset="0"/>
                <a:cs typeface="Times New Roman" pitchFamily="18" charset="0"/>
              </a:rPr>
              <a:t>)</a:t>
            </a:r>
            <a:endParaRPr kumimoji="0" lang="ru-RU" sz="3200" b="1" i="0" u="none" strike="noStrike" kern="1200" cap="none" spc="0" normalizeH="0" baseline="0" noProof="0" dirty="0">
              <a:ln>
                <a:noFill/>
              </a:ln>
              <a:solidFill>
                <a:srgbClr val="000000"/>
              </a:solidFill>
              <a:effectLst/>
              <a:uLnTx/>
              <a:uFillTx/>
              <a:latin typeface="Times New Roman" pitchFamily="18" charset="0"/>
              <a:ea typeface="+mj-ea"/>
              <a:cs typeface="Times New Roman" pitchFamily="18" charset="0"/>
            </a:endParaRPr>
          </a:p>
        </p:txBody>
      </p:sp>
      <p:sp>
        <p:nvSpPr>
          <p:cNvPr id="3" name="Shape 2"/>
          <p:cNvSpPr txBox="1">
            <a:spLocks/>
          </p:cNvSpPr>
          <p:nvPr/>
        </p:nvSpPr>
        <p:spPr>
          <a:xfrm>
            <a:off x="417476" y="1203638"/>
            <a:ext cx="8336700" cy="5447597"/>
          </a:xfrm>
          <a:prstGeom prst="rect">
            <a:avLst/>
          </a:prstGeom>
          <a:solidFill>
            <a:srgbClr val="FFFAC0"/>
          </a:solidFill>
          <a:ln/>
        </p:spPr>
        <p:txBody>
          <a:bodyPr anchor="ctr">
            <a:normAutofit/>
          </a:bodyPr>
          <a:lstStyle/>
          <a:p>
            <a:pPr marL="441325" indent="-441325"/>
            <a:r>
              <a:rPr lang="uk-UA" sz="2800" dirty="0" smtClean="0">
                <a:latin typeface="Times New Roman" pitchFamily="18" charset="0"/>
                <a:cs typeface="Times New Roman" pitchFamily="18" charset="0"/>
              </a:rPr>
              <a:t>1) продовження протиправної поведінки, незважаючи на вимогу уповноважених на те осіб припинити її; </a:t>
            </a:r>
            <a:endParaRPr lang="ru-RU" sz="2800" dirty="0" smtClean="0">
              <a:latin typeface="Times New Roman" pitchFamily="18" charset="0"/>
              <a:cs typeface="Times New Roman" pitchFamily="18" charset="0"/>
            </a:endParaRPr>
          </a:p>
          <a:p>
            <a:pPr marL="441325" indent="-441325"/>
            <a:r>
              <a:rPr lang="uk-UA" sz="2800" dirty="0" smtClean="0">
                <a:latin typeface="Times New Roman" pitchFamily="18" charset="0"/>
                <a:cs typeface="Times New Roman" pitchFamily="18" charset="0"/>
              </a:rPr>
              <a:t>2) повторне протягом року вчинення однорідного правопорушення, за яке особу вже було піддано адміністративному стягненню, а також вчинення правопорушення особою, яка раніше вчинила злочин; </a:t>
            </a:r>
            <a:endParaRPr lang="ru-RU" sz="2800" dirty="0" smtClean="0">
              <a:latin typeface="Times New Roman" pitchFamily="18" charset="0"/>
              <a:cs typeface="Times New Roman" pitchFamily="18" charset="0"/>
            </a:endParaRPr>
          </a:p>
          <a:p>
            <a:pPr marL="441325" indent="-441325"/>
            <a:r>
              <a:rPr lang="uk-UA" sz="2800" dirty="0" smtClean="0">
                <a:latin typeface="Times New Roman" pitchFamily="18" charset="0"/>
                <a:cs typeface="Times New Roman" pitchFamily="18" charset="0"/>
              </a:rPr>
              <a:t>3) втягнення неповнолітнього в правопорушення; </a:t>
            </a:r>
            <a:endParaRPr lang="ru-RU" sz="2800" dirty="0" smtClean="0">
              <a:latin typeface="Times New Roman" pitchFamily="18" charset="0"/>
              <a:cs typeface="Times New Roman" pitchFamily="18" charset="0"/>
            </a:endParaRPr>
          </a:p>
          <a:p>
            <a:pPr marL="441325" indent="-441325"/>
            <a:r>
              <a:rPr lang="uk-UA" sz="2800" dirty="0" smtClean="0">
                <a:latin typeface="Times New Roman" pitchFamily="18" charset="0"/>
                <a:cs typeface="Times New Roman" pitchFamily="18" charset="0"/>
              </a:rPr>
              <a:t>4) вчинення правопорушення групою осіб; </a:t>
            </a:r>
            <a:endParaRPr lang="ru-RU" sz="2800" dirty="0" smtClean="0">
              <a:latin typeface="Times New Roman" pitchFamily="18" charset="0"/>
              <a:cs typeface="Times New Roman" pitchFamily="18" charset="0"/>
            </a:endParaRPr>
          </a:p>
          <a:p>
            <a:pPr marL="441325" indent="-441325"/>
            <a:r>
              <a:rPr lang="uk-UA" sz="2800" dirty="0" smtClean="0">
                <a:latin typeface="Times New Roman" pitchFamily="18" charset="0"/>
                <a:cs typeface="Times New Roman" pitchFamily="18" charset="0"/>
              </a:rPr>
              <a:t>5) вчинення правопорушення в умовах стихійного лиха або за інших надзвичайних обставин; </a:t>
            </a:r>
            <a:endParaRPr lang="ru-RU" sz="2800" dirty="0" smtClean="0">
              <a:latin typeface="Times New Roman" pitchFamily="18" charset="0"/>
              <a:cs typeface="Times New Roman" pitchFamily="18" charset="0"/>
            </a:endParaRPr>
          </a:p>
          <a:p>
            <a:pPr marL="441325" indent="-441325"/>
            <a:r>
              <a:rPr lang="uk-UA" sz="2800" dirty="0" smtClean="0">
                <a:latin typeface="Times New Roman" pitchFamily="18" charset="0"/>
                <a:cs typeface="Times New Roman" pitchFamily="18" charset="0"/>
              </a:rPr>
              <a:t>6) вчинення правопорушення в стані сп’яніння.</a:t>
            </a:r>
            <a:endParaRPr lang="ru-RU" sz="28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285720" y="214290"/>
            <a:ext cx="8595128" cy="1285884"/>
          </a:xfrm>
          <a:prstGeom prst="rect">
            <a:avLst/>
          </a:prstGeom>
          <a:solidFill>
            <a:srgbClr val="FFFF00">
              <a:alpha val="9411"/>
            </a:srgbClr>
          </a:solidFill>
          <a:ln w="28575">
            <a:solidFill>
              <a:schemeClr val="tx1"/>
            </a:solidFill>
            <a:miter lim="800000"/>
            <a:headEnd/>
            <a:tailEnd/>
          </a:ln>
          <a:effectLst/>
        </p:spPr>
        <p:txBody>
          <a:bodyPr wrap="square" anchor="ctr">
            <a:noAutofit/>
          </a:bodyPr>
          <a:lstStyle/>
          <a:p>
            <a:pPr algn="ctr">
              <a:buNone/>
            </a:pPr>
            <a:r>
              <a:rPr lang="uk-UA" sz="3600" b="1" dirty="0" smtClean="0">
                <a:latin typeface="Times New Roman" pitchFamily="18" charset="0"/>
                <a:cs typeface="Times New Roman" pitchFamily="18" charset="0"/>
              </a:rPr>
              <a:t>При вчиненні кількох (двох або більше) проступків однією й тою же особою</a:t>
            </a:r>
            <a:endParaRPr sz="3600" b="1" dirty="0">
              <a:solidFill>
                <a:srgbClr val="000000"/>
              </a:solidFill>
              <a:latin typeface="Times New Roman" pitchFamily="18" charset="0"/>
              <a:cs typeface="Times New Roman" pitchFamily="18" charset="0"/>
            </a:endParaRPr>
          </a:p>
        </p:txBody>
      </p:sp>
      <p:sp>
        <p:nvSpPr>
          <p:cNvPr id="3" name="Rectangle 5"/>
          <p:cNvSpPr>
            <a:spLocks noChangeArrowheads="1"/>
          </p:cNvSpPr>
          <p:nvPr/>
        </p:nvSpPr>
        <p:spPr bwMode="auto">
          <a:xfrm>
            <a:off x="928662" y="1809975"/>
            <a:ext cx="7858181" cy="2009061"/>
          </a:xfrm>
          <a:prstGeom prst="roundRect">
            <a:avLst/>
          </a:prstGeom>
          <a:noFill/>
          <a:ln w="9525">
            <a:solidFill>
              <a:schemeClr val="tx1"/>
            </a:solidFill>
            <a:miter lim="800000"/>
            <a:headEnd/>
            <a:tailEnd/>
          </a:ln>
          <a:effectLst/>
        </p:spPr>
        <p:txBody>
          <a:bodyPr wrap="square" anchor="ctr">
            <a:spAutoFit/>
          </a:bodyPr>
          <a:lstStyle/>
          <a:p>
            <a:pPr algn="ctr">
              <a:buNone/>
            </a:pPr>
            <a:r>
              <a:rPr lang="uk-UA" sz="2800" dirty="0" smtClean="0">
                <a:latin typeface="Times New Roman" pitchFamily="18" charset="0"/>
                <a:cs typeface="Times New Roman" pitchFamily="18" charset="0"/>
              </a:rPr>
              <a:t>коли справи розглядаються різними суб’єктами юрисдикції або одним й тим же суб’єктом юрисдикції, але не одночасно - стягнення накладається за кожне правопорушення окремо</a:t>
            </a:r>
            <a:endParaRPr dirty="0">
              <a:latin typeface="Times New Roman" pitchFamily="18" charset="0"/>
              <a:cs typeface="Times New Roman" pitchFamily="18" charset="0"/>
            </a:endParaRPr>
          </a:p>
        </p:txBody>
      </p:sp>
      <p:sp>
        <p:nvSpPr>
          <p:cNvPr id="6" name="Rectangle 5"/>
          <p:cNvSpPr>
            <a:spLocks noChangeArrowheads="1"/>
          </p:cNvSpPr>
          <p:nvPr/>
        </p:nvSpPr>
        <p:spPr bwMode="auto">
          <a:xfrm>
            <a:off x="928662" y="4143382"/>
            <a:ext cx="7858181" cy="2485787"/>
          </a:xfrm>
          <a:prstGeom prst="roundRect">
            <a:avLst/>
          </a:prstGeom>
          <a:noFill/>
          <a:ln w="9525">
            <a:solidFill>
              <a:schemeClr val="tx1"/>
            </a:solidFill>
            <a:miter lim="800000"/>
            <a:headEnd/>
            <a:tailEnd/>
          </a:ln>
          <a:effectLst/>
        </p:spPr>
        <p:txBody>
          <a:bodyPr wrap="square" anchor="ctr">
            <a:spAutoFit/>
          </a:bodyPr>
          <a:lstStyle/>
          <a:p>
            <a:pPr algn="ctr">
              <a:buNone/>
            </a:pPr>
            <a:r>
              <a:rPr lang="uk-UA" sz="2800" dirty="0" smtClean="0">
                <a:latin typeface="Times New Roman" pitchFamily="18" charset="0"/>
                <a:cs typeface="Times New Roman" pitchFamily="18" charset="0"/>
              </a:rPr>
              <a:t>коли справи розглядаються одночасно одним і тим же суб’єктом юрисдикції - стягнення накладається в межах санкції, встановленої за більш серйозне правопорушення з числа вчинених</a:t>
            </a:r>
            <a:endParaRPr sz="2800" dirty="0">
              <a:latin typeface="Times New Roman" pitchFamily="18" charset="0"/>
              <a:cs typeface="Times New Roman" pitchFamily="18" charset="0"/>
            </a:endParaRPr>
          </a:p>
        </p:txBody>
      </p:sp>
      <p:cxnSp>
        <p:nvCxnSpPr>
          <p:cNvPr id="8" name="Прямая со стрелкой 7"/>
          <p:cNvCxnSpPr/>
          <p:nvPr/>
        </p:nvCxnSpPr>
        <p:spPr>
          <a:xfrm rot="420000" flipV="1">
            <a:off x="571472" y="2814506"/>
            <a:ext cx="357190" cy="4299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rot="420000" flipV="1">
            <a:off x="572760" y="5522307"/>
            <a:ext cx="357190" cy="4299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rot="5400000" flipH="1" flipV="1">
            <a:off x="-1464511" y="3536157"/>
            <a:ext cx="407196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695413" y="384088"/>
            <a:ext cx="7789240" cy="1044647"/>
          </a:xfrm>
          <a:prstGeom prst="rect">
            <a:avLst/>
          </a:prstGeom>
          <a:solidFill>
            <a:srgbClr val="DCEDFF"/>
          </a:solidFill>
          <a:ln/>
        </p:spPr>
        <p:txBody>
          <a:bodyPr anchor="ctr">
            <a:normAutofit fontScale="90000" lnSpcReduction="10000"/>
          </a:bodyPr>
          <a:lstStyle/>
          <a:p>
            <a:pPr lvl="0" algn="ctr">
              <a:spcBef>
                <a:spcPct val="0"/>
              </a:spcBef>
            </a:pPr>
            <a:r>
              <a:rPr lang="ru-RU" sz="3600" b="1" dirty="0" err="1" smtClean="0">
                <a:latin typeface="Times New Roman" pitchFamily="18" charset="0"/>
                <a:cs typeface="Times New Roman" pitchFamily="18" charset="0"/>
              </a:rPr>
              <a:t>Обчислення</a:t>
            </a:r>
            <a:r>
              <a:rPr lang="ru-RU" sz="3600" b="1" dirty="0" smtClean="0">
                <a:latin typeface="Times New Roman" pitchFamily="18" charset="0"/>
                <a:cs typeface="Times New Roman" pitchFamily="18" charset="0"/>
              </a:rPr>
              <a:t> </a:t>
            </a:r>
            <a:r>
              <a:rPr lang="ru-RU" sz="3600" b="1" dirty="0" err="1" smtClean="0">
                <a:latin typeface="Times New Roman" pitchFamily="18" charset="0"/>
                <a:cs typeface="Times New Roman" pitchFamily="18" charset="0"/>
              </a:rPr>
              <a:t>строків</a:t>
            </a:r>
            <a:r>
              <a:rPr lang="ru-RU" sz="3600" b="1" dirty="0" smtClean="0">
                <a:latin typeface="Times New Roman" pitchFamily="18" charset="0"/>
                <a:cs typeface="Times New Roman" pitchFamily="18" charset="0"/>
              </a:rPr>
              <a:t> </a:t>
            </a:r>
            <a:r>
              <a:rPr lang="ru-RU" sz="3600" b="1" dirty="0" err="1" smtClean="0">
                <a:latin typeface="Times New Roman" pitchFamily="18" charset="0"/>
                <a:cs typeface="Times New Roman" pitchFamily="18" charset="0"/>
              </a:rPr>
              <a:t>адміністративного</a:t>
            </a:r>
            <a:r>
              <a:rPr lang="ru-RU" sz="3600" b="1" dirty="0" smtClean="0">
                <a:latin typeface="Times New Roman" pitchFamily="18" charset="0"/>
                <a:cs typeface="Times New Roman" pitchFamily="18" charset="0"/>
              </a:rPr>
              <a:t> </a:t>
            </a:r>
            <a:r>
              <a:rPr lang="ru-RU" sz="3600" b="1" dirty="0" err="1" smtClean="0">
                <a:latin typeface="Times New Roman" pitchFamily="18" charset="0"/>
                <a:cs typeface="Times New Roman" pitchFamily="18" charset="0"/>
              </a:rPr>
              <a:t>стягнення</a:t>
            </a:r>
            <a:r>
              <a:rPr lang="ru-RU" sz="3600" b="1" dirty="0" smtClean="0">
                <a:latin typeface="Times New Roman" pitchFamily="18" charset="0"/>
                <a:cs typeface="Times New Roman" pitchFamily="18" charset="0"/>
              </a:rPr>
              <a:t> </a:t>
            </a:r>
            <a:r>
              <a:rPr lang="uk-UA" sz="3600" dirty="0" smtClean="0">
                <a:latin typeface="Times New Roman" pitchFamily="18" charset="0"/>
                <a:cs typeface="Times New Roman" pitchFamily="18" charset="0"/>
              </a:rPr>
              <a:t>(ст. 37 </a:t>
            </a:r>
            <a:r>
              <a:rPr lang="uk-UA" sz="3600" dirty="0" err="1" smtClean="0">
                <a:latin typeface="Times New Roman" pitchFamily="18" charset="0"/>
                <a:cs typeface="Times New Roman" pitchFamily="18" charset="0"/>
              </a:rPr>
              <a:t>КУпАП</a:t>
            </a:r>
            <a:r>
              <a:rPr lang="uk-UA" sz="3600" dirty="0" smtClean="0">
                <a:latin typeface="Times New Roman" pitchFamily="18" charset="0"/>
                <a:cs typeface="Times New Roman" pitchFamily="18" charset="0"/>
              </a:rPr>
              <a:t>)</a:t>
            </a:r>
            <a:endParaRPr kumimoji="0" lang="ru-RU" sz="3600" b="0" i="0" u="none" strike="noStrike" kern="1200" cap="none" spc="0" normalizeH="0" baseline="0" noProof="0" dirty="0">
              <a:ln>
                <a:noFill/>
              </a:ln>
              <a:solidFill>
                <a:srgbClr val="000000"/>
              </a:solidFill>
              <a:effectLst/>
              <a:uLnTx/>
              <a:uFillTx/>
              <a:latin typeface="Times New Roman" pitchFamily="18" charset="0"/>
              <a:ea typeface="+mj-ea"/>
              <a:cs typeface="Times New Roman" pitchFamily="18" charset="0"/>
            </a:endParaRPr>
          </a:p>
        </p:txBody>
      </p:sp>
      <p:sp>
        <p:nvSpPr>
          <p:cNvPr id="3" name="TextBox 263"/>
          <p:cNvSpPr txBox="1"/>
          <p:nvPr/>
        </p:nvSpPr>
        <p:spPr>
          <a:xfrm>
            <a:off x="137182" y="1555513"/>
            <a:ext cx="8852808" cy="5016758"/>
          </a:xfrm>
          <a:prstGeom prst="rect">
            <a:avLst/>
          </a:prstGeom>
          <a:solidFill>
            <a:srgbClr val="FFFAC0"/>
          </a:solidFill>
          <a:ln/>
        </p:spPr>
        <p:txBody>
          <a:bodyPr wrap="square" anchor="b">
            <a:spAutoFit/>
          </a:bodyPr>
          <a:lstStyle/>
          <a:p>
            <a:pPr algn="just"/>
            <a:r>
              <a:rPr lang="uk-UA" sz="3200" dirty="0" smtClean="0">
                <a:latin typeface="Times New Roman" pitchFamily="18" charset="0"/>
                <a:cs typeface="Times New Roman" pitchFamily="18" charset="0"/>
              </a:rPr>
              <a:t>Строк адміністративного арешту обчислюється </a:t>
            </a:r>
            <a:r>
              <a:rPr lang="uk-UA" sz="3200" b="1" i="1" dirty="0" smtClean="0">
                <a:latin typeface="Times New Roman" pitchFamily="18" charset="0"/>
                <a:cs typeface="Times New Roman" pitchFamily="18" charset="0"/>
              </a:rPr>
              <a:t>добами</a:t>
            </a:r>
            <a:r>
              <a:rPr lang="uk-UA" sz="3200" dirty="0" smtClean="0">
                <a:latin typeface="Times New Roman" pitchFamily="18" charset="0"/>
                <a:cs typeface="Times New Roman" pitchFamily="18" charset="0"/>
              </a:rPr>
              <a:t>. Виправних робіт — </a:t>
            </a:r>
            <a:r>
              <a:rPr lang="uk-UA" sz="3200" b="1" i="1" dirty="0" smtClean="0">
                <a:latin typeface="Times New Roman" pitchFamily="18" charset="0"/>
                <a:cs typeface="Times New Roman" pitchFamily="18" charset="0"/>
              </a:rPr>
              <a:t>місяцями</a:t>
            </a:r>
            <a:r>
              <a:rPr lang="uk-UA" sz="3200" dirty="0" smtClean="0">
                <a:latin typeface="Times New Roman" pitchFamily="18" charset="0"/>
                <a:cs typeface="Times New Roman" pitchFamily="18" charset="0"/>
              </a:rPr>
              <a:t> або </a:t>
            </a:r>
            <a:r>
              <a:rPr lang="uk-UA" sz="3200" b="1" i="1" dirty="0" smtClean="0">
                <a:latin typeface="Times New Roman" pitchFamily="18" charset="0"/>
                <a:cs typeface="Times New Roman" pitchFamily="18" charset="0"/>
              </a:rPr>
              <a:t>днями</a:t>
            </a:r>
            <a:r>
              <a:rPr lang="uk-UA" sz="3200" dirty="0" smtClean="0">
                <a:latin typeface="Times New Roman" pitchFamily="18" charset="0"/>
                <a:cs typeface="Times New Roman" pitchFamily="18" charset="0"/>
              </a:rPr>
              <a:t>. Позбавлення спеціального права — </a:t>
            </a:r>
            <a:r>
              <a:rPr lang="uk-UA" sz="3200" b="1" i="1" dirty="0" smtClean="0">
                <a:latin typeface="Times New Roman" pitchFamily="18" charset="0"/>
                <a:cs typeface="Times New Roman" pitchFamily="18" charset="0"/>
              </a:rPr>
              <a:t>роками, місяцями </a:t>
            </a:r>
            <a:r>
              <a:rPr lang="uk-UA" sz="3200" dirty="0" smtClean="0">
                <a:latin typeface="Times New Roman" pitchFamily="18" charset="0"/>
                <a:cs typeface="Times New Roman" pitchFamily="18" charset="0"/>
              </a:rPr>
              <a:t>або </a:t>
            </a:r>
            <a:r>
              <a:rPr lang="uk-UA" sz="3200" b="1" i="1" dirty="0" smtClean="0">
                <a:latin typeface="Times New Roman" pitchFamily="18" charset="0"/>
                <a:cs typeface="Times New Roman" pitchFamily="18" charset="0"/>
              </a:rPr>
              <a:t>днями</a:t>
            </a:r>
            <a:r>
              <a:rPr lang="uk-UA" sz="3200" dirty="0" smtClean="0">
                <a:latin typeface="Times New Roman" pitchFamily="18" charset="0"/>
                <a:cs typeface="Times New Roman" pitchFamily="18" charset="0"/>
              </a:rPr>
              <a:t>. Строк стягнення у вигляді громадських робіт, відповідно до "Порядку виконання адміністративних стягнень у вигляді громадських робіт та виправних робіт", обчислюється в </a:t>
            </a:r>
            <a:r>
              <a:rPr lang="uk-UA" sz="3200" b="1" i="1" dirty="0" smtClean="0">
                <a:latin typeface="Times New Roman" pitchFamily="18" charset="0"/>
                <a:cs typeface="Times New Roman" pitchFamily="18" charset="0"/>
              </a:rPr>
              <a:t>годинах</a:t>
            </a:r>
            <a:r>
              <a:rPr lang="uk-UA" sz="3200" dirty="0" smtClean="0">
                <a:latin typeface="Times New Roman" pitchFamily="18" charset="0"/>
                <a:cs typeface="Times New Roman" pitchFamily="18" charset="0"/>
              </a:rPr>
              <a:t>, протягом яких порушник виконував визначену суспільно корисну працю.</a:t>
            </a:r>
            <a:endParaRPr sz="3200" dirty="0">
              <a:solidFill>
                <a:srgbClr val="000000"/>
              </a:solidFill>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714348" y="214290"/>
            <a:ext cx="7789240" cy="1044647"/>
          </a:xfrm>
          <a:prstGeom prst="rect">
            <a:avLst/>
          </a:prstGeom>
          <a:solidFill>
            <a:srgbClr val="DCEDFF"/>
          </a:solidFill>
          <a:ln/>
        </p:spPr>
        <p:txBody>
          <a:bodyPr anchor="ctr">
            <a:normAutofit fontScale="97500" lnSpcReduction="10000"/>
          </a:bodyPr>
          <a:lstStyle/>
          <a:p>
            <a:pPr lvl="0" algn="ctr">
              <a:spcBef>
                <a:spcPct val="0"/>
              </a:spcBef>
            </a:pPr>
            <a:r>
              <a:rPr lang="uk-UA" sz="3200" b="1" dirty="0" smtClean="0">
                <a:latin typeface="Times New Roman" pitchFamily="18" charset="0"/>
                <a:cs typeface="Times New Roman" pitchFamily="18" charset="0"/>
              </a:rPr>
              <a:t>Строки накладення адміністративного стягнення </a:t>
            </a:r>
            <a:r>
              <a:rPr lang="uk-UA" sz="3600" dirty="0" smtClean="0">
                <a:latin typeface="Times New Roman" pitchFamily="18" charset="0"/>
                <a:cs typeface="Times New Roman" pitchFamily="18" charset="0"/>
              </a:rPr>
              <a:t>(ст. 37 </a:t>
            </a:r>
            <a:r>
              <a:rPr lang="uk-UA" sz="3600" dirty="0" err="1" smtClean="0">
                <a:latin typeface="Times New Roman" pitchFamily="18" charset="0"/>
                <a:cs typeface="Times New Roman" pitchFamily="18" charset="0"/>
              </a:rPr>
              <a:t>КУпАП</a:t>
            </a:r>
            <a:r>
              <a:rPr lang="uk-UA" sz="3600" dirty="0" smtClean="0">
                <a:latin typeface="Times New Roman" pitchFamily="18" charset="0"/>
                <a:cs typeface="Times New Roman" pitchFamily="18" charset="0"/>
              </a:rPr>
              <a:t>)</a:t>
            </a:r>
            <a:endParaRPr kumimoji="0" lang="ru-RU" sz="3600" i="0" u="none" strike="noStrike" kern="1200" cap="none" spc="0" normalizeH="0" baseline="0" noProof="0" dirty="0">
              <a:ln>
                <a:noFill/>
              </a:ln>
              <a:solidFill>
                <a:srgbClr val="000000"/>
              </a:solidFill>
              <a:effectLst/>
              <a:uLnTx/>
              <a:uFillTx/>
              <a:latin typeface="Times New Roman" pitchFamily="18" charset="0"/>
              <a:ea typeface="+mj-ea"/>
              <a:cs typeface="Times New Roman" pitchFamily="18" charset="0"/>
            </a:endParaRPr>
          </a:p>
        </p:txBody>
      </p:sp>
      <p:sp>
        <p:nvSpPr>
          <p:cNvPr id="3" name="TextBox 263"/>
          <p:cNvSpPr txBox="1"/>
          <p:nvPr/>
        </p:nvSpPr>
        <p:spPr>
          <a:xfrm>
            <a:off x="137182" y="1309292"/>
            <a:ext cx="8852808" cy="5262979"/>
          </a:xfrm>
          <a:prstGeom prst="rect">
            <a:avLst/>
          </a:prstGeom>
          <a:solidFill>
            <a:srgbClr val="FFFAC0"/>
          </a:solidFill>
          <a:ln/>
        </p:spPr>
        <p:txBody>
          <a:bodyPr wrap="square" anchor="b">
            <a:spAutoFit/>
          </a:bodyPr>
          <a:lstStyle/>
          <a:p>
            <a:pPr marL="177800" indent="-177800" algn="just"/>
            <a:r>
              <a:rPr lang="uk-UA" sz="2400" dirty="0" smtClean="0"/>
              <a:t>1. Стягнення може бути накладено не пізніш як через 2 місяці з дня вчинення проступку або не пізніш як через 2 місяці з дня виявлення триваючого правопорушення.</a:t>
            </a:r>
          </a:p>
          <a:p>
            <a:pPr marL="177800" indent="-177800" algn="just"/>
            <a:r>
              <a:rPr lang="uk-UA" sz="2400" dirty="0" smtClean="0"/>
              <a:t>2. Якщо справи про адміністративні правопорушення підвідомчі суду, стягнення може бути накладено не пізніш як через 3 місяці з дня вчинення правопорушення, або не пізніш як через 3 місяці з дня виявлення триваючого правопорушення.</a:t>
            </a:r>
          </a:p>
          <a:p>
            <a:pPr marL="177800" indent="-177800" algn="just"/>
            <a:r>
              <a:rPr lang="uk-UA" sz="2400" dirty="0" smtClean="0"/>
              <a:t>3. У разі вчинення корупційного правопорушення стягнення може бути накладено протягом 3 місяців з дня виявлення правопорушення, але не пізніше 1 року з дня його вчинення.</a:t>
            </a:r>
          </a:p>
          <a:p>
            <a:pPr marL="177800" indent="-177800" algn="just"/>
            <a:r>
              <a:rPr lang="uk-UA" sz="2400" dirty="0" smtClean="0"/>
              <a:t>4. У разі закриття кримінального провадження, адміністративне стягнення може бути накладено не пізніш як через місяць з дня прийняття рішення про таке закриття.</a:t>
            </a:r>
            <a:endParaRPr sz="2400" dirty="0">
              <a:solidFill>
                <a:srgbClr val="00000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nip2DiagRect 76"/>
          <p:cNvSpPr/>
          <p:nvPr/>
        </p:nvSpPr>
        <p:spPr>
          <a:xfrm>
            <a:off x="255082" y="241548"/>
            <a:ext cx="8642249" cy="6257032"/>
          </a:xfrm>
          <a:prstGeom prst="snip2DiagRect">
            <a:avLst/>
          </a:prstGeom>
          <a:solidFill>
            <a:srgbClr val="E1FFE5"/>
          </a:solidFill>
          <a:ln w="25400">
            <a:solidFill>
              <a:srgbClr val="27405E"/>
            </a:solidFill>
          </a:ln>
        </p:spPr>
        <p:txBody>
          <a:bodyPr anchor="t"/>
          <a:lstStyle/>
          <a:p>
            <a:pPr algn="just"/>
            <a:r>
              <a:rPr lang="uk-UA" sz="2800" b="1" dirty="0" smtClean="0">
                <a:latin typeface="Times New Roman" pitchFamily="18" charset="0"/>
                <a:cs typeface="Times New Roman" pitchFamily="18" charset="0"/>
              </a:rPr>
              <a:t>Адміністративні стягнення</a:t>
            </a:r>
            <a:r>
              <a:rPr lang="uk-UA" sz="2800" dirty="0" smtClean="0">
                <a:latin typeface="Times New Roman" pitchFamily="18" charset="0"/>
                <a:cs typeface="Times New Roman" pitchFamily="18" charset="0"/>
              </a:rPr>
              <a:t> – це матеріалізований вияв адміністративної відповідальності, негативний правовий наслідок неправомірної поведінки особи, яка вчинила адміністративний проступок і повинна відповісти за свій протиправний вчинок та понести за це відповідне покарання у вигляді певних несприятливих заходів морального, матеріального та фізичного впливу</a:t>
            </a:r>
          </a:p>
          <a:p>
            <a:pPr marL="801688" algn="just"/>
            <a:r>
              <a:rPr lang="uk-UA" sz="2800" dirty="0" smtClean="0"/>
              <a:t>Адміністративні стягнення поєднують у собі елементи репресивного (карального), виховного та запобіжного характеру</a:t>
            </a:r>
            <a:endParaRPr sz="2800" dirty="0">
              <a:solidFill>
                <a:srgbClr val="000000"/>
              </a:solidFill>
              <a:latin typeface="Times New Roman" pitchFamily="18" charset="0"/>
              <a:cs typeface="Times New Roman" pitchFamily="18" charset="0"/>
            </a:endParaRPr>
          </a:p>
          <a:p>
            <a:pPr algn="ctr"/>
            <a:endParaRPr dirty="0"/>
          </a:p>
          <a:p>
            <a:pPr algn="ctr"/>
            <a:r>
              <a:rPr sz="2800" dirty="0">
                <a:solidFill>
                  <a:srgbClr val="000000"/>
                </a:solidFill>
                <a:latin typeface="Times New Roman"/>
              </a:rPr>
              <a:t>       </a:t>
            </a:r>
            <a:endParaRPr sz="2800" b="1" dirty="0">
              <a:solidFill>
                <a:srgbClr val="000000"/>
              </a:solidFill>
              <a:latin typeface="Times New Roman"/>
            </a:endParaRPr>
          </a:p>
        </p:txBody>
      </p:sp>
      <p:sp>
        <p:nvSpPr>
          <p:cNvPr id="7" name="actionButtonInformation 77"/>
          <p:cNvSpPr/>
          <p:nvPr/>
        </p:nvSpPr>
        <p:spPr>
          <a:xfrm>
            <a:off x="571472" y="4786322"/>
            <a:ext cx="809420" cy="952909"/>
          </a:xfrm>
          <a:prstGeom prst="actionButtonInformation">
            <a:avLst/>
          </a:prstGeom>
          <a:solidFill>
            <a:srgbClr val="FFEA01"/>
          </a:solidFill>
          <a:ln w="25400">
            <a:solidFill>
              <a:srgbClr val="27405E"/>
            </a:solidFill>
          </a:ln>
        </p:spPr>
        <p:txBody>
          <a:bodyPr anchor="ctr"/>
          <a:lstStyle/>
          <a:p>
            <a:pPr algn="ct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2"/>
          <p:cNvSpPr txBox="1">
            <a:spLocks/>
          </p:cNvSpPr>
          <p:nvPr/>
        </p:nvSpPr>
        <p:spPr>
          <a:xfrm>
            <a:off x="214282" y="1357298"/>
            <a:ext cx="8677744" cy="5286412"/>
          </a:xfrm>
          <a:prstGeom prst="rect">
            <a:avLst/>
          </a:prstGeom>
          <a:solidFill>
            <a:srgbClr val="FFFAC0"/>
          </a:solidFill>
          <a:ln/>
        </p:spPr>
        <p:txBody>
          <a:bodyPr anchor="t"/>
          <a:lstStyle/>
          <a:p>
            <a:pPr marL="360363" indent="-360363" algn="just"/>
            <a:r>
              <a:rPr lang="uk-UA" sz="2400" dirty="0" smtClean="0">
                <a:latin typeface="Times New Roman" pitchFamily="18" charset="0"/>
                <a:cs typeface="Times New Roman" pitchFamily="18" charset="0"/>
              </a:rPr>
              <a:t>- попередження; </a:t>
            </a:r>
            <a:endParaRPr lang="ru-RU" sz="2400" dirty="0" smtClean="0">
              <a:latin typeface="Times New Roman" pitchFamily="18" charset="0"/>
              <a:cs typeface="Times New Roman" pitchFamily="18" charset="0"/>
            </a:endParaRPr>
          </a:p>
          <a:p>
            <a:pPr marL="360363" indent="-360363" algn="just"/>
            <a:r>
              <a:rPr lang="uk-UA" sz="2400" dirty="0" smtClean="0">
                <a:latin typeface="Times New Roman" pitchFamily="18" charset="0"/>
                <a:cs typeface="Times New Roman" pitchFamily="18" charset="0"/>
              </a:rPr>
              <a:t>- штраф; </a:t>
            </a:r>
            <a:endParaRPr lang="ru-RU" sz="2400" dirty="0" smtClean="0">
              <a:latin typeface="Times New Roman" pitchFamily="18" charset="0"/>
              <a:cs typeface="Times New Roman" pitchFamily="18" charset="0"/>
            </a:endParaRPr>
          </a:p>
          <a:p>
            <a:pPr marL="360363" indent="-360363" algn="just"/>
            <a:r>
              <a:rPr lang="uk-UA" sz="2400" dirty="0" smtClean="0">
                <a:latin typeface="Times New Roman" pitchFamily="18" charset="0"/>
                <a:cs typeface="Times New Roman" pitchFamily="18" charset="0"/>
              </a:rPr>
              <a:t>- оплатне вилучення предмета, який став знаряддям вчинення або безпосереднім об’єктом адміністративного правопорушення; </a:t>
            </a:r>
            <a:endParaRPr lang="ru-RU" sz="2400" dirty="0" smtClean="0">
              <a:latin typeface="Times New Roman" pitchFamily="18" charset="0"/>
              <a:cs typeface="Times New Roman" pitchFamily="18" charset="0"/>
            </a:endParaRPr>
          </a:p>
          <a:p>
            <a:pPr marL="360363" indent="-360363" algn="just"/>
            <a:r>
              <a:rPr lang="uk-UA" sz="2400" dirty="0" smtClean="0">
                <a:latin typeface="Times New Roman" pitchFamily="18" charset="0"/>
                <a:cs typeface="Times New Roman" pitchFamily="18" charset="0"/>
              </a:rPr>
              <a:t>- конфіскація предмета, який став знаряддям вчинення або безпосереднім об’єктом адміністративного правопорушення; грошей, одержаних внаслідок вчинення адміністративного правопорушення; </a:t>
            </a:r>
            <a:endParaRPr lang="ru-RU" sz="2400" dirty="0" smtClean="0">
              <a:latin typeface="Times New Roman" pitchFamily="18" charset="0"/>
              <a:cs typeface="Times New Roman" pitchFamily="18" charset="0"/>
            </a:endParaRPr>
          </a:p>
          <a:p>
            <a:pPr marL="360363" indent="-360363" algn="just"/>
            <a:r>
              <a:rPr lang="uk-UA" sz="2400" dirty="0" smtClean="0">
                <a:latin typeface="Times New Roman" pitchFamily="18" charset="0"/>
                <a:cs typeface="Times New Roman" pitchFamily="18" charset="0"/>
              </a:rPr>
              <a:t>- позбавлення спеціального права, наданого даному громадянинові; </a:t>
            </a:r>
            <a:endParaRPr lang="ru-RU" sz="2400" dirty="0" smtClean="0">
              <a:latin typeface="Times New Roman" pitchFamily="18" charset="0"/>
              <a:cs typeface="Times New Roman" pitchFamily="18" charset="0"/>
            </a:endParaRPr>
          </a:p>
          <a:p>
            <a:pPr marL="360363" indent="-360363" algn="just"/>
            <a:r>
              <a:rPr lang="uk-UA" sz="2400" dirty="0" smtClean="0">
                <a:latin typeface="Times New Roman" pitchFamily="18" charset="0"/>
                <a:cs typeface="Times New Roman" pitchFamily="18" charset="0"/>
              </a:rPr>
              <a:t>- громадські роботи;</a:t>
            </a:r>
            <a:endParaRPr lang="ru-RU" sz="2400" dirty="0" smtClean="0">
              <a:latin typeface="Times New Roman" pitchFamily="18" charset="0"/>
              <a:cs typeface="Times New Roman" pitchFamily="18" charset="0"/>
            </a:endParaRPr>
          </a:p>
          <a:p>
            <a:pPr marL="360363" indent="-360363" algn="just"/>
            <a:r>
              <a:rPr lang="uk-UA" sz="2400" dirty="0" smtClean="0">
                <a:latin typeface="Times New Roman" pitchFamily="18" charset="0"/>
                <a:cs typeface="Times New Roman" pitchFamily="18" charset="0"/>
              </a:rPr>
              <a:t>- виправні роботи;</a:t>
            </a:r>
          </a:p>
          <a:p>
            <a:pPr marL="360363" indent="-360363" algn="just"/>
            <a:r>
              <a:rPr lang="uk-UA" sz="2400" dirty="0" smtClean="0">
                <a:latin typeface="Times New Roman" pitchFamily="18" charset="0"/>
                <a:cs typeface="Times New Roman" pitchFamily="18" charset="0"/>
              </a:rPr>
              <a:t>- адміністративний арешт.</a:t>
            </a:r>
            <a:endParaRPr lang="ru-RU" sz="2400" dirty="0" smtClean="0">
              <a:latin typeface="Times New Roman" pitchFamily="18" charset="0"/>
              <a:cs typeface="Times New Roman" pitchFamily="18" charset="0"/>
            </a:endParaRPr>
          </a:p>
          <a:p>
            <a:pPr marL="274320" marR="0" lvl="0" indent="-274320" algn="ctr" defTabSz="914400" rtl="0" eaLnBrk="1" fontAlgn="auto" latinLnBrk="0" hangingPunct="1">
              <a:lnSpc>
                <a:spcPct val="100000"/>
              </a:lnSpc>
              <a:spcBef>
                <a:spcPts val="580"/>
              </a:spcBef>
              <a:spcAft>
                <a:spcPts val="0"/>
              </a:spcAft>
              <a:buClr>
                <a:schemeClr val="accent1"/>
              </a:buClr>
              <a:buSzPct val="85000"/>
              <a:tabLst/>
              <a:defRPr/>
            </a:pPr>
            <a:endParaRPr kumimoji="0" lang="ru-RU" sz="32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5" name="roundRect 141"/>
          <p:cNvSpPr/>
          <p:nvPr/>
        </p:nvSpPr>
        <p:spPr>
          <a:xfrm>
            <a:off x="297205" y="191039"/>
            <a:ext cx="8566444" cy="1094821"/>
          </a:xfrm>
          <a:prstGeom prst="roundRect">
            <a:avLst/>
          </a:prstGeom>
          <a:solidFill>
            <a:srgbClr val="FDEBFF"/>
          </a:solidFill>
          <a:ln w="25400">
            <a:solidFill>
              <a:srgbClr val="27405E"/>
            </a:solidFill>
          </a:ln>
        </p:spPr>
        <p:txBody>
          <a:bodyPr anchor="t"/>
          <a:lstStyle/>
          <a:p>
            <a:pPr algn="ctr"/>
            <a:r>
              <a:rPr lang="uk-UA" sz="2800" b="1" dirty="0" smtClean="0">
                <a:latin typeface="Times New Roman" pitchFamily="18" charset="0"/>
                <a:cs typeface="Times New Roman" pitchFamily="18" charset="0"/>
              </a:rPr>
              <a:t>Стаття 24 </a:t>
            </a:r>
            <a:r>
              <a:rPr lang="uk-UA" sz="2800" b="1" dirty="0" err="1" smtClean="0">
                <a:latin typeface="Times New Roman" pitchFamily="18" charset="0"/>
                <a:cs typeface="Times New Roman" pitchFamily="18" charset="0"/>
              </a:rPr>
              <a:t>КУпАП</a:t>
            </a:r>
            <a:r>
              <a:rPr lang="uk-UA" sz="2800" b="1" dirty="0" smtClean="0">
                <a:latin typeface="Times New Roman" pitchFamily="18" charset="0"/>
                <a:cs typeface="Times New Roman" pitchFamily="18" charset="0"/>
              </a:rPr>
              <a:t> встановлює такі види адміністративних стягнень:</a:t>
            </a:r>
            <a:endParaRPr sz="2800"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 35"/>
          <p:cNvSpPr/>
          <p:nvPr/>
        </p:nvSpPr>
        <p:spPr>
          <a:xfrm>
            <a:off x="214282" y="357167"/>
            <a:ext cx="8747674" cy="2071701"/>
          </a:xfrm>
          <a:prstGeom prst="rect">
            <a:avLst/>
          </a:prstGeom>
          <a:solidFill>
            <a:srgbClr val="CFFFF3"/>
          </a:solidFill>
          <a:ln w="25400">
            <a:solidFill>
              <a:srgbClr val="27405E"/>
            </a:solidFill>
          </a:ln>
        </p:spPr>
        <p:txBody>
          <a:bodyPr anchor="t"/>
          <a:lstStyle/>
          <a:p>
            <a:pPr algn="ctr"/>
            <a:r>
              <a:rPr sz="2800" dirty="0">
                <a:solidFill>
                  <a:srgbClr val="000000"/>
                </a:solidFill>
                <a:latin typeface="Times New Roman"/>
              </a:rPr>
              <a:t> </a:t>
            </a:r>
            <a:r>
              <a:rPr lang="uk-UA" sz="3000" dirty="0" smtClean="0">
                <a:latin typeface="Times New Roman" pitchFamily="18" charset="0"/>
                <a:cs typeface="Times New Roman" pitchFamily="18" charset="0"/>
              </a:rPr>
              <a:t>До іноземців і осіб без громадянства за вчинення адміністративних правопорушень, може бути застосовано (крім передбачених у ст.24 </a:t>
            </a:r>
            <a:r>
              <a:rPr lang="uk-UA" sz="3000" dirty="0" err="1" smtClean="0">
                <a:latin typeface="Times New Roman" pitchFamily="18" charset="0"/>
                <a:cs typeface="Times New Roman" pitchFamily="18" charset="0"/>
              </a:rPr>
              <a:t>КУпАП</a:t>
            </a:r>
            <a:r>
              <a:rPr lang="uk-UA" sz="3000" dirty="0" smtClean="0">
                <a:latin typeface="Times New Roman" pitchFamily="18" charset="0"/>
                <a:cs typeface="Times New Roman" pitchFamily="18" charset="0"/>
              </a:rPr>
              <a:t>) адміністративне видворення за межі України.</a:t>
            </a:r>
            <a:endParaRPr sz="3000" dirty="0">
              <a:solidFill>
                <a:srgbClr val="000000"/>
              </a:solidFill>
              <a:latin typeface="Times New Roman" pitchFamily="18" charset="0"/>
              <a:cs typeface="Times New Roman" pitchFamily="18" charset="0"/>
            </a:endParaRPr>
          </a:p>
        </p:txBody>
      </p:sp>
      <p:sp>
        <p:nvSpPr>
          <p:cNvPr id="3" name="rect 41"/>
          <p:cNvSpPr/>
          <p:nvPr/>
        </p:nvSpPr>
        <p:spPr>
          <a:xfrm>
            <a:off x="1785918" y="2500306"/>
            <a:ext cx="7143800" cy="4143404"/>
          </a:xfrm>
          <a:prstGeom prst="rect">
            <a:avLst/>
          </a:prstGeom>
          <a:solidFill>
            <a:srgbClr val="CAFFE1"/>
          </a:solidFill>
          <a:ln w="25400">
            <a:solidFill>
              <a:srgbClr val="27405E"/>
            </a:solidFill>
          </a:ln>
        </p:spPr>
        <p:txBody>
          <a:bodyPr anchor="ctr"/>
          <a:lstStyle/>
          <a:p>
            <a:pPr algn="just"/>
            <a:r>
              <a:rPr lang="uk-UA" sz="2400" dirty="0" smtClean="0">
                <a:latin typeface="Times New Roman" pitchFamily="18" charset="0"/>
                <a:cs typeface="Times New Roman" pitchFamily="18" charset="0"/>
              </a:rPr>
              <a:t>Перелік адміністративних стягнень, передбачених у ст. 24 </a:t>
            </a:r>
            <a:r>
              <a:rPr lang="uk-UA" sz="2400" dirty="0" err="1" smtClean="0">
                <a:latin typeface="Times New Roman" pitchFamily="18" charset="0"/>
                <a:cs typeface="Times New Roman" pitchFamily="18" charset="0"/>
              </a:rPr>
              <a:t>КУпАП</a:t>
            </a:r>
            <a:r>
              <a:rPr lang="uk-UA" sz="2400" dirty="0" smtClean="0">
                <a:latin typeface="Times New Roman" pitchFamily="18" charset="0"/>
                <a:cs typeface="Times New Roman" pitchFamily="18" charset="0"/>
              </a:rPr>
              <a:t>, не є вичерпним і закінченим, у разі потреби він може бути доповнений іншими видами стягнень, якщо це виправдано з погляду загальних принципів і цілей застосування адміністративної відповідальності, можливість такого доповнення обмовляється двома умовами:</a:t>
            </a:r>
          </a:p>
          <a:p>
            <a:pPr marL="534988" algn="just"/>
            <a:r>
              <a:rPr lang="uk-UA" sz="2400" dirty="0" smtClean="0">
                <a:latin typeface="Times New Roman" pitchFamily="18" charset="0"/>
                <a:cs typeface="Times New Roman" pitchFamily="18" charset="0"/>
              </a:rPr>
              <a:t>1) по-перше, нові стягнення можуть бути введені тільки законодавчими актами України;</a:t>
            </a:r>
          </a:p>
          <a:p>
            <a:pPr marL="534988" algn="just"/>
            <a:r>
              <a:rPr lang="uk-UA" sz="2400" dirty="0" smtClean="0">
                <a:latin typeface="Times New Roman" pitchFamily="18" charset="0"/>
                <a:cs typeface="Times New Roman" pitchFamily="18" charset="0"/>
              </a:rPr>
              <a:t>2) по-друге, вони повинні бути установлені відповідно до принципів і положень </a:t>
            </a:r>
            <a:r>
              <a:rPr lang="uk-UA" sz="2400" dirty="0" err="1" smtClean="0">
                <a:latin typeface="Times New Roman" pitchFamily="18" charset="0"/>
                <a:cs typeface="Times New Roman" pitchFamily="18" charset="0"/>
              </a:rPr>
              <a:t>КУпАП</a:t>
            </a:r>
            <a:r>
              <a:rPr lang="uk-UA" sz="2400" dirty="0" smtClean="0">
                <a:latin typeface="Times New Roman" pitchFamily="18" charset="0"/>
                <a:cs typeface="Times New Roman" pitchFamily="18" charset="0"/>
              </a:rPr>
              <a:t>.</a:t>
            </a:r>
            <a:endParaRPr sz="2400" dirty="0">
              <a:solidFill>
                <a:srgbClr val="000000"/>
              </a:solidFill>
              <a:latin typeface="Times New Roman" pitchFamily="18" charset="0"/>
              <a:cs typeface="Times New Roman" pitchFamily="18" charset="0"/>
            </a:endParaRPr>
          </a:p>
        </p:txBody>
      </p:sp>
      <p:sp>
        <p:nvSpPr>
          <p:cNvPr id="4" name="star16 39"/>
          <p:cNvSpPr/>
          <p:nvPr/>
        </p:nvSpPr>
        <p:spPr>
          <a:xfrm>
            <a:off x="142844" y="3786190"/>
            <a:ext cx="1500198" cy="1492246"/>
          </a:xfrm>
          <a:prstGeom prst="star16">
            <a:avLst/>
          </a:prstGeom>
          <a:solidFill>
            <a:srgbClr val="4060FF"/>
          </a:solidFill>
          <a:ln w="25400">
            <a:solidFill>
              <a:srgbClr val="27405E"/>
            </a:solidFill>
          </a:ln>
        </p:spPr>
        <p:txBody>
          <a:bodyPr anchor="ctr"/>
          <a:lstStyle/>
          <a:p>
            <a:pPr algn="ctr"/>
            <a:r>
              <a:rPr sz="7200" b="1">
                <a:solidFill>
                  <a:srgbClr val="FFEA01"/>
                </a:solidFill>
                <a:latin typeface="Courier New"/>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701075" y="214290"/>
            <a:ext cx="7789240" cy="1714512"/>
          </a:xfrm>
          <a:prstGeom prst="rect">
            <a:avLst/>
          </a:prstGeom>
          <a:solidFill>
            <a:srgbClr val="DCEDFF"/>
          </a:solidFill>
          <a:ln/>
        </p:spPr>
        <p:txBody>
          <a:bodyPr anchor="ctr">
            <a:noAutofit/>
          </a:bodyPr>
          <a:lstStyle/>
          <a:p>
            <a:pPr lvl="0" algn="ctr">
              <a:spcBef>
                <a:spcPct val="0"/>
              </a:spcBef>
            </a:pPr>
            <a:r>
              <a:rPr lang="uk-UA" sz="3200" dirty="0" smtClean="0">
                <a:latin typeface="Times New Roman" pitchFamily="18" charset="0"/>
                <a:cs typeface="Times New Roman" pitchFamily="18" charset="0"/>
              </a:rPr>
              <a:t>Система адміністративних стягнень дозволяє виділити з їх переліку </a:t>
            </a:r>
            <a:r>
              <a:rPr lang="uk-UA" sz="3200" b="1" dirty="0" smtClean="0">
                <a:latin typeface="Times New Roman" pitchFamily="18" charset="0"/>
                <a:cs typeface="Times New Roman" pitchFamily="18" charset="0"/>
              </a:rPr>
              <a:t>види адміністративних стягнень:</a:t>
            </a:r>
            <a:endParaRPr kumimoji="0" lang="ru-RU" sz="3200" b="1" i="0" u="none" strike="noStrike" kern="1200" cap="none" spc="0" normalizeH="0" baseline="0" noProof="0" dirty="0">
              <a:ln>
                <a:noFill/>
              </a:ln>
              <a:solidFill>
                <a:srgbClr val="000000"/>
              </a:solidFill>
              <a:effectLst/>
              <a:uLnTx/>
              <a:uFillTx/>
              <a:latin typeface="Times New Roman" pitchFamily="18" charset="0"/>
              <a:ea typeface="+mj-ea"/>
              <a:cs typeface="Times New Roman" pitchFamily="18" charset="0"/>
            </a:endParaRPr>
          </a:p>
        </p:txBody>
      </p:sp>
      <p:sp>
        <p:nvSpPr>
          <p:cNvPr id="3" name="TextBox 263"/>
          <p:cNvSpPr txBox="1"/>
          <p:nvPr/>
        </p:nvSpPr>
        <p:spPr>
          <a:xfrm>
            <a:off x="142844" y="2000240"/>
            <a:ext cx="8852808" cy="4524315"/>
          </a:xfrm>
          <a:prstGeom prst="rect">
            <a:avLst/>
          </a:prstGeom>
          <a:solidFill>
            <a:srgbClr val="FFFAC0"/>
          </a:solidFill>
          <a:ln/>
        </p:spPr>
        <p:txBody>
          <a:bodyPr anchor="b">
            <a:spAutoFit/>
          </a:bodyPr>
          <a:lstStyle/>
          <a:p>
            <a:r>
              <a:rPr lang="uk-UA" sz="3200" b="1" i="1" dirty="0" smtClean="0">
                <a:latin typeface="Times New Roman" pitchFamily="18" charset="0"/>
                <a:cs typeface="Times New Roman" pitchFamily="18" charset="0"/>
              </a:rPr>
              <a:t>1. За порядком застосування</a:t>
            </a:r>
            <a:r>
              <a:rPr lang="uk-UA" sz="3200" dirty="0" smtClean="0">
                <a:latin typeface="Times New Roman" pitchFamily="18" charset="0"/>
                <a:cs typeface="Times New Roman" pitchFamily="18" charset="0"/>
              </a:rPr>
              <a:t> адміністративні стягнення поділяються на такі, що:</a:t>
            </a:r>
            <a:endParaRPr lang="ru-RU" sz="3200" dirty="0" smtClean="0">
              <a:latin typeface="Times New Roman" pitchFamily="18" charset="0"/>
              <a:cs typeface="Times New Roman" pitchFamily="18" charset="0"/>
            </a:endParaRPr>
          </a:p>
          <a:p>
            <a:pPr marL="627063" indent="-360363"/>
            <a:r>
              <a:rPr lang="uk-UA" sz="3200" dirty="0" smtClean="0">
                <a:latin typeface="Times New Roman" pitchFamily="18" charset="0"/>
                <a:cs typeface="Times New Roman" pitchFamily="18" charset="0"/>
              </a:rPr>
              <a:t>- </a:t>
            </a:r>
            <a:r>
              <a:rPr lang="uk-UA" sz="3200" b="1" i="1" dirty="0" smtClean="0">
                <a:latin typeface="Times New Roman" pitchFamily="18" charset="0"/>
                <a:cs typeface="Times New Roman" pitchFamily="18" charset="0"/>
              </a:rPr>
              <a:t>можуть застосовуватись як основні та як додаткові</a:t>
            </a:r>
            <a:r>
              <a:rPr lang="uk-UA" sz="3200" dirty="0" smtClean="0">
                <a:latin typeface="Times New Roman" pitchFamily="18" charset="0"/>
                <a:cs typeface="Times New Roman" pitchFamily="18" charset="0"/>
              </a:rPr>
              <a:t> (оплатне вилучення та конфіскація предмета, який став знаряддям вчинення чи безпосереднім об’єктом адміністративного правопорушення);</a:t>
            </a:r>
            <a:endParaRPr lang="ru-RU" sz="3200" dirty="0" smtClean="0">
              <a:latin typeface="Times New Roman" pitchFamily="18" charset="0"/>
              <a:cs typeface="Times New Roman" pitchFamily="18" charset="0"/>
            </a:endParaRPr>
          </a:p>
          <a:p>
            <a:pPr marL="627063" indent="-360363"/>
            <a:r>
              <a:rPr lang="uk-UA" sz="3200" dirty="0" smtClean="0">
                <a:latin typeface="Times New Roman" pitchFamily="18" charset="0"/>
                <a:cs typeface="Times New Roman" pitchFamily="18" charset="0"/>
              </a:rPr>
              <a:t>- </a:t>
            </a:r>
            <a:r>
              <a:rPr lang="uk-UA" sz="3200" b="1" i="1" dirty="0" smtClean="0">
                <a:latin typeface="Times New Roman" pitchFamily="18" charset="0"/>
                <a:cs typeface="Times New Roman" pitchFamily="18" charset="0"/>
              </a:rPr>
              <a:t>можуть застосовуватися лише як основні</a:t>
            </a:r>
            <a:r>
              <a:rPr lang="uk-UA" sz="3200" dirty="0" smtClean="0">
                <a:latin typeface="Times New Roman" pitchFamily="18" charset="0"/>
                <a:cs typeface="Times New Roman" pitchFamily="18" charset="0"/>
              </a:rPr>
              <a:t> (всі інші види адміністративних стягнень).</a:t>
            </a:r>
            <a:endParaRPr lang="ru-RU" sz="32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63"/>
          <p:cNvSpPr txBox="1"/>
          <p:nvPr/>
        </p:nvSpPr>
        <p:spPr>
          <a:xfrm>
            <a:off x="142844" y="571480"/>
            <a:ext cx="8852808" cy="5509200"/>
          </a:xfrm>
          <a:prstGeom prst="rect">
            <a:avLst/>
          </a:prstGeom>
          <a:solidFill>
            <a:srgbClr val="FFFAC0"/>
          </a:solidFill>
          <a:ln/>
        </p:spPr>
        <p:txBody>
          <a:bodyPr wrap="square" anchor="b">
            <a:spAutoFit/>
          </a:bodyPr>
          <a:lstStyle/>
          <a:p>
            <a:r>
              <a:rPr lang="uk-UA" sz="3200" b="1" i="1" dirty="0" smtClean="0">
                <a:latin typeface="Times New Roman" pitchFamily="18" charset="0"/>
                <a:cs typeface="Times New Roman" pitchFamily="18" charset="0"/>
              </a:rPr>
              <a:t>2. За характером впливу на особу</a:t>
            </a:r>
            <a:r>
              <a:rPr lang="uk-UA" sz="3200" dirty="0" smtClean="0">
                <a:latin typeface="Times New Roman" pitchFamily="18" charset="0"/>
                <a:cs typeface="Times New Roman" pitchFamily="18" charset="0"/>
              </a:rPr>
              <a:t> адміністративні стягнення поділяються на:</a:t>
            </a:r>
            <a:endParaRPr lang="ru-RU" sz="3200" dirty="0" smtClean="0">
              <a:latin typeface="Times New Roman" pitchFamily="18" charset="0"/>
              <a:cs typeface="Times New Roman" pitchFamily="18" charset="0"/>
            </a:endParaRPr>
          </a:p>
          <a:p>
            <a:pPr marL="627063" indent="-266700">
              <a:tabLst>
                <a:tab pos="360363" algn="l"/>
                <a:tab pos="719138" algn="l"/>
              </a:tabLst>
            </a:pPr>
            <a:r>
              <a:rPr lang="uk-UA" sz="3200" dirty="0" smtClean="0">
                <a:latin typeface="Times New Roman" pitchFamily="18" charset="0"/>
                <a:cs typeface="Times New Roman" pitchFamily="18" charset="0"/>
              </a:rPr>
              <a:t>- </a:t>
            </a:r>
            <a:r>
              <a:rPr lang="uk-UA" sz="3200" b="1" i="1" dirty="0" smtClean="0">
                <a:latin typeface="Times New Roman" pitchFamily="18" charset="0"/>
                <a:cs typeface="Times New Roman" pitchFamily="18" charset="0"/>
              </a:rPr>
              <a:t>особист</a:t>
            </a:r>
            <a:r>
              <a:rPr lang="uk-UA" sz="3200" dirty="0" smtClean="0">
                <a:latin typeface="Times New Roman" pitchFamily="18" charset="0"/>
                <a:cs typeface="Times New Roman" pitchFamily="18" charset="0"/>
              </a:rPr>
              <a:t>і, які спрямовані на особу правопорушника (попередження, адміністративний арешт, громадські роботи);</a:t>
            </a:r>
            <a:endParaRPr lang="ru-RU" sz="3200" dirty="0" smtClean="0">
              <a:latin typeface="Times New Roman" pitchFamily="18" charset="0"/>
              <a:cs typeface="Times New Roman" pitchFamily="18" charset="0"/>
            </a:endParaRPr>
          </a:p>
          <a:p>
            <a:pPr marL="627063" indent="-266700">
              <a:tabLst>
                <a:tab pos="360363" algn="l"/>
                <a:tab pos="719138" algn="l"/>
              </a:tabLst>
            </a:pPr>
            <a:r>
              <a:rPr lang="uk-UA" sz="3200" dirty="0" smtClean="0">
                <a:latin typeface="Times New Roman" pitchFamily="18" charset="0"/>
                <a:cs typeface="Times New Roman" pitchFamily="18" charset="0"/>
              </a:rPr>
              <a:t>- </a:t>
            </a:r>
            <a:r>
              <a:rPr lang="uk-UA" sz="3200" b="1" i="1" dirty="0" smtClean="0">
                <a:latin typeface="Times New Roman" pitchFamily="18" charset="0"/>
                <a:cs typeface="Times New Roman" pitchFamily="18" charset="0"/>
              </a:rPr>
              <a:t>майнові</a:t>
            </a:r>
            <a:r>
              <a:rPr lang="uk-UA" sz="3200" dirty="0" smtClean="0">
                <a:latin typeface="Times New Roman" pitchFamily="18" charset="0"/>
                <a:cs typeface="Times New Roman" pitchFamily="18" charset="0"/>
              </a:rPr>
              <a:t>, які спрямовані на майновий стан правопорушника (штраф, оплатне вилучення предмета, конфіскація предмета, виправні роботи);</a:t>
            </a:r>
            <a:endParaRPr lang="ru-RU" sz="3200" dirty="0" smtClean="0">
              <a:latin typeface="Times New Roman" pitchFamily="18" charset="0"/>
              <a:cs typeface="Times New Roman" pitchFamily="18" charset="0"/>
            </a:endParaRPr>
          </a:p>
          <a:p>
            <a:pPr marL="627063" indent="-266700">
              <a:tabLst>
                <a:tab pos="360363" algn="l"/>
                <a:tab pos="719138" algn="l"/>
              </a:tabLst>
            </a:pPr>
            <a:r>
              <a:rPr lang="uk-UA" sz="3200" dirty="0" smtClean="0">
                <a:latin typeface="Times New Roman" pitchFamily="18" charset="0"/>
                <a:cs typeface="Times New Roman" pitchFamily="18" charset="0"/>
              </a:rPr>
              <a:t>- </a:t>
            </a:r>
            <a:r>
              <a:rPr lang="uk-UA" sz="3200" b="1" i="1" dirty="0" smtClean="0">
                <a:latin typeface="Times New Roman" pitchFamily="18" charset="0"/>
                <a:cs typeface="Times New Roman" pitchFamily="18" charset="0"/>
              </a:rPr>
              <a:t>особисто-майнові</a:t>
            </a:r>
            <a:r>
              <a:rPr lang="uk-UA" sz="3200" dirty="0" smtClean="0">
                <a:latin typeface="Times New Roman" pitchFamily="18" charset="0"/>
                <a:cs typeface="Times New Roman" pitchFamily="18" charset="0"/>
              </a:rPr>
              <a:t> (позбавлення спеціального права).</a:t>
            </a:r>
            <a:endParaRPr lang="ru-RU" sz="3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63"/>
          <p:cNvSpPr txBox="1"/>
          <p:nvPr/>
        </p:nvSpPr>
        <p:spPr>
          <a:xfrm>
            <a:off x="142844" y="571480"/>
            <a:ext cx="8852808" cy="5509200"/>
          </a:xfrm>
          <a:prstGeom prst="rect">
            <a:avLst/>
          </a:prstGeom>
          <a:solidFill>
            <a:srgbClr val="FFFAC0"/>
          </a:solidFill>
          <a:ln/>
        </p:spPr>
        <p:txBody>
          <a:bodyPr wrap="square" anchor="b">
            <a:spAutoFit/>
          </a:bodyPr>
          <a:lstStyle/>
          <a:p>
            <a:r>
              <a:rPr lang="uk-UA" sz="3200" b="1" i="1" dirty="0" smtClean="0">
                <a:latin typeface="Times New Roman" pitchFamily="18" charset="0"/>
                <a:cs typeface="Times New Roman" pitchFamily="18" charset="0"/>
              </a:rPr>
              <a:t>3. Залежно від суб’єкта застосування</a:t>
            </a:r>
            <a:r>
              <a:rPr lang="uk-UA" sz="3200" dirty="0" smtClean="0">
                <a:latin typeface="Times New Roman" pitchFamily="18" charset="0"/>
                <a:cs typeface="Times New Roman" pitchFamily="18" charset="0"/>
              </a:rPr>
              <a:t> адміністративні стягнення поділяються на такі, що:</a:t>
            </a:r>
            <a:endParaRPr lang="ru-RU" sz="3200" dirty="0" smtClean="0">
              <a:latin typeface="Times New Roman" pitchFamily="18" charset="0"/>
              <a:cs typeface="Times New Roman" pitchFamily="18" charset="0"/>
            </a:endParaRPr>
          </a:p>
          <a:p>
            <a:pPr marL="534988" indent="-174625"/>
            <a:r>
              <a:rPr lang="uk-UA" sz="3200" dirty="0" smtClean="0">
                <a:latin typeface="Times New Roman" pitchFamily="18" charset="0"/>
                <a:cs typeface="Times New Roman" pitchFamily="18" charset="0"/>
              </a:rPr>
              <a:t>- </a:t>
            </a:r>
            <a:r>
              <a:rPr lang="uk-UA" sz="3200" b="1" i="1" dirty="0" smtClean="0">
                <a:latin typeface="Times New Roman" pitchFamily="18" charset="0"/>
                <a:cs typeface="Times New Roman" pitchFamily="18" charset="0"/>
              </a:rPr>
              <a:t>застосовуються лише судами </a:t>
            </a:r>
            <a:r>
              <a:rPr lang="uk-UA" sz="3200" dirty="0" smtClean="0">
                <a:latin typeface="Times New Roman" pitchFamily="18" charset="0"/>
                <a:cs typeface="Times New Roman" pitchFamily="18" charset="0"/>
              </a:rPr>
              <a:t>(оплатне вилучення предмета, конфіскація предмета, позбавлення спеціального права, виправні роботи, громадські роботи, адміністративний арешт);</a:t>
            </a:r>
            <a:endParaRPr lang="ru-RU" sz="3200" dirty="0" smtClean="0">
              <a:latin typeface="Times New Roman" pitchFamily="18" charset="0"/>
              <a:cs typeface="Times New Roman" pitchFamily="18" charset="0"/>
            </a:endParaRPr>
          </a:p>
          <a:p>
            <a:pPr marL="534988" indent="-174625">
              <a:buFontTx/>
              <a:buChar char="-"/>
            </a:pPr>
            <a:r>
              <a:rPr lang="uk-UA" sz="3200" dirty="0" smtClean="0">
                <a:latin typeface="Times New Roman" pitchFamily="18" charset="0"/>
                <a:cs typeface="Times New Roman" pitchFamily="18" charset="0"/>
              </a:rPr>
              <a:t> </a:t>
            </a:r>
            <a:r>
              <a:rPr lang="uk-UA" sz="3200" b="1" i="1" dirty="0" smtClean="0">
                <a:latin typeface="Times New Roman" pitchFamily="18" charset="0"/>
                <a:cs typeface="Times New Roman" pitchFamily="18" charset="0"/>
              </a:rPr>
              <a:t>застосовуються іншими органами та посадовими особами </a:t>
            </a:r>
            <a:r>
              <a:rPr lang="uk-UA" sz="3200" dirty="0" smtClean="0">
                <a:latin typeface="Times New Roman" pitchFamily="18" charset="0"/>
                <a:cs typeface="Times New Roman" pitchFamily="18" charset="0"/>
              </a:rPr>
              <a:t>(попередження, штраф, видворення за межі України).</a:t>
            </a:r>
            <a:endParaRPr lang="ru-RU" sz="32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63"/>
          <p:cNvSpPr txBox="1"/>
          <p:nvPr/>
        </p:nvSpPr>
        <p:spPr>
          <a:xfrm>
            <a:off x="142844" y="642918"/>
            <a:ext cx="8852808" cy="5016758"/>
          </a:xfrm>
          <a:prstGeom prst="rect">
            <a:avLst/>
          </a:prstGeom>
          <a:solidFill>
            <a:srgbClr val="FFFAC0"/>
          </a:solidFill>
          <a:ln/>
        </p:spPr>
        <p:txBody>
          <a:bodyPr wrap="square" anchor="b">
            <a:spAutoFit/>
          </a:bodyPr>
          <a:lstStyle/>
          <a:p>
            <a:endParaRPr lang="uk-UA" sz="3200" b="1" i="1" dirty="0" smtClean="0">
              <a:latin typeface="Times New Roman" pitchFamily="18" charset="0"/>
              <a:cs typeface="Times New Roman" pitchFamily="18" charset="0"/>
            </a:endParaRPr>
          </a:p>
          <a:p>
            <a:r>
              <a:rPr lang="uk-UA" sz="3200" b="1" i="1" dirty="0" smtClean="0">
                <a:latin typeface="Times New Roman" pitchFamily="18" charset="0"/>
                <a:cs typeface="Times New Roman" pitchFamily="18" charset="0"/>
              </a:rPr>
              <a:t>4. Залежно від тривалості у часі </a:t>
            </a:r>
            <a:r>
              <a:rPr lang="uk-UA" sz="3200" dirty="0" smtClean="0">
                <a:latin typeface="Times New Roman" pitchFamily="18" charset="0"/>
                <a:cs typeface="Times New Roman" pitchFamily="18" charset="0"/>
              </a:rPr>
              <a:t>адміністративні стягнення поділяються на:</a:t>
            </a:r>
          </a:p>
          <a:p>
            <a:endParaRPr lang="ru-RU" sz="3200" dirty="0" smtClean="0">
              <a:latin typeface="Times New Roman" pitchFamily="18" charset="0"/>
              <a:cs typeface="Times New Roman" pitchFamily="18" charset="0"/>
            </a:endParaRPr>
          </a:p>
          <a:p>
            <a:r>
              <a:rPr lang="uk-UA" sz="3200" dirty="0" smtClean="0">
                <a:latin typeface="Times New Roman" pitchFamily="18" charset="0"/>
                <a:cs typeface="Times New Roman" pitchFamily="18" charset="0"/>
              </a:rPr>
              <a:t>- </a:t>
            </a:r>
            <a:r>
              <a:rPr lang="uk-UA" sz="3200" b="1" i="1" dirty="0" smtClean="0">
                <a:latin typeface="Times New Roman" pitchFamily="18" charset="0"/>
                <a:cs typeface="Times New Roman" pitchFamily="18" charset="0"/>
              </a:rPr>
              <a:t>разові, </a:t>
            </a:r>
            <a:r>
              <a:rPr lang="uk-UA" sz="3200" b="1" i="1" dirty="0" err="1" smtClean="0">
                <a:latin typeface="Times New Roman" pitchFamily="18" charset="0"/>
                <a:cs typeface="Times New Roman" pitchFamily="18" charset="0"/>
              </a:rPr>
              <a:t>одномоментні</a:t>
            </a:r>
            <a:r>
              <a:rPr lang="uk-UA" sz="3200" b="1" i="1" dirty="0" smtClean="0">
                <a:latin typeface="Times New Roman" pitchFamily="18" charset="0"/>
                <a:cs typeface="Times New Roman" pitchFamily="18" charset="0"/>
              </a:rPr>
              <a:t> </a:t>
            </a:r>
            <a:r>
              <a:rPr lang="uk-UA" sz="3200" dirty="0" smtClean="0">
                <a:latin typeface="Times New Roman" pitchFamily="18" charset="0"/>
                <a:cs typeface="Times New Roman" pitchFamily="18" charset="0"/>
              </a:rPr>
              <a:t>(конфіскація, попередження, штраф);</a:t>
            </a:r>
            <a:endParaRPr lang="ru-RU" sz="3200" dirty="0" smtClean="0">
              <a:latin typeface="Times New Roman" pitchFamily="18" charset="0"/>
              <a:cs typeface="Times New Roman" pitchFamily="18" charset="0"/>
            </a:endParaRPr>
          </a:p>
          <a:p>
            <a:r>
              <a:rPr lang="uk-UA" sz="3200" dirty="0" smtClean="0">
                <a:latin typeface="Times New Roman" pitchFamily="18" charset="0"/>
                <a:cs typeface="Times New Roman" pitchFamily="18" charset="0"/>
              </a:rPr>
              <a:t>- </a:t>
            </a:r>
            <a:r>
              <a:rPr lang="uk-UA" sz="3200" b="1" i="1" dirty="0" smtClean="0">
                <a:latin typeface="Times New Roman" pitchFamily="18" charset="0"/>
                <a:cs typeface="Times New Roman" pitchFamily="18" charset="0"/>
              </a:rPr>
              <a:t>тривалі, розтягнуті в часі </a:t>
            </a:r>
            <a:r>
              <a:rPr lang="uk-UA" sz="3200" dirty="0" smtClean="0">
                <a:latin typeface="Times New Roman" pitchFamily="18" charset="0"/>
                <a:cs typeface="Times New Roman" pitchFamily="18" charset="0"/>
              </a:rPr>
              <a:t>(адміністративний арешт, позбавлення прав, виправні роботи, громадські роботи)</a:t>
            </a:r>
          </a:p>
          <a:p>
            <a:endParaRPr lang="ru-RU" sz="32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618</TotalTime>
  <Words>2031</Words>
  <Application>Microsoft Office PowerPoint</Application>
  <PresentationFormat>Экран (4:3)</PresentationFormat>
  <Paragraphs>117</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Справедливость</vt:lpstr>
      <vt:lpstr>Національна академія внутрішніх справ  Кафедра адміністративного права і процесу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Міністерство внутрішніх справ України Національна академія внутрішніх справ Кафедра адміністративного права і процесу</dc:title>
  <dc:creator>User</dc:creator>
  <cp:lastModifiedBy>User</cp:lastModifiedBy>
  <cp:revision>57</cp:revision>
  <dcterms:modified xsi:type="dcterms:W3CDTF">2016-05-28T08:19:03Z</dcterms:modified>
</cp:coreProperties>
</file>