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88" r:id="rId1"/>
  </p:sldMasterIdLst>
  <p:sldIdLst>
    <p:sldId id="389" r:id="rId2"/>
    <p:sldId id="292" r:id="rId3"/>
    <p:sldId id="293" r:id="rId4"/>
    <p:sldId id="296" r:id="rId5"/>
    <p:sldId id="297" r:id="rId6"/>
    <p:sldId id="301" r:id="rId7"/>
    <p:sldId id="302" r:id="rId8"/>
    <p:sldId id="358" r:id="rId9"/>
    <p:sldId id="359" r:id="rId10"/>
    <p:sldId id="360" r:id="rId11"/>
    <p:sldId id="361" r:id="rId12"/>
    <p:sldId id="362" r:id="rId13"/>
    <p:sldId id="364" r:id="rId14"/>
    <p:sldId id="363" r:id="rId15"/>
    <p:sldId id="366" r:id="rId16"/>
    <p:sldId id="365" r:id="rId17"/>
    <p:sldId id="368" r:id="rId18"/>
    <p:sldId id="370" r:id="rId19"/>
    <p:sldId id="369" r:id="rId20"/>
    <p:sldId id="367" r:id="rId21"/>
    <p:sldId id="372" r:id="rId22"/>
    <p:sldId id="371" r:id="rId23"/>
    <p:sldId id="374" r:id="rId24"/>
    <p:sldId id="380" r:id="rId25"/>
    <p:sldId id="382" r:id="rId26"/>
    <p:sldId id="383" r:id="rId27"/>
    <p:sldId id="384" r:id="rId28"/>
    <p:sldId id="381" r:id="rId29"/>
    <p:sldId id="386" r:id="rId30"/>
    <p:sldId id="387" r:id="rId31"/>
    <p:sldId id="388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FC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29" autoAdjust="0"/>
    <p:restoredTop sz="94709" autoAdjust="0"/>
  </p:normalViewPr>
  <p:slideViewPr>
    <p:cSldViewPr>
      <p:cViewPr varScale="1">
        <p:scale>
          <a:sx n="66" d="100"/>
          <a:sy n="66" d="100"/>
        </p:scale>
        <p:origin x="-120" y="-6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492">
            <a:off x="214631" y="359071"/>
            <a:ext cx="8773683" cy="1614180"/>
          </a:xfrm>
          <a:solidFill>
            <a:schemeClr val="bg1">
              <a:lumMod val="85000"/>
            </a:schemeClr>
          </a:solidFill>
          <a:ln/>
        </p:spPr>
        <p:txBody>
          <a:bodyPr anchor="t">
            <a:normAutofit fontScale="90000"/>
          </a:bodyPr>
          <a:lstStyle/>
          <a:p>
            <a:pPr algn="ctr"/>
            <a:r>
              <a:rPr lang="uk-UA" sz="2800" b="1" cap="all" dirty="0" smtClean="0"/>
              <a:t>Національна академія внутрішніх справ</a:t>
            </a:r>
            <a:r>
              <a:rPr lang="uk-UA" sz="2800" cap="all" dirty="0" smtClean="0"/>
              <a:t/>
            </a:r>
            <a:br>
              <a:rPr lang="uk-UA" sz="2800" cap="all" dirty="0" smtClean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>Кафедра адміністративного права і процесу</a:t>
            </a:r>
            <a:br>
              <a:rPr lang="uk-UA" sz="3200" dirty="0" smtClean="0"/>
            </a:br>
            <a:endParaRPr lang="uk-UA" sz="2400" b="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076" y="2143116"/>
            <a:ext cx="8774659" cy="4440769"/>
          </a:xfrm>
          <a:solidFill>
            <a:srgbClr val="73FFE6"/>
          </a:solidFill>
          <a:ln/>
        </p:spPr>
        <p:txBody>
          <a:bodyPr anchor="t">
            <a:normAutofit/>
          </a:bodyPr>
          <a:lstStyle/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Тема 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№ 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12. </a:t>
            </a:r>
            <a:r>
              <a:rPr lang="uk-UA" sz="2800" b="1" cap="all" dirty="0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Адміністративне правопорушення та </a:t>
            </a:r>
            <a:r>
              <a:rPr lang="uk-UA" sz="2800" b="1" cap="all" dirty="0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його</a:t>
            </a:r>
          </a:p>
          <a:p>
            <a:pPr algn="ctr">
              <a:buNone/>
            </a:pPr>
            <a:r>
              <a:rPr lang="uk-UA" sz="2800" b="1" cap="all" dirty="0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uk-UA" sz="2800" b="1" cap="all" dirty="0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юридичний склад</a:t>
            </a:r>
            <a:endParaRPr lang="uk-UA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>
              <a:buNone/>
            </a:pPr>
            <a:endParaRPr lang="uk-UA" sz="3600" b="1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85720" y="357166"/>
            <a:ext cx="8648332" cy="1908084"/>
          </a:xfrm>
          <a:prstGeom prst="rect">
            <a:avLst/>
          </a:prstGeom>
          <a:solidFill>
            <a:srgbClr val="E7E6FF"/>
          </a:solidFill>
          <a:ln/>
        </p:spPr>
        <p:txBody>
          <a:bodyPr anchor="ctr"/>
          <a:lstStyle/>
          <a:p>
            <a:pPr lvl="0" algn="ctr">
              <a:spcBef>
                <a:spcPct val="0"/>
              </a:spcBef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Ознаки правопорушення можна розрізняти </a:t>
            </a:r>
            <a:r>
              <a:rPr lang="uk-UA" sz="4000" b="1" i="1" dirty="0" smtClean="0">
                <a:latin typeface="Times New Roman" pitchFamily="18" charset="0"/>
                <a:cs typeface="Times New Roman" pitchFamily="18" charset="0"/>
              </a:rPr>
              <a:t>за ступенем узагальнення:</a:t>
            </a:r>
            <a:endParaRPr kumimoji="0" lang="ru-RU" sz="4000" b="1" i="0" u="none" strike="noStrike" kern="1200" spc="0" normalizeH="0" noProof="0" dirty="0">
              <a:ln>
                <a:noFill/>
              </a:ln>
              <a:solidFill>
                <a:srgbClr val="804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Текст 2"/>
          <p:cNvSpPr txBox="1">
            <a:spLocks/>
          </p:cNvSpPr>
          <p:nvPr/>
        </p:nvSpPr>
        <p:spPr>
          <a:xfrm>
            <a:off x="928662" y="4143380"/>
            <a:ext cx="8016710" cy="1130428"/>
          </a:xfrm>
          <a:prstGeom prst="rect">
            <a:avLst/>
          </a:prstGeom>
          <a:solidFill>
            <a:srgbClr val="FFFAC0"/>
          </a:solidFill>
          <a:ln/>
        </p:spPr>
        <p:txBody>
          <a:bodyPr anchor="ctr"/>
          <a:lstStyle/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родові або видові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 txBox="1">
            <a:spLocks/>
          </p:cNvSpPr>
          <p:nvPr/>
        </p:nvSpPr>
        <p:spPr>
          <a:xfrm>
            <a:off x="918739" y="5524058"/>
            <a:ext cx="7978522" cy="1110546"/>
          </a:xfrm>
          <a:prstGeom prst="rect">
            <a:avLst/>
          </a:prstGeom>
          <a:solidFill>
            <a:srgbClr val="FFFAC0"/>
          </a:solidFill>
          <a:ln/>
        </p:spPr>
        <p:txBody>
          <a:bodyPr anchor="ctr"/>
          <a:lstStyle/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конкретні або одиничні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 txBox="1">
            <a:spLocks/>
          </p:cNvSpPr>
          <p:nvPr/>
        </p:nvSpPr>
        <p:spPr>
          <a:xfrm>
            <a:off x="928662" y="2643182"/>
            <a:ext cx="8020798" cy="1293074"/>
          </a:xfrm>
          <a:prstGeom prst="rect">
            <a:avLst/>
          </a:prstGeom>
          <a:solidFill>
            <a:srgbClr val="FFFAC0"/>
          </a:solidFill>
          <a:ln/>
        </p:spPr>
        <p:txBody>
          <a:bodyPr anchor="ctr"/>
          <a:lstStyle/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загальні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line 115"/>
          <p:cNvCxnSpPr/>
          <p:nvPr/>
        </p:nvCxnSpPr>
        <p:spPr>
          <a:xfrm rot="5400000">
            <a:off x="-1357353" y="4214819"/>
            <a:ext cx="3857653" cy="1"/>
          </a:xfrm>
          <a:prstGeom prst="line">
            <a:avLst/>
          </a:prstGeom>
          <a:solidFill>
            <a:srgbClr val="4F81BD"/>
          </a:solidFill>
          <a:ln w="25400">
            <a:solidFill>
              <a:srgbClr val="4F81BD">
                <a:shade val="50000"/>
              </a:srgbClr>
            </a:solidFill>
            <a:prstDash val="solid"/>
          </a:ln>
        </p:spPr>
      </p:cxnSp>
      <p:cxnSp>
        <p:nvCxnSpPr>
          <p:cNvPr id="7" name="straightConnector1 116"/>
          <p:cNvCxnSpPr/>
          <p:nvPr/>
        </p:nvCxnSpPr>
        <p:spPr>
          <a:xfrm flipV="1">
            <a:off x="571472" y="3256226"/>
            <a:ext cx="331515" cy="29898"/>
          </a:xfrm>
          <a:prstGeom prst="straightConnector1">
            <a:avLst/>
          </a:prstGeom>
          <a:solidFill>
            <a:srgbClr val="4F81BD"/>
          </a:solidFill>
          <a:ln w="25400">
            <a:solidFill>
              <a:srgbClr val="4F81BD">
                <a:shade val="50000"/>
              </a:srgbClr>
            </a:solidFill>
            <a:prstDash val="solid"/>
            <a:tailEnd type="arrow" w="med" len="med"/>
          </a:ln>
        </p:spPr>
      </p:cxnSp>
      <p:cxnSp>
        <p:nvCxnSpPr>
          <p:cNvPr id="8" name="straightConnector1 117"/>
          <p:cNvCxnSpPr>
            <a:endCxn id="3" idx="1"/>
          </p:cNvCxnSpPr>
          <p:nvPr/>
        </p:nvCxnSpPr>
        <p:spPr>
          <a:xfrm flipV="1">
            <a:off x="571472" y="4708594"/>
            <a:ext cx="357190" cy="6290"/>
          </a:xfrm>
          <a:prstGeom prst="straightConnector1">
            <a:avLst/>
          </a:prstGeom>
          <a:solidFill>
            <a:srgbClr val="4F81BD"/>
          </a:solidFill>
          <a:ln w="25400">
            <a:solidFill>
              <a:srgbClr val="4F81BD">
                <a:shade val="50000"/>
              </a:srgbClr>
            </a:solidFill>
            <a:prstDash val="solid"/>
            <a:tailEnd type="arrow" w="med" len="med"/>
          </a:ln>
        </p:spPr>
      </p:cxnSp>
      <p:cxnSp>
        <p:nvCxnSpPr>
          <p:cNvPr id="9" name="straightConnector1 118"/>
          <p:cNvCxnSpPr/>
          <p:nvPr/>
        </p:nvCxnSpPr>
        <p:spPr>
          <a:xfrm>
            <a:off x="571472" y="6143644"/>
            <a:ext cx="348747" cy="24776"/>
          </a:xfrm>
          <a:prstGeom prst="straightConnector1">
            <a:avLst/>
          </a:prstGeom>
          <a:solidFill>
            <a:srgbClr val="4F81BD"/>
          </a:solidFill>
          <a:ln w="25400">
            <a:solidFill>
              <a:srgbClr val="4F81BD">
                <a:shade val="50000"/>
              </a:srgbClr>
            </a:solidFill>
            <a:prstDash val="solid"/>
            <a:tailEnd type="arrow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14348" y="214290"/>
            <a:ext cx="7772400" cy="1143000"/>
          </a:xfrm>
          <a:prstGeom prst="rect">
            <a:avLst/>
          </a:prstGeom>
          <a:solidFill>
            <a:srgbClr val="FFBFBF"/>
          </a:solidFill>
          <a:ln/>
        </p:spPr>
        <p:txBody>
          <a:bodyPr anchor="ctr"/>
          <a:lstStyle/>
          <a:p>
            <a:pPr lvl="0" algn="ctr">
              <a:spcBef>
                <a:spcPct val="0"/>
              </a:spcBef>
            </a:pPr>
            <a:r>
              <a:rPr lang="uk-UA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Загальні ознаки</a:t>
            </a:r>
            <a:endParaRPr kumimoji="0" lang="ru-RU" sz="4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735403" y="1387447"/>
            <a:ext cx="7730290" cy="5169758"/>
          </a:xfrm>
          <a:prstGeom prst="rect">
            <a:avLst/>
          </a:prstGeom>
          <a:solidFill>
            <a:srgbClr val="FFFAC0"/>
          </a:solidFill>
          <a:ln/>
        </p:spPr>
        <p:txBody>
          <a:bodyPr anchor="ctr"/>
          <a:lstStyle/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властиві всім складам адміністративних правопорушень</a:t>
            </a:r>
          </a:p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(вина, діяння тощо)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14348" y="214290"/>
            <a:ext cx="7772400" cy="1143000"/>
          </a:xfrm>
          <a:prstGeom prst="rect">
            <a:avLst/>
          </a:prstGeom>
          <a:solidFill>
            <a:srgbClr val="FFBFBF"/>
          </a:solidFill>
          <a:ln/>
        </p:spPr>
        <p:txBody>
          <a:bodyPr anchor="ctr"/>
          <a:lstStyle/>
          <a:p>
            <a:pPr lvl="0" algn="ctr">
              <a:spcBef>
                <a:spcPct val="0"/>
              </a:spcBef>
            </a:pPr>
            <a:r>
              <a:rPr lang="uk-UA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Родові (видові) ознаки</a:t>
            </a:r>
            <a:endParaRPr kumimoji="0" lang="ru-RU" sz="4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735403" y="1387447"/>
            <a:ext cx="7730290" cy="5169758"/>
          </a:xfrm>
          <a:prstGeom prst="rect">
            <a:avLst/>
          </a:prstGeom>
          <a:solidFill>
            <a:srgbClr val="FFFAC0"/>
          </a:solidFill>
          <a:ln/>
        </p:spPr>
        <p:txBody>
          <a:bodyPr anchor="ctr"/>
          <a:lstStyle/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характерні для групи складів, наприклад, для складів, що описують правопорушення у галузі стандартизації, якості продукції, метрології і сертифікації, специфічним буде об’єкт – суспільні відносини, що складаються в цій сфері.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14348" y="214290"/>
            <a:ext cx="7772400" cy="1143000"/>
          </a:xfrm>
          <a:prstGeom prst="rect">
            <a:avLst/>
          </a:prstGeom>
          <a:solidFill>
            <a:srgbClr val="FFBFBF"/>
          </a:solidFill>
          <a:ln/>
        </p:spPr>
        <p:txBody>
          <a:bodyPr anchor="ctr"/>
          <a:lstStyle/>
          <a:p>
            <a:pPr lvl="0" algn="ctr">
              <a:spcBef>
                <a:spcPct val="0"/>
              </a:spcBef>
            </a:pPr>
            <a:r>
              <a:rPr lang="uk-UA" sz="4400" b="1" spc="-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Конкретні (одиничні) ознаки</a:t>
            </a:r>
            <a:endParaRPr kumimoji="0" lang="ru-RU" sz="4400" b="1" u="none" strike="noStrike" kern="1200" cap="none" spc="-100" normalizeH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735403" y="1387447"/>
            <a:ext cx="7730290" cy="5169758"/>
          </a:xfrm>
          <a:prstGeom prst="rect">
            <a:avLst/>
          </a:prstGeom>
          <a:solidFill>
            <a:srgbClr val="FFFAC0"/>
          </a:solidFill>
          <a:ln/>
        </p:spPr>
        <p:txBody>
          <a:bodyPr anchor="ctr"/>
          <a:lstStyle/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характеризують окремі конкретні склади, наприклад,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“безпека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польотів”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(ст. 111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“безквитковий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проїзд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пасажирів”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(ст. 135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“ворожіння”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(ст. 181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“виклик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спеціальних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служб”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(ст. 183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“неповага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суду”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(ст. 185-3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) тощо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 txBox="1">
            <a:spLocks/>
          </p:cNvSpPr>
          <p:nvPr/>
        </p:nvSpPr>
        <p:spPr>
          <a:xfrm>
            <a:off x="285720" y="1428736"/>
            <a:ext cx="8677744" cy="1077515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ступеня суспільної небезпеки — на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кваліфіковані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Rect 141"/>
          <p:cNvSpPr/>
          <p:nvPr/>
        </p:nvSpPr>
        <p:spPr>
          <a:xfrm>
            <a:off x="297205" y="191039"/>
            <a:ext cx="8566444" cy="1166259"/>
          </a:xfrm>
          <a:prstGeom prst="roundRect">
            <a:avLst/>
          </a:prstGeom>
          <a:solidFill>
            <a:srgbClr val="FDEBFF"/>
          </a:solidFill>
          <a:ln w="25400">
            <a:solidFill>
              <a:srgbClr val="27405E"/>
            </a:solidFill>
          </a:ln>
        </p:spPr>
        <p:txBody>
          <a:bodyPr anchor="t"/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Види складів адміністративного проступку</a:t>
            </a:r>
            <a:endParaRPr lang="uk-UA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залежно від: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hape 2"/>
          <p:cNvSpPr txBox="1">
            <a:spLocks/>
          </p:cNvSpPr>
          <p:nvPr/>
        </p:nvSpPr>
        <p:spPr>
          <a:xfrm>
            <a:off x="285720" y="2571744"/>
            <a:ext cx="8677744" cy="720325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характеру шкоди — на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матеріальні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формальні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hape 2"/>
          <p:cNvSpPr txBox="1">
            <a:spLocks/>
          </p:cNvSpPr>
          <p:nvPr/>
        </p:nvSpPr>
        <p:spPr>
          <a:xfrm>
            <a:off x="285720" y="3357562"/>
            <a:ext cx="8677744" cy="1077515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суб’єкта проступку — на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особисті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службові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(посадові)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hape 2"/>
          <p:cNvSpPr txBox="1">
            <a:spLocks/>
          </p:cNvSpPr>
          <p:nvPr/>
        </p:nvSpPr>
        <p:spPr>
          <a:xfrm>
            <a:off x="285720" y="4500570"/>
            <a:ext cx="8677744" cy="714379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структури — на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однозначні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альтернативні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hape 2"/>
          <p:cNvSpPr txBox="1">
            <a:spLocks/>
          </p:cNvSpPr>
          <p:nvPr/>
        </p:nvSpPr>
        <p:spPr>
          <a:xfrm>
            <a:off x="285720" y="5286388"/>
            <a:ext cx="8677744" cy="1000132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ступеня суспільної небезпеки — на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кваліфіковані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 txBox="1">
            <a:spLocks/>
          </p:cNvSpPr>
          <p:nvPr/>
        </p:nvSpPr>
        <p:spPr>
          <a:xfrm>
            <a:off x="409063" y="207280"/>
            <a:ext cx="8353541" cy="983033"/>
          </a:xfrm>
          <a:prstGeom prst="rect">
            <a:avLst/>
          </a:prstGeom>
          <a:solidFill>
            <a:srgbClr val="FFFDF0"/>
          </a:solidFill>
          <a:ln/>
        </p:spPr>
        <p:txBody>
          <a:bodyPr anchor="t"/>
          <a:lstStyle/>
          <a:p>
            <a:pPr lvl="0" algn="ctr">
              <a:spcBef>
                <a:spcPct val="0"/>
              </a:spcBef>
            </a:pPr>
            <a:r>
              <a:rPr lang="uk-UA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Основні і кваліфіковані склади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Shape 2"/>
          <p:cNvSpPr txBox="1">
            <a:spLocks/>
          </p:cNvSpPr>
          <p:nvPr/>
        </p:nvSpPr>
        <p:spPr>
          <a:xfrm>
            <a:off x="417476" y="1203638"/>
            <a:ext cx="8336700" cy="5447597"/>
          </a:xfrm>
          <a:prstGeom prst="rect">
            <a:avLst/>
          </a:prstGeom>
          <a:solidFill>
            <a:srgbClr val="FFFAC0"/>
          </a:solidFill>
          <a:ln/>
        </p:spPr>
        <p:txBody>
          <a:bodyPr anchor="ctr"/>
          <a:lstStyle/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законодавець у ряді випадків конструює кілька складів адміністративних проступків, належних до одного типу діянь, вони різняться ступенем суспільної небезпеки, на більш високий ступінь небезпеки вказують додаткові ознаки, які прийнято називати кваліфікуючими</a:t>
            </a:r>
            <a:endParaRPr kumimoji="0" lang="ru-RU" sz="3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 txBox="1">
            <a:spLocks/>
          </p:cNvSpPr>
          <p:nvPr/>
        </p:nvSpPr>
        <p:spPr>
          <a:xfrm>
            <a:off x="409063" y="207280"/>
            <a:ext cx="8353541" cy="983033"/>
          </a:xfrm>
          <a:prstGeom prst="rect">
            <a:avLst/>
          </a:prstGeom>
          <a:solidFill>
            <a:srgbClr val="FFFDF0"/>
          </a:solidFill>
          <a:ln/>
        </p:spPr>
        <p:txBody>
          <a:bodyPr anchor="t"/>
          <a:lstStyle/>
          <a:p>
            <a:pPr lvl="0" algn="ctr">
              <a:spcBef>
                <a:spcPct val="0"/>
              </a:spcBef>
            </a:pPr>
            <a:r>
              <a:rPr lang="uk-UA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Матеріальні і формальні склади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Shape 2"/>
          <p:cNvSpPr txBox="1">
            <a:spLocks/>
          </p:cNvSpPr>
          <p:nvPr/>
        </p:nvSpPr>
        <p:spPr>
          <a:xfrm>
            <a:off x="417476" y="1203638"/>
            <a:ext cx="8336700" cy="5447597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algn="ctr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1) до </a:t>
            </a:r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належать склади, у яких: міститься така ознака, як 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настання шкідливих матеріальних наслідків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антигромадського діяння або описується 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дія, що обов’язково спричиняє шкідливі наслідки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, хоч останні законом і не названі</a:t>
            </a:r>
          </a:p>
          <a:p>
            <a:pPr algn="ctr"/>
            <a:endParaRPr lang="uk-UA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2) до </a:t>
            </a:r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формальних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(термін умовний) належать склади, в яких 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немає ознаки настання шкідливих матеріальних наслідків</a:t>
            </a: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 txBox="1">
            <a:spLocks/>
          </p:cNvSpPr>
          <p:nvPr/>
        </p:nvSpPr>
        <p:spPr>
          <a:xfrm>
            <a:off x="409063" y="207280"/>
            <a:ext cx="8353541" cy="983033"/>
          </a:xfrm>
          <a:prstGeom prst="rect">
            <a:avLst/>
          </a:prstGeom>
          <a:solidFill>
            <a:srgbClr val="FFFDF0"/>
          </a:solidFill>
          <a:ln/>
        </p:spPr>
        <p:txBody>
          <a:bodyPr anchor="t"/>
          <a:lstStyle/>
          <a:p>
            <a:pPr lvl="0" algn="ctr">
              <a:spcBef>
                <a:spcPct val="0"/>
              </a:spcBef>
            </a:pPr>
            <a:r>
              <a:rPr lang="uk-UA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Особисті і службові склади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Shape 2"/>
          <p:cNvSpPr txBox="1">
            <a:spLocks/>
          </p:cNvSpPr>
          <p:nvPr/>
        </p:nvSpPr>
        <p:spPr>
          <a:xfrm>
            <a:off x="417476" y="1203638"/>
            <a:ext cx="8336700" cy="5447597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algn="ctr"/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Склади адміністративних правопорушень поділяються на </a:t>
            </a:r>
            <a:r>
              <a:rPr lang="uk-UA" sz="3800" b="1" i="1" dirty="0" smtClean="0">
                <a:latin typeface="Times New Roman" pitchFamily="18" charset="0"/>
                <a:cs typeface="Times New Roman" pitchFamily="18" charset="0"/>
              </a:rPr>
              <a:t>особисті</a:t>
            </a: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3800" b="1" i="1" dirty="0" smtClean="0">
                <a:latin typeface="Times New Roman" pitchFamily="18" charset="0"/>
                <a:cs typeface="Times New Roman" pitchFamily="18" charset="0"/>
              </a:rPr>
              <a:t>службові (посадові)</a:t>
            </a: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 залежно від того, хто є суб’єктом проступку — просто громадянин чи посадова особа, для посадового проступку характерно, що протиправне діяння має бути вчинене через дію по службі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 txBox="1">
            <a:spLocks/>
          </p:cNvSpPr>
          <p:nvPr/>
        </p:nvSpPr>
        <p:spPr>
          <a:xfrm>
            <a:off x="409063" y="207280"/>
            <a:ext cx="8353541" cy="983033"/>
          </a:xfrm>
          <a:prstGeom prst="rect">
            <a:avLst/>
          </a:prstGeom>
          <a:solidFill>
            <a:srgbClr val="FFFDF0"/>
          </a:solidFill>
          <a:ln/>
        </p:spPr>
        <p:txBody>
          <a:bodyPr anchor="t"/>
          <a:lstStyle/>
          <a:p>
            <a:pPr lvl="0" algn="ctr">
              <a:spcBef>
                <a:spcPct val="0"/>
              </a:spcBef>
            </a:pPr>
            <a:r>
              <a:rPr lang="uk-UA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Однозначні і альтернативні склади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Shape 2"/>
          <p:cNvSpPr txBox="1">
            <a:spLocks/>
          </p:cNvSpPr>
          <p:nvPr/>
        </p:nvSpPr>
        <p:spPr>
          <a:xfrm>
            <a:off x="417476" y="1203638"/>
            <a:ext cx="8336700" cy="5447597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algn="ctr"/>
            <a:r>
              <a:rPr lang="uk-UA" sz="3800" b="1" i="1" dirty="0" smtClean="0">
                <a:latin typeface="Times New Roman" pitchFamily="18" charset="0"/>
                <a:cs typeface="Times New Roman" pitchFamily="18" charset="0"/>
              </a:rPr>
              <a:t>1) однозначні склади</a:t>
            </a: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 описують ознаки одного діяння у межах однієї статті нормативного акта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3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3800" b="1" i="1" dirty="0" smtClean="0">
                <a:latin typeface="Times New Roman" pitchFamily="18" charset="0"/>
                <a:cs typeface="Times New Roman" pitchFamily="18" charset="0"/>
              </a:rPr>
              <a:t>2) альтернативні склади</a:t>
            </a: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 описують кілька дій у межах однієї статті нормативного акта, проступком вважається вчинення як однієї з описаних дій, так і кількох (чи усіх)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 txBox="1">
            <a:spLocks/>
          </p:cNvSpPr>
          <p:nvPr/>
        </p:nvSpPr>
        <p:spPr>
          <a:xfrm>
            <a:off x="409063" y="207280"/>
            <a:ext cx="8353541" cy="983033"/>
          </a:xfrm>
          <a:prstGeom prst="rect">
            <a:avLst/>
          </a:prstGeom>
          <a:solidFill>
            <a:srgbClr val="FFFDF0"/>
          </a:solidFill>
          <a:ln/>
        </p:spPr>
        <p:txBody>
          <a:bodyPr anchor="t"/>
          <a:lstStyle/>
          <a:p>
            <a:pPr lvl="0" algn="ctr">
              <a:spcBef>
                <a:spcPct val="0"/>
              </a:spcBef>
            </a:pPr>
            <a:r>
              <a:rPr lang="uk-UA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Описові і </a:t>
            </a:r>
            <a:r>
              <a:rPr lang="uk-UA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бланкетні</a:t>
            </a:r>
            <a:r>
              <a:rPr lang="uk-UA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(відсильні) склади</a:t>
            </a:r>
            <a:endParaRPr kumimoji="0" lang="ru-RU" sz="3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Shape 2"/>
          <p:cNvSpPr txBox="1">
            <a:spLocks/>
          </p:cNvSpPr>
          <p:nvPr/>
        </p:nvSpPr>
        <p:spPr>
          <a:xfrm>
            <a:off x="417476" y="1203638"/>
            <a:ext cx="8336700" cy="5447597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algn="ctr"/>
            <a:r>
              <a:rPr lang="uk-UA" sz="3800" b="1" i="1" dirty="0" smtClean="0">
                <a:latin typeface="Times New Roman" pitchFamily="18" charset="0"/>
                <a:cs typeface="Times New Roman" pitchFamily="18" charset="0"/>
              </a:rPr>
              <a:t>1) описові склади</a:t>
            </a: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 цілком розкривають зміст і сутність діяння, що визнається адміністративним правопорушенням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3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3800" b="1" i="1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uk-UA" sz="3800" b="1" i="1" dirty="0" err="1" smtClean="0">
                <a:latin typeface="Times New Roman" pitchFamily="18" charset="0"/>
                <a:cs typeface="Times New Roman" pitchFamily="18" charset="0"/>
              </a:rPr>
              <a:t>бланкетні</a:t>
            </a:r>
            <a:r>
              <a:rPr lang="uk-UA" sz="3800" b="1" i="1" dirty="0" smtClean="0">
                <a:latin typeface="Times New Roman" pitchFamily="18" charset="0"/>
                <a:cs typeface="Times New Roman" pitchFamily="18" charset="0"/>
              </a:rPr>
              <a:t> склади</a:t>
            </a: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 вказують на те, що ознаки проступку містяться в окремо встановлених нормах і правилах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que 30"/>
          <p:cNvSpPr/>
          <p:nvPr/>
        </p:nvSpPr>
        <p:spPr>
          <a:xfrm>
            <a:off x="263509" y="569895"/>
            <a:ext cx="8591712" cy="5650845"/>
          </a:xfrm>
          <a:prstGeom prst="plaque">
            <a:avLst/>
          </a:prstGeom>
          <a:solidFill>
            <a:srgbClr val="FFE8C7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sz="4900" b="1" dirty="0">
                <a:solidFill>
                  <a:srgbClr val="002060"/>
                </a:solidFill>
                <a:latin typeface="Times New Roman"/>
              </a:rPr>
              <a:t>1. </a:t>
            </a:r>
            <a:r>
              <a:rPr lang="uk-UA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Поняття та ознаки адміністративного правопорушення (проступку)</a:t>
            </a:r>
            <a:endParaRPr sz="4900" b="1" dirty="0">
              <a:solidFill>
                <a:srgbClr val="00206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que 32"/>
          <p:cNvSpPr/>
          <p:nvPr/>
        </p:nvSpPr>
        <p:spPr>
          <a:xfrm>
            <a:off x="357158" y="357166"/>
            <a:ext cx="8423262" cy="6139160"/>
          </a:xfrm>
          <a:prstGeom prst="plaque">
            <a:avLst/>
          </a:prstGeom>
          <a:solidFill>
            <a:srgbClr val="FFE4DC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Структура складу адміністративного проступку</a:t>
            </a:r>
            <a:endParaRPr sz="4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 245"/>
          <p:cNvSpPr/>
          <p:nvPr/>
        </p:nvSpPr>
        <p:spPr>
          <a:xfrm>
            <a:off x="448800" y="266802"/>
            <a:ext cx="8246398" cy="6071810"/>
          </a:xfrm>
          <a:prstGeom prst="rect">
            <a:avLst/>
          </a:prstGeom>
          <a:solidFill>
            <a:srgbClr val="E1FFEF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Юридичний склад</a:t>
            </a:r>
          </a:p>
          <a:p>
            <a:pPr algn="ctr"/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     правопорушення завжди конкретний і становить сукупність головних, визначальних ознак, які виділені законодавцем як типові, необхідні і водночас достатні для притягнення особи до юридичної відповідальності, відсутність хоча б одного з елементів складу виключає її.</a:t>
            </a:r>
            <a:endParaRPr sz="3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ctionButtonInformation 246"/>
          <p:cNvSpPr/>
          <p:nvPr/>
        </p:nvSpPr>
        <p:spPr>
          <a:xfrm>
            <a:off x="571472" y="357166"/>
            <a:ext cx="1188429" cy="1037113"/>
          </a:xfrm>
          <a:prstGeom prst="actionButtonInformation">
            <a:avLst/>
          </a:prstGeom>
          <a:solidFill>
            <a:srgbClr val="9C8D00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 189"/>
          <p:cNvSpPr/>
          <p:nvPr/>
        </p:nvSpPr>
        <p:spPr>
          <a:xfrm>
            <a:off x="214282" y="3929066"/>
            <a:ext cx="4153113" cy="928694"/>
          </a:xfrm>
          <a:prstGeom prst="rect">
            <a:avLst/>
          </a:prstGeom>
          <a:solidFill>
            <a:srgbClr val="FFFAC0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а) об'єкт</a:t>
            </a:r>
            <a:endParaRPr sz="3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 190"/>
          <p:cNvSpPr/>
          <p:nvPr/>
        </p:nvSpPr>
        <p:spPr>
          <a:xfrm>
            <a:off x="4786314" y="3929066"/>
            <a:ext cx="4132212" cy="928694"/>
          </a:xfrm>
          <a:prstGeom prst="rect">
            <a:avLst/>
          </a:prstGeom>
          <a:solidFill>
            <a:srgbClr val="FFFAC0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в) суб'єкт</a:t>
            </a:r>
            <a:endParaRPr sz="3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2SameRect 191"/>
          <p:cNvSpPr/>
          <p:nvPr/>
        </p:nvSpPr>
        <p:spPr>
          <a:xfrm>
            <a:off x="154023" y="148944"/>
            <a:ext cx="8844381" cy="3565808"/>
          </a:xfrm>
          <a:prstGeom prst="round2SameRect">
            <a:avLst/>
          </a:prstGeom>
          <a:solidFill>
            <a:srgbClr val="E1FFFC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Під </a:t>
            </a: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юридичним складом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розуміють передбачену нормами адміністративного права сукупність ознак, при наявності яких те чи інше протиправне діяння можна кваліфікувати як правопорушення,</a:t>
            </a:r>
          </a:p>
          <a:p>
            <a:pPr algn="ctr"/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до цих ознак належать:</a:t>
            </a:r>
            <a:endParaRPr sz="36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 192"/>
          <p:cNvSpPr/>
          <p:nvPr/>
        </p:nvSpPr>
        <p:spPr>
          <a:xfrm>
            <a:off x="214282" y="5143512"/>
            <a:ext cx="4143404" cy="1428760"/>
          </a:xfrm>
          <a:prstGeom prst="rect">
            <a:avLst/>
          </a:prstGeom>
          <a:solidFill>
            <a:srgbClr val="FFFAC0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б) об'єктивна сторона</a:t>
            </a:r>
            <a:endParaRPr sz="3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 193"/>
          <p:cNvSpPr/>
          <p:nvPr/>
        </p:nvSpPr>
        <p:spPr>
          <a:xfrm>
            <a:off x="4786314" y="5143512"/>
            <a:ext cx="4167369" cy="1428760"/>
          </a:xfrm>
          <a:prstGeom prst="rect">
            <a:avLst/>
          </a:prstGeom>
          <a:solidFill>
            <a:srgbClr val="FFFAC0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г) суб'єктивна сторона</a:t>
            </a:r>
            <a:endParaRPr sz="3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>
            <a:stCxn id="2" idx="3"/>
            <a:endCxn id="3" idx="1"/>
          </p:cNvCxnSpPr>
          <p:nvPr/>
        </p:nvCxnSpPr>
        <p:spPr>
          <a:xfrm>
            <a:off x="4367395" y="4393413"/>
            <a:ext cx="418919" cy="1588"/>
          </a:xfrm>
          <a:prstGeom prst="straightConnector1">
            <a:avLst/>
          </a:prstGeom>
          <a:ln w="15875" cmpd="sng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6" idx="1"/>
          </p:cNvCxnSpPr>
          <p:nvPr/>
        </p:nvCxnSpPr>
        <p:spPr>
          <a:xfrm>
            <a:off x="4357686" y="5857892"/>
            <a:ext cx="428628" cy="1588"/>
          </a:xfrm>
          <a:prstGeom prst="straightConnector1">
            <a:avLst/>
          </a:prstGeom>
          <a:ln w="15875" cmpd="sng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endCxn id="4" idx="1"/>
          </p:cNvCxnSpPr>
          <p:nvPr/>
        </p:nvCxnSpPr>
        <p:spPr>
          <a:xfrm rot="5400000" flipH="1" flipV="1">
            <a:off x="3502537" y="4784215"/>
            <a:ext cx="2143140" cy="421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214942" y="1643050"/>
            <a:ext cx="3359069" cy="1121320"/>
          </a:xfrm>
          <a:prstGeom prst="rect">
            <a:avLst/>
          </a:prstGeom>
          <a:ln/>
        </p:spPr>
        <p:txBody>
          <a:bodyPr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загальний </a:t>
            </a:r>
          </a:p>
          <a:p>
            <a:pPr lvl="0" algn="ctr">
              <a:spcBef>
                <a:spcPct val="0"/>
              </a:spcBef>
            </a:pP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об'єкт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804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Содержимое 4"/>
          <p:cNvSpPr txBox="1">
            <a:spLocks/>
          </p:cNvSpPr>
          <p:nvPr/>
        </p:nvSpPr>
        <p:spPr>
          <a:xfrm>
            <a:off x="232185" y="1500175"/>
            <a:ext cx="3961209" cy="4676028"/>
          </a:xfrm>
          <a:prstGeom prst="rect">
            <a:avLst/>
          </a:prstGeom>
          <a:solidFill>
            <a:srgbClr val="FFEEF9"/>
          </a:solidFill>
          <a:ln/>
        </p:spPr>
        <p:txBody>
          <a:bodyPr anchor="ctr"/>
          <a:lstStyle/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uk-UA" sz="4800" i="1" dirty="0" smtClean="0">
                <a:latin typeface="Times New Roman" pitchFamily="18" charset="0"/>
                <a:cs typeface="Times New Roman" pitchFamily="18" charset="0"/>
              </a:rPr>
              <a:t>Залежно від рівня узагальнення виділяють: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214942" y="3071810"/>
            <a:ext cx="3359069" cy="764130"/>
          </a:xfrm>
          <a:prstGeom prst="rect">
            <a:avLst/>
          </a:prstGeom>
          <a:ln/>
        </p:spPr>
        <p:txBody>
          <a:bodyPr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родовий об'єкт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804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214942" y="4143380"/>
            <a:ext cx="3359069" cy="764130"/>
          </a:xfrm>
          <a:prstGeom prst="rect">
            <a:avLst/>
          </a:prstGeom>
          <a:ln/>
        </p:spPr>
        <p:txBody>
          <a:bodyPr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видовий об'єкт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804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286380" y="5214950"/>
            <a:ext cx="3359069" cy="1143008"/>
          </a:xfrm>
          <a:prstGeom prst="rect">
            <a:avLst/>
          </a:prstGeom>
          <a:ln/>
        </p:spPr>
        <p:txBody>
          <a:bodyPr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безпосередній об'єкт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804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>
            <a:stCxn id="3" idx="3"/>
          </p:cNvCxnSpPr>
          <p:nvPr/>
        </p:nvCxnSpPr>
        <p:spPr>
          <a:xfrm flipV="1">
            <a:off x="4193394" y="3500438"/>
            <a:ext cx="1092986" cy="33775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3" idx="3"/>
          </p:cNvCxnSpPr>
          <p:nvPr/>
        </p:nvCxnSpPr>
        <p:spPr>
          <a:xfrm>
            <a:off x="4193394" y="3838189"/>
            <a:ext cx="1164424" cy="59094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3" idx="3"/>
          </p:cNvCxnSpPr>
          <p:nvPr/>
        </p:nvCxnSpPr>
        <p:spPr>
          <a:xfrm>
            <a:off x="4193394" y="3838189"/>
            <a:ext cx="1307300" cy="15196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3" idx="3"/>
          </p:cNvCxnSpPr>
          <p:nvPr/>
        </p:nvCxnSpPr>
        <p:spPr>
          <a:xfrm flipV="1">
            <a:off x="4193394" y="2143116"/>
            <a:ext cx="1664490" cy="169507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hape 1"/>
          <p:cNvSpPr txBox="1">
            <a:spLocks/>
          </p:cNvSpPr>
          <p:nvPr/>
        </p:nvSpPr>
        <p:spPr>
          <a:xfrm>
            <a:off x="880704" y="165185"/>
            <a:ext cx="7418658" cy="856747"/>
          </a:xfrm>
          <a:prstGeom prst="rect">
            <a:avLst/>
          </a:prstGeom>
          <a:solidFill>
            <a:srgbClr val="FFFDF0"/>
          </a:solidFill>
          <a:ln/>
        </p:spPr>
        <p:txBody>
          <a:bodyPr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ОБ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ЄКТ ПРАВОПОРУШЕННЯ</a:t>
            </a:r>
            <a:endParaRPr kumimoji="0" lang="ru-RU" sz="4800" b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 txBox="1">
            <a:spLocks/>
          </p:cNvSpPr>
          <p:nvPr/>
        </p:nvSpPr>
        <p:spPr>
          <a:xfrm>
            <a:off x="880704" y="165185"/>
            <a:ext cx="7418658" cy="856747"/>
          </a:xfrm>
          <a:prstGeom prst="rect">
            <a:avLst/>
          </a:prstGeom>
          <a:solidFill>
            <a:srgbClr val="FFFDF0"/>
          </a:solidFill>
          <a:ln/>
        </p:spPr>
        <p:txBody>
          <a:bodyPr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Загальний об'єкт</a:t>
            </a:r>
            <a:endParaRPr kumimoji="0" lang="ru-RU" sz="4800" b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Shape 2"/>
          <p:cNvSpPr txBox="1">
            <a:spLocks/>
          </p:cNvSpPr>
          <p:nvPr/>
        </p:nvSpPr>
        <p:spPr>
          <a:xfrm>
            <a:off x="139540" y="1068939"/>
            <a:ext cx="8892587" cy="5573896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uk-UA" sz="3600" dirty="0" smtClean="0"/>
          </a:p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uk-UA" sz="3600" dirty="0" smtClean="0"/>
              <a:t>це суспільні відносини, що:</a:t>
            </a:r>
          </a:p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uk-UA" sz="3600" dirty="0" smtClean="0"/>
              <a:t>1) регулюються різними галузями права</a:t>
            </a:r>
          </a:p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uk-UA" sz="3600" dirty="0" smtClean="0"/>
              <a:t>2) охороняються адміністративними санкціями</a:t>
            </a:r>
          </a:p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uk-UA" sz="3600" dirty="0" smtClean="0"/>
          </a:p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uk-UA" sz="3600" dirty="0" smtClean="0"/>
              <a:t>такий об’єкт є спільним для усіх видів адміністративних правопорушень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 txBox="1">
            <a:spLocks/>
          </p:cNvSpPr>
          <p:nvPr/>
        </p:nvSpPr>
        <p:spPr>
          <a:xfrm>
            <a:off x="880704" y="165185"/>
            <a:ext cx="7418658" cy="856747"/>
          </a:xfrm>
          <a:prstGeom prst="rect">
            <a:avLst/>
          </a:prstGeom>
          <a:solidFill>
            <a:srgbClr val="FFFDF0"/>
          </a:solidFill>
          <a:ln/>
        </p:spPr>
        <p:txBody>
          <a:bodyPr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Родовий об'єкт</a:t>
            </a:r>
            <a:endParaRPr kumimoji="0" lang="ru-RU" sz="4800" b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Shape 2"/>
          <p:cNvSpPr txBox="1">
            <a:spLocks/>
          </p:cNvSpPr>
          <p:nvPr/>
        </p:nvSpPr>
        <p:spPr>
          <a:xfrm>
            <a:off x="139540" y="1428735"/>
            <a:ext cx="8892587" cy="4714909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uk-UA" sz="3600" dirty="0" smtClean="0"/>
          </a:p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однорідні групи суспільних відносин, які в сукупності складають загальний об'єкт, розподіл загального об’єкта на родові об’єкти може проводитися за різними критеріями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 txBox="1">
            <a:spLocks/>
          </p:cNvSpPr>
          <p:nvPr/>
        </p:nvSpPr>
        <p:spPr>
          <a:xfrm>
            <a:off x="880704" y="165185"/>
            <a:ext cx="7418658" cy="856747"/>
          </a:xfrm>
          <a:prstGeom prst="rect">
            <a:avLst/>
          </a:prstGeom>
          <a:solidFill>
            <a:srgbClr val="FFFDF0"/>
          </a:solidFill>
          <a:ln/>
        </p:spPr>
        <p:txBody>
          <a:bodyPr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Видовий об'єкт</a:t>
            </a:r>
            <a:endParaRPr kumimoji="0" lang="ru-RU" sz="4800" b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Shape 2"/>
          <p:cNvSpPr txBox="1">
            <a:spLocks/>
          </p:cNvSpPr>
          <p:nvPr/>
        </p:nvSpPr>
        <p:spPr>
          <a:xfrm>
            <a:off x="139540" y="1068939"/>
            <a:ext cx="8892587" cy="5360457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uk-UA" sz="3600" dirty="0" smtClean="0"/>
          </a:p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самостійний складовий різновид родового об'єкту, відокремлена група суспільних відносин, загальних для ряду проступків, вони виступають відокремленою і досить самостійною частиною родового об’єкта 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 txBox="1">
            <a:spLocks/>
          </p:cNvSpPr>
          <p:nvPr/>
        </p:nvSpPr>
        <p:spPr>
          <a:xfrm>
            <a:off x="880704" y="165185"/>
            <a:ext cx="7418658" cy="856747"/>
          </a:xfrm>
          <a:prstGeom prst="rect">
            <a:avLst/>
          </a:prstGeom>
          <a:solidFill>
            <a:srgbClr val="FFFDF0"/>
          </a:solidFill>
          <a:ln/>
        </p:spPr>
        <p:txBody>
          <a:bodyPr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Безпосередній об'єкт</a:t>
            </a:r>
            <a:endParaRPr kumimoji="0" lang="ru-RU" sz="4800" b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Shape 2"/>
          <p:cNvSpPr txBox="1">
            <a:spLocks/>
          </p:cNvSpPr>
          <p:nvPr/>
        </p:nvSpPr>
        <p:spPr>
          <a:xfrm>
            <a:off x="139540" y="1428736"/>
            <a:ext cx="8892587" cy="4500594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uk-UA" sz="3600" dirty="0" smtClean="0"/>
          </a:p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uk-UA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одне або декілька суспільних </a:t>
            </a:r>
          </a:p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відносин, яким спричиняється </a:t>
            </a:r>
          </a:p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шкода певним правопорушенням 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 txBox="1">
            <a:spLocks/>
          </p:cNvSpPr>
          <p:nvPr/>
        </p:nvSpPr>
        <p:spPr>
          <a:xfrm>
            <a:off x="880704" y="165185"/>
            <a:ext cx="7418658" cy="856747"/>
          </a:xfrm>
          <a:prstGeom prst="rect">
            <a:avLst/>
          </a:prstGeom>
          <a:solidFill>
            <a:srgbClr val="FFFDF0"/>
          </a:solidFill>
          <a:ln/>
        </p:spPr>
        <p:txBody>
          <a:bodyPr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uk-UA" sz="4800" b="1" cap="all" dirty="0" smtClean="0">
                <a:latin typeface="Times New Roman" pitchFamily="18" charset="0"/>
                <a:cs typeface="Times New Roman" pitchFamily="18" charset="0"/>
              </a:rPr>
              <a:t>Об'єктивна сторона</a:t>
            </a:r>
            <a:endParaRPr kumimoji="0" lang="ru-RU" sz="4800" b="1" i="0" u="none" strike="noStrike" kern="1200" cap="all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Shape 2"/>
          <p:cNvSpPr txBox="1">
            <a:spLocks/>
          </p:cNvSpPr>
          <p:nvPr/>
        </p:nvSpPr>
        <p:spPr>
          <a:xfrm>
            <a:off x="139540" y="1068939"/>
            <a:ext cx="8892587" cy="5431895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algn="just"/>
            <a:r>
              <a:rPr lang="uk-UA" sz="2800" dirty="0" smtClean="0"/>
              <a:t>це система передбачених адміністративно-правовою нормою ознак, що характеризують зовнішню сторону проступку, вона включає в себе передусім такі ознаки, як:</a:t>
            </a:r>
            <a:endParaRPr lang="ru-RU" sz="2800" dirty="0" smtClean="0"/>
          </a:p>
          <a:p>
            <a:r>
              <a:rPr lang="ru-RU" sz="2800" b="1" i="1" dirty="0" err="1" smtClean="0"/>
              <a:t>обов’язкові</a:t>
            </a:r>
            <a:r>
              <a:rPr lang="uk-UA" sz="2800" b="1" i="1" dirty="0" smtClean="0"/>
              <a:t> ознаки:</a:t>
            </a:r>
          </a:p>
          <a:p>
            <a:r>
              <a:rPr lang="ru-RU" sz="2800" dirty="0" smtClean="0"/>
              <a:t>  -</a:t>
            </a:r>
            <a:r>
              <a:rPr lang="en-US" sz="2800" dirty="0" smtClean="0"/>
              <a:t> </a:t>
            </a:r>
            <a:r>
              <a:rPr lang="uk-UA" sz="2800" dirty="0" smtClean="0"/>
              <a:t>протиправне діяння </a:t>
            </a:r>
            <a:endParaRPr lang="ru-RU" sz="2800" dirty="0" smtClean="0"/>
          </a:p>
          <a:p>
            <a:r>
              <a:rPr lang="uk-UA" sz="2800" dirty="0" smtClean="0"/>
              <a:t>  - шкідливі наслідки діяння;</a:t>
            </a:r>
            <a:endParaRPr lang="ru-RU" sz="2800" dirty="0" smtClean="0"/>
          </a:p>
          <a:p>
            <a:r>
              <a:rPr lang="uk-UA" sz="2800" dirty="0" smtClean="0"/>
              <a:t>  - причинний зв'язок між протиправним діянням та шкідливими наслідками, що наступили</a:t>
            </a:r>
            <a:endParaRPr lang="ru-RU" sz="2800" dirty="0" smtClean="0"/>
          </a:p>
          <a:p>
            <a:r>
              <a:rPr lang="uk-UA" sz="2800" b="1" i="1" dirty="0" smtClean="0"/>
              <a:t>факультативні ознаки:</a:t>
            </a:r>
            <a:endParaRPr lang="ru-RU" sz="2800" b="1" dirty="0" smtClean="0"/>
          </a:p>
          <a:p>
            <a:r>
              <a:rPr lang="uk-UA" sz="2800" dirty="0" smtClean="0"/>
              <a:t>  - час, місце, умови, способи та засоби вчинення</a:t>
            </a:r>
          </a:p>
          <a:p>
            <a:r>
              <a:rPr lang="uk-UA" sz="2800" dirty="0" smtClean="0"/>
              <a:t>    правопорушення</a:t>
            </a:r>
            <a:endParaRPr lang="ru-RU" sz="2800" dirty="0" smtClean="0"/>
          </a:p>
          <a:p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 txBox="1">
            <a:spLocks/>
          </p:cNvSpPr>
          <p:nvPr/>
        </p:nvSpPr>
        <p:spPr>
          <a:xfrm>
            <a:off x="880704" y="165185"/>
            <a:ext cx="7418658" cy="856747"/>
          </a:xfrm>
          <a:prstGeom prst="rect">
            <a:avLst/>
          </a:prstGeom>
          <a:solidFill>
            <a:srgbClr val="FFFDF0"/>
          </a:solidFill>
          <a:ln/>
        </p:spPr>
        <p:txBody>
          <a:bodyPr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ru-RU" sz="4800" b="1" cap="all" dirty="0" smtClean="0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uk-UA" sz="4800" b="1" cap="all" dirty="0" err="1" smtClean="0">
                <a:latin typeface="Times New Roman" pitchFamily="18" charset="0"/>
                <a:cs typeface="Times New Roman" pitchFamily="18" charset="0"/>
              </a:rPr>
              <a:t>б'єкт</a:t>
            </a:r>
            <a:r>
              <a:rPr lang="uk-UA" sz="4800" b="1" cap="all" dirty="0" smtClean="0">
                <a:latin typeface="Times New Roman" pitchFamily="18" charset="0"/>
                <a:cs typeface="Times New Roman" pitchFamily="18" charset="0"/>
              </a:rPr>
              <a:t> ПРАВОПОРУШЕННЯ</a:t>
            </a:r>
            <a:endParaRPr kumimoji="0" lang="ru-RU" sz="4800" b="1" i="0" u="none" strike="noStrike" kern="1200" cap="all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Shape 2"/>
          <p:cNvSpPr txBox="1">
            <a:spLocks/>
          </p:cNvSpPr>
          <p:nvPr/>
        </p:nvSpPr>
        <p:spPr>
          <a:xfrm>
            <a:off x="139540" y="1068939"/>
            <a:ext cx="8892587" cy="5431895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це фізичні осудні особи, які на момент вчинення адміністративного проступку досягли шістнадцятирічного віку (ст. 12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), та юридичні особи</a:t>
            </a:r>
          </a:p>
          <a:p>
            <a:pPr marL="892175" algn="just"/>
            <a:r>
              <a:rPr lang="uk-UA" sz="3000" b="1" i="1" dirty="0" smtClean="0">
                <a:latin typeface="Times New Roman" pitchFamily="18" charset="0"/>
                <a:cs typeface="Times New Roman" pitchFamily="18" charset="0"/>
              </a:rPr>
              <a:t>осудність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– це здатність особи усвідомлювати свої дії або керувати ними, а отже і нести за них відповідальність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892175" algn="just"/>
            <a:r>
              <a:rPr lang="uk-UA" sz="3000" b="1" i="1" dirty="0" smtClean="0">
                <a:latin typeface="Times New Roman" pitchFamily="18" charset="0"/>
                <a:cs typeface="Times New Roman" pitchFamily="18" charset="0"/>
              </a:rPr>
              <a:t>вік, з якого може настати адміністративна відповідальність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, визначається не в день народження особи, а з нуля годин наступної за днем народження доби</a:t>
            </a:r>
            <a:endParaRPr lang="uk-UA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actionButtonInformation 77"/>
          <p:cNvSpPr/>
          <p:nvPr/>
        </p:nvSpPr>
        <p:spPr>
          <a:xfrm>
            <a:off x="214282" y="3214686"/>
            <a:ext cx="809420" cy="952909"/>
          </a:xfrm>
          <a:prstGeom prst="actionButtonInformation">
            <a:avLst/>
          </a:prstGeom>
          <a:solidFill>
            <a:srgbClr val="FFEA01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Rect 34"/>
          <p:cNvSpPr/>
          <p:nvPr/>
        </p:nvSpPr>
        <p:spPr>
          <a:xfrm>
            <a:off x="214282" y="214290"/>
            <a:ext cx="8709975" cy="1117662"/>
          </a:xfrm>
          <a:prstGeom prst="roundRect">
            <a:avLst/>
          </a:prstGeom>
          <a:solidFill>
            <a:srgbClr val="FDE3FF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Законодавче</a:t>
            </a:r>
            <a:r>
              <a:rPr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uk-UA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адміністративного проступку дає Кодекс України про адміністративні правопорушення</a:t>
            </a:r>
            <a:endParaRPr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 35"/>
          <p:cNvSpPr/>
          <p:nvPr/>
        </p:nvSpPr>
        <p:spPr>
          <a:xfrm>
            <a:off x="162436" y="3533463"/>
            <a:ext cx="8819112" cy="3040893"/>
          </a:xfrm>
          <a:prstGeom prst="rect">
            <a:avLst/>
          </a:prstGeom>
          <a:solidFill>
            <a:srgbClr val="CFFFF3"/>
          </a:solidFill>
          <a:ln w="25400">
            <a:solidFill>
              <a:srgbClr val="27405E"/>
            </a:solidFill>
          </a:ln>
        </p:spPr>
        <p:txBody>
          <a:bodyPr anchor="t"/>
          <a:lstStyle/>
          <a:p>
            <a:pPr algn="ctr"/>
            <a:r>
              <a:rPr sz="28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протиправну, винну (умисну або необережну) дію чи бездіяльність, яка посягає на громадський порядок, власність, права і свободи громадян, на встановлений порядок управління і за яку законом передбачено адміністративну відповідальність</a:t>
            </a:r>
            <a:endParaRPr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42910" y="1428736"/>
            <a:ext cx="8001057" cy="1785950"/>
          </a:xfrm>
          <a:prstGeom prst="roundRect">
            <a:avLst/>
          </a:prstGeom>
          <a:solidFill>
            <a:srgbClr val="FFFF00">
              <a:alpha val="1921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spAutoFit/>
          </a:bodyPr>
          <a:lstStyle/>
          <a:p>
            <a:pPr algn="ctr">
              <a:buNone/>
            </a:pPr>
            <a:r>
              <a:rPr lang="uk-UA" sz="3200" dirty="0" smtClean="0"/>
              <a:t>ст. 9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Кодексу України про адміністративні правопорушення </a:t>
            </a:r>
            <a:r>
              <a:rPr sz="3200" dirty="0" err="1" smtClean="0">
                <a:solidFill>
                  <a:srgbClr val="000000"/>
                </a:solidFill>
                <a:latin typeface="Times New Roman"/>
              </a:rPr>
              <a:t>визначає</a:t>
            </a:r>
            <a:r>
              <a:rPr lang="uk-UA" sz="3200" dirty="0" smtClean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algn="ctr">
              <a:buNone/>
            </a:pPr>
            <a:r>
              <a:rPr lang="uk-UA" sz="3200" b="1" dirty="0" smtClean="0"/>
              <a:t>адміністративне правопорушення </a:t>
            </a:r>
            <a:r>
              <a:rPr sz="3200" dirty="0" err="1" smtClean="0">
                <a:solidFill>
                  <a:srgbClr val="000000"/>
                </a:solidFill>
                <a:latin typeface="Times New Roman"/>
              </a:rPr>
              <a:t>як</a:t>
            </a:r>
            <a:endParaRPr sz="32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4500562" y="3214686"/>
            <a:ext cx="12" cy="313096"/>
          </a:xfrm>
          <a:prstGeom prst="lin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 type="arrow"/>
          </a:ln>
          <a:effectLst/>
        </p:spPr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 txBox="1">
            <a:spLocks/>
          </p:cNvSpPr>
          <p:nvPr/>
        </p:nvSpPr>
        <p:spPr>
          <a:xfrm>
            <a:off x="880704" y="165185"/>
            <a:ext cx="7418658" cy="856747"/>
          </a:xfrm>
          <a:prstGeom prst="rect">
            <a:avLst/>
          </a:prstGeom>
          <a:solidFill>
            <a:srgbClr val="FFFDF0"/>
          </a:solidFill>
          <a:ln/>
        </p:spPr>
        <p:txBody>
          <a:bodyPr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Спеціальний суб'єкт</a:t>
            </a:r>
            <a:endParaRPr kumimoji="0" lang="ru-RU" sz="4800" b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Shape 2"/>
          <p:cNvSpPr txBox="1">
            <a:spLocks/>
          </p:cNvSpPr>
          <p:nvPr/>
        </p:nvSpPr>
        <p:spPr>
          <a:xfrm>
            <a:off x="139540" y="1068939"/>
            <a:ext cx="8892587" cy="5503333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pPr marL="274320" indent="-274320" algn="ctr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це особа, якій властиві певні особливості щодо вчинення тих чи інших правопорушень або, яка не несе адміністративну відповідальність на загальних підставах, до них належать: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b="1" i="1" dirty="0" smtClean="0"/>
          </a:p>
          <a:p>
            <a:pPr marL="180975" indent="-180975" algn="just"/>
            <a:r>
              <a:rPr lang="uk-UA" sz="2200" b="1" i="1" dirty="0" smtClean="0"/>
              <a:t>-</a:t>
            </a:r>
            <a:r>
              <a:rPr lang="ru-RU" sz="2200" b="1" i="1" dirty="0" smtClean="0"/>
              <a:t> </a:t>
            </a:r>
            <a:r>
              <a:rPr lang="uk-UA" sz="2200" b="1" i="1" dirty="0" smtClean="0"/>
              <a:t>за ознаками трудової та службової діяльності</a:t>
            </a:r>
            <a:r>
              <a:rPr lang="uk-UA" sz="2200" dirty="0" smtClean="0"/>
              <a:t>: посадові особи; капітани кораблів; працівники підприємств торгівлі та громадського харчування; водії; підприємці; військовослужбовці та працівники ОВС;</a:t>
            </a:r>
            <a:endParaRPr lang="ru-RU" sz="2200" dirty="0" smtClean="0"/>
          </a:p>
          <a:p>
            <a:pPr marL="180975" indent="-180975" algn="just"/>
            <a:r>
              <a:rPr lang="ru-RU" sz="2200" b="1" i="1" dirty="0" smtClean="0"/>
              <a:t>- </a:t>
            </a:r>
            <a:r>
              <a:rPr lang="uk-UA" sz="2200" b="1" i="1" dirty="0" smtClean="0"/>
              <a:t>за ознаками протиправної поведінки в минулому:</a:t>
            </a:r>
            <a:r>
              <a:rPr lang="uk-UA" sz="2200" dirty="0" smtClean="0"/>
              <a:t> особи, які раніше притягалися до адміністративної відповідальності; перебували під адміністративним наглядом; хворі на наркоманію;</a:t>
            </a:r>
            <a:endParaRPr lang="ru-RU" sz="2200" dirty="0" smtClean="0"/>
          </a:p>
          <a:p>
            <a:pPr marL="180975" indent="-180975" algn="just"/>
            <a:r>
              <a:rPr lang="ru-RU" sz="2200" b="1" i="1" dirty="0" smtClean="0"/>
              <a:t>- </a:t>
            </a:r>
            <a:r>
              <a:rPr lang="uk-UA" sz="2200" b="1" i="1" dirty="0" smtClean="0"/>
              <a:t>за ознакою знаходження на спеціальному обліку у </a:t>
            </a:r>
            <a:r>
              <a:rPr lang="uk-UA" sz="2200" b="1" i="1" dirty="0" err="1" smtClean="0"/>
              <a:t>військоматі</a:t>
            </a:r>
            <a:r>
              <a:rPr lang="uk-UA" sz="2200" b="1" i="1" dirty="0" smtClean="0"/>
              <a:t>:</a:t>
            </a:r>
            <a:r>
              <a:rPr lang="uk-UA" sz="2200" dirty="0" smtClean="0"/>
              <a:t> призовник; військовозобов'язаний; резервіст; особа, яка знаходиться на військових зборах тощо.</a:t>
            </a:r>
            <a:endParaRPr lang="ru-RU" sz="2200" dirty="0" smtClean="0"/>
          </a:p>
          <a:p>
            <a:pPr marL="274320" lvl="0" indent="-274320" algn="ctr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 txBox="1">
            <a:spLocks/>
          </p:cNvSpPr>
          <p:nvPr/>
        </p:nvSpPr>
        <p:spPr>
          <a:xfrm>
            <a:off x="880704" y="165185"/>
            <a:ext cx="7418658" cy="856747"/>
          </a:xfrm>
          <a:prstGeom prst="rect">
            <a:avLst/>
          </a:prstGeom>
          <a:solidFill>
            <a:srgbClr val="FFFDF0"/>
          </a:solidFill>
          <a:ln/>
        </p:spPr>
        <p:txBody>
          <a:bodyPr anchor="ctr">
            <a:normAutofit fontScale="90000"/>
          </a:bodyPr>
          <a:lstStyle/>
          <a:p>
            <a:pPr lvl="0" algn="ctr">
              <a:spcBef>
                <a:spcPct val="0"/>
              </a:spcBef>
            </a:pPr>
            <a:r>
              <a:rPr lang="uk-UA" sz="4800" b="1" cap="all" dirty="0" smtClean="0">
                <a:latin typeface="Times New Roman" pitchFamily="18" charset="0"/>
                <a:cs typeface="Times New Roman" pitchFamily="18" charset="0"/>
              </a:rPr>
              <a:t>суб'єктивна сторона</a:t>
            </a:r>
            <a:endParaRPr kumimoji="0" lang="ru-RU" sz="4800" b="1" i="0" u="none" strike="noStrike" kern="1200" cap="all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Shape 2"/>
          <p:cNvSpPr txBox="1">
            <a:spLocks/>
          </p:cNvSpPr>
          <p:nvPr/>
        </p:nvSpPr>
        <p:spPr>
          <a:xfrm>
            <a:off x="139540" y="1000109"/>
            <a:ext cx="8892587" cy="5643602"/>
          </a:xfrm>
          <a:prstGeom prst="rect">
            <a:avLst/>
          </a:prstGeom>
          <a:solidFill>
            <a:srgbClr val="FFFAC0"/>
          </a:solidFill>
          <a:ln/>
        </p:spPr>
        <p:txBody>
          <a:bodyPr anchor="t"/>
          <a:lstStyle/>
          <a:p>
            <a:r>
              <a:rPr lang="uk-UA" sz="3200" dirty="0" smtClean="0"/>
              <a:t>адміністративного правопорушення характеризується виною у формі умислу або необережності</a:t>
            </a:r>
          </a:p>
          <a:p>
            <a:pPr marL="361950" indent="-180975" algn="just"/>
            <a:r>
              <a:rPr lang="uk-UA" sz="2400" dirty="0" smtClean="0"/>
              <a:t>- проступок визнається </a:t>
            </a:r>
            <a:r>
              <a:rPr lang="uk-UA" sz="2400" b="1" i="1" dirty="0" smtClean="0"/>
              <a:t>умисним</a:t>
            </a:r>
            <a:r>
              <a:rPr lang="uk-UA" sz="2400" dirty="0" smtClean="0"/>
              <a:t>, якщо особа, яка його вчинила: усвідомлювала протиправний характер свого діяння; передбачала його шкідливі наслідки; бажала настання цих наслідків (</a:t>
            </a:r>
            <a:r>
              <a:rPr lang="uk-UA" sz="2400" i="1" dirty="0" smtClean="0"/>
              <a:t>прямий</a:t>
            </a:r>
            <a:r>
              <a:rPr lang="uk-UA" sz="2400" dirty="0" smtClean="0"/>
              <a:t>) або свідомо допускала настання цих наслідків (</a:t>
            </a:r>
            <a:r>
              <a:rPr lang="uk-UA" sz="2400" i="1" dirty="0" smtClean="0"/>
              <a:t>непрямий</a:t>
            </a:r>
            <a:r>
              <a:rPr lang="uk-UA" sz="2400" dirty="0" smtClean="0"/>
              <a:t>)</a:t>
            </a:r>
          </a:p>
          <a:p>
            <a:pPr marL="361950" indent="-180975" algn="just"/>
            <a:r>
              <a:rPr lang="uk-UA" sz="2400" dirty="0" smtClean="0"/>
              <a:t>- правопорушення вчинене з </a:t>
            </a:r>
            <a:r>
              <a:rPr lang="uk-UA" sz="2400" b="1" i="1" dirty="0" smtClean="0"/>
              <a:t>необережності</a:t>
            </a:r>
            <a:r>
              <a:rPr lang="uk-UA" sz="2400" dirty="0" smtClean="0"/>
              <a:t>, коли особа, яка його вчинила, передбачала можливість настання шкідливих наслідків свого діяння, але легковажно розраховувала на їх відвернення (</a:t>
            </a:r>
            <a:r>
              <a:rPr lang="uk-UA" sz="2400" i="1" dirty="0" smtClean="0"/>
              <a:t>самовпевненість</a:t>
            </a:r>
            <a:r>
              <a:rPr lang="uk-UA" sz="2400" dirty="0" smtClean="0"/>
              <a:t>) або не передбачала можливості настання таких наслідків, хоч повинна була і могла їх передбачити (</a:t>
            </a:r>
            <a:r>
              <a:rPr lang="uk-UA" sz="2400" i="1" dirty="0" smtClean="0"/>
              <a:t>недбалість</a:t>
            </a:r>
            <a:r>
              <a:rPr lang="uk-UA" sz="2400" dirty="0" smtClean="0"/>
              <a:t>)</a:t>
            </a:r>
            <a:endParaRPr kumimoji="0" lang="ru-RU" sz="2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horizontalScroll 42"/>
          <p:cNvSpPr/>
          <p:nvPr/>
        </p:nvSpPr>
        <p:spPr>
          <a:xfrm>
            <a:off x="285720" y="214290"/>
            <a:ext cx="8501122" cy="2428892"/>
          </a:xfrm>
          <a:prstGeom prst="horizontalScroll">
            <a:avLst/>
          </a:prstGeom>
          <a:solidFill>
            <a:srgbClr val="EBE8FF"/>
          </a:solidFill>
          <a:ln w="25400">
            <a:solidFill>
              <a:srgbClr val="27405E"/>
            </a:solidFill>
          </a:ln>
        </p:spPr>
        <p:txBody>
          <a:bodyPr anchor="t"/>
          <a:lstStyle/>
          <a:p>
            <a:pPr algn="ctr"/>
            <a:endParaRPr sz="3200" dirty="0"/>
          </a:p>
          <a:p>
            <a:pPr algn="ctr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Адміністративному правопорушенню властиві такі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загально-правові ознаки:</a:t>
            </a:r>
            <a:endParaRPr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tar32 43"/>
          <p:cNvSpPr/>
          <p:nvPr/>
        </p:nvSpPr>
        <p:spPr>
          <a:xfrm>
            <a:off x="142844" y="2714620"/>
            <a:ext cx="1196857" cy="1264429"/>
          </a:xfrm>
          <a:prstGeom prst="star32">
            <a:avLst/>
          </a:prstGeom>
          <a:solidFill>
            <a:srgbClr val="000000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sz="3600" b="1" dirty="0">
                <a:solidFill>
                  <a:srgbClr val="FFFFFF"/>
                </a:solidFill>
                <a:latin typeface="Calibri"/>
              </a:rPr>
              <a:t>1.</a:t>
            </a:r>
          </a:p>
        </p:txBody>
      </p:sp>
      <p:sp>
        <p:nvSpPr>
          <p:cNvPr id="6" name="rect 44"/>
          <p:cNvSpPr/>
          <p:nvPr/>
        </p:nvSpPr>
        <p:spPr>
          <a:xfrm>
            <a:off x="1500166" y="2500306"/>
            <a:ext cx="7337076" cy="1714512"/>
          </a:xfrm>
          <a:prstGeom prst="rect">
            <a:avLst/>
          </a:prstGeom>
          <a:solidFill>
            <a:srgbClr val="FFFAC0"/>
          </a:solidFill>
          <a:ln w="25400">
            <a:solidFill>
              <a:srgbClr val="27405E"/>
            </a:solidFill>
          </a:ln>
        </p:spPr>
        <p:txBody>
          <a:bodyPr anchor="t"/>
          <a:lstStyle/>
          <a:p>
            <a:pPr algn="ctr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це </a:t>
            </a:r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дія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чи </a:t>
            </a:r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бездіяльність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тобто - </a:t>
            </a:r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діяння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а не думки, бажання чи інші подібні прояви психічної діяльності людей</a:t>
            </a:r>
            <a:endParaRPr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 44"/>
          <p:cNvSpPr/>
          <p:nvPr/>
        </p:nvSpPr>
        <p:spPr>
          <a:xfrm>
            <a:off x="1500166" y="4500570"/>
            <a:ext cx="7337076" cy="2143140"/>
          </a:xfrm>
          <a:prstGeom prst="rect">
            <a:avLst/>
          </a:prstGeom>
          <a:solidFill>
            <a:srgbClr val="FFFAC0"/>
          </a:solidFill>
          <a:ln w="25400">
            <a:solidFill>
              <a:srgbClr val="27405E"/>
            </a:solidFill>
          </a:ln>
        </p:spPr>
        <p:txBody>
          <a:bodyPr anchor="t"/>
          <a:lstStyle/>
          <a:p>
            <a:pPr algn="ctr"/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суспільна шкідливість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(цю ознаку дехто ототожнює з антигромадською спрямованістю або суспільною небезпекою)</a:t>
            </a:r>
            <a:endParaRPr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tar32 43"/>
          <p:cNvSpPr/>
          <p:nvPr/>
        </p:nvSpPr>
        <p:spPr>
          <a:xfrm>
            <a:off x="214282" y="5000636"/>
            <a:ext cx="1196857" cy="1264429"/>
          </a:xfrm>
          <a:prstGeom prst="star32">
            <a:avLst/>
          </a:prstGeom>
          <a:solidFill>
            <a:srgbClr val="000000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lang="uk-UA" sz="3600" b="1" dirty="0" smtClean="0">
                <a:solidFill>
                  <a:srgbClr val="FFFFFF"/>
                </a:solidFill>
                <a:latin typeface="Calibri"/>
              </a:rPr>
              <a:t>2</a:t>
            </a:r>
            <a:r>
              <a:rPr sz="3600" b="1" dirty="0" smtClean="0">
                <a:solidFill>
                  <a:srgbClr val="FFFFFF"/>
                </a:solidFill>
                <a:latin typeface="Calibri"/>
              </a:rPr>
              <a:t>.</a:t>
            </a:r>
            <a:endParaRPr sz="3600" b="1" dirty="0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tar32 43"/>
          <p:cNvSpPr/>
          <p:nvPr/>
        </p:nvSpPr>
        <p:spPr>
          <a:xfrm>
            <a:off x="142844" y="571480"/>
            <a:ext cx="1196857" cy="1264429"/>
          </a:xfrm>
          <a:prstGeom prst="star32">
            <a:avLst/>
          </a:prstGeom>
          <a:solidFill>
            <a:srgbClr val="000000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lang="uk-UA" sz="3600" b="1" dirty="0" smtClean="0">
                <a:solidFill>
                  <a:srgbClr val="FFFFFF"/>
                </a:solidFill>
                <a:latin typeface="Calibri"/>
              </a:rPr>
              <a:t>3</a:t>
            </a:r>
            <a:r>
              <a:rPr sz="3600" b="1" dirty="0" smtClean="0">
                <a:solidFill>
                  <a:srgbClr val="FFFFFF"/>
                </a:solidFill>
                <a:latin typeface="Calibri"/>
              </a:rPr>
              <a:t>.</a:t>
            </a:r>
            <a:endParaRPr sz="3600" b="1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4" name="rect 44"/>
          <p:cNvSpPr/>
          <p:nvPr/>
        </p:nvSpPr>
        <p:spPr>
          <a:xfrm>
            <a:off x="1484755" y="266803"/>
            <a:ext cx="7479952" cy="1661999"/>
          </a:xfrm>
          <a:prstGeom prst="rect">
            <a:avLst/>
          </a:prstGeom>
          <a:solidFill>
            <a:srgbClr val="FFFAC0"/>
          </a:solidFill>
          <a:ln w="25400">
            <a:solidFill>
              <a:srgbClr val="27405E"/>
            </a:solidFill>
          </a:ln>
        </p:spPr>
        <p:txBody>
          <a:bodyPr anchor="t"/>
          <a:lstStyle/>
          <a:p>
            <a:pPr algn="ctr"/>
            <a:r>
              <a:rPr lang="uk-UA" sz="3000" b="1" i="1" dirty="0" smtClean="0">
                <a:latin typeface="Times New Roman" pitchFamily="18" charset="0"/>
                <a:cs typeface="Times New Roman" pitchFamily="18" charset="0"/>
              </a:rPr>
              <a:t>протиправність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(подібне діяння завжди посягає на загальнообов'язкові правила, встановлені законодавством)</a:t>
            </a:r>
            <a:endParaRPr sz="3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 45"/>
          <p:cNvSpPr/>
          <p:nvPr/>
        </p:nvSpPr>
        <p:spPr>
          <a:xfrm>
            <a:off x="1500166" y="2071678"/>
            <a:ext cx="7446271" cy="2143140"/>
          </a:xfrm>
          <a:prstGeom prst="rect">
            <a:avLst/>
          </a:prstGeom>
          <a:solidFill>
            <a:srgbClr val="FFFAC0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винуватість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(діяння, як прояв волі і свідомості особи, повинно бути завжди винним, тобто вчиненим умисно або з необережності)</a:t>
            </a:r>
            <a:endParaRPr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star32 46"/>
          <p:cNvSpPr/>
          <p:nvPr/>
        </p:nvSpPr>
        <p:spPr>
          <a:xfrm>
            <a:off x="121792" y="2610622"/>
            <a:ext cx="1230538" cy="1256002"/>
          </a:xfrm>
          <a:prstGeom prst="star32">
            <a:avLst/>
          </a:prstGeom>
          <a:solidFill>
            <a:srgbClr val="000000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lang="uk-UA" sz="4000" b="1" dirty="0" smtClean="0">
                <a:solidFill>
                  <a:srgbClr val="FFFFFF"/>
                </a:solidFill>
                <a:latin typeface="Calibri"/>
              </a:rPr>
              <a:t>4</a:t>
            </a:r>
            <a:r>
              <a:rPr sz="4000" b="1" dirty="0" smtClean="0">
                <a:solidFill>
                  <a:srgbClr val="FFFFFF"/>
                </a:solidFill>
                <a:latin typeface="Calibri"/>
              </a:rPr>
              <a:t>.</a:t>
            </a:r>
            <a:endParaRPr sz="4000" b="1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" name="rect 45"/>
          <p:cNvSpPr/>
          <p:nvPr/>
        </p:nvSpPr>
        <p:spPr>
          <a:xfrm>
            <a:off x="1500166" y="4357694"/>
            <a:ext cx="7446271" cy="2214578"/>
          </a:xfrm>
          <a:prstGeom prst="rect">
            <a:avLst/>
          </a:prstGeom>
          <a:solidFill>
            <a:srgbClr val="FFFAC0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lang="uk-UA" sz="3200" b="1" i="1" dirty="0" smtClean="0"/>
              <a:t>адміністративна карність</a:t>
            </a:r>
            <a:r>
              <a:rPr lang="uk-UA" sz="3200" dirty="0" smtClean="0"/>
              <a:t> (</a:t>
            </a:r>
            <a:r>
              <a:rPr lang="uk-UA" sz="3200" dirty="0" err="1" smtClean="0"/>
              <a:t>ли</a:t>
            </a:r>
            <a:r>
              <a:rPr lang="uk-UA" sz="3200" dirty="0" smtClean="0"/>
              <a:t> за його правопорушення законодавством передбачено адміністративну відповідальність)</a:t>
            </a:r>
            <a:endParaRPr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tar32 46"/>
          <p:cNvSpPr/>
          <p:nvPr/>
        </p:nvSpPr>
        <p:spPr>
          <a:xfrm>
            <a:off x="142844" y="4857760"/>
            <a:ext cx="1230538" cy="1256002"/>
          </a:xfrm>
          <a:prstGeom prst="star32">
            <a:avLst/>
          </a:prstGeom>
          <a:solidFill>
            <a:srgbClr val="000000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lang="uk-UA" sz="4000" b="1" dirty="0" smtClean="0">
                <a:solidFill>
                  <a:srgbClr val="FFFFFF"/>
                </a:solidFill>
                <a:latin typeface="Calibri"/>
              </a:rPr>
              <a:t>5</a:t>
            </a:r>
            <a:r>
              <a:rPr sz="4000" b="1" dirty="0" smtClean="0">
                <a:solidFill>
                  <a:srgbClr val="FFFFFF"/>
                </a:solidFill>
                <a:latin typeface="Calibri"/>
              </a:rPr>
              <a:t>.</a:t>
            </a:r>
            <a:endParaRPr sz="4000" b="1" dirty="0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flowChartAlternateProcess 64"/>
          <p:cNvSpPr/>
          <p:nvPr/>
        </p:nvSpPr>
        <p:spPr>
          <a:xfrm>
            <a:off x="145595" y="191039"/>
            <a:ext cx="8844381" cy="1094821"/>
          </a:xfrm>
          <a:prstGeom prst="flowChartAlternateProcess">
            <a:avLst/>
          </a:prstGeom>
          <a:solidFill>
            <a:srgbClr val="B8FFF3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виділяє наступні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групи адміністративних правопорушень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(проступків):</a:t>
            </a:r>
            <a:endParaRPr sz="2600" b="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rect 44"/>
          <p:cNvSpPr/>
          <p:nvPr/>
        </p:nvSpPr>
        <p:spPr>
          <a:xfrm>
            <a:off x="214282" y="1428736"/>
            <a:ext cx="8715436" cy="5214974"/>
          </a:xfrm>
          <a:prstGeom prst="rect">
            <a:avLst/>
          </a:prstGeom>
          <a:solidFill>
            <a:srgbClr val="FFFAC0"/>
          </a:solidFill>
          <a:ln w="25400">
            <a:solidFill>
              <a:srgbClr val="27405E"/>
            </a:solidFill>
          </a:ln>
        </p:spPr>
        <p:txBody>
          <a:bodyPr anchor="t"/>
          <a:lstStyle/>
          <a:p>
            <a:pPr marL="265113" lvl="0" indent="-265113"/>
            <a:r>
              <a:rPr lang="uk-UA" dirty="0" smtClean="0"/>
              <a:t>- у галузі охорони праці і здоров'я населення (глава 5);</a:t>
            </a:r>
            <a:endParaRPr lang="ru-RU" dirty="0" smtClean="0"/>
          </a:p>
          <a:p>
            <a:pPr marL="265113" lvl="0" indent="-265113"/>
            <a:r>
              <a:rPr lang="uk-UA" dirty="0" smtClean="0"/>
              <a:t>- що посягають на власність (глава 6);</a:t>
            </a:r>
            <a:endParaRPr lang="ru-RU" dirty="0" smtClean="0"/>
          </a:p>
          <a:p>
            <a:pPr marL="265113" lvl="0" indent="-265113"/>
            <a:r>
              <a:rPr lang="uk-UA" dirty="0" smtClean="0"/>
              <a:t>- у сфері охорони природи, використання природних ресурсів, охорони культурної спадщини (глава 7);</a:t>
            </a:r>
            <a:endParaRPr lang="ru-RU" dirty="0" smtClean="0"/>
          </a:p>
          <a:p>
            <a:pPr marL="265113" lvl="0" indent="-265113"/>
            <a:r>
              <a:rPr lang="uk-UA" dirty="0" smtClean="0"/>
              <a:t>- у промисловості, будівництві та у сфері використання паливно-енергетичних ресурсів (глава 8);</a:t>
            </a:r>
            <a:endParaRPr lang="ru-RU" dirty="0" smtClean="0"/>
          </a:p>
          <a:p>
            <a:pPr marL="265113" lvl="0" indent="-265113"/>
            <a:r>
              <a:rPr lang="uk-UA" dirty="0" smtClean="0"/>
              <a:t>- у сільському господарстві(глава 9);</a:t>
            </a:r>
            <a:endParaRPr lang="ru-RU" dirty="0" smtClean="0"/>
          </a:p>
          <a:p>
            <a:pPr marL="265113" lvl="0" indent="-265113"/>
            <a:r>
              <a:rPr lang="uk-UA" dirty="0" smtClean="0"/>
              <a:t>- на транспорті, галузі шляхового господарства і зв'язку (глава 10);</a:t>
            </a:r>
            <a:endParaRPr lang="ru-RU" dirty="0" smtClean="0"/>
          </a:p>
          <a:p>
            <a:pPr marL="265113" lvl="0" indent="-265113"/>
            <a:r>
              <a:rPr lang="uk-UA" dirty="0" smtClean="0"/>
              <a:t>- у галузі житлових прав громадян, житлово-комунального господарства та благоустрою (глава 11);</a:t>
            </a:r>
            <a:endParaRPr lang="ru-RU" dirty="0" smtClean="0"/>
          </a:p>
          <a:p>
            <a:pPr marL="265113" lvl="0" indent="-265113"/>
            <a:r>
              <a:rPr lang="uk-UA" dirty="0" smtClean="0"/>
              <a:t>- в галузі торгівлі, громадського харчування, сфері послуг, в галузі фінансів і підприємницької діяльності (глава 12);</a:t>
            </a:r>
            <a:endParaRPr lang="ru-RU" dirty="0" smtClean="0"/>
          </a:p>
          <a:p>
            <a:pPr marL="265113" lvl="0" indent="-265113"/>
            <a:r>
              <a:rPr lang="uk-UA" dirty="0" smtClean="0"/>
              <a:t>- у галузі стандартизації, якості продукції, метрології та сертифікації (глава 13);</a:t>
            </a:r>
            <a:endParaRPr lang="ru-RU" dirty="0" smtClean="0"/>
          </a:p>
          <a:p>
            <a:pPr marL="265113" lvl="0" indent="-265113"/>
            <a:r>
              <a:rPr lang="uk-UA" dirty="0" smtClean="0"/>
              <a:t>- адміністративні корупційні правопорушення (глава 13-а);</a:t>
            </a:r>
            <a:endParaRPr lang="ru-RU" dirty="0" smtClean="0"/>
          </a:p>
          <a:p>
            <a:pPr marL="265113" lvl="0" indent="-265113"/>
            <a:r>
              <a:rPr lang="uk-UA" dirty="0" smtClean="0"/>
              <a:t>- що посягають на громадський порядок і громадську безпеку(глава 14);</a:t>
            </a:r>
            <a:endParaRPr lang="ru-RU" dirty="0" smtClean="0"/>
          </a:p>
          <a:p>
            <a:pPr marL="265113" lvl="0" indent="-265113"/>
            <a:r>
              <a:rPr lang="uk-UA" dirty="0" smtClean="0"/>
              <a:t>- що посягають на встановлений порядок управління (глава 15);</a:t>
            </a:r>
            <a:endParaRPr lang="ru-RU" dirty="0" smtClean="0"/>
          </a:p>
          <a:p>
            <a:pPr marL="265113" lvl="0" indent="-265113"/>
            <a:r>
              <a:rPr lang="uk-UA" dirty="0" smtClean="0"/>
              <a:t>- що посягають на здійснення народного волевиявлення та встановлений порядок його забезпечення (глава 15-а).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que 31"/>
          <p:cNvSpPr/>
          <p:nvPr/>
        </p:nvSpPr>
        <p:spPr>
          <a:xfrm>
            <a:off x="406691" y="401515"/>
            <a:ext cx="8406421" cy="5953938"/>
          </a:xfrm>
          <a:prstGeom prst="plaque">
            <a:avLst/>
          </a:prstGeom>
          <a:solidFill>
            <a:srgbClr val="F7FFB8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sz="4800" b="1" dirty="0">
                <a:solidFill>
                  <a:srgbClr val="FE0000"/>
                </a:solidFill>
                <a:latin typeface="Times New Roman"/>
              </a:rPr>
              <a:t>2. </a:t>
            </a:r>
            <a:r>
              <a:rPr lang="uk-UA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Поняття та види складів адміністративного проступку</a:t>
            </a:r>
            <a:r>
              <a:rPr sz="4800" b="1" dirty="0" smtClean="0">
                <a:solidFill>
                  <a:srgbClr val="FE0000"/>
                </a:solidFill>
                <a:latin typeface="Times New Roman"/>
              </a:rPr>
              <a:t> </a:t>
            </a:r>
            <a:endParaRPr sz="4800" b="1" dirty="0">
              <a:solidFill>
                <a:srgbClr val="FE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nip2DiagRect 76"/>
          <p:cNvSpPr/>
          <p:nvPr/>
        </p:nvSpPr>
        <p:spPr>
          <a:xfrm>
            <a:off x="255082" y="241548"/>
            <a:ext cx="8642249" cy="6257032"/>
          </a:xfrm>
          <a:prstGeom prst="snip2DiagRect">
            <a:avLst/>
          </a:prstGeom>
          <a:solidFill>
            <a:srgbClr val="E1FFE5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Склад адміністративного правопорушення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становить собою сукупність головних, визначальних ознак, які виділені законодавцем як типові, необхідні і водночас достатні для притягнення особи до юридичної відповідальності</a:t>
            </a:r>
          </a:p>
          <a:p>
            <a:endParaRPr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uk-UA" sz="2800" b="1" dirty="0" smtClean="0"/>
              <a:t>    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Склад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– це опис діяння у законі. Опис ще не вчиненого, а тільки передбачуваного чи можливого діяння. Для такого опису використовуються лише юридично значущі ознаки, які характеризують діяння, як правопорушення. Вони отримали назву конструктивних ознак. </a:t>
            </a:r>
            <a:endParaRPr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actionButtonInformation 77"/>
          <p:cNvSpPr/>
          <p:nvPr/>
        </p:nvSpPr>
        <p:spPr>
          <a:xfrm>
            <a:off x="428596" y="3500438"/>
            <a:ext cx="809420" cy="952909"/>
          </a:xfrm>
          <a:prstGeom prst="actionButtonInformation">
            <a:avLst/>
          </a:prstGeom>
          <a:solidFill>
            <a:srgbClr val="FFEA01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AlternateProcess 64"/>
          <p:cNvSpPr/>
          <p:nvPr/>
        </p:nvSpPr>
        <p:spPr>
          <a:xfrm>
            <a:off x="145595" y="191039"/>
            <a:ext cx="8844381" cy="1094821"/>
          </a:xfrm>
          <a:prstGeom prst="flowChartAlternateProcess">
            <a:avLst/>
          </a:prstGeom>
          <a:solidFill>
            <a:srgbClr val="B8FFF3"/>
          </a:solidFill>
          <a:ln w="25400">
            <a:solidFill>
              <a:srgbClr val="27405E"/>
            </a:solidFill>
          </a:ln>
        </p:spPr>
        <p:txBody>
          <a:bodyPr anchor="ctr"/>
          <a:lstStyle/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При описі складів у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досить широко використовуються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оцінні ознаки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sz="2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 44"/>
          <p:cNvSpPr/>
          <p:nvPr/>
        </p:nvSpPr>
        <p:spPr>
          <a:xfrm>
            <a:off x="214282" y="1428736"/>
            <a:ext cx="8715436" cy="5214974"/>
          </a:xfrm>
          <a:prstGeom prst="rect">
            <a:avLst/>
          </a:prstGeom>
          <a:solidFill>
            <a:srgbClr val="FFFAC0"/>
          </a:solidFill>
          <a:ln w="25400">
            <a:solidFill>
              <a:srgbClr val="27405E"/>
            </a:solidFill>
          </a:ln>
        </p:spPr>
        <p:txBody>
          <a:bodyPr anchor="t"/>
          <a:lstStyle/>
          <a:p>
            <a:pPr marL="357188" indent="-357188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“грубе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порушення”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(статті 85, 86, 108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7188" indent="-357188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“істотна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шкода”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(ст. 186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7188" indent="-357188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“аварійна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обстановка”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(ст. 128-1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7188" indent="-357188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“забезпечення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необхідних умов життя, навчання та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виховання”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(ст. 184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7188" indent="-357188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“безгосподарне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утримання”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(ст. 150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7188" indent="-357188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“об’єкти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що сприяють масовому скупченню птахів, небезпечних для польотів повітряних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суден”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(ст. 111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7188" indent="-357188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“образливе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чіпляння до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громадян”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(ст. 173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7188" indent="-357188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 стан,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“що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ображає людську гідність і громадську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мораль”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(ст. 178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7188" indent="-357188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“злісна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непокора”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(ст. 185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7188" indent="-357188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“злісне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ухилення”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(статті 185-3, 185-4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7188" indent="-357188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“поважні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причини”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(ст. 210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КУпАП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 тощо.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600</TotalTime>
  <Words>1465</Words>
  <Application>Microsoft Office PowerPoint</Application>
  <PresentationFormat>Экран (4:3)</PresentationFormat>
  <Paragraphs>143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Справедливость</vt:lpstr>
      <vt:lpstr>Національна академія внутрішніх справ  Кафедра адміністративного права і процесу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внутрішніх справ України Національна академія внутрішніх справ Кафедра адміністративного права і процесу</dc:title>
  <dc:creator>User</dc:creator>
  <cp:lastModifiedBy>User</cp:lastModifiedBy>
  <cp:revision>75</cp:revision>
  <dcterms:modified xsi:type="dcterms:W3CDTF">2016-05-28T08:18:06Z</dcterms:modified>
</cp:coreProperties>
</file>