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88" r:id="rId1"/>
  </p:sldMasterIdLst>
  <p:sldIdLst>
    <p:sldId id="290" r:id="rId2"/>
    <p:sldId id="292" r:id="rId3"/>
    <p:sldId id="293" r:id="rId4"/>
    <p:sldId id="296" r:id="rId5"/>
    <p:sldId id="297" r:id="rId6"/>
    <p:sldId id="298" r:id="rId7"/>
    <p:sldId id="299" r:id="rId8"/>
    <p:sldId id="300" r:id="rId9"/>
    <p:sldId id="301" r:id="rId10"/>
    <p:sldId id="302" r:id="rId11"/>
    <p:sldId id="303" r:id="rId12"/>
    <p:sldId id="304" r:id="rId13"/>
    <p:sldId id="305" r:id="rId14"/>
    <p:sldId id="306" r:id="rId15"/>
    <p:sldId id="308" r:id="rId16"/>
    <p:sldId id="309" r:id="rId17"/>
    <p:sldId id="310" r:id="rId18"/>
    <p:sldId id="311" r:id="rId19"/>
    <p:sldId id="312" r:id="rId20"/>
    <p:sldId id="307" r:id="rId21"/>
    <p:sldId id="313" r:id="rId22"/>
    <p:sldId id="314" r:id="rId23"/>
    <p:sldId id="315" r:id="rId24"/>
    <p:sldId id="317" r:id="rId25"/>
    <p:sldId id="318" r:id="rId26"/>
    <p:sldId id="319" r:id="rId27"/>
    <p:sldId id="320" r:id="rId28"/>
    <p:sldId id="321" r:id="rId29"/>
    <p:sldId id="322" r:id="rId30"/>
    <p:sldId id="323" r:id="rId31"/>
    <p:sldId id="324" r:id="rId32"/>
    <p:sldId id="325" r:id="rId33"/>
    <p:sldId id="326" r:id="rId34"/>
    <p:sldId id="328" r:id="rId35"/>
    <p:sldId id="327" r:id="rId36"/>
    <p:sldId id="329" r:id="rId37"/>
    <p:sldId id="330" r:id="rId38"/>
    <p:sldId id="331" r:id="rId39"/>
    <p:sldId id="332" r:id="rId40"/>
    <p:sldId id="333" r:id="rId41"/>
    <p:sldId id="334" r:id="rId42"/>
    <p:sldId id="335" r:id="rId43"/>
    <p:sldId id="294" r:id="rId44"/>
    <p:sldId id="273" r:id="rId45"/>
    <p:sldId id="336" r:id="rId46"/>
    <p:sldId id="337" r:id="rId47"/>
    <p:sldId id="338" r:id="rId48"/>
    <p:sldId id="339" r:id="rId49"/>
    <p:sldId id="341" r:id="rId50"/>
    <p:sldId id="342" r:id="rId51"/>
    <p:sldId id="343" r:id="rId52"/>
    <p:sldId id="344" r:id="rId53"/>
    <p:sldId id="345" r:id="rId54"/>
    <p:sldId id="346" r:id="rId55"/>
    <p:sldId id="347" r:id="rId56"/>
    <p:sldId id="295" r:id="rId57"/>
    <p:sldId id="348" r:id="rId58"/>
    <p:sldId id="349" r:id="rId59"/>
    <p:sldId id="350" r:id="rId60"/>
    <p:sldId id="351" r:id="rId61"/>
    <p:sldId id="352" r:id="rId62"/>
    <p:sldId id="353" r:id="rId63"/>
    <p:sldId id="354" r:id="rId64"/>
    <p:sldId id="355" r:id="rId65"/>
    <p:sldId id="357" r:id="rId66"/>
    <p:sldId id="356" r:id="rId6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74" d="100"/>
          <a:sy n="74" d="100"/>
        </p:scale>
        <p:origin x="-96"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28.05.2016</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492">
            <a:off x="214631" y="359071"/>
            <a:ext cx="8773683" cy="1614180"/>
          </a:xfrm>
          <a:solidFill>
            <a:schemeClr val="bg1">
              <a:lumMod val="85000"/>
            </a:schemeClr>
          </a:solidFill>
          <a:ln/>
        </p:spPr>
        <p:txBody>
          <a:bodyPr anchor="t">
            <a:normAutofit fontScale="90000"/>
          </a:bodyPr>
          <a:lstStyle/>
          <a:p>
            <a:pPr algn="ctr"/>
            <a:r>
              <a:rPr lang="uk-UA" sz="2800" b="1" cap="all" dirty="0" smtClean="0"/>
              <a:t>Національна академія внутрішніх справ</a:t>
            </a:r>
            <a:r>
              <a:rPr lang="uk-UA" sz="2800" cap="all" dirty="0" smtClean="0"/>
              <a:t/>
            </a:r>
            <a:br>
              <a:rPr lang="uk-UA" sz="2800" cap="all" dirty="0" smtClean="0"/>
            </a:br>
            <a:r>
              <a:rPr lang="uk-UA" sz="3200" dirty="0" smtClean="0"/>
              <a:t/>
            </a:r>
            <a:br>
              <a:rPr lang="uk-UA" sz="3200" dirty="0" smtClean="0"/>
            </a:br>
            <a:r>
              <a:rPr lang="uk-UA" sz="3200" dirty="0" smtClean="0"/>
              <a:t>Кафедра адміністративного права і процесу</a:t>
            </a:r>
            <a:br>
              <a:rPr lang="uk-UA" sz="3200" dirty="0" smtClean="0"/>
            </a:br>
            <a:endParaRPr lang="uk-UA" sz="2400" b="1" dirty="0">
              <a:solidFill>
                <a:srgbClr val="000000"/>
              </a:solidFill>
              <a:latin typeface="Times New Roman"/>
            </a:endParaRPr>
          </a:p>
        </p:txBody>
      </p:sp>
      <p:sp>
        <p:nvSpPr>
          <p:cNvPr id="3" name="Содержимое 2"/>
          <p:cNvSpPr>
            <a:spLocks noGrp="1"/>
          </p:cNvSpPr>
          <p:nvPr>
            <p:ph idx="1"/>
          </p:nvPr>
        </p:nvSpPr>
        <p:spPr>
          <a:xfrm>
            <a:off x="190076" y="2143116"/>
            <a:ext cx="8774659" cy="4440769"/>
          </a:xfrm>
          <a:solidFill>
            <a:srgbClr val="73FFE6"/>
          </a:solidFill>
          <a:ln/>
        </p:spPr>
        <p:txBody>
          <a:bodyPr anchor="t">
            <a:normAutofit/>
          </a:bodyPr>
          <a:lstStyle/>
          <a:p>
            <a:pPr algn="ctr">
              <a:buNone/>
            </a:pPr>
            <a:endParaRPr lang="ru-RU" sz="3600" dirty="0" smtClean="0"/>
          </a:p>
          <a:p>
            <a:pPr algn="ctr">
              <a:buNone/>
            </a:pPr>
            <a:r>
              <a:rPr lang="ru-RU" sz="2800" b="1" dirty="0" smtClean="0">
                <a:solidFill>
                  <a:schemeClr val="accent3">
                    <a:lumMod val="75000"/>
                  </a:schemeClr>
                </a:solidFill>
              </a:rPr>
              <a:t>Тема </a:t>
            </a:r>
            <a:r>
              <a:rPr lang="ru-RU" sz="2800" b="1" dirty="0" smtClean="0">
                <a:solidFill>
                  <a:schemeClr val="accent3">
                    <a:lumMod val="75000"/>
                  </a:schemeClr>
                </a:solidFill>
              </a:rPr>
              <a:t>№ </a:t>
            </a:r>
            <a:r>
              <a:rPr lang="ru-RU" sz="2800" b="1" dirty="0" smtClean="0">
                <a:solidFill>
                  <a:schemeClr val="accent3">
                    <a:lumMod val="75000"/>
                  </a:schemeClr>
                </a:solidFill>
              </a:rPr>
              <a:t>11. </a:t>
            </a:r>
            <a:r>
              <a:rPr lang="uk-UA" sz="2800" b="1" dirty="0" smtClean="0">
                <a:solidFill>
                  <a:schemeClr val="accent3">
                    <a:lumMod val="75000"/>
                  </a:schemeClr>
                </a:solidFill>
              </a:rPr>
              <a:t>ПОНЯТТЯ, ВЛАСТИВОСТІ ТА ПРИНЦИПИ </a:t>
            </a:r>
            <a:r>
              <a:rPr lang="uk-UA" sz="2800" b="1" dirty="0" smtClean="0">
                <a:solidFill>
                  <a:schemeClr val="accent3">
                    <a:lumMod val="75000"/>
                  </a:schemeClr>
                </a:solidFill>
              </a:rPr>
              <a:t>АДМІНІСТРАТИВНОЇ </a:t>
            </a:r>
            <a:r>
              <a:rPr lang="uk-UA" sz="2800" b="1" dirty="0" smtClean="0">
                <a:solidFill>
                  <a:schemeClr val="accent3">
                    <a:lumMod val="75000"/>
                  </a:schemeClr>
                </a:solidFill>
              </a:rPr>
              <a:t>ВІДПОВІДАЛЬНОСТІ</a:t>
            </a:r>
          </a:p>
          <a:p>
            <a:pPr algn="ctr">
              <a:buNone/>
            </a:pPr>
            <a:endParaRPr lang="uk-UA" sz="3600" b="1" dirty="0">
              <a:solidFill>
                <a:srgbClr val="000000"/>
              </a:solidFill>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nip2DiagRect 76"/>
          <p:cNvSpPr/>
          <p:nvPr/>
        </p:nvSpPr>
        <p:spPr>
          <a:xfrm>
            <a:off x="255082" y="241548"/>
            <a:ext cx="8642249" cy="6257032"/>
          </a:xfrm>
          <a:prstGeom prst="snip2DiagRect">
            <a:avLst/>
          </a:prstGeom>
          <a:solidFill>
            <a:srgbClr val="E1FFE5"/>
          </a:solidFill>
          <a:ln w="25400">
            <a:solidFill>
              <a:srgbClr val="27405E"/>
            </a:solidFill>
          </a:ln>
        </p:spPr>
        <p:txBody>
          <a:bodyPr anchor="ctr"/>
          <a:lstStyle/>
          <a:p>
            <a:pPr algn="ctr"/>
            <a:r>
              <a:rPr lang="uk-UA" sz="2800" dirty="0" smtClean="0">
                <a:solidFill>
                  <a:srgbClr val="000000"/>
                </a:solidFill>
                <a:latin typeface="Times New Roman"/>
              </a:rPr>
              <a:t>Найбільш повною, на наш погляд, є дефініція, яку запропоновано В.К. Колпаковим, котру ми візьмемо за теоретичну основу і будемо використовувати при викладанні наступного матеріалу щодо змісту та особливостей інституту адміністративної відповідальності</a:t>
            </a:r>
          </a:p>
          <a:p>
            <a:pPr algn="ctr"/>
            <a:endParaRPr lang="uk-UA" dirty="0" smtClean="0"/>
          </a:p>
          <a:p>
            <a:pPr algn="ctr"/>
            <a:r>
              <a:rPr lang="uk-UA" sz="2800" dirty="0" smtClean="0">
                <a:solidFill>
                  <a:srgbClr val="000000"/>
                </a:solidFill>
                <a:latin typeface="Times New Roman"/>
              </a:rPr>
              <a:t>       Отже, </a:t>
            </a:r>
            <a:r>
              <a:rPr lang="uk-UA" sz="2800" b="1" dirty="0" smtClean="0">
                <a:solidFill>
                  <a:srgbClr val="000000"/>
                </a:solidFill>
                <a:latin typeface="Times New Roman"/>
              </a:rPr>
              <a:t>адміністративна відповідальність –</a:t>
            </a:r>
          </a:p>
          <a:p>
            <a:pPr algn="ctr"/>
            <a:r>
              <a:rPr lang="uk-UA" sz="2800" b="1" dirty="0" smtClean="0">
                <a:solidFill>
                  <a:srgbClr val="000000"/>
                </a:solidFill>
                <a:latin typeface="Times New Roman"/>
              </a:rPr>
              <a:t>     це примусове, з додержанням встановленої процедури, застосування правомочним суб’єктом передбачених законодавством за вчинення адміністративного проступку заходів впливу, які виконані правопорушником</a:t>
            </a:r>
            <a:endParaRPr lang="uk-UA" sz="2800" b="1" dirty="0">
              <a:solidFill>
                <a:srgbClr val="000000"/>
              </a:solidFill>
              <a:latin typeface="Times New Roman"/>
            </a:endParaRPr>
          </a:p>
        </p:txBody>
      </p:sp>
      <p:sp>
        <p:nvSpPr>
          <p:cNvPr id="77" name="actionButtonInformation 77"/>
          <p:cNvSpPr/>
          <p:nvPr/>
        </p:nvSpPr>
        <p:spPr>
          <a:xfrm>
            <a:off x="373009" y="3424018"/>
            <a:ext cx="809420" cy="952909"/>
          </a:xfrm>
          <a:prstGeom prst="actionButtonInformation">
            <a:avLst/>
          </a:prstGeom>
          <a:solidFill>
            <a:srgbClr val="FFEA01"/>
          </a:solidFill>
          <a:ln w="25400">
            <a:solidFill>
              <a:srgbClr val="27405E"/>
            </a:solidFill>
          </a:ln>
        </p:spPr>
        <p:txBody>
          <a:bodyPr anchor="ctr"/>
          <a:lstStyle/>
          <a:p>
            <a:pPr algn="ct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bevel 78"/>
          <p:cNvSpPr/>
          <p:nvPr/>
        </p:nvSpPr>
        <p:spPr>
          <a:xfrm>
            <a:off x="255082" y="266802"/>
            <a:ext cx="8608553" cy="2215804"/>
          </a:xfrm>
          <a:prstGeom prst="bevel">
            <a:avLst/>
          </a:prstGeom>
          <a:solidFill>
            <a:srgbClr val="EAFFD1"/>
          </a:solidFill>
          <a:ln w="25400">
            <a:solidFill>
              <a:srgbClr val="27405E"/>
            </a:solidFill>
          </a:ln>
        </p:spPr>
        <p:txBody>
          <a:bodyPr anchor="ctr"/>
          <a:lstStyle/>
          <a:p>
            <a:pPr algn="ctr"/>
            <a:r>
              <a:rPr lang="uk-UA" sz="3200" b="1" dirty="0" smtClean="0">
                <a:latin typeface="Times New Roman"/>
              </a:rPr>
              <a:t>Особливості</a:t>
            </a:r>
            <a:r>
              <a:rPr lang="uk-UA" sz="3200" dirty="0" smtClean="0">
                <a:latin typeface="Times New Roman"/>
              </a:rPr>
              <a:t> адміністративної відповідальності як інституту адміністративного права</a:t>
            </a:r>
            <a:endParaRPr lang="uk-UA" sz="3200" dirty="0">
              <a:latin typeface="Times New Roman"/>
            </a:endParaRPr>
          </a:p>
        </p:txBody>
      </p:sp>
      <p:sp>
        <p:nvSpPr>
          <p:cNvPr id="80" name="rect 80"/>
          <p:cNvSpPr/>
          <p:nvPr/>
        </p:nvSpPr>
        <p:spPr>
          <a:xfrm>
            <a:off x="214282" y="2615770"/>
            <a:ext cx="8715436" cy="1256002"/>
          </a:xfrm>
          <a:prstGeom prst="rect">
            <a:avLst/>
          </a:prstGeom>
          <a:solidFill>
            <a:srgbClr val="FFFAC0"/>
          </a:solidFill>
          <a:ln w="25400">
            <a:solidFill>
              <a:srgbClr val="27405E"/>
            </a:solidFill>
          </a:ln>
        </p:spPr>
        <p:txBody>
          <a:bodyPr anchor="t"/>
          <a:lstStyle/>
          <a:p>
            <a:pPr algn="ctr"/>
            <a:r>
              <a:rPr lang="uk-UA" sz="3200" dirty="0" smtClean="0">
                <a:latin typeface="Times New Roman"/>
              </a:rPr>
              <a:t>- адміністративна відповідальність </a:t>
            </a:r>
          </a:p>
          <a:p>
            <a:pPr algn="ctr"/>
            <a:r>
              <a:rPr lang="uk-UA" sz="3200" dirty="0" smtClean="0">
                <a:latin typeface="Times New Roman"/>
              </a:rPr>
              <a:t>має публічно-правовий характер</a:t>
            </a:r>
            <a:endParaRPr lang="uk-UA" sz="3200" dirty="0">
              <a:latin typeface="Times New Roman"/>
            </a:endParaRPr>
          </a:p>
        </p:txBody>
      </p:sp>
      <p:sp>
        <p:nvSpPr>
          <p:cNvPr id="81" name="rect 81"/>
          <p:cNvSpPr/>
          <p:nvPr/>
        </p:nvSpPr>
        <p:spPr>
          <a:xfrm>
            <a:off x="214282" y="4000504"/>
            <a:ext cx="8715436" cy="2388881"/>
          </a:xfrm>
          <a:prstGeom prst="rect">
            <a:avLst/>
          </a:prstGeom>
          <a:solidFill>
            <a:srgbClr val="FFFAC0"/>
          </a:solidFill>
          <a:ln w="25400">
            <a:solidFill>
              <a:srgbClr val="27405E"/>
            </a:solidFill>
          </a:ln>
        </p:spPr>
        <p:txBody>
          <a:bodyPr anchor="ctr"/>
          <a:lstStyle/>
          <a:p>
            <a:pPr algn="ctr"/>
            <a:r>
              <a:rPr lang="uk-UA" sz="3200" dirty="0" smtClean="0">
                <a:latin typeface="Times New Roman"/>
              </a:rPr>
              <a:t>- це самостійний вид правової відповідальності, що настає за адміністративні проступки в різних </a:t>
            </a:r>
          </a:p>
          <a:p>
            <a:pPr algn="ctr"/>
            <a:r>
              <a:rPr lang="uk-UA" sz="3200" dirty="0" smtClean="0">
                <a:latin typeface="Times New Roman"/>
              </a:rPr>
              <a:t>сферах публічного адміністрування</a:t>
            </a:r>
            <a:endParaRPr lang="uk-UA" sz="3200" dirty="0">
              <a:latin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 82"/>
          <p:cNvSpPr/>
          <p:nvPr/>
        </p:nvSpPr>
        <p:spPr>
          <a:xfrm>
            <a:off x="221400" y="233135"/>
            <a:ext cx="8659090" cy="2695800"/>
          </a:xfrm>
          <a:prstGeom prst="rect">
            <a:avLst/>
          </a:prstGeom>
          <a:solidFill>
            <a:srgbClr val="FFFAC0"/>
          </a:solidFill>
          <a:ln w="25400">
            <a:solidFill>
              <a:srgbClr val="27405E"/>
            </a:solidFill>
          </a:ln>
        </p:spPr>
        <p:txBody>
          <a:bodyPr anchor="t"/>
          <a:lstStyle/>
          <a:p>
            <a:pPr algn="ctr"/>
            <a:r>
              <a:rPr lang="uk-UA" sz="3200" dirty="0" smtClean="0">
                <a:latin typeface="Times New Roman"/>
              </a:rPr>
              <a:t>- вона є специфічною формою правового реагування з боку публічної адміністрації на певну категорію протиправних проявів і є наслідком винного суспільно шкідливого (антигромадського) діяння</a:t>
            </a:r>
            <a:endParaRPr lang="uk-UA" sz="3200" dirty="0">
              <a:latin typeface="Times New Roman"/>
            </a:endParaRPr>
          </a:p>
        </p:txBody>
      </p:sp>
      <p:sp>
        <p:nvSpPr>
          <p:cNvPr id="83" name="rect 83"/>
          <p:cNvSpPr/>
          <p:nvPr/>
        </p:nvSpPr>
        <p:spPr>
          <a:xfrm>
            <a:off x="221400" y="3112512"/>
            <a:ext cx="8642249" cy="1245182"/>
          </a:xfrm>
          <a:prstGeom prst="rect">
            <a:avLst/>
          </a:prstGeom>
          <a:solidFill>
            <a:srgbClr val="FFFAC0"/>
          </a:solidFill>
          <a:ln w="25400">
            <a:solidFill>
              <a:srgbClr val="27405E"/>
            </a:solidFill>
          </a:ln>
        </p:spPr>
        <p:txBody>
          <a:bodyPr anchor="ctr"/>
          <a:lstStyle/>
          <a:p>
            <a:pPr algn="ctr"/>
            <a:r>
              <a:rPr lang="uk-UA" sz="3200" dirty="0" smtClean="0">
                <a:latin typeface="Times New Roman"/>
              </a:rPr>
              <a:t>- реалізовується у як у судовому так і в позасудовому порядку</a:t>
            </a:r>
            <a:endParaRPr lang="uk-UA" sz="3200" dirty="0">
              <a:latin typeface="Times New Roman"/>
            </a:endParaRPr>
          </a:p>
        </p:txBody>
      </p:sp>
      <p:sp>
        <p:nvSpPr>
          <p:cNvPr id="84" name="rect 84"/>
          <p:cNvSpPr/>
          <p:nvPr/>
        </p:nvSpPr>
        <p:spPr>
          <a:xfrm>
            <a:off x="212973" y="4500570"/>
            <a:ext cx="8633821" cy="2073786"/>
          </a:xfrm>
          <a:prstGeom prst="rect">
            <a:avLst/>
          </a:prstGeom>
          <a:solidFill>
            <a:srgbClr val="FFFAC0"/>
          </a:solidFill>
          <a:ln w="25400">
            <a:solidFill>
              <a:srgbClr val="27405E"/>
            </a:solidFill>
          </a:ln>
        </p:spPr>
        <p:txBody>
          <a:bodyPr anchor="ctr"/>
          <a:lstStyle/>
          <a:p>
            <a:pPr algn="ctr"/>
            <a:r>
              <a:rPr lang="uk-UA" sz="3200" dirty="0" smtClean="0">
                <a:latin typeface="Times New Roman"/>
              </a:rPr>
              <a:t>- вона є одним з видів адміністративного примусу у вигляді застосування встановлених законодавством адміністративних стягнень</a:t>
            </a:r>
            <a:endParaRPr lang="uk-UA" sz="3200" dirty="0">
              <a:latin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 82"/>
          <p:cNvSpPr/>
          <p:nvPr/>
        </p:nvSpPr>
        <p:spPr>
          <a:xfrm>
            <a:off x="263509" y="384674"/>
            <a:ext cx="8566444" cy="1559095"/>
          </a:xfrm>
          <a:prstGeom prst="rect">
            <a:avLst/>
          </a:prstGeom>
          <a:solidFill>
            <a:srgbClr val="FFFAC0"/>
          </a:solidFill>
          <a:ln w="25400">
            <a:solidFill>
              <a:srgbClr val="27405E"/>
            </a:solidFill>
          </a:ln>
        </p:spPr>
        <p:txBody>
          <a:bodyPr anchor="ctr"/>
          <a:lstStyle/>
          <a:p>
            <a:pPr algn="ctr"/>
            <a:r>
              <a:rPr lang="uk-UA" sz="3200" dirty="0" smtClean="0">
                <a:latin typeface="Times New Roman"/>
              </a:rPr>
              <a:t>- реалізується в умовах неслужбової підлеглості</a:t>
            </a:r>
            <a:endParaRPr lang="uk-UA" sz="3200" dirty="0">
              <a:latin typeface="Times New Roman"/>
            </a:endParaRPr>
          </a:p>
        </p:txBody>
      </p:sp>
      <p:sp>
        <p:nvSpPr>
          <p:cNvPr id="87" name="rect 83"/>
          <p:cNvSpPr/>
          <p:nvPr/>
        </p:nvSpPr>
        <p:spPr>
          <a:xfrm>
            <a:off x="238241" y="2253741"/>
            <a:ext cx="8633821" cy="4152220"/>
          </a:xfrm>
          <a:prstGeom prst="rect">
            <a:avLst/>
          </a:prstGeom>
          <a:solidFill>
            <a:srgbClr val="FFFAC0"/>
          </a:solidFill>
          <a:ln w="25400">
            <a:solidFill>
              <a:srgbClr val="27405E"/>
            </a:solidFill>
          </a:ln>
        </p:spPr>
        <p:txBody>
          <a:bodyPr anchor="ctr"/>
          <a:lstStyle/>
          <a:p>
            <a:pPr algn="ctr"/>
            <a:r>
              <a:rPr lang="uk-UA" sz="3200" dirty="0" smtClean="0">
                <a:latin typeface="Times New Roman"/>
              </a:rPr>
              <a:t>- вона зобов'язує правопорушника дати відповідь перед повноважним органом публічної адміністрації щодо своїх неправомірних дій і понести за це стягнення з негативними для правопорушника наслідками (морального, матеріального або фізичного характеру)</a:t>
            </a:r>
            <a:endParaRPr lang="uk-UA" sz="3200" dirty="0">
              <a:latin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 82"/>
          <p:cNvSpPr/>
          <p:nvPr/>
        </p:nvSpPr>
        <p:spPr>
          <a:xfrm>
            <a:off x="214282" y="285728"/>
            <a:ext cx="8684095" cy="3301376"/>
          </a:xfrm>
          <a:prstGeom prst="rect">
            <a:avLst/>
          </a:prstGeom>
          <a:solidFill>
            <a:srgbClr val="FFFAC0"/>
          </a:solidFill>
          <a:ln w="25400">
            <a:solidFill>
              <a:srgbClr val="27405E"/>
            </a:solidFill>
          </a:ln>
        </p:spPr>
        <p:txBody>
          <a:bodyPr anchor="t"/>
          <a:lstStyle/>
          <a:p>
            <a:pPr algn="ctr"/>
            <a:r>
              <a:rPr lang="uk-UA" sz="3200" dirty="0" smtClean="0">
                <a:latin typeface="Times New Roman"/>
              </a:rPr>
              <a:t>- нормативною підставою адміністративної відповідальності, крім КУпАП, є інші законодавчі акти: Водний кодекс України, Митний кодекс України та закони України ("Про засади запобігання і протидії корупції", "Про рекламу", "Про об'єднання громадян" тощо)</a:t>
            </a:r>
            <a:endParaRPr lang="uk-UA" sz="3200" dirty="0">
              <a:latin typeface="Times New Roman"/>
            </a:endParaRPr>
          </a:p>
        </p:txBody>
      </p:sp>
      <p:sp>
        <p:nvSpPr>
          <p:cNvPr id="91" name="rect 83"/>
          <p:cNvSpPr/>
          <p:nvPr/>
        </p:nvSpPr>
        <p:spPr>
          <a:xfrm>
            <a:off x="214282" y="3857628"/>
            <a:ext cx="8693374" cy="2667981"/>
          </a:xfrm>
          <a:prstGeom prst="rect">
            <a:avLst/>
          </a:prstGeom>
          <a:solidFill>
            <a:srgbClr val="FFFAC0"/>
          </a:solidFill>
          <a:ln w="25400">
            <a:solidFill>
              <a:srgbClr val="27405E"/>
            </a:solidFill>
          </a:ln>
        </p:spPr>
        <p:txBody>
          <a:bodyPr anchor="ctr"/>
          <a:lstStyle/>
          <a:p>
            <a:pPr algn="ctr"/>
            <a:r>
              <a:rPr lang="uk-UA" sz="3200" dirty="0" smtClean="0">
                <a:latin typeface="Times New Roman"/>
              </a:rPr>
              <a:t>- правами щодо притягнення особи до адміністративної відповідальності наділене широке коло суб’єктів владних повноважень, визначених у третьому розділі КУпАП (суди, міліція тощо)</a:t>
            </a:r>
            <a:endParaRPr lang="uk-UA" sz="3200" dirty="0">
              <a:latin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t 82"/>
          <p:cNvSpPr/>
          <p:nvPr/>
        </p:nvSpPr>
        <p:spPr>
          <a:xfrm>
            <a:off x="285720" y="500042"/>
            <a:ext cx="8566444" cy="3115764"/>
          </a:xfrm>
          <a:prstGeom prst="rect">
            <a:avLst/>
          </a:prstGeom>
          <a:solidFill>
            <a:srgbClr val="FFFAC0"/>
          </a:solidFill>
          <a:ln w="25400">
            <a:solidFill>
              <a:srgbClr val="27405E"/>
            </a:solidFill>
          </a:ln>
        </p:spPr>
        <p:txBody>
          <a:bodyPr anchor="ctr"/>
          <a:lstStyle/>
          <a:p>
            <a:pPr algn="ctr"/>
            <a:r>
              <a:rPr lang="uk-UA" sz="3200" dirty="0" smtClean="0">
                <a:latin typeface="Times New Roman"/>
              </a:rPr>
              <a:t>- суб'єктами адміністративної відповідальності виступають як фізичні (осудна особа, яка на момент вчинення адміністративного проступку досягла 16-річного віку, так і юридичні особи</a:t>
            </a:r>
            <a:endParaRPr lang="uk-UA" sz="3200" dirty="0">
              <a:latin typeface="Times New Roman"/>
            </a:endParaRPr>
          </a:p>
        </p:txBody>
      </p:sp>
      <p:sp>
        <p:nvSpPr>
          <p:cNvPr id="94" name="rect 83"/>
          <p:cNvSpPr/>
          <p:nvPr/>
        </p:nvSpPr>
        <p:spPr>
          <a:xfrm>
            <a:off x="285720" y="3929066"/>
            <a:ext cx="8566444" cy="2342089"/>
          </a:xfrm>
          <a:prstGeom prst="rect">
            <a:avLst/>
          </a:prstGeom>
          <a:solidFill>
            <a:srgbClr val="FFFAC0"/>
          </a:solidFill>
          <a:ln w="25400">
            <a:solidFill>
              <a:srgbClr val="27405E"/>
            </a:solidFill>
          </a:ln>
        </p:spPr>
        <p:txBody>
          <a:bodyPr anchor="ctr"/>
          <a:lstStyle/>
          <a:p>
            <a:pPr algn="ctr"/>
            <a:r>
              <a:rPr lang="uk-UA" sz="3200" dirty="0" smtClean="0">
                <a:latin typeface="Times New Roman"/>
              </a:rPr>
              <a:t>- адміністративна відповідальність </a:t>
            </a:r>
          </a:p>
          <a:p>
            <a:pPr algn="ctr"/>
            <a:r>
              <a:rPr lang="uk-UA" sz="3200" dirty="0" smtClean="0">
                <a:latin typeface="Times New Roman"/>
              </a:rPr>
              <a:t>реалізується у відповідних </a:t>
            </a:r>
          </a:p>
          <a:p>
            <a:pPr algn="ctr"/>
            <a:r>
              <a:rPr lang="uk-UA" sz="3200" dirty="0" smtClean="0">
                <a:latin typeface="Times New Roman"/>
              </a:rPr>
              <a:t>процесуальних формах</a:t>
            </a:r>
            <a:endParaRPr lang="uk-UA" sz="3200" dirty="0">
              <a:latin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 82"/>
          <p:cNvSpPr/>
          <p:nvPr/>
        </p:nvSpPr>
        <p:spPr>
          <a:xfrm>
            <a:off x="263509" y="642918"/>
            <a:ext cx="8566444" cy="2984697"/>
          </a:xfrm>
          <a:prstGeom prst="rect">
            <a:avLst/>
          </a:prstGeom>
          <a:solidFill>
            <a:srgbClr val="FFFAC0"/>
          </a:solidFill>
          <a:ln w="25400">
            <a:solidFill>
              <a:srgbClr val="27405E"/>
            </a:solidFill>
          </a:ln>
        </p:spPr>
        <p:txBody>
          <a:bodyPr anchor="ctr"/>
          <a:lstStyle/>
          <a:p>
            <a:pPr algn="ctr"/>
            <a:r>
              <a:rPr lang="uk-UA" sz="3200" dirty="0" smtClean="0">
                <a:latin typeface="Times New Roman"/>
              </a:rPr>
              <a:t>- встановлюється не лише Верховною Радою України, але й іншими органами публічної адміністрації (наприклад, органами місцевого самоврядування)</a:t>
            </a:r>
            <a:endParaRPr lang="uk-UA" sz="3200" dirty="0">
              <a:latin typeface="Times New Roman"/>
            </a:endParaRPr>
          </a:p>
        </p:txBody>
      </p:sp>
      <p:sp>
        <p:nvSpPr>
          <p:cNvPr id="97" name="rect 83"/>
          <p:cNvSpPr/>
          <p:nvPr/>
        </p:nvSpPr>
        <p:spPr>
          <a:xfrm>
            <a:off x="305618" y="4063887"/>
            <a:ext cx="8566444" cy="2222634"/>
          </a:xfrm>
          <a:prstGeom prst="rect">
            <a:avLst/>
          </a:prstGeom>
          <a:solidFill>
            <a:srgbClr val="FFFAC0"/>
          </a:solidFill>
          <a:ln w="25400">
            <a:solidFill>
              <a:srgbClr val="27405E"/>
            </a:solidFill>
          </a:ln>
        </p:spPr>
        <p:txBody>
          <a:bodyPr anchor="ctr"/>
          <a:lstStyle/>
          <a:p>
            <a:pPr algn="ctr"/>
            <a:r>
              <a:rPr lang="uk-UA" sz="3200" dirty="0" smtClean="0">
                <a:latin typeface="Times New Roman"/>
              </a:rPr>
              <a:t>- засобом реалізації адміністративної відповідальності є адміністративні стягнення та заходи виховного впливу</a:t>
            </a:r>
            <a:endParaRPr lang="uk-UA" sz="3200" dirty="0">
              <a:latin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t 82"/>
          <p:cNvSpPr/>
          <p:nvPr/>
        </p:nvSpPr>
        <p:spPr>
          <a:xfrm>
            <a:off x="285721" y="571480"/>
            <a:ext cx="8501121" cy="5494133"/>
          </a:xfrm>
          <a:prstGeom prst="rect">
            <a:avLst/>
          </a:prstGeom>
          <a:solidFill>
            <a:srgbClr val="FFFAC0"/>
          </a:solidFill>
          <a:ln w="25400">
            <a:solidFill>
              <a:srgbClr val="27405E"/>
            </a:solidFill>
          </a:ln>
        </p:spPr>
        <p:txBody>
          <a:bodyPr anchor="ctr"/>
          <a:lstStyle/>
          <a:p>
            <a:pPr algn="ctr"/>
            <a:r>
              <a:rPr lang="uk-UA" sz="3200" dirty="0" smtClean="0">
                <a:latin typeface="Times New Roman"/>
              </a:rPr>
              <a:t>- метою адміністративного стягнення, в першу чергу, є покарання особи, яка вчинила адміністративне правопорушення, виховання її в дусі додержання законів України, поваги до правил співжиття, а також запобігання вчиненню нових правопорушень як самим правопорушником, так і іншими особами, відновлення порушених суспільних відносин, відшкодування шкоди</a:t>
            </a:r>
            <a:endParaRPr lang="uk-UA" sz="3200" dirty="0">
              <a:latin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 82"/>
          <p:cNvSpPr/>
          <p:nvPr/>
        </p:nvSpPr>
        <p:spPr>
          <a:xfrm>
            <a:off x="263509" y="384674"/>
            <a:ext cx="8625408" cy="2358930"/>
          </a:xfrm>
          <a:prstGeom prst="rect">
            <a:avLst/>
          </a:prstGeom>
          <a:solidFill>
            <a:srgbClr val="FFFAC0"/>
          </a:solidFill>
          <a:ln w="25400">
            <a:solidFill>
              <a:srgbClr val="27405E"/>
            </a:solidFill>
          </a:ln>
        </p:spPr>
        <p:txBody>
          <a:bodyPr anchor="ctr"/>
          <a:lstStyle/>
          <a:p>
            <a:pPr algn="ctr"/>
            <a:r>
              <a:rPr lang="uk-UA" sz="3200" dirty="0" smtClean="0">
                <a:latin typeface="Times New Roman"/>
              </a:rPr>
              <a:t>- у разі повторюваності порушень більше одного разу протягом року передбачено застосування більш суворих адміністративних стягнень</a:t>
            </a:r>
            <a:endParaRPr lang="uk-UA" sz="3200" dirty="0">
              <a:latin typeface="Times New Roman"/>
            </a:endParaRPr>
          </a:p>
        </p:txBody>
      </p:sp>
      <p:sp>
        <p:nvSpPr>
          <p:cNvPr id="103" name="rect 83"/>
          <p:cNvSpPr/>
          <p:nvPr/>
        </p:nvSpPr>
        <p:spPr>
          <a:xfrm>
            <a:off x="280350" y="2851514"/>
            <a:ext cx="8591712" cy="3554462"/>
          </a:xfrm>
          <a:prstGeom prst="rect">
            <a:avLst/>
          </a:prstGeom>
          <a:solidFill>
            <a:srgbClr val="FFFAC0"/>
          </a:solidFill>
          <a:ln w="25400">
            <a:solidFill>
              <a:srgbClr val="27405E"/>
            </a:solidFill>
          </a:ln>
        </p:spPr>
        <p:txBody>
          <a:bodyPr anchor="ctr"/>
          <a:lstStyle/>
          <a:p>
            <a:pPr algn="ctr"/>
            <a:r>
              <a:rPr lang="uk-UA" sz="3200" dirty="0" smtClean="0">
                <a:latin typeface="Times New Roman"/>
              </a:rPr>
              <a:t>- більшість адміністративних порушень характеризується недодержанням загальнообов'язкових правил, коли діяння становить формальний склад проступку незалежно від настання шкідливих наслідків матеріального характеру</a:t>
            </a:r>
            <a:endParaRPr lang="uk-UA" sz="3200" dirty="0">
              <a:latin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rect 82"/>
          <p:cNvSpPr/>
          <p:nvPr/>
        </p:nvSpPr>
        <p:spPr>
          <a:xfrm>
            <a:off x="263509" y="384674"/>
            <a:ext cx="8692785" cy="6038129"/>
          </a:xfrm>
          <a:prstGeom prst="rect">
            <a:avLst/>
          </a:prstGeom>
          <a:solidFill>
            <a:srgbClr val="FFFAC0"/>
          </a:solidFill>
          <a:ln w="25400">
            <a:solidFill>
              <a:srgbClr val="27405E"/>
            </a:solidFill>
          </a:ln>
        </p:spPr>
        <p:txBody>
          <a:bodyPr anchor="ctr"/>
          <a:lstStyle/>
          <a:p>
            <a:pPr algn="ctr"/>
            <a:r>
              <a:rPr lang="uk-UA" sz="3200" dirty="0" smtClean="0">
                <a:latin typeface="Times New Roman"/>
              </a:rPr>
              <a:t>- адміністративна відповідальність має: свій механізм запровадження адміністративних загальнообов'язкових правил (заборон); власний об'єкт </a:t>
            </a:r>
            <a:r>
              <a:rPr lang="uk-UA" sz="3200" dirty="0" err="1" smtClean="0">
                <a:latin typeface="Times New Roman"/>
              </a:rPr>
              <a:t>правоохорони</a:t>
            </a:r>
            <a:r>
              <a:rPr lang="uk-UA" sz="3200" smtClean="0">
                <a:latin typeface="Times New Roman"/>
              </a:rPr>
              <a:t>; власний метод правоохорони (адміністративний та адміністративно-судовий); свої матеріальні, процесуальні норми, систему адміністративних покарань; особливості нормативного врегулювання адміністративної відповідальності</a:t>
            </a:r>
            <a:endParaRPr lang="uk-UA" sz="3200">
              <a:latin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laque 30"/>
          <p:cNvSpPr/>
          <p:nvPr/>
        </p:nvSpPr>
        <p:spPr>
          <a:xfrm>
            <a:off x="263509" y="569895"/>
            <a:ext cx="8591712" cy="5650845"/>
          </a:xfrm>
          <a:prstGeom prst="plaque">
            <a:avLst/>
          </a:prstGeom>
          <a:solidFill>
            <a:srgbClr val="FFE8C7"/>
          </a:solidFill>
          <a:ln w="25400">
            <a:solidFill>
              <a:srgbClr val="27405E"/>
            </a:solidFill>
          </a:ln>
        </p:spPr>
        <p:txBody>
          <a:bodyPr anchor="ctr"/>
          <a:lstStyle/>
          <a:p>
            <a:pPr algn="ctr"/>
            <a:r>
              <a:rPr lang="uk-UA" sz="4900" b="1" dirty="0" smtClean="0">
                <a:solidFill>
                  <a:srgbClr val="001580"/>
                </a:solidFill>
                <a:latin typeface="Times New Roman"/>
              </a:rPr>
              <a:t>1. Поняття,</a:t>
            </a:r>
          </a:p>
          <a:p>
            <a:pPr algn="ctr"/>
            <a:endParaRPr lang="uk-UA" dirty="0" smtClean="0"/>
          </a:p>
          <a:p>
            <a:pPr algn="ctr"/>
            <a:r>
              <a:rPr lang="uk-UA" sz="4900" b="1" dirty="0" smtClean="0">
                <a:solidFill>
                  <a:srgbClr val="001580"/>
                </a:solidFill>
                <a:latin typeface="Times New Roman"/>
              </a:rPr>
              <a:t>особливості та підстави</a:t>
            </a:r>
          </a:p>
          <a:p>
            <a:pPr algn="ctr"/>
            <a:endParaRPr lang="uk-UA" dirty="0" smtClean="0"/>
          </a:p>
          <a:p>
            <a:pPr algn="ctr"/>
            <a:r>
              <a:rPr lang="uk-UA" sz="4900" b="1" dirty="0" smtClean="0">
                <a:solidFill>
                  <a:srgbClr val="001580"/>
                </a:solidFill>
                <a:latin typeface="Times New Roman"/>
              </a:rPr>
              <a:t> адміністративної</a:t>
            </a:r>
          </a:p>
          <a:p>
            <a:pPr algn="ctr"/>
            <a:endParaRPr lang="uk-UA" dirty="0" smtClean="0"/>
          </a:p>
          <a:p>
            <a:pPr algn="ctr"/>
            <a:r>
              <a:rPr lang="uk-UA" sz="4900" b="1" dirty="0" smtClean="0">
                <a:solidFill>
                  <a:srgbClr val="001580"/>
                </a:solidFill>
                <a:latin typeface="Times New Roman"/>
              </a:rPr>
              <a:t> відповідальності</a:t>
            </a:r>
            <a:endParaRPr lang="uk-UA" sz="4900" b="1" dirty="0">
              <a:solidFill>
                <a:srgbClr val="001580"/>
              </a:solidFill>
              <a:latin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509020" y="315427"/>
            <a:ext cx="8231399" cy="1703003"/>
          </a:xfrm>
          <a:prstGeom prst="rect">
            <a:avLst/>
          </a:prstGeom>
          <a:solidFill>
            <a:srgbClr val="FFFF00">
              <a:alpha val="9411"/>
            </a:srgbClr>
          </a:solidFill>
          <a:ln w="28575">
            <a:solidFill>
              <a:schemeClr val="tx1"/>
            </a:solidFill>
            <a:miter lim="800000"/>
            <a:headEnd/>
            <a:tailEnd/>
          </a:ln>
          <a:effectLst/>
        </p:spPr>
        <p:txBody>
          <a:bodyPr wrap="none" anchor="ctr"/>
          <a:lstStyle/>
          <a:p>
            <a:pPr algn="ctr">
              <a:buNone/>
            </a:pPr>
            <a:r>
              <a:rPr lang="uk-UA" sz="3600" b="1" dirty="0" smtClean="0">
                <a:solidFill>
                  <a:srgbClr val="000000"/>
                </a:solidFill>
                <a:latin typeface="Times New Roman"/>
              </a:rPr>
              <a:t>Підстава настання </a:t>
            </a:r>
          </a:p>
          <a:p>
            <a:pPr algn="ctr">
              <a:buNone/>
            </a:pPr>
            <a:r>
              <a:rPr lang="uk-UA" sz="3600" b="1" dirty="0" smtClean="0">
                <a:solidFill>
                  <a:srgbClr val="000000"/>
                </a:solidFill>
                <a:latin typeface="Times New Roman"/>
              </a:rPr>
              <a:t>адміністративної відповідальності</a:t>
            </a:r>
            <a:endParaRPr lang="uk-UA" sz="3600" b="1" dirty="0">
              <a:solidFill>
                <a:srgbClr val="000000"/>
              </a:solidFill>
              <a:latin typeface="Times New Roman"/>
            </a:endParaRPr>
          </a:p>
        </p:txBody>
      </p:sp>
      <p:sp>
        <p:nvSpPr>
          <p:cNvPr id="2" name="Rectangle 5"/>
          <p:cNvSpPr>
            <a:spLocks noChangeArrowheads="1"/>
          </p:cNvSpPr>
          <p:nvPr/>
        </p:nvSpPr>
        <p:spPr bwMode="auto">
          <a:xfrm>
            <a:off x="4839820" y="2018500"/>
            <a:ext cx="13" cy="458651"/>
          </a:xfrm>
          <a:prstGeom prst="line">
            <a:avLst/>
          </a:prstGeom>
          <a:solidFill>
            <a:schemeClr val="accent1"/>
          </a:solidFill>
          <a:ln w="76200">
            <a:solidFill>
              <a:schemeClr val="tx1"/>
            </a:solidFill>
            <a:miter lim="800000"/>
            <a:headEnd/>
            <a:tailEnd type="arrow"/>
          </a:ln>
          <a:effectLst/>
        </p:spPr>
      </p:sp>
      <p:sp>
        <p:nvSpPr>
          <p:cNvPr id="3" name="Rectangle 5"/>
          <p:cNvSpPr>
            <a:spLocks noChangeArrowheads="1"/>
          </p:cNvSpPr>
          <p:nvPr/>
        </p:nvSpPr>
        <p:spPr bwMode="auto">
          <a:xfrm>
            <a:off x="4818305" y="5707521"/>
            <a:ext cx="13" cy="458651"/>
          </a:xfrm>
          <a:prstGeom prst="line">
            <a:avLst/>
          </a:prstGeom>
          <a:solidFill>
            <a:schemeClr val="accent1"/>
          </a:solidFill>
          <a:ln w="76200">
            <a:solidFill>
              <a:schemeClr val="tx1"/>
            </a:solidFill>
            <a:miter lim="800000"/>
            <a:headEnd/>
            <a:tailEnd type="arrow"/>
          </a:ln>
          <a:effectLst/>
        </p:spPr>
      </p:sp>
      <p:sp>
        <p:nvSpPr>
          <p:cNvPr id="4" name="Rectangle 5"/>
          <p:cNvSpPr>
            <a:spLocks noChangeArrowheads="1"/>
          </p:cNvSpPr>
          <p:nvPr/>
        </p:nvSpPr>
        <p:spPr bwMode="auto">
          <a:xfrm>
            <a:off x="308353" y="2472728"/>
            <a:ext cx="8628031" cy="3208701"/>
          </a:xfrm>
          <a:prstGeom prst="roundRect">
            <a:avLst/>
          </a:prstGeom>
          <a:noFill/>
          <a:ln w="9525">
            <a:solidFill>
              <a:schemeClr val="tx1"/>
            </a:solidFill>
            <a:miter lim="800000"/>
            <a:headEnd/>
            <a:tailEnd/>
          </a:ln>
          <a:effectLst/>
        </p:spPr>
        <p:txBody>
          <a:bodyPr wrap="none" anchor="ctr"/>
          <a:lstStyle/>
          <a:p>
            <a:pPr algn="ctr">
              <a:buNone/>
            </a:pPr>
            <a:endParaRPr lang="uk-UA" dirty="0" smtClean="0"/>
          </a:p>
          <a:p>
            <a:pPr algn="ctr">
              <a:buNone/>
            </a:pPr>
            <a:endParaRPr lang="uk-UA" dirty="0" smtClean="0"/>
          </a:p>
          <a:p>
            <a:pPr algn="ctr">
              <a:buNone/>
            </a:pPr>
            <a:r>
              <a:rPr lang="uk-UA" sz="3600" b="1" dirty="0" smtClean="0">
                <a:latin typeface="Times New Roman"/>
              </a:rPr>
              <a:t>вчинення адміністративного проступку</a:t>
            </a:r>
          </a:p>
          <a:p>
            <a:pPr algn="ctr">
              <a:buNone/>
            </a:pPr>
            <a:endParaRPr lang="uk-UA" dirty="0" smtClean="0"/>
          </a:p>
          <a:p>
            <a:pPr algn="ctr">
              <a:buNone/>
            </a:pPr>
            <a:r>
              <a:rPr lang="uk-UA" sz="3600" b="1" dirty="0" smtClean="0">
                <a:latin typeface="Times New Roman"/>
              </a:rPr>
              <a:t> </a:t>
            </a:r>
            <a:r>
              <a:rPr lang="uk-UA" sz="3600" dirty="0" smtClean="0">
                <a:latin typeface="Times New Roman"/>
              </a:rPr>
              <a:t>- суспільно-шкідливої, протиправної,</a:t>
            </a:r>
          </a:p>
          <a:p>
            <a:pPr algn="ctr">
              <a:buNone/>
            </a:pPr>
            <a:r>
              <a:rPr lang="uk-UA" sz="3600" dirty="0" smtClean="0">
                <a:latin typeface="Times New Roman"/>
              </a:rPr>
              <a:t> винної дії або бездіяльності, </a:t>
            </a:r>
          </a:p>
          <a:p>
            <a:pPr algn="ctr">
              <a:buNone/>
            </a:pPr>
            <a:r>
              <a:rPr lang="uk-UA" sz="3600" dirty="0" smtClean="0">
                <a:latin typeface="Times New Roman"/>
              </a:rPr>
              <a:t>що порушує  норми закону та </a:t>
            </a:r>
          </a:p>
          <a:p>
            <a:pPr algn="ctr">
              <a:buNone/>
            </a:pPr>
            <a:r>
              <a:rPr lang="uk-UA" sz="3600" dirty="0" smtClean="0">
                <a:latin typeface="Times New Roman"/>
              </a:rPr>
              <a:t>включає наступні </a:t>
            </a:r>
            <a:r>
              <a:rPr lang="uk-UA" sz="3600" b="1" dirty="0" smtClean="0">
                <a:latin typeface="Times New Roman"/>
              </a:rPr>
              <a:t>критерії</a:t>
            </a:r>
            <a:r>
              <a:rPr lang="uk-UA" sz="3600" dirty="0" smtClean="0">
                <a:latin typeface="Times New Roman"/>
              </a:rPr>
              <a:t>:</a:t>
            </a:r>
          </a:p>
          <a:p>
            <a:pPr algn="ctr">
              <a:buNone/>
            </a:pPr>
            <a:endParaRPr lang="uk-UA" dirty="0" smtClean="0"/>
          </a:p>
          <a:p>
            <a:pPr algn="ctr">
              <a:buNone/>
            </a:pPr>
            <a:endParaRPr lang="uk-UA" dirty="0" smtClean="0"/>
          </a:p>
          <a:p>
            <a:pPr algn="ctr">
              <a:buNone/>
            </a:pP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BFBF"/>
          </a:solidFill>
          <a:ln/>
        </p:spPr>
        <p:txBody>
          <a:bodyPr anchor="ctr"/>
          <a:lstStyle/>
          <a:p>
            <a:pPr algn="ctr"/>
            <a:r>
              <a:rPr lang="uk-UA" sz="4800" dirty="0" smtClean="0">
                <a:solidFill>
                  <a:srgbClr val="804000"/>
                </a:solidFill>
                <a:latin typeface="Times New Roman"/>
              </a:rPr>
              <a:t>Фактичний критерій</a:t>
            </a:r>
            <a:endParaRPr lang="uk-UA" sz="4800" dirty="0">
              <a:solidFill>
                <a:srgbClr val="804000"/>
              </a:solidFill>
              <a:latin typeface="Times New Roman"/>
            </a:endParaRPr>
          </a:p>
        </p:txBody>
      </p:sp>
      <p:sp>
        <p:nvSpPr>
          <p:cNvPr id="3" name="Содержимое 2"/>
          <p:cNvSpPr>
            <a:spLocks noGrp="1"/>
          </p:cNvSpPr>
          <p:nvPr>
            <p:ph idx="1"/>
          </p:nvPr>
        </p:nvSpPr>
        <p:spPr>
          <a:xfrm>
            <a:off x="914400" y="1447795"/>
            <a:ext cx="7730290" cy="5169758"/>
          </a:xfrm>
          <a:solidFill>
            <a:srgbClr val="FFFAC0"/>
          </a:solidFill>
          <a:ln/>
        </p:spPr>
        <p:txBody>
          <a:bodyPr anchor="ctr"/>
          <a:lstStyle/>
          <a:p>
            <a:pPr algn="ctr">
              <a:buNone/>
            </a:pPr>
            <a:r>
              <a:rPr lang="uk-UA" sz="4800" dirty="0" smtClean="0">
                <a:latin typeface="Times New Roman"/>
              </a:rPr>
              <a:t>вчинення особою особливого виду правопорушення – адміністративного 
(тобто наявність ознак такого правопорушення)</a:t>
            </a:r>
            <a:endParaRPr lang="uk-UA" sz="4800" dirty="0">
              <a:latin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
          <p:cNvSpPr>
            <a:spLocks noGrp="1"/>
          </p:cNvSpPr>
          <p:nvPr>
            <p:ph type="title"/>
          </p:nvPr>
        </p:nvSpPr>
        <p:spPr>
          <a:solidFill>
            <a:srgbClr val="FFBFBF"/>
          </a:solidFill>
          <a:ln/>
        </p:spPr>
        <p:txBody>
          <a:bodyPr anchor="ctr"/>
          <a:lstStyle/>
          <a:p>
            <a:pPr algn="ctr"/>
            <a:r>
              <a:rPr lang="uk-UA" sz="4800" dirty="0" smtClean="0">
                <a:solidFill>
                  <a:srgbClr val="804000"/>
                </a:solidFill>
                <a:latin typeface="Times New Roman"/>
              </a:rPr>
              <a:t>Юридичний критерій</a:t>
            </a:r>
            <a:endParaRPr lang="uk-UA" sz="4800" dirty="0">
              <a:solidFill>
                <a:srgbClr val="804000"/>
              </a:solidFill>
              <a:latin typeface="Times New Roman"/>
            </a:endParaRPr>
          </a:p>
        </p:txBody>
      </p:sp>
      <p:sp>
        <p:nvSpPr>
          <p:cNvPr id="111" name="Shape 2"/>
          <p:cNvSpPr>
            <a:spLocks noGrp="1"/>
          </p:cNvSpPr>
          <p:nvPr>
            <p:ph idx="1"/>
          </p:nvPr>
        </p:nvSpPr>
        <p:spPr>
          <a:xfrm>
            <a:off x="914400" y="1447795"/>
            <a:ext cx="7730290" cy="5169758"/>
          </a:xfrm>
          <a:solidFill>
            <a:srgbClr val="FFFAC0"/>
          </a:solidFill>
          <a:ln/>
        </p:spPr>
        <p:txBody>
          <a:bodyPr anchor="ctr"/>
          <a:lstStyle/>
          <a:p>
            <a:pPr algn="ctr">
              <a:buNone/>
            </a:pPr>
            <a:r>
              <a:rPr lang="uk-UA" sz="4800" dirty="0" smtClean="0">
                <a:latin typeface="Times New Roman"/>
              </a:rPr>
              <a:t>наявність в діях особи юридичного складу правопорушення – суб'єкту, суб'єктивної сторони, об'єкту, об'єктивної сторони</a:t>
            </a:r>
            <a:endParaRPr lang="uk-UA" sz="4800" dirty="0">
              <a:latin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
          <p:cNvSpPr>
            <a:spLocks noGrp="1"/>
          </p:cNvSpPr>
          <p:nvPr>
            <p:ph type="title"/>
          </p:nvPr>
        </p:nvSpPr>
        <p:spPr>
          <a:solidFill>
            <a:srgbClr val="FFBFBF"/>
          </a:solidFill>
          <a:ln/>
        </p:spPr>
        <p:txBody>
          <a:bodyPr anchor="ctr"/>
          <a:lstStyle/>
          <a:p>
            <a:pPr algn="ctr"/>
            <a:r>
              <a:rPr lang="uk-UA" sz="4800" dirty="0" smtClean="0">
                <a:solidFill>
                  <a:srgbClr val="804000"/>
                </a:solidFill>
                <a:latin typeface="Times New Roman"/>
              </a:rPr>
              <a:t>Процесуальний критерій</a:t>
            </a:r>
            <a:endParaRPr lang="uk-UA" sz="4800" dirty="0">
              <a:solidFill>
                <a:srgbClr val="804000"/>
              </a:solidFill>
              <a:latin typeface="Times New Roman"/>
            </a:endParaRPr>
          </a:p>
        </p:txBody>
      </p:sp>
      <p:sp>
        <p:nvSpPr>
          <p:cNvPr id="114" name="Shape 2"/>
          <p:cNvSpPr>
            <a:spLocks noGrp="1"/>
          </p:cNvSpPr>
          <p:nvPr>
            <p:ph idx="1"/>
          </p:nvPr>
        </p:nvSpPr>
        <p:spPr>
          <a:xfrm>
            <a:off x="914400" y="1447795"/>
            <a:ext cx="7730290" cy="5169758"/>
          </a:xfrm>
          <a:solidFill>
            <a:srgbClr val="FFFAC0"/>
          </a:solidFill>
          <a:ln/>
        </p:spPr>
        <p:txBody>
          <a:bodyPr anchor="ctr"/>
          <a:lstStyle/>
          <a:p>
            <a:pPr algn="ctr">
              <a:buNone/>
            </a:pPr>
            <a:r>
              <a:rPr lang="uk-UA" sz="4800" dirty="0" smtClean="0">
                <a:latin typeface="Times New Roman"/>
              </a:rPr>
              <a:t>наявність процесуальних норм, які забезпечують притягнення винної особи до адміністративної відповідальності</a:t>
            </a:r>
            <a:endParaRPr lang="uk-UA" sz="4800" dirty="0">
              <a:latin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2722" y="163594"/>
            <a:ext cx="8648332" cy="2650038"/>
          </a:xfrm>
          <a:solidFill>
            <a:srgbClr val="E7E6FF"/>
          </a:solidFill>
          <a:ln/>
        </p:spPr>
        <p:txBody>
          <a:bodyPr anchor="ctr"/>
          <a:lstStyle/>
          <a:p>
            <a:pPr algn="ctr"/>
            <a:r>
              <a:rPr lang="uk-UA" sz="4800" b="1" dirty="0" smtClean="0">
                <a:solidFill>
                  <a:srgbClr val="804000"/>
                </a:solidFill>
                <a:latin typeface="Times New Roman"/>
              </a:rPr>
              <a:t>Обставини, що виключають адміністративну відповідальність:</a:t>
            </a:r>
            <a:endParaRPr lang="uk-UA" sz="4800" b="1" dirty="0">
              <a:solidFill>
                <a:srgbClr val="804000"/>
              </a:solidFill>
              <a:latin typeface="Times New Roman"/>
            </a:endParaRPr>
          </a:p>
        </p:txBody>
      </p:sp>
      <p:sp>
        <p:nvSpPr>
          <p:cNvPr id="3" name="Текст 2"/>
          <p:cNvSpPr>
            <a:spLocks noGrp="1"/>
          </p:cNvSpPr>
          <p:nvPr>
            <p:ph type="body" idx="1"/>
          </p:nvPr>
        </p:nvSpPr>
        <p:spPr>
          <a:xfrm>
            <a:off x="905986" y="4344013"/>
            <a:ext cx="8016710" cy="1130428"/>
          </a:xfrm>
          <a:solidFill>
            <a:srgbClr val="FFFAC0"/>
          </a:solidFill>
          <a:ln/>
        </p:spPr>
        <p:txBody>
          <a:bodyPr anchor="ctr"/>
          <a:lstStyle/>
          <a:p>
            <a:pPr algn="ctr"/>
            <a:r>
              <a:rPr lang="uk-UA" sz="4800" dirty="0" smtClean="0">
                <a:solidFill>
                  <a:srgbClr val="000000"/>
                </a:solidFill>
                <a:latin typeface="Times New Roman"/>
              </a:rPr>
              <a:t>- стан необхідної оборони</a:t>
            </a:r>
            <a:endParaRPr lang="uk-UA" sz="4800" dirty="0">
              <a:solidFill>
                <a:srgbClr val="000000"/>
              </a:solidFill>
              <a:latin typeface="Times New Roman"/>
            </a:endParaRPr>
          </a:p>
        </p:txBody>
      </p:sp>
      <p:sp>
        <p:nvSpPr>
          <p:cNvPr id="4" name="Текст 3"/>
          <p:cNvSpPr>
            <a:spLocks noGrp="1"/>
          </p:cNvSpPr>
          <p:nvPr>
            <p:ph type="body" idx="3"/>
          </p:nvPr>
        </p:nvSpPr>
        <p:spPr>
          <a:xfrm>
            <a:off x="918739" y="5524058"/>
            <a:ext cx="7978522" cy="1110546"/>
          </a:xfrm>
          <a:solidFill>
            <a:srgbClr val="FFFAC0"/>
          </a:solidFill>
          <a:ln/>
        </p:spPr>
        <p:txBody>
          <a:bodyPr anchor="ctr"/>
          <a:lstStyle/>
          <a:p>
            <a:pPr algn="ctr"/>
            <a:r>
              <a:rPr lang="uk-UA" sz="4800" dirty="0" smtClean="0">
                <a:solidFill>
                  <a:srgbClr val="000000"/>
                </a:solidFill>
                <a:latin typeface="Times New Roman"/>
              </a:rPr>
              <a:t>- стан неосудності</a:t>
            </a:r>
            <a:endParaRPr lang="uk-UA" sz="4800" dirty="0">
              <a:solidFill>
                <a:srgbClr val="000000"/>
              </a:solidFill>
              <a:latin typeface="Times New Roman"/>
            </a:endParaRPr>
          </a:p>
        </p:txBody>
      </p:sp>
      <p:sp>
        <p:nvSpPr>
          <p:cNvPr id="5" name="Содержимое 4"/>
          <p:cNvSpPr>
            <a:spLocks noGrp="1"/>
          </p:cNvSpPr>
          <p:nvPr>
            <p:ph idx="2"/>
          </p:nvPr>
        </p:nvSpPr>
        <p:spPr>
          <a:xfrm>
            <a:off x="905972" y="2980366"/>
            <a:ext cx="8020798" cy="1293074"/>
          </a:xfrm>
          <a:solidFill>
            <a:srgbClr val="FFFAC0"/>
          </a:solidFill>
          <a:ln/>
        </p:spPr>
        <p:txBody>
          <a:bodyPr anchor="ctr"/>
          <a:lstStyle/>
          <a:p>
            <a:pPr algn="ctr">
              <a:buNone/>
            </a:pPr>
            <a:r>
              <a:rPr lang="uk-UA" sz="4800" b="1" dirty="0" smtClean="0">
                <a:latin typeface="Times New Roman"/>
              </a:rPr>
              <a:t>- стан крайньої необхідності</a:t>
            </a:r>
            <a:endParaRPr lang="uk-UA" sz="4800" b="1" dirty="0">
              <a:latin typeface="Times New Roman"/>
            </a:endParaRPr>
          </a:p>
        </p:txBody>
      </p:sp>
      <p:cxnSp>
        <p:nvCxnSpPr>
          <p:cNvPr id="115" name="line 115"/>
          <p:cNvCxnSpPr/>
          <p:nvPr/>
        </p:nvCxnSpPr>
        <p:spPr>
          <a:xfrm rot="594506">
            <a:off x="221400" y="2826246"/>
            <a:ext cx="598121" cy="3310304"/>
          </a:xfrm>
          <a:prstGeom prst="line">
            <a:avLst/>
          </a:prstGeom>
          <a:solidFill>
            <a:srgbClr val="4F81BD"/>
          </a:solidFill>
          <a:ln w="25400">
            <a:solidFill>
              <a:srgbClr val="4F81BD">
                <a:shade val="50000"/>
              </a:srgbClr>
            </a:solidFill>
            <a:prstDash val="solid"/>
          </a:ln>
        </p:spPr>
      </p:cxnSp>
      <p:cxnSp>
        <p:nvCxnSpPr>
          <p:cNvPr id="116" name="straightConnector1 116"/>
          <p:cNvCxnSpPr/>
          <p:nvPr/>
        </p:nvCxnSpPr>
        <p:spPr>
          <a:xfrm rot="19803084">
            <a:off x="549036" y="3645070"/>
            <a:ext cx="342425" cy="212833"/>
          </a:xfrm>
          <a:prstGeom prst="straightConnector1">
            <a:avLst/>
          </a:prstGeom>
          <a:solidFill>
            <a:srgbClr val="4F81BD"/>
          </a:solidFill>
          <a:ln w="25400">
            <a:solidFill>
              <a:srgbClr val="4F81BD">
                <a:shade val="50000"/>
              </a:srgbClr>
            </a:solidFill>
            <a:prstDash val="solid"/>
            <a:tailEnd type="arrow" w="med" len="med"/>
          </a:ln>
        </p:spPr>
      </p:cxnSp>
      <p:cxnSp>
        <p:nvCxnSpPr>
          <p:cNvPr id="117" name="straightConnector1 117"/>
          <p:cNvCxnSpPr/>
          <p:nvPr/>
        </p:nvCxnSpPr>
        <p:spPr>
          <a:xfrm rot="20581896">
            <a:off x="514322" y="5005773"/>
            <a:ext cx="406091" cy="103989"/>
          </a:xfrm>
          <a:prstGeom prst="straightConnector1">
            <a:avLst/>
          </a:prstGeom>
          <a:solidFill>
            <a:srgbClr val="4F81BD"/>
          </a:solidFill>
          <a:ln w="25400">
            <a:solidFill>
              <a:srgbClr val="4F81BD">
                <a:shade val="50000"/>
              </a:srgbClr>
            </a:solidFill>
            <a:prstDash val="solid"/>
            <a:tailEnd type="arrow" w="med" len="med"/>
          </a:ln>
        </p:spPr>
      </p:cxnSp>
      <p:cxnSp>
        <p:nvCxnSpPr>
          <p:cNvPr id="118" name="straightConnector1 118"/>
          <p:cNvCxnSpPr/>
          <p:nvPr/>
        </p:nvCxnSpPr>
        <p:spPr>
          <a:xfrm rot="20010273">
            <a:off x="529195" y="6067066"/>
            <a:ext cx="367163" cy="193411"/>
          </a:xfrm>
          <a:prstGeom prst="straightConnector1">
            <a:avLst/>
          </a:prstGeom>
          <a:solidFill>
            <a:srgbClr val="4F81BD"/>
          </a:solidFill>
          <a:ln w="25400">
            <a:solidFill>
              <a:srgbClr val="4F81BD">
                <a:shade val="50000"/>
              </a:srgbClr>
            </a:solidFill>
            <a:prstDash val="solid"/>
            <a:tailEnd type="arrow" w="med" len="med"/>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
          <p:cNvSpPr>
            <a:spLocks noGrp="1"/>
          </p:cNvSpPr>
          <p:nvPr>
            <p:ph type="title"/>
          </p:nvPr>
        </p:nvSpPr>
        <p:spPr>
          <a:xfrm>
            <a:off x="409063" y="207280"/>
            <a:ext cx="8353541" cy="983033"/>
          </a:xfrm>
          <a:solidFill>
            <a:srgbClr val="FFBFBF"/>
          </a:solidFill>
          <a:ln/>
        </p:spPr>
        <p:txBody>
          <a:bodyPr anchor="ctr"/>
          <a:lstStyle/>
          <a:p>
            <a:pPr algn="ctr"/>
            <a:r>
              <a:rPr lang="uk-UA" sz="4800" b="1" dirty="0" smtClean="0">
                <a:solidFill>
                  <a:srgbClr val="000000"/>
                </a:solidFill>
                <a:latin typeface="Times New Roman"/>
              </a:rPr>
              <a:t>Стан крайньої необхідності</a:t>
            </a:r>
            <a:endParaRPr lang="uk-UA" sz="4800" b="1" dirty="0">
              <a:solidFill>
                <a:srgbClr val="000000"/>
              </a:solidFill>
              <a:latin typeface="Times New Roman"/>
            </a:endParaRPr>
          </a:p>
        </p:txBody>
      </p:sp>
      <p:sp>
        <p:nvSpPr>
          <p:cNvPr id="121" name="Shape 2"/>
          <p:cNvSpPr>
            <a:spLocks noGrp="1"/>
          </p:cNvSpPr>
          <p:nvPr>
            <p:ph idx="1"/>
          </p:nvPr>
        </p:nvSpPr>
        <p:spPr>
          <a:xfrm>
            <a:off x="417476" y="1203638"/>
            <a:ext cx="8336700" cy="5447597"/>
          </a:xfrm>
          <a:solidFill>
            <a:srgbClr val="FFFAC0"/>
          </a:solidFill>
          <a:ln/>
        </p:spPr>
        <p:txBody>
          <a:bodyPr anchor="ctr">
            <a:normAutofit lnSpcReduction="10000"/>
          </a:bodyPr>
          <a:lstStyle/>
          <a:p>
            <a:pPr algn="ctr">
              <a:buNone/>
            </a:pPr>
            <a:r>
              <a:rPr lang="uk-UA" sz="3600" dirty="0" smtClean="0">
                <a:latin typeface="Times New Roman"/>
              </a:rPr>
              <a:t>вчинення дій з ознаками адміністратив- ного проступку для усунення небезпеки, яка загрожує державному або громадському порядку, власності, правам і свободам громадян, установ- леному порядку управління, якщо ця небезпека за даних обставин не могла бути усунута іншими засобами і якщо заподіяна шкода є менш значною, ніж відвернена шкода</a:t>
            </a:r>
            <a:endParaRPr lang="uk-UA" sz="3600" dirty="0">
              <a:latin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
          <p:cNvSpPr>
            <a:spLocks noGrp="1"/>
          </p:cNvSpPr>
          <p:nvPr>
            <p:ph type="title"/>
          </p:nvPr>
        </p:nvSpPr>
        <p:spPr>
          <a:xfrm>
            <a:off x="409063" y="207280"/>
            <a:ext cx="8353541" cy="983033"/>
          </a:xfrm>
          <a:solidFill>
            <a:srgbClr val="FFBFBF"/>
          </a:solidFill>
          <a:ln/>
        </p:spPr>
        <p:txBody>
          <a:bodyPr anchor="ctr"/>
          <a:lstStyle/>
          <a:p>
            <a:pPr algn="ctr"/>
            <a:r>
              <a:rPr lang="uk-UA" sz="4800" b="1" dirty="0" smtClean="0">
                <a:solidFill>
                  <a:srgbClr val="000000"/>
                </a:solidFill>
                <a:latin typeface="Times New Roman"/>
              </a:rPr>
              <a:t>Стан необхідної оборони</a:t>
            </a:r>
            <a:endParaRPr lang="uk-UA" sz="4800" b="1" dirty="0">
              <a:solidFill>
                <a:srgbClr val="000000"/>
              </a:solidFill>
              <a:latin typeface="Times New Roman"/>
            </a:endParaRPr>
          </a:p>
        </p:txBody>
      </p:sp>
      <p:sp>
        <p:nvSpPr>
          <p:cNvPr id="124" name="Shape 2"/>
          <p:cNvSpPr>
            <a:spLocks noGrp="1"/>
          </p:cNvSpPr>
          <p:nvPr>
            <p:ph idx="1"/>
          </p:nvPr>
        </p:nvSpPr>
        <p:spPr>
          <a:xfrm>
            <a:off x="417476" y="1203638"/>
            <a:ext cx="8336700" cy="5447597"/>
          </a:xfrm>
          <a:solidFill>
            <a:srgbClr val="FFFAC0"/>
          </a:solidFill>
          <a:ln/>
        </p:spPr>
        <p:txBody>
          <a:bodyPr anchor="ctr">
            <a:normAutofit lnSpcReduction="10000"/>
          </a:bodyPr>
          <a:lstStyle/>
          <a:p>
            <a:pPr algn="ctr">
              <a:buNone/>
            </a:pPr>
            <a:r>
              <a:rPr lang="uk-UA" sz="3600" dirty="0" smtClean="0">
                <a:latin typeface="Times New Roman"/>
              </a:rPr>
              <a:t>вчинення дій з ознаками адміністративного проступку при захисті державного або громадського порядку, власності, прав і свобод громадян, установленого порядку управління від протиправного посягання шляхом заподіяння посягаючому шкоди, якщо при цьому не було допущено перевищення меж необхідної оборони</a:t>
            </a:r>
            <a:endParaRPr lang="uk-UA" sz="3600" dirty="0">
              <a:latin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
          <p:cNvSpPr>
            <a:spLocks noGrp="1"/>
          </p:cNvSpPr>
          <p:nvPr>
            <p:ph type="title"/>
          </p:nvPr>
        </p:nvSpPr>
        <p:spPr>
          <a:xfrm>
            <a:off x="409063" y="207280"/>
            <a:ext cx="8353541" cy="983033"/>
          </a:xfrm>
          <a:solidFill>
            <a:srgbClr val="FFBFBF"/>
          </a:solidFill>
          <a:ln/>
        </p:spPr>
        <p:txBody>
          <a:bodyPr anchor="ctr"/>
          <a:lstStyle/>
          <a:p>
            <a:pPr algn="ctr"/>
            <a:r>
              <a:rPr lang="uk-UA" sz="4800" b="1" smtClean="0">
                <a:solidFill>
                  <a:srgbClr val="000000"/>
                </a:solidFill>
                <a:latin typeface="Times New Roman"/>
              </a:rPr>
              <a:t>Стан неосудності</a:t>
            </a:r>
            <a:endParaRPr lang="uk-UA" sz="4800" b="1">
              <a:solidFill>
                <a:srgbClr val="000000"/>
              </a:solidFill>
              <a:latin typeface="Times New Roman"/>
            </a:endParaRPr>
          </a:p>
        </p:txBody>
      </p:sp>
      <p:sp>
        <p:nvSpPr>
          <p:cNvPr id="127" name="Shape 2"/>
          <p:cNvSpPr>
            <a:spLocks noGrp="1"/>
          </p:cNvSpPr>
          <p:nvPr>
            <p:ph idx="1"/>
          </p:nvPr>
        </p:nvSpPr>
        <p:spPr>
          <a:xfrm>
            <a:off x="417476" y="1203638"/>
            <a:ext cx="8336700" cy="5447597"/>
          </a:xfrm>
          <a:solidFill>
            <a:srgbClr val="FFFAC0"/>
          </a:solidFill>
          <a:ln/>
        </p:spPr>
        <p:txBody>
          <a:bodyPr anchor="ctr"/>
          <a:lstStyle/>
          <a:p>
            <a:pPr algn="ctr">
              <a:buNone/>
            </a:pPr>
            <a:r>
              <a:rPr lang="uk-UA" sz="3600" dirty="0" smtClean="0">
                <a:latin typeface="Times New Roman"/>
              </a:rPr>
              <a:t>це вчинення дій з ознаками адміністративного проступку особою, яка не могла усвідомлювати свої дії або керувати ними внаслідок хронічної душевної хвороби, тимчасового розладу душевної діяльності, слабоумства чи іншого хворобливого стану</a:t>
            </a:r>
            <a:endParaRPr lang="uk-UA" sz="3600" dirty="0">
              <a:latin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
          <p:cNvSpPr>
            <a:spLocks noGrp="1"/>
          </p:cNvSpPr>
          <p:nvPr>
            <p:ph type="title"/>
          </p:nvPr>
        </p:nvSpPr>
        <p:spPr>
          <a:xfrm>
            <a:off x="282722" y="163594"/>
            <a:ext cx="8631491" cy="1260871"/>
          </a:xfrm>
          <a:solidFill>
            <a:srgbClr val="E7E6FF"/>
          </a:solidFill>
          <a:ln/>
        </p:spPr>
        <p:txBody>
          <a:bodyPr anchor="ctr">
            <a:normAutofit fontScale="90000"/>
          </a:bodyPr>
          <a:lstStyle/>
          <a:p>
            <a:pPr algn="ctr"/>
            <a:r>
              <a:rPr sz="4000" b="1" dirty="0" err="1">
                <a:solidFill>
                  <a:srgbClr val="804000"/>
                </a:solidFill>
                <a:latin typeface="Times New Roman"/>
              </a:rPr>
              <a:t>Підстави</a:t>
            </a:r>
            <a:r>
              <a:rPr sz="4000" b="1" dirty="0">
                <a:solidFill>
                  <a:srgbClr val="804000"/>
                </a:solidFill>
                <a:latin typeface="Times New Roman"/>
              </a:rPr>
              <a:t> </a:t>
            </a:r>
            <a:r>
              <a:rPr sz="4000" b="1" dirty="0" err="1">
                <a:solidFill>
                  <a:srgbClr val="804000"/>
                </a:solidFill>
                <a:latin typeface="Times New Roman"/>
              </a:rPr>
              <a:t>звільнення</a:t>
            </a:r>
            <a:r>
              <a:rPr sz="4000" b="1" dirty="0">
                <a:solidFill>
                  <a:srgbClr val="804000"/>
                </a:solidFill>
                <a:latin typeface="Times New Roman"/>
              </a:rPr>
              <a:t> </a:t>
            </a:r>
            <a:r>
              <a:rPr sz="4000" b="1" dirty="0" err="1">
                <a:solidFill>
                  <a:srgbClr val="804000"/>
                </a:solidFill>
                <a:latin typeface="Times New Roman"/>
              </a:rPr>
              <a:t>від</a:t>
            </a:r>
            <a:r>
              <a:rPr sz="4000" b="1" dirty="0">
                <a:solidFill>
                  <a:srgbClr val="804000"/>
                </a:solidFill>
                <a:latin typeface="Times New Roman"/>
              </a:rPr>
              <a:t> </a:t>
            </a:r>
            <a:r>
              <a:rPr sz="4000" b="1" dirty="0" err="1">
                <a:solidFill>
                  <a:srgbClr val="804000"/>
                </a:solidFill>
                <a:latin typeface="Times New Roman"/>
              </a:rPr>
              <a:t>адміністративної</a:t>
            </a:r>
            <a:r>
              <a:rPr sz="4000" b="1" dirty="0">
                <a:solidFill>
                  <a:srgbClr val="804000"/>
                </a:solidFill>
                <a:latin typeface="Times New Roman"/>
              </a:rPr>
              <a:t> </a:t>
            </a:r>
            <a:r>
              <a:rPr sz="4000" b="1" dirty="0" err="1">
                <a:solidFill>
                  <a:srgbClr val="804000"/>
                </a:solidFill>
                <a:latin typeface="Times New Roman"/>
              </a:rPr>
              <a:t>відповідальності</a:t>
            </a:r>
            <a:r>
              <a:rPr sz="4000" b="1" dirty="0">
                <a:solidFill>
                  <a:srgbClr val="804000"/>
                </a:solidFill>
                <a:latin typeface="Times New Roman"/>
              </a:rPr>
              <a:t>:</a:t>
            </a:r>
          </a:p>
        </p:txBody>
      </p:sp>
      <p:sp>
        <p:nvSpPr>
          <p:cNvPr id="130" name="Shape 2"/>
          <p:cNvSpPr>
            <a:spLocks noGrp="1"/>
          </p:cNvSpPr>
          <p:nvPr>
            <p:ph type="body" idx="1"/>
          </p:nvPr>
        </p:nvSpPr>
        <p:spPr>
          <a:xfrm>
            <a:off x="956509" y="3771509"/>
            <a:ext cx="7999869" cy="995729"/>
          </a:xfrm>
          <a:solidFill>
            <a:srgbClr val="FFFAC0"/>
          </a:solidFill>
          <a:ln/>
        </p:spPr>
        <p:txBody>
          <a:bodyPr anchor="ctr"/>
          <a:lstStyle/>
          <a:p>
            <a:pPr algn="ctr"/>
            <a:r>
              <a:rPr sz="3600">
                <a:solidFill>
                  <a:srgbClr val="000000"/>
                </a:solidFill>
                <a:latin typeface="Times New Roman"/>
              </a:rPr>
              <a:t>коли визнано малозначність проступку</a:t>
            </a:r>
          </a:p>
        </p:txBody>
      </p:sp>
      <p:sp>
        <p:nvSpPr>
          <p:cNvPr id="131" name="Shape 3"/>
          <p:cNvSpPr>
            <a:spLocks noGrp="1"/>
          </p:cNvSpPr>
          <p:nvPr>
            <p:ph type="body" idx="3"/>
          </p:nvPr>
        </p:nvSpPr>
        <p:spPr>
          <a:xfrm>
            <a:off x="969261" y="4901031"/>
            <a:ext cx="7927985" cy="1733573"/>
          </a:xfrm>
          <a:solidFill>
            <a:srgbClr val="FFFAC0"/>
          </a:solidFill>
          <a:ln/>
        </p:spPr>
        <p:txBody>
          <a:bodyPr anchor="ctr"/>
          <a:lstStyle/>
          <a:p>
            <a:pPr algn="ctr"/>
            <a:r>
              <a:rPr sz="3600">
                <a:solidFill>
                  <a:srgbClr val="000000"/>
                </a:solidFill>
                <a:latin typeface="Times New Roman"/>
              </a:rPr>
              <a:t>коли наявний дипломатичний імунітет від адміністративної юрисдикції</a:t>
            </a:r>
          </a:p>
        </p:txBody>
      </p:sp>
      <p:sp>
        <p:nvSpPr>
          <p:cNvPr id="132" name="Shape 4"/>
          <p:cNvSpPr>
            <a:spLocks noGrp="1"/>
          </p:cNvSpPr>
          <p:nvPr>
            <p:ph idx="2"/>
          </p:nvPr>
        </p:nvSpPr>
        <p:spPr>
          <a:xfrm>
            <a:off x="956509" y="1456487"/>
            <a:ext cx="7987103" cy="2185513"/>
          </a:xfrm>
          <a:solidFill>
            <a:srgbClr val="FFFAC0"/>
          </a:solidFill>
          <a:ln/>
        </p:spPr>
        <p:txBody>
          <a:bodyPr anchor="ctr">
            <a:normAutofit lnSpcReduction="10000"/>
          </a:bodyPr>
          <a:lstStyle/>
          <a:p>
            <a:pPr algn="ctr">
              <a:buNone/>
            </a:pPr>
            <a:r>
              <a:rPr sz="3600">
                <a:latin typeface="Times New Roman"/>
              </a:rPr>
              <a:t>- коли характер вчиненого проступку і особи правопорушника свідчить про доцільність застосування до нього заходів громадського впливу</a:t>
            </a:r>
          </a:p>
        </p:txBody>
      </p:sp>
      <p:cxnSp>
        <p:nvCxnSpPr>
          <p:cNvPr id="133" name="line 115"/>
          <p:cNvCxnSpPr/>
          <p:nvPr/>
        </p:nvCxnSpPr>
        <p:spPr>
          <a:xfrm rot="594506">
            <a:off x="175956" y="1433605"/>
            <a:ext cx="739852" cy="4238085"/>
          </a:xfrm>
          <a:prstGeom prst="line">
            <a:avLst/>
          </a:prstGeom>
          <a:solidFill>
            <a:srgbClr val="4F81BD"/>
          </a:solidFill>
          <a:ln w="25400">
            <a:solidFill>
              <a:srgbClr val="4F81BD">
                <a:shade val="50000"/>
              </a:srgbClr>
            </a:solidFill>
            <a:prstDash val="solid"/>
          </a:ln>
        </p:spPr>
      </p:cxnSp>
      <p:cxnSp>
        <p:nvCxnSpPr>
          <p:cNvPr id="134" name="straightConnector1 116"/>
          <p:cNvCxnSpPr/>
          <p:nvPr/>
        </p:nvCxnSpPr>
        <p:spPr>
          <a:xfrm rot="19803084">
            <a:off x="573453" y="2409997"/>
            <a:ext cx="333216" cy="198922"/>
          </a:xfrm>
          <a:prstGeom prst="straightConnector1">
            <a:avLst/>
          </a:prstGeom>
          <a:solidFill>
            <a:srgbClr val="4F81BD"/>
          </a:solidFill>
          <a:ln w="25400">
            <a:solidFill>
              <a:srgbClr val="4F81BD">
                <a:shade val="50000"/>
              </a:srgbClr>
            </a:solidFill>
            <a:prstDash val="solid"/>
            <a:tailEnd type="arrow" w="med" len="med"/>
          </a:ln>
        </p:spPr>
      </p:cxnSp>
      <p:cxnSp>
        <p:nvCxnSpPr>
          <p:cNvPr id="135" name="straightConnector1 117"/>
          <p:cNvCxnSpPr/>
          <p:nvPr/>
        </p:nvCxnSpPr>
        <p:spPr>
          <a:xfrm rot="20581896">
            <a:off x="538097" y="4177335"/>
            <a:ext cx="399910" cy="126843"/>
          </a:xfrm>
          <a:prstGeom prst="straightConnector1">
            <a:avLst/>
          </a:prstGeom>
          <a:solidFill>
            <a:srgbClr val="4F81BD"/>
          </a:solidFill>
          <a:ln w="25400">
            <a:solidFill>
              <a:srgbClr val="4F81BD">
                <a:shade val="50000"/>
              </a:srgbClr>
            </a:solidFill>
            <a:prstDash val="solid"/>
            <a:tailEnd type="arrow" w="med" len="med"/>
          </a:ln>
        </p:spPr>
      </p:cxnSp>
      <p:cxnSp>
        <p:nvCxnSpPr>
          <p:cNvPr id="136" name="straightConnector1 118"/>
          <p:cNvCxnSpPr/>
          <p:nvPr/>
        </p:nvCxnSpPr>
        <p:spPr>
          <a:xfrm rot="20010273">
            <a:off x="562137" y="5586161"/>
            <a:ext cx="367163" cy="193411"/>
          </a:xfrm>
          <a:prstGeom prst="straightConnector1">
            <a:avLst/>
          </a:prstGeom>
          <a:solidFill>
            <a:srgbClr val="4F81BD"/>
          </a:solidFill>
          <a:ln w="25400">
            <a:solidFill>
              <a:srgbClr val="4F81BD">
                <a:shade val="50000"/>
              </a:srgbClr>
            </a:solidFill>
            <a:prstDash val="solid"/>
            <a:tailEnd type="arrow" w="med" len="med"/>
          </a:ln>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549" y="188862"/>
            <a:ext cx="8210359" cy="2271182"/>
          </a:xfrm>
          <a:solidFill>
            <a:srgbClr val="BAFFE8"/>
          </a:solidFill>
          <a:ln/>
        </p:spPr>
        <p:txBody>
          <a:bodyPr anchor="t">
            <a:normAutofit fontScale="90000"/>
          </a:bodyPr>
          <a:lstStyle/>
          <a:p>
            <a:pPr algn="ctr"/>
            <a:r>
              <a:rPr sz="3600">
                <a:solidFill>
                  <a:srgbClr val="000000"/>
                </a:solidFill>
                <a:latin typeface="Times New Roman"/>
              </a:rPr>
              <a:t>Суспільні відносини, що врегульовуються інститутом адміністративної відповідальності, </a:t>
            </a:r>
          </a:p>
          <a:p>
            <a:pPr algn="ctr"/>
            <a:r>
              <a:rPr sz="3600">
                <a:solidFill>
                  <a:srgbClr val="000000"/>
                </a:solidFill>
                <a:latin typeface="Times New Roman"/>
              </a:rPr>
              <a:t>різні за своїм обсягом та змістом</a:t>
            </a:r>
          </a:p>
        </p:txBody>
      </p:sp>
      <p:sp>
        <p:nvSpPr>
          <p:cNvPr id="3" name="Текст 2"/>
          <p:cNvSpPr>
            <a:spLocks noGrp="1"/>
          </p:cNvSpPr>
          <p:nvPr>
            <p:ph type="body" idx="1"/>
          </p:nvPr>
        </p:nvSpPr>
        <p:spPr>
          <a:xfrm>
            <a:off x="560658" y="4285077"/>
            <a:ext cx="3422177" cy="1789146"/>
          </a:xfrm>
          <a:ln/>
        </p:spPr>
        <p:txBody>
          <a:bodyPr anchor="ctr"/>
          <a:lstStyle/>
          <a:p>
            <a:pPr algn="ctr"/>
            <a:r>
              <a:rPr sz="4000">
                <a:latin typeface="Times New Roman"/>
              </a:rPr>
              <a:t>матеріальних нормах</a:t>
            </a:r>
          </a:p>
        </p:txBody>
      </p:sp>
      <p:sp>
        <p:nvSpPr>
          <p:cNvPr id="4" name="Текст 3"/>
          <p:cNvSpPr>
            <a:spLocks noGrp="1"/>
          </p:cNvSpPr>
          <p:nvPr>
            <p:ph type="body" idx="3"/>
          </p:nvPr>
        </p:nvSpPr>
        <p:spPr>
          <a:xfrm>
            <a:off x="4877199" y="4259823"/>
            <a:ext cx="3733795" cy="1822828"/>
          </a:xfrm>
          <a:ln/>
        </p:spPr>
        <p:txBody>
          <a:bodyPr anchor="ctr"/>
          <a:lstStyle/>
          <a:p>
            <a:pPr algn="ctr"/>
            <a:r>
              <a:rPr sz="4000">
                <a:latin typeface="Times New Roman"/>
              </a:rPr>
              <a:t>процесуальних нормах</a:t>
            </a:r>
          </a:p>
        </p:txBody>
      </p:sp>
      <p:sp>
        <p:nvSpPr>
          <p:cNvPr id="138" name="hexagon 138"/>
          <p:cNvSpPr/>
          <p:nvPr/>
        </p:nvSpPr>
        <p:spPr>
          <a:xfrm>
            <a:off x="2781806" y="2826260"/>
            <a:ext cx="3580386" cy="817054"/>
          </a:xfrm>
          <a:prstGeom prst="hexagon">
            <a:avLst/>
          </a:prstGeom>
          <a:solidFill>
            <a:srgbClr val="FFFFFF"/>
          </a:solidFill>
          <a:ln w="25400">
            <a:solidFill>
              <a:srgbClr val="27405E"/>
            </a:solidFill>
          </a:ln>
        </p:spPr>
        <p:txBody>
          <a:bodyPr anchor="ctr"/>
          <a:lstStyle/>
          <a:p>
            <a:pPr algn="ctr"/>
            <a:r>
              <a:rPr sz="3600"/>
              <a:t>визначені в:</a:t>
            </a:r>
          </a:p>
        </p:txBody>
      </p:sp>
      <p:cxnSp>
        <p:nvCxnSpPr>
          <p:cNvPr id="139" name="straightConnector1 139"/>
          <p:cNvCxnSpPr/>
          <p:nvPr/>
        </p:nvCxnSpPr>
        <p:spPr>
          <a:xfrm>
            <a:off x="5500694" y="3643314"/>
            <a:ext cx="842983" cy="719535"/>
          </a:xfrm>
          <a:prstGeom prst="straightConnector1">
            <a:avLst/>
          </a:prstGeom>
          <a:solidFill>
            <a:srgbClr val="4F81BD"/>
          </a:solidFill>
          <a:ln w="25400">
            <a:solidFill>
              <a:srgbClr val="4F81BD">
                <a:shade val="50000"/>
              </a:srgbClr>
            </a:solidFill>
            <a:prstDash val="solid"/>
            <a:tailEnd type="arrow" w="med" len="med"/>
          </a:ln>
        </p:spPr>
      </p:cxnSp>
      <p:cxnSp>
        <p:nvCxnSpPr>
          <p:cNvPr id="140" name="straightConnector1 140"/>
          <p:cNvCxnSpPr/>
          <p:nvPr/>
        </p:nvCxnSpPr>
        <p:spPr>
          <a:xfrm rot="10800000" flipV="1">
            <a:off x="2789610" y="3643314"/>
            <a:ext cx="782258" cy="750880"/>
          </a:xfrm>
          <a:prstGeom prst="straightConnector1">
            <a:avLst/>
          </a:prstGeom>
          <a:solidFill>
            <a:srgbClr val="4F81BD"/>
          </a:solidFill>
          <a:ln w="25400">
            <a:solidFill>
              <a:srgbClr val="4F81BD">
                <a:shade val="50000"/>
              </a:srgbClr>
            </a:solidFill>
            <a:prstDash val="solid"/>
            <a:tailEnd type="arrow"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Rect 34"/>
          <p:cNvSpPr/>
          <p:nvPr/>
        </p:nvSpPr>
        <p:spPr>
          <a:xfrm>
            <a:off x="157078" y="205201"/>
            <a:ext cx="8709975" cy="1117662"/>
          </a:xfrm>
          <a:prstGeom prst="roundRect">
            <a:avLst/>
          </a:prstGeom>
          <a:solidFill>
            <a:srgbClr val="FDE3FF"/>
          </a:solidFill>
          <a:ln w="25400">
            <a:solidFill>
              <a:srgbClr val="27405E"/>
            </a:solidFill>
          </a:ln>
        </p:spPr>
        <p:txBody>
          <a:bodyPr anchor="ctr"/>
          <a:lstStyle/>
          <a:p>
            <a:pPr algn="ctr"/>
            <a:r>
              <a:rPr lang="uk-UA" sz="3200" b="1" dirty="0" smtClean="0">
                <a:solidFill>
                  <a:srgbClr val="000000"/>
                </a:solidFill>
                <a:latin typeface="Times New Roman" pitchFamily="18" charset="0"/>
                <a:cs typeface="Times New Roman" pitchFamily="18" charset="0"/>
              </a:rPr>
              <a:t>Законодавче визначення поняття</a:t>
            </a:r>
          </a:p>
          <a:p>
            <a:pPr algn="ctr"/>
            <a:r>
              <a:rPr lang="uk-UA" sz="3200" b="1" dirty="0" smtClean="0">
                <a:solidFill>
                  <a:srgbClr val="000000"/>
                </a:solidFill>
                <a:latin typeface="Times New Roman" pitchFamily="18" charset="0"/>
                <a:cs typeface="Times New Roman" pitchFamily="18" charset="0"/>
              </a:rPr>
              <a:t>"адміністративна відповідальність"</a:t>
            </a:r>
            <a:endParaRPr lang="uk-UA" sz="3200" b="1" dirty="0">
              <a:solidFill>
                <a:srgbClr val="000000"/>
              </a:solidFill>
              <a:latin typeface="Times New Roman" pitchFamily="18" charset="0"/>
              <a:cs typeface="Times New Roman" pitchFamily="18" charset="0"/>
            </a:endParaRPr>
          </a:p>
        </p:txBody>
      </p:sp>
      <p:sp>
        <p:nvSpPr>
          <p:cNvPr id="35" name="rect 35"/>
          <p:cNvSpPr/>
          <p:nvPr/>
        </p:nvSpPr>
        <p:spPr>
          <a:xfrm>
            <a:off x="162436" y="3533463"/>
            <a:ext cx="8819112" cy="3040893"/>
          </a:xfrm>
          <a:prstGeom prst="rect">
            <a:avLst/>
          </a:prstGeom>
          <a:solidFill>
            <a:srgbClr val="CFFFF3"/>
          </a:solidFill>
          <a:ln w="25400">
            <a:solidFill>
              <a:srgbClr val="27405E"/>
            </a:solidFill>
          </a:ln>
        </p:spPr>
        <p:txBody>
          <a:bodyPr anchor="t"/>
          <a:lstStyle/>
          <a:p>
            <a:pPr algn="ctr"/>
            <a:r>
              <a:rPr lang="uk-UA" sz="2800" dirty="0" smtClean="0">
                <a:solidFill>
                  <a:srgbClr val="000000"/>
                </a:solidFill>
                <a:latin typeface="Times New Roman"/>
              </a:rPr>
              <a:t> один з </a:t>
            </a:r>
            <a:r>
              <a:rPr lang="uk-UA" sz="2800" b="1" dirty="0" smtClean="0">
                <a:solidFill>
                  <a:srgbClr val="000000"/>
                </a:solidFill>
                <a:latin typeface="Times New Roman"/>
              </a:rPr>
              <a:t>основних видів юридичної відповідальності в Україні</a:t>
            </a:r>
            <a:r>
              <a:rPr lang="uk-UA" sz="2800" dirty="0" smtClean="0">
                <a:solidFill>
                  <a:srgbClr val="000000"/>
                </a:solidFill>
                <a:latin typeface="Times New Roman"/>
              </a:rPr>
              <a:t>, яка являється наслідком невиконання чи неналежного виконання особою норм адміністративного законодавства, що тягне невідворотне реагування держави на адміністративні правопорушення (проступки), та встановлюється виключно законами тощо.</a:t>
            </a:r>
            <a:endParaRPr lang="uk-UA" sz="2800" dirty="0">
              <a:solidFill>
                <a:srgbClr val="000000"/>
              </a:solidFill>
              <a:latin typeface="Times New Roman"/>
            </a:endParaRPr>
          </a:p>
        </p:txBody>
      </p:sp>
      <p:sp>
        <p:nvSpPr>
          <p:cNvPr id="2053" name="Rectangle 5"/>
          <p:cNvSpPr>
            <a:spLocks noChangeArrowheads="1"/>
          </p:cNvSpPr>
          <p:nvPr/>
        </p:nvSpPr>
        <p:spPr bwMode="auto">
          <a:xfrm>
            <a:off x="920748" y="1502182"/>
            <a:ext cx="7620595" cy="1508000"/>
          </a:xfrm>
          <a:prstGeom prst="roundRect">
            <a:avLst/>
          </a:prstGeom>
          <a:solidFill>
            <a:srgbClr val="FFFF00">
              <a:alpha val="19215"/>
            </a:srgbClr>
          </a:solidFill>
          <a:ln w="9525">
            <a:solidFill>
              <a:schemeClr val="tx1"/>
            </a:solidFill>
            <a:miter lim="800000"/>
            <a:headEnd/>
            <a:tailEnd/>
          </a:ln>
          <a:effectLst/>
        </p:spPr>
        <p:txBody>
          <a:bodyPr wrap="none" anchor="ctr"/>
          <a:lstStyle/>
          <a:p>
            <a:pPr algn="ctr">
              <a:buNone/>
            </a:pPr>
            <a:endParaRPr lang="uk-UA" dirty="0" smtClean="0"/>
          </a:p>
          <a:p>
            <a:pPr algn="ctr">
              <a:buNone/>
            </a:pPr>
            <a:r>
              <a:rPr lang="uk-UA" sz="3000" b="1" dirty="0" smtClean="0">
                <a:solidFill>
                  <a:srgbClr val="000000"/>
                </a:solidFill>
                <a:latin typeface="Times New Roman"/>
              </a:rPr>
              <a:t>Ст. 92 Конституції України</a:t>
            </a:r>
            <a:r>
              <a:rPr lang="uk-UA" sz="3000" dirty="0" smtClean="0">
                <a:solidFill>
                  <a:srgbClr val="000000"/>
                </a:solidFill>
                <a:latin typeface="Times New Roman"/>
              </a:rPr>
              <a:t> визначає</a:t>
            </a:r>
          </a:p>
          <a:p>
            <a:pPr algn="ctr">
              <a:buNone/>
            </a:pPr>
            <a:r>
              <a:rPr lang="uk-UA" sz="3000" dirty="0" smtClean="0">
                <a:solidFill>
                  <a:srgbClr val="000000"/>
                </a:solidFill>
                <a:latin typeface="Times New Roman"/>
              </a:rPr>
              <a:t> адміністративну відповідальність як</a:t>
            </a:r>
            <a:endParaRPr lang="uk-UA" sz="3000" dirty="0">
              <a:solidFill>
                <a:srgbClr val="000000"/>
              </a:solidFill>
              <a:latin typeface="Times New Roman"/>
            </a:endParaRPr>
          </a:p>
        </p:txBody>
      </p:sp>
      <p:sp>
        <p:nvSpPr>
          <p:cNvPr id="2" name="Rectangle 5"/>
          <p:cNvSpPr>
            <a:spLocks noChangeArrowheads="1"/>
          </p:cNvSpPr>
          <p:nvPr/>
        </p:nvSpPr>
        <p:spPr bwMode="auto">
          <a:xfrm>
            <a:off x="4944340" y="3047534"/>
            <a:ext cx="13" cy="455972"/>
          </a:xfrm>
          <a:prstGeom prst="line">
            <a:avLst/>
          </a:prstGeom>
          <a:solidFill>
            <a:schemeClr val="accent1"/>
          </a:solidFill>
          <a:ln w="28575">
            <a:solidFill>
              <a:schemeClr val="tx1"/>
            </a:solidFill>
            <a:miter lim="800000"/>
            <a:headEnd/>
            <a:tailEnd type="arrow"/>
          </a:ln>
          <a:effectLst/>
        </p:spPr>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149" y="3413428"/>
            <a:ext cx="8623064" cy="1210349"/>
          </a:xfrm>
          <a:solidFill>
            <a:srgbClr val="FFFAC0"/>
          </a:solidFill>
          <a:ln/>
        </p:spPr>
        <p:txBody>
          <a:bodyPr anchor="ctr">
            <a:normAutofit fontScale="90000"/>
          </a:bodyPr>
          <a:lstStyle/>
          <a:p>
            <a:pPr algn="ctr"/>
            <a:r>
              <a:rPr sz="3600" dirty="0">
                <a:solidFill>
                  <a:srgbClr val="000000"/>
                </a:solidFill>
                <a:latin typeface="Times New Roman"/>
              </a:rPr>
              <a:t>- </a:t>
            </a:r>
            <a:r>
              <a:rPr sz="3600" dirty="0" err="1">
                <a:solidFill>
                  <a:srgbClr val="000000"/>
                </a:solidFill>
                <a:latin typeface="Times New Roman"/>
              </a:rPr>
              <a:t>принципи</a:t>
            </a:r>
            <a:r>
              <a:rPr sz="3600" dirty="0">
                <a:solidFill>
                  <a:srgbClr val="000000"/>
                </a:solidFill>
                <a:latin typeface="Times New Roman"/>
              </a:rPr>
              <a:t> </a:t>
            </a:r>
            <a:r>
              <a:rPr sz="3600" dirty="0" err="1">
                <a:solidFill>
                  <a:srgbClr val="000000"/>
                </a:solidFill>
                <a:latin typeface="Times New Roman"/>
              </a:rPr>
              <a:t>адміністративної</a:t>
            </a:r>
            <a:r>
              <a:rPr sz="3600" dirty="0">
                <a:solidFill>
                  <a:srgbClr val="000000"/>
                </a:solidFill>
                <a:latin typeface="Times New Roman"/>
              </a:rPr>
              <a:t> </a:t>
            </a:r>
            <a:r>
              <a:rPr sz="3600" dirty="0" err="1">
                <a:solidFill>
                  <a:srgbClr val="000000"/>
                </a:solidFill>
                <a:latin typeface="Times New Roman"/>
              </a:rPr>
              <a:t>відповідальності</a:t>
            </a:r>
            <a:r>
              <a:rPr sz="3600" dirty="0">
                <a:solidFill>
                  <a:srgbClr val="000000"/>
                </a:solidFill>
                <a:latin typeface="Times New Roman"/>
              </a:rPr>
              <a:t> </a:t>
            </a:r>
            <a:r>
              <a:rPr sz="3600" dirty="0" err="1">
                <a:solidFill>
                  <a:srgbClr val="000000"/>
                </a:solidFill>
                <a:latin typeface="Times New Roman"/>
              </a:rPr>
              <a:t>та</a:t>
            </a:r>
            <a:r>
              <a:rPr sz="3600" dirty="0">
                <a:solidFill>
                  <a:srgbClr val="000000"/>
                </a:solidFill>
                <a:latin typeface="Times New Roman"/>
              </a:rPr>
              <a:t> </a:t>
            </a:r>
            <a:r>
              <a:rPr sz="3600" dirty="0" err="1">
                <a:solidFill>
                  <a:srgbClr val="000000"/>
                </a:solidFill>
                <a:latin typeface="Times New Roman"/>
              </a:rPr>
              <a:t>її</a:t>
            </a:r>
            <a:r>
              <a:rPr sz="3600" dirty="0">
                <a:solidFill>
                  <a:srgbClr val="000000"/>
                </a:solidFill>
                <a:latin typeface="Times New Roman"/>
              </a:rPr>
              <a:t> </a:t>
            </a:r>
            <a:r>
              <a:rPr sz="3600" dirty="0" err="1">
                <a:solidFill>
                  <a:srgbClr val="000000"/>
                </a:solidFill>
                <a:latin typeface="Times New Roman"/>
              </a:rPr>
              <a:t>головні</a:t>
            </a:r>
            <a:r>
              <a:rPr sz="3600" dirty="0">
                <a:solidFill>
                  <a:srgbClr val="000000"/>
                </a:solidFill>
                <a:latin typeface="Times New Roman"/>
              </a:rPr>
              <a:t> </a:t>
            </a:r>
            <a:r>
              <a:rPr sz="3600" dirty="0" err="1">
                <a:solidFill>
                  <a:srgbClr val="000000"/>
                </a:solidFill>
                <a:latin typeface="Times New Roman"/>
              </a:rPr>
              <a:t>функції</a:t>
            </a:r>
            <a:r>
              <a:rPr sz="3600" dirty="0">
                <a:solidFill>
                  <a:srgbClr val="000000"/>
                </a:solidFill>
                <a:latin typeface="Times New Roman"/>
              </a:rPr>
              <a:t>;</a:t>
            </a:r>
          </a:p>
        </p:txBody>
      </p:sp>
      <p:sp>
        <p:nvSpPr>
          <p:cNvPr id="3" name="Текст 2"/>
          <p:cNvSpPr>
            <a:spLocks noGrp="1"/>
          </p:cNvSpPr>
          <p:nvPr>
            <p:ph type="body" idx="1"/>
          </p:nvPr>
        </p:nvSpPr>
        <p:spPr>
          <a:xfrm>
            <a:off x="249026" y="1565667"/>
            <a:ext cx="8677744" cy="1789146"/>
          </a:xfrm>
          <a:solidFill>
            <a:srgbClr val="FFFAC0"/>
          </a:solidFill>
          <a:ln/>
        </p:spPr>
        <p:txBody>
          <a:bodyPr anchor="t"/>
          <a:lstStyle/>
          <a:p>
            <a:pPr algn="ctr"/>
            <a:r>
              <a:rPr sz="3200" b="0" dirty="0">
                <a:solidFill>
                  <a:srgbClr val="000000"/>
                </a:solidFill>
                <a:latin typeface="Times New Roman"/>
              </a:rPr>
              <a:t>- </a:t>
            </a:r>
            <a:r>
              <a:rPr sz="3200" b="0" dirty="0" err="1">
                <a:solidFill>
                  <a:srgbClr val="000000"/>
                </a:solidFill>
                <a:latin typeface="Times New Roman"/>
              </a:rPr>
              <a:t>завдання</a:t>
            </a:r>
            <a:r>
              <a:rPr sz="3200" b="0" dirty="0">
                <a:solidFill>
                  <a:srgbClr val="000000"/>
                </a:solidFill>
                <a:latin typeface="Times New Roman"/>
              </a:rPr>
              <a:t>, </a:t>
            </a:r>
            <a:r>
              <a:rPr sz="3200" b="0" dirty="0" err="1">
                <a:solidFill>
                  <a:srgbClr val="000000"/>
                </a:solidFill>
                <a:latin typeface="Times New Roman"/>
              </a:rPr>
              <a:t>мету</a:t>
            </a:r>
            <a:r>
              <a:rPr sz="3200" b="0" dirty="0">
                <a:solidFill>
                  <a:srgbClr val="000000"/>
                </a:solidFill>
                <a:latin typeface="Times New Roman"/>
              </a:rPr>
              <a:t> </a:t>
            </a:r>
            <a:r>
              <a:rPr sz="3200" b="0" dirty="0" err="1">
                <a:solidFill>
                  <a:srgbClr val="000000"/>
                </a:solidFill>
                <a:latin typeface="Times New Roman"/>
              </a:rPr>
              <a:t>адміністративної</a:t>
            </a:r>
            <a:r>
              <a:rPr sz="3200" b="0" dirty="0">
                <a:solidFill>
                  <a:srgbClr val="000000"/>
                </a:solidFill>
                <a:latin typeface="Times New Roman"/>
              </a:rPr>
              <a:t> </a:t>
            </a:r>
            <a:r>
              <a:rPr sz="3200" b="0" dirty="0" err="1">
                <a:solidFill>
                  <a:srgbClr val="000000"/>
                </a:solidFill>
                <a:latin typeface="Times New Roman"/>
              </a:rPr>
              <a:t>відповідальності</a:t>
            </a:r>
            <a:r>
              <a:rPr sz="3200" b="0" dirty="0">
                <a:solidFill>
                  <a:srgbClr val="000000"/>
                </a:solidFill>
                <a:latin typeface="Times New Roman"/>
              </a:rPr>
              <a:t> </a:t>
            </a:r>
            <a:r>
              <a:rPr sz="3200" b="0" dirty="0" err="1">
                <a:solidFill>
                  <a:srgbClr val="000000"/>
                </a:solidFill>
                <a:latin typeface="Times New Roman"/>
              </a:rPr>
              <a:t>та</a:t>
            </a:r>
            <a:r>
              <a:rPr sz="3200" b="0" dirty="0">
                <a:solidFill>
                  <a:srgbClr val="000000"/>
                </a:solidFill>
                <a:latin typeface="Times New Roman"/>
              </a:rPr>
              <a:t> </a:t>
            </a:r>
            <a:r>
              <a:rPr sz="3200" b="0" dirty="0" err="1">
                <a:solidFill>
                  <a:srgbClr val="000000"/>
                </a:solidFill>
                <a:latin typeface="Times New Roman"/>
              </a:rPr>
              <a:t>її</a:t>
            </a:r>
            <a:r>
              <a:rPr sz="3200" b="0" dirty="0">
                <a:solidFill>
                  <a:srgbClr val="000000"/>
                </a:solidFill>
                <a:latin typeface="Times New Roman"/>
              </a:rPr>
              <a:t> </a:t>
            </a:r>
            <a:r>
              <a:rPr sz="3200" b="0" dirty="0" err="1">
                <a:solidFill>
                  <a:srgbClr val="000000"/>
                </a:solidFill>
                <a:latin typeface="Times New Roman"/>
              </a:rPr>
              <a:t>роль</a:t>
            </a:r>
            <a:r>
              <a:rPr sz="3200" b="0" dirty="0">
                <a:solidFill>
                  <a:srgbClr val="000000"/>
                </a:solidFill>
                <a:latin typeface="Times New Roman"/>
              </a:rPr>
              <a:t> у </a:t>
            </a:r>
            <a:r>
              <a:rPr sz="3200" b="0" dirty="0" err="1">
                <a:solidFill>
                  <a:srgbClr val="000000"/>
                </a:solidFill>
                <a:latin typeface="Times New Roman"/>
              </a:rPr>
              <a:t>профілактиці</a:t>
            </a:r>
            <a:r>
              <a:rPr sz="3200" b="0" dirty="0">
                <a:solidFill>
                  <a:srgbClr val="000000"/>
                </a:solidFill>
                <a:latin typeface="Times New Roman"/>
              </a:rPr>
              <a:t> </a:t>
            </a:r>
            <a:r>
              <a:rPr sz="3200" b="0" dirty="0" err="1">
                <a:solidFill>
                  <a:srgbClr val="000000"/>
                </a:solidFill>
                <a:latin typeface="Times New Roman"/>
              </a:rPr>
              <a:t>адміністративних</a:t>
            </a:r>
            <a:r>
              <a:rPr sz="3200" b="0" dirty="0">
                <a:solidFill>
                  <a:srgbClr val="000000"/>
                </a:solidFill>
                <a:latin typeface="Times New Roman"/>
              </a:rPr>
              <a:t> </a:t>
            </a:r>
            <a:r>
              <a:rPr sz="3200" b="0" dirty="0" err="1">
                <a:solidFill>
                  <a:srgbClr val="000000"/>
                </a:solidFill>
                <a:latin typeface="Times New Roman"/>
              </a:rPr>
              <a:t>проступків</a:t>
            </a:r>
            <a:r>
              <a:rPr sz="3200" b="0" dirty="0">
                <a:solidFill>
                  <a:srgbClr val="000000"/>
                </a:solidFill>
                <a:latin typeface="Times New Roman"/>
              </a:rPr>
              <a:t>;</a:t>
            </a:r>
          </a:p>
        </p:txBody>
      </p:sp>
      <p:sp>
        <p:nvSpPr>
          <p:cNvPr id="4" name="Текст 3"/>
          <p:cNvSpPr>
            <a:spLocks noGrp="1"/>
          </p:cNvSpPr>
          <p:nvPr>
            <p:ph type="body" idx="3"/>
          </p:nvPr>
        </p:nvSpPr>
        <p:spPr>
          <a:xfrm>
            <a:off x="328961" y="4680049"/>
            <a:ext cx="8606990" cy="1551058"/>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нормативні</a:t>
            </a:r>
            <a:r>
              <a:rPr sz="3200" b="0" dirty="0">
                <a:solidFill>
                  <a:srgbClr val="000000"/>
                </a:solidFill>
                <a:latin typeface="Times New Roman"/>
              </a:rPr>
              <a:t> </a:t>
            </a:r>
            <a:r>
              <a:rPr sz="3200" b="0" dirty="0" err="1">
                <a:solidFill>
                  <a:srgbClr val="000000"/>
                </a:solidFill>
                <a:latin typeface="Times New Roman"/>
              </a:rPr>
              <a:t>акти</a:t>
            </a:r>
            <a:r>
              <a:rPr sz="3200" b="0" dirty="0">
                <a:solidFill>
                  <a:srgbClr val="000000"/>
                </a:solidFill>
                <a:latin typeface="Times New Roman"/>
              </a:rPr>
              <a:t>, </a:t>
            </a:r>
            <a:r>
              <a:rPr sz="3200" b="0" dirty="0" err="1">
                <a:solidFill>
                  <a:srgbClr val="000000"/>
                </a:solidFill>
                <a:latin typeface="Times New Roman"/>
              </a:rPr>
              <a:t>якими</a:t>
            </a:r>
            <a:r>
              <a:rPr sz="3200" b="0" dirty="0">
                <a:solidFill>
                  <a:srgbClr val="000000"/>
                </a:solidFill>
                <a:latin typeface="Times New Roman"/>
              </a:rPr>
              <a:t> </a:t>
            </a:r>
            <a:r>
              <a:rPr sz="3200" b="0" dirty="0" err="1">
                <a:solidFill>
                  <a:srgbClr val="000000"/>
                </a:solidFill>
                <a:latin typeface="Times New Roman"/>
              </a:rPr>
              <a:t>адміністративна</a:t>
            </a:r>
            <a:r>
              <a:rPr sz="3200" b="0" dirty="0">
                <a:solidFill>
                  <a:srgbClr val="000000"/>
                </a:solidFill>
                <a:latin typeface="Times New Roman"/>
              </a:rPr>
              <a:t> </a:t>
            </a:r>
            <a:r>
              <a:rPr sz="3200" b="0" dirty="0" err="1">
                <a:solidFill>
                  <a:srgbClr val="000000"/>
                </a:solidFill>
                <a:latin typeface="Times New Roman"/>
              </a:rPr>
              <a:t>відповідальність</a:t>
            </a:r>
            <a:r>
              <a:rPr sz="3200" b="0" dirty="0">
                <a:solidFill>
                  <a:srgbClr val="000000"/>
                </a:solidFill>
                <a:latin typeface="Times New Roman"/>
              </a:rPr>
              <a:t> </a:t>
            </a:r>
            <a:r>
              <a:rPr sz="3200" b="0" dirty="0" err="1">
                <a:solidFill>
                  <a:srgbClr val="000000"/>
                </a:solidFill>
                <a:latin typeface="Times New Roman"/>
              </a:rPr>
              <a:t>передбачається</a:t>
            </a:r>
            <a:r>
              <a:rPr sz="3200" b="0" dirty="0">
                <a:solidFill>
                  <a:srgbClr val="000000"/>
                </a:solidFill>
                <a:latin typeface="Times New Roman"/>
              </a:rPr>
              <a:t>;</a:t>
            </a:r>
          </a:p>
        </p:txBody>
      </p:sp>
      <p:sp>
        <p:nvSpPr>
          <p:cNvPr id="141" name="roundRect 141"/>
          <p:cNvSpPr/>
          <p:nvPr/>
        </p:nvSpPr>
        <p:spPr>
          <a:xfrm>
            <a:off x="297205" y="191039"/>
            <a:ext cx="8566444" cy="1264429"/>
          </a:xfrm>
          <a:prstGeom prst="roundRect">
            <a:avLst/>
          </a:prstGeom>
          <a:solidFill>
            <a:srgbClr val="FDEBFF"/>
          </a:solidFill>
          <a:ln w="25400">
            <a:solidFill>
              <a:srgbClr val="27405E"/>
            </a:solidFill>
          </a:ln>
        </p:spPr>
        <p:txBody>
          <a:bodyPr anchor="t"/>
          <a:lstStyle/>
          <a:p>
            <a:pPr algn="ctr"/>
            <a:r>
              <a:rPr sz="3200" b="1" dirty="0" err="1">
                <a:latin typeface="Times New Roman"/>
              </a:rPr>
              <a:t>Матеріальні</a:t>
            </a:r>
            <a:r>
              <a:rPr sz="3200" b="1" dirty="0">
                <a:latin typeface="Times New Roman"/>
              </a:rPr>
              <a:t> </a:t>
            </a:r>
            <a:r>
              <a:rPr sz="3200" b="1" dirty="0" err="1">
                <a:latin typeface="Times New Roman"/>
              </a:rPr>
              <a:t>норми</a:t>
            </a:r>
            <a:endParaRPr sz="3200" b="1" dirty="0">
              <a:latin typeface="Times New Roman"/>
            </a:endParaRPr>
          </a:p>
          <a:p>
            <a:pPr algn="ctr"/>
            <a:r>
              <a:rPr sz="3200" dirty="0" err="1">
                <a:latin typeface="Times New Roman"/>
              </a:rPr>
              <a:t>визначають</a:t>
            </a:r>
            <a:r>
              <a:rPr sz="3200" dirty="0">
                <a:latin typeface="Times New Roman"/>
              </a:rPr>
              <a:t> </a:t>
            </a:r>
            <a:r>
              <a:rPr sz="3200" dirty="0" err="1">
                <a:latin typeface="Times New Roman"/>
              </a:rPr>
              <a:t>та</a:t>
            </a:r>
            <a:r>
              <a:rPr sz="3200" dirty="0">
                <a:latin typeface="Times New Roman"/>
              </a:rPr>
              <a:t> </a:t>
            </a:r>
            <a:r>
              <a:rPr sz="3200" dirty="0" err="1">
                <a:latin typeface="Times New Roman"/>
              </a:rPr>
              <a:t>закріплюють</a:t>
            </a:r>
            <a:r>
              <a:rPr sz="3200" dirty="0">
                <a:latin typeface="Times New Roman"/>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
          <p:cNvSpPr>
            <a:spLocks noGrp="1"/>
          </p:cNvSpPr>
          <p:nvPr>
            <p:ph type="title"/>
          </p:nvPr>
        </p:nvSpPr>
        <p:spPr>
          <a:xfrm>
            <a:off x="282764" y="2206609"/>
            <a:ext cx="8623064" cy="1210349"/>
          </a:xfrm>
          <a:solidFill>
            <a:srgbClr val="FFFAC0"/>
          </a:solidFill>
          <a:ln/>
        </p:spPr>
        <p:txBody>
          <a:bodyPr anchor="t">
            <a:normAutofit fontScale="90000"/>
          </a:bodyPr>
          <a:lstStyle/>
          <a:p>
            <a:pPr algn="ctr"/>
            <a:r>
              <a:rPr sz="3600" dirty="0">
                <a:solidFill>
                  <a:srgbClr val="000000"/>
                </a:solidFill>
                <a:latin typeface="Times New Roman"/>
              </a:rPr>
              <a:t>- </a:t>
            </a:r>
            <a:r>
              <a:rPr sz="3600" dirty="0" err="1">
                <a:solidFill>
                  <a:srgbClr val="000000"/>
                </a:solidFill>
                <a:latin typeface="Times New Roman"/>
              </a:rPr>
              <a:t>загальні</a:t>
            </a:r>
            <a:r>
              <a:rPr sz="3600" dirty="0">
                <a:solidFill>
                  <a:srgbClr val="000000"/>
                </a:solidFill>
                <a:latin typeface="Times New Roman"/>
              </a:rPr>
              <a:t> </a:t>
            </a:r>
            <a:r>
              <a:rPr sz="3600" dirty="0" err="1">
                <a:solidFill>
                  <a:srgbClr val="000000"/>
                </a:solidFill>
                <a:latin typeface="Times New Roman"/>
              </a:rPr>
              <a:t>підстави</a:t>
            </a:r>
            <a:r>
              <a:rPr sz="3600" dirty="0">
                <a:solidFill>
                  <a:srgbClr val="000000"/>
                </a:solidFill>
                <a:latin typeface="Times New Roman"/>
              </a:rPr>
              <a:t> </a:t>
            </a:r>
            <a:r>
              <a:rPr sz="3600" dirty="0" err="1">
                <a:solidFill>
                  <a:srgbClr val="000000"/>
                </a:solidFill>
                <a:latin typeface="Times New Roman"/>
              </a:rPr>
              <a:t>адміністративної</a:t>
            </a:r>
            <a:r>
              <a:rPr sz="3600" dirty="0">
                <a:solidFill>
                  <a:srgbClr val="000000"/>
                </a:solidFill>
                <a:latin typeface="Times New Roman"/>
              </a:rPr>
              <a:t> </a:t>
            </a:r>
            <a:r>
              <a:rPr sz="3600" dirty="0" err="1">
                <a:solidFill>
                  <a:srgbClr val="000000"/>
                </a:solidFill>
                <a:latin typeface="Times New Roman"/>
              </a:rPr>
              <a:t>відповідальності</a:t>
            </a:r>
            <a:r>
              <a:rPr sz="3600" dirty="0">
                <a:solidFill>
                  <a:srgbClr val="000000"/>
                </a:solidFill>
                <a:latin typeface="Times New Roman"/>
              </a:rPr>
              <a:t>;</a:t>
            </a:r>
          </a:p>
        </p:txBody>
      </p:sp>
      <p:sp>
        <p:nvSpPr>
          <p:cNvPr id="144" name="Shape 2"/>
          <p:cNvSpPr>
            <a:spLocks noGrp="1"/>
          </p:cNvSpPr>
          <p:nvPr>
            <p:ph type="body" idx="1"/>
          </p:nvPr>
        </p:nvSpPr>
        <p:spPr>
          <a:xfrm>
            <a:off x="249026" y="291819"/>
            <a:ext cx="8677744" cy="1789146"/>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ступінь</a:t>
            </a:r>
            <a:r>
              <a:rPr sz="3200" b="0" dirty="0">
                <a:solidFill>
                  <a:srgbClr val="000000"/>
                </a:solidFill>
                <a:latin typeface="Times New Roman"/>
              </a:rPr>
              <a:t> </a:t>
            </a:r>
            <a:r>
              <a:rPr sz="3200" b="0" dirty="0" err="1">
                <a:solidFill>
                  <a:srgbClr val="000000"/>
                </a:solidFill>
                <a:latin typeface="Times New Roman"/>
              </a:rPr>
              <a:t>адміністративної</a:t>
            </a:r>
            <a:r>
              <a:rPr sz="3200" b="0" dirty="0">
                <a:solidFill>
                  <a:srgbClr val="000000"/>
                </a:solidFill>
                <a:latin typeface="Times New Roman"/>
              </a:rPr>
              <a:t> </a:t>
            </a:r>
            <a:r>
              <a:rPr sz="3200" b="0" dirty="0" err="1">
                <a:solidFill>
                  <a:srgbClr val="000000"/>
                </a:solidFill>
                <a:latin typeface="Times New Roman"/>
              </a:rPr>
              <a:t>протиправності</a:t>
            </a:r>
            <a:r>
              <a:rPr sz="3200" b="0" dirty="0">
                <a:solidFill>
                  <a:srgbClr val="000000"/>
                </a:solidFill>
                <a:latin typeface="Times New Roman"/>
              </a:rPr>
              <a:t>, </a:t>
            </a:r>
            <a:r>
              <a:rPr sz="3200" b="0" dirty="0" err="1">
                <a:solidFill>
                  <a:srgbClr val="000000"/>
                </a:solidFill>
                <a:latin typeface="Times New Roman"/>
              </a:rPr>
              <a:t>тобто</a:t>
            </a:r>
            <a:r>
              <a:rPr sz="3200" b="0" dirty="0">
                <a:solidFill>
                  <a:srgbClr val="000000"/>
                </a:solidFill>
                <a:latin typeface="Times New Roman"/>
              </a:rPr>
              <a:t> </a:t>
            </a:r>
            <a:r>
              <a:rPr sz="3200" b="0" dirty="0" err="1">
                <a:solidFill>
                  <a:srgbClr val="000000"/>
                </a:solidFill>
                <a:latin typeface="Times New Roman"/>
              </a:rPr>
              <a:t>які</a:t>
            </a:r>
            <a:r>
              <a:rPr sz="3200" b="0" dirty="0">
                <a:solidFill>
                  <a:srgbClr val="000000"/>
                </a:solidFill>
                <a:latin typeface="Times New Roman"/>
              </a:rPr>
              <a:t> з </a:t>
            </a:r>
            <a:r>
              <a:rPr sz="3200" b="0" dirty="0" err="1">
                <a:solidFill>
                  <a:srgbClr val="000000"/>
                </a:solidFill>
                <a:latin typeface="Times New Roman"/>
              </a:rPr>
              <a:t>адміністративних</a:t>
            </a:r>
            <a:r>
              <a:rPr sz="3200" b="0" dirty="0">
                <a:solidFill>
                  <a:srgbClr val="000000"/>
                </a:solidFill>
                <a:latin typeface="Times New Roman"/>
              </a:rPr>
              <a:t> </a:t>
            </a:r>
            <a:r>
              <a:rPr sz="3200" b="0" dirty="0" err="1">
                <a:solidFill>
                  <a:srgbClr val="000000"/>
                </a:solidFill>
                <a:latin typeface="Times New Roman"/>
              </a:rPr>
              <a:t>проступків</a:t>
            </a:r>
            <a:r>
              <a:rPr sz="3200" b="0" dirty="0">
                <a:solidFill>
                  <a:srgbClr val="000000"/>
                </a:solidFill>
                <a:latin typeface="Times New Roman"/>
              </a:rPr>
              <a:t> є </a:t>
            </a:r>
            <a:r>
              <a:rPr sz="3200" b="0" dirty="0" err="1">
                <a:solidFill>
                  <a:srgbClr val="000000"/>
                </a:solidFill>
                <a:latin typeface="Times New Roman"/>
              </a:rPr>
              <a:t>протиправними</a:t>
            </a:r>
            <a:r>
              <a:rPr sz="3200" b="0" dirty="0">
                <a:solidFill>
                  <a:srgbClr val="000000"/>
                </a:solidFill>
                <a:latin typeface="Times New Roman"/>
              </a:rPr>
              <a:t>;</a:t>
            </a:r>
          </a:p>
        </p:txBody>
      </p:sp>
      <p:sp>
        <p:nvSpPr>
          <p:cNvPr id="145" name="Shape 3"/>
          <p:cNvSpPr>
            <a:spLocks noGrp="1"/>
          </p:cNvSpPr>
          <p:nvPr>
            <p:ph type="body" idx="3"/>
          </p:nvPr>
        </p:nvSpPr>
        <p:spPr>
          <a:xfrm>
            <a:off x="280894" y="3516427"/>
            <a:ext cx="8629915" cy="1382162"/>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види</a:t>
            </a:r>
            <a:r>
              <a:rPr sz="3200" b="0" dirty="0">
                <a:solidFill>
                  <a:srgbClr val="000000"/>
                </a:solidFill>
                <a:latin typeface="Times New Roman"/>
              </a:rPr>
              <a:t> </a:t>
            </a:r>
            <a:r>
              <a:rPr sz="3200" b="0" dirty="0" err="1">
                <a:solidFill>
                  <a:srgbClr val="000000"/>
                </a:solidFill>
                <a:latin typeface="Times New Roman"/>
              </a:rPr>
              <a:t>адміністративної</a:t>
            </a:r>
            <a:r>
              <a:rPr sz="3200" b="0" dirty="0">
                <a:solidFill>
                  <a:srgbClr val="000000"/>
                </a:solidFill>
                <a:latin typeface="Times New Roman"/>
              </a:rPr>
              <a:t> </a:t>
            </a:r>
            <a:r>
              <a:rPr sz="3200" b="0" dirty="0" err="1">
                <a:solidFill>
                  <a:srgbClr val="000000"/>
                </a:solidFill>
                <a:latin typeface="Times New Roman"/>
              </a:rPr>
              <a:t>відповідальності</a:t>
            </a:r>
            <a:r>
              <a:rPr sz="3200" b="0" dirty="0">
                <a:solidFill>
                  <a:srgbClr val="000000"/>
                </a:solidFill>
                <a:latin typeface="Times New Roman"/>
              </a:rPr>
              <a:t> </a:t>
            </a:r>
            <a:r>
              <a:rPr sz="3200" b="0" dirty="0" err="1">
                <a:solidFill>
                  <a:srgbClr val="000000"/>
                </a:solidFill>
                <a:latin typeface="Times New Roman"/>
              </a:rPr>
              <a:t>та</a:t>
            </a:r>
            <a:r>
              <a:rPr sz="3200" b="0" dirty="0">
                <a:solidFill>
                  <a:srgbClr val="000000"/>
                </a:solidFill>
                <a:latin typeface="Times New Roman"/>
              </a:rPr>
              <a:t> </a:t>
            </a:r>
            <a:r>
              <a:rPr sz="3200" b="0" dirty="0" err="1">
                <a:solidFill>
                  <a:srgbClr val="000000"/>
                </a:solidFill>
                <a:latin typeface="Times New Roman"/>
              </a:rPr>
              <a:t>коло</a:t>
            </a:r>
            <a:r>
              <a:rPr sz="3200" b="0" dirty="0">
                <a:solidFill>
                  <a:srgbClr val="000000"/>
                </a:solidFill>
                <a:latin typeface="Times New Roman"/>
              </a:rPr>
              <a:t> </a:t>
            </a:r>
            <a:r>
              <a:rPr sz="3200" b="0" dirty="0" err="1">
                <a:solidFill>
                  <a:srgbClr val="000000"/>
                </a:solidFill>
                <a:latin typeface="Times New Roman"/>
              </a:rPr>
              <a:t>її</a:t>
            </a:r>
            <a:r>
              <a:rPr sz="3200" b="0" dirty="0">
                <a:solidFill>
                  <a:srgbClr val="000000"/>
                </a:solidFill>
                <a:latin typeface="Times New Roman"/>
              </a:rPr>
              <a:t> </a:t>
            </a:r>
            <a:r>
              <a:rPr sz="3200" b="0" dirty="0" err="1">
                <a:solidFill>
                  <a:srgbClr val="000000"/>
                </a:solidFill>
                <a:latin typeface="Times New Roman"/>
              </a:rPr>
              <a:t>суб'єктів</a:t>
            </a:r>
            <a:r>
              <a:rPr sz="3200" b="0" dirty="0">
                <a:solidFill>
                  <a:srgbClr val="000000"/>
                </a:solidFill>
                <a:latin typeface="Times New Roman"/>
              </a:rPr>
              <a:t>;</a:t>
            </a:r>
          </a:p>
        </p:txBody>
      </p:sp>
      <p:sp>
        <p:nvSpPr>
          <p:cNvPr id="146" name="Shape 4"/>
          <p:cNvSpPr>
            <a:spLocks noGrp="1"/>
          </p:cNvSpPr>
          <p:nvPr>
            <p:ph idx="2"/>
          </p:nvPr>
        </p:nvSpPr>
        <p:spPr>
          <a:xfrm>
            <a:off x="318385" y="5004196"/>
            <a:ext cx="8562802" cy="1492736"/>
          </a:xfrm>
          <a:solidFill>
            <a:srgbClr val="FFFAC0"/>
          </a:solidFill>
          <a:ln/>
        </p:spPr>
        <p:txBody>
          <a:bodyPr anchor="ctr">
            <a:normAutofit/>
          </a:bodyPr>
          <a:lstStyle/>
          <a:p>
            <a:pPr algn="ctr">
              <a:buNone/>
            </a:pPr>
            <a:r>
              <a:rPr sz="3200" dirty="0">
                <a:latin typeface="Times New Roman"/>
              </a:rPr>
              <a:t>- </a:t>
            </a:r>
            <a:r>
              <a:rPr sz="3200" dirty="0" err="1">
                <a:latin typeface="Times New Roman"/>
              </a:rPr>
              <a:t>адміністративні</a:t>
            </a:r>
            <a:r>
              <a:rPr sz="3200" dirty="0">
                <a:latin typeface="Times New Roman"/>
              </a:rPr>
              <a:t> </a:t>
            </a:r>
            <a:r>
              <a:rPr sz="3200" dirty="0" err="1">
                <a:latin typeface="Times New Roman"/>
              </a:rPr>
              <a:t>стягнення</a:t>
            </a:r>
            <a:r>
              <a:rPr sz="3200" dirty="0">
                <a:latin typeface="Times New Roman"/>
              </a:rPr>
              <a:t> – </a:t>
            </a:r>
            <a:r>
              <a:rPr sz="3200" dirty="0" err="1">
                <a:latin typeface="Times New Roman"/>
              </a:rPr>
              <a:t>конкретні</a:t>
            </a:r>
            <a:r>
              <a:rPr sz="3200" dirty="0">
                <a:latin typeface="Times New Roman"/>
              </a:rPr>
              <a:t> </a:t>
            </a:r>
            <a:r>
              <a:rPr sz="3200" dirty="0" err="1">
                <a:latin typeface="Times New Roman"/>
              </a:rPr>
              <a:t>види</a:t>
            </a:r>
            <a:r>
              <a:rPr sz="3200" dirty="0">
                <a:latin typeface="Times New Roman"/>
              </a:rPr>
              <a:t> </a:t>
            </a:r>
            <a:r>
              <a:rPr sz="3200" dirty="0" err="1">
                <a:latin typeface="Times New Roman"/>
              </a:rPr>
              <a:t>адміністративного</a:t>
            </a:r>
            <a:r>
              <a:rPr sz="3200" dirty="0">
                <a:latin typeface="Times New Roman"/>
              </a:rPr>
              <a:t> </a:t>
            </a:r>
            <a:r>
              <a:rPr sz="3200" dirty="0" err="1">
                <a:latin typeface="Times New Roman"/>
              </a:rPr>
              <a:t>покарання</a:t>
            </a:r>
            <a:r>
              <a:rPr sz="3200" dirty="0">
                <a:latin typeface="Times New Roman"/>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
          <p:cNvSpPr>
            <a:spLocks noGrp="1"/>
          </p:cNvSpPr>
          <p:nvPr>
            <p:ph type="title"/>
          </p:nvPr>
        </p:nvSpPr>
        <p:spPr>
          <a:xfrm>
            <a:off x="282764" y="2206609"/>
            <a:ext cx="8589536" cy="2023271"/>
          </a:xfrm>
          <a:solidFill>
            <a:srgbClr val="FFFAC0"/>
          </a:solidFill>
          <a:ln/>
        </p:spPr>
        <p:txBody>
          <a:bodyPr anchor="t"/>
          <a:lstStyle/>
          <a:p>
            <a:pPr algn="ctr"/>
            <a:r>
              <a:rPr sz="3200" dirty="0">
                <a:solidFill>
                  <a:srgbClr val="000000"/>
                </a:solidFill>
                <a:latin typeface="Times New Roman"/>
              </a:rPr>
              <a:t>- </a:t>
            </a:r>
            <a:r>
              <a:rPr sz="3200" dirty="0" err="1">
                <a:solidFill>
                  <a:srgbClr val="000000"/>
                </a:solidFill>
                <a:latin typeface="Times New Roman"/>
              </a:rPr>
              <a:t>обставини</a:t>
            </a:r>
            <a:r>
              <a:rPr sz="3200" dirty="0">
                <a:solidFill>
                  <a:srgbClr val="000000"/>
                </a:solidFill>
                <a:latin typeface="Times New Roman"/>
              </a:rPr>
              <a:t>, </a:t>
            </a:r>
            <a:r>
              <a:rPr sz="3200" dirty="0" err="1">
                <a:solidFill>
                  <a:srgbClr val="000000"/>
                </a:solidFill>
                <a:latin typeface="Times New Roman"/>
              </a:rPr>
              <a:t>які</a:t>
            </a:r>
            <a:r>
              <a:rPr sz="3200" dirty="0">
                <a:solidFill>
                  <a:srgbClr val="000000"/>
                </a:solidFill>
                <a:latin typeface="Times New Roman"/>
              </a:rPr>
              <a:t> </a:t>
            </a:r>
            <a:r>
              <a:rPr sz="3200" dirty="0" err="1">
                <a:solidFill>
                  <a:srgbClr val="000000"/>
                </a:solidFill>
                <a:latin typeface="Times New Roman"/>
              </a:rPr>
              <a:t>виключають</a:t>
            </a:r>
            <a:r>
              <a:rPr sz="3200" dirty="0">
                <a:solidFill>
                  <a:srgbClr val="000000"/>
                </a:solidFill>
                <a:latin typeface="Times New Roman"/>
              </a:rPr>
              <a:t> </a:t>
            </a:r>
            <a:r>
              <a:rPr sz="3200" dirty="0" err="1">
                <a:solidFill>
                  <a:srgbClr val="000000"/>
                </a:solidFill>
                <a:latin typeface="Times New Roman"/>
              </a:rPr>
              <a:t>або</a:t>
            </a:r>
            <a:r>
              <a:rPr sz="3200" dirty="0">
                <a:solidFill>
                  <a:srgbClr val="000000"/>
                </a:solidFill>
                <a:latin typeface="Times New Roman"/>
              </a:rPr>
              <a:t> </a:t>
            </a:r>
            <a:r>
              <a:rPr sz="3200" dirty="0" err="1">
                <a:solidFill>
                  <a:srgbClr val="000000"/>
                </a:solidFill>
                <a:latin typeface="Times New Roman"/>
              </a:rPr>
              <a:t>звільняють</a:t>
            </a:r>
            <a:r>
              <a:rPr sz="3200" dirty="0">
                <a:solidFill>
                  <a:srgbClr val="000000"/>
                </a:solidFill>
                <a:latin typeface="Times New Roman"/>
              </a:rPr>
              <a:t> </a:t>
            </a:r>
            <a:r>
              <a:rPr sz="3200" dirty="0" err="1">
                <a:solidFill>
                  <a:srgbClr val="000000"/>
                </a:solidFill>
                <a:latin typeface="Times New Roman"/>
              </a:rPr>
              <a:t>від</a:t>
            </a:r>
            <a:r>
              <a:rPr sz="3200" dirty="0">
                <a:solidFill>
                  <a:srgbClr val="000000"/>
                </a:solidFill>
                <a:latin typeface="Times New Roman"/>
              </a:rPr>
              <a:t> </a:t>
            </a:r>
            <a:r>
              <a:rPr sz="3200" dirty="0" err="1">
                <a:solidFill>
                  <a:srgbClr val="000000"/>
                </a:solidFill>
                <a:latin typeface="Times New Roman"/>
              </a:rPr>
              <a:t>адміністративної</a:t>
            </a:r>
            <a:r>
              <a:rPr sz="3200" dirty="0">
                <a:solidFill>
                  <a:srgbClr val="000000"/>
                </a:solidFill>
                <a:latin typeface="Times New Roman"/>
              </a:rPr>
              <a:t> </a:t>
            </a:r>
            <a:r>
              <a:rPr sz="3200" dirty="0" err="1">
                <a:solidFill>
                  <a:srgbClr val="000000"/>
                </a:solidFill>
                <a:latin typeface="Times New Roman"/>
              </a:rPr>
              <a:t>відповідальності</a:t>
            </a:r>
            <a:r>
              <a:rPr sz="3200" dirty="0">
                <a:solidFill>
                  <a:srgbClr val="000000"/>
                </a:solidFill>
                <a:latin typeface="Times New Roman"/>
              </a:rPr>
              <a:t>;</a:t>
            </a:r>
          </a:p>
        </p:txBody>
      </p:sp>
      <p:sp>
        <p:nvSpPr>
          <p:cNvPr id="150" name="Shape 2"/>
          <p:cNvSpPr>
            <a:spLocks noGrp="1"/>
          </p:cNvSpPr>
          <p:nvPr>
            <p:ph type="body" idx="1"/>
          </p:nvPr>
        </p:nvSpPr>
        <p:spPr>
          <a:xfrm>
            <a:off x="249026" y="291819"/>
            <a:ext cx="8677744" cy="1789146"/>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строки</a:t>
            </a:r>
            <a:r>
              <a:rPr sz="3200" b="0" dirty="0">
                <a:solidFill>
                  <a:srgbClr val="000000"/>
                </a:solidFill>
                <a:latin typeface="Times New Roman"/>
              </a:rPr>
              <a:t>, </a:t>
            </a:r>
            <a:r>
              <a:rPr sz="3200" b="0" dirty="0" err="1">
                <a:solidFill>
                  <a:srgbClr val="000000"/>
                </a:solidFill>
                <a:latin typeface="Times New Roman"/>
              </a:rPr>
              <a:t>протягом</a:t>
            </a:r>
            <a:r>
              <a:rPr sz="3200" b="0" dirty="0">
                <a:solidFill>
                  <a:srgbClr val="000000"/>
                </a:solidFill>
                <a:latin typeface="Times New Roman"/>
              </a:rPr>
              <a:t> </a:t>
            </a:r>
            <a:r>
              <a:rPr sz="3200" b="0" dirty="0" err="1">
                <a:solidFill>
                  <a:srgbClr val="000000"/>
                </a:solidFill>
                <a:latin typeface="Times New Roman"/>
              </a:rPr>
              <a:t>яких</a:t>
            </a:r>
            <a:r>
              <a:rPr sz="3200" b="0" dirty="0">
                <a:solidFill>
                  <a:srgbClr val="000000"/>
                </a:solidFill>
                <a:latin typeface="Times New Roman"/>
              </a:rPr>
              <a:t> </a:t>
            </a:r>
            <a:r>
              <a:rPr sz="3200" b="0" dirty="0" err="1">
                <a:solidFill>
                  <a:srgbClr val="000000"/>
                </a:solidFill>
                <a:latin typeface="Times New Roman"/>
              </a:rPr>
              <a:t>можна</a:t>
            </a:r>
            <a:r>
              <a:rPr sz="3200" b="0" dirty="0">
                <a:solidFill>
                  <a:srgbClr val="000000"/>
                </a:solidFill>
                <a:latin typeface="Times New Roman"/>
              </a:rPr>
              <a:t> </a:t>
            </a:r>
            <a:r>
              <a:rPr sz="3200" b="0" dirty="0" err="1">
                <a:solidFill>
                  <a:srgbClr val="000000"/>
                </a:solidFill>
                <a:latin typeface="Times New Roman"/>
              </a:rPr>
              <a:t>притягнути</a:t>
            </a:r>
            <a:r>
              <a:rPr sz="3200" b="0" dirty="0">
                <a:solidFill>
                  <a:srgbClr val="000000"/>
                </a:solidFill>
                <a:latin typeface="Times New Roman"/>
              </a:rPr>
              <a:t> </a:t>
            </a:r>
            <a:r>
              <a:rPr sz="3200" b="0" dirty="0" err="1">
                <a:solidFill>
                  <a:srgbClr val="000000"/>
                </a:solidFill>
                <a:latin typeface="Times New Roman"/>
              </a:rPr>
              <a:t>особу</a:t>
            </a:r>
            <a:r>
              <a:rPr sz="3200" b="0" dirty="0">
                <a:solidFill>
                  <a:srgbClr val="000000"/>
                </a:solidFill>
                <a:latin typeface="Times New Roman"/>
              </a:rPr>
              <a:t> </a:t>
            </a:r>
            <a:r>
              <a:rPr sz="3200" b="0" dirty="0" err="1">
                <a:solidFill>
                  <a:srgbClr val="000000"/>
                </a:solidFill>
                <a:latin typeface="Times New Roman"/>
              </a:rPr>
              <a:t>до</a:t>
            </a:r>
            <a:r>
              <a:rPr sz="3200" b="0" dirty="0">
                <a:solidFill>
                  <a:srgbClr val="000000"/>
                </a:solidFill>
                <a:latin typeface="Times New Roman"/>
              </a:rPr>
              <a:t> </a:t>
            </a:r>
            <a:r>
              <a:rPr sz="3200" b="0" dirty="0" err="1">
                <a:solidFill>
                  <a:srgbClr val="000000"/>
                </a:solidFill>
                <a:latin typeface="Times New Roman"/>
              </a:rPr>
              <a:t>адміністративної</a:t>
            </a:r>
            <a:r>
              <a:rPr sz="3200" b="0" dirty="0">
                <a:solidFill>
                  <a:srgbClr val="000000"/>
                </a:solidFill>
                <a:latin typeface="Times New Roman"/>
              </a:rPr>
              <a:t> </a:t>
            </a:r>
            <a:r>
              <a:rPr sz="3200" b="0" dirty="0" err="1">
                <a:solidFill>
                  <a:srgbClr val="000000"/>
                </a:solidFill>
                <a:latin typeface="Times New Roman"/>
              </a:rPr>
              <a:t>відповідальності</a:t>
            </a:r>
            <a:r>
              <a:rPr sz="3200" b="0" dirty="0">
                <a:solidFill>
                  <a:srgbClr val="000000"/>
                </a:solidFill>
                <a:latin typeface="Times New Roman"/>
              </a:rPr>
              <a:t>;</a:t>
            </a:r>
          </a:p>
        </p:txBody>
      </p:sp>
      <p:sp>
        <p:nvSpPr>
          <p:cNvPr id="152" name="Shape 4"/>
          <p:cNvSpPr>
            <a:spLocks noGrp="1"/>
          </p:cNvSpPr>
          <p:nvPr>
            <p:ph idx="2"/>
          </p:nvPr>
        </p:nvSpPr>
        <p:spPr>
          <a:xfrm>
            <a:off x="309999" y="4392415"/>
            <a:ext cx="8562802" cy="1492750"/>
          </a:xfrm>
          <a:solidFill>
            <a:srgbClr val="FFFAC0"/>
          </a:solidFill>
          <a:ln/>
        </p:spPr>
        <p:txBody>
          <a:bodyPr anchor="ctr">
            <a:normAutofit/>
          </a:bodyPr>
          <a:lstStyle/>
          <a:p>
            <a:pPr algn="ctr">
              <a:buNone/>
            </a:pPr>
            <a:r>
              <a:rPr sz="3200" dirty="0">
                <a:latin typeface="Times New Roman"/>
              </a:rPr>
              <a:t>- </a:t>
            </a:r>
            <a:r>
              <a:rPr sz="3200" dirty="0" err="1">
                <a:latin typeface="Times New Roman"/>
              </a:rPr>
              <a:t>конкретні</a:t>
            </a:r>
            <a:r>
              <a:rPr sz="3200" dirty="0">
                <a:latin typeface="Times New Roman"/>
              </a:rPr>
              <a:t> </a:t>
            </a:r>
            <a:r>
              <a:rPr sz="3200" dirty="0" err="1">
                <a:latin typeface="Times New Roman"/>
              </a:rPr>
              <a:t>склади</a:t>
            </a:r>
            <a:r>
              <a:rPr sz="3200" dirty="0">
                <a:latin typeface="Times New Roman"/>
              </a:rPr>
              <a:t> </a:t>
            </a:r>
            <a:r>
              <a:rPr sz="3200" dirty="0" err="1">
                <a:latin typeface="Times New Roman"/>
              </a:rPr>
              <a:t>адміністративних</a:t>
            </a:r>
            <a:r>
              <a:rPr sz="3200" dirty="0">
                <a:latin typeface="Times New Roman"/>
              </a:rPr>
              <a:t> </a:t>
            </a:r>
            <a:r>
              <a:rPr sz="3200" dirty="0" err="1">
                <a:latin typeface="Times New Roman"/>
              </a:rPr>
              <a:t>проступків</a:t>
            </a:r>
            <a:r>
              <a:rPr sz="3200" dirty="0">
                <a:latin typeface="Times New Roman"/>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
          <p:cNvSpPr>
            <a:spLocks noGrp="1"/>
          </p:cNvSpPr>
          <p:nvPr>
            <p:ph type="title"/>
          </p:nvPr>
        </p:nvSpPr>
        <p:spPr>
          <a:xfrm>
            <a:off x="240836" y="3455328"/>
            <a:ext cx="8623064" cy="1210363"/>
          </a:xfrm>
          <a:solidFill>
            <a:srgbClr val="FFFAC0"/>
          </a:solidFill>
          <a:ln/>
        </p:spPr>
        <p:txBody>
          <a:bodyPr anchor="ctr">
            <a:normAutofit/>
          </a:bodyPr>
          <a:lstStyle/>
          <a:p>
            <a:pPr algn="ctr"/>
            <a:r>
              <a:rPr sz="3200" dirty="0">
                <a:solidFill>
                  <a:srgbClr val="000000"/>
                </a:solidFill>
                <a:latin typeface="Times New Roman"/>
              </a:rPr>
              <a:t>- </a:t>
            </a:r>
            <a:r>
              <a:rPr sz="3200" dirty="0" err="1">
                <a:solidFill>
                  <a:srgbClr val="000000"/>
                </a:solidFill>
                <a:latin typeface="Times New Roman"/>
              </a:rPr>
              <a:t>забезпечують</a:t>
            </a:r>
            <a:r>
              <a:rPr sz="3200" dirty="0">
                <a:solidFill>
                  <a:srgbClr val="000000"/>
                </a:solidFill>
                <a:latin typeface="Times New Roman"/>
              </a:rPr>
              <a:t> </a:t>
            </a:r>
            <a:r>
              <a:rPr sz="3200" dirty="0" err="1">
                <a:solidFill>
                  <a:srgbClr val="000000"/>
                </a:solidFill>
                <a:latin typeface="Times New Roman"/>
              </a:rPr>
              <a:t>процедуру</a:t>
            </a:r>
            <a:r>
              <a:rPr sz="3200" dirty="0">
                <a:solidFill>
                  <a:srgbClr val="000000"/>
                </a:solidFill>
                <a:latin typeface="Times New Roman"/>
              </a:rPr>
              <a:t> </a:t>
            </a:r>
            <a:r>
              <a:rPr sz="3200" dirty="0" err="1">
                <a:solidFill>
                  <a:srgbClr val="000000"/>
                </a:solidFill>
                <a:latin typeface="Times New Roman"/>
              </a:rPr>
              <a:t>реалізації</a:t>
            </a:r>
            <a:r>
              <a:rPr sz="3200" dirty="0">
                <a:solidFill>
                  <a:srgbClr val="000000"/>
                </a:solidFill>
                <a:latin typeface="Times New Roman"/>
              </a:rPr>
              <a:t> </a:t>
            </a:r>
            <a:r>
              <a:rPr sz="3200" dirty="0" err="1">
                <a:solidFill>
                  <a:srgbClr val="000000"/>
                </a:solidFill>
                <a:latin typeface="Times New Roman"/>
              </a:rPr>
              <a:t>адміністративних</a:t>
            </a:r>
            <a:r>
              <a:rPr sz="3200" dirty="0">
                <a:solidFill>
                  <a:srgbClr val="000000"/>
                </a:solidFill>
                <a:latin typeface="Times New Roman"/>
              </a:rPr>
              <a:t> </a:t>
            </a:r>
            <a:r>
              <a:rPr sz="3200" dirty="0" err="1">
                <a:solidFill>
                  <a:srgbClr val="000000"/>
                </a:solidFill>
                <a:latin typeface="Times New Roman"/>
              </a:rPr>
              <a:t>норм</a:t>
            </a:r>
            <a:r>
              <a:rPr sz="3200" dirty="0">
                <a:solidFill>
                  <a:srgbClr val="000000"/>
                </a:solidFill>
                <a:latin typeface="Times New Roman"/>
              </a:rPr>
              <a:t>;</a:t>
            </a:r>
          </a:p>
        </p:txBody>
      </p:sp>
      <p:sp>
        <p:nvSpPr>
          <p:cNvPr id="155" name="Shape 2"/>
          <p:cNvSpPr>
            <a:spLocks noGrp="1"/>
          </p:cNvSpPr>
          <p:nvPr>
            <p:ph type="body" idx="1"/>
          </p:nvPr>
        </p:nvSpPr>
        <p:spPr>
          <a:xfrm>
            <a:off x="249026" y="1565667"/>
            <a:ext cx="8677744" cy="1789146"/>
          </a:xfrm>
          <a:solidFill>
            <a:srgbClr val="FFFAC0"/>
          </a:solidFill>
          <a:ln/>
        </p:spPr>
        <p:txBody>
          <a:bodyPr anchor="t"/>
          <a:lstStyle/>
          <a:p>
            <a:pPr algn="ctr"/>
            <a:r>
              <a:rPr sz="3200" b="0" dirty="0">
                <a:solidFill>
                  <a:srgbClr val="000000"/>
                </a:solidFill>
                <a:latin typeface="Times New Roman"/>
              </a:rPr>
              <a:t>- </a:t>
            </a:r>
            <a:r>
              <a:rPr sz="3200" b="0" dirty="0" err="1">
                <a:solidFill>
                  <a:srgbClr val="000000"/>
                </a:solidFill>
                <a:latin typeface="Times New Roman"/>
              </a:rPr>
              <a:t>врегульовують</a:t>
            </a:r>
            <a:r>
              <a:rPr sz="3200" b="0" dirty="0">
                <a:solidFill>
                  <a:srgbClr val="000000"/>
                </a:solidFill>
                <a:latin typeface="Times New Roman"/>
              </a:rPr>
              <a:t> </a:t>
            </a:r>
            <a:r>
              <a:rPr sz="3200" b="0" dirty="0" err="1">
                <a:solidFill>
                  <a:srgbClr val="000000"/>
                </a:solidFill>
                <a:latin typeface="Times New Roman"/>
              </a:rPr>
              <a:t>весь</a:t>
            </a:r>
            <a:r>
              <a:rPr sz="3200" b="0" dirty="0">
                <a:solidFill>
                  <a:srgbClr val="000000"/>
                </a:solidFill>
                <a:latin typeface="Times New Roman"/>
              </a:rPr>
              <a:t> </a:t>
            </a:r>
            <a:r>
              <a:rPr sz="3200" b="0" dirty="0" err="1">
                <a:solidFill>
                  <a:srgbClr val="000000"/>
                </a:solidFill>
                <a:latin typeface="Times New Roman"/>
              </a:rPr>
              <a:t>комплекс</a:t>
            </a:r>
            <a:r>
              <a:rPr sz="3200" b="0" dirty="0">
                <a:solidFill>
                  <a:srgbClr val="000000"/>
                </a:solidFill>
                <a:latin typeface="Times New Roman"/>
              </a:rPr>
              <a:t> </a:t>
            </a:r>
            <a:r>
              <a:rPr sz="3200" b="0" dirty="0" err="1">
                <a:solidFill>
                  <a:srgbClr val="000000"/>
                </a:solidFill>
                <a:latin typeface="Times New Roman"/>
              </a:rPr>
              <a:t>відносин</a:t>
            </a:r>
            <a:r>
              <a:rPr sz="3200" b="0" dirty="0">
                <a:solidFill>
                  <a:srgbClr val="000000"/>
                </a:solidFill>
                <a:latin typeface="Times New Roman"/>
              </a:rPr>
              <a:t>, </a:t>
            </a:r>
            <a:r>
              <a:rPr sz="3200" b="0" dirty="0" err="1">
                <a:solidFill>
                  <a:srgbClr val="000000"/>
                </a:solidFill>
                <a:latin typeface="Times New Roman"/>
              </a:rPr>
              <a:t>що</a:t>
            </a:r>
            <a:r>
              <a:rPr sz="3200" b="0" dirty="0">
                <a:solidFill>
                  <a:srgbClr val="000000"/>
                </a:solidFill>
                <a:latin typeface="Times New Roman"/>
              </a:rPr>
              <a:t> </a:t>
            </a:r>
            <a:r>
              <a:rPr sz="3200" b="0" dirty="0" err="1">
                <a:solidFill>
                  <a:srgbClr val="000000"/>
                </a:solidFill>
                <a:latin typeface="Times New Roman"/>
              </a:rPr>
              <a:t>складаються</a:t>
            </a:r>
            <a:r>
              <a:rPr sz="3200" b="0" dirty="0">
                <a:solidFill>
                  <a:srgbClr val="000000"/>
                </a:solidFill>
                <a:latin typeface="Times New Roman"/>
              </a:rPr>
              <a:t> </a:t>
            </a:r>
            <a:r>
              <a:rPr sz="3200" b="0" dirty="0" err="1">
                <a:solidFill>
                  <a:srgbClr val="000000"/>
                </a:solidFill>
                <a:latin typeface="Times New Roman"/>
              </a:rPr>
              <a:t>при</a:t>
            </a:r>
            <a:r>
              <a:rPr sz="3200" b="0" dirty="0">
                <a:solidFill>
                  <a:srgbClr val="000000"/>
                </a:solidFill>
                <a:latin typeface="Times New Roman"/>
              </a:rPr>
              <a:t> </a:t>
            </a:r>
            <a:r>
              <a:rPr sz="3200" b="0" dirty="0" err="1">
                <a:solidFill>
                  <a:srgbClr val="000000"/>
                </a:solidFill>
                <a:latin typeface="Times New Roman"/>
              </a:rPr>
              <a:t>провадженні</a:t>
            </a:r>
            <a:r>
              <a:rPr sz="3200" b="0" dirty="0">
                <a:solidFill>
                  <a:srgbClr val="000000"/>
                </a:solidFill>
                <a:latin typeface="Times New Roman"/>
              </a:rPr>
              <a:t> у </a:t>
            </a:r>
            <a:r>
              <a:rPr sz="3200" b="0" dirty="0" err="1">
                <a:solidFill>
                  <a:srgbClr val="000000"/>
                </a:solidFill>
                <a:latin typeface="Times New Roman"/>
              </a:rPr>
              <a:t>справах</a:t>
            </a:r>
            <a:r>
              <a:rPr sz="3200" b="0" dirty="0">
                <a:solidFill>
                  <a:srgbClr val="000000"/>
                </a:solidFill>
                <a:latin typeface="Times New Roman"/>
              </a:rPr>
              <a:t> </a:t>
            </a:r>
            <a:r>
              <a:rPr sz="3200" b="0" dirty="0" err="1">
                <a:solidFill>
                  <a:srgbClr val="000000"/>
                </a:solidFill>
                <a:latin typeface="Times New Roman"/>
              </a:rPr>
              <a:t>про</a:t>
            </a:r>
            <a:r>
              <a:rPr sz="3200" b="0" dirty="0">
                <a:solidFill>
                  <a:srgbClr val="000000"/>
                </a:solidFill>
                <a:latin typeface="Times New Roman"/>
              </a:rPr>
              <a:t> </a:t>
            </a:r>
            <a:r>
              <a:rPr sz="3200" b="0" dirty="0" err="1">
                <a:solidFill>
                  <a:srgbClr val="000000"/>
                </a:solidFill>
                <a:latin typeface="Times New Roman"/>
              </a:rPr>
              <a:t>адміністративні</a:t>
            </a:r>
            <a:r>
              <a:rPr sz="3200" b="0" dirty="0">
                <a:solidFill>
                  <a:srgbClr val="000000"/>
                </a:solidFill>
                <a:latin typeface="Times New Roman"/>
              </a:rPr>
              <a:t> </a:t>
            </a:r>
            <a:r>
              <a:rPr sz="3200" b="0" dirty="0" err="1">
                <a:solidFill>
                  <a:srgbClr val="000000"/>
                </a:solidFill>
                <a:latin typeface="Times New Roman"/>
              </a:rPr>
              <a:t>проступки</a:t>
            </a:r>
            <a:r>
              <a:rPr sz="3200" b="0" dirty="0">
                <a:solidFill>
                  <a:srgbClr val="000000"/>
                </a:solidFill>
                <a:latin typeface="Times New Roman"/>
              </a:rPr>
              <a:t>;</a:t>
            </a:r>
          </a:p>
        </p:txBody>
      </p:sp>
      <p:sp>
        <p:nvSpPr>
          <p:cNvPr id="156" name="Shape 3"/>
          <p:cNvSpPr>
            <a:spLocks noGrp="1"/>
          </p:cNvSpPr>
          <p:nvPr>
            <p:ph type="body" idx="3"/>
          </p:nvPr>
        </p:nvSpPr>
        <p:spPr>
          <a:xfrm>
            <a:off x="245133" y="4755477"/>
            <a:ext cx="8606990" cy="1551058"/>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визначають</a:t>
            </a:r>
            <a:r>
              <a:rPr sz="3200" b="0" dirty="0">
                <a:solidFill>
                  <a:srgbClr val="000000"/>
                </a:solidFill>
                <a:latin typeface="Times New Roman"/>
              </a:rPr>
              <a:t> </a:t>
            </a:r>
            <a:r>
              <a:rPr sz="3200" b="0" dirty="0" err="1">
                <a:solidFill>
                  <a:srgbClr val="000000"/>
                </a:solidFill>
                <a:latin typeface="Times New Roman"/>
              </a:rPr>
              <a:t>головні</a:t>
            </a:r>
            <a:r>
              <a:rPr sz="3200" b="0" dirty="0">
                <a:solidFill>
                  <a:srgbClr val="000000"/>
                </a:solidFill>
                <a:latin typeface="Times New Roman"/>
              </a:rPr>
              <a:t> </a:t>
            </a:r>
            <a:r>
              <a:rPr sz="3200" b="0" dirty="0" err="1">
                <a:solidFill>
                  <a:srgbClr val="000000"/>
                </a:solidFill>
                <a:latin typeface="Times New Roman"/>
              </a:rPr>
              <a:t>завдання</a:t>
            </a:r>
            <a:r>
              <a:rPr sz="3200" b="0" dirty="0">
                <a:solidFill>
                  <a:srgbClr val="000000"/>
                </a:solidFill>
                <a:latin typeface="Times New Roman"/>
              </a:rPr>
              <a:t> </a:t>
            </a:r>
            <a:r>
              <a:rPr sz="3200" b="0" dirty="0" err="1">
                <a:solidFill>
                  <a:srgbClr val="000000"/>
                </a:solidFill>
                <a:latin typeface="Times New Roman"/>
              </a:rPr>
              <a:t>провадження</a:t>
            </a:r>
            <a:r>
              <a:rPr sz="3200" b="0" dirty="0">
                <a:solidFill>
                  <a:srgbClr val="000000"/>
                </a:solidFill>
                <a:latin typeface="Times New Roman"/>
              </a:rPr>
              <a:t>;</a:t>
            </a:r>
          </a:p>
        </p:txBody>
      </p:sp>
      <p:sp>
        <p:nvSpPr>
          <p:cNvPr id="157" name="roundRect 141"/>
          <p:cNvSpPr/>
          <p:nvPr/>
        </p:nvSpPr>
        <p:spPr>
          <a:xfrm>
            <a:off x="297205" y="191039"/>
            <a:ext cx="8566444" cy="1264429"/>
          </a:xfrm>
          <a:prstGeom prst="roundRect">
            <a:avLst/>
          </a:prstGeom>
          <a:solidFill>
            <a:srgbClr val="FDEBFF"/>
          </a:solidFill>
          <a:ln w="25400">
            <a:solidFill>
              <a:srgbClr val="27405E"/>
            </a:solidFill>
          </a:ln>
        </p:spPr>
        <p:txBody>
          <a:bodyPr anchor="t"/>
          <a:lstStyle/>
          <a:p>
            <a:pPr algn="ctr"/>
            <a:r>
              <a:rPr sz="3200" b="1" dirty="0" err="1">
                <a:latin typeface="Times New Roman"/>
              </a:rPr>
              <a:t>Процесуальні</a:t>
            </a:r>
            <a:r>
              <a:rPr sz="3200" b="1" dirty="0">
                <a:latin typeface="Times New Roman"/>
              </a:rPr>
              <a:t> </a:t>
            </a:r>
            <a:r>
              <a:rPr sz="3200" b="1" dirty="0" err="1">
                <a:latin typeface="Times New Roman"/>
              </a:rPr>
              <a:t>норми</a:t>
            </a:r>
            <a:endParaRPr sz="3200" b="1" dirty="0">
              <a:latin typeface="Times New Roman"/>
            </a:endParaRPr>
          </a:p>
          <a:p>
            <a:pPr algn="ctr"/>
            <a:r>
              <a:rPr sz="3200" dirty="0" err="1">
                <a:latin typeface="Times New Roman"/>
              </a:rPr>
              <a:t>визначають</a:t>
            </a:r>
            <a:r>
              <a:rPr sz="3200" dirty="0">
                <a:latin typeface="Times New Roman"/>
              </a:rPr>
              <a:t> </a:t>
            </a:r>
            <a:r>
              <a:rPr sz="3200" dirty="0" err="1">
                <a:latin typeface="Times New Roman"/>
              </a:rPr>
              <a:t>та</a:t>
            </a:r>
            <a:r>
              <a:rPr sz="3200" dirty="0">
                <a:latin typeface="Times New Roman"/>
              </a:rPr>
              <a:t> </a:t>
            </a:r>
            <a:r>
              <a:rPr sz="3200" dirty="0" err="1">
                <a:latin typeface="Times New Roman"/>
              </a:rPr>
              <a:t>закріплюють</a:t>
            </a:r>
            <a:r>
              <a:rPr sz="3200" dirty="0">
                <a:latin typeface="Times New Roman"/>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
          <p:cNvSpPr>
            <a:spLocks noGrp="1"/>
          </p:cNvSpPr>
          <p:nvPr>
            <p:ph type="title"/>
          </p:nvPr>
        </p:nvSpPr>
        <p:spPr>
          <a:xfrm>
            <a:off x="408519" y="2013867"/>
            <a:ext cx="8421853" cy="1520432"/>
          </a:xfrm>
          <a:solidFill>
            <a:srgbClr val="FFFAC0"/>
          </a:solidFill>
          <a:ln/>
        </p:spPr>
        <p:txBody>
          <a:bodyPr anchor="t"/>
          <a:lstStyle/>
          <a:p>
            <a:pPr algn="ctr"/>
            <a:r>
              <a:rPr sz="3200" dirty="0">
                <a:solidFill>
                  <a:srgbClr val="000000"/>
                </a:solidFill>
                <a:latin typeface="Times New Roman"/>
              </a:rPr>
              <a:t>- </a:t>
            </a:r>
            <a:r>
              <a:rPr sz="3200" dirty="0" err="1">
                <a:solidFill>
                  <a:srgbClr val="000000"/>
                </a:solidFill>
                <a:latin typeface="Times New Roman"/>
              </a:rPr>
              <a:t>регулюють</a:t>
            </a:r>
            <a:r>
              <a:rPr sz="3200" dirty="0">
                <a:solidFill>
                  <a:srgbClr val="000000"/>
                </a:solidFill>
                <a:latin typeface="Times New Roman"/>
              </a:rPr>
              <a:t> </a:t>
            </a:r>
            <a:r>
              <a:rPr sz="3200" dirty="0" err="1">
                <a:solidFill>
                  <a:srgbClr val="000000"/>
                </a:solidFill>
                <a:latin typeface="Times New Roman"/>
              </a:rPr>
              <a:t>процесуальне</a:t>
            </a:r>
            <a:r>
              <a:rPr sz="3200" dirty="0">
                <a:solidFill>
                  <a:srgbClr val="000000"/>
                </a:solidFill>
                <a:latin typeface="Times New Roman"/>
              </a:rPr>
              <a:t> </a:t>
            </a:r>
            <a:r>
              <a:rPr sz="3200" dirty="0" err="1">
                <a:solidFill>
                  <a:srgbClr val="000000"/>
                </a:solidFill>
                <a:latin typeface="Times New Roman"/>
              </a:rPr>
              <a:t>становище</a:t>
            </a:r>
            <a:r>
              <a:rPr sz="3200" dirty="0">
                <a:solidFill>
                  <a:srgbClr val="000000"/>
                </a:solidFill>
                <a:latin typeface="Times New Roman"/>
              </a:rPr>
              <a:t> </a:t>
            </a:r>
            <a:r>
              <a:rPr sz="3200" dirty="0" err="1">
                <a:solidFill>
                  <a:srgbClr val="000000"/>
                </a:solidFill>
                <a:latin typeface="Times New Roman"/>
              </a:rPr>
              <a:t>сторін</a:t>
            </a:r>
            <a:r>
              <a:rPr sz="3200" dirty="0">
                <a:solidFill>
                  <a:srgbClr val="000000"/>
                </a:solidFill>
                <a:latin typeface="Times New Roman"/>
              </a:rPr>
              <a:t> у </a:t>
            </a:r>
            <a:r>
              <a:rPr sz="3200" dirty="0" err="1">
                <a:solidFill>
                  <a:srgbClr val="000000"/>
                </a:solidFill>
                <a:latin typeface="Times New Roman"/>
              </a:rPr>
              <a:t>провадженні</a:t>
            </a:r>
            <a:r>
              <a:rPr sz="3200" dirty="0">
                <a:solidFill>
                  <a:srgbClr val="000000"/>
                </a:solidFill>
                <a:latin typeface="Times New Roman"/>
              </a:rPr>
              <a:t>;</a:t>
            </a:r>
          </a:p>
        </p:txBody>
      </p:sp>
      <p:sp>
        <p:nvSpPr>
          <p:cNvPr id="165" name="Shape 2"/>
          <p:cNvSpPr>
            <a:spLocks noGrp="1"/>
          </p:cNvSpPr>
          <p:nvPr>
            <p:ph type="body" idx="1"/>
          </p:nvPr>
        </p:nvSpPr>
        <p:spPr>
          <a:xfrm>
            <a:off x="425094" y="350476"/>
            <a:ext cx="8417848" cy="1546105"/>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визначають</a:t>
            </a:r>
            <a:r>
              <a:rPr sz="3200" b="0" dirty="0">
                <a:solidFill>
                  <a:srgbClr val="000000"/>
                </a:solidFill>
                <a:latin typeface="Times New Roman"/>
              </a:rPr>
              <a:t> </a:t>
            </a:r>
            <a:r>
              <a:rPr sz="3200" b="0" dirty="0" err="1">
                <a:solidFill>
                  <a:srgbClr val="000000"/>
                </a:solidFill>
                <a:latin typeface="Times New Roman"/>
              </a:rPr>
              <a:t>принципи</a:t>
            </a:r>
            <a:r>
              <a:rPr sz="3200" b="0" dirty="0">
                <a:solidFill>
                  <a:srgbClr val="000000"/>
                </a:solidFill>
                <a:latin typeface="Times New Roman"/>
              </a:rPr>
              <a:t> </a:t>
            </a:r>
            <a:r>
              <a:rPr sz="3200" b="0" dirty="0" err="1">
                <a:solidFill>
                  <a:srgbClr val="000000"/>
                </a:solidFill>
                <a:latin typeface="Times New Roman"/>
              </a:rPr>
              <a:t>провадження</a:t>
            </a:r>
            <a:r>
              <a:rPr sz="3200" b="0" dirty="0">
                <a:solidFill>
                  <a:srgbClr val="000000"/>
                </a:solidFill>
                <a:latin typeface="Times New Roman"/>
              </a:rPr>
              <a:t>;</a:t>
            </a:r>
          </a:p>
        </p:txBody>
      </p:sp>
      <p:sp>
        <p:nvSpPr>
          <p:cNvPr id="166" name="Shape 3"/>
          <p:cNvSpPr>
            <a:spLocks noGrp="1"/>
          </p:cNvSpPr>
          <p:nvPr>
            <p:ph type="body" idx="3"/>
          </p:nvPr>
        </p:nvSpPr>
        <p:spPr>
          <a:xfrm>
            <a:off x="398264" y="3642126"/>
            <a:ext cx="8437089" cy="1474347"/>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встановлюють</a:t>
            </a:r>
            <a:r>
              <a:rPr sz="3200" b="0" dirty="0">
                <a:solidFill>
                  <a:srgbClr val="000000"/>
                </a:solidFill>
                <a:latin typeface="Times New Roman"/>
              </a:rPr>
              <a:t> </a:t>
            </a:r>
            <a:r>
              <a:rPr sz="3200" b="0" dirty="0" err="1">
                <a:solidFill>
                  <a:srgbClr val="000000"/>
                </a:solidFill>
                <a:latin typeface="Times New Roman"/>
              </a:rPr>
              <a:t>підвідомчість</a:t>
            </a:r>
            <a:r>
              <a:rPr sz="3200" b="0" dirty="0">
                <a:solidFill>
                  <a:srgbClr val="000000"/>
                </a:solidFill>
                <a:latin typeface="Times New Roman"/>
              </a:rPr>
              <a:t> </a:t>
            </a:r>
            <a:r>
              <a:rPr sz="3200" b="0" dirty="0" err="1">
                <a:solidFill>
                  <a:srgbClr val="000000"/>
                </a:solidFill>
                <a:latin typeface="Times New Roman"/>
              </a:rPr>
              <a:t>розгляду</a:t>
            </a:r>
            <a:r>
              <a:rPr sz="3200" b="0" dirty="0">
                <a:solidFill>
                  <a:srgbClr val="000000"/>
                </a:solidFill>
                <a:latin typeface="Times New Roman"/>
              </a:rPr>
              <a:t> </a:t>
            </a:r>
            <a:r>
              <a:rPr sz="3200" b="0" dirty="0" err="1">
                <a:solidFill>
                  <a:srgbClr val="000000"/>
                </a:solidFill>
                <a:latin typeface="Times New Roman"/>
              </a:rPr>
              <a:t>та</a:t>
            </a:r>
            <a:r>
              <a:rPr sz="3200" b="0" dirty="0">
                <a:solidFill>
                  <a:srgbClr val="000000"/>
                </a:solidFill>
                <a:latin typeface="Times New Roman"/>
              </a:rPr>
              <a:t> </a:t>
            </a:r>
            <a:r>
              <a:rPr sz="3200" b="0" dirty="0" err="1">
                <a:solidFill>
                  <a:srgbClr val="000000"/>
                </a:solidFill>
                <a:latin typeface="Times New Roman"/>
              </a:rPr>
              <a:t>ведення</a:t>
            </a:r>
            <a:r>
              <a:rPr sz="3200" b="0" dirty="0">
                <a:solidFill>
                  <a:srgbClr val="000000"/>
                </a:solidFill>
                <a:latin typeface="Times New Roman"/>
              </a:rPr>
              <a:t> </a:t>
            </a:r>
            <a:r>
              <a:rPr sz="3200" b="0" dirty="0" err="1">
                <a:solidFill>
                  <a:srgbClr val="000000"/>
                </a:solidFill>
                <a:latin typeface="Times New Roman"/>
              </a:rPr>
              <a:t>справ</a:t>
            </a:r>
            <a:r>
              <a:rPr sz="3200" b="0" dirty="0">
                <a:solidFill>
                  <a:srgbClr val="000000"/>
                </a:solidFill>
                <a:latin typeface="Times New Roman"/>
              </a:rPr>
              <a:t>;</a:t>
            </a:r>
          </a:p>
        </p:txBody>
      </p:sp>
      <p:sp>
        <p:nvSpPr>
          <p:cNvPr id="167" name="Shape 4"/>
          <p:cNvSpPr>
            <a:spLocks noGrp="1"/>
          </p:cNvSpPr>
          <p:nvPr>
            <p:ph idx="2"/>
          </p:nvPr>
        </p:nvSpPr>
        <p:spPr>
          <a:xfrm>
            <a:off x="444140" y="5238852"/>
            <a:ext cx="8386748" cy="1350280"/>
          </a:xfrm>
          <a:solidFill>
            <a:srgbClr val="FFFAC0"/>
          </a:solidFill>
          <a:ln/>
        </p:spPr>
        <p:txBody>
          <a:bodyPr anchor="ctr">
            <a:normAutofit/>
          </a:bodyPr>
          <a:lstStyle/>
          <a:p>
            <a:pPr algn="ctr">
              <a:buNone/>
            </a:pPr>
            <a:r>
              <a:rPr sz="3200" dirty="0">
                <a:solidFill>
                  <a:srgbClr val="000000"/>
                </a:solidFill>
                <a:latin typeface="Times New Roman"/>
              </a:rPr>
              <a:t>- </a:t>
            </a:r>
            <a:r>
              <a:rPr sz="3200" dirty="0" err="1">
                <a:solidFill>
                  <a:srgbClr val="000000"/>
                </a:solidFill>
                <a:latin typeface="Times New Roman"/>
              </a:rPr>
              <a:t>визначають</a:t>
            </a:r>
            <a:r>
              <a:rPr sz="3200" dirty="0">
                <a:solidFill>
                  <a:srgbClr val="000000"/>
                </a:solidFill>
                <a:latin typeface="Times New Roman"/>
              </a:rPr>
              <a:t> </a:t>
            </a:r>
            <a:r>
              <a:rPr sz="3200" dirty="0" err="1">
                <a:solidFill>
                  <a:srgbClr val="000000"/>
                </a:solidFill>
                <a:latin typeface="Times New Roman"/>
              </a:rPr>
              <a:t>докази</a:t>
            </a:r>
            <a:r>
              <a:rPr sz="3200" dirty="0">
                <a:solidFill>
                  <a:srgbClr val="000000"/>
                </a:solidFill>
                <a:latin typeface="Times New Roman"/>
              </a:rPr>
              <a:t> в </a:t>
            </a:r>
            <a:r>
              <a:rPr sz="3200" dirty="0" err="1">
                <a:solidFill>
                  <a:srgbClr val="000000"/>
                </a:solidFill>
                <a:latin typeface="Times New Roman"/>
              </a:rPr>
              <a:t>провадженні</a:t>
            </a:r>
            <a:r>
              <a:rPr sz="3200" dirty="0">
                <a:solidFill>
                  <a:srgbClr val="000000"/>
                </a:solidFill>
                <a:latin typeface="Times New Roman"/>
              </a:rPr>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2"/>
          <p:cNvSpPr>
            <a:spLocks noGrp="1"/>
          </p:cNvSpPr>
          <p:nvPr>
            <p:ph type="body" idx="1"/>
          </p:nvPr>
        </p:nvSpPr>
        <p:spPr>
          <a:xfrm>
            <a:off x="249026" y="291819"/>
            <a:ext cx="8677744" cy="1789146"/>
          </a:xfrm>
          <a:solidFill>
            <a:srgbClr val="FFFAC0"/>
          </a:solidFill>
          <a:ln/>
        </p:spPr>
        <p:txBody>
          <a:bodyPr anchor="ctr"/>
          <a:lstStyle/>
          <a:p>
            <a:pPr algn="ctr"/>
            <a:r>
              <a:rPr sz="3200" b="0" dirty="0">
                <a:solidFill>
                  <a:srgbClr val="000000"/>
                </a:solidFill>
                <a:latin typeface="Times New Roman"/>
              </a:rPr>
              <a:t>- </a:t>
            </a:r>
            <a:r>
              <a:rPr sz="3200" b="0" dirty="0" err="1">
                <a:solidFill>
                  <a:srgbClr val="000000"/>
                </a:solidFill>
                <a:latin typeface="Times New Roman"/>
              </a:rPr>
              <a:t>забезпечують</a:t>
            </a:r>
            <a:r>
              <a:rPr sz="3200" b="0" dirty="0">
                <a:solidFill>
                  <a:srgbClr val="000000"/>
                </a:solidFill>
                <a:latin typeface="Times New Roman"/>
              </a:rPr>
              <a:t> </a:t>
            </a:r>
            <a:r>
              <a:rPr sz="3200" b="0" dirty="0" err="1">
                <a:solidFill>
                  <a:srgbClr val="000000"/>
                </a:solidFill>
                <a:latin typeface="Times New Roman"/>
              </a:rPr>
              <a:t>заходи</a:t>
            </a:r>
            <a:r>
              <a:rPr sz="3200" b="0" dirty="0">
                <a:solidFill>
                  <a:srgbClr val="000000"/>
                </a:solidFill>
                <a:latin typeface="Times New Roman"/>
              </a:rPr>
              <a:t> </a:t>
            </a:r>
            <a:r>
              <a:rPr sz="3200" b="0" dirty="0" err="1">
                <a:solidFill>
                  <a:srgbClr val="000000"/>
                </a:solidFill>
                <a:latin typeface="Times New Roman"/>
              </a:rPr>
              <a:t>процесуального</a:t>
            </a:r>
            <a:r>
              <a:rPr sz="3200" b="0" dirty="0">
                <a:solidFill>
                  <a:srgbClr val="000000"/>
                </a:solidFill>
                <a:latin typeface="Times New Roman"/>
              </a:rPr>
              <a:t> </a:t>
            </a:r>
            <a:r>
              <a:rPr sz="3200" b="0" dirty="0" err="1">
                <a:solidFill>
                  <a:srgbClr val="000000"/>
                </a:solidFill>
                <a:latin typeface="Times New Roman"/>
              </a:rPr>
              <a:t>примусу</a:t>
            </a:r>
            <a:r>
              <a:rPr sz="3200" b="0" dirty="0">
                <a:solidFill>
                  <a:srgbClr val="000000"/>
                </a:solidFill>
                <a:latin typeface="Times New Roman"/>
              </a:rPr>
              <a:t> в </a:t>
            </a:r>
            <a:r>
              <a:rPr sz="3200" b="0" dirty="0" err="1">
                <a:solidFill>
                  <a:srgbClr val="000000"/>
                </a:solidFill>
                <a:latin typeface="Times New Roman"/>
              </a:rPr>
              <a:t>провадженні</a:t>
            </a:r>
            <a:r>
              <a:rPr sz="3200" b="0" dirty="0">
                <a:solidFill>
                  <a:srgbClr val="000000"/>
                </a:solidFill>
                <a:latin typeface="Times New Roman"/>
              </a:rPr>
              <a:t>;</a:t>
            </a:r>
          </a:p>
        </p:txBody>
      </p:sp>
      <p:sp>
        <p:nvSpPr>
          <p:cNvPr id="159" name="Shape 1"/>
          <p:cNvSpPr>
            <a:spLocks noGrp="1"/>
          </p:cNvSpPr>
          <p:nvPr>
            <p:ph type="title"/>
          </p:nvPr>
        </p:nvSpPr>
        <p:spPr>
          <a:xfrm>
            <a:off x="282764" y="2206609"/>
            <a:ext cx="8648332" cy="4232853"/>
          </a:xfrm>
          <a:solidFill>
            <a:srgbClr val="FFFAC0"/>
          </a:solidFill>
          <a:ln/>
        </p:spPr>
        <p:txBody>
          <a:bodyPr anchor="ctr">
            <a:normAutofit/>
          </a:bodyPr>
          <a:lstStyle/>
          <a:p>
            <a:pPr algn="ctr"/>
            <a:r>
              <a:rPr sz="3200" dirty="0">
                <a:solidFill>
                  <a:srgbClr val="000000"/>
                </a:solidFill>
                <a:latin typeface="Times New Roman"/>
              </a:rPr>
              <a:t>- </a:t>
            </a:r>
            <a:r>
              <a:rPr sz="3200" dirty="0" err="1">
                <a:solidFill>
                  <a:srgbClr val="000000"/>
                </a:solidFill>
                <a:latin typeface="Times New Roman"/>
              </a:rPr>
              <a:t>встановлюють</a:t>
            </a:r>
            <a:r>
              <a:rPr sz="3200" dirty="0">
                <a:solidFill>
                  <a:srgbClr val="000000"/>
                </a:solidFill>
                <a:latin typeface="Times New Roman"/>
              </a:rPr>
              <a:t> </a:t>
            </a:r>
            <a:r>
              <a:rPr sz="3200" dirty="0" err="1">
                <a:solidFill>
                  <a:srgbClr val="000000"/>
                </a:solidFill>
                <a:latin typeface="Times New Roman"/>
              </a:rPr>
              <a:t>порядок</a:t>
            </a:r>
            <a:r>
              <a:rPr sz="3200" dirty="0">
                <a:solidFill>
                  <a:srgbClr val="000000"/>
                </a:solidFill>
                <a:latin typeface="Times New Roman"/>
              </a:rPr>
              <a:t> і </a:t>
            </a:r>
            <a:r>
              <a:rPr sz="3200" dirty="0" err="1">
                <a:solidFill>
                  <a:srgbClr val="000000"/>
                </a:solidFill>
                <a:latin typeface="Times New Roman"/>
              </a:rPr>
              <a:t>строки</a:t>
            </a:r>
            <a:r>
              <a:rPr sz="3200" dirty="0">
                <a:solidFill>
                  <a:srgbClr val="000000"/>
                </a:solidFill>
                <a:latin typeface="Times New Roman"/>
              </a:rPr>
              <a:t>:</a:t>
            </a:r>
          </a:p>
          <a:p>
            <a:pPr algn="ctr"/>
            <a:endParaRPr sz="3200" dirty="0"/>
          </a:p>
          <a:p>
            <a:r>
              <a:rPr sz="3200" dirty="0">
                <a:solidFill>
                  <a:srgbClr val="000000"/>
                </a:solidFill>
                <a:latin typeface="Times New Roman"/>
              </a:rPr>
              <a:t>   а) </a:t>
            </a:r>
            <a:r>
              <a:rPr sz="3200" dirty="0" err="1">
                <a:solidFill>
                  <a:srgbClr val="000000"/>
                </a:solidFill>
                <a:latin typeface="Times New Roman"/>
              </a:rPr>
              <a:t>порушення</a:t>
            </a:r>
            <a:r>
              <a:rPr sz="3200" dirty="0">
                <a:solidFill>
                  <a:srgbClr val="000000"/>
                </a:solidFill>
                <a:latin typeface="Times New Roman"/>
              </a:rPr>
              <a:t> </a:t>
            </a:r>
            <a:r>
              <a:rPr sz="3200" dirty="0" err="1">
                <a:solidFill>
                  <a:srgbClr val="000000"/>
                </a:solidFill>
                <a:latin typeface="Times New Roman"/>
              </a:rPr>
              <a:t>справ</a:t>
            </a:r>
            <a:r>
              <a:rPr sz="3200" dirty="0">
                <a:solidFill>
                  <a:srgbClr val="000000"/>
                </a:solidFill>
                <a:latin typeface="Times New Roman"/>
              </a:rPr>
              <a:t>,</a:t>
            </a:r>
          </a:p>
          <a:p>
            <a:r>
              <a:rPr sz="3200" dirty="0">
                <a:solidFill>
                  <a:srgbClr val="000000"/>
                </a:solidFill>
                <a:latin typeface="Times New Roman"/>
              </a:rPr>
              <a:t>   б) </a:t>
            </a:r>
            <a:r>
              <a:rPr sz="3200" dirty="0" err="1">
                <a:solidFill>
                  <a:srgbClr val="000000"/>
                </a:solidFill>
                <a:latin typeface="Times New Roman"/>
              </a:rPr>
              <a:t>оскарження</a:t>
            </a:r>
            <a:r>
              <a:rPr sz="3200" dirty="0">
                <a:solidFill>
                  <a:srgbClr val="000000"/>
                </a:solidFill>
                <a:latin typeface="Times New Roman"/>
              </a:rPr>
              <a:t> </a:t>
            </a:r>
            <a:r>
              <a:rPr sz="3200" dirty="0" err="1">
                <a:solidFill>
                  <a:srgbClr val="000000"/>
                </a:solidFill>
                <a:latin typeface="Times New Roman"/>
              </a:rPr>
              <a:t>та</a:t>
            </a:r>
            <a:r>
              <a:rPr sz="3200" dirty="0">
                <a:solidFill>
                  <a:srgbClr val="000000"/>
                </a:solidFill>
                <a:latin typeface="Times New Roman"/>
              </a:rPr>
              <a:t> </a:t>
            </a:r>
            <a:r>
              <a:rPr sz="3200" dirty="0" err="1">
                <a:solidFill>
                  <a:srgbClr val="000000"/>
                </a:solidFill>
                <a:latin typeface="Times New Roman"/>
              </a:rPr>
              <a:t>опротестування</a:t>
            </a:r>
            <a:r>
              <a:rPr sz="3200" dirty="0">
                <a:solidFill>
                  <a:srgbClr val="000000"/>
                </a:solidFill>
                <a:latin typeface="Times New Roman"/>
              </a:rPr>
              <a:t> </a:t>
            </a:r>
            <a:r>
              <a:rPr sz="3200" dirty="0" err="1">
                <a:solidFill>
                  <a:srgbClr val="000000"/>
                </a:solidFill>
                <a:latin typeface="Times New Roman"/>
              </a:rPr>
              <a:t>рішень</a:t>
            </a:r>
            <a:r>
              <a:rPr sz="3200" dirty="0">
                <a:solidFill>
                  <a:srgbClr val="000000"/>
                </a:solidFill>
                <a:latin typeface="Times New Roman"/>
              </a:rPr>
              <a:t> у </a:t>
            </a:r>
            <a:r>
              <a:rPr lang="uk-UA" sz="3200" dirty="0" smtClean="0">
                <a:solidFill>
                  <a:srgbClr val="000000"/>
                </a:solidFill>
                <a:latin typeface="Times New Roman"/>
              </a:rPr>
              <a:t/>
            </a:r>
            <a:br>
              <a:rPr lang="uk-UA" sz="3200" dirty="0" smtClean="0">
                <a:solidFill>
                  <a:srgbClr val="000000"/>
                </a:solidFill>
                <a:latin typeface="Times New Roman"/>
              </a:rPr>
            </a:br>
            <a:r>
              <a:rPr lang="uk-UA" sz="3200" dirty="0" smtClean="0">
                <a:solidFill>
                  <a:srgbClr val="000000"/>
                </a:solidFill>
                <a:latin typeface="Times New Roman"/>
              </a:rPr>
              <a:t>       </a:t>
            </a:r>
            <a:r>
              <a:rPr sz="3200" dirty="0" err="1" smtClean="0">
                <a:solidFill>
                  <a:srgbClr val="000000"/>
                </a:solidFill>
                <a:latin typeface="Times New Roman"/>
              </a:rPr>
              <a:t>справах</a:t>
            </a:r>
            <a:r>
              <a:rPr sz="3200" dirty="0">
                <a:solidFill>
                  <a:srgbClr val="000000"/>
                </a:solidFill>
                <a:latin typeface="Times New Roman"/>
              </a:rPr>
              <a:t>,</a:t>
            </a:r>
          </a:p>
          <a:p>
            <a:r>
              <a:rPr sz="3200" dirty="0">
                <a:solidFill>
                  <a:srgbClr val="000000"/>
                </a:solidFill>
                <a:latin typeface="Times New Roman"/>
              </a:rPr>
              <a:t>   в) </a:t>
            </a:r>
            <a:r>
              <a:rPr sz="3200" dirty="0" err="1">
                <a:solidFill>
                  <a:srgbClr val="000000"/>
                </a:solidFill>
                <a:latin typeface="Times New Roman"/>
              </a:rPr>
              <a:t>перегляду</a:t>
            </a:r>
            <a:r>
              <a:rPr sz="3200" dirty="0">
                <a:solidFill>
                  <a:srgbClr val="000000"/>
                </a:solidFill>
                <a:latin typeface="Times New Roman"/>
              </a:rPr>
              <a:t> </a:t>
            </a:r>
            <a:r>
              <a:rPr sz="3200" dirty="0" err="1">
                <a:solidFill>
                  <a:srgbClr val="000000"/>
                </a:solidFill>
                <a:latin typeface="Times New Roman"/>
              </a:rPr>
              <a:t>рішень</a:t>
            </a:r>
            <a:r>
              <a:rPr sz="3200" dirty="0">
                <a:solidFill>
                  <a:srgbClr val="000000"/>
                </a:solidFill>
                <a:latin typeface="Times New Roman"/>
              </a:rPr>
              <a:t>,</a:t>
            </a:r>
          </a:p>
          <a:p>
            <a:r>
              <a:rPr sz="3200" dirty="0">
                <a:solidFill>
                  <a:srgbClr val="000000"/>
                </a:solidFill>
                <a:latin typeface="Times New Roman"/>
              </a:rPr>
              <a:t>   г) </a:t>
            </a:r>
            <a:r>
              <a:rPr sz="3200" dirty="0" err="1">
                <a:solidFill>
                  <a:srgbClr val="000000"/>
                </a:solidFill>
                <a:latin typeface="Times New Roman"/>
              </a:rPr>
              <a:t>виконання</a:t>
            </a:r>
            <a:r>
              <a:rPr sz="3200" dirty="0">
                <a:solidFill>
                  <a:srgbClr val="000000"/>
                </a:solidFill>
                <a:latin typeface="Times New Roman"/>
              </a:rPr>
              <a:t> </a:t>
            </a:r>
            <a:r>
              <a:rPr sz="3200" dirty="0" err="1">
                <a:solidFill>
                  <a:srgbClr val="000000"/>
                </a:solidFill>
                <a:latin typeface="Times New Roman"/>
              </a:rPr>
              <a:t>рішень</a:t>
            </a:r>
            <a:r>
              <a:rPr sz="3200" dirty="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09816" y="862398"/>
            <a:ext cx="3359069" cy="764130"/>
          </a:xfrm>
          <a:ln/>
        </p:spPr>
        <p:txBody>
          <a:bodyPr anchor="ctr">
            <a:normAutofit fontScale="90000"/>
          </a:bodyPr>
          <a:lstStyle/>
          <a:p>
            <a:pPr algn="ctr"/>
            <a:r>
              <a:rPr sz="4800" b="1">
                <a:solidFill>
                  <a:srgbClr val="804000"/>
                </a:solidFill>
                <a:latin typeface="Times New Roman"/>
              </a:rPr>
              <a:t>гіпотезу</a:t>
            </a:r>
          </a:p>
        </p:txBody>
      </p:sp>
      <p:sp>
        <p:nvSpPr>
          <p:cNvPr id="3" name="Текст 2"/>
          <p:cNvSpPr>
            <a:spLocks noGrp="1"/>
          </p:cNvSpPr>
          <p:nvPr>
            <p:ph type="body" idx="1"/>
          </p:nvPr>
        </p:nvSpPr>
        <p:spPr>
          <a:xfrm>
            <a:off x="5302462" y="2946420"/>
            <a:ext cx="3733795" cy="761995"/>
          </a:xfrm>
          <a:ln/>
        </p:spPr>
        <p:txBody>
          <a:bodyPr anchor="ctr"/>
          <a:lstStyle/>
          <a:p>
            <a:pPr algn="ctr"/>
            <a:r>
              <a:rPr sz="4800" b="1">
                <a:solidFill>
                  <a:srgbClr val="804000"/>
                </a:solidFill>
                <a:latin typeface="Times New Roman"/>
              </a:rPr>
              <a:t>диспозицію</a:t>
            </a:r>
          </a:p>
        </p:txBody>
      </p:sp>
      <p:sp>
        <p:nvSpPr>
          <p:cNvPr id="4" name="Текст 3"/>
          <p:cNvSpPr>
            <a:spLocks noGrp="1"/>
          </p:cNvSpPr>
          <p:nvPr>
            <p:ph type="body" idx="3"/>
          </p:nvPr>
        </p:nvSpPr>
        <p:spPr>
          <a:xfrm>
            <a:off x="5230941" y="4992295"/>
            <a:ext cx="3733795" cy="761995"/>
          </a:xfrm>
          <a:ln/>
        </p:spPr>
        <p:txBody>
          <a:bodyPr anchor="ctr"/>
          <a:lstStyle/>
          <a:p>
            <a:pPr algn="ctr"/>
            <a:r>
              <a:rPr sz="4800">
                <a:solidFill>
                  <a:srgbClr val="804000"/>
                </a:solidFill>
                <a:latin typeface="Times New Roman"/>
              </a:rPr>
              <a:t>санкцію</a:t>
            </a:r>
          </a:p>
        </p:txBody>
      </p:sp>
      <p:sp>
        <p:nvSpPr>
          <p:cNvPr id="5" name="Содержимое 4"/>
          <p:cNvSpPr>
            <a:spLocks noGrp="1"/>
          </p:cNvSpPr>
          <p:nvPr>
            <p:ph idx="2"/>
          </p:nvPr>
        </p:nvSpPr>
        <p:spPr>
          <a:xfrm>
            <a:off x="232185" y="387255"/>
            <a:ext cx="3961209" cy="5788948"/>
          </a:xfrm>
          <a:solidFill>
            <a:srgbClr val="FFEEF9"/>
          </a:solidFill>
          <a:ln/>
        </p:spPr>
        <p:txBody>
          <a:bodyPr anchor="ctr"/>
          <a:lstStyle/>
          <a:p>
            <a:pPr algn="ctr">
              <a:buNone/>
            </a:pPr>
            <a:r>
              <a:rPr sz="3600">
                <a:latin typeface="Times New Roman"/>
              </a:rPr>
              <a:t>Норми адміністративної відповідальності </a:t>
            </a:r>
            <a:r>
              <a:rPr sz="3600" b="1">
                <a:latin typeface="Times New Roman"/>
              </a:rPr>
              <a:t>мають однакову структуру з нормами інших галузей права</a:t>
            </a:r>
            <a:r>
              <a:rPr sz="3600">
                <a:latin typeface="Times New Roman"/>
              </a:rPr>
              <a:t> і, як правило, мають усі три елементи:</a:t>
            </a:r>
          </a:p>
        </p:txBody>
      </p:sp>
      <p:cxnSp>
        <p:nvCxnSpPr>
          <p:cNvPr id="168" name="straightConnector1 168"/>
          <p:cNvCxnSpPr/>
          <p:nvPr/>
        </p:nvCxnSpPr>
        <p:spPr>
          <a:xfrm rot="15592413">
            <a:off x="4620429" y="935663"/>
            <a:ext cx="644304" cy="1661075"/>
          </a:xfrm>
          <a:prstGeom prst="straightConnector1">
            <a:avLst/>
          </a:prstGeom>
          <a:solidFill>
            <a:srgbClr val="4F81BD"/>
          </a:solidFill>
          <a:ln w="25400">
            <a:solidFill>
              <a:srgbClr val="4F81BD">
                <a:shade val="50000"/>
              </a:srgbClr>
            </a:solidFill>
            <a:prstDash val="solid"/>
            <a:tailEnd type="arrow" w="med" len="med"/>
          </a:ln>
        </p:spPr>
      </p:cxnSp>
      <p:cxnSp>
        <p:nvCxnSpPr>
          <p:cNvPr id="169" name="straightConnector1 169"/>
          <p:cNvCxnSpPr/>
          <p:nvPr/>
        </p:nvCxnSpPr>
        <p:spPr>
          <a:xfrm rot="18932976">
            <a:off x="4358999" y="2904673"/>
            <a:ext cx="931882" cy="920622"/>
          </a:xfrm>
          <a:prstGeom prst="straightConnector1">
            <a:avLst/>
          </a:prstGeom>
          <a:solidFill>
            <a:srgbClr val="4F81BD"/>
          </a:solidFill>
          <a:ln w="25400">
            <a:solidFill>
              <a:srgbClr val="4F81BD">
                <a:shade val="50000"/>
              </a:srgbClr>
            </a:solidFill>
            <a:prstDash val="solid"/>
            <a:tailEnd type="arrow" w="med" len="med"/>
          </a:ln>
        </p:spPr>
      </p:cxnSp>
      <p:cxnSp>
        <p:nvCxnSpPr>
          <p:cNvPr id="170" name="straightConnector1 170"/>
          <p:cNvCxnSpPr/>
          <p:nvPr/>
        </p:nvCxnSpPr>
        <p:spPr>
          <a:xfrm>
            <a:off x="4166522" y="4465527"/>
            <a:ext cx="1713048" cy="883746"/>
          </a:xfrm>
          <a:prstGeom prst="straightConnector1">
            <a:avLst/>
          </a:prstGeom>
          <a:solidFill>
            <a:srgbClr val="4F81BD"/>
          </a:solidFill>
          <a:ln w="25400">
            <a:solidFill>
              <a:srgbClr val="4F81BD">
                <a:shade val="50000"/>
              </a:srgbClr>
            </a:solidFill>
            <a:prstDash val="solid"/>
            <a:tailEnd type="arrow" w="med" len="med"/>
          </a:ln>
        </p:spPr>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
          <p:cNvSpPr>
            <a:spLocks noGrp="1"/>
          </p:cNvSpPr>
          <p:nvPr>
            <p:ph type="title"/>
          </p:nvPr>
        </p:nvSpPr>
        <p:spPr>
          <a:xfrm>
            <a:off x="409063" y="207280"/>
            <a:ext cx="8353541" cy="983033"/>
          </a:xfrm>
          <a:solidFill>
            <a:srgbClr val="FFFDF0"/>
          </a:solidFill>
          <a:ln/>
        </p:spPr>
        <p:txBody>
          <a:bodyPr anchor="ctr"/>
          <a:lstStyle/>
          <a:p>
            <a:pPr algn="ctr"/>
            <a:r>
              <a:rPr sz="4800" b="1">
                <a:solidFill>
                  <a:srgbClr val="001580"/>
                </a:solidFill>
                <a:latin typeface="Times New Roman"/>
              </a:rPr>
              <a:t>Гіпотеза</a:t>
            </a:r>
          </a:p>
        </p:txBody>
      </p:sp>
      <p:sp>
        <p:nvSpPr>
          <p:cNvPr id="173" name="Shape 2"/>
          <p:cNvSpPr>
            <a:spLocks noGrp="1"/>
          </p:cNvSpPr>
          <p:nvPr>
            <p:ph idx="1"/>
          </p:nvPr>
        </p:nvSpPr>
        <p:spPr>
          <a:xfrm>
            <a:off x="417476" y="1203638"/>
            <a:ext cx="8336700" cy="5447597"/>
          </a:xfrm>
          <a:solidFill>
            <a:srgbClr val="FFFAC0"/>
          </a:solidFill>
          <a:ln/>
        </p:spPr>
        <p:txBody>
          <a:bodyPr anchor="ctr"/>
          <a:lstStyle/>
          <a:p>
            <a:pPr algn="ctr">
              <a:buNone/>
            </a:pPr>
            <a:r>
              <a:rPr sz="4800">
                <a:latin typeface="Times New Roman"/>
              </a:rPr>
              <a:t>у гіпотезі визначаються умови застосування норми, тобто коли адміністративна відповідальність може настати</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
          <p:cNvSpPr>
            <a:spLocks noGrp="1"/>
          </p:cNvSpPr>
          <p:nvPr>
            <p:ph type="title"/>
          </p:nvPr>
        </p:nvSpPr>
        <p:spPr>
          <a:xfrm>
            <a:off x="409063" y="207280"/>
            <a:ext cx="8353541" cy="983033"/>
          </a:xfrm>
          <a:solidFill>
            <a:srgbClr val="FFFDF0"/>
          </a:solidFill>
          <a:ln/>
        </p:spPr>
        <p:txBody>
          <a:bodyPr anchor="ctr"/>
          <a:lstStyle/>
          <a:p>
            <a:pPr algn="ctr"/>
            <a:r>
              <a:rPr sz="4800" b="1">
                <a:solidFill>
                  <a:srgbClr val="001580"/>
                </a:solidFill>
                <a:latin typeface="Times New Roman"/>
              </a:rPr>
              <a:t>Диспозиція</a:t>
            </a:r>
          </a:p>
        </p:txBody>
      </p:sp>
      <p:sp>
        <p:nvSpPr>
          <p:cNvPr id="176" name="Shape 2"/>
          <p:cNvSpPr>
            <a:spLocks noGrp="1"/>
          </p:cNvSpPr>
          <p:nvPr>
            <p:ph idx="1"/>
          </p:nvPr>
        </p:nvSpPr>
        <p:spPr>
          <a:xfrm>
            <a:off x="417476" y="1203638"/>
            <a:ext cx="8336700" cy="5447597"/>
          </a:xfrm>
          <a:solidFill>
            <a:srgbClr val="FFFAC0"/>
          </a:solidFill>
          <a:ln/>
        </p:spPr>
        <p:txBody>
          <a:bodyPr anchor="ctr"/>
          <a:lstStyle/>
          <a:p>
            <a:pPr algn="ctr">
              <a:buNone/>
            </a:pPr>
            <a:r>
              <a:rPr sz="4800">
                <a:latin typeface="Times New Roman"/>
              </a:rPr>
              <a:t>у диспозиції описуються конкретні правила поведінки особи, які охороняються державою і за порушення яких передбачена адміністративна відповідальність</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
          <p:cNvSpPr>
            <a:spLocks noGrp="1"/>
          </p:cNvSpPr>
          <p:nvPr>
            <p:ph type="title"/>
          </p:nvPr>
        </p:nvSpPr>
        <p:spPr>
          <a:xfrm>
            <a:off x="409063" y="207280"/>
            <a:ext cx="8420918" cy="696780"/>
          </a:xfrm>
          <a:solidFill>
            <a:srgbClr val="FFFDF0"/>
          </a:solidFill>
          <a:ln/>
        </p:spPr>
        <p:txBody>
          <a:bodyPr anchor="ctr">
            <a:normAutofit fontScale="90000"/>
          </a:bodyPr>
          <a:lstStyle/>
          <a:p>
            <a:pPr algn="ctr"/>
            <a:r>
              <a:rPr sz="4800" b="1">
                <a:solidFill>
                  <a:srgbClr val="001580"/>
                </a:solidFill>
                <a:latin typeface="Times New Roman"/>
              </a:rPr>
              <a:t>Санкція</a:t>
            </a:r>
          </a:p>
        </p:txBody>
      </p:sp>
      <p:sp>
        <p:nvSpPr>
          <p:cNvPr id="179" name="Shape 2"/>
          <p:cNvSpPr>
            <a:spLocks noGrp="1"/>
          </p:cNvSpPr>
          <p:nvPr>
            <p:ph idx="1"/>
          </p:nvPr>
        </p:nvSpPr>
        <p:spPr>
          <a:xfrm>
            <a:off x="400636" y="951067"/>
            <a:ext cx="8454614" cy="5733850"/>
          </a:xfrm>
          <a:solidFill>
            <a:srgbClr val="FFFAC0"/>
          </a:solidFill>
          <a:ln/>
        </p:spPr>
        <p:txBody>
          <a:bodyPr anchor="ctr">
            <a:normAutofit lnSpcReduction="10000"/>
          </a:bodyPr>
          <a:lstStyle/>
          <a:p>
            <a:pPr algn="ctr">
              <a:buNone/>
            </a:pPr>
            <a:r>
              <a:rPr sz="4800">
                <a:latin typeface="Times New Roman"/>
              </a:rPr>
              <a:t>визначає примусові заходи чи несприятливі наслідки особистого, майнового або фізичного характеру, які публічна адміністрація може застосувати за порушення правила поведінки, що визначене у диспозиції норми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tar16 39"/>
          <p:cNvSpPr/>
          <p:nvPr/>
        </p:nvSpPr>
        <p:spPr>
          <a:xfrm>
            <a:off x="187704" y="4585868"/>
            <a:ext cx="1777998" cy="1777998"/>
          </a:xfrm>
          <a:prstGeom prst="star16">
            <a:avLst/>
          </a:prstGeom>
          <a:solidFill>
            <a:srgbClr val="4060FF"/>
          </a:solidFill>
          <a:ln w="25400">
            <a:solidFill>
              <a:srgbClr val="27405E"/>
            </a:solidFill>
          </a:ln>
        </p:spPr>
        <p:txBody>
          <a:bodyPr anchor="ctr"/>
          <a:lstStyle/>
          <a:p>
            <a:pPr algn="ctr"/>
            <a:r>
              <a:rPr sz="7200" b="1" dirty="0">
                <a:solidFill>
                  <a:srgbClr val="FFEA01"/>
                </a:solidFill>
                <a:latin typeface="Courier New"/>
              </a:rPr>
              <a:t>!</a:t>
            </a:r>
          </a:p>
        </p:txBody>
      </p:sp>
      <p:sp>
        <p:nvSpPr>
          <p:cNvPr id="41" name="rect 41"/>
          <p:cNvSpPr/>
          <p:nvPr/>
        </p:nvSpPr>
        <p:spPr>
          <a:xfrm>
            <a:off x="2082751" y="4316457"/>
            <a:ext cx="6806165" cy="2148440"/>
          </a:xfrm>
          <a:prstGeom prst="rect">
            <a:avLst/>
          </a:prstGeom>
          <a:solidFill>
            <a:srgbClr val="CAFFE1"/>
          </a:solidFill>
          <a:ln w="25400">
            <a:solidFill>
              <a:srgbClr val="27405E"/>
            </a:solidFill>
          </a:ln>
        </p:spPr>
        <p:txBody>
          <a:bodyPr anchor="ctr"/>
          <a:lstStyle/>
          <a:p>
            <a:pPr algn="ctr"/>
            <a:r>
              <a:rPr lang="uk-UA" sz="4000" dirty="0" smtClean="0">
                <a:solidFill>
                  <a:srgbClr val="000000"/>
                </a:solidFill>
                <a:latin typeface="Times New Roman"/>
              </a:rPr>
              <a:t>Разом з тим, у теоретичних працях дане поняття досить детально розроблене.</a:t>
            </a:r>
            <a:endParaRPr lang="uk-UA" sz="4000" dirty="0">
              <a:solidFill>
                <a:srgbClr val="000000"/>
              </a:solidFill>
              <a:latin typeface="Times New Roman"/>
            </a:endParaRPr>
          </a:p>
        </p:txBody>
      </p:sp>
      <p:sp>
        <p:nvSpPr>
          <p:cNvPr id="42" name="horizontalScroll 42"/>
          <p:cNvSpPr/>
          <p:nvPr/>
        </p:nvSpPr>
        <p:spPr>
          <a:xfrm>
            <a:off x="154023" y="90008"/>
            <a:ext cx="8835967" cy="4590026"/>
          </a:xfrm>
          <a:prstGeom prst="horizontalScroll">
            <a:avLst/>
          </a:prstGeom>
          <a:solidFill>
            <a:srgbClr val="EBE8FF"/>
          </a:solidFill>
          <a:ln w="25400">
            <a:solidFill>
              <a:srgbClr val="27405E"/>
            </a:solidFill>
          </a:ln>
        </p:spPr>
        <p:txBody>
          <a:bodyPr anchor="ctr"/>
          <a:lstStyle/>
          <a:p>
            <a:pPr algn="ctr"/>
            <a:endParaRPr lang="uk-UA" dirty="0" smtClean="0"/>
          </a:p>
          <a:p>
            <a:pPr algn="ctr"/>
            <a:r>
              <a:rPr lang="uk-UA" sz="3600" dirty="0" smtClean="0">
                <a:solidFill>
                  <a:srgbClr val="C00000"/>
                </a:solidFill>
                <a:latin typeface="Times New Roman"/>
              </a:rPr>
              <a:t>КУпАП </a:t>
            </a:r>
            <a:r>
              <a:rPr lang="uk-UA" sz="3600" b="1" dirty="0" smtClean="0">
                <a:solidFill>
                  <a:srgbClr val="C00000"/>
                </a:solidFill>
                <a:latin typeface="Times New Roman"/>
              </a:rPr>
              <a:t>не дає визначення  поняття "адміністративна відповідальність"</a:t>
            </a:r>
            <a:r>
              <a:rPr lang="uk-UA" sz="3600" dirty="0" smtClean="0">
                <a:solidFill>
                  <a:srgbClr val="C00000"/>
                </a:solidFill>
                <a:latin typeface="Times New Roman"/>
              </a:rPr>
              <a:t>,</a:t>
            </a:r>
          </a:p>
          <a:p>
            <a:pPr algn="ctr"/>
            <a:r>
              <a:rPr lang="uk-UA" sz="3600" dirty="0" smtClean="0">
                <a:solidFill>
                  <a:srgbClr val="C00000"/>
                </a:solidFill>
                <a:latin typeface="Times New Roman"/>
              </a:rPr>
              <a:t> він лише визначає зміст поняття "адміністративне правопорушення".</a:t>
            </a:r>
            <a:endParaRPr lang="uk-UA" sz="3600" dirty="0">
              <a:solidFill>
                <a:srgbClr val="C00000"/>
              </a:solidFill>
              <a:latin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0145" y="232548"/>
            <a:ext cx="7856618" cy="3424618"/>
          </a:xfrm>
          <a:ln/>
        </p:spPr>
        <p:txBody>
          <a:bodyPr anchor="t">
            <a:normAutofit fontScale="90000"/>
          </a:bodyPr>
          <a:lstStyle/>
          <a:p>
            <a:pPr algn="ctr"/>
            <a:r>
              <a:rPr sz="3600">
                <a:solidFill>
                  <a:srgbClr val="000000"/>
                </a:solidFill>
                <a:latin typeface="Times New Roman"/>
              </a:rPr>
              <a:t>Норми, що встановлюють адміністративну відповідальність, </a:t>
            </a:r>
            <a:r>
              <a:rPr sz="3600" b="1">
                <a:solidFill>
                  <a:srgbClr val="000000"/>
                </a:solidFill>
                <a:latin typeface="Times New Roman"/>
              </a:rPr>
              <a:t>залежно від того, як окремі елементи адміністративно-правової норми викладені у статтях закону</a:t>
            </a:r>
            <a:r>
              <a:rPr sz="3600">
                <a:solidFill>
                  <a:srgbClr val="000000"/>
                </a:solidFill>
                <a:latin typeface="Times New Roman"/>
              </a:rPr>
              <a:t> поділяються на:</a:t>
            </a:r>
          </a:p>
        </p:txBody>
      </p:sp>
      <p:sp>
        <p:nvSpPr>
          <p:cNvPr id="3" name="Содержимое 2"/>
          <p:cNvSpPr>
            <a:spLocks noGrp="1"/>
          </p:cNvSpPr>
          <p:nvPr>
            <p:ph idx="1"/>
          </p:nvPr>
        </p:nvSpPr>
        <p:spPr>
          <a:xfrm>
            <a:off x="190076" y="4141951"/>
            <a:ext cx="4178577" cy="1911525"/>
          </a:xfrm>
          <a:ln/>
        </p:spPr>
        <p:txBody>
          <a:bodyPr anchor="ctr"/>
          <a:lstStyle/>
          <a:p>
            <a:pPr algn="ctr">
              <a:buNone/>
            </a:pPr>
            <a:r>
              <a:rPr sz="4000" b="1">
                <a:solidFill>
                  <a:srgbClr val="804000"/>
                </a:solidFill>
                <a:latin typeface="Times New Roman"/>
              </a:rPr>
              <a:t>прямого способу викладу</a:t>
            </a:r>
          </a:p>
        </p:txBody>
      </p:sp>
      <p:sp>
        <p:nvSpPr>
          <p:cNvPr id="4" name="Содержимое 3"/>
          <p:cNvSpPr>
            <a:spLocks noGrp="1"/>
          </p:cNvSpPr>
          <p:nvPr>
            <p:ph idx="2"/>
          </p:nvPr>
        </p:nvSpPr>
        <p:spPr>
          <a:xfrm>
            <a:off x="4656008" y="4133538"/>
            <a:ext cx="4338600" cy="1978874"/>
          </a:xfrm>
          <a:ln/>
        </p:spPr>
        <p:txBody>
          <a:bodyPr anchor="ctr"/>
          <a:lstStyle/>
          <a:p>
            <a:pPr algn="ctr">
              <a:buNone/>
            </a:pPr>
            <a:r>
              <a:rPr sz="4000" b="1">
                <a:solidFill>
                  <a:srgbClr val="001580"/>
                </a:solidFill>
                <a:latin typeface="Times New Roman"/>
              </a:rPr>
              <a:t>бланкетного способу викладу</a:t>
            </a:r>
          </a:p>
        </p:txBody>
      </p:sp>
      <p:cxnSp>
        <p:nvCxnSpPr>
          <p:cNvPr id="180" name="straightConnector1 180"/>
          <p:cNvCxnSpPr/>
          <p:nvPr/>
        </p:nvCxnSpPr>
        <p:spPr>
          <a:xfrm rot="5422359">
            <a:off x="2611626" y="3543397"/>
            <a:ext cx="897112" cy="966736"/>
          </a:xfrm>
          <a:prstGeom prst="straightConnector1">
            <a:avLst/>
          </a:prstGeom>
          <a:solidFill>
            <a:srgbClr val="4F81BD"/>
          </a:solidFill>
          <a:ln w="25400">
            <a:solidFill>
              <a:srgbClr val="4F81BD">
                <a:shade val="50000"/>
              </a:srgbClr>
            </a:solidFill>
            <a:prstDash val="solid"/>
            <a:tailEnd type="arrow" w="med" len="med"/>
          </a:ln>
        </p:spPr>
      </p:cxnSp>
      <p:cxnSp>
        <p:nvCxnSpPr>
          <p:cNvPr id="181" name="straightConnector1 181"/>
          <p:cNvCxnSpPr/>
          <p:nvPr/>
        </p:nvCxnSpPr>
        <p:spPr>
          <a:xfrm>
            <a:off x="5173763" y="3533463"/>
            <a:ext cx="961029" cy="986590"/>
          </a:xfrm>
          <a:prstGeom prst="straightConnector1">
            <a:avLst/>
          </a:prstGeom>
          <a:solidFill>
            <a:srgbClr val="4F81BD"/>
          </a:solidFill>
          <a:ln w="25400">
            <a:solidFill>
              <a:srgbClr val="4F81BD">
                <a:shade val="50000"/>
              </a:srgbClr>
            </a:solidFill>
            <a:prstDash val="solid"/>
            <a:tailEnd type="arrow" w="med" len="med"/>
          </a:ln>
        </p:spPr>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
          <p:cNvSpPr>
            <a:spLocks noGrp="1"/>
          </p:cNvSpPr>
          <p:nvPr>
            <p:ph type="title"/>
          </p:nvPr>
        </p:nvSpPr>
        <p:spPr>
          <a:xfrm>
            <a:off x="409063" y="207280"/>
            <a:ext cx="8353541" cy="983033"/>
          </a:xfrm>
          <a:solidFill>
            <a:srgbClr val="FFBFBF"/>
          </a:solidFill>
          <a:ln/>
        </p:spPr>
        <p:txBody>
          <a:bodyPr anchor="ctr"/>
          <a:lstStyle/>
          <a:p>
            <a:pPr algn="ctr"/>
            <a:r>
              <a:rPr sz="4800" b="1">
                <a:solidFill>
                  <a:srgbClr val="804000"/>
                </a:solidFill>
                <a:latin typeface="Times New Roman"/>
              </a:rPr>
              <a:t>Прямого способу викладу</a:t>
            </a:r>
          </a:p>
        </p:txBody>
      </p:sp>
      <p:sp>
        <p:nvSpPr>
          <p:cNvPr id="184" name="Shape 2"/>
          <p:cNvSpPr>
            <a:spLocks noGrp="1"/>
          </p:cNvSpPr>
          <p:nvPr>
            <p:ph idx="1"/>
          </p:nvPr>
        </p:nvSpPr>
        <p:spPr>
          <a:xfrm>
            <a:off x="417476" y="1203638"/>
            <a:ext cx="8336700" cy="5447597"/>
          </a:xfrm>
          <a:solidFill>
            <a:srgbClr val="FFFAC0"/>
          </a:solidFill>
          <a:ln/>
        </p:spPr>
        <p:txBody>
          <a:bodyPr anchor="ctr"/>
          <a:lstStyle/>
          <a:p>
            <a:pPr algn="ctr">
              <a:buNone/>
            </a:pPr>
            <a:r>
              <a:rPr sz="4800">
                <a:latin typeface="Times New Roman"/>
              </a:rPr>
              <a:t>всі елементи адміністративно-правової норми (гіпотеза, диспозиція, санкція) сформульовані в одній статті закону</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
          <p:cNvSpPr>
            <a:spLocks noGrp="1"/>
          </p:cNvSpPr>
          <p:nvPr>
            <p:ph type="title"/>
          </p:nvPr>
        </p:nvSpPr>
        <p:spPr>
          <a:xfrm>
            <a:off x="257454" y="106249"/>
            <a:ext cx="8505150" cy="1084064"/>
          </a:xfrm>
          <a:solidFill>
            <a:srgbClr val="FFBFBF"/>
          </a:solidFill>
          <a:ln/>
        </p:spPr>
        <p:txBody>
          <a:bodyPr anchor="ctr"/>
          <a:lstStyle/>
          <a:p>
            <a:pPr algn="ctr"/>
            <a:r>
              <a:rPr sz="4800" b="1">
                <a:solidFill>
                  <a:srgbClr val="001580"/>
                </a:solidFill>
                <a:latin typeface="Times New Roman"/>
              </a:rPr>
              <a:t>Бланкетного способу викладу</a:t>
            </a:r>
          </a:p>
        </p:txBody>
      </p:sp>
      <p:sp>
        <p:nvSpPr>
          <p:cNvPr id="187" name="Shape 2"/>
          <p:cNvSpPr>
            <a:spLocks noGrp="1"/>
          </p:cNvSpPr>
          <p:nvPr>
            <p:ph idx="1"/>
          </p:nvPr>
        </p:nvSpPr>
        <p:spPr>
          <a:xfrm>
            <a:off x="299563" y="1220478"/>
            <a:ext cx="8454614" cy="5430756"/>
          </a:xfrm>
          <a:solidFill>
            <a:srgbClr val="FFFAC0"/>
          </a:solidFill>
          <a:ln/>
        </p:spPr>
        <p:txBody>
          <a:bodyPr anchor="ctr"/>
          <a:lstStyle/>
          <a:p>
            <a:pPr algn="ctr">
              <a:buNone/>
            </a:pPr>
            <a:r>
              <a:rPr sz="4800">
                <a:latin typeface="Times New Roman"/>
              </a:rPr>
              <a:t>окремі елементи правової норми (як правило, гіпотеза і санкція) викладені в статті одного, а інші (як правило, диспозиція) – у статтях іншого нормативного акту</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laque 31"/>
          <p:cNvSpPr/>
          <p:nvPr/>
        </p:nvSpPr>
        <p:spPr>
          <a:xfrm>
            <a:off x="406691" y="401515"/>
            <a:ext cx="8406421" cy="5953938"/>
          </a:xfrm>
          <a:prstGeom prst="plaque">
            <a:avLst/>
          </a:prstGeom>
          <a:solidFill>
            <a:srgbClr val="F7FFB8"/>
          </a:solidFill>
          <a:ln w="25400">
            <a:solidFill>
              <a:srgbClr val="27405E"/>
            </a:solidFill>
          </a:ln>
        </p:spPr>
        <p:txBody>
          <a:bodyPr anchor="ctr"/>
          <a:lstStyle/>
          <a:p>
            <a:pPr algn="ctr"/>
            <a:r>
              <a:rPr sz="4800" b="1">
                <a:solidFill>
                  <a:srgbClr val="FE0000"/>
                </a:solidFill>
                <a:latin typeface="Times New Roman"/>
              </a:rPr>
              <a:t>2. Принципи</a:t>
            </a:r>
          </a:p>
          <a:p>
            <a:pPr algn="ctr"/>
            <a:endParaRPr/>
          </a:p>
          <a:p>
            <a:pPr algn="ctr"/>
            <a:r>
              <a:rPr sz="4800" b="1">
                <a:solidFill>
                  <a:srgbClr val="FE0000"/>
                </a:solidFill>
                <a:latin typeface="Times New Roman"/>
              </a:rPr>
              <a:t> адміністративної</a:t>
            </a:r>
          </a:p>
          <a:p>
            <a:pPr algn="ctr"/>
            <a:endParaRPr/>
          </a:p>
          <a:p>
            <a:pPr algn="ctr"/>
            <a:r>
              <a:rPr sz="4800" b="1">
                <a:solidFill>
                  <a:srgbClr val="FE0000"/>
                </a:solidFill>
                <a:latin typeface="Times New Roman"/>
              </a:rPr>
              <a:t> відповідальності.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231" y="248468"/>
            <a:ext cx="8698869" cy="2074533"/>
          </a:xfrm>
          <a:ln/>
        </p:spPr>
        <p:txBody>
          <a:bodyPr anchor="ctr">
            <a:normAutofit/>
          </a:bodyPr>
          <a:lstStyle/>
          <a:p>
            <a:pPr algn="just"/>
            <a:r>
              <a:rPr sz="3600">
                <a:solidFill>
                  <a:srgbClr val="804000"/>
                </a:solidFill>
                <a:latin typeface="Times New Roman"/>
              </a:rPr>
              <a:t>Принцип</a:t>
            </a:r>
            <a:r>
              <a:rPr sz="3600">
                <a:solidFill>
                  <a:srgbClr val="3F3F3F"/>
                </a:solidFill>
                <a:latin typeface="Times New Roman"/>
              </a:rPr>
              <a:t> (</a:t>
            </a:r>
            <a:r>
              <a:rPr sz="3600">
                <a:solidFill>
                  <a:srgbClr val="001580"/>
                </a:solidFill>
                <a:latin typeface="Times New Roman"/>
              </a:rPr>
              <a:t>від лат. «Princi pium - початок, основа</a:t>
            </a:r>
            <a:r>
              <a:rPr sz="3600">
                <a:solidFill>
                  <a:srgbClr val="3F3F3F"/>
                </a:solidFill>
                <a:latin typeface="Times New Roman"/>
              </a:rPr>
              <a:t>)</a:t>
            </a:r>
            <a:r>
              <a:rPr sz="3600">
                <a:solidFill>
                  <a:srgbClr val="000000"/>
                </a:solidFill>
                <a:latin typeface="Times New Roman"/>
              </a:rPr>
              <a:t> - це основне вихідне положення будь-якого вчення, науки, світогляду тощо.</a:t>
            </a:r>
            <a:r>
              <a:rPr sz="3600">
                <a:solidFill>
                  <a:srgbClr val="3F3F3F"/>
                </a:solidFill>
                <a:latin typeface="Times New Roman"/>
              </a:rPr>
              <a:t> </a:t>
            </a:r>
          </a:p>
        </p:txBody>
      </p:sp>
      <p:sp>
        <p:nvSpPr>
          <p:cNvPr id="3" name="Текст 2"/>
          <p:cNvSpPr>
            <a:spLocks noGrp="1"/>
          </p:cNvSpPr>
          <p:nvPr>
            <p:ph type="body" idx="1"/>
          </p:nvPr>
        </p:nvSpPr>
        <p:spPr>
          <a:xfrm>
            <a:off x="191709" y="2480583"/>
            <a:ext cx="8749405" cy="4230188"/>
          </a:xfrm>
          <a:solidFill>
            <a:srgbClr val="E8FFF3"/>
          </a:solidFill>
          <a:ln/>
        </p:spPr>
        <p:txBody>
          <a:bodyPr anchor="t">
            <a:normAutofit lnSpcReduction="10000"/>
          </a:bodyPr>
          <a:lstStyle/>
          <a:p>
            <a:pPr algn="ctr"/>
            <a:r>
              <a:rPr sz="4000" b="1">
                <a:solidFill>
                  <a:srgbClr val="000000"/>
                </a:solidFill>
                <a:latin typeface="Times New Roman"/>
              </a:rPr>
              <a:t>Принципи адміністративної відповідальності - </a:t>
            </a:r>
            <a:r>
              <a:rPr sz="4000">
                <a:solidFill>
                  <a:srgbClr val="000000"/>
                </a:solidFill>
                <a:latin typeface="Times New Roman"/>
              </a:rPr>
              <a:t>це основні положення, закріплені в Конституції та інших законах України, на яких базується порядок притягнення винних осіб до адміністративної відповідальності. </a:t>
            </a:r>
          </a:p>
          <a:p>
            <a:endParaRP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rect 189"/>
          <p:cNvSpPr/>
          <p:nvPr/>
        </p:nvSpPr>
        <p:spPr>
          <a:xfrm>
            <a:off x="204559" y="1420238"/>
            <a:ext cx="4153113" cy="885559"/>
          </a:xfrm>
          <a:prstGeom prst="rect">
            <a:avLst/>
          </a:prstGeom>
          <a:solidFill>
            <a:srgbClr val="FFFAC0"/>
          </a:solidFill>
          <a:ln w="25400">
            <a:solidFill>
              <a:srgbClr val="27405E"/>
            </a:solidFill>
          </a:ln>
        </p:spPr>
        <p:txBody>
          <a:bodyPr anchor="ctr"/>
          <a:lstStyle/>
          <a:p>
            <a:pPr algn="ctr"/>
            <a:r>
              <a:rPr sz="3200" b="1" dirty="0" err="1">
                <a:solidFill>
                  <a:srgbClr val="000000"/>
                </a:solidFill>
                <a:latin typeface="Times New Roman"/>
              </a:rPr>
              <a:t>Верховенства</a:t>
            </a:r>
            <a:r>
              <a:rPr sz="3200" b="1" dirty="0">
                <a:solidFill>
                  <a:srgbClr val="000000"/>
                </a:solidFill>
                <a:latin typeface="Times New Roman"/>
              </a:rPr>
              <a:t> </a:t>
            </a:r>
            <a:r>
              <a:rPr sz="3200" b="1" dirty="0" err="1">
                <a:solidFill>
                  <a:srgbClr val="000000"/>
                </a:solidFill>
                <a:latin typeface="Times New Roman"/>
              </a:rPr>
              <a:t>права</a:t>
            </a:r>
            <a:endParaRPr sz="3200" b="1" dirty="0">
              <a:solidFill>
                <a:srgbClr val="000000"/>
              </a:solidFill>
              <a:latin typeface="Times New Roman"/>
            </a:endParaRPr>
          </a:p>
        </p:txBody>
      </p:sp>
      <p:sp>
        <p:nvSpPr>
          <p:cNvPr id="190" name="rect 190"/>
          <p:cNvSpPr/>
          <p:nvPr/>
        </p:nvSpPr>
        <p:spPr>
          <a:xfrm>
            <a:off x="4727376" y="1428666"/>
            <a:ext cx="4203650" cy="675084"/>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Законності</a:t>
            </a:r>
          </a:p>
        </p:txBody>
      </p:sp>
      <p:sp>
        <p:nvSpPr>
          <p:cNvPr id="191" name="round2SameRect 191"/>
          <p:cNvSpPr/>
          <p:nvPr/>
        </p:nvSpPr>
        <p:spPr>
          <a:xfrm>
            <a:off x="154023" y="148944"/>
            <a:ext cx="8844381" cy="1180239"/>
          </a:xfrm>
          <a:prstGeom prst="round2SameRect">
            <a:avLst/>
          </a:prstGeom>
          <a:solidFill>
            <a:srgbClr val="E1FFFC"/>
          </a:solidFill>
          <a:ln w="25400">
            <a:solidFill>
              <a:srgbClr val="27405E"/>
            </a:solidFill>
          </a:ln>
        </p:spPr>
        <p:txBody>
          <a:bodyPr anchor="ctr"/>
          <a:lstStyle/>
          <a:p>
            <a:pPr algn="ctr"/>
            <a:r>
              <a:rPr sz="3600" dirty="0" err="1">
                <a:solidFill>
                  <a:srgbClr val="000000"/>
                </a:solidFill>
                <a:latin typeface="Times New Roman"/>
              </a:rPr>
              <a:t>До</a:t>
            </a:r>
            <a:r>
              <a:rPr sz="3600" dirty="0">
                <a:solidFill>
                  <a:srgbClr val="000000"/>
                </a:solidFill>
                <a:latin typeface="Times New Roman"/>
              </a:rPr>
              <a:t> </a:t>
            </a:r>
            <a:r>
              <a:rPr sz="3600" b="1" dirty="0" err="1">
                <a:solidFill>
                  <a:srgbClr val="000000"/>
                </a:solidFill>
                <a:latin typeface="Times New Roman"/>
              </a:rPr>
              <a:t>принципів</a:t>
            </a:r>
            <a:r>
              <a:rPr sz="3600" dirty="0">
                <a:solidFill>
                  <a:srgbClr val="000000"/>
                </a:solidFill>
                <a:latin typeface="Times New Roman"/>
              </a:rPr>
              <a:t> </a:t>
            </a:r>
            <a:r>
              <a:rPr sz="3600" dirty="0" err="1">
                <a:solidFill>
                  <a:srgbClr val="000000"/>
                </a:solidFill>
                <a:latin typeface="Times New Roman"/>
              </a:rPr>
              <a:t>адміністративної</a:t>
            </a:r>
            <a:r>
              <a:rPr sz="3600" dirty="0">
                <a:solidFill>
                  <a:srgbClr val="000000"/>
                </a:solidFill>
                <a:latin typeface="Times New Roman"/>
              </a:rPr>
              <a:t> </a:t>
            </a:r>
            <a:r>
              <a:rPr sz="3600" dirty="0" err="1">
                <a:solidFill>
                  <a:srgbClr val="000000"/>
                </a:solidFill>
                <a:latin typeface="Times New Roman"/>
              </a:rPr>
              <a:t>відповідальності</a:t>
            </a:r>
            <a:r>
              <a:rPr sz="3600" dirty="0">
                <a:solidFill>
                  <a:srgbClr val="000000"/>
                </a:solidFill>
                <a:latin typeface="Times New Roman"/>
              </a:rPr>
              <a:t> </a:t>
            </a:r>
            <a:r>
              <a:rPr sz="3600" dirty="0" err="1">
                <a:solidFill>
                  <a:srgbClr val="000000"/>
                </a:solidFill>
                <a:latin typeface="Times New Roman"/>
              </a:rPr>
              <a:t>відносяться</a:t>
            </a:r>
            <a:r>
              <a:rPr sz="3600" dirty="0">
                <a:solidFill>
                  <a:srgbClr val="000000"/>
                </a:solidFill>
                <a:latin typeface="Times New Roman"/>
              </a:rPr>
              <a:t>:</a:t>
            </a:r>
          </a:p>
        </p:txBody>
      </p:sp>
      <p:sp>
        <p:nvSpPr>
          <p:cNvPr id="192" name="rect 192"/>
          <p:cNvSpPr/>
          <p:nvPr/>
        </p:nvSpPr>
        <p:spPr>
          <a:xfrm>
            <a:off x="228767" y="2425065"/>
            <a:ext cx="4104768" cy="786691"/>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Доцільності</a:t>
            </a:r>
          </a:p>
        </p:txBody>
      </p:sp>
      <p:sp>
        <p:nvSpPr>
          <p:cNvPr id="193" name="rect 193"/>
          <p:cNvSpPr/>
          <p:nvPr/>
        </p:nvSpPr>
        <p:spPr>
          <a:xfrm>
            <a:off x="4731478" y="2224245"/>
            <a:ext cx="4212482" cy="801062"/>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Обґрунтованості</a:t>
            </a:r>
          </a:p>
        </p:txBody>
      </p:sp>
      <p:sp>
        <p:nvSpPr>
          <p:cNvPr id="194" name="rect 194"/>
          <p:cNvSpPr/>
          <p:nvPr/>
        </p:nvSpPr>
        <p:spPr>
          <a:xfrm>
            <a:off x="250310" y="3322987"/>
            <a:ext cx="4097582" cy="872890"/>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Невідворотності</a:t>
            </a:r>
          </a:p>
        </p:txBody>
      </p:sp>
      <p:sp>
        <p:nvSpPr>
          <p:cNvPr id="195" name="rect 195"/>
          <p:cNvSpPr/>
          <p:nvPr/>
        </p:nvSpPr>
        <p:spPr>
          <a:xfrm>
            <a:off x="4738399" y="3125530"/>
            <a:ext cx="4212733" cy="882657"/>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Своєчасності</a:t>
            </a:r>
          </a:p>
        </p:txBody>
      </p:sp>
      <p:sp>
        <p:nvSpPr>
          <p:cNvPr id="196" name="rect 196"/>
          <p:cNvSpPr/>
          <p:nvPr/>
        </p:nvSpPr>
        <p:spPr>
          <a:xfrm>
            <a:off x="271378" y="4309495"/>
            <a:ext cx="4079904" cy="743298"/>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Справедливості</a:t>
            </a:r>
          </a:p>
        </p:txBody>
      </p:sp>
      <p:sp>
        <p:nvSpPr>
          <p:cNvPr id="197" name="rect 197"/>
          <p:cNvSpPr/>
          <p:nvPr/>
        </p:nvSpPr>
        <p:spPr>
          <a:xfrm>
            <a:off x="4735803" y="4097554"/>
            <a:ext cx="4195222" cy="708766"/>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Гуманізму</a:t>
            </a:r>
          </a:p>
        </p:txBody>
      </p:sp>
      <p:sp>
        <p:nvSpPr>
          <p:cNvPr id="198" name="rect 198"/>
          <p:cNvSpPr/>
          <p:nvPr/>
        </p:nvSpPr>
        <p:spPr>
          <a:xfrm>
            <a:off x="288777" y="5192055"/>
            <a:ext cx="4071923" cy="1280238"/>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Індивідуалізації покарання </a:t>
            </a:r>
          </a:p>
        </p:txBody>
      </p:sp>
      <p:sp>
        <p:nvSpPr>
          <p:cNvPr id="199" name="rect 199"/>
          <p:cNvSpPr/>
          <p:nvPr/>
        </p:nvSpPr>
        <p:spPr>
          <a:xfrm>
            <a:off x="4744217" y="4888962"/>
            <a:ext cx="4220491" cy="1609618"/>
          </a:xfrm>
          <a:prstGeom prst="rect">
            <a:avLst/>
          </a:prstGeom>
          <a:solidFill>
            <a:srgbClr val="FFFAC0"/>
          </a:solidFill>
          <a:ln w="25400">
            <a:solidFill>
              <a:srgbClr val="27405E"/>
            </a:solidFill>
          </a:ln>
        </p:spPr>
        <p:txBody>
          <a:bodyPr anchor="ctr"/>
          <a:lstStyle/>
          <a:p>
            <a:pPr algn="ctr"/>
            <a:r>
              <a:rPr sz="3200" b="1">
                <a:solidFill>
                  <a:srgbClr val="000000"/>
                </a:solidFill>
                <a:latin typeface="Times New Roman"/>
              </a:rPr>
              <a:t>Відповідності провини та покарання</a:t>
            </a:r>
          </a:p>
        </p:txBody>
      </p:sp>
      <p:cxnSp>
        <p:nvCxnSpPr>
          <p:cNvPr id="200" name="straightConnector1 200"/>
          <p:cNvCxnSpPr/>
          <p:nvPr/>
        </p:nvCxnSpPr>
        <p:spPr>
          <a:xfrm rot="20079924">
            <a:off x="4374332" y="1694380"/>
            <a:ext cx="345146" cy="162408"/>
          </a:xfrm>
          <a:prstGeom prst="straightConnector1">
            <a:avLst/>
          </a:prstGeom>
          <a:solidFill>
            <a:srgbClr val="4F81BD"/>
          </a:solidFill>
          <a:ln w="25400">
            <a:solidFill>
              <a:srgbClr val="4F81BD">
                <a:shade val="50000"/>
              </a:srgbClr>
            </a:solidFill>
            <a:prstDash val="solid"/>
            <a:headEnd type="arrow" w="med" len="med"/>
            <a:tailEnd type="arrow" w="med" len="med"/>
          </a:ln>
        </p:spPr>
      </p:cxnSp>
      <p:cxnSp>
        <p:nvCxnSpPr>
          <p:cNvPr id="201" name="straightConnector1 201"/>
          <p:cNvCxnSpPr/>
          <p:nvPr/>
        </p:nvCxnSpPr>
        <p:spPr>
          <a:xfrm rot="18792669">
            <a:off x="4390183" y="2561815"/>
            <a:ext cx="287773" cy="301209"/>
          </a:xfrm>
          <a:prstGeom prst="straightConnector1">
            <a:avLst/>
          </a:prstGeom>
          <a:solidFill>
            <a:srgbClr val="4F81BD"/>
          </a:solidFill>
          <a:ln w="25400">
            <a:solidFill>
              <a:srgbClr val="4F81BD">
                <a:shade val="50000"/>
              </a:srgbClr>
            </a:solidFill>
            <a:prstDash val="solid"/>
            <a:headEnd type="arrow" w="med" len="med"/>
            <a:tailEnd type="arrow" w="med" len="med"/>
          </a:ln>
        </p:spPr>
      </p:cxnSp>
      <p:cxnSp>
        <p:nvCxnSpPr>
          <p:cNvPr id="202" name="straightConnector1 202"/>
          <p:cNvCxnSpPr/>
          <p:nvPr/>
        </p:nvCxnSpPr>
        <p:spPr>
          <a:xfrm rot="19400936">
            <a:off x="4386471" y="3636782"/>
            <a:ext cx="312999" cy="232548"/>
          </a:xfrm>
          <a:prstGeom prst="straightConnector1">
            <a:avLst/>
          </a:prstGeom>
          <a:solidFill>
            <a:srgbClr val="4F81BD"/>
          </a:solidFill>
          <a:ln w="25400">
            <a:solidFill>
              <a:srgbClr val="4F81BD">
                <a:shade val="50000"/>
              </a:srgbClr>
            </a:solidFill>
            <a:prstDash val="solid"/>
            <a:headEnd type="arrow" w="med" len="med"/>
            <a:tailEnd type="arrow" w="med" len="med"/>
          </a:ln>
        </p:spPr>
      </p:cxnSp>
      <p:cxnSp>
        <p:nvCxnSpPr>
          <p:cNvPr id="203" name="straightConnector1 203"/>
          <p:cNvCxnSpPr/>
          <p:nvPr/>
        </p:nvCxnSpPr>
        <p:spPr>
          <a:xfrm rot="19068856">
            <a:off x="4400270" y="4447123"/>
            <a:ext cx="282289" cy="267220"/>
          </a:xfrm>
          <a:prstGeom prst="straightConnector1">
            <a:avLst/>
          </a:prstGeom>
          <a:solidFill>
            <a:srgbClr val="4F81BD"/>
          </a:solidFill>
          <a:ln w="25400">
            <a:solidFill>
              <a:srgbClr val="4F81BD">
                <a:shade val="50000"/>
              </a:srgbClr>
            </a:solidFill>
            <a:prstDash val="solid"/>
            <a:headEnd type="arrow" w="med" len="med"/>
            <a:tailEnd type="arrow" w="med" len="med"/>
          </a:ln>
        </p:spPr>
      </p:cxnSp>
      <p:cxnSp>
        <p:nvCxnSpPr>
          <p:cNvPr id="204" name="straightConnector1 204"/>
          <p:cNvCxnSpPr/>
          <p:nvPr/>
        </p:nvCxnSpPr>
        <p:spPr>
          <a:xfrm rot="19377126">
            <a:off x="4396922" y="5693122"/>
            <a:ext cx="315441" cy="233176"/>
          </a:xfrm>
          <a:prstGeom prst="straightConnector1">
            <a:avLst/>
          </a:prstGeom>
          <a:solidFill>
            <a:srgbClr val="4F81BD"/>
          </a:solidFill>
          <a:ln w="25400">
            <a:solidFill>
              <a:srgbClr val="4F81BD">
                <a:shade val="50000"/>
              </a:srgbClr>
            </a:solidFill>
            <a:prstDash val="solid"/>
            <a:headEnd type="arrow" w="med" len="med"/>
            <a:tailEnd type="arrow" w="med" len="med"/>
          </a:ln>
        </p:spPr>
      </p:cxnSp>
      <p:cxnSp>
        <p:nvCxnSpPr>
          <p:cNvPr id="205" name="line 205"/>
          <p:cNvCxnSpPr/>
          <p:nvPr/>
        </p:nvCxnSpPr>
        <p:spPr>
          <a:xfrm rot="2512380">
            <a:off x="3037363" y="1888866"/>
            <a:ext cx="3001533" cy="3359264"/>
          </a:xfrm>
          <a:prstGeom prst="line">
            <a:avLst/>
          </a:prstGeom>
          <a:solidFill>
            <a:srgbClr val="4F81BD"/>
          </a:solidFill>
          <a:ln w="25400">
            <a:solidFill>
              <a:srgbClr val="4F81BD">
                <a:shade val="50000"/>
              </a:srgbClr>
            </a:solidFill>
            <a:prstDash val="solid"/>
          </a:ln>
        </p:spPr>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1"/>
          <p:cNvSpPr>
            <a:spLocks noGrp="1"/>
          </p:cNvSpPr>
          <p:nvPr>
            <p:ph type="title"/>
          </p:nvPr>
        </p:nvSpPr>
        <p:spPr>
          <a:xfrm>
            <a:off x="409063" y="207280"/>
            <a:ext cx="6761712" cy="1496615"/>
          </a:xfrm>
          <a:solidFill>
            <a:srgbClr val="FFFDF0"/>
          </a:solidFill>
          <a:ln/>
        </p:spPr>
        <p:txBody>
          <a:bodyPr anchor="ctr"/>
          <a:lstStyle/>
          <a:p>
            <a:pPr algn="ctr"/>
            <a:r>
              <a:rPr sz="4800" b="1">
                <a:solidFill>
                  <a:srgbClr val="000000"/>
                </a:solidFill>
                <a:latin typeface="Times New Roman"/>
              </a:rPr>
              <a:t>Верховенство права</a:t>
            </a:r>
          </a:p>
        </p:txBody>
      </p:sp>
      <p:sp>
        <p:nvSpPr>
          <p:cNvPr id="208" name="Shape 2"/>
          <p:cNvSpPr>
            <a:spLocks noGrp="1"/>
          </p:cNvSpPr>
          <p:nvPr>
            <p:ph idx="1"/>
          </p:nvPr>
        </p:nvSpPr>
        <p:spPr>
          <a:xfrm>
            <a:off x="425904" y="1759315"/>
            <a:ext cx="8463041" cy="4866679"/>
          </a:xfrm>
          <a:solidFill>
            <a:srgbClr val="FFFAC0"/>
          </a:solidFill>
          <a:ln/>
        </p:spPr>
        <p:txBody>
          <a:bodyPr anchor="ctr"/>
          <a:lstStyle/>
          <a:p>
            <a:pPr algn="ctr">
              <a:buNone/>
            </a:pPr>
            <a:r>
              <a:rPr sz="2800" dirty="0">
                <a:solidFill>
                  <a:srgbClr val="000000"/>
                </a:solidFill>
                <a:latin typeface="Times New Roman"/>
              </a:rPr>
              <a:t>- є </a:t>
            </a:r>
            <a:r>
              <a:rPr sz="2800" dirty="0" err="1">
                <a:solidFill>
                  <a:srgbClr val="000000"/>
                </a:solidFill>
                <a:latin typeface="Times New Roman"/>
              </a:rPr>
              <a:t>пріоритетним</a:t>
            </a:r>
            <a:r>
              <a:rPr sz="2800" dirty="0">
                <a:solidFill>
                  <a:srgbClr val="000000"/>
                </a:solidFill>
                <a:latin typeface="Times New Roman"/>
              </a:rPr>
              <a:t> у </a:t>
            </a:r>
            <a:r>
              <a:rPr sz="2800" dirty="0" err="1">
                <a:solidFill>
                  <a:srgbClr val="000000"/>
                </a:solidFill>
                <a:latin typeface="Times New Roman"/>
              </a:rPr>
              <a:t>правовій</a:t>
            </a:r>
            <a:r>
              <a:rPr sz="2800" dirty="0">
                <a:solidFill>
                  <a:srgbClr val="000000"/>
                </a:solidFill>
                <a:latin typeface="Times New Roman"/>
              </a:rPr>
              <a:t> </a:t>
            </a:r>
            <a:r>
              <a:rPr sz="2800" dirty="0" err="1">
                <a:solidFill>
                  <a:srgbClr val="000000"/>
                </a:solidFill>
                <a:latin typeface="Times New Roman"/>
              </a:rPr>
              <a:t>державі</a:t>
            </a:r>
            <a:r>
              <a:rPr sz="2800" dirty="0">
                <a:solidFill>
                  <a:srgbClr val="000000"/>
                </a:solidFill>
                <a:latin typeface="Times New Roman"/>
              </a:rPr>
              <a:t>. </a:t>
            </a:r>
            <a:r>
              <a:rPr sz="2800" dirty="0" err="1">
                <a:solidFill>
                  <a:srgbClr val="000000"/>
                </a:solidFill>
                <a:latin typeface="Times New Roman"/>
              </a:rPr>
              <a:t>Цей</a:t>
            </a:r>
            <a:r>
              <a:rPr sz="2800" dirty="0">
                <a:solidFill>
                  <a:srgbClr val="000000"/>
                </a:solidFill>
                <a:latin typeface="Times New Roman"/>
              </a:rPr>
              <a:t> </a:t>
            </a:r>
            <a:r>
              <a:rPr sz="2800" dirty="0" err="1">
                <a:solidFill>
                  <a:srgbClr val="000000"/>
                </a:solidFill>
                <a:latin typeface="Times New Roman"/>
              </a:rPr>
              <a:t>принцип</a:t>
            </a:r>
            <a:r>
              <a:rPr sz="2800" dirty="0">
                <a:solidFill>
                  <a:srgbClr val="000000"/>
                </a:solidFill>
                <a:latin typeface="Times New Roman"/>
              </a:rPr>
              <a:t> </a:t>
            </a:r>
            <a:r>
              <a:rPr sz="2800" dirty="0" err="1">
                <a:solidFill>
                  <a:srgbClr val="000000"/>
                </a:solidFill>
                <a:latin typeface="Times New Roman"/>
              </a:rPr>
              <a:t>полягає</a:t>
            </a:r>
            <a:r>
              <a:rPr sz="2800" dirty="0">
                <a:solidFill>
                  <a:srgbClr val="000000"/>
                </a:solidFill>
                <a:latin typeface="Times New Roman"/>
              </a:rPr>
              <a:t> в </a:t>
            </a:r>
            <a:r>
              <a:rPr sz="2800" dirty="0" err="1">
                <a:solidFill>
                  <a:srgbClr val="000000"/>
                </a:solidFill>
                <a:latin typeface="Times New Roman"/>
              </a:rPr>
              <a:t>тому</a:t>
            </a:r>
            <a:r>
              <a:rPr sz="2800" dirty="0">
                <a:solidFill>
                  <a:srgbClr val="000000"/>
                </a:solidFill>
                <a:latin typeface="Times New Roman"/>
              </a:rPr>
              <a:t>, </a:t>
            </a:r>
            <a:r>
              <a:rPr sz="2800" dirty="0" err="1">
                <a:solidFill>
                  <a:srgbClr val="000000"/>
                </a:solidFill>
                <a:latin typeface="Times New Roman"/>
              </a:rPr>
              <a:t>що</a:t>
            </a:r>
            <a:r>
              <a:rPr sz="2800" dirty="0">
                <a:solidFill>
                  <a:srgbClr val="000000"/>
                </a:solidFill>
                <a:latin typeface="Times New Roman"/>
              </a:rPr>
              <a:t> </a:t>
            </a:r>
            <a:r>
              <a:rPr sz="2800" dirty="0" err="1">
                <a:solidFill>
                  <a:srgbClr val="000000"/>
                </a:solidFill>
                <a:latin typeface="Times New Roman"/>
              </a:rPr>
              <a:t>адміністративна</a:t>
            </a:r>
            <a:r>
              <a:rPr sz="2800" dirty="0">
                <a:solidFill>
                  <a:srgbClr val="000000"/>
                </a:solidFill>
                <a:latin typeface="Times New Roman"/>
              </a:rPr>
              <a:t> </a:t>
            </a:r>
            <a:r>
              <a:rPr sz="2800" dirty="0" err="1">
                <a:solidFill>
                  <a:srgbClr val="000000"/>
                </a:solidFill>
                <a:latin typeface="Times New Roman"/>
              </a:rPr>
              <a:t>відповідальність</a:t>
            </a:r>
            <a:r>
              <a:rPr sz="2800" dirty="0">
                <a:solidFill>
                  <a:srgbClr val="000000"/>
                </a:solidFill>
                <a:latin typeface="Times New Roman"/>
              </a:rPr>
              <a:t> в </a:t>
            </a:r>
            <a:r>
              <a:rPr sz="2800" dirty="0" err="1">
                <a:solidFill>
                  <a:srgbClr val="000000"/>
                </a:solidFill>
                <a:latin typeface="Times New Roman"/>
              </a:rPr>
              <a:t>Україні</a:t>
            </a:r>
            <a:r>
              <a:rPr sz="2800" dirty="0">
                <a:solidFill>
                  <a:srgbClr val="000000"/>
                </a:solidFill>
                <a:latin typeface="Times New Roman"/>
              </a:rPr>
              <a:t> </a:t>
            </a:r>
            <a:r>
              <a:rPr sz="2800" dirty="0" err="1">
                <a:solidFill>
                  <a:srgbClr val="000000"/>
                </a:solidFill>
                <a:latin typeface="Times New Roman"/>
              </a:rPr>
              <a:t>та</a:t>
            </a:r>
            <a:r>
              <a:rPr sz="2800" dirty="0">
                <a:solidFill>
                  <a:srgbClr val="000000"/>
                </a:solidFill>
                <a:latin typeface="Times New Roman"/>
              </a:rPr>
              <a:t> </a:t>
            </a:r>
            <a:r>
              <a:rPr sz="2800" dirty="0" err="1">
                <a:solidFill>
                  <a:srgbClr val="000000"/>
                </a:solidFill>
                <a:latin typeface="Times New Roman"/>
              </a:rPr>
              <a:t>процедура</a:t>
            </a:r>
            <a:r>
              <a:rPr sz="2800" dirty="0">
                <a:solidFill>
                  <a:srgbClr val="000000"/>
                </a:solidFill>
                <a:latin typeface="Times New Roman"/>
              </a:rPr>
              <a:t> </a:t>
            </a:r>
            <a:r>
              <a:rPr sz="2800" dirty="0" err="1">
                <a:solidFill>
                  <a:srgbClr val="000000"/>
                </a:solidFill>
                <a:latin typeface="Times New Roman"/>
              </a:rPr>
              <a:t>притягнення</a:t>
            </a:r>
            <a:r>
              <a:rPr sz="2800" dirty="0">
                <a:solidFill>
                  <a:srgbClr val="000000"/>
                </a:solidFill>
                <a:latin typeface="Times New Roman"/>
              </a:rPr>
              <a:t> </a:t>
            </a:r>
            <a:r>
              <a:rPr sz="2800" dirty="0" err="1">
                <a:solidFill>
                  <a:srgbClr val="000000"/>
                </a:solidFill>
                <a:latin typeface="Times New Roman"/>
              </a:rPr>
              <a:t>до</a:t>
            </a:r>
            <a:r>
              <a:rPr sz="2800" dirty="0">
                <a:solidFill>
                  <a:srgbClr val="000000"/>
                </a:solidFill>
                <a:latin typeface="Times New Roman"/>
              </a:rPr>
              <a:t> </a:t>
            </a:r>
            <a:r>
              <a:rPr sz="2800" dirty="0" err="1">
                <a:solidFill>
                  <a:srgbClr val="000000"/>
                </a:solidFill>
                <a:latin typeface="Times New Roman"/>
              </a:rPr>
              <a:t>адміністративної</a:t>
            </a:r>
            <a:r>
              <a:rPr sz="2800" dirty="0">
                <a:solidFill>
                  <a:srgbClr val="000000"/>
                </a:solidFill>
                <a:latin typeface="Times New Roman"/>
              </a:rPr>
              <a:t> </a:t>
            </a:r>
            <a:r>
              <a:rPr sz="2800" dirty="0" err="1">
                <a:solidFill>
                  <a:srgbClr val="000000"/>
                </a:solidFill>
                <a:latin typeface="Times New Roman"/>
              </a:rPr>
              <a:t>відповідальності</a:t>
            </a:r>
            <a:r>
              <a:rPr sz="2800" dirty="0">
                <a:solidFill>
                  <a:srgbClr val="000000"/>
                </a:solidFill>
                <a:latin typeface="Times New Roman"/>
              </a:rPr>
              <a:t> </a:t>
            </a:r>
            <a:r>
              <a:rPr sz="2800" dirty="0" err="1">
                <a:solidFill>
                  <a:srgbClr val="000000"/>
                </a:solidFill>
                <a:latin typeface="Times New Roman"/>
              </a:rPr>
              <a:t>ґрунтується</a:t>
            </a:r>
            <a:r>
              <a:rPr sz="2800" dirty="0">
                <a:solidFill>
                  <a:srgbClr val="000000"/>
                </a:solidFill>
                <a:latin typeface="Times New Roman"/>
              </a:rPr>
              <a:t> </a:t>
            </a:r>
            <a:r>
              <a:rPr sz="2800" dirty="0" err="1">
                <a:solidFill>
                  <a:srgbClr val="000000"/>
                </a:solidFill>
                <a:latin typeface="Times New Roman"/>
              </a:rPr>
              <a:t>на</a:t>
            </a:r>
            <a:r>
              <a:rPr sz="2800" dirty="0">
                <a:solidFill>
                  <a:srgbClr val="000000"/>
                </a:solidFill>
                <a:latin typeface="Times New Roman"/>
              </a:rPr>
              <a:t> </a:t>
            </a:r>
            <a:r>
              <a:rPr sz="2800" dirty="0" err="1">
                <a:solidFill>
                  <a:srgbClr val="000000"/>
                </a:solidFill>
                <a:latin typeface="Times New Roman"/>
              </a:rPr>
              <a:t>конституційних</a:t>
            </a:r>
            <a:r>
              <a:rPr sz="2800" dirty="0">
                <a:solidFill>
                  <a:srgbClr val="000000"/>
                </a:solidFill>
                <a:latin typeface="Times New Roman"/>
              </a:rPr>
              <a:t> </a:t>
            </a:r>
            <a:r>
              <a:rPr sz="2800" dirty="0" err="1">
                <a:solidFill>
                  <a:srgbClr val="000000"/>
                </a:solidFill>
                <a:latin typeface="Times New Roman"/>
              </a:rPr>
              <a:t>принципах</a:t>
            </a:r>
            <a:r>
              <a:rPr sz="2800" dirty="0">
                <a:solidFill>
                  <a:srgbClr val="000000"/>
                </a:solidFill>
                <a:latin typeface="Times New Roman"/>
              </a:rPr>
              <a:t> </a:t>
            </a:r>
            <a:r>
              <a:rPr sz="2800" dirty="0" err="1">
                <a:solidFill>
                  <a:srgbClr val="000000"/>
                </a:solidFill>
                <a:latin typeface="Times New Roman"/>
              </a:rPr>
              <a:t>та</a:t>
            </a:r>
            <a:r>
              <a:rPr sz="2800" dirty="0">
                <a:solidFill>
                  <a:srgbClr val="000000"/>
                </a:solidFill>
                <a:latin typeface="Times New Roman"/>
              </a:rPr>
              <a:t> </a:t>
            </a:r>
            <a:r>
              <a:rPr sz="2800" dirty="0" err="1">
                <a:solidFill>
                  <a:srgbClr val="000000"/>
                </a:solidFill>
                <a:latin typeface="Times New Roman"/>
              </a:rPr>
              <a:t>правових</a:t>
            </a:r>
            <a:r>
              <a:rPr sz="2800" dirty="0">
                <a:solidFill>
                  <a:srgbClr val="000000"/>
                </a:solidFill>
                <a:latin typeface="Times New Roman"/>
              </a:rPr>
              <a:t> </a:t>
            </a:r>
            <a:r>
              <a:rPr sz="2800" dirty="0" err="1">
                <a:solidFill>
                  <a:srgbClr val="000000"/>
                </a:solidFill>
                <a:latin typeface="Times New Roman"/>
              </a:rPr>
              <a:t>презумпція</a:t>
            </a:r>
            <a:r>
              <a:rPr sz="2800" dirty="0">
                <a:solidFill>
                  <a:srgbClr val="000000"/>
                </a:solidFill>
                <a:latin typeface="Times New Roman"/>
              </a:rPr>
              <a:t>, </a:t>
            </a:r>
            <a:r>
              <a:rPr sz="2800" dirty="0" err="1">
                <a:solidFill>
                  <a:srgbClr val="000000"/>
                </a:solidFill>
                <a:latin typeface="Times New Roman"/>
              </a:rPr>
              <a:t>які</a:t>
            </a:r>
            <a:r>
              <a:rPr sz="2800" dirty="0">
                <a:solidFill>
                  <a:srgbClr val="000000"/>
                </a:solidFill>
                <a:latin typeface="Times New Roman"/>
              </a:rPr>
              <a:t> </a:t>
            </a:r>
            <a:r>
              <a:rPr sz="2800" dirty="0" err="1">
                <a:solidFill>
                  <a:srgbClr val="000000"/>
                </a:solidFill>
                <a:latin typeface="Times New Roman"/>
              </a:rPr>
              <a:t>зумовлені</a:t>
            </a:r>
            <a:r>
              <a:rPr sz="2800" dirty="0">
                <a:solidFill>
                  <a:srgbClr val="000000"/>
                </a:solidFill>
                <a:latin typeface="Times New Roman"/>
              </a:rPr>
              <a:t> </a:t>
            </a:r>
            <a:r>
              <a:rPr sz="2800" dirty="0" err="1">
                <a:solidFill>
                  <a:srgbClr val="000000"/>
                </a:solidFill>
                <a:latin typeface="Times New Roman"/>
              </a:rPr>
              <a:t>виконанням</a:t>
            </a:r>
            <a:r>
              <a:rPr sz="2800" dirty="0">
                <a:solidFill>
                  <a:srgbClr val="000000"/>
                </a:solidFill>
                <a:latin typeface="Times New Roman"/>
              </a:rPr>
              <a:t> і </a:t>
            </a:r>
            <a:r>
              <a:rPr sz="2800" dirty="0" err="1">
                <a:solidFill>
                  <a:srgbClr val="000000"/>
                </a:solidFill>
                <a:latin typeface="Times New Roman"/>
              </a:rPr>
              <a:t>дією</a:t>
            </a:r>
            <a:r>
              <a:rPr sz="2800" dirty="0">
                <a:solidFill>
                  <a:srgbClr val="000000"/>
                </a:solidFill>
                <a:latin typeface="Times New Roman"/>
              </a:rPr>
              <a:t> </a:t>
            </a:r>
            <a:r>
              <a:rPr sz="2800" dirty="0" err="1">
                <a:solidFill>
                  <a:srgbClr val="000000"/>
                </a:solidFill>
                <a:latin typeface="Times New Roman"/>
              </a:rPr>
              <a:t>саме</a:t>
            </a:r>
            <a:r>
              <a:rPr sz="2800" dirty="0">
                <a:solidFill>
                  <a:srgbClr val="000000"/>
                </a:solidFill>
                <a:latin typeface="Times New Roman"/>
              </a:rPr>
              <a:t> </a:t>
            </a:r>
            <a:r>
              <a:rPr sz="2800" dirty="0" err="1">
                <a:solidFill>
                  <a:srgbClr val="000000"/>
                </a:solidFill>
                <a:latin typeface="Times New Roman"/>
              </a:rPr>
              <a:t>принципу</a:t>
            </a:r>
            <a:r>
              <a:rPr sz="2800" dirty="0">
                <a:solidFill>
                  <a:srgbClr val="000000"/>
                </a:solidFill>
                <a:latin typeface="Times New Roman"/>
              </a:rPr>
              <a:t> </a:t>
            </a:r>
            <a:r>
              <a:rPr sz="2800" dirty="0" err="1">
                <a:solidFill>
                  <a:srgbClr val="000000"/>
                </a:solidFill>
                <a:latin typeface="Times New Roman"/>
              </a:rPr>
              <a:t>верховенства</a:t>
            </a:r>
            <a:r>
              <a:rPr sz="2800" dirty="0">
                <a:solidFill>
                  <a:srgbClr val="000000"/>
                </a:solidFill>
                <a:latin typeface="Times New Roman"/>
              </a:rPr>
              <a:t> </a:t>
            </a:r>
            <a:r>
              <a:rPr sz="2800" dirty="0" err="1">
                <a:solidFill>
                  <a:srgbClr val="000000"/>
                </a:solidFill>
                <a:latin typeface="Times New Roman"/>
              </a:rPr>
              <a:t>права</a:t>
            </a:r>
            <a:r>
              <a:rPr sz="2800" dirty="0">
                <a:solidFill>
                  <a:srgbClr val="000000"/>
                </a:solidFill>
                <a:latin typeface="Times New Roman"/>
              </a:rPr>
              <a:t> в </a:t>
            </a:r>
            <a:r>
              <a:rPr sz="2800" dirty="0" err="1">
                <a:solidFill>
                  <a:srgbClr val="000000"/>
                </a:solidFill>
                <a:latin typeface="Times New Roman"/>
              </a:rPr>
              <a:t>Україні</a:t>
            </a:r>
            <a:r>
              <a:rPr sz="2800" dirty="0">
                <a:solidFill>
                  <a:srgbClr val="000000"/>
                </a:solidFill>
                <a:latin typeface="Times New Roman"/>
              </a:rPr>
              <a:t>. </a:t>
            </a:r>
            <a:r>
              <a:rPr sz="2800" dirty="0" err="1">
                <a:solidFill>
                  <a:srgbClr val="000000"/>
                </a:solidFill>
                <a:latin typeface="Times New Roman"/>
              </a:rPr>
              <a:t>Конституція</a:t>
            </a:r>
            <a:r>
              <a:rPr sz="2800" dirty="0">
                <a:solidFill>
                  <a:srgbClr val="000000"/>
                </a:solidFill>
                <a:latin typeface="Times New Roman"/>
              </a:rPr>
              <a:t> </a:t>
            </a:r>
            <a:r>
              <a:rPr sz="2800" dirty="0" err="1">
                <a:solidFill>
                  <a:srgbClr val="000000"/>
                </a:solidFill>
                <a:latin typeface="Times New Roman"/>
              </a:rPr>
              <a:t>України</a:t>
            </a:r>
            <a:r>
              <a:rPr sz="2800" dirty="0">
                <a:solidFill>
                  <a:srgbClr val="000000"/>
                </a:solidFill>
                <a:latin typeface="Times New Roman"/>
              </a:rPr>
              <a:t> </a:t>
            </a:r>
            <a:r>
              <a:rPr sz="2800" dirty="0" err="1">
                <a:solidFill>
                  <a:srgbClr val="000000"/>
                </a:solidFill>
                <a:latin typeface="Times New Roman"/>
              </a:rPr>
              <a:t>має</a:t>
            </a:r>
            <a:r>
              <a:rPr sz="2800" dirty="0">
                <a:solidFill>
                  <a:srgbClr val="000000"/>
                </a:solidFill>
                <a:latin typeface="Times New Roman"/>
              </a:rPr>
              <a:t> </a:t>
            </a:r>
            <a:r>
              <a:rPr sz="2800" dirty="0" err="1">
                <a:solidFill>
                  <a:srgbClr val="000000"/>
                </a:solidFill>
                <a:latin typeface="Times New Roman"/>
              </a:rPr>
              <a:t>найвищу</a:t>
            </a:r>
            <a:r>
              <a:rPr sz="2800" dirty="0">
                <a:solidFill>
                  <a:srgbClr val="000000"/>
                </a:solidFill>
                <a:latin typeface="Times New Roman"/>
              </a:rPr>
              <a:t> </a:t>
            </a:r>
            <a:r>
              <a:rPr sz="2800" dirty="0" err="1">
                <a:solidFill>
                  <a:srgbClr val="000000"/>
                </a:solidFill>
                <a:latin typeface="Times New Roman"/>
              </a:rPr>
              <a:t>юридичну</a:t>
            </a:r>
            <a:r>
              <a:rPr sz="2800" dirty="0">
                <a:solidFill>
                  <a:srgbClr val="000000"/>
                </a:solidFill>
                <a:latin typeface="Times New Roman"/>
              </a:rPr>
              <a:t> </a:t>
            </a:r>
            <a:r>
              <a:rPr sz="2800" dirty="0" err="1">
                <a:solidFill>
                  <a:srgbClr val="000000"/>
                </a:solidFill>
                <a:latin typeface="Times New Roman"/>
              </a:rPr>
              <a:t>силу</a:t>
            </a:r>
            <a:r>
              <a:rPr sz="2800" dirty="0">
                <a:solidFill>
                  <a:srgbClr val="000000"/>
                </a:solidFill>
                <a:latin typeface="Times New Roman"/>
              </a:rPr>
              <a:t>, </a:t>
            </a:r>
            <a:r>
              <a:rPr sz="2800" dirty="0" err="1">
                <a:solidFill>
                  <a:srgbClr val="000000"/>
                </a:solidFill>
                <a:latin typeface="Times New Roman"/>
              </a:rPr>
              <a:t>закони</a:t>
            </a:r>
            <a:r>
              <a:rPr sz="2800" dirty="0">
                <a:solidFill>
                  <a:srgbClr val="000000"/>
                </a:solidFill>
                <a:latin typeface="Times New Roman"/>
              </a:rPr>
              <a:t> </a:t>
            </a:r>
            <a:r>
              <a:rPr sz="2800" dirty="0" err="1">
                <a:solidFill>
                  <a:srgbClr val="000000"/>
                </a:solidFill>
                <a:latin typeface="Times New Roman"/>
              </a:rPr>
              <a:t>та</a:t>
            </a:r>
            <a:r>
              <a:rPr sz="2800" dirty="0">
                <a:solidFill>
                  <a:srgbClr val="000000"/>
                </a:solidFill>
                <a:latin typeface="Times New Roman"/>
              </a:rPr>
              <a:t> </a:t>
            </a:r>
            <a:r>
              <a:rPr sz="2800" dirty="0" err="1">
                <a:solidFill>
                  <a:srgbClr val="000000"/>
                </a:solidFill>
                <a:latin typeface="Times New Roman"/>
              </a:rPr>
              <a:t>інші</a:t>
            </a:r>
            <a:r>
              <a:rPr sz="2800" dirty="0">
                <a:solidFill>
                  <a:srgbClr val="000000"/>
                </a:solidFill>
                <a:latin typeface="Times New Roman"/>
              </a:rPr>
              <a:t> </a:t>
            </a:r>
            <a:r>
              <a:rPr sz="2800" dirty="0" err="1">
                <a:solidFill>
                  <a:srgbClr val="000000"/>
                </a:solidFill>
                <a:latin typeface="Times New Roman"/>
              </a:rPr>
              <a:t>нормативно-правові</a:t>
            </a:r>
            <a:r>
              <a:rPr sz="2800" dirty="0">
                <a:solidFill>
                  <a:srgbClr val="000000"/>
                </a:solidFill>
                <a:latin typeface="Times New Roman"/>
              </a:rPr>
              <a:t> </a:t>
            </a:r>
            <a:r>
              <a:rPr sz="2800" dirty="0" err="1">
                <a:solidFill>
                  <a:srgbClr val="000000"/>
                </a:solidFill>
                <a:latin typeface="Times New Roman"/>
              </a:rPr>
              <a:t>акти</a:t>
            </a:r>
            <a:r>
              <a:rPr sz="2800" dirty="0">
                <a:solidFill>
                  <a:srgbClr val="000000"/>
                </a:solidFill>
                <a:latin typeface="Times New Roman"/>
              </a:rPr>
              <a:t> </a:t>
            </a:r>
            <a:r>
              <a:rPr sz="2800" dirty="0" err="1">
                <a:solidFill>
                  <a:srgbClr val="000000"/>
                </a:solidFill>
                <a:latin typeface="Times New Roman"/>
              </a:rPr>
              <a:t>приймаються</a:t>
            </a:r>
            <a:r>
              <a:rPr sz="2800" dirty="0">
                <a:solidFill>
                  <a:srgbClr val="000000"/>
                </a:solidFill>
                <a:latin typeface="Times New Roman"/>
              </a:rPr>
              <a:t> </a:t>
            </a:r>
            <a:r>
              <a:rPr sz="2800" dirty="0" err="1">
                <a:solidFill>
                  <a:srgbClr val="000000"/>
                </a:solidFill>
                <a:latin typeface="Times New Roman"/>
              </a:rPr>
              <a:t>на</a:t>
            </a:r>
            <a:r>
              <a:rPr sz="2800" dirty="0">
                <a:solidFill>
                  <a:srgbClr val="000000"/>
                </a:solidFill>
                <a:latin typeface="Times New Roman"/>
              </a:rPr>
              <a:t> </a:t>
            </a:r>
            <a:r>
              <a:rPr sz="2800" dirty="0" err="1">
                <a:solidFill>
                  <a:srgbClr val="000000"/>
                </a:solidFill>
                <a:latin typeface="Times New Roman"/>
              </a:rPr>
              <a:t>основі</a:t>
            </a:r>
            <a:r>
              <a:rPr sz="2800" dirty="0">
                <a:solidFill>
                  <a:srgbClr val="000000"/>
                </a:solidFill>
                <a:latin typeface="Times New Roman"/>
              </a:rPr>
              <a:t> </a:t>
            </a:r>
            <a:r>
              <a:rPr sz="2800" dirty="0" err="1">
                <a:solidFill>
                  <a:srgbClr val="000000"/>
                </a:solidFill>
                <a:latin typeface="Times New Roman"/>
              </a:rPr>
              <a:t>Конституції</a:t>
            </a:r>
            <a:r>
              <a:rPr sz="2800" dirty="0">
                <a:solidFill>
                  <a:srgbClr val="000000"/>
                </a:solidFill>
                <a:latin typeface="Times New Roman"/>
              </a:rPr>
              <a:t> </a:t>
            </a:r>
            <a:r>
              <a:rPr sz="2800" dirty="0" err="1">
                <a:solidFill>
                  <a:srgbClr val="000000"/>
                </a:solidFill>
                <a:latin typeface="Times New Roman"/>
              </a:rPr>
              <a:t>України</a:t>
            </a:r>
            <a:r>
              <a:rPr sz="2800" dirty="0">
                <a:solidFill>
                  <a:srgbClr val="000000"/>
                </a:solidFill>
                <a:latin typeface="Times New Roman"/>
              </a:rPr>
              <a:t> і </a:t>
            </a:r>
            <a:r>
              <a:rPr sz="2800" dirty="0" err="1">
                <a:solidFill>
                  <a:srgbClr val="000000"/>
                </a:solidFill>
                <a:latin typeface="Times New Roman"/>
              </a:rPr>
              <a:t>повинні</a:t>
            </a:r>
            <a:r>
              <a:rPr sz="2800" dirty="0">
                <a:solidFill>
                  <a:srgbClr val="000000"/>
                </a:solidFill>
                <a:latin typeface="Times New Roman"/>
              </a:rPr>
              <a:t> </a:t>
            </a:r>
            <a:r>
              <a:rPr sz="2800" dirty="0" err="1">
                <a:solidFill>
                  <a:srgbClr val="000000"/>
                </a:solidFill>
                <a:latin typeface="Times New Roman"/>
              </a:rPr>
              <a:t>відповідати</a:t>
            </a:r>
            <a:r>
              <a:rPr sz="2800" dirty="0">
                <a:solidFill>
                  <a:srgbClr val="000000"/>
                </a:solidFill>
                <a:latin typeface="Times New Roman"/>
              </a:rPr>
              <a:t> </a:t>
            </a:r>
            <a:r>
              <a:rPr sz="2800" dirty="0" err="1">
                <a:solidFill>
                  <a:srgbClr val="000000"/>
                </a:solidFill>
                <a:latin typeface="Times New Roman"/>
              </a:rPr>
              <a:t>їй</a:t>
            </a:r>
            <a:r>
              <a:rPr sz="2800" dirty="0">
                <a:solidFill>
                  <a:srgbClr val="000000"/>
                </a:solidFill>
                <a:latin typeface="Times New Roman"/>
              </a:rPr>
              <a:t> (ч. 2 </a:t>
            </a:r>
            <a:r>
              <a:rPr sz="2800" dirty="0" err="1">
                <a:solidFill>
                  <a:srgbClr val="000000"/>
                </a:solidFill>
                <a:latin typeface="Times New Roman"/>
              </a:rPr>
              <a:t>ст</a:t>
            </a:r>
            <a:r>
              <a:rPr sz="2800" dirty="0">
                <a:solidFill>
                  <a:srgbClr val="000000"/>
                </a:solidFill>
                <a:latin typeface="Times New Roman"/>
              </a:rPr>
              <a:t>. 8 КУ).</a:t>
            </a:r>
          </a:p>
        </p:txBody>
      </p:sp>
      <p:pic>
        <p:nvPicPr>
          <p:cNvPr id="287" name="Picture"/>
          <p:cNvPicPr/>
          <p:nvPr/>
        </p:nvPicPr>
        <p:blipFill>
          <a:blip r:embed="rId2" cstate="print"/>
          <a:stretch>
            <a:fillRect/>
          </a:stretch>
        </p:blipFill>
        <p:spPr>
          <a:xfrm>
            <a:off x="7215508" y="276248"/>
            <a:ext cx="1682088" cy="1413932"/>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1"/>
          <p:cNvSpPr>
            <a:spLocks noGrp="1"/>
          </p:cNvSpPr>
          <p:nvPr>
            <p:ph type="title"/>
          </p:nvPr>
        </p:nvSpPr>
        <p:spPr>
          <a:xfrm>
            <a:off x="409063" y="207280"/>
            <a:ext cx="6711176" cy="1732345"/>
          </a:xfrm>
          <a:solidFill>
            <a:srgbClr val="FFFDF0"/>
          </a:solidFill>
          <a:ln/>
        </p:spPr>
        <p:txBody>
          <a:bodyPr anchor="ctr"/>
          <a:lstStyle/>
          <a:p>
            <a:pPr algn="ctr"/>
            <a:r>
              <a:rPr sz="4800" b="1">
                <a:solidFill>
                  <a:srgbClr val="000000"/>
                </a:solidFill>
                <a:latin typeface="Times New Roman"/>
              </a:rPr>
              <a:t>Принцип законності</a:t>
            </a:r>
          </a:p>
        </p:txBody>
      </p:sp>
      <p:sp>
        <p:nvSpPr>
          <p:cNvPr id="211" name="Shape 2"/>
          <p:cNvSpPr>
            <a:spLocks noGrp="1"/>
          </p:cNvSpPr>
          <p:nvPr>
            <p:ph idx="1"/>
          </p:nvPr>
        </p:nvSpPr>
        <p:spPr>
          <a:xfrm>
            <a:off x="198490" y="2020313"/>
            <a:ext cx="8690441" cy="4605681"/>
          </a:xfrm>
          <a:solidFill>
            <a:srgbClr val="FFFAC0"/>
          </a:solidFill>
          <a:ln/>
        </p:spPr>
        <p:txBody>
          <a:bodyPr anchor="ctr"/>
          <a:lstStyle/>
          <a:p>
            <a:pPr algn="ctr">
              <a:buNone/>
            </a:pPr>
            <a:r>
              <a:rPr sz="2600">
                <a:solidFill>
                  <a:srgbClr val="000000"/>
                </a:solidFill>
                <a:latin typeface="Times New Roman"/>
              </a:rPr>
              <a:t>- полягає, по-перше, в тому, що адміністративна відповідальність настає лише за ті діяння, які передбачені законом, по-друге, притягати до адміністративної відповідальності мають право тільки передбачені законом компетентні органи, по-третє, органи публічної адміністрації при вирішенні питання про притягнення винної особи до адміністративної відповідальності повинні керуватися законом і здійснювати свої повноваження в рамках передбаченої законодавством компетенції. Принцип законності адміністративної відповідальності закріплюється у ст. 7 КУпАП.</a:t>
            </a:r>
          </a:p>
        </p:txBody>
      </p:sp>
      <p:pic>
        <p:nvPicPr>
          <p:cNvPr id="288" name="Picture"/>
          <p:cNvPicPr/>
          <p:nvPr/>
        </p:nvPicPr>
        <p:blipFill>
          <a:blip r:embed="rId2" cstate="print"/>
          <a:stretch>
            <a:fillRect/>
          </a:stretch>
        </p:blipFill>
        <p:spPr>
          <a:xfrm>
            <a:off x="7116458" y="204475"/>
            <a:ext cx="1797769" cy="1767813"/>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1"/>
          <p:cNvSpPr>
            <a:spLocks noGrp="1"/>
          </p:cNvSpPr>
          <p:nvPr>
            <p:ph type="title"/>
          </p:nvPr>
        </p:nvSpPr>
        <p:spPr>
          <a:xfrm>
            <a:off x="1023886" y="165185"/>
            <a:ext cx="7157577" cy="814652"/>
          </a:xfrm>
          <a:solidFill>
            <a:srgbClr val="FFFDF0"/>
          </a:solidFill>
          <a:ln/>
        </p:spPr>
        <p:txBody>
          <a:bodyPr anchor="ctr">
            <a:normAutofit fontScale="90000"/>
          </a:bodyPr>
          <a:lstStyle/>
          <a:p>
            <a:pPr algn="ctr"/>
            <a:r>
              <a:rPr sz="4800" b="1">
                <a:solidFill>
                  <a:srgbClr val="000000"/>
                </a:solidFill>
                <a:latin typeface="Times New Roman"/>
              </a:rPr>
              <a:t>Принцип доцільності</a:t>
            </a:r>
          </a:p>
        </p:txBody>
      </p:sp>
      <p:sp>
        <p:nvSpPr>
          <p:cNvPr id="217" name="Shape 2"/>
          <p:cNvSpPr>
            <a:spLocks noGrp="1"/>
          </p:cNvSpPr>
          <p:nvPr>
            <p:ph idx="1"/>
          </p:nvPr>
        </p:nvSpPr>
        <p:spPr>
          <a:xfrm>
            <a:off x="139540" y="1068939"/>
            <a:ext cx="8892587" cy="5573896"/>
          </a:xfrm>
          <a:solidFill>
            <a:srgbClr val="FFFAC0"/>
          </a:solidFill>
          <a:ln/>
        </p:spPr>
        <p:txBody>
          <a:bodyPr anchor="ctr">
            <a:normAutofit lnSpcReduction="10000"/>
          </a:bodyPr>
          <a:lstStyle/>
          <a:p>
            <a:pPr algn="ctr">
              <a:buNone/>
            </a:pPr>
            <a:r>
              <a:rPr sz="2800">
                <a:solidFill>
                  <a:srgbClr val="000000"/>
                </a:solidFill>
                <a:latin typeface="Times New Roman"/>
              </a:rPr>
              <a:t> згідно зі ст. 22 КУпАП орган (посадова особа), уповноважений вирішувати справу, може звільнити правопорушника від адміністративної відповідальності і обмежитись усним зауваженням при малозначності адміністративного проступку. У доцільності звільнення правопорушника від адміністративної відповідальності за мотивами малозначності його проступку можуть переконувати самі різні обставини, що пом'якшують відповідальність, у тому числі й умови, що дозволяють досягти виховних і попереджувальних цілей без застосування заходів адміністративного впливу, зокрема, факт відсутності у порушника стійких антигромадських установок.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1"/>
          <p:cNvSpPr>
            <a:spLocks noGrp="1"/>
          </p:cNvSpPr>
          <p:nvPr>
            <p:ph type="title"/>
          </p:nvPr>
        </p:nvSpPr>
        <p:spPr>
          <a:xfrm>
            <a:off x="880704" y="165185"/>
            <a:ext cx="7418658" cy="856747"/>
          </a:xfrm>
          <a:solidFill>
            <a:srgbClr val="FFFDF0"/>
          </a:solidFill>
          <a:ln/>
        </p:spPr>
        <p:txBody>
          <a:bodyPr anchor="ctr">
            <a:normAutofit fontScale="90000"/>
          </a:bodyPr>
          <a:lstStyle/>
          <a:p>
            <a:pPr algn="ctr"/>
            <a:r>
              <a:rPr sz="4800" b="1">
                <a:solidFill>
                  <a:srgbClr val="000000"/>
                </a:solidFill>
                <a:latin typeface="Times New Roman"/>
              </a:rPr>
              <a:t>Принцип обґрунтованості</a:t>
            </a:r>
          </a:p>
        </p:txBody>
      </p:sp>
      <p:sp>
        <p:nvSpPr>
          <p:cNvPr id="226" name="Shape 2"/>
          <p:cNvSpPr>
            <a:spLocks noGrp="1"/>
          </p:cNvSpPr>
          <p:nvPr>
            <p:ph idx="1"/>
          </p:nvPr>
        </p:nvSpPr>
        <p:spPr>
          <a:xfrm>
            <a:off x="139540" y="1068939"/>
            <a:ext cx="8892587" cy="5573896"/>
          </a:xfrm>
          <a:solidFill>
            <a:srgbClr val="FFFAC0"/>
          </a:solidFill>
          <a:ln/>
        </p:spPr>
        <p:txBody>
          <a:bodyPr anchor="ctr"/>
          <a:lstStyle/>
          <a:p>
            <a:pPr algn="ctr">
              <a:buNone/>
            </a:pPr>
            <a:r>
              <a:rPr sz="2800">
                <a:solidFill>
                  <a:srgbClr val="000000"/>
                </a:solidFill>
                <a:latin typeface="Times New Roman"/>
              </a:rPr>
              <a:t>полягає в тому, що довільне притягнення особи до адміністративної відповідальності не допускається. Правозастосовні органи повинні встановити сам факт вчинення адміністративного проступку, а також встановити інші обставини справи, які мають значення для кваліфікації адміністративного проступку та індивідуалізації адміністративної відповідальності. Також вибір конкретної міри адміністративного стягнення повинен бути обґрунтований на ретельному вивченні матеріалів справи та при врахуванні пом'якшуючих та обтяжуючих обставин справи.</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tar32 43"/>
          <p:cNvSpPr/>
          <p:nvPr/>
        </p:nvSpPr>
        <p:spPr>
          <a:xfrm>
            <a:off x="137196" y="158306"/>
            <a:ext cx="1196857" cy="1264429"/>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1.</a:t>
            </a:r>
          </a:p>
        </p:txBody>
      </p:sp>
      <p:sp>
        <p:nvSpPr>
          <p:cNvPr id="44" name="rect 44"/>
          <p:cNvSpPr/>
          <p:nvPr/>
        </p:nvSpPr>
        <p:spPr>
          <a:xfrm>
            <a:off x="1484755" y="266802"/>
            <a:ext cx="7479952" cy="2257899"/>
          </a:xfrm>
          <a:prstGeom prst="rect">
            <a:avLst/>
          </a:prstGeom>
          <a:solidFill>
            <a:srgbClr val="FFFAC0"/>
          </a:solidFill>
          <a:ln w="25400">
            <a:solidFill>
              <a:srgbClr val="27405E"/>
            </a:solidFill>
          </a:ln>
        </p:spPr>
        <p:txBody>
          <a:bodyPr anchor="t"/>
          <a:lstStyle/>
          <a:p>
            <a:pPr algn="ctr"/>
            <a:r>
              <a:rPr lang="uk-UA" sz="2800" b="1" dirty="0" smtClean="0">
                <a:solidFill>
                  <a:srgbClr val="000000"/>
                </a:solidFill>
                <a:latin typeface="Times New Roman"/>
              </a:rPr>
              <a:t>Українська юридична енциклопедія</a:t>
            </a:r>
            <a:r>
              <a:rPr lang="uk-UA" sz="2800" dirty="0" smtClean="0">
                <a:solidFill>
                  <a:srgbClr val="000000"/>
                </a:solidFill>
                <a:latin typeface="Times New Roman"/>
              </a:rPr>
              <a:t> зазначає, що адміністративна відповідальність – це вид юридичної відповідальності громадян і службових осіб за вчинені ними адміністративні правопорушення</a:t>
            </a:r>
            <a:r>
              <a:rPr lang="uk-UA" sz="1800" dirty="0" smtClean="0">
                <a:solidFill>
                  <a:srgbClr val="000000"/>
                </a:solidFill>
                <a:latin typeface="Times New Roman"/>
              </a:rPr>
              <a:t>.</a:t>
            </a:r>
            <a:endParaRPr lang="uk-UA" sz="1800" dirty="0">
              <a:solidFill>
                <a:srgbClr val="000000"/>
              </a:solidFill>
              <a:latin typeface="Times New Roman"/>
            </a:endParaRPr>
          </a:p>
        </p:txBody>
      </p:sp>
      <p:sp>
        <p:nvSpPr>
          <p:cNvPr id="45" name="rect 45"/>
          <p:cNvSpPr/>
          <p:nvPr/>
        </p:nvSpPr>
        <p:spPr>
          <a:xfrm>
            <a:off x="1493183" y="2641024"/>
            <a:ext cx="7446271" cy="3899650"/>
          </a:xfrm>
          <a:prstGeom prst="rect">
            <a:avLst/>
          </a:prstGeom>
          <a:solidFill>
            <a:srgbClr val="FFFAC0"/>
          </a:solidFill>
          <a:ln w="25400">
            <a:solidFill>
              <a:srgbClr val="27405E"/>
            </a:solidFill>
          </a:ln>
        </p:spPr>
        <p:txBody>
          <a:bodyPr anchor="ctr"/>
          <a:lstStyle/>
          <a:p>
            <a:pPr algn="ctr"/>
            <a:r>
              <a:rPr lang="uk-UA" sz="2600" b="1" dirty="0" smtClean="0">
                <a:solidFill>
                  <a:srgbClr val="000000"/>
                </a:solidFill>
                <a:latin typeface="Times New Roman"/>
              </a:rPr>
              <a:t>В.Б. Авер’янов </a:t>
            </a:r>
            <a:r>
              <a:rPr lang="uk-UA" sz="2600" dirty="0" smtClean="0">
                <a:solidFill>
                  <a:srgbClr val="000000"/>
                </a:solidFill>
                <a:latin typeface="Times New Roman"/>
              </a:rPr>
              <a:t>характеризував адміністративну відповідальність як різновид юридичної відповідальності, що являє собою сукупність адміністративних правовідносин, які виникають у зв’язку із застосуванням уповноваженими органами (посадовими особами) до осіб, що вчинили адміністративний проступок, передбачених нормами адміністративного права особливих санкцій – адміністративних стягнень.</a:t>
            </a:r>
            <a:endParaRPr lang="uk-UA" sz="2600" dirty="0">
              <a:solidFill>
                <a:srgbClr val="000000"/>
              </a:solidFill>
              <a:latin typeface="Times New Roman"/>
            </a:endParaRPr>
          </a:p>
        </p:txBody>
      </p:sp>
      <p:sp>
        <p:nvSpPr>
          <p:cNvPr id="46" name="star32 46"/>
          <p:cNvSpPr/>
          <p:nvPr/>
        </p:nvSpPr>
        <p:spPr>
          <a:xfrm>
            <a:off x="121792" y="2610622"/>
            <a:ext cx="1230538" cy="1256002"/>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2</a:t>
            </a:r>
            <a:r>
              <a:rPr sz="4000" b="1" dirty="0">
                <a:solidFill>
                  <a:srgbClr val="FFFFFF"/>
                </a:solidFill>
                <a:latin typeface="Calibri"/>
              </a:rPr>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1"/>
          <p:cNvSpPr>
            <a:spLocks noGrp="1"/>
          </p:cNvSpPr>
          <p:nvPr>
            <p:ph type="title"/>
          </p:nvPr>
        </p:nvSpPr>
        <p:spPr>
          <a:xfrm>
            <a:off x="880704" y="165185"/>
            <a:ext cx="7418658" cy="856747"/>
          </a:xfrm>
          <a:solidFill>
            <a:srgbClr val="FFFDF0"/>
          </a:solidFill>
          <a:ln/>
        </p:spPr>
        <p:txBody>
          <a:bodyPr anchor="ctr">
            <a:normAutofit fontScale="90000"/>
          </a:bodyPr>
          <a:lstStyle/>
          <a:p>
            <a:pPr algn="ctr"/>
            <a:r>
              <a:rPr sz="4800" b="1">
                <a:solidFill>
                  <a:srgbClr val="000000"/>
                </a:solidFill>
                <a:latin typeface="Times New Roman"/>
              </a:rPr>
              <a:t>Принцип невідворотності</a:t>
            </a:r>
          </a:p>
        </p:txBody>
      </p:sp>
      <p:sp>
        <p:nvSpPr>
          <p:cNvPr id="229" name="Shape 2"/>
          <p:cNvSpPr>
            <a:spLocks noGrp="1"/>
          </p:cNvSpPr>
          <p:nvPr>
            <p:ph idx="1"/>
          </p:nvPr>
        </p:nvSpPr>
        <p:spPr>
          <a:xfrm>
            <a:off x="139540" y="1068939"/>
            <a:ext cx="8892587" cy="5573896"/>
          </a:xfrm>
          <a:solidFill>
            <a:srgbClr val="FFFAC0"/>
          </a:solidFill>
          <a:ln/>
        </p:spPr>
        <p:txBody>
          <a:bodyPr anchor="ctr"/>
          <a:lstStyle/>
          <a:p>
            <a:pPr algn="ctr">
              <a:buNone/>
            </a:pPr>
            <a:r>
              <a:rPr sz="2800">
                <a:solidFill>
                  <a:srgbClr val="000000"/>
                </a:solidFill>
                <a:latin typeface="Times New Roman"/>
              </a:rPr>
              <a:t>передбачає неминучість настання адміністративної відповідальності для особи, яка вчинила адміністративний проступок. Невідворотність адміністративної відповідальності залежить більшою мірою від налагодженості роботи правоохоронних органів, від професіоналізму працівників, уповноважених притягати до відповідальності і застосовувати санкції. Адміністративний проступок, на який не відреагувала держава, заподіює правопорядку серйозної шкоди. Безкарність правопорушника заохочує їх на вчинення нових проступків і подає негативний приклад іншим нестійким особам.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1"/>
          <p:cNvSpPr>
            <a:spLocks noGrp="1"/>
          </p:cNvSpPr>
          <p:nvPr>
            <p:ph type="title"/>
          </p:nvPr>
        </p:nvSpPr>
        <p:spPr>
          <a:xfrm>
            <a:off x="880704" y="165185"/>
            <a:ext cx="7418658" cy="856747"/>
          </a:xfrm>
          <a:solidFill>
            <a:srgbClr val="FFFDF0"/>
          </a:solidFill>
          <a:ln/>
        </p:spPr>
        <p:txBody>
          <a:bodyPr anchor="ctr">
            <a:normAutofit fontScale="90000"/>
          </a:bodyPr>
          <a:lstStyle/>
          <a:p>
            <a:pPr algn="ctr"/>
            <a:r>
              <a:rPr sz="4800" b="1">
                <a:solidFill>
                  <a:srgbClr val="000000"/>
                </a:solidFill>
                <a:latin typeface="Times New Roman"/>
              </a:rPr>
              <a:t>Принцип своєчасності</a:t>
            </a:r>
          </a:p>
        </p:txBody>
      </p:sp>
      <p:sp>
        <p:nvSpPr>
          <p:cNvPr id="232" name="Shape 2"/>
          <p:cNvSpPr>
            <a:spLocks noGrp="1"/>
          </p:cNvSpPr>
          <p:nvPr>
            <p:ph idx="1"/>
          </p:nvPr>
        </p:nvSpPr>
        <p:spPr>
          <a:xfrm>
            <a:off x="139540" y="1068939"/>
            <a:ext cx="8892587" cy="5573896"/>
          </a:xfrm>
          <a:solidFill>
            <a:srgbClr val="FFFAC0"/>
          </a:solidFill>
          <a:ln/>
        </p:spPr>
        <p:txBody>
          <a:bodyPr anchor="ctr"/>
          <a:lstStyle/>
          <a:p>
            <a:pPr algn="ctr">
              <a:buNone/>
            </a:pPr>
            <a:r>
              <a:rPr sz="2800">
                <a:solidFill>
                  <a:srgbClr val="000000"/>
                </a:solidFill>
                <a:latin typeface="Times New Roman"/>
              </a:rPr>
              <a:t>принцип своєчасності адміністративної відповідальності означає можливість притягнення правопорушника до відповідальності протягом строку давності, тобто періоду часу, не занадто віддаленого від факту правопорушення. Строки давності застосування до особи адміністративних стягнень регулюються ст. 38 КУпАП, яка закріплює, що адміністративне стягнення може бути накладено не пізніше як через два місяці з дня його виявлення, за винятком випадків, коли справи про адміністративні правопорушення відповідно до КУпАП підвідомчі суду (судді).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Shape 1"/>
          <p:cNvSpPr>
            <a:spLocks noGrp="1"/>
          </p:cNvSpPr>
          <p:nvPr>
            <p:ph type="title"/>
          </p:nvPr>
        </p:nvSpPr>
        <p:spPr>
          <a:xfrm>
            <a:off x="880704" y="165185"/>
            <a:ext cx="7418658" cy="856747"/>
          </a:xfrm>
          <a:solidFill>
            <a:srgbClr val="FFFDF0"/>
          </a:solidFill>
          <a:ln/>
        </p:spPr>
        <p:txBody>
          <a:bodyPr anchor="ctr">
            <a:normAutofit fontScale="90000"/>
          </a:bodyPr>
          <a:lstStyle/>
          <a:p>
            <a:pPr algn="ctr"/>
            <a:r>
              <a:rPr sz="4800" b="1">
                <a:solidFill>
                  <a:srgbClr val="000000"/>
                </a:solidFill>
                <a:latin typeface="Times New Roman"/>
              </a:rPr>
              <a:t>Принцип справедливості</a:t>
            </a:r>
          </a:p>
        </p:txBody>
      </p:sp>
      <p:sp>
        <p:nvSpPr>
          <p:cNvPr id="235" name="Shape 2"/>
          <p:cNvSpPr>
            <a:spLocks noGrp="1"/>
          </p:cNvSpPr>
          <p:nvPr>
            <p:ph idx="1"/>
          </p:nvPr>
        </p:nvSpPr>
        <p:spPr>
          <a:xfrm>
            <a:off x="139540" y="1068939"/>
            <a:ext cx="8892587" cy="5573896"/>
          </a:xfrm>
          <a:solidFill>
            <a:srgbClr val="FFFAC0"/>
          </a:solidFill>
          <a:ln/>
        </p:spPr>
        <p:txBody>
          <a:bodyPr anchor="ctr"/>
          <a:lstStyle/>
          <a:p>
            <a:pPr algn="ctr">
              <a:buNone/>
            </a:pPr>
            <a:r>
              <a:rPr sz="2800">
                <a:solidFill>
                  <a:srgbClr val="000000"/>
                </a:solidFill>
                <a:latin typeface="Times New Roman"/>
              </a:rPr>
              <a:t>проявляється в тому, що законодавець, передбачаючи санкцію за адміністративне правопорушення, повинен виходити зі ступеня суспільної небезпеки даного  протиправного діяння.</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1"/>
          <p:cNvSpPr>
            <a:spLocks noGrp="1"/>
          </p:cNvSpPr>
          <p:nvPr>
            <p:ph type="title"/>
          </p:nvPr>
        </p:nvSpPr>
        <p:spPr>
          <a:xfrm>
            <a:off x="880704" y="165185"/>
            <a:ext cx="7418658" cy="856747"/>
          </a:xfrm>
          <a:solidFill>
            <a:srgbClr val="FFFDF0"/>
          </a:solidFill>
          <a:ln/>
        </p:spPr>
        <p:txBody>
          <a:bodyPr anchor="ctr">
            <a:normAutofit fontScale="90000"/>
          </a:bodyPr>
          <a:lstStyle/>
          <a:p>
            <a:pPr algn="ctr"/>
            <a:r>
              <a:rPr sz="4800" b="1">
                <a:solidFill>
                  <a:srgbClr val="000000"/>
                </a:solidFill>
                <a:latin typeface="Times New Roman"/>
              </a:rPr>
              <a:t>Принцип гуманізму</a:t>
            </a:r>
            <a:r>
              <a:rPr sz="2400" b="1" i="1">
                <a:solidFill>
                  <a:srgbClr val="D34817"/>
                </a:solidFill>
                <a:latin typeface="Times New Roman"/>
              </a:rPr>
              <a:t>. </a:t>
            </a:r>
          </a:p>
        </p:txBody>
      </p:sp>
      <p:sp>
        <p:nvSpPr>
          <p:cNvPr id="238" name="Shape 2"/>
          <p:cNvSpPr>
            <a:spLocks noGrp="1"/>
          </p:cNvSpPr>
          <p:nvPr>
            <p:ph idx="1"/>
          </p:nvPr>
        </p:nvSpPr>
        <p:spPr>
          <a:xfrm>
            <a:off x="139540" y="1068939"/>
            <a:ext cx="8892587" cy="5573896"/>
          </a:xfrm>
          <a:solidFill>
            <a:srgbClr val="FFFAC0"/>
          </a:solidFill>
          <a:ln/>
        </p:spPr>
        <p:txBody>
          <a:bodyPr anchor="ctr"/>
          <a:lstStyle/>
          <a:p>
            <a:pPr algn="ctr">
              <a:buNone/>
            </a:pPr>
            <a:r>
              <a:rPr sz="2800">
                <a:solidFill>
                  <a:srgbClr val="000000"/>
                </a:solidFill>
                <a:latin typeface="Times New Roman"/>
              </a:rPr>
              <a:t>його суть полягає у повазі до гідності і прав особи. Виходячи із принципу гуманізму, чиновникам забороняється, прикриваючись формальними процесуальними приписами, принижувати гідність особи, ущемляти її найменші потреби та інтереси.  Гуманізм є критерієм правильності рішення, а також проявляється в обставинах, що виключають провадження в справі про адміністративне правопорушення (наприклад, неосудність особи, стані крайньої необхідності).</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Shape 1"/>
          <p:cNvSpPr>
            <a:spLocks noGrp="1"/>
          </p:cNvSpPr>
          <p:nvPr>
            <p:ph type="title"/>
          </p:nvPr>
        </p:nvSpPr>
        <p:spPr>
          <a:xfrm>
            <a:off x="604204" y="216377"/>
            <a:ext cx="7924009" cy="797811"/>
          </a:xfrm>
          <a:solidFill>
            <a:srgbClr val="FFFDF0"/>
          </a:solidFill>
          <a:ln/>
        </p:spPr>
        <p:txBody>
          <a:bodyPr anchor="ctr"/>
          <a:lstStyle/>
          <a:p>
            <a:pPr algn="ctr"/>
            <a:r>
              <a:rPr sz="3600" b="1">
                <a:solidFill>
                  <a:srgbClr val="000000"/>
                </a:solidFill>
                <a:latin typeface="Times New Roman"/>
              </a:rPr>
              <a:t>Принцип індивідуалізації покарання </a:t>
            </a:r>
          </a:p>
        </p:txBody>
      </p:sp>
      <p:sp>
        <p:nvSpPr>
          <p:cNvPr id="241" name="Shape 2"/>
          <p:cNvSpPr>
            <a:spLocks noGrp="1"/>
          </p:cNvSpPr>
          <p:nvPr>
            <p:ph idx="1"/>
          </p:nvPr>
        </p:nvSpPr>
        <p:spPr>
          <a:xfrm>
            <a:off x="139540" y="1068939"/>
            <a:ext cx="8892587" cy="5573896"/>
          </a:xfrm>
          <a:solidFill>
            <a:srgbClr val="FFFAC0"/>
          </a:solidFill>
          <a:ln/>
        </p:spPr>
        <p:txBody>
          <a:bodyPr anchor="ctr">
            <a:normAutofit lnSpcReduction="10000"/>
          </a:bodyPr>
          <a:lstStyle/>
          <a:p>
            <a:pPr algn="ctr">
              <a:buNone/>
            </a:pPr>
            <a:r>
              <a:rPr sz="2600">
                <a:solidFill>
                  <a:srgbClr val="000000"/>
                </a:solidFill>
                <a:latin typeface="Times New Roman"/>
              </a:rPr>
              <a:t>вимагає відповідності між заходом впливу до правопорушника, що обирається і ступенем суспільної небезпеки адміністративного проступку. Застосування цього принципу тісно пов'язано з індивідуалізацією адміністративної відповідальності залежно від ступеня суспільної небезпеки проступку і властивостей правопорушника. Цей принцип безпосередньо не закріплений у Кодексі України про адміністративні правопорушення, однак випливає з його положень. Наприклад, ч. 2 ст. 33 КУпАП закріплює, що при накладенні адміністративного стягнення враховуються характер вчиненого проступку, особу порушника, ступінь його вини, майновий стан, обставини, що пом'якшують і обтяжують відповідальність.</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1"/>
          <p:cNvSpPr>
            <a:spLocks noGrp="1"/>
          </p:cNvSpPr>
          <p:nvPr>
            <p:ph type="title"/>
          </p:nvPr>
        </p:nvSpPr>
        <p:spPr>
          <a:xfrm>
            <a:off x="501708" y="123090"/>
            <a:ext cx="8277750" cy="898842"/>
          </a:xfrm>
          <a:solidFill>
            <a:srgbClr val="FFFDF0"/>
          </a:solidFill>
          <a:ln/>
        </p:spPr>
        <p:txBody>
          <a:bodyPr anchor="ctr"/>
          <a:lstStyle/>
          <a:p>
            <a:pPr algn="ctr"/>
            <a:r>
              <a:rPr sz="3600" b="1">
                <a:solidFill>
                  <a:srgbClr val="000000"/>
                </a:solidFill>
                <a:latin typeface="Times New Roman"/>
              </a:rPr>
              <a:t>Відповідності провини та покарання</a:t>
            </a:r>
            <a:r>
              <a:rPr sz="2400" b="1" i="1">
                <a:solidFill>
                  <a:srgbClr val="D34817"/>
                </a:solidFill>
                <a:latin typeface="Franklin Gothic Book"/>
              </a:rPr>
              <a:t> </a:t>
            </a:r>
          </a:p>
        </p:txBody>
      </p:sp>
      <p:sp>
        <p:nvSpPr>
          <p:cNvPr id="244" name="Shape 2"/>
          <p:cNvSpPr>
            <a:spLocks noGrp="1"/>
          </p:cNvSpPr>
          <p:nvPr>
            <p:ph idx="1"/>
          </p:nvPr>
        </p:nvSpPr>
        <p:spPr>
          <a:xfrm>
            <a:off x="139540" y="1068939"/>
            <a:ext cx="8892587" cy="5573896"/>
          </a:xfrm>
          <a:solidFill>
            <a:srgbClr val="FFFAC0"/>
          </a:solidFill>
          <a:ln/>
        </p:spPr>
        <p:txBody>
          <a:bodyPr anchor="ctr"/>
          <a:lstStyle/>
          <a:p>
            <a:pPr algn="ctr">
              <a:buNone/>
            </a:pPr>
            <a:r>
              <a:rPr sz="2800">
                <a:solidFill>
                  <a:srgbClr val="000000"/>
                </a:solidFill>
                <a:latin typeface="Times New Roman"/>
              </a:rPr>
              <a:t>вимагає, щоб при виборі конкретного заходу адміністративного стягнення враховувались всі обставини вчиненого правопорушення і особа порушника. Реалізації зазначеного принципу сприяє закріплення в законодавстві можливості вибору адміністративного стягнення із кількох можливих (альтернативні санкції) або конкретного розміру стягнення в межах передбачених мінімуму і максимуму (відносно визначені санкції), виходячи із характеру правопорушення і особи винного.</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plaque 32"/>
          <p:cNvSpPr/>
          <p:nvPr/>
        </p:nvSpPr>
        <p:spPr>
          <a:xfrm>
            <a:off x="364582" y="334165"/>
            <a:ext cx="8423262" cy="6139160"/>
          </a:xfrm>
          <a:prstGeom prst="plaque">
            <a:avLst/>
          </a:prstGeom>
          <a:solidFill>
            <a:srgbClr val="FFE4DC"/>
          </a:solidFill>
          <a:ln w="25400">
            <a:solidFill>
              <a:srgbClr val="27405E"/>
            </a:solidFill>
          </a:ln>
        </p:spPr>
        <p:txBody>
          <a:bodyPr anchor="ctr"/>
          <a:lstStyle/>
          <a:p>
            <a:pPr algn="ctr"/>
            <a:r>
              <a:rPr sz="4800" b="1">
                <a:solidFill>
                  <a:srgbClr val="000000"/>
                </a:solidFill>
                <a:latin typeface="Times New Roman"/>
              </a:rPr>
              <a:t>3. Відмежування адміністративної відповідальності від інших видів юридичної відповідальності.</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rect 245"/>
          <p:cNvSpPr/>
          <p:nvPr/>
        </p:nvSpPr>
        <p:spPr>
          <a:xfrm>
            <a:off x="448800" y="266802"/>
            <a:ext cx="8246398" cy="6071810"/>
          </a:xfrm>
          <a:prstGeom prst="rect">
            <a:avLst/>
          </a:prstGeom>
          <a:solidFill>
            <a:srgbClr val="E1FFEF"/>
          </a:solidFill>
          <a:ln w="25400">
            <a:solidFill>
              <a:srgbClr val="27405E"/>
            </a:solidFill>
          </a:ln>
        </p:spPr>
        <p:txBody>
          <a:bodyPr anchor="ctr"/>
          <a:lstStyle/>
          <a:p>
            <a:pPr algn="ctr"/>
            <a:r>
              <a:rPr sz="2800" b="1">
                <a:latin typeface="Times New Roman"/>
              </a:rPr>
              <a:t>               Адміністративну відповідальність не </a:t>
            </a:r>
          </a:p>
          <a:p>
            <a:pPr algn="ctr"/>
            <a:r>
              <a:rPr sz="2800" b="1">
                <a:latin typeface="Times New Roman"/>
              </a:rPr>
              <a:t>               можна сприймати інакше ніж у контексті з іншими видами відповідальності, бо синтезуючим началом тут є необхідність відповідати за власні дії, протиправні вчинки, брати на себе вину за їх наслідки. Не дивлячись на наявність спільних рис, що притаманні будь-якому виду юридичної відповідальності, адміністративна відповідальність, в той же час, відрізняється від інших видів юридичної відповідальності за низкою</a:t>
            </a:r>
          </a:p>
          <a:p>
            <a:pPr algn="ctr"/>
            <a:r>
              <a:rPr sz="2800" b="1">
                <a:latin typeface="Times New Roman"/>
              </a:rPr>
              <a:t> </a:t>
            </a:r>
            <a:r>
              <a:rPr sz="3600" b="1" u="sng">
                <a:latin typeface="Times New Roman"/>
              </a:rPr>
              <a:t>критеріїв:</a:t>
            </a:r>
          </a:p>
        </p:txBody>
      </p:sp>
      <p:sp>
        <p:nvSpPr>
          <p:cNvPr id="246" name="actionButtonInformation 246"/>
          <p:cNvSpPr/>
          <p:nvPr/>
        </p:nvSpPr>
        <p:spPr>
          <a:xfrm>
            <a:off x="499336" y="308897"/>
            <a:ext cx="1188429" cy="1037113"/>
          </a:xfrm>
          <a:prstGeom prst="actionButtonInformation">
            <a:avLst/>
          </a:prstGeom>
          <a:solidFill>
            <a:srgbClr val="9C8D00"/>
          </a:solidFill>
          <a:ln w="25400">
            <a:solidFill>
              <a:srgbClr val="27405E"/>
            </a:solidFill>
          </a:ln>
        </p:spPr>
        <p:txBody>
          <a:bodyPr anchor="ctr"/>
          <a:lstStyle/>
          <a:p>
            <a:pPr algn="ctr"/>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flowChartAlternateProcess 250"/>
          <p:cNvSpPr/>
          <p:nvPr/>
        </p:nvSpPr>
        <p:spPr>
          <a:xfrm>
            <a:off x="1316305" y="106835"/>
            <a:ext cx="7513648" cy="1162059"/>
          </a:xfrm>
          <a:prstGeom prst="flowChartAlternateProcess">
            <a:avLst/>
          </a:prstGeom>
          <a:solidFill>
            <a:srgbClr val="FFFAC0"/>
          </a:solidFill>
          <a:ln w="25400">
            <a:solidFill>
              <a:srgbClr val="27405E"/>
            </a:solidFill>
          </a:ln>
        </p:spPr>
        <p:txBody>
          <a:bodyPr anchor="ctr"/>
          <a:lstStyle/>
          <a:p>
            <a:pPr algn="ctr"/>
            <a:r>
              <a:rPr sz="3200" dirty="0">
                <a:latin typeface="Times New Roman"/>
              </a:rPr>
              <a:t>- </a:t>
            </a:r>
            <a:r>
              <a:rPr sz="3200" dirty="0" err="1">
                <a:latin typeface="Times New Roman"/>
              </a:rPr>
              <a:t>підстави</a:t>
            </a:r>
            <a:r>
              <a:rPr sz="3200" dirty="0">
                <a:latin typeface="Times New Roman"/>
              </a:rPr>
              <a:t> </a:t>
            </a:r>
            <a:r>
              <a:rPr sz="3200" dirty="0" err="1">
                <a:latin typeface="Times New Roman"/>
              </a:rPr>
              <a:t>притягнення</a:t>
            </a:r>
            <a:r>
              <a:rPr sz="3200" dirty="0">
                <a:latin typeface="Times New Roman"/>
              </a:rPr>
              <a:t> </a:t>
            </a:r>
            <a:r>
              <a:rPr sz="3200" dirty="0" err="1">
                <a:latin typeface="Times New Roman"/>
              </a:rPr>
              <a:t>до</a:t>
            </a:r>
            <a:r>
              <a:rPr sz="3200" dirty="0">
                <a:latin typeface="Times New Roman"/>
              </a:rPr>
              <a:t> </a:t>
            </a:r>
            <a:r>
              <a:rPr sz="3200" dirty="0" err="1">
                <a:latin typeface="Times New Roman"/>
              </a:rPr>
              <a:t>адміністративної</a:t>
            </a:r>
            <a:r>
              <a:rPr sz="3200" dirty="0">
                <a:latin typeface="Times New Roman"/>
              </a:rPr>
              <a:t> </a:t>
            </a:r>
            <a:r>
              <a:rPr sz="3200" dirty="0" err="1">
                <a:latin typeface="Times New Roman"/>
              </a:rPr>
              <a:t>відповідальності</a:t>
            </a:r>
            <a:r>
              <a:rPr sz="3200" dirty="0">
                <a:latin typeface="Times New Roman"/>
              </a:rPr>
              <a:t>;</a:t>
            </a:r>
          </a:p>
        </p:txBody>
      </p:sp>
      <p:sp>
        <p:nvSpPr>
          <p:cNvPr id="251" name="flowChartAlternateProcess 251"/>
          <p:cNvSpPr/>
          <p:nvPr/>
        </p:nvSpPr>
        <p:spPr>
          <a:xfrm>
            <a:off x="1291037" y="1369730"/>
            <a:ext cx="7496807" cy="2594660"/>
          </a:xfrm>
          <a:prstGeom prst="flowChartAlternateProcess">
            <a:avLst/>
          </a:prstGeom>
          <a:solidFill>
            <a:srgbClr val="FFFAC0"/>
          </a:solidFill>
          <a:ln w="25400">
            <a:solidFill>
              <a:srgbClr val="27405E"/>
            </a:solidFill>
          </a:ln>
        </p:spPr>
        <p:txBody>
          <a:bodyPr anchor="ctr"/>
          <a:lstStyle/>
          <a:p>
            <a:pPr algn="ctr"/>
            <a:r>
              <a:rPr sz="3200" dirty="0">
                <a:latin typeface="Times New Roman"/>
              </a:rPr>
              <a:t>- </a:t>
            </a:r>
            <a:r>
              <a:rPr sz="3200" dirty="0" err="1">
                <a:latin typeface="Times New Roman"/>
              </a:rPr>
              <a:t>коло</a:t>
            </a:r>
            <a:r>
              <a:rPr sz="3200" dirty="0">
                <a:latin typeface="Times New Roman"/>
              </a:rPr>
              <a:t> </a:t>
            </a:r>
            <a:r>
              <a:rPr sz="3200" dirty="0" err="1">
                <a:latin typeface="Times New Roman"/>
              </a:rPr>
              <a:t>суб'єктів</a:t>
            </a:r>
            <a:r>
              <a:rPr sz="3200" dirty="0">
                <a:latin typeface="Times New Roman"/>
              </a:rPr>
              <a:t>, </a:t>
            </a:r>
            <a:r>
              <a:rPr sz="3200" dirty="0" err="1">
                <a:latin typeface="Times New Roman"/>
              </a:rPr>
              <a:t>які</a:t>
            </a:r>
            <a:r>
              <a:rPr sz="3200" dirty="0">
                <a:latin typeface="Times New Roman"/>
              </a:rPr>
              <a:t> </a:t>
            </a:r>
            <a:r>
              <a:rPr sz="3200" dirty="0" err="1">
                <a:latin typeface="Times New Roman"/>
              </a:rPr>
              <a:t>наділені</a:t>
            </a:r>
            <a:r>
              <a:rPr sz="3200" dirty="0">
                <a:latin typeface="Times New Roman"/>
              </a:rPr>
              <a:t> </a:t>
            </a:r>
            <a:r>
              <a:rPr sz="3200" dirty="0" err="1">
                <a:latin typeface="Times New Roman"/>
              </a:rPr>
              <a:t>правом</a:t>
            </a:r>
            <a:r>
              <a:rPr sz="3200" dirty="0">
                <a:latin typeface="Times New Roman"/>
              </a:rPr>
              <a:t> </a:t>
            </a:r>
            <a:r>
              <a:rPr sz="3200" dirty="0" err="1">
                <a:latin typeface="Times New Roman"/>
              </a:rPr>
              <a:t>порушення</a:t>
            </a:r>
            <a:r>
              <a:rPr sz="3200" dirty="0">
                <a:latin typeface="Times New Roman"/>
              </a:rPr>
              <a:t> </a:t>
            </a:r>
            <a:r>
              <a:rPr sz="3200" dirty="0" err="1">
                <a:latin typeface="Times New Roman"/>
              </a:rPr>
              <a:t>та</a:t>
            </a:r>
            <a:r>
              <a:rPr sz="3200" dirty="0">
                <a:latin typeface="Times New Roman"/>
              </a:rPr>
              <a:t> </a:t>
            </a:r>
            <a:r>
              <a:rPr sz="3200" dirty="0" err="1">
                <a:latin typeface="Times New Roman"/>
              </a:rPr>
              <a:t>розгляду</a:t>
            </a:r>
            <a:r>
              <a:rPr sz="3200" dirty="0">
                <a:latin typeface="Times New Roman"/>
              </a:rPr>
              <a:t> </a:t>
            </a:r>
            <a:r>
              <a:rPr sz="3200" dirty="0" err="1">
                <a:latin typeface="Times New Roman"/>
              </a:rPr>
              <a:t>справ</a:t>
            </a:r>
            <a:r>
              <a:rPr sz="3200" dirty="0">
                <a:latin typeface="Times New Roman"/>
              </a:rPr>
              <a:t> </a:t>
            </a:r>
            <a:r>
              <a:rPr sz="3200" dirty="0" err="1">
                <a:latin typeface="Times New Roman"/>
              </a:rPr>
              <a:t>про</a:t>
            </a:r>
            <a:r>
              <a:rPr sz="3200" dirty="0">
                <a:latin typeface="Times New Roman"/>
              </a:rPr>
              <a:t> </a:t>
            </a:r>
            <a:r>
              <a:rPr sz="3200" dirty="0" err="1">
                <a:latin typeface="Times New Roman"/>
              </a:rPr>
              <a:t>адміністративні</a:t>
            </a:r>
            <a:r>
              <a:rPr sz="3200" dirty="0">
                <a:latin typeface="Times New Roman"/>
              </a:rPr>
              <a:t> </a:t>
            </a:r>
            <a:r>
              <a:rPr sz="3200" dirty="0" err="1">
                <a:latin typeface="Times New Roman"/>
              </a:rPr>
              <a:t>правопорушення</a:t>
            </a:r>
            <a:r>
              <a:rPr sz="3200" dirty="0">
                <a:latin typeface="Times New Roman"/>
              </a:rPr>
              <a:t>; </a:t>
            </a:r>
            <a:r>
              <a:rPr sz="3200" dirty="0" err="1">
                <a:latin typeface="Times New Roman"/>
              </a:rPr>
              <a:t>встановлення</a:t>
            </a:r>
            <a:r>
              <a:rPr sz="3200" dirty="0">
                <a:latin typeface="Times New Roman"/>
              </a:rPr>
              <a:t> </a:t>
            </a:r>
            <a:r>
              <a:rPr sz="3200" dirty="0" err="1">
                <a:latin typeface="Times New Roman"/>
              </a:rPr>
              <a:t>адміністративної</a:t>
            </a:r>
            <a:r>
              <a:rPr sz="3200" dirty="0">
                <a:latin typeface="Times New Roman"/>
              </a:rPr>
              <a:t> </a:t>
            </a:r>
            <a:r>
              <a:rPr sz="3200" dirty="0" err="1">
                <a:latin typeface="Times New Roman"/>
              </a:rPr>
              <a:t>відповідальності</a:t>
            </a:r>
            <a:r>
              <a:rPr sz="3200" dirty="0">
                <a:latin typeface="Times New Roman"/>
              </a:rPr>
              <a:t>;</a:t>
            </a:r>
          </a:p>
        </p:txBody>
      </p:sp>
      <p:sp>
        <p:nvSpPr>
          <p:cNvPr id="252" name="flowChartAlternateProcess 252"/>
          <p:cNvSpPr/>
          <p:nvPr/>
        </p:nvSpPr>
        <p:spPr>
          <a:xfrm>
            <a:off x="1408951" y="4030205"/>
            <a:ext cx="7488380" cy="632989"/>
          </a:xfrm>
          <a:prstGeom prst="flowChartAlternateProcess">
            <a:avLst/>
          </a:prstGeom>
          <a:solidFill>
            <a:srgbClr val="FFFAC0"/>
          </a:solidFill>
          <a:ln w="25400">
            <a:solidFill>
              <a:srgbClr val="27405E"/>
            </a:solidFill>
          </a:ln>
        </p:spPr>
        <p:txBody>
          <a:bodyPr anchor="ctr"/>
          <a:lstStyle/>
          <a:p>
            <a:pPr algn="ctr"/>
            <a:r>
              <a:rPr sz="3200">
                <a:latin typeface="Times New Roman"/>
              </a:rPr>
              <a:t>- правові наслідки;</a:t>
            </a:r>
          </a:p>
        </p:txBody>
      </p:sp>
      <p:sp>
        <p:nvSpPr>
          <p:cNvPr id="253" name="flowChartAlternateProcess 253"/>
          <p:cNvSpPr/>
          <p:nvPr/>
        </p:nvSpPr>
        <p:spPr>
          <a:xfrm>
            <a:off x="1442646" y="4872121"/>
            <a:ext cx="7454698" cy="826623"/>
          </a:xfrm>
          <a:prstGeom prst="flowChartAlternateProcess">
            <a:avLst/>
          </a:prstGeom>
          <a:solidFill>
            <a:srgbClr val="FFFAC0"/>
          </a:solidFill>
          <a:ln w="25400">
            <a:solidFill>
              <a:srgbClr val="27405E"/>
            </a:solidFill>
          </a:ln>
        </p:spPr>
        <p:txBody>
          <a:bodyPr anchor="ctr"/>
          <a:lstStyle/>
          <a:p>
            <a:pPr algn="ctr"/>
            <a:r>
              <a:rPr sz="3200">
                <a:latin typeface="Times New Roman"/>
              </a:rPr>
              <a:t>- процесуальна процедура;</a:t>
            </a:r>
          </a:p>
        </p:txBody>
      </p:sp>
      <p:sp>
        <p:nvSpPr>
          <p:cNvPr id="255" name="flowChartAlternateProcess 255"/>
          <p:cNvSpPr/>
          <p:nvPr/>
        </p:nvSpPr>
        <p:spPr>
          <a:xfrm>
            <a:off x="1451074" y="5991890"/>
            <a:ext cx="7446271" cy="632989"/>
          </a:xfrm>
          <a:prstGeom prst="flowChartAlternateProcess">
            <a:avLst/>
          </a:prstGeom>
          <a:solidFill>
            <a:srgbClr val="FFFAC0"/>
          </a:solidFill>
          <a:ln w="25400">
            <a:solidFill>
              <a:srgbClr val="27405E"/>
            </a:solidFill>
          </a:ln>
        </p:spPr>
        <p:txBody>
          <a:bodyPr anchor="ctr"/>
          <a:lstStyle/>
          <a:p>
            <a:pPr algn="ctr"/>
            <a:r>
              <a:rPr sz="3200">
                <a:latin typeface="Times New Roman"/>
              </a:rPr>
              <a:t>- санкції.</a:t>
            </a:r>
          </a:p>
        </p:txBody>
      </p:sp>
      <p:sp>
        <p:nvSpPr>
          <p:cNvPr id="256" name="star16 256"/>
          <p:cNvSpPr/>
          <p:nvPr/>
        </p:nvSpPr>
        <p:spPr>
          <a:xfrm>
            <a:off x="137182" y="132103"/>
            <a:ext cx="1087370" cy="1062367"/>
          </a:xfrm>
          <a:prstGeom prst="star16">
            <a:avLst/>
          </a:prstGeom>
          <a:solidFill>
            <a:srgbClr val="404040"/>
          </a:solidFill>
          <a:ln w="25400">
            <a:solidFill>
              <a:srgbClr val="27405E"/>
            </a:solidFill>
          </a:ln>
        </p:spPr>
        <p:txBody>
          <a:bodyPr anchor="ctr"/>
          <a:lstStyle/>
          <a:p>
            <a:pPr algn="ctr"/>
            <a:r>
              <a:rPr sz="2800" b="1">
                <a:solidFill>
                  <a:srgbClr val="FFFFFF"/>
                </a:solidFill>
                <a:latin typeface="Calibri"/>
              </a:rPr>
              <a:t>1.</a:t>
            </a:r>
          </a:p>
        </p:txBody>
      </p:sp>
      <p:sp>
        <p:nvSpPr>
          <p:cNvPr id="257" name="star16 257"/>
          <p:cNvSpPr/>
          <p:nvPr/>
        </p:nvSpPr>
        <p:spPr>
          <a:xfrm>
            <a:off x="162436" y="1782267"/>
            <a:ext cx="1087370" cy="1070781"/>
          </a:xfrm>
          <a:prstGeom prst="star16">
            <a:avLst/>
          </a:prstGeom>
          <a:solidFill>
            <a:srgbClr val="404040"/>
          </a:solidFill>
          <a:ln w="25400">
            <a:solidFill>
              <a:srgbClr val="27405E"/>
            </a:solidFill>
          </a:ln>
        </p:spPr>
        <p:txBody>
          <a:bodyPr anchor="ctr"/>
          <a:lstStyle/>
          <a:p>
            <a:pPr algn="ctr"/>
            <a:r>
              <a:rPr sz="2800" b="1">
                <a:solidFill>
                  <a:srgbClr val="FFFFFF"/>
                </a:solidFill>
                <a:latin typeface="Calibri"/>
              </a:rPr>
              <a:t>2.</a:t>
            </a:r>
          </a:p>
        </p:txBody>
      </p:sp>
      <p:sp>
        <p:nvSpPr>
          <p:cNvPr id="258" name="star16 258"/>
          <p:cNvSpPr/>
          <p:nvPr/>
        </p:nvSpPr>
        <p:spPr>
          <a:xfrm>
            <a:off x="314045" y="3870238"/>
            <a:ext cx="977870" cy="910814"/>
          </a:xfrm>
          <a:prstGeom prst="star16">
            <a:avLst/>
          </a:prstGeom>
          <a:solidFill>
            <a:srgbClr val="404040"/>
          </a:solidFill>
          <a:ln w="25400">
            <a:solidFill>
              <a:srgbClr val="27405E"/>
            </a:solidFill>
          </a:ln>
        </p:spPr>
        <p:txBody>
          <a:bodyPr anchor="ctr"/>
          <a:lstStyle/>
          <a:p>
            <a:pPr algn="ctr"/>
            <a:r>
              <a:rPr sz="2800" b="1">
                <a:solidFill>
                  <a:srgbClr val="FFFFFF"/>
                </a:solidFill>
                <a:latin typeface="Calibri"/>
              </a:rPr>
              <a:t>3.</a:t>
            </a:r>
          </a:p>
        </p:txBody>
      </p:sp>
      <p:sp>
        <p:nvSpPr>
          <p:cNvPr id="259" name="star16 259"/>
          <p:cNvSpPr/>
          <p:nvPr/>
        </p:nvSpPr>
        <p:spPr>
          <a:xfrm>
            <a:off x="301404" y="4812766"/>
            <a:ext cx="994725" cy="919241"/>
          </a:xfrm>
          <a:prstGeom prst="star16">
            <a:avLst/>
          </a:prstGeom>
          <a:solidFill>
            <a:srgbClr val="404040"/>
          </a:solidFill>
          <a:ln w="25400">
            <a:solidFill>
              <a:srgbClr val="27405E"/>
            </a:solidFill>
          </a:ln>
        </p:spPr>
        <p:txBody>
          <a:bodyPr anchor="ctr"/>
          <a:lstStyle/>
          <a:p>
            <a:pPr algn="ctr"/>
            <a:r>
              <a:rPr sz="2800" b="1">
                <a:solidFill>
                  <a:srgbClr val="FFFFFF"/>
                </a:solidFill>
                <a:latin typeface="Calibri"/>
              </a:rPr>
              <a:t>4.</a:t>
            </a:r>
          </a:p>
        </p:txBody>
      </p:sp>
      <p:sp>
        <p:nvSpPr>
          <p:cNvPr id="260" name="star16 260"/>
          <p:cNvSpPr/>
          <p:nvPr/>
        </p:nvSpPr>
        <p:spPr>
          <a:xfrm>
            <a:off x="301181" y="5763513"/>
            <a:ext cx="995995" cy="948695"/>
          </a:xfrm>
          <a:prstGeom prst="star16">
            <a:avLst/>
          </a:prstGeom>
          <a:solidFill>
            <a:srgbClr val="404040"/>
          </a:solidFill>
          <a:ln w="25400">
            <a:solidFill>
              <a:srgbClr val="27405E"/>
            </a:solidFill>
          </a:ln>
        </p:spPr>
        <p:txBody>
          <a:bodyPr anchor="ctr"/>
          <a:lstStyle/>
          <a:p>
            <a:pPr algn="ctr"/>
            <a:r>
              <a:rPr sz="2800" b="1">
                <a:solidFill>
                  <a:srgbClr val="FFFFFF"/>
                </a:solidFill>
                <a:latin typeface="Calibri"/>
              </a:rPr>
              <a:t>5.</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5413" y="384088"/>
            <a:ext cx="7789240" cy="1757599"/>
          </a:xfrm>
          <a:solidFill>
            <a:srgbClr val="DCEDFF"/>
          </a:solidFill>
          <a:ln/>
        </p:spPr>
        <p:txBody>
          <a:bodyPr anchor="ctr">
            <a:normAutofit fontScale="90000"/>
          </a:bodyPr>
          <a:lstStyle/>
          <a:p>
            <a:pPr algn="ctr"/>
            <a:r>
              <a:rPr sz="3600">
                <a:solidFill>
                  <a:srgbClr val="000000"/>
                </a:solidFill>
                <a:latin typeface="Times New Roman"/>
              </a:rPr>
              <a:t>Адміністративна відповідальність </a:t>
            </a:r>
            <a:r>
              <a:rPr sz="3600" b="1">
                <a:solidFill>
                  <a:srgbClr val="000000"/>
                </a:solidFill>
                <a:latin typeface="Times New Roman"/>
              </a:rPr>
              <a:t>відмежовується від кримінальної </a:t>
            </a:r>
          </a:p>
          <a:p>
            <a:pPr algn="ctr"/>
            <a:r>
              <a:rPr sz="3600">
                <a:solidFill>
                  <a:srgbClr val="000000"/>
                </a:solidFill>
                <a:latin typeface="Times New Roman"/>
              </a:rPr>
              <a:t>за наступними ознаками:</a:t>
            </a:r>
          </a:p>
        </p:txBody>
      </p:sp>
      <p:sp>
        <p:nvSpPr>
          <p:cNvPr id="263" name="TextBox 263"/>
          <p:cNvSpPr txBox="1"/>
          <p:nvPr/>
        </p:nvSpPr>
        <p:spPr>
          <a:xfrm>
            <a:off x="137182" y="2548421"/>
            <a:ext cx="8852808" cy="3461844"/>
          </a:xfrm>
          <a:prstGeom prst="rect">
            <a:avLst/>
          </a:prstGeom>
          <a:solidFill>
            <a:srgbClr val="FFFAC0"/>
          </a:solidFill>
          <a:ln/>
        </p:spPr>
        <p:txBody>
          <a:bodyPr anchor="b">
            <a:spAutoFit/>
          </a:bodyPr>
          <a:lstStyle/>
          <a:p>
            <a:pPr algn="just"/>
            <a:r>
              <a:rPr sz="2800">
                <a:solidFill>
                  <a:srgbClr val="000000"/>
                </a:solidFill>
                <a:latin typeface="Times New Roman"/>
              </a:rPr>
              <a:t>- адміністративна відповідальність настає за вчинення адміністративного правопорушення, склад якого визначається як законами (КУпАП, Митний кодекс України, закон України «Про об’єднання громадян»), так і підзаконними актами (рішення органів місцевого самоврядування). Кримінальна відповідальність настає за вчинення злочину, склад яких визначається виключно нормами Кримінального кодексу України;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tar32 43"/>
          <p:cNvSpPr/>
          <p:nvPr/>
        </p:nvSpPr>
        <p:spPr>
          <a:xfrm>
            <a:off x="196090" y="402087"/>
            <a:ext cx="1196857" cy="1264429"/>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3.</a:t>
            </a:r>
          </a:p>
        </p:txBody>
      </p:sp>
      <p:sp>
        <p:nvSpPr>
          <p:cNvPr id="49" name="rect 44"/>
          <p:cNvSpPr/>
          <p:nvPr/>
        </p:nvSpPr>
        <p:spPr>
          <a:xfrm>
            <a:off x="1484755" y="266802"/>
            <a:ext cx="7446312" cy="6318144"/>
          </a:xfrm>
          <a:prstGeom prst="rect">
            <a:avLst/>
          </a:prstGeom>
          <a:solidFill>
            <a:srgbClr val="FFFAC0"/>
          </a:solidFill>
          <a:ln w="25400">
            <a:solidFill>
              <a:srgbClr val="27405E"/>
            </a:solidFill>
          </a:ln>
        </p:spPr>
        <p:txBody>
          <a:bodyPr anchor="ctr"/>
          <a:lstStyle/>
          <a:p>
            <a:pPr algn="ctr"/>
            <a:r>
              <a:rPr lang="uk-UA" sz="2800" b="1" dirty="0" smtClean="0">
                <a:solidFill>
                  <a:srgbClr val="000000"/>
                </a:solidFill>
                <a:latin typeface="Times New Roman"/>
              </a:rPr>
              <a:t>Т.О. Коломоєць </a:t>
            </a:r>
            <a:r>
              <a:rPr lang="uk-UA" sz="2800" dirty="0" smtClean="0">
                <a:solidFill>
                  <a:srgbClr val="000000"/>
                </a:solidFill>
                <a:latin typeface="Times New Roman"/>
              </a:rPr>
              <a:t>формулює адміністративну відповідальність як різновид юридичної відповідальності, специфічна форма негативного реагування з боку держави в особі уповноважених органів на відповідну категорію протиправних діянь (насамперед адміністративних проступків), а особи, які вчинили зазначені правопорушення, повинні відповісти перед уповноваженим державним органом за свої неправомірні дії і понести адміністративне стягнення в установлених законом формах і порядку.</a:t>
            </a:r>
            <a:endParaRPr lang="uk-UA" sz="2800" dirty="0">
              <a:solidFill>
                <a:srgbClr val="000000"/>
              </a:solidFill>
              <a:latin typeface="Times New Roman"/>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TextBox 265"/>
          <p:cNvSpPr txBox="1"/>
          <p:nvPr/>
        </p:nvSpPr>
        <p:spPr>
          <a:xfrm>
            <a:off x="229827" y="292070"/>
            <a:ext cx="8692785" cy="3082974"/>
          </a:xfrm>
          <a:prstGeom prst="rect">
            <a:avLst/>
          </a:prstGeom>
          <a:solidFill>
            <a:srgbClr val="FFFAC0"/>
          </a:solidFill>
          <a:ln/>
        </p:spPr>
        <p:txBody>
          <a:bodyPr anchor="ctr">
            <a:spAutoFit/>
          </a:bodyPr>
          <a:lstStyle/>
          <a:p>
            <a:pPr algn="just"/>
            <a:r>
              <a:rPr sz="2800">
                <a:solidFill>
                  <a:srgbClr val="000000"/>
                </a:solidFill>
                <a:latin typeface="Times New Roman"/>
              </a:rPr>
              <a:t>- правом порушення справ про адміністративні правопорушення, як і правом розгляду таких справ наділене широке коло суб’єктів публічної адміністрації. Правом порушення кримінальних справ, наділені виключно органи дізнання і попереднього слідства, визначені КПК України та органи прокуратури, а правом розгляду – виключно суди;</a:t>
            </a:r>
          </a:p>
        </p:txBody>
      </p:sp>
      <p:sp>
        <p:nvSpPr>
          <p:cNvPr id="267" name="TextBox 267"/>
          <p:cNvSpPr txBox="1"/>
          <p:nvPr/>
        </p:nvSpPr>
        <p:spPr>
          <a:xfrm>
            <a:off x="229827" y="3743952"/>
            <a:ext cx="8692771" cy="2729372"/>
          </a:xfrm>
          <a:prstGeom prst="rect">
            <a:avLst/>
          </a:prstGeom>
          <a:solidFill>
            <a:srgbClr val="FFFAC0"/>
          </a:solidFill>
          <a:ln/>
        </p:spPr>
        <p:txBody>
          <a:bodyPr anchor="ctr">
            <a:spAutoFit/>
          </a:bodyPr>
          <a:lstStyle/>
          <a:p>
            <a:pPr algn="just"/>
            <a:r>
              <a:rPr sz="2800">
                <a:latin typeface="Times New Roman"/>
              </a:rPr>
              <a:t>- на відміну від кримінальної відповідальності, яка встановлюється виключно Верховною Радою України, адміністративна – встановлюється й іншими суб’єктами публічної адміністрації (органами місцевого самоврядування);</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TextBox 268"/>
          <p:cNvSpPr txBox="1"/>
          <p:nvPr/>
        </p:nvSpPr>
        <p:spPr>
          <a:xfrm>
            <a:off x="221400" y="275229"/>
            <a:ext cx="8743322" cy="1491746"/>
          </a:xfrm>
          <a:prstGeom prst="rect">
            <a:avLst/>
          </a:prstGeom>
          <a:solidFill>
            <a:srgbClr val="FFFAC0"/>
          </a:solidFill>
          <a:ln/>
        </p:spPr>
        <p:txBody>
          <a:bodyPr anchor="ctr">
            <a:spAutoFit/>
          </a:bodyPr>
          <a:lstStyle/>
          <a:p>
            <a:pPr algn="just"/>
            <a:r>
              <a:rPr sz="2800">
                <a:latin typeface="Times New Roman"/>
              </a:rPr>
              <a:t>- до кримінальної відповідальності притягуються лише фізичні особи, а до адміністративної – як фізичні особи так і юридичні особи;</a:t>
            </a:r>
          </a:p>
        </p:txBody>
      </p:sp>
      <p:sp>
        <p:nvSpPr>
          <p:cNvPr id="269" name="TextBox 269"/>
          <p:cNvSpPr txBox="1"/>
          <p:nvPr/>
        </p:nvSpPr>
        <p:spPr>
          <a:xfrm>
            <a:off x="229827" y="2110615"/>
            <a:ext cx="8734894" cy="2198963"/>
          </a:xfrm>
          <a:prstGeom prst="rect">
            <a:avLst/>
          </a:prstGeom>
          <a:solidFill>
            <a:srgbClr val="FFFAC0"/>
          </a:solidFill>
          <a:ln/>
        </p:spPr>
        <p:txBody>
          <a:bodyPr anchor="ctr">
            <a:spAutoFit/>
          </a:bodyPr>
          <a:lstStyle/>
          <a:p>
            <a:pPr algn="just"/>
            <a:r>
              <a:rPr sz="2800">
                <a:latin typeface="Times New Roman"/>
              </a:rPr>
              <a:t>- притягнення особи до адміністративної відповідальності і застосування до неї адміністративних санкцій не призводить до таких наслідків як судимість, що в подальшому проявляється в певних обмеженнях її правосуб’єктності;</a:t>
            </a:r>
          </a:p>
        </p:txBody>
      </p:sp>
      <p:sp>
        <p:nvSpPr>
          <p:cNvPr id="270" name="TextBox 270"/>
          <p:cNvSpPr txBox="1"/>
          <p:nvPr/>
        </p:nvSpPr>
        <p:spPr>
          <a:xfrm>
            <a:off x="246668" y="4670059"/>
            <a:ext cx="8726467" cy="1794839"/>
          </a:xfrm>
          <a:prstGeom prst="rect">
            <a:avLst/>
          </a:prstGeom>
          <a:solidFill>
            <a:srgbClr val="FFFAC0"/>
          </a:solidFill>
          <a:ln/>
        </p:spPr>
        <p:txBody>
          <a:bodyPr anchor="ctr">
            <a:spAutoFit/>
          </a:bodyPr>
          <a:lstStyle/>
          <a:p>
            <a:pPr algn="just"/>
            <a:r>
              <a:rPr sz="2800">
                <a:latin typeface="Times New Roman"/>
              </a:rPr>
              <a:t>- адміністративна відповідальність реалізується як в позасудовому, так і в судовому порядку, кримінальна – тільки в судовому;</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TextBox 271"/>
          <p:cNvSpPr txBox="1"/>
          <p:nvPr/>
        </p:nvSpPr>
        <p:spPr>
          <a:xfrm>
            <a:off x="204559" y="586736"/>
            <a:ext cx="8751735" cy="1752744"/>
          </a:xfrm>
          <a:prstGeom prst="rect">
            <a:avLst/>
          </a:prstGeom>
          <a:solidFill>
            <a:srgbClr val="FFFAC0"/>
          </a:solidFill>
          <a:ln/>
        </p:spPr>
        <p:txBody>
          <a:bodyPr anchor="ctr">
            <a:spAutoFit/>
          </a:bodyPr>
          <a:lstStyle/>
          <a:p>
            <a:pPr algn="just"/>
            <a:r>
              <a:rPr sz="2800">
                <a:latin typeface="Times New Roman"/>
              </a:rPr>
              <a:t>- притягнення особи до адміністративної відповідальності відбувається в коротші строки та за спрощеною процедурою;</a:t>
            </a:r>
          </a:p>
        </p:txBody>
      </p:sp>
      <p:sp>
        <p:nvSpPr>
          <p:cNvPr id="272" name="TextBox 272"/>
          <p:cNvSpPr txBox="1"/>
          <p:nvPr/>
        </p:nvSpPr>
        <p:spPr>
          <a:xfrm>
            <a:off x="204559" y="2514739"/>
            <a:ext cx="8743322" cy="1870616"/>
          </a:xfrm>
          <a:prstGeom prst="rect">
            <a:avLst/>
          </a:prstGeom>
          <a:solidFill>
            <a:srgbClr val="FFFAC0"/>
          </a:solidFill>
          <a:ln/>
        </p:spPr>
        <p:txBody>
          <a:bodyPr anchor="ctr">
            <a:spAutoFit/>
          </a:bodyPr>
          <a:lstStyle/>
          <a:p>
            <a:pPr algn="just"/>
            <a:r>
              <a:rPr sz="2800">
                <a:latin typeface="Times New Roman"/>
              </a:rPr>
              <a:t>- кримінальна відповідальність має пріоритет перед відповідальністю адміністративною.</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Shape 1"/>
          <p:cNvSpPr>
            <a:spLocks noGrp="1"/>
          </p:cNvSpPr>
          <p:nvPr>
            <p:ph type="title"/>
          </p:nvPr>
        </p:nvSpPr>
        <p:spPr>
          <a:xfrm>
            <a:off x="695413" y="384088"/>
            <a:ext cx="7789240" cy="1757599"/>
          </a:xfrm>
          <a:solidFill>
            <a:srgbClr val="DCEDFF"/>
          </a:solidFill>
          <a:ln/>
        </p:spPr>
        <p:txBody>
          <a:bodyPr anchor="ctr">
            <a:normAutofit fontScale="90000"/>
          </a:bodyPr>
          <a:lstStyle/>
          <a:p>
            <a:pPr algn="ctr"/>
            <a:r>
              <a:rPr sz="3600">
                <a:solidFill>
                  <a:srgbClr val="000000"/>
                </a:solidFill>
                <a:latin typeface="Times New Roman"/>
              </a:rPr>
              <a:t>Адміністративна відповідальність </a:t>
            </a:r>
            <a:r>
              <a:rPr sz="3600" b="1">
                <a:solidFill>
                  <a:srgbClr val="000000"/>
                </a:solidFill>
                <a:latin typeface="Times New Roman"/>
              </a:rPr>
              <a:t>відмежовується від цивільної</a:t>
            </a:r>
          </a:p>
          <a:p>
            <a:pPr algn="ctr"/>
            <a:r>
              <a:rPr sz="3600" b="1">
                <a:solidFill>
                  <a:srgbClr val="000000"/>
                </a:solidFill>
                <a:latin typeface="Times New Roman"/>
              </a:rPr>
              <a:t> </a:t>
            </a:r>
            <a:r>
              <a:rPr sz="3600">
                <a:solidFill>
                  <a:srgbClr val="000000"/>
                </a:solidFill>
                <a:latin typeface="Times New Roman"/>
              </a:rPr>
              <a:t>за наступними ознаками:</a:t>
            </a:r>
          </a:p>
        </p:txBody>
      </p:sp>
      <p:sp>
        <p:nvSpPr>
          <p:cNvPr id="275" name="TextBox 263"/>
          <p:cNvSpPr txBox="1"/>
          <p:nvPr/>
        </p:nvSpPr>
        <p:spPr>
          <a:xfrm>
            <a:off x="170863" y="2556834"/>
            <a:ext cx="8810699" cy="1188653"/>
          </a:xfrm>
          <a:prstGeom prst="rect">
            <a:avLst/>
          </a:prstGeom>
          <a:solidFill>
            <a:srgbClr val="FFFAC0"/>
          </a:solidFill>
          <a:ln/>
        </p:spPr>
        <p:txBody>
          <a:bodyPr anchor="t">
            <a:spAutoFit/>
          </a:bodyPr>
          <a:lstStyle/>
          <a:p>
            <a:pPr algn="just"/>
            <a:r>
              <a:rPr sz="2800">
                <a:latin typeface="Times New Roman"/>
              </a:rPr>
              <a:t>- в інституті адміністративної відповідальності діє презумпціє невинності, а в цивільній – презумпція вини;</a:t>
            </a:r>
          </a:p>
        </p:txBody>
      </p:sp>
      <p:sp>
        <p:nvSpPr>
          <p:cNvPr id="278" name="TextBox 278"/>
          <p:cNvSpPr txBox="1"/>
          <p:nvPr/>
        </p:nvSpPr>
        <p:spPr>
          <a:xfrm>
            <a:off x="204559" y="3962855"/>
            <a:ext cx="8785431" cy="2316835"/>
          </a:xfrm>
          <a:prstGeom prst="rect">
            <a:avLst/>
          </a:prstGeom>
          <a:solidFill>
            <a:srgbClr val="FFFAC0"/>
          </a:solidFill>
          <a:ln/>
        </p:spPr>
        <p:txBody>
          <a:bodyPr anchor="ctr">
            <a:spAutoFit/>
          </a:bodyPr>
          <a:lstStyle/>
          <a:p>
            <a:pPr algn="just"/>
            <a:r>
              <a:rPr sz="2800">
                <a:latin typeface="Times New Roman"/>
              </a:rPr>
              <a:t>- метою притягнення до адміністративної відповідальності є виховання особи і запобігання вчинення правопорушень в подальшому та іншими особами, цивільної – в першу чергу, відшкодування шкоди;</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TextBox 279"/>
          <p:cNvSpPr txBox="1"/>
          <p:nvPr/>
        </p:nvSpPr>
        <p:spPr>
          <a:xfrm>
            <a:off x="212973" y="199452"/>
            <a:ext cx="8751735" cy="1735903"/>
          </a:xfrm>
          <a:prstGeom prst="rect">
            <a:avLst/>
          </a:prstGeom>
          <a:solidFill>
            <a:srgbClr val="FFFAC0"/>
          </a:solidFill>
          <a:ln/>
        </p:spPr>
        <p:txBody>
          <a:bodyPr anchor="ctr">
            <a:spAutoFit/>
          </a:bodyPr>
          <a:lstStyle/>
          <a:p>
            <a:pPr algn="just"/>
            <a:r>
              <a:rPr sz="2800">
                <a:latin typeface="Times New Roman"/>
              </a:rPr>
              <a:t>- адміністративна відповідальність належить до компетенції органів публічної адміністрації та їх посадових осіб, а цивільно-правова – до компетенції судів;</a:t>
            </a:r>
          </a:p>
        </p:txBody>
      </p:sp>
      <p:sp>
        <p:nvSpPr>
          <p:cNvPr id="280" name="TextBox 280"/>
          <p:cNvSpPr txBox="1"/>
          <p:nvPr/>
        </p:nvSpPr>
        <p:spPr>
          <a:xfrm>
            <a:off x="255082" y="2228487"/>
            <a:ext cx="8718053" cy="2291567"/>
          </a:xfrm>
          <a:prstGeom prst="rect">
            <a:avLst/>
          </a:prstGeom>
          <a:solidFill>
            <a:srgbClr val="FFFAC0"/>
          </a:solidFill>
          <a:ln/>
        </p:spPr>
        <p:txBody>
          <a:bodyPr anchor="ctr">
            <a:spAutoFit/>
          </a:bodyPr>
          <a:lstStyle/>
          <a:p>
            <a:pPr algn="just"/>
            <a:r>
              <a:rPr sz="2800">
                <a:latin typeface="Times New Roman"/>
              </a:rPr>
              <a:t>- заходами цивільної відповідальності суспільні відносини, захищаються за рахунок майна винного з метою відновити попередній майновий стан потерпілої сторони, а заходи адміністративної відповідальності спрямовані проти особи порушника;</a:t>
            </a:r>
          </a:p>
        </p:txBody>
      </p:sp>
      <p:sp>
        <p:nvSpPr>
          <p:cNvPr id="281" name="TextBox 281"/>
          <p:cNvSpPr txBox="1"/>
          <p:nvPr/>
        </p:nvSpPr>
        <p:spPr>
          <a:xfrm>
            <a:off x="221400" y="4754263"/>
            <a:ext cx="8751735" cy="1626458"/>
          </a:xfrm>
          <a:prstGeom prst="rect">
            <a:avLst/>
          </a:prstGeom>
          <a:solidFill>
            <a:srgbClr val="FFFAC0"/>
          </a:solidFill>
          <a:ln/>
        </p:spPr>
        <p:txBody>
          <a:bodyPr anchor="ctr">
            <a:spAutoFit/>
          </a:bodyPr>
          <a:lstStyle/>
          <a:p>
            <a:pPr algn="just"/>
            <a:r>
              <a:rPr sz="2800">
                <a:latin typeface="Times New Roman"/>
              </a:rPr>
              <a:t>- нормативні підстави адміністративної та цивільно-правової відповідальності регулюються різним законодавством – адміністративним та цивільним;</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TextBox 279"/>
          <p:cNvSpPr txBox="1"/>
          <p:nvPr/>
        </p:nvSpPr>
        <p:spPr>
          <a:xfrm>
            <a:off x="212973" y="199452"/>
            <a:ext cx="8760162" cy="3268209"/>
          </a:xfrm>
          <a:prstGeom prst="rect">
            <a:avLst/>
          </a:prstGeom>
          <a:solidFill>
            <a:srgbClr val="FFFAC0"/>
          </a:solidFill>
          <a:ln/>
        </p:spPr>
        <p:txBody>
          <a:bodyPr anchor="ctr">
            <a:spAutoFit/>
          </a:bodyPr>
          <a:lstStyle/>
          <a:p>
            <a:pPr algn="just"/>
            <a:r>
              <a:rPr sz="2800">
                <a:latin typeface="Times New Roman"/>
              </a:rPr>
              <a:t>- об'єктом цивільних протиправних дій є майнові відносини, які захищаються у судовому порядку. Об'єкт адміністративних протиправних дій інший – суспільні відносини в сфері публічного адміністрування, які захищаються як в судовому, так і позасудовому порядку владою відповідних органів та посадових осіб;</a:t>
            </a:r>
          </a:p>
        </p:txBody>
      </p:sp>
      <p:sp>
        <p:nvSpPr>
          <p:cNvPr id="284" name="TextBox 280"/>
          <p:cNvSpPr txBox="1"/>
          <p:nvPr/>
        </p:nvSpPr>
        <p:spPr>
          <a:xfrm>
            <a:off x="238241" y="4190172"/>
            <a:ext cx="8718053" cy="2291567"/>
          </a:xfrm>
          <a:prstGeom prst="rect">
            <a:avLst/>
          </a:prstGeom>
          <a:solidFill>
            <a:srgbClr val="FFFAC0"/>
          </a:solidFill>
          <a:ln/>
        </p:spPr>
        <p:txBody>
          <a:bodyPr anchor="ctr">
            <a:spAutoFit/>
          </a:bodyPr>
          <a:lstStyle/>
          <a:p>
            <a:pPr algn="just"/>
            <a:r>
              <a:rPr sz="2800">
                <a:latin typeface="Times New Roman"/>
              </a:rPr>
              <a:t>- для адміністративних правопорушень такий елемент, як протиправний наслідок (матеріальна шкода) не завжди є обов'язковим, а цивільне правопорушення, як правило, його передбачає;</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TextBox 286"/>
          <p:cNvSpPr txBox="1"/>
          <p:nvPr/>
        </p:nvSpPr>
        <p:spPr>
          <a:xfrm>
            <a:off x="297205" y="199452"/>
            <a:ext cx="8608553" cy="2965116"/>
          </a:xfrm>
          <a:prstGeom prst="rect">
            <a:avLst/>
          </a:prstGeom>
          <a:solidFill>
            <a:srgbClr val="FFFAC0"/>
          </a:solidFill>
          <a:ln/>
        </p:spPr>
        <p:txBody>
          <a:bodyPr anchor="ctr">
            <a:spAutoFit/>
          </a:bodyPr>
          <a:lstStyle/>
          <a:p>
            <a:pPr algn="just"/>
            <a:r>
              <a:rPr sz="2800">
                <a:latin typeface="Times New Roman"/>
              </a:rPr>
              <a:t>- адміністративна відповідальність настає переважно у позасудовому порядку в короткі строки або навіть на місці вчинення проступку, натомість цивільно-правова не може мати місця без відповідного звернення заінтересованої сторони до суду з позовом.</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tar32 43"/>
          <p:cNvSpPr/>
          <p:nvPr/>
        </p:nvSpPr>
        <p:spPr>
          <a:xfrm>
            <a:off x="196090" y="402087"/>
            <a:ext cx="1196857" cy="1264429"/>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4.</a:t>
            </a:r>
          </a:p>
        </p:txBody>
      </p:sp>
      <p:sp>
        <p:nvSpPr>
          <p:cNvPr id="52" name="rect 44"/>
          <p:cNvSpPr/>
          <p:nvPr/>
        </p:nvSpPr>
        <p:spPr>
          <a:xfrm>
            <a:off x="1484755" y="266802"/>
            <a:ext cx="7463153" cy="4440663"/>
          </a:xfrm>
          <a:prstGeom prst="rect">
            <a:avLst/>
          </a:prstGeom>
          <a:solidFill>
            <a:srgbClr val="FFFAC0"/>
          </a:solidFill>
          <a:ln w="25400">
            <a:solidFill>
              <a:srgbClr val="27405E"/>
            </a:solidFill>
          </a:ln>
        </p:spPr>
        <p:txBody>
          <a:bodyPr anchor="t"/>
          <a:lstStyle/>
          <a:p>
            <a:pPr algn="ctr"/>
            <a:r>
              <a:rPr lang="uk-UA" sz="2800" b="1" dirty="0" smtClean="0">
                <a:solidFill>
                  <a:srgbClr val="000000"/>
                </a:solidFill>
                <a:latin typeface="Times New Roman"/>
              </a:rPr>
              <a:t>А.Т. Комзюк </a:t>
            </a:r>
            <a:r>
              <a:rPr lang="uk-UA" sz="2800" dirty="0" smtClean="0">
                <a:solidFill>
                  <a:srgbClr val="000000"/>
                </a:solidFill>
                <a:latin typeface="Times New Roman"/>
              </a:rPr>
              <a:t>розкриває адміністративну відповідальність як застосування до осіб, які вчинили адміністративні проступки, адміністративних стягнень, що тягнуть для цих осіб обтяжливі наслідки майнового, морального, особистісного чи іншого характеру і накладаються уповноваженими на те органами чи посадовими особами на підставах і у порядку, встановлених нормами адміністративного права.</a:t>
            </a:r>
            <a:endParaRPr lang="uk-UA" sz="2800" dirty="0">
              <a:solidFill>
                <a:srgbClr val="000000"/>
              </a:solidFill>
              <a:latin typeface="Times New Roman"/>
            </a:endParaRPr>
          </a:p>
        </p:txBody>
      </p:sp>
      <p:sp>
        <p:nvSpPr>
          <p:cNvPr id="53" name="rect 53"/>
          <p:cNvSpPr/>
          <p:nvPr/>
        </p:nvSpPr>
        <p:spPr>
          <a:xfrm>
            <a:off x="1484755" y="4863707"/>
            <a:ext cx="7454684" cy="1828520"/>
          </a:xfrm>
          <a:prstGeom prst="rect">
            <a:avLst/>
          </a:prstGeom>
          <a:solidFill>
            <a:srgbClr val="FFFAC0"/>
          </a:solidFill>
          <a:ln w="25400">
            <a:solidFill>
              <a:srgbClr val="27405E"/>
            </a:solidFill>
          </a:ln>
        </p:spPr>
        <p:txBody>
          <a:bodyPr anchor="ctr"/>
          <a:lstStyle/>
          <a:p>
            <a:pPr algn="ctr"/>
            <a:r>
              <a:rPr lang="uk-UA" sz="2800" b="1" dirty="0" smtClean="0">
                <a:solidFill>
                  <a:srgbClr val="000000"/>
                </a:solidFill>
                <a:latin typeface="Times New Roman"/>
              </a:rPr>
              <a:t>Л. В. Коваль, Ю. П. Битяк, В. В. Зуй </a:t>
            </a:r>
            <a:r>
              <a:rPr lang="uk-UA" sz="2800" dirty="0" smtClean="0">
                <a:solidFill>
                  <a:srgbClr val="000000"/>
                </a:solidFill>
                <a:latin typeface="Times New Roman"/>
              </a:rPr>
              <a:t>та інші формулюють поняття адміністративної відповідальності як застосування до правопорушника заходів примусу.</a:t>
            </a:r>
            <a:endParaRPr lang="uk-UA" sz="2800" dirty="0">
              <a:solidFill>
                <a:srgbClr val="000000"/>
              </a:solidFill>
              <a:latin typeface="Times New Roman"/>
            </a:endParaRPr>
          </a:p>
        </p:txBody>
      </p:sp>
      <p:sp>
        <p:nvSpPr>
          <p:cNvPr id="54" name="star32 54"/>
          <p:cNvSpPr/>
          <p:nvPr/>
        </p:nvSpPr>
        <p:spPr>
          <a:xfrm>
            <a:off x="170863" y="4855294"/>
            <a:ext cx="1213698" cy="1314938"/>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tar32 43"/>
          <p:cNvSpPr/>
          <p:nvPr/>
        </p:nvSpPr>
        <p:spPr>
          <a:xfrm>
            <a:off x="196090" y="402087"/>
            <a:ext cx="1196857" cy="1264429"/>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6.</a:t>
            </a:r>
          </a:p>
        </p:txBody>
      </p:sp>
      <p:sp>
        <p:nvSpPr>
          <p:cNvPr id="57" name="rect 44"/>
          <p:cNvSpPr/>
          <p:nvPr/>
        </p:nvSpPr>
        <p:spPr>
          <a:xfrm>
            <a:off x="1467915" y="216293"/>
            <a:ext cx="7463153" cy="1552872"/>
          </a:xfrm>
          <a:prstGeom prst="rect">
            <a:avLst/>
          </a:prstGeom>
          <a:solidFill>
            <a:srgbClr val="FFFAC0"/>
          </a:solidFill>
          <a:ln w="25400">
            <a:solidFill>
              <a:srgbClr val="27405E"/>
            </a:solidFill>
          </a:ln>
        </p:spPr>
        <p:txBody>
          <a:bodyPr anchor="t"/>
          <a:lstStyle/>
          <a:p>
            <a:pPr algn="ctr"/>
            <a:r>
              <a:rPr lang="uk-UA" sz="2400" b="1" dirty="0" smtClean="0">
                <a:solidFill>
                  <a:srgbClr val="000000"/>
                </a:solidFill>
                <a:latin typeface="Times New Roman"/>
              </a:rPr>
              <a:t>Є. В. Додін </a:t>
            </a:r>
            <a:r>
              <a:rPr lang="uk-UA" sz="2400" dirty="0" smtClean="0">
                <a:solidFill>
                  <a:srgbClr val="000000"/>
                </a:solidFill>
                <a:latin typeface="Times New Roman"/>
              </a:rPr>
              <a:t>встановлює адміністративну відповідальність як визначення обмежень майнових, а також особистих благ і інтересів за здійснення адміністративних правопорушень.</a:t>
            </a:r>
            <a:endParaRPr lang="uk-UA" sz="2400" dirty="0">
              <a:solidFill>
                <a:srgbClr val="000000"/>
              </a:solidFill>
              <a:latin typeface="Times New Roman"/>
            </a:endParaRPr>
          </a:p>
        </p:txBody>
      </p:sp>
      <p:sp>
        <p:nvSpPr>
          <p:cNvPr id="58" name="rect 53"/>
          <p:cNvSpPr/>
          <p:nvPr/>
        </p:nvSpPr>
        <p:spPr>
          <a:xfrm>
            <a:off x="1459487" y="1824363"/>
            <a:ext cx="7488380" cy="1575936"/>
          </a:xfrm>
          <a:prstGeom prst="rect">
            <a:avLst/>
          </a:prstGeom>
          <a:solidFill>
            <a:srgbClr val="FFFAC0"/>
          </a:solidFill>
          <a:ln w="25400">
            <a:solidFill>
              <a:srgbClr val="27405E"/>
            </a:solidFill>
          </a:ln>
        </p:spPr>
        <p:txBody>
          <a:bodyPr anchor="t"/>
          <a:lstStyle/>
          <a:p>
            <a:pPr algn="ctr"/>
            <a:r>
              <a:rPr lang="uk-UA" sz="2400" b="1" dirty="0" smtClean="0">
                <a:solidFill>
                  <a:srgbClr val="000000"/>
                </a:solidFill>
                <a:latin typeface="Times New Roman"/>
              </a:rPr>
              <a:t>І. П. Голосніченко </a:t>
            </a:r>
            <a:r>
              <a:rPr lang="uk-UA" sz="2400" dirty="0" smtClean="0">
                <a:solidFill>
                  <a:srgbClr val="000000"/>
                </a:solidFill>
                <a:latin typeface="Times New Roman"/>
              </a:rPr>
              <a:t>розкриває це поняття як сукупність адміністративних правовідносин, які виникають у зв’язку із застосуванням до суб’єкта проступку адміністративних стягнень.</a:t>
            </a:r>
            <a:endParaRPr lang="uk-UA" sz="2400" dirty="0">
              <a:solidFill>
                <a:srgbClr val="000000"/>
              </a:solidFill>
              <a:latin typeface="Times New Roman"/>
            </a:endParaRPr>
          </a:p>
        </p:txBody>
      </p:sp>
      <p:sp>
        <p:nvSpPr>
          <p:cNvPr id="59" name="star32 54"/>
          <p:cNvSpPr/>
          <p:nvPr/>
        </p:nvSpPr>
        <p:spPr>
          <a:xfrm>
            <a:off x="145595" y="2135883"/>
            <a:ext cx="1213698" cy="1314938"/>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7.</a:t>
            </a:r>
          </a:p>
        </p:txBody>
      </p:sp>
      <p:sp>
        <p:nvSpPr>
          <p:cNvPr id="60" name="rect 60"/>
          <p:cNvSpPr/>
          <p:nvPr/>
        </p:nvSpPr>
        <p:spPr>
          <a:xfrm>
            <a:off x="1467915" y="3491368"/>
            <a:ext cx="7463111" cy="3175592"/>
          </a:xfrm>
          <a:prstGeom prst="rect">
            <a:avLst/>
          </a:prstGeom>
          <a:solidFill>
            <a:srgbClr val="FFFAC0"/>
          </a:solidFill>
          <a:ln w="25400">
            <a:solidFill>
              <a:srgbClr val="27405E"/>
            </a:solidFill>
          </a:ln>
        </p:spPr>
        <p:txBody>
          <a:bodyPr anchor="t"/>
          <a:lstStyle/>
          <a:p>
            <a:pPr algn="ctr"/>
            <a:r>
              <a:rPr lang="uk-UA" sz="2400" b="1" dirty="0" smtClean="0">
                <a:solidFill>
                  <a:srgbClr val="000000"/>
                </a:solidFill>
                <a:latin typeface="Times New Roman"/>
              </a:rPr>
              <a:t>С.Т. Гончарук </a:t>
            </a:r>
            <a:r>
              <a:rPr lang="uk-UA" sz="2400" dirty="0" smtClean="0">
                <a:solidFill>
                  <a:srgbClr val="000000"/>
                </a:solidFill>
                <a:latin typeface="Times New Roman"/>
              </a:rPr>
              <a:t>характеризує зміст адміністративної відповідальності як специфічної форми реагування держави в особі її компетентних органів на вчинення адміністративних проступків, згідно з якою особи, що скоїли ці проступки, повинні відповісти перед уповноваженими державними органами за свої неправомірні дії і понести за це адміністративні стягнення в установлених законом формах і порядку.</a:t>
            </a:r>
            <a:endParaRPr lang="uk-UA" sz="2400" dirty="0">
              <a:solidFill>
                <a:srgbClr val="000000"/>
              </a:solidFill>
              <a:latin typeface="Times New Roman"/>
            </a:endParaRPr>
          </a:p>
        </p:txBody>
      </p:sp>
      <p:sp>
        <p:nvSpPr>
          <p:cNvPr id="61" name="star32 61"/>
          <p:cNvSpPr/>
          <p:nvPr/>
        </p:nvSpPr>
        <p:spPr>
          <a:xfrm>
            <a:off x="128754" y="3693430"/>
            <a:ext cx="1272661" cy="1365460"/>
          </a:xfrm>
          <a:prstGeom prst="star32">
            <a:avLst/>
          </a:prstGeom>
          <a:solidFill>
            <a:srgbClr val="000000"/>
          </a:solidFill>
          <a:ln w="25400">
            <a:solidFill>
              <a:srgbClr val="27405E"/>
            </a:solidFill>
          </a:ln>
        </p:spPr>
        <p:txBody>
          <a:bodyPr anchor="ctr"/>
          <a:lstStyle/>
          <a:p>
            <a:pPr algn="ctr"/>
            <a:r>
              <a:rPr sz="3600" b="1" dirty="0">
                <a:solidFill>
                  <a:srgbClr val="FFFFFF"/>
                </a:solidFill>
                <a:latin typeface="Calibri"/>
              </a:rPr>
              <a:t>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lowChartAlternateProcess 64"/>
          <p:cNvSpPr/>
          <p:nvPr/>
        </p:nvSpPr>
        <p:spPr>
          <a:xfrm>
            <a:off x="145595" y="191039"/>
            <a:ext cx="8844381" cy="1483332"/>
          </a:xfrm>
          <a:prstGeom prst="flowChartAlternateProcess">
            <a:avLst/>
          </a:prstGeom>
          <a:solidFill>
            <a:srgbClr val="B8FFF3"/>
          </a:solidFill>
          <a:ln w="25400">
            <a:solidFill>
              <a:srgbClr val="27405E"/>
            </a:solidFill>
          </a:ln>
        </p:spPr>
        <p:txBody>
          <a:bodyPr anchor="ctr"/>
          <a:lstStyle/>
          <a:p>
            <a:pPr algn="ctr"/>
            <a:r>
              <a:rPr lang="uk-UA" sz="2600" b="1" dirty="0" smtClean="0">
                <a:solidFill>
                  <a:srgbClr val="000000"/>
                </a:solidFill>
                <a:latin typeface="Times New Roman"/>
              </a:rPr>
              <a:t>Підсумовуючи викладені погляди, слід зазначити, що поняття адміністративної відповідальності науковцями розглядається як:</a:t>
            </a:r>
            <a:endParaRPr lang="uk-UA" sz="2600" b="1" dirty="0">
              <a:solidFill>
                <a:srgbClr val="000000"/>
              </a:solidFill>
              <a:latin typeface="Times New Roman"/>
            </a:endParaRPr>
          </a:p>
        </p:txBody>
      </p:sp>
      <p:sp>
        <p:nvSpPr>
          <p:cNvPr id="65" name="rect 65"/>
          <p:cNvSpPr/>
          <p:nvPr/>
        </p:nvSpPr>
        <p:spPr>
          <a:xfrm>
            <a:off x="61377" y="1858044"/>
            <a:ext cx="4178382" cy="1365460"/>
          </a:xfrm>
          <a:prstGeom prst="rect">
            <a:avLst/>
          </a:prstGeom>
          <a:solidFill>
            <a:srgbClr val="FFFAC0"/>
          </a:solidFill>
          <a:ln w="25400">
            <a:solidFill>
              <a:srgbClr val="27405E"/>
            </a:solidFill>
          </a:ln>
        </p:spPr>
        <p:txBody>
          <a:bodyPr anchor="ctr"/>
          <a:lstStyle/>
          <a:p>
            <a:pPr algn="ctr"/>
            <a:r>
              <a:rPr lang="uk-UA" sz="2800" dirty="0" smtClean="0">
                <a:solidFill>
                  <a:srgbClr val="000000"/>
                </a:solidFill>
                <a:latin typeface="Times New Roman"/>
              </a:rPr>
              <a:t>один з інститутів адміністративного права</a:t>
            </a:r>
            <a:endParaRPr lang="uk-UA" sz="2800" dirty="0">
              <a:solidFill>
                <a:srgbClr val="000000"/>
              </a:solidFill>
              <a:latin typeface="Times New Roman"/>
            </a:endParaRPr>
          </a:p>
        </p:txBody>
      </p:sp>
      <p:sp>
        <p:nvSpPr>
          <p:cNvPr id="66" name="rect 66"/>
          <p:cNvSpPr/>
          <p:nvPr/>
        </p:nvSpPr>
        <p:spPr>
          <a:xfrm>
            <a:off x="61377" y="3272479"/>
            <a:ext cx="4169954" cy="1660126"/>
          </a:xfrm>
          <a:prstGeom prst="rect">
            <a:avLst/>
          </a:prstGeom>
          <a:solidFill>
            <a:srgbClr val="FFFAC0"/>
          </a:solidFill>
          <a:ln w="25400">
            <a:solidFill>
              <a:srgbClr val="27405E"/>
            </a:solidFill>
          </a:ln>
        </p:spPr>
        <p:txBody>
          <a:bodyPr anchor="ctr"/>
          <a:lstStyle/>
          <a:p>
            <a:pPr algn="ctr"/>
            <a:r>
              <a:rPr lang="uk-UA" sz="2800" dirty="0" smtClean="0">
                <a:solidFill>
                  <a:srgbClr val="000000"/>
                </a:solidFill>
                <a:latin typeface="Times New Roman"/>
              </a:rPr>
              <a:t>форма забезпечення одного із заходів примусу (стягнення)</a:t>
            </a:r>
            <a:endParaRPr lang="uk-UA" sz="2800" dirty="0">
              <a:solidFill>
                <a:srgbClr val="000000"/>
              </a:solidFill>
              <a:latin typeface="Times New Roman"/>
            </a:endParaRPr>
          </a:p>
        </p:txBody>
      </p:sp>
      <p:sp>
        <p:nvSpPr>
          <p:cNvPr id="67" name="rect 67"/>
          <p:cNvSpPr/>
          <p:nvPr/>
        </p:nvSpPr>
        <p:spPr>
          <a:xfrm>
            <a:off x="4895826" y="1849617"/>
            <a:ext cx="4178382" cy="1357033"/>
          </a:xfrm>
          <a:prstGeom prst="rect">
            <a:avLst/>
          </a:prstGeom>
          <a:solidFill>
            <a:srgbClr val="FFFAC0"/>
          </a:solidFill>
          <a:ln w="25400">
            <a:solidFill>
              <a:srgbClr val="27405E"/>
            </a:solidFill>
          </a:ln>
        </p:spPr>
        <p:txBody>
          <a:bodyPr anchor="ctr"/>
          <a:lstStyle/>
          <a:p>
            <a:pPr algn="ctr"/>
            <a:r>
              <a:rPr lang="uk-UA" sz="2800" dirty="0" smtClean="0">
                <a:solidFill>
                  <a:srgbClr val="000000"/>
                </a:solidFill>
                <a:latin typeface="Times New Roman"/>
              </a:rPr>
              <a:t>різновид юридичної (правової) відповідальності</a:t>
            </a:r>
            <a:endParaRPr lang="uk-UA" sz="2800" dirty="0">
              <a:solidFill>
                <a:srgbClr val="000000"/>
              </a:solidFill>
              <a:latin typeface="Times New Roman"/>
            </a:endParaRPr>
          </a:p>
        </p:txBody>
      </p:sp>
      <p:sp>
        <p:nvSpPr>
          <p:cNvPr id="68" name="rect 68"/>
          <p:cNvSpPr/>
          <p:nvPr/>
        </p:nvSpPr>
        <p:spPr>
          <a:xfrm>
            <a:off x="4870558" y="3289306"/>
            <a:ext cx="4186809" cy="1643299"/>
          </a:xfrm>
          <a:prstGeom prst="rect">
            <a:avLst/>
          </a:prstGeom>
          <a:solidFill>
            <a:srgbClr val="FFFAC0"/>
          </a:solidFill>
          <a:ln w="25400">
            <a:solidFill>
              <a:srgbClr val="27405E"/>
            </a:solidFill>
          </a:ln>
        </p:spPr>
        <p:txBody>
          <a:bodyPr anchor="ctr"/>
          <a:lstStyle/>
          <a:p>
            <a:pPr algn="ctr"/>
            <a:r>
              <a:rPr lang="uk-UA" sz="2600" dirty="0" smtClean="0">
                <a:solidFill>
                  <a:srgbClr val="000000"/>
                </a:solidFill>
                <a:latin typeface="Times New Roman"/>
              </a:rPr>
              <a:t>ефективний засіб запобігання правопорушенням та забезпечення правопорядку</a:t>
            </a:r>
            <a:endParaRPr lang="uk-UA" sz="2600" dirty="0">
              <a:solidFill>
                <a:srgbClr val="000000"/>
              </a:solidFill>
              <a:latin typeface="Times New Roman"/>
            </a:endParaRPr>
          </a:p>
        </p:txBody>
      </p:sp>
      <p:sp>
        <p:nvSpPr>
          <p:cNvPr id="69" name="rect 69"/>
          <p:cNvSpPr/>
          <p:nvPr/>
        </p:nvSpPr>
        <p:spPr>
          <a:xfrm>
            <a:off x="372995" y="5040515"/>
            <a:ext cx="8355885" cy="1331779"/>
          </a:xfrm>
          <a:prstGeom prst="rect">
            <a:avLst/>
          </a:prstGeom>
          <a:solidFill>
            <a:srgbClr val="FFFAC0"/>
          </a:solidFill>
          <a:ln w="25400">
            <a:solidFill>
              <a:srgbClr val="27405E"/>
            </a:solidFill>
          </a:ln>
        </p:spPr>
        <p:txBody>
          <a:bodyPr anchor="ctr"/>
          <a:lstStyle/>
          <a:p>
            <a:pPr algn="ctr"/>
            <a:r>
              <a:rPr lang="uk-UA" sz="2800" dirty="0" smtClean="0">
                <a:solidFill>
                  <a:srgbClr val="000000"/>
                </a:solidFill>
                <a:latin typeface="Times New Roman"/>
              </a:rPr>
              <a:t>певний стан суспільних відносин, який виникає внаслідок порушення законодавства</a:t>
            </a:r>
            <a:endParaRPr lang="uk-UA" sz="2800" dirty="0">
              <a:solidFill>
                <a:srgbClr val="000000"/>
              </a:solidFill>
              <a:latin typeface="Times New Roman"/>
            </a:endParaRPr>
          </a:p>
        </p:txBody>
      </p:sp>
      <p:cxnSp>
        <p:nvCxnSpPr>
          <p:cNvPr id="71" name="straightConnector1 71"/>
          <p:cNvCxnSpPr/>
          <p:nvPr/>
        </p:nvCxnSpPr>
        <p:spPr>
          <a:xfrm rot="21135398">
            <a:off x="4241796" y="2514600"/>
            <a:ext cx="673103" cy="101603"/>
          </a:xfrm>
          <a:prstGeom prst="straightConnector1">
            <a:avLst/>
          </a:prstGeom>
          <a:solidFill>
            <a:srgbClr val="4F81BD"/>
          </a:solidFill>
          <a:ln w="25400">
            <a:solidFill>
              <a:srgbClr val="4F81BD">
                <a:shade val="50000"/>
              </a:srgbClr>
            </a:solidFill>
            <a:prstDash val="solid"/>
            <a:headEnd type="arrow" w="med" len="med"/>
            <a:tailEnd type="arrow" w="med" len="med"/>
          </a:ln>
        </p:spPr>
      </p:cxnSp>
      <p:cxnSp>
        <p:nvCxnSpPr>
          <p:cNvPr id="70" name="straightConnector1 70"/>
          <p:cNvCxnSpPr/>
          <p:nvPr/>
        </p:nvCxnSpPr>
        <p:spPr>
          <a:xfrm rot="2709578">
            <a:off x="3351548" y="2142064"/>
            <a:ext cx="2382356" cy="2382719"/>
          </a:xfrm>
          <a:prstGeom prst="straightConnector1">
            <a:avLst/>
          </a:prstGeom>
          <a:solidFill>
            <a:srgbClr val="4F81BD"/>
          </a:solidFill>
          <a:ln w="25400">
            <a:solidFill>
              <a:srgbClr val="4F81BD">
                <a:shade val="50000"/>
              </a:srgbClr>
            </a:solidFill>
            <a:prstDash val="solid"/>
            <a:tailEnd type="arrow" w="med" len="med"/>
          </a:ln>
        </p:spPr>
      </p:cxnSp>
      <p:cxnSp>
        <p:nvCxnSpPr>
          <p:cNvPr id="73" name="straightConnector1 73"/>
          <p:cNvCxnSpPr/>
          <p:nvPr/>
        </p:nvCxnSpPr>
        <p:spPr>
          <a:xfrm rot="20628106">
            <a:off x="4244726" y="3730865"/>
            <a:ext cx="626808" cy="200973"/>
          </a:xfrm>
          <a:prstGeom prst="straightConnector1">
            <a:avLst/>
          </a:prstGeom>
          <a:solidFill>
            <a:srgbClr val="4F81BD"/>
          </a:solidFill>
          <a:ln w="25400">
            <a:solidFill>
              <a:srgbClr val="4F81BD">
                <a:shade val="50000"/>
              </a:srgbClr>
            </a:solidFill>
            <a:prstDash val="solid"/>
            <a:headEnd type="arrow" w="med" len="med"/>
            <a:tailEnd type="arrow" w="med" len="med"/>
          </a:ln>
        </p:spPr>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507</TotalTime>
  <Words>2910</Words>
  <Application>Microsoft Office PowerPoint</Application>
  <PresentationFormat>Экран (4:3)</PresentationFormat>
  <Paragraphs>222</Paragraphs>
  <Slides>66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66</vt:i4>
      </vt:variant>
    </vt:vector>
  </HeadingPairs>
  <TitlesOfParts>
    <vt:vector size="67" baseType="lpstr">
      <vt:lpstr>Справедливость</vt:lpstr>
      <vt:lpstr>Національна академія внутрішніх справ  Кафедра адміністративного права і процесу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Фактичний критерій</vt:lpstr>
      <vt:lpstr>Юридичний критерій</vt:lpstr>
      <vt:lpstr>Процесуальний критерій</vt:lpstr>
      <vt:lpstr>Обставини, що виключають адміністративну відповідальність:</vt:lpstr>
      <vt:lpstr>Стан крайньої необхідності</vt:lpstr>
      <vt:lpstr>Стан необхідної оборони</vt:lpstr>
      <vt:lpstr>Стан неосудності</vt:lpstr>
      <vt:lpstr>Підстави звільнення від адміністративної відповідальності:</vt:lpstr>
      <vt:lpstr>Суспільні відносини, що врегульовуються інститутом адміністративної відповідальності,  різні за своїм обсягом та змістом</vt:lpstr>
      <vt:lpstr>- принципи адміністративної відповідальності та її головні функції;</vt:lpstr>
      <vt:lpstr>- загальні підстави адміністративної відповідальності;</vt:lpstr>
      <vt:lpstr>- обставини, які виключають або звільняють від адміністративної відповідальності;</vt:lpstr>
      <vt:lpstr>- забезпечують процедуру реалізації адміністративних норм;</vt:lpstr>
      <vt:lpstr>- регулюють процесуальне становище сторін у провадженні;</vt:lpstr>
      <vt:lpstr>- встановлюють порядок і строки:     а) порушення справ,    б) оскарження та опротестування рішень у         справах,    в) перегляду рішень,    г) виконання рішень.</vt:lpstr>
      <vt:lpstr>гіпотезу</vt:lpstr>
      <vt:lpstr>Гіпотеза</vt:lpstr>
      <vt:lpstr>Диспозиція</vt:lpstr>
      <vt:lpstr>Санкція</vt:lpstr>
      <vt:lpstr>Норми, що встановлюють адміністративну відповідальність, залежно від того, як окремі елементи адміністративно-правової норми викладені у статтях закону поділяються на:</vt:lpstr>
      <vt:lpstr>Прямого способу викладу</vt:lpstr>
      <vt:lpstr>Бланкетного способу викладу</vt:lpstr>
      <vt:lpstr>Слайд 43</vt:lpstr>
      <vt:lpstr>Принцип (від лат. «Princi pium - початок, основа) - це основне вихідне положення будь-якого вчення, науки, світогляду тощо. </vt:lpstr>
      <vt:lpstr>Слайд 45</vt:lpstr>
      <vt:lpstr>Верховенство права</vt:lpstr>
      <vt:lpstr>Принцип законності</vt:lpstr>
      <vt:lpstr>Принцип доцільності</vt:lpstr>
      <vt:lpstr>Принцип обґрунтованості</vt:lpstr>
      <vt:lpstr>Принцип невідворотності</vt:lpstr>
      <vt:lpstr>Принцип своєчасності</vt:lpstr>
      <vt:lpstr>Принцип справедливості</vt:lpstr>
      <vt:lpstr>Принцип гуманізму. </vt:lpstr>
      <vt:lpstr>Принцип індивідуалізації покарання </vt:lpstr>
      <vt:lpstr>Відповідності провини та покарання </vt:lpstr>
      <vt:lpstr>Слайд 56</vt:lpstr>
      <vt:lpstr>Слайд 57</vt:lpstr>
      <vt:lpstr>Слайд 58</vt:lpstr>
      <vt:lpstr>Адміністративна відповідальність відмежовується від кримінальної  за наступними ознаками:</vt:lpstr>
      <vt:lpstr>Слайд 60</vt:lpstr>
      <vt:lpstr>Слайд 61</vt:lpstr>
      <vt:lpstr>Слайд 62</vt:lpstr>
      <vt:lpstr>Адміністративна відповідальність відмежовується від цивільної  за наступними ознаками:</vt:lpstr>
      <vt:lpstr>Слайд 64</vt:lpstr>
      <vt:lpstr>Слайд 65</vt:lpstr>
      <vt:lpstr>Слайд 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внутрішніх справ України Національна академія внутрішніх справ Кафедра адміністративного права і процесу</dc:title>
  <dc:creator>User</dc:creator>
  <cp:lastModifiedBy>User</cp:lastModifiedBy>
  <cp:revision>30</cp:revision>
  <dcterms:modified xsi:type="dcterms:W3CDTF">2016-05-28T07:50:07Z</dcterms:modified>
</cp:coreProperties>
</file>