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2" r:id="rId1"/>
  </p:sldMasterIdLst>
  <p:sldIdLst>
    <p:sldId id="361" r:id="rId2"/>
    <p:sldId id="257" r:id="rId3"/>
    <p:sldId id="260" r:id="rId4"/>
    <p:sldId id="298" r:id="rId5"/>
    <p:sldId id="452" r:id="rId6"/>
    <p:sldId id="392" r:id="rId7"/>
    <p:sldId id="423" r:id="rId8"/>
    <p:sldId id="422" r:id="rId9"/>
    <p:sldId id="393" r:id="rId10"/>
    <p:sldId id="425" r:id="rId11"/>
    <p:sldId id="426" r:id="rId12"/>
    <p:sldId id="401" r:id="rId13"/>
    <p:sldId id="424" r:id="rId14"/>
    <p:sldId id="428" r:id="rId15"/>
    <p:sldId id="429" r:id="rId16"/>
    <p:sldId id="430" r:id="rId17"/>
    <p:sldId id="431" r:id="rId18"/>
    <p:sldId id="432" r:id="rId19"/>
    <p:sldId id="427" r:id="rId20"/>
    <p:sldId id="445" r:id="rId21"/>
    <p:sldId id="444" r:id="rId22"/>
    <p:sldId id="446" r:id="rId23"/>
    <p:sldId id="447" r:id="rId24"/>
    <p:sldId id="448" r:id="rId25"/>
    <p:sldId id="421" r:id="rId26"/>
    <p:sldId id="433" r:id="rId27"/>
    <p:sldId id="434" r:id="rId28"/>
    <p:sldId id="435" r:id="rId29"/>
    <p:sldId id="436" r:id="rId30"/>
    <p:sldId id="437" r:id="rId31"/>
    <p:sldId id="438" r:id="rId32"/>
    <p:sldId id="439" r:id="rId33"/>
    <p:sldId id="440" r:id="rId34"/>
    <p:sldId id="441" r:id="rId35"/>
    <p:sldId id="442" r:id="rId36"/>
    <p:sldId id="443" r:id="rId37"/>
    <p:sldId id="449" r:id="rId38"/>
    <p:sldId id="450" r:id="rId39"/>
    <p:sldId id="451" r:id="rId40"/>
    <p:sldId id="295" r:id="rId4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374" autoAdjust="0"/>
  </p:normalViewPr>
  <p:slideViewPr>
    <p:cSldViewPr>
      <p:cViewPr varScale="1">
        <p:scale>
          <a:sx n="65" d="100"/>
          <a:sy n="65" d="100"/>
        </p:scale>
        <p:origin x="834" y="9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42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a:t>Образец заголовка</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34290" indent="0" algn="r">
              <a:buNone/>
              <a:defRPr>
                <a:solidFill>
                  <a:schemeClr val="tx1"/>
                </a:solidFill>
              </a:defRPr>
            </a:lvl1pPr>
            <a:lvl2pPr marL="342900" indent="0" algn="ctr">
              <a:buNone/>
            </a:lvl2pPr>
            <a:lvl3pPr marL="685800" indent="0" algn="ctr">
              <a:buNone/>
            </a:lvl3pPr>
            <a:lvl4pPr marL="1028700" indent="0" algn="ctr">
              <a:buNone/>
            </a:lvl4pPr>
            <a:lvl5pPr marL="1371600" indent="0" algn="ctr">
              <a:buNone/>
            </a:lvl5pPr>
            <a:lvl6pPr marL="1714500" indent="0" algn="ctr">
              <a:buNone/>
            </a:lvl6pPr>
            <a:lvl7pPr marL="2057400" indent="0" algn="ctr">
              <a:buNone/>
            </a:lvl7pPr>
            <a:lvl8pPr marL="2400300" indent="0" algn="ctr">
              <a:buNone/>
            </a:lvl8pPr>
            <a:lvl9pPr marL="2743200" indent="0" algn="ctr">
              <a:buNone/>
            </a:lvl9pPr>
          </a:lstStyle>
          <a:p>
            <a:r>
              <a:rPr kumimoji="0" lang="ru-RU"/>
              <a:t>Образец подзаголовка</a:t>
            </a:r>
            <a:endParaRPr kumimoji="0" lang="en-US"/>
          </a:p>
        </p:txBody>
      </p:sp>
      <p:sp>
        <p:nvSpPr>
          <p:cNvPr id="30" name="Date Placeholder 29"/>
          <p:cNvSpPr>
            <a:spLocks noGrp="1"/>
          </p:cNvSpPr>
          <p:nvPr>
            <p:ph type="dt" sz="half" idx="10"/>
          </p:nvPr>
        </p:nvSpPr>
        <p:spPr/>
        <p:txBody>
          <a:bodyPr/>
          <a:lstStyle/>
          <a:p>
            <a:fld id="{19166696-26BE-477F-97BC-45A21D939C18}" type="datetimeFigureOut">
              <a:rPr lang="ru-RU" smtClean="0"/>
              <a:t>13.09.2023</a:t>
            </a:fld>
            <a:endParaRPr lang="ru-RU"/>
          </a:p>
        </p:txBody>
      </p:sp>
      <p:sp>
        <p:nvSpPr>
          <p:cNvPr id="19" name="Footer Placeholder 18"/>
          <p:cNvSpPr>
            <a:spLocks noGrp="1"/>
          </p:cNvSpPr>
          <p:nvPr>
            <p:ph type="ftr" sz="quarter" idx="11"/>
          </p:nvPr>
        </p:nvSpPr>
        <p:spPr/>
        <p:txBody>
          <a:bodyPr/>
          <a:lstStyle/>
          <a:p>
            <a:endParaRPr lang="ru-RU"/>
          </a:p>
        </p:txBody>
      </p:sp>
      <p:sp>
        <p:nvSpPr>
          <p:cNvPr id="27" name="Slide Number Placeholder 26"/>
          <p:cNvSpPr>
            <a:spLocks noGrp="1"/>
          </p:cNvSpPr>
          <p:nvPr>
            <p:ph type="sldNum" sz="quarter" idx="12"/>
          </p:nvPr>
        </p:nvSpPr>
        <p:spPr/>
        <p:txBody>
          <a:bodyPr/>
          <a:lstStyle/>
          <a:p>
            <a:fld id="{FF352126-119F-4CEB-87E8-9D721E9AE2DB}" type="slidenum">
              <a:rPr lang="ru-RU" smtClean="0"/>
              <a:t>‹№›</a:t>
            </a:fld>
            <a:endParaRPr lang="ru-RU"/>
          </a:p>
        </p:txBody>
      </p:sp>
    </p:spTree>
    <p:extLst>
      <p:ext uri="{BB962C8B-B14F-4D97-AF65-F5344CB8AC3E}">
        <p14:creationId xmlns:p14="http://schemas.microsoft.com/office/powerpoint/2010/main" val="2507635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ru-RU"/>
              <a:t>Образец заголовка</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Date Placeholder 3"/>
          <p:cNvSpPr>
            <a:spLocks noGrp="1"/>
          </p:cNvSpPr>
          <p:nvPr>
            <p:ph type="dt" sz="half" idx="10"/>
          </p:nvPr>
        </p:nvSpPr>
        <p:spPr/>
        <p:txBody>
          <a:bodyPr/>
          <a:lstStyle/>
          <a:p>
            <a:fld id="{19166696-26BE-477F-97BC-45A21D939C18}" type="datetimeFigureOut">
              <a:rPr lang="ru-RU" smtClean="0"/>
              <a:t>13.09.2023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F352126-119F-4CEB-87E8-9D721E9AE2DB}" type="slidenum">
              <a:rPr lang="ru-RU" smtClean="0"/>
              <a:t>‹№›</a:t>
            </a:fld>
            <a:endParaRPr lang="ru-RU"/>
          </a:p>
        </p:txBody>
      </p:sp>
    </p:spTree>
    <p:extLst>
      <p:ext uri="{BB962C8B-B14F-4D97-AF65-F5344CB8AC3E}">
        <p14:creationId xmlns:p14="http://schemas.microsoft.com/office/powerpoint/2010/main" val="175201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ru-RU"/>
              <a:t>Образец заголовка</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Date Placeholder 3"/>
          <p:cNvSpPr>
            <a:spLocks noGrp="1"/>
          </p:cNvSpPr>
          <p:nvPr>
            <p:ph type="dt" sz="half" idx="10"/>
          </p:nvPr>
        </p:nvSpPr>
        <p:spPr/>
        <p:txBody>
          <a:bodyPr/>
          <a:lstStyle/>
          <a:p>
            <a:fld id="{19166696-26BE-477F-97BC-45A21D939C18}" type="datetimeFigureOut">
              <a:rPr lang="ru-RU" smtClean="0"/>
              <a:t>13.09.2023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F352126-119F-4CEB-87E8-9D721E9AE2DB}" type="slidenum">
              <a:rPr lang="ru-RU" smtClean="0"/>
              <a:t>‹№›</a:t>
            </a:fld>
            <a:endParaRPr lang="ru-RU"/>
          </a:p>
        </p:txBody>
      </p:sp>
    </p:spTree>
    <p:extLst>
      <p:ext uri="{BB962C8B-B14F-4D97-AF65-F5344CB8AC3E}">
        <p14:creationId xmlns:p14="http://schemas.microsoft.com/office/powerpoint/2010/main" val="3376510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ru-RU"/>
              <a:t>Образец заголовка</a:t>
            </a:r>
            <a:endParaRPr kumimoji="0" lang="en-US"/>
          </a:p>
        </p:txBody>
      </p:sp>
      <p:sp>
        <p:nvSpPr>
          <p:cNvPr id="3" name="Content Placeholder 2"/>
          <p:cNvSpPr>
            <a:spLocks noGrp="1"/>
          </p:cNvSpPr>
          <p:nvPr>
            <p:ph idx="1"/>
          </p:nvPr>
        </p:nvSpPr>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Date Placeholder 3"/>
          <p:cNvSpPr>
            <a:spLocks noGrp="1"/>
          </p:cNvSpPr>
          <p:nvPr>
            <p:ph type="dt" sz="half" idx="10"/>
          </p:nvPr>
        </p:nvSpPr>
        <p:spPr/>
        <p:txBody>
          <a:bodyPr/>
          <a:lstStyle/>
          <a:p>
            <a:fld id="{19166696-26BE-477F-97BC-45A21D939C18}" type="datetimeFigureOut">
              <a:rPr lang="ru-RU" smtClean="0"/>
              <a:t>13.09.2023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F352126-119F-4CEB-87E8-9D721E9AE2DB}" type="slidenum">
              <a:rPr lang="ru-RU" smtClean="0"/>
              <a:t>‹№›</a:t>
            </a:fld>
            <a:endParaRPr lang="ru-RU"/>
          </a:p>
        </p:txBody>
      </p:sp>
    </p:spTree>
    <p:extLst>
      <p:ext uri="{BB962C8B-B14F-4D97-AF65-F5344CB8AC3E}">
        <p14:creationId xmlns:p14="http://schemas.microsoft.com/office/powerpoint/2010/main" val="576274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42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a:t>Образец заголовка</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1650">
                <a:solidFill>
                  <a:schemeClr val="tx1"/>
                </a:solidFill>
              </a:defRPr>
            </a:lvl1pPr>
            <a:lvl2pPr>
              <a:buNone/>
              <a:defRPr sz="1350">
                <a:solidFill>
                  <a:schemeClr val="tx1">
                    <a:tint val="75000"/>
                  </a:schemeClr>
                </a:solidFill>
              </a:defRPr>
            </a:lvl2pPr>
            <a:lvl3pPr>
              <a:buNone/>
              <a:defRPr sz="1200">
                <a:solidFill>
                  <a:schemeClr val="tx1">
                    <a:tint val="75000"/>
                  </a:schemeClr>
                </a:solidFill>
              </a:defRPr>
            </a:lvl3pPr>
            <a:lvl4pPr>
              <a:buNone/>
              <a:defRPr sz="1050">
                <a:solidFill>
                  <a:schemeClr val="tx1">
                    <a:tint val="75000"/>
                  </a:schemeClr>
                </a:solidFill>
              </a:defRPr>
            </a:lvl4pPr>
            <a:lvl5pPr>
              <a:buNone/>
              <a:defRPr sz="1050">
                <a:solidFill>
                  <a:schemeClr val="tx1">
                    <a:tint val="75000"/>
                  </a:schemeClr>
                </a:solidFill>
              </a:defRPr>
            </a:lvl5pPr>
          </a:lstStyle>
          <a:p>
            <a:pPr lvl="0" eaLnBrk="1" latinLnBrk="0" hangingPunct="1"/>
            <a:r>
              <a:rPr kumimoji="0" lang="ru-RU"/>
              <a:t>Образец текста</a:t>
            </a:r>
          </a:p>
        </p:txBody>
      </p:sp>
      <p:sp>
        <p:nvSpPr>
          <p:cNvPr id="4" name="Date Placeholder 3"/>
          <p:cNvSpPr>
            <a:spLocks noGrp="1"/>
          </p:cNvSpPr>
          <p:nvPr>
            <p:ph type="dt" sz="half" idx="10"/>
          </p:nvPr>
        </p:nvSpPr>
        <p:spPr/>
        <p:txBody>
          <a:bodyPr/>
          <a:lstStyle/>
          <a:p>
            <a:fld id="{19166696-26BE-477F-97BC-45A21D939C18}" type="datetimeFigureOut">
              <a:rPr lang="ru-RU" smtClean="0"/>
              <a:t>13.09.2023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F352126-119F-4CEB-87E8-9D721E9AE2DB}" type="slidenum">
              <a:rPr lang="ru-RU" smtClean="0"/>
              <a:t>‹№›</a:t>
            </a:fld>
            <a:endParaRPr lang="ru-RU"/>
          </a:p>
        </p:txBody>
      </p:sp>
    </p:spTree>
    <p:extLst>
      <p:ext uri="{BB962C8B-B14F-4D97-AF65-F5344CB8AC3E}">
        <p14:creationId xmlns:p14="http://schemas.microsoft.com/office/powerpoint/2010/main" val="1236625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ru-RU"/>
              <a:t>Образец заголовка</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1950"/>
            </a:lvl1pPr>
            <a:lvl2pPr>
              <a:defRPr sz="1800"/>
            </a:lvl2pPr>
            <a:lvl3pPr>
              <a:defRPr sz="1500"/>
            </a:lvl3pPr>
            <a:lvl4pPr>
              <a:defRPr sz="1350"/>
            </a:lvl4pPr>
            <a:lvl5pPr>
              <a:defRPr sz="135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1950"/>
            </a:lvl1pPr>
            <a:lvl2pPr>
              <a:defRPr sz="1800"/>
            </a:lvl2pPr>
            <a:lvl3pPr>
              <a:defRPr sz="1500"/>
            </a:lvl3pPr>
            <a:lvl4pPr>
              <a:defRPr sz="1350"/>
            </a:lvl4pPr>
            <a:lvl5pPr>
              <a:defRPr sz="135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Date Placeholder 4"/>
          <p:cNvSpPr>
            <a:spLocks noGrp="1"/>
          </p:cNvSpPr>
          <p:nvPr>
            <p:ph type="dt" sz="half" idx="10"/>
          </p:nvPr>
        </p:nvSpPr>
        <p:spPr/>
        <p:txBody>
          <a:bodyPr/>
          <a:lstStyle/>
          <a:p>
            <a:fld id="{19166696-26BE-477F-97BC-45A21D939C18}" type="datetimeFigureOut">
              <a:rPr lang="ru-RU" smtClean="0"/>
              <a:t>13.09.2023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F352126-119F-4CEB-87E8-9D721E9AE2DB}" type="slidenum">
              <a:rPr lang="ru-RU" smtClean="0"/>
              <a:t>‹№›</a:t>
            </a:fld>
            <a:endParaRPr lang="ru-RU"/>
          </a:p>
        </p:txBody>
      </p:sp>
    </p:spTree>
    <p:extLst>
      <p:ext uri="{BB962C8B-B14F-4D97-AF65-F5344CB8AC3E}">
        <p14:creationId xmlns:p14="http://schemas.microsoft.com/office/powerpoint/2010/main" val="18195912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ru-RU"/>
              <a:t>Образец заголовка</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1800" b="1" cap="none" baseline="0">
                <a:solidFill>
                  <a:schemeClr val="tx2"/>
                </a:solidFill>
                <a:effectLst/>
              </a:defRPr>
            </a:lvl1pPr>
            <a:lvl2pPr>
              <a:buNone/>
              <a:defRPr sz="1500" b="1"/>
            </a:lvl2pPr>
            <a:lvl3pPr>
              <a:buNone/>
              <a:defRPr sz="1350" b="1"/>
            </a:lvl3pPr>
            <a:lvl4pPr>
              <a:buNone/>
              <a:defRPr sz="1200" b="1"/>
            </a:lvl4pPr>
            <a:lvl5pPr>
              <a:buNone/>
              <a:defRPr sz="1200" b="1"/>
            </a:lvl5pPr>
          </a:lstStyle>
          <a:p>
            <a:pPr lvl="0" eaLnBrk="1" latinLnBrk="0" hangingPunct="1"/>
            <a:r>
              <a:rPr kumimoji="0" lang="ru-RU"/>
              <a:t>Образец текста</a:t>
            </a:r>
          </a:p>
        </p:txBody>
      </p:sp>
      <p:sp>
        <p:nvSpPr>
          <p:cNvPr id="4" name="Text Placeholder 3"/>
          <p:cNvSpPr>
            <a:spLocks noGrp="1"/>
          </p:cNvSpPr>
          <p:nvPr>
            <p:ph type="body" sz="half" idx="3"/>
          </p:nvPr>
        </p:nvSpPr>
        <p:spPr>
          <a:xfrm>
            <a:off x="6193370" y="1859762"/>
            <a:ext cx="5389033" cy="654843"/>
          </a:xfrm>
        </p:spPr>
        <p:txBody>
          <a:bodyPr lIns="45720" tIns="0" rIns="45720" bIns="0" anchor="ctr"/>
          <a:lstStyle>
            <a:lvl1pPr marL="0" indent="0">
              <a:buNone/>
              <a:defRPr sz="1800" b="1" cap="none" baseline="0">
                <a:solidFill>
                  <a:schemeClr val="tx2"/>
                </a:solidFill>
                <a:effectLst/>
              </a:defRPr>
            </a:lvl1pPr>
            <a:lvl2pPr>
              <a:buNone/>
              <a:defRPr sz="1500" b="1"/>
            </a:lvl2pPr>
            <a:lvl3pPr>
              <a:buNone/>
              <a:defRPr sz="1350" b="1"/>
            </a:lvl3pPr>
            <a:lvl4pPr>
              <a:buNone/>
              <a:defRPr sz="1200" b="1"/>
            </a:lvl4pPr>
            <a:lvl5pPr>
              <a:buNone/>
              <a:defRPr sz="1200" b="1"/>
            </a:lvl5pPr>
          </a:lstStyle>
          <a:p>
            <a:pPr lvl="0" eaLnBrk="1" latinLnBrk="0" hangingPunct="1"/>
            <a:r>
              <a:rPr kumimoji="0" lang="ru-RU"/>
              <a:t>Образец текста</a:t>
            </a:r>
          </a:p>
        </p:txBody>
      </p:sp>
      <p:sp>
        <p:nvSpPr>
          <p:cNvPr id="5" name="Content Placeholder 4"/>
          <p:cNvSpPr>
            <a:spLocks noGrp="1"/>
          </p:cNvSpPr>
          <p:nvPr>
            <p:ph sz="quarter" idx="2"/>
          </p:nvPr>
        </p:nvSpPr>
        <p:spPr>
          <a:xfrm>
            <a:off x="609600" y="2514600"/>
            <a:ext cx="5386917" cy="3845720"/>
          </a:xfrm>
        </p:spPr>
        <p:txBody>
          <a:bodyPr tIns="0"/>
          <a:lstStyle>
            <a:lvl1pPr>
              <a:defRPr sz="1650"/>
            </a:lvl1pPr>
            <a:lvl2pPr>
              <a:defRPr sz="1500"/>
            </a:lvl2pPr>
            <a:lvl3pPr>
              <a:defRPr sz="1350"/>
            </a:lvl3pPr>
            <a:lvl4pPr>
              <a:defRPr sz="1200"/>
            </a:lvl4pPr>
            <a:lvl5pPr>
              <a:defRPr sz="12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6" name="Content Placeholder 5"/>
          <p:cNvSpPr>
            <a:spLocks noGrp="1"/>
          </p:cNvSpPr>
          <p:nvPr>
            <p:ph sz="quarter" idx="4"/>
          </p:nvPr>
        </p:nvSpPr>
        <p:spPr>
          <a:xfrm>
            <a:off x="6193370" y="2514600"/>
            <a:ext cx="5389033" cy="3845720"/>
          </a:xfrm>
        </p:spPr>
        <p:txBody>
          <a:bodyPr tIns="0"/>
          <a:lstStyle>
            <a:lvl1pPr>
              <a:defRPr sz="1650"/>
            </a:lvl1pPr>
            <a:lvl2pPr>
              <a:defRPr sz="1500"/>
            </a:lvl2pPr>
            <a:lvl3pPr>
              <a:defRPr sz="1350"/>
            </a:lvl3pPr>
            <a:lvl4pPr>
              <a:defRPr sz="1200"/>
            </a:lvl4pPr>
            <a:lvl5pPr>
              <a:defRPr sz="12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Date Placeholder 6"/>
          <p:cNvSpPr>
            <a:spLocks noGrp="1"/>
          </p:cNvSpPr>
          <p:nvPr>
            <p:ph type="dt" sz="half" idx="10"/>
          </p:nvPr>
        </p:nvSpPr>
        <p:spPr/>
        <p:txBody>
          <a:bodyPr/>
          <a:lstStyle/>
          <a:p>
            <a:fld id="{19166696-26BE-477F-97BC-45A21D939C18}" type="datetimeFigureOut">
              <a:rPr lang="ru-RU" smtClean="0"/>
              <a:t>13.09.2023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F352126-119F-4CEB-87E8-9D721E9AE2DB}" type="slidenum">
              <a:rPr lang="ru-RU" smtClean="0"/>
              <a:t>‹№›</a:t>
            </a:fld>
            <a:endParaRPr lang="ru-RU"/>
          </a:p>
        </p:txBody>
      </p:sp>
    </p:spTree>
    <p:extLst>
      <p:ext uri="{BB962C8B-B14F-4D97-AF65-F5344CB8AC3E}">
        <p14:creationId xmlns:p14="http://schemas.microsoft.com/office/powerpoint/2010/main" val="1926113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3750" b="0">
                <a:ln>
                  <a:noFill/>
                </a:ln>
                <a:solidFill>
                  <a:schemeClr val="tx2"/>
                </a:solidFill>
                <a:effectLst/>
                <a:latin typeface="+mj-lt"/>
                <a:ea typeface="+mj-ea"/>
                <a:cs typeface="+mj-cs"/>
              </a:defRPr>
            </a:lvl1pPr>
          </a:lstStyle>
          <a:p>
            <a:r>
              <a:rPr kumimoji="0" lang="ru-RU"/>
              <a:t>Образец заголовка</a:t>
            </a:r>
            <a:endParaRPr kumimoji="0" lang="en-US"/>
          </a:p>
        </p:txBody>
      </p:sp>
      <p:sp>
        <p:nvSpPr>
          <p:cNvPr id="3" name="Date Placeholder 2"/>
          <p:cNvSpPr>
            <a:spLocks noGrp="1"/>
          </p:cNvSpPr>
          <p:nvPr>
            <p:ph type="dt" sz="half" idx="10"/>
          </p:nvPr>
        </p:nvSpPr>
        <p:spPr/>
        <p:txBody>
          <a:bodyPr/>
          <a:lstStyle/>
          <a:p>
            <a:fld id="{19166696-26BE-477F-97BC-45A21D939C18}" type="datetimeFigureOut">
              <a:rPr lang="ru-RU" smtClean="0"/>
              <a:t>13.09.2023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F352126-119F-4CEB-87E8-9D721E9AE2DB}" type="slidenum">
              <a:rPr lang="ru-RU" smtClean="0"/>
              <a:t>‹№›</a:t>
            </a:fld>
            <a:endParaRPr lang="ru-RU"/>
          </a:p>
        </p:txBody>
      </p:sp>
    </p:spTree>
    <p:extLst>
      <p:ext uri="{BB962C8B-B14F-4D97-AF65-F5344CB8AC3E}">
        <p14:creationId xmlns:p14="http://schemas.microsoft.com/office/powerpoint/2010/main" val="3690496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166696-26BE-477F-97BC-45A21D939C18}" type="datetimeFigureOut">
              <a:rPr lang="ru-RU" smtClean="0"/>
              <a:t>13.09.2023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F352126-119F-4CEB-87E8-9D721E9AE2DB}" type="slidenum">
              <a:rPr lang="ru-RU" smtClean="0"/>
              <a:t>‹№›</a:t>
            </a:fld>
            <a:endParaRPr lang="ru-RU"/>
          </a:p>
        </p:txBody>
      </p:sp>
    </p:spTree>
    <p:extLst>
      <p:ext uri="{BB962C8B-B14F-4D97-AF65-F5344CB8AC3E}">
        <p14:creationId xmlns:p14="http://schemas.microsoft.com/office/powerpoint/2010/main" val="1911865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1950" b="0">
                <a:ln>
                  <a:noFill/>
                </a:ln>
                <a:solidFill>
                  <a:schemeClr val="tx2"/>
                </a:solidFill>
                <a:effectLst/>
                <a:latin typeface="+mj-lt"/>
                <a:ea typeface="+mj-ea"/>
                <a:cs typeface="+mj-cs"/>
              </a:defRPr>
            </a:lvl1pPr>
          </a:lstStyle>
          <a:p>
            <a:r>
              <a:rPr kumimoji="0" lang="ru-RU"/>
              <a:t>Образец заголовка</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050"/>
            </a:lvl1pPr>
            <a:lvl2pPr indent="0" algn="l">
              <a:buNone/>
              <a:defRPr sz="900"/>
            </a:lvl2pPr>
            <a:lvl3pPr indent="0" algn="l">
              <a:buNone/>
              <a:defRPr sz="750"/>
            </a:lvl3pPr>
            <a:lvl4pPr indent="0" algn="l">
              <a:buNone/>
              <a:defRPr sz="675"/>
            </a:lvl4pPr>
            <a:lvl5pPr indent="0" algn="l">
              <a:buNone/>
              <a:defRPr sz="675"/>
            </a:lvl5pPr>
          </a:lstStyle>
          <a:p>
            <a:pPr lvl="0" eaLnBrk="1" latinLnBrk="0" hangingPunct="1"/>
            <a:r>
              <a:rPr kumimoji="0" lang="ru-RU"/>
              <a:t>Образец текста</a:t>
            </a:r>
          </a:p>
        </p:txBody>
      </p:sp>
      <p:sp>
        <p:nvSpPr>
          <p:cNvPr id="4" name="Content Placeholder 3"/>
          <p:cNvSpPr>
            <a:spLocks noGrp="1"/>
          </p:cNvSpPr>
          <p:nvPr>
            <p:ph sz="half" idx="1"/>
          </p:nvPr>
        </p:nvSpPr>
        <p:spPr>
          <a:xfrm>
            <a:off x="4766733" y="1676400"/>
            <a:ext cx="6815667" cy="4572000"/>
          </a:xfrm>
        </p:spPr>
        <p:txBody>
          <a:bodyPr tIns="0"/>
          <a:lstStyle>
            <a:lvl1pPr>
              <a:defRPr sz="2100"/>
            </a:lvl1pPr>
            <a:lvl2pPr>
              <a:defRPr sz="1950"/>
            </a:lvl2pPr>
            <a:lvl3pPr>
              <a:defRPr sz="1800"/>
            </a:lvl3pPr>
            <a:lvl4pPr>
              <a:defRPr sz="1500"/>
            </a:lvl4pPr>
            <a:lvl5pPr>
              <a:defRPr sz="135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Date Placeholder 4"/>
          <p:cNvSpPr>
            <a:spLocks noGrp="1"/>
          </p:cNvSpPr>
          <p:nvPr>
            <p:ph type="dt" sz="half" idx="10"/>
          </p:nvPr>
        </p:nvSpPr>
        <p:spPr/>
        <p:txBody>
          <a:bodyPr/>
          <a:lstStyle/>
          <a:p>
            <a:fld id="{19166696-26BE-477F-97BC-45A21D939C18}" type="datetimeFigureOut">
              <a:rPr lang="ru-RU" smtClean="0"/>
              <a:t>13.09.2023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F352126-119F-4CEB-87E8-9D721E9AE2DB}" type="slidenum">
              <a:rPr lang="ru-RU" smtClean="0"/>
              <a:t>‹№›</a:t>
            </a:fld>
            <a:endParaRPr lang="ru-RU"/>
          </a:p>
        </p:txBody>
      </p:sp>
    </p:spTree>
    <p:extLst>
      <p:ext uri="{BB962C8B-B14F-4D97-AF65-F5344CB8AC3E}">
        <p14:creationId xmlns:p14="http://schemas.microsoft.com/office/powerpoint/2010/main" val="4122033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350"/>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350"/>
          </a:p>
        </p:txBody>
      </p:sp>
      <p:sp>
        <p:nvSpPr>
          <p:cNvPr id="2" name="Title 1"/>
          <p:cNvSpPr>
            <a:spLocks noGrp="1"/>
          </p:cNvSpPr>
          <p:nvPr>
            <p:ph type="title"/>
          </p:nvPr>
        </p:nvSpPr>
        <p:spPr>
          <a:xfrm>
            <a:off x="812800" y="1176999"/>
            <a:ext cx="2950464" cy="1582621"/>
          </a:xfrm>
        </p:spPr>
        <p:txBody>
          <a:bodyPr vert="horz" lIns="45720" tIns="45720" rIns="45720" bIns="45720" anchor="b"/>
          <a:lstStyle>
            <a:lvl1pPr algn="l">
              <a:buNone/>
              <a:defRPr sz="1500" b="1">
                <a:solidFill>
                  <a:schemeClr val="tx2"/>
                </a:solidFill>
              </a:defRPr>
            </a:lvl1pPr>
          </a:lstStyle>
          <a:p>
            <a:r>
              <a:rPr kumimoji="0" lang="ru-RU"/>
              <a:t>Образец заголовка</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188"/>
              </a:spcBef>
              <a:buFontTx/>
              <a:buNone/>
              <a:defRPr sz="975"/>
            </a:lvl1pPr>
            <a:lvl2pPr>
              <a:defRPr sz="900"/>
            </a:lvl2pPr>
            <a:lvl3pPr>
              <a:defRPr sz="750"/>
            </a:lvl3pPr>
            <a:lvl4pPr>
              <a:defRPr sz="675"/>
            </a:lvl4pPr>
            <a:lvl5pPr>
              <a:defRPr sz="675"/>
            </a:lvl5pPr>
          </a:lstStyle>
          <a:p>
            <a:pPr lvl="0" eaLnBrk="1" latinLnBrk="0" hangingPunct="1"/>
            <a:r>
              <a:rPr kumimoji="0" lang="ru-RU"/>
              <a:t>Образец текста</a:t>
            </a:r>
          </a:p>
        </p:txBody>
      </p:sp>
      <p:sp>
        <p:nvSpPr>
          <p:cNvPr id="5" name="Date Placeholder 4"/>
          <p:cNvSpPr>
            <a:spLocks noGrp="1"/>
          </p:cNvSpPr>
          <p:nvPr>
            <p:ph type="dt" sz="half" idx="10"/>
          </p:nvPr>
        </p:nvSpPr>
        <p:spPr/>
        <p:txBody>
          <a:bodyPr/>
          <a:lstStyle/>
          <a:p>
            <a:fld id="{19166696-26BE-477F-97BC-45A21D939C18}" type="datetimeFigureOut">
              <a:rPr lang="ru-RU" smtClean="0"/>
              <a:t>13.09.2023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a:xfrm>
            <a:off x="10769600" y="6356355"/>
            <a:ext cx="812800" cy="365125"/>
          </a:xfrm>
        </p:spPr>
        <p:txBody>
          <a:bodyPr/>
          <a:lstStyle/>
          <a:p>
            <a:fld id="{FF352126-119F-4CEB-87E8-9D721E9AE2DB}" type="slidenum">
              <a:rPr lang="ru-RU" smtClean="0"/>
              <a:t>‹№›</a:t>
            </a:fld>
            <a:endParaRPr lang="ru-RU"/>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2400"/>
            </a:lvl1pPr>
          </a:lstStyle>
          <a:p>
            <a:r>
              <a:rPr kumimoji="0" lang="ru-RU"/>
              <a:t>Вставка рисунка</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68580" tIns="34290" rIns="68580" bIns="34290" anchor="t" compatLnSpc="1"/>
          <a:lstStyle/>
          <a:p>
            <a:pPr marL="0" algn="l" rtl="0" eaLnBrk="1" latinLnBrk="0" hangingPunct="1"/>
            <a:endParaRPr kumimoji="0" lang="en-US" sz="1350">
              <a:solidFill>
                <a:schemeClr val="tx1"/>
              </a:solidFill>
              <a:latin typeface="+mn-lt"/>
              <a:ea typeface="+mn-ea"/>
              <a:cs typeface="+mn-cs"/>
            </a:endParaRPr>
          </a:p>
        </p:txBody>
      </p:sp>
      <p:sp>
        <p:nvSpPr>
          <p:cNvPr id="11" name="Freeform 10"/>
          <p:cNvSpPr>
            <a:spLocks/>
          </p:cNvSpPr>
          <p:nvPr/>
        </p:nvSpPr>
        <p:spPr bwMode="auto">
          <a:xfrm flipV="1">
            <a:off x="5842000" y="6219830"/>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68580" tIns="34290" rIns="68580" bIns="34290" anchor="t" compatLnSpc="1"/>
          <a:lstStyle/>
          <a:p>
            <a:pPr marL="0" algn="l" rtl="0" eaLnBrk="1" latinLnBrk="0" hangingPunct="1"/>
            <a:endParaRPr kumimoji="0" lang="en-US" sz="1350">
              <a:solidFill>
                <a:schemeClr val="tx1"/>
              </a:solidFill>
              <a:latin typeface="+mn-lt"/>
              <a:ea typeface="+mn-ea"/>
              <a:cs typeface="+mn-cs"/>
            </a:endParaRPr>
          </a:p>
        </p:txBody>
      </p:sp>
    </p:spTree>
    <p:extLst>
      <p:ext uri="{BB962C8B-B14F-4D97-AF65-F5344CB8AC3E}">
        <p14:creationId xmlns:p14="http://schemas.microsoft.com/office/powerpoint/2010/main" val="4031699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68580" tIns="34290" rIns="68580" bIns="34290" anchor="t" compatLnSpc="1"/>
          <a:lstStyle/>
          <a:p>
            <a:pPr marL="0" algn="l" rtl="0" eaLnBrk="1" latinLnBrk="0" hangingPunct="1"/>
            <a:endParaRPr kumimoji="0" lang="en-US" sz="1350">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68580" tIns="34290" rIns="68580" bIns="34290" anchor="t" compatLnSpc="1"/>
          <a:lstStyle/>
          <a:p>
            <a:pPr marL="0" algn="l" rtl="0" eaLnBrk="1" latinLnBrk="0" hangingPunct="1"/>
            <a:endParaRPr kumimoji="0" lang="en-US" sz="1350">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ru-RU"/>
              <a:t>Образец заголовка</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0" name="Date Placeholder 9"/>
          <p:cNvSpPr>
            <a:spLocks noGrp="1"/>
          </p:cNvSpPr>
          <p:nvPr>
            <p:ph type="dt" sz="half" idx="2"/>
          </p:nvPr>
        </p:nvSpPr>
        <p:spPr>
          <a:xfrm>
            <a:off x="609600" y="6356355"/>
            <a:ext cx="2844800" cy="365125"/>
          </a:xfrm>
          <a:prstGeom prst="rect">
            <a:avLst/>
          </a:prstGeom>
        </p:spPr>
        <p:txBody>
          <a:bodyPr vert="horz" lIns="0" tIns="0" rIns="0" bIns="0" anchor="b"/>
          <a:lstStyle>
            <a:lvl1pPr algn="l" eaLnBrk="1" latinLnBrk="0" hangingPunct="1">
              <a:defRPr kumimoji="0" sz="900">
                <a:solidFill>
                  <a:schemeClr val="tx2">
                    <a:shade val="90000"/>
                  </a:schemeClr>
                </a:solidFill>
              </a:defRPr>
            </a:lvl1pPr>
          </a:lstStyle>
          <a:p>
            <a:fld id="{19166696-26BE-477F-97BC-45A21D939C18}" type="datetimeFigureOut">
              <a:rPr lang="ru-RU" smtClean="0"/>
              <a:t>13.09.2023</a:t>
            </a:fld>
            <a:endParaRPr lang="ru-RU"/>
          </a:p>
        </p:txBody>
      </p:sp>
      <p:sp>
        <p:nvSpPr>
          <p:cNvPr id="22" name="Footer Placeholder 21"/>
          <p:cNvSpPr>
            <a:spLocks noGrp="1"/>
          </p:cNvSpPr>
          <p:nvPr>
            <p:ph type="ftr" sz="quarter" idx="3"/>
          </p:nvPr>
        </p:nvSpPr>
        <p:spPr>
          <a:xfrm>
            <a:off x="3556000" y="6356355"/>
            <a:ext cx="4470400" cy="365125"/>
          </a:xfrm>
          <a:prstGeom prst="rect">
            <a:avLst/>
          </a:prstGeom>
        </p:spPr>
        <p:txBody>
          <a:bodyPr vert="horz" lIns="0" tIns="0" rIns="0" bIns="0" anchor="b"/>
          <a:lstStyle>
            <a:lvl1pPr algn="l" eaLnBrk="1" latinLnBrk="0" hangingPunct="1">
              <a:defRPr kumimoji="0" sz="900">
                <a:solidFill>
                  <a:schemeClr val="tx2">
                    <a:shade val="90000"/>
                  </a:schemeClr>
                </a:solidFill>
              </a:defRPr>
            </a:lvl1pPr>
          </a:lstStyle>
          <a:p>
            <a:endParaRPr lang="ru-RU"/>
          </a:p>
        </p:txBody>
      </p:sp>
      <p:sp>
        <p:nvSpPr>
          <p:cNvPr id="18" name="Slide Number Placeholder 17"/>
          <p:cNvSpPr>
            <a:spLocks noGrp="1"/>
          </p:cNvSpPr>
          <p:nvPr>
            <p:ph type="sldNum" sz="quarter" idx="4"/>
          </p:nvPr>
        </p:nvSpPr>
        <p:spPr>
          <a:xfrm>
            <a:off x="10566400" y="6356355"/>
            <a:ext cx="1016000" cy="365125"/>
          </a:xfrm>
          <a:prstGeom prst="rect">
            <a:avLst/>
          </a:prstGeom>
        </p:spPr>
        <p:txBody>
          <a:bodyPr vert="horz" lIns="0" tIns="0" rIns="0" bIns="0" anchor="b"/>
          <a:lstStyle>
            <a:lvl1pPr algn="r" eaLnBrk="1" latinLnBrk="0" hangingPunct="1">
              <a:defRPr kumimoji="0" sz="900">
                <a:solidFill>
                  <a:schemeClr val="tx2">
                    <a:shade val="90000"/>
                  </a:schemeClr>
                </a:solidFill>
              </a:defRPr>
            </a:lvl1pPr>
          </a:lstStyle>
          <a:p>
            <a:fld id="{FF352126-119F-4CEB-87E8-9D721E9AE2DB}" type="slidenum">
              <a:rPr lang="ru-RU" smtClean="0"/>
              <a:t>‹№›</a:t>
            </a:fld>
            <a:endParaRPr lang="ru-RU"/>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35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350"/>
            </a:p>
          </p:txBody>
        </p:sp>
      </p:grpSp>
    </p:spTree>
    <p:extLst>
      <p:ext uri="{BB962C8B-B14F-4D97-AF65-F5344CB8AC3E}">
        <p14:creationId xmlns:p14="http://schemas.microsoft.com/office/powerpoint/2010/main" val="29056348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750" b="0" kern="1200">
          <a:ln>
            <a:noFill/>
          </a:ln>
          <a:solidFill>
            <a:schemeClr val="tx2"/>
          </a:solidFill>
          <a:effectLst/>
          <a:latin typeface="+mj-lt"/>
          <a:ea typeface="+mj-ea"/>
          <a:cs typeface="+mj-cs"/>
        </a:defRPr>
      </a:lvl1pPr>
    </p:titleStyle>
    <p:bodyStyle>
      <a:lvl1pPr marL="205740" indent="-205740" algn="l" rtl="0" eaLnBrk="1" latinLnBrk="0" hangingPunct="1">
        <a:spcBef>
          <a:spcPct val="20000"/>
        </a:spcBef>
        <a:buClr>
          <a:schemeClr val="accent3"/>
        </a:buClr>
        <a:buSzPct val="95000"/>
        <a:buFont typeface="Wingdings 2"/>
        <a:buChar char=""/>
        <a:defRPr kumimoji="0" sz="1950" kern="1200">
          <a:solidFill>
            <a:schemeClr val="tx1"/>
          </a:solidFill>
          <a:latin typeface="+mn-lt"/>
          <a:ea typeface="+mn-ea"/>
          <a:cs typeface="+mn-cs"/>
        </a:defRPr>
      </a:lvl1pPr>
      <a:lvl2pPr marL="480060" indent="-185166" algn="l" rtl="0" eaLnBrk="1" latinLnBrk="0" hangingPunct="1">
        <a:spcBef>
          <a:spcPct val="20000"/>
        </a:spcBef>
        <a:buClr>
          <a:schemeClr val="accent1"/>
        </a:buClr>
        <a:buSzPct val="85000"/>
        <a:buFont typeface="Wingdings 2"/>
        <a:buChar char=""/>
        <a:defRPr kumimoji="0" sz="1800" kern="1200">
          <a:solidFill>
            <a:schemeClr val="tx1"/>
          </a:solidFill>
          <a:latin typeface="+mn-lt"/>
          <a:ea typeface="+mn-ea"/>
          <a:cs typeface="+mn-cs"/>
        </a:defRPr>
      </a:lvl2pPr>
      <a:lvl3pPr marL="685800" indent="-185166" algn="l" rtl="0" eaLnBrk="1" latinLnBrk="0" hangingPunct="1">
        <a:spcBef>
          <a:spcPct val="20000"/>
        </a:spcBef>
        <a:buClr>
          <a:schemeClr val="accent2"/>
        </a:buClr>
        <a:buSzPct val="70000"/>
        <a:buFont typeface="Wingdings 2"/>
        <a:buChar char=""/>
        <a:defRPr kumimoji="0" sz="1575" kern="1200">
          <a:solidFill>
            <a:schemeClr val="tx1"/>
          </a:solidFill>
          <a:latin typeface="+mn-lt"/>
          <a:ea typeface="+mn-ea"/>
          <a:cs typeface="+mn-cs"/>
        </a:defRPr>
      </a:lvl3pPr>
      <a:lvl4pPr marL="891540" indent="-157734" algn="l" rtl="0" eaLnBrk="1" latinLnBrk="0" hangingPunct="1">
        <a:spcBef>
          <a:spcPct val="20000"/>
        </a:spcBef>
        <a:buClr>
          <a:schemeClr val="accent3"/>
        </a:buClr>
        <a:buSzPct val="65000"/>
        <a:buFont typeface="Wingdings 2"/>
        <a:buChar char=""/>
        <a:defRPr kumimoji="0" sz="1500" kern="1200">
          <a:solidFill>
            <a:schemeClr val="tx1"/>
          </a:solidFill>
          <a:latin typeface="+mn-lt"/>
          <a:ea typeface="+mn-ea"/>
          <a:cs typeface="+mn-cs"/>
        </a:defRPr>
      </a:lvl4pPr>
      <a:lvl5pPr marL="1097280" indent="-157734" algn="l" rtl="0" eaLnBrk="1" latinLnBrk="0" hangingPunct="1">
        <a:spcBef>
          <a:spcPct val="20000"/>
        </a:spcBef>
        <a:buClr>
          <a:schemeClr val="accent4"/>
        </a:buClr>
        <a:buSzPct val="65000"/>
        <a:buFont typeface="Wingdings 2"/>
        <a:buChar char=""/>
        <a:defRPr kumimoji="0" sz="1500" kern="1200">
          <a:solidFill>
            <a:schemeClr val="tx1"/>
          </a:solidFill>
          <a:latin typeface="+mn-lt"/>
          <a:ea typeface="+mn-ea"/>
          <a:cs typeface="+mn-cs"/>
        </a:defRPr>
      </a:lvl5pPr>
      <a:lvl6pPr marL="1303020" indent="-157734" algn="l" rtl="0" eaLnBrk="1" latinLnBrk="0" hangingPunct="1">
        <a:spcBef>
          <a:spcPct val="20000"/>
        </a:spcBef>
        <a:buClr>
          <a:schemeClr val="accent5"/>
        </a:buClr>
        <a:buSzPct val="80000"/>
        <a:buFont typeface="Wingdings 2"/>
        <a:buChar char=""/>
        <a:defRPr kumimoji="0" sz="1350" kern="1200">
          <a:solidFill>
            <a:schemeClr val="tx1"/>
          </a:solidFill>
          <a:latin typeface="+mn-lt"/>
          <a:ea typeface="+mn-ea"/>
          <a:cs typeface="+mn-cs"/>
        </a:defRPr>
      </a:lvl6pPr>
      <a:lvl7pPr marL="1440180" indent="-137160" algn="l" rtl="0" eaLnBrk="1" latinLnBrk="0" hangingPunct="1">
        <a:spcBef>
          <a:spcPct val="20000"/>
        </a:spcBef>
        <a:buClr>
          <a:schemeClr val="accent6"/>
        </a:buClr>
        <a:buSzPct val="80000"/>
        <a:buFont typeface="Wingdings 2"/>
        <a:buChar char=""/>
        <a:defRPr kumimoji="0" sz="1200" kern="1200" baseline="0">
          <a:solidFill>
            <a:schemeClr val="tx1"/>
          </a:solidFill>
          <a:latin typeface="+mn-lt"/>
          <a:ea typeface="+mn-ea"/>
          <a:cs typeface="+mn-cs"/>
        </a:defRPr>
      </a:lvl7pPr>
      <a:lvl8pPr marL="1645920" indent="-137160" algn="l" rtl="0" eaLnBrk="1" latinLnBrk="0" hangingPunct="1">
        <a:spcBef>
          <a:spcPct val="20000"/>
        </a:spcBef>
        <a:buClr>
          <a:schemeClr val="tx2"/>
        </a:buClr>
        <a:buChar char="•"/>
        <a:defRPr kumimoji="0" sz="1200" kern="1200">
          <a:solidFill>
            <a:schemeClr val="tx1"/>
          </a:solidFill>
          <a:latin typeface="+mn-lt"/>
          <a:ea typeface="+mn-ea"/>
          <a:cs typeface="+mn-cs"/>
        </a:defRPr>
      </a:lvl8pPr>
      <a:lvl9pPr marL="1851660" indent="-137160" algn="l" rtl="0" eaLnBrk="1" latinLnBrk="0" hangingPunct="1">
        <a:spcBef>
          <a:spcPct val="20000"/>
        </a:spcBef>
        <a:buClr>
          <a:schemeClr val="tx2"/>
        </a:buClr>
        <a:buFontTx/>
        <a:buChar char="•"/>
        <a:defRPr kumimoji="0" sz="105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342900" algn="l" rtl="0" eaLnBrk="1" latinLnBrk="0" hangingPunct="1">
        <a:defRPr kumimoji="0" kern="1200">
          <a:solidFill>
            <a:schemeClr val="tx1"/>
          </a:solidFill>
          <a:latin typeface="+mn-lt"/>
          <a:ea typeface="+mn-ea"/>
          <a:cs typeface="+mn-cs"/>
        </a:defRPr>
      </a:lvl2pPr>
      <a:lvl3pPr marL="685800" algn="l" rtl="0" eaLnBrk="1" latinLnBrk="0" hangingPunct="1">
        <a:defRPr kumimoji="0" kern="1200">
          <a:solidFill>
            <a:schemeClr val="tx1"/>
          </a:solidFill>
          <a:latin typeface="+mn-lt"/>
          <a:ea typeface="+mn-ea"/>
          <a:cs typeface="+mn-cs"/>
        </a:defRPr>
      </a:lvl3pPr>
      <a:lvl4pPr marL="1028700" algn="l" rtl="0" eaLnBrk="1" latinLnBrk="0" hangingPunct="1">
        <a:defRPr kumimoji="0" kern="1200">
          <a:solidFill>
            <a:schemeClr val="tx1"/>
          </a:solidFill>
          <a:latin typeface="+mn-lt"/>
          <a:ea typeface="+mn-ea"/>
          <a:cs typeface="+mn-cs"/>
        </a:defRPr>
      </a:lvl4pPr>
      <a:lvl5pPr marL="1371600" algn="l" rtl="0" eaLnBrk="1" latinLnBrk="0" hangingPunct="1">
        <a:defRPr kumimoji="0" kern="1200">
          <a:solidFill>
            <a:schemeClr val="tx1"/>
          </a:solidFill>
          <a:latin typeface="+mn-lt"/>
          <a:ea typeface="+mn-ea"/>
          <a:cs typeface="+mn-cs"/>
        </a:defRPr>
      </a:lvl5pPr>
      <a:lvl6pPr marL="1714500" algn="l" rtl="0" eaLnBrk="1" latinLnBrk="0" hangingPunct="1">
        <a:defRPr kumimoji="0" kern="1200">
          <a:solidFill>
            <a:schemeClr val="tx1"/>
          </a:solidFill>
          <a:latin typeface="+mn-lt"/>
          <a:ea typeface="+mn-ea"/>
          <a:cs typeface="+mn-cs"/>
        </a:defRPr>
      </a:lvl6pPr>
      <a:lvl7pPr marL="2057400" algn="l" rtl="0" eaLnBrk="1" latinLnBrk="0" hangingPunct="1">
        <a:defRPr kumimoji="0" kern="1200">
          <a:solidFill>
            <a:schemeClr val="tx1"/>
          </a:solidFill>
          <a:latin typeface="+mn-lt"/>
          <a:ea typeface="+mn-ea"/>
          <a:cs typeface="+mn-cs"/>
        </a:defRPr>
      </a:lvl7pPr>
      <a:lvl8pPr marL="2400300" algn="l" rtl="0" eaLnBrk="1" latinLnBrk="0" hangingPunct="1">
        <a:defRPr kumimoji="0" kern="1200">
          <a:solidFill>
            <a:schemeClr val="tx1"/>
          </a:solidFill>
          <a:latin typeface="+mn-lt"/>
          <a:ea typeface="+mn-ea"/>
          <a:cs typeface="+mn-cs"/>
        </a:defRPr>
      </a:lvl8pPr>
      <a:lvl9pPr marL="27432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zakon.rada.gov.ua/laws/show/z0637-98#n914"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19336" y="0"/>
            <a:ext cx="11953328" cy="6741368"/>
          </a:xfrm>
        </p:spPr>
        <p:txBody>
          <a:bodyPr>
            <a:normAutofit/>
          </a:bodyPr>
          <a:lstStyle/>
          <a:p>
            <a:pPr marR="0" algn="ctr">
              <a:spcBef>
                <a:spcPct val="0"/>
              </a:spcBef>
              <a:buClrTx/>
              <a:buSzTx/>
            </a:pPr>
            <a:r>
              <a:rPr lang="uk-UA" altLang="ru-RU" sz="2400" b="1" dirty="0">
                <a:solidFill>
                  <a:srgbClr val="002060"/>
                </a:solidFill>
                <a:latin typeface="Times New Roman" panose="02020603050405020304" pitchFamily="18" charset="0"/>
                <a:cs typeface="Times New Roman" panose="02020603050405020304" pitchFamily="18" charset="0"/>
              </a:rPr>
              <a:t>МІНІСТЕРСТВО ВНУТРІШНІХ СПРАВ УКРАЇНИ </a:t>
            </a:r>
          </a:p>
          <a:p>
            <a:pPr marR="0" algn="ctr">
              <a:spcBef>
                <a:spcPct val="0"/>
              </a:spcBef>
              <a:buClrTx/>
              <a:buSzTx/>
            </a:pPr>
            <a:r>
              <a:rPr lang="uk-UA" altLang="ru-RU" sz="2400" b="1" dirty="0">
                <a:solidFill>
                  <a:srgbClr val="002060"/>
                </a:solidFill>
                <a:latin typeface="Times New Roman" panose="02020603050405020304" pitchFamily="18" charset="0"/>
                <a:cs typeface="Times New Roman" panose="02020603050405020304" pitchFamily="18" charset="0"/>
              </a:rPr>
              <a:t>НАЦІОНАЛЬНА АКАДЕМІЯ ВНУТРІШНІХ СПРАВ</a:t>
            </a:r>
          </a:p>
          <a:p>
            <a:pPr marR="0" algn="ctr">
              <a:spcBef>
                <a:spcPct val="0"/>
              </a:spcBef>
              <a:buClrTx/>
              <a:buSzTx/>
            </a:pPr>
            <a:r>
              <a:rPr lang="uk-UA" altLang="ru-RU" sz="2400" b="1" dirty="0">
                <a:solidFill>
                  <a:srgbClr val="002060"/>
                </a:solidFill>
                <a:latin typeface="Times New Roman" panose="02020603050405020304" pitchFamily="18" charset="0"/>
                <a:cs typeface="Times New Roman" panose="02020603050405020304" pitchFamily="18" charset="0"/>
              </a:rPr>
              <a:t>Кафедра поліцейського права</a:t>
            </a:r>
            <a:r>
              <a:rPr lang="ru-RU" altLang="ru-RU" sz="2400" b="1" dirty="0">
                <a:solidFill>
                  <a:srgbClr val="002060"/>
                </a:solidFill>
                <a:latin typeface="Times New Roman" panose="02020603050405020304" pitchFamily="18" charset="0"/>
                <a:cs typeface="Times New Roman" panose="02020603050405020304" pitchFamily="18" charset="0"/>
              </a:rPr>
              <a:t> </a:t>
            </a:r>
            <a:endParaRPr lang="uk-UA" altLang="ru-RU" sz="2400" b="1" dirty="0">
              <a:solidFill>
                <a:srgbClr val="002060"/>
              </a:solidFill>
              <a:latin typeface="Times New Roman" panose="02020603050405020304" pitchFamily="18" charset="0"/>
              <a:cs typeface="Times New Roman" panose="02020603050405020304" pitchFamily="18" charset="0"/>
            </a:endParaRPr>
          </a:p>
          <a:p>
            <a:pPr marR="0" algn="ctr">
              <a:spcBef>
                <a:spcPts val="750"/>
              </a:spcBef>
              <a:buClrTx/>
              <a:buSzTx/>
            </a:pPr>
            <a:endParaRPr lang="uk-UA" altLang="ru-RU" sz="2400" b="1" dirty="0">
              <a:solidFill>
                <a:srgbClr val="002060"/>
              </a:solidFill>
              <a:latin typeface="Times New Roman" panose="02020603050405020304" pitchFamily="18" charset="0"/>
              <a:cs typeface="Times New Roman" panose="02020603050405020304" pitchFamily="18" charset="0"/>
            </a:endParaRPr>
          </a:p>
          <a:p>
            <a:pPr marR="0" algn="ctr">
              <a:spcBef>
                <a:spcPts val="750"/>
              </a:spcBef>
              <a:buClrTx/>
              <a:buSzTx/>
            </a:pPr>
            <a:endParaRPr lang="uk-UA" altLang="ru-RU" sz="2400" b="1" dirty="0">
              <a:solidFill>
                <a:srgbClr val="002060"/>
              </a:solidFill>
              <a:latin typeface="Times New Roman" panose="02020603050405020304" pitchFamily="18" charset="0"/>
              <a:cs typeface="Times New Roman" panose="02020603050405020304" pitchFamily="18" charset="0"/>
            </a:endParaRPr>
          </a:p>
          <a:p>
            <a:pPr marR="0" algn="ctr">
              <a:spcBef>
                <a:spcPts val="750"/>
              </a:spcBef>
              <a:buClrTx/>
              <a:buSzTx/>
            </a:pPr>
            <a:r>
              <a:rPr lang="uk-UA" altLang="ru-RU" sz="2800" b="1" dirty="0">
                <a:solidFill>
                  <a:srgbClr val="002060"/>
                </a:solidFill>
                <a:latin typeface="Times New Roman" panose="02020603050405020304" pitchFamily="18" charset="0"/>
                <a:cs typeface="Times New Roman" panose="02020603050405020304" pitchFamily="18" charset="0"/>
              </a:rPr>
              <a:t>Лекція з навчальної дисципліни:</a:t>
            </a:r>
          </a:p>
          <a:p>
            <a:pPr marR="0" algn="ctr">
              <a:spcBef>
                <a:spcPts val="750"/>
              </a:spcBef>
              <a:buClrTx/>
              <a:buSzTx/>
            </a:pPr>
            <a:r>
              <a:rPr lang="uk-UA" altLang="ru-RU" sz="2800" b="1" dirty="0">
                <a:solidFill>
                  <a:srgbClr val="002060"/>
                </a:solidFill>
                <a:latin typeface="Times New Roman" panose="02020603050405020304" pitchFamily="18" charset="0"/>
                <a:cs typeface="Times New Roman" panose="02020603050405020304" pitchFamily="18" charset="0"/>
              </a:rPr>
              <a:t> «Поліцейська діяльність»</a:t>
            </a:r>
          </a:p>
          <a:p>
            <a:pPr marR="0" algn="ctr">
              <a:spcBef>
                <a:spcPts val="750"/>
              </a:spcBef>
              <a:buClrTx/>
              <a:buSzTx/>
            </a:pPr>
            <a:r>
              <a:rPr lang="uk-UA" altLang="ru-RU" sz="2800" b="1" dirty="0">
                <a:solidFill>
                  <a:srgbClr val="002060"/>
                </a:solidFill>
                <a:latin typeface="Times New Roman" panose="02020603050405020304" pitchFamily="18" charset="0"/>
                <a:cs typeface="Times New Roman" panose="02020603050405020304" pitchFamily="18" charset="0"/>
              </a:rPr>
              <a:t>Тема: </a:t>
            </a:r>
          </a:p>
          <a:p>
            <a:pPr marR="0" algn="ctr">
              <a:spcBef>
                <a:spcPts val="750"/>
              </a:spcBef>
              <a:buClrTx/>
              <a:buSzTx/>
            </a:pPr>
            <a:r>
              <a:rPr lang="uk-UA" altLang="ru-RU" sz="2800" b="1" dirty="0">
                <a:solidFill>
                  <a:srgbClr val="002060"/>
                </a:solidFill>
                <a:latin typeface="Times New Roman" panose="02020603050405020304" pitchFamily="18" charset="0"/>
                <a:cs typeface="Times New Roman" panose="02020603050405020304" pitchFamily="18" charset="0"/>
              </a:rPr>
              <a:t>«Організація роботи Національної поліції України щодо здійснення дозвільної системи»</a:t>
            </a:r>
          </a:p>
          <a:p>
            <a:pPr marR="0" algn="ctr">
              <a:spcBef>
                <a:spcPts val="750"/>
              </a:spcBef>
              <a:buClrTx/>
              <a:buSzTx/>
            </a:pPr>
            <a:endParaRPr lang="uk-UA" altLang="ru-RU" sz="2400" b="1" dirty="0">
              <a:solidFill>
                <a:prstClr val="black"/>
              </a:solidFill>
              <a:latin typeface="Times New Roman" panose="02020603050405020304" pitchFamily="18" charset="0"/>
              <a:cs typeface="Times New Roman" panose="02020603050405020304" pitchFamily="18" charset="0"/>
            </a:endParaRPr>
          </a:p>
          <a:p>
            <a:pPr marR="0" algn="ctr">
              <a:spcBef>
                <a:spcPts val="750"/>
              </a:spcBef>
              <a:buClrTx/>
              <a:buSzTx/>
            </a:pPr>
            <a:endParaRPr lang="uk-UA" altLang="ru-RU" sz="2400" b="1" dirty="0">
              <a:solidFill>
                <a:prstClr val="black"/>
              </a:solidFill>
              <a:latin typeface="Times New Roman" panose="02020603050405020304" pitchFamily="18" charset="0"/>
              <a:cs typeface="Times New Roman" panose="02020603050405020304" pitchFamily="18" charset="0"/>
            </a:endParaRPr>
          </a:p>
          <a:p>
            <a:pPr algn="ctr"/>
            <a:endParaRPr lang="ru-RU" sz="2400" dirty="0"/>
          </a:p>
        </p:txBody>
      </p:sp>
      <p:pic>
        <p:nvPicPr>
          <p:cNvPr id="2" name="Рисунок 1">
            <a:extLst>
              <a:ext uri="{FF2B5EF4-FFF2-40B4-BE49-F238E27FC236}">
                <a16:creationId xmlns:a16="http://schemas.microsoft.com/office/drawing/2014/main" id="{981B4FE3-BCF0-4A39-9BED-0B3FA6E7CD1F}"/>
              </a:ext>
            </a:extLst>
          </p:cNvPr>
          <p:cNvPicPr>
            <a:picLocks noChangeAspect="1"/>
          </p:cNvPicPr>
          <p:nvPr/>
        </p:nvPicPr>
        <p:blipFill>
          <a:blip r:embed="rId2"/>
          <a:stretch>
            <a:fillRect/>
          </a:stretch>
        </p:blipFill>
        <p:spPr>
          <a:xfrm>
            <a:off x="3791743" y="4838534"/>
            <a:ext cx="4901377" cy="2053746"/>
          </a:xfrm>
          <a:prstGeom prst="rect">
            <a:avLst/>
          </a:prstGeom>
        </p:spPr>
      </p:pic>
    </p:spTree>
    <p:extLst>
      <p:ext uri="{BB962C8B-B14F-4D97-AF65-F5344CB8AC3E}">
        <p14:creationId xmlns:p14="http://schemas.microsoft.com/office/powerpoint/2010/main" val="109138222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4868EB3-0D27-4779-A3A0-E8DD153E48D8}"/>
              </a:ext>
            </a:extLst>
          </p:cNvPr>
          <p:cNvSpPr>
            <a:spLocks noGrp="1"/>
          </p:cNvSpPr>
          <p:nvPr>
            <p:ph idx="1"/>
          </p:nvPr>
        </p:nvSpPr>
        <p:spPr>
          <a:xfrm>
            <a:off x="191344" y="116632"/>
            <a:ext cx="11809312" cy="6552728"/>
          </a:xfrm>
        </p:spPr>
        <p:txBody>
          <a:bodyPr>
            <a:noAutofit/>
          </a:bodyPr>
          <a:lstStyle/>
          <a:p>
            <a:pPr indent="0" algn="ctr">
              <a:spcBef>
                <a:spcPts val="0"/>
              </a:spcBef>
              <a:spcAft>
                <a:spcPts val="0"/>
              </a:spcAft>
              <a:buNone/>
            </a:pPr>
            <a:r>
              <a:rPr lang="uk-UA" sz="2400" b="1" dirty="0">
                <a:latin typeface="Times New Roman" panose="02020603050405020304" pitchFamily="18" charset="0"/>
                <a:ea typeface="Times New Roman" panose="02020603050405020304" pitchFamily="18" charset="0"/>
              </a:rPr>
              <a:t>ПЕРЕЛІК видів майна, що не може перебувати у власності громадян, громадських об'єднань, міжнародних організацій та юридичних осіб інших держав на території України </a:t>
            </a:r>
          </a:p>
          <a:p>
            <a:pPr marL="548640" indent="-342900" algn="just">
              <a:spcBef>
                <a:spcPts val="0"/>
              </a:spcBef>
              <a:spcAft>
                <a:spcPts val="0"/>
              </a:spcAft>
              <a:buFont typeface="Wingdings" panose="05000000000000000000" pitchFamily="2" charset="2"/>
              <a:buChar char="Ø"/>
            </a:pPr>
            <a:r>
              <a:rPr lang="uk-UA" sz="2400" dirty="0">
                <a:latin typeface="Times New Roman" panose="02020603050405020304" pitchFamily="18" charset="0"/>
                <a:ea typeface="Times New Roman" panose="02020603050405020304" pitchFamily="18" charset="0"/>
              </a:rPr>
              <a:t>1. Зброя, боєприпаси (крім мисливської і пневматичної  зброї і  боєприпасів  до  неї,  а   також спортивної  зброї  і  боєприпасів   до   неї), бойова   і   спеціальна   військова   техніка,    ракетно-космічні комплекси.</a:t>
            </a:r>
          </a:p>
          <a:p>
            <a:pPr marL="548640" indent="-342900" algn="just">
              <a:spcBef>
                <a:spcPts val="0"/>
              </a:spcBef>
              <a:spcAft>
                <a:spcPts val="0"/>
              </a:spcAft>
              <a:buFont typeface="Wingdings" panose="05000000000000000000" pitchFamily="2" charset="2"/>
              <a:buChar char="Ø"/>
            </a:pPr>
            <a:r>
              <a:rPr lang="uk-UA" sz="2400" dirty="0">
                <a:latin typeface="Times New Roman" panose="02020603050405020304" pitchFamily="18" charset="0"/>
                <a:ea typeface="Times New Roman" panose="02020603050405020304" pitchFamily="18" charset="0"/>
              </a:rPr>
              <a:t>2. Вибухові речовини й  засоби  вибуху.  Всі  види  ракетного палива, а  також  спеціальні  матеріали  та  обладнання  для  його виробництва.</a:t>
            </a:r>
          </a:p>
          <a:p>
            <a:pPr marL="548640" indent="-342900" algn="just">
              <a:spcBef>
                <a:spcPts val="0"/>
              </a:spcBef>
              <a:spcAft>
                <a:spcPts val="0"/>
              </a:spcAft>
              <a:buFont typeface="Wingdings" panose="05000000000000000000" pitchFamily="2" charset="2"/>
              <a:buChar char="Ø"/>
            </a:pPr>
            <a:r>
              <a:rPr lang="uk-UA" sz="2400" dirty="0">
                <a:latin typeface="Times New Roman" panose="02020603050405020304" pitchFamily="18" charset="0"/>
                <a:ea typeface="Times New Roman" panose="02020603050405020304" pitchFamily="18" charset="0"/>
              </a:rPr>
              <a:t>3. Бойові отруйні речовини. </a:t>
            </a:r>
          </a:p>
          <a:p>
            <a:pPr marL="548640" indent="-342900" algn="just">
              <a:spcBef>
                <a:spcPts val="0"/>
              </a:spcBef>
              <a:spcAft>
                <a:spcPts val="0"/>
              </a:spcAft>
              <a:buFont typeface="Wingdings" panose="05000000000000000000" pitchFamily="2" charset="2"/>
              <a:buChar char="Ø"/>
            </a:pPr>
            <a:r>
              <a:rPr lang="uk-UA" sz="2400" dirty="0">
                <a:latin typeface="Times New Roman" panose="02020603050405020304" pitchFamily="18" charset="0"/>
                <a:ea typeface="Times New Roman" panose="02020603050405020304" pitchFamily="18" charset="0"/>
              </a:rPr>
              <a:t>4. Наркотичні,  психотропні,  сильнодіючі  отруйні  лікарські засоби  (за  винятком  отримуваних  громадянами  за   призначенням лікаря). </a:t>
            </a:r>
          </a:p>
          <a:p>
            <a:pPr marL="548640" indent="-342900" algn="just">
              <a:spcBef>
                <a:spcPts val="0"/>
              </a:spcBef>
              <a:spcAft>
                <a:spcPts val="0"/>
              </a:spcAft>
              <a:buFont typeface="Wingdings" panose="05000000000000000000" pitchFamily="2" charset="2"/>
              <a:buChar char="Ø"/>
            </a:pPr>
            <a:r>
              <a:rPr lang="uk-UA" sz="2400" dirty="0">
                <a:latin typeface="Times New Roman" panose="02020603050405020304" pitchFamily="18" charset="0"/>
                <a:ea typeface="Times New Roman" panose="02020603050405020304" pitchFamily="18" charset="0"/>
              </a:rPr>
              <a:t>5. Протиградові установки.</a:t>
            </a:r>
          </a:p>
          <a:p>
            <a:pPr marL="548640" indent="-342900" algn="just">
              <a:spcBef>
                <a:spcPts val="0"/>
              </a:spcBef>
              <a:spcAft>
                <a:spcPts val="0"/>
              </a:spcAft>
              <a:buFont typeface="Wingdings" panose="05000000000000000000" pitchFamily="2" charset="2"/>
              <a:buChar char="Ø"/>
            </a:pPr>
            <a:r>
              <a:rPr lang="uk-UA" sz="2400" dirty="0">
                <a:latin typeface="Times New Roman" panose="02020603050405020304" pitchFamily="18" charset="0"/>
                <a:ea typeface="Times New Roman" panose="02020603050405020304" pitchFamily="18" charset="0"/>
              </a:rPr>
              <a:t>6. Державні еталони одиниць фізичних величин.</a:t>
            </a:r>
          </a:p>
          <a:p>
            <a:pPr marL="548640" indent="-342900" algn="just">
              <a:spcBef>
                <a:spcPts val="0"/>
              </a:spcBef>
              <a:spcAft>
                <a:spcPts val="0"/>
              </a:spcAft>
              <a:buFont typeface="Wingdings" panose="05000000000000000000" pitchFamily="2" charset="2"/>
              <a:buChar char="Ø"/>
            </a:pPr>
            <a:r>
              <a:rPr lang="uk-UA" sz="2400" dirty="0">
                <a:latin typeface="Times New Roman" panose="02020603050405020304" pitchFamily="18" charset="0"/>
                <a:ea typeface="Times New Roman" panose="02020603050405020304" pitchFamily="18" charset="0"/>
              </a:rPr>
              <a:t>7. Спеціальні   технічні   засоби   негласного   отримання інформації.</a:t>
            </a:r>
          </a:p>
          <a:p>
            <a:pPr marL="548640" indent="-342900" algn="just">
              <a:spcBef>
                <a:spcPts val="0"/>
              </a:spcBef>
              <a:spcAft>
                <a:spcPts val="0"/>
              </a:spcAft>
              <a:buFont typeface="Wingdings" panose="05000000000000000000" pitchFamily="2" charset="2"/>
              <a:buChar char="Ø"/>
            </a:pPr>
            <a:r>
              <a:rPr lang="uk-UA" sz="2400" dirty="0">
                <a:latin typeface="Times New Roman" panose="02020603050405020304" pitchFamily="18" charset="0"/>
                <a:ea typeface="Times New Roman" panose="02020603050405020304" pitchFamily="18" charset="0"/>
              </a:rPr>
              <a:t>8. Електрошокові   пристрої   та   спеціальні   засоби,  що застосовуються правоохоронними органами, крім газових пістолетів і револьверів    та   патронів   до   них,   заряджених   речовинами сльозоточивої та дратівної дії.</a:t>
            </a:r>
          </a:p>
          <a:p>
            <a:pPr indent="450215" algn="just">
              <a:spcBef>
                <a:spcPts val="0"/>
              </a:spcBef>
              <a:spcAft>
                <a:spcPts val="0"/>
              </a:spcAft>
            </a:pPr>
            <a:endParaRPr lang="uk-UA" sz="2400" dirty="0">
              <a:latin typeface="Times New Roman" panose="02020603050405020304" pitchFamily="18" charset="0"/>
              <a:ea typeface="Times New Roman" panose="02020603050405020304" pitchFamily="18" charset="0"/>
            </a:endParaRPr>
          </a:p>
          <a:p>
            <a:pPr marL="0" indent="0">
              <a:spcBef>
                <a:spcPts val="0"/>
              </a:spcBef>
              <a:buNone/>
            </a:pPr>
            <a:endParaRPr lang="ru-RU" sz="2400" dirty="0"/>
          </a:p>
        </p:txBody>
      </p:sp>
      <p:pic>
        <p:nvPicPr>
          <p:cNvPr id="4" name="Рисунок 3">
            <a:extLst>
              <a:ext uri="{FF2B5EF4-FFF2-40B4-BE49-F238E27FC236}">
                <a16:creationId xmlns:a16="http://schemas.microsoft.com/office/drawing/2014/main" id="{44C24ACB-FD0D-4F83-B57D-FD4B1566E934}"/>
              </a:ext>
            </a:extLst>
          </p:cNvPr>
          <p:cNvPicPr>
            <a:picLocks noChangeAspect="1"/>
          </p:cNvPicPr>
          <p:nvPr/>
        </p:nvPicPr>
        <p:blipFill>
          <a:blip r:embed="rId2"/>
          <a:stretch>
            <a:fillRect/>
          </a:stretch>
        </p:blipFill>
        <p:spPr>
          <a:xfrm>
            <a:off x="11496599" y="6326902"/>
            <a:ext cx="708129" cy="531097"/>
          </a:xfrm>
          <a:prstGeom prst="rect">
            <a:avLst/>
          </a:prstGeom>
        </p:spPr>
      </p:pic>
    </p:spTree>
    <p:extLst>
      <p:ext uri="{BB962C8B-B14F-4D97-AF65-F5344CB8AC3E}">
        <p14:creationId xmlns:p14="http://schemas.microsoft.com/office/powerpoint/2010/main" val="9415487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FDD8F009-8499-443B-BB98-B610BB7143C1}"/>
              </a:ext>
            </a:extLst>
          </p:cNvPr>
          <p:cNvSpPr>
            <a:spLocks noGrp="1"/>
          </p:cNvSpPr>
          <p:nvPr>
            <p:ph idx="1"/>
          </p:nvPr>
        </p:nvSpPr>
        <p:spPr>
          <a:xfrm>
            <a:off x="191344" y="116632"/>
            <a:ext cx="11809312" cy="6552728"/>
          </a:xfrm>
        </p:spPr>
        <p:txBody>
          <a:bodyPr>
            <a:normAutofit/>
          </a:bodyPr>
          <a:lstStyle/>
          <a:p>
            <a:pPr lvl="0" indent="450215" algn="ctr">
              <a:spcBef>
                <a:spcPts val="0"/>
              </a:spcBef>
              <a:buClr>
                <a:srgbClr val="0BD0D9"/>
              </a:buClr>
            </a:pPr>
            <a:r>
              <a:rPr lang="uk-UA" sz="2600" b="1" dirty="0">
                <a:solidFill>
                  <a:prstClr val="black"/>
                </a:solidFill>
                <a:latin typeface="Times New Roman" panose="02020603050405020304" pitchFamily="18" charset="0"/>
                <a:ea typeface="Times New Roman" panose="02020603050405020304" pitchFamily="18" charset="0"/>
              </a:rPr>
              <a:t>Відповідно до Постанови Верховної Ради України від 17 червня 1992 року № 2471-12 «Про право власності на окремі види майна» </a:t>
            </a:r>
            <a:r>
              <a:rPr lang="uk-UA" sz="2600" b="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г</a:t>
            </a:r>
            <a:r>
              <a:rPr lang="uk-UA" sz="2600" b="1" dirty="0">
                <a:latin typeface="Times New Roman" panose="02020603050405020304" pitchFamily="18" charset="0"/>
                <a:cs typeface="Times New Roman" panose="02020603050405020304" pitchFamily="18" charset="0"/>
              </a:rPr>
              <a:t>ромадяни набувають  права  власності  на  такі  види  майна, придбаного ними з відповідного дозволу, що надається: </a:t>
            </a:r>
          </a:p>
          <a:p>
            <a:endParaRPr lang="ru-RU" dirty="0"/>
          </a:p>
          <a:p>
            <a:pPr lvl="0" algn="just">
              <a:buClr>
                <a:srgbClr val="0BD0D9"/>
              </a:buClr>
            </a:pPr>
            <a:r>
              <a:rPr lang="uk-UA" sz="2600" dirty="0">
                <a:solidFill>
                  <a:prstClr val="black"/>
                </a:solidFill>
                <a:latin typeface="Times New Roman" panose="02020603050405020304" pitchFamily="18" charset="0"/>
                <a:cs typeface="Times New Roman" panose="02020603050405020304" pitchFamily="18" charset="0"/>
              </a:rPr>
              <a:t>на  холодну зброю, пневматичну зброю калібру понад 4,5 міліметра  і  швидкістю польоту кулі понад 100 метрів за секунду - органами поліції за місцем проживання особам, які досягли </a:t>
            </a:r>
            <a:r>
              <a:rPr lang="uk-UA" sz="2600" b="1" dirty="0">
                <a:solidFill>
                  <a:prstClr val="black"/>
                </a:solidFill>
                <a:latin typeface="Times New Roman" panose="02020603050405020304" pitchFamily="18" charset="0"/>
                <a:cs typeface="Times New Roman" panose="02020603050405020304" pitchFamily="18" charset="0"/>
              </a:rPr>
              <a:t>18-річного віку; </a:t>
            </a:r>
          </a:p>
          <a:p>
            <a:pPr marL="0" indent="0" algn="just">
              <a:buNone/>
            </a:pPr>
            <a:endParaRPr lang="uk-UA" sz="2600" dirty="0">
              <a:latin typeface="Times New Roman" panose="02020603050405020304" pitchFamily="18" charset="0"/>
              <a:cs typeface="Times New Roman" panose="02020603050405020304" pitchFamily="18" charset="0"/>
            </a:endParaRPr>
          </a:p>
          <a:p>
            <a:pPr algn="just"/>
            <a:r>
              <a:rPr lang="uk-UA" sz="2600" dirty="0">
                <a:latin typeface="Times New Roman" panose="02020603050405020304" pitchFamily="18" charset="0"/>
                <a:cs typeface="Times New Roman" panose="02020603050405020304" pitchFamily="18" charset="0"/>
              </a:rPr>
              <a:t>на вогнепальну гладкоствольну мисливську зброю - органами поліції  за  місцем  проживання особам, які досягли </a:t>
            </a:r>
            <a:r>
              <a:rPr lang="uk-UA" sz="2600" b="1" dirty="0">
                <a:latin typeface="Times New Roman" panose="02020603050405020304" pitchFamily="18" charset="0"/>
                <a:cs typeface="Times New Roman" panose="02020603050405020304" pitchFamily="18" charset="0"/>
              </a:rPr>
              <a:t>21-річного віку;</a:t>
            </a:r>
          </a:p>
          <a:p>
            <a:endParaRPr lang="uk-UA" sz="2600" dirty="0">
              <a:latin typeface="Times New Roman" panose="02020603050405020304" pitchFamily="18" charset="0"/>
              <a:cs typeface="Times New Roman" panose="02020603050405020304" pitchFamily="18" charset="0"/>
            </a:endParaRPr>
          </a:p>
          <a:p>
            <a:pPr algn="just"/>
            <a:r>
              <a:rPr lang="uk-UA" sz="2600" dirty="0">
                <a:latin typeface="Times New Roman" panose="02020603050405020304" pitchFamily="18" charset="0"/>
                <a:cs typeface="Times New Roman" panose="02020603050405020304" pitchFamily="18" charset="0"/>
              </a:rPr>
              <a:t>на вогнепальну мисливську нарізну зброю (мисливські карабіни, гвинтівки, комбіновану зброю з нарізними стволами) - органами поліції за місцем  проживання  особам, які досягли </a:t>
            </a:r>
            <a:r>
              <a:rPr lang="uk-UA" sz="2600" b="1" dirty="0">
                <a:latin typeface="Times New Roman" panose="02020603050405020304" pitchFamily="18" charset="0"/>
                <a:cs typeface="Times New Roman" panose="02020603050405020304" pitchFamily="18" charset="0"/>
              </a:rPr>
              <a:t>25-річного віку;</a:t>
            </a:r>
          </a:p>
          <a:p>
            <a:pPr marL="0" indent="0">
              <a:buNone/>
            </a:pPr>
            <a:endParaRPr lang="uk-UA" sz="2600" dirty="0">
              <a:latin typeface="Times New Roman" panose="02020603050405020304" pitchFamily="18" charset="0"/>
              <a:cs typeface="Times New Roman" panose="02020603050405020304" pitchFamily="18" charset="0"/>
            </a:endParaRPr>
          </a:p>
        </p:txBody>
      </p:sp>
      <p:pic>
        <p:nvPicPr>
          <p:cNvPr id="4" name="Рисунок 3">
            <a:extLst>
              <a:ext uri="{FF2B5EF4-FFF2-40B4-BE49-F238E27FC236}">
                <a16:creationId xmlns:a16="http://schemas.microsoft.com/office/drawing/2014/main" id="{131E52CB-E3D5-4F83-B6C4-87BC0430EFC3}"/>
              </a:ext>
            </a:extLst>
          </p:cNvPr>
          <p:cNvPicPr>
            <a:picLocks noChangeAspect="1"/>
          </p:cNvPicPr>
          <p:nvPr/>
        </p:nvPicPr>
        <p:blipFill>
          <a:blip r:embed="rId2"/>
          <a:stretch>
            <a:fillRect/>
          </a:stretch>
        </p:blipFill>
        <p:spPr>
          <a:xfrm>
            <a:off x="11496599" y="6326902"/>
            <a:ext cx="708129" cy="531097"/>
          </a:xfrm>
          <a:prstGeom prst="rect">
            <a:avLst/>
          </a:prstGeom>
        </p:spPr>
      </p:pic>
    </p:spTree>
    <p:extLst>
      <p:ext uri="{BB962C8B-B14F-4D97-AF65-F5344CB8AC3E}">
        <p14:creationId xmlns:p14="http://schemas.microsoft.com/office/powerpoint/2010/main" val="18996546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E3C149F-9E0D-4A78-A4ED-CC1B05ECFD48}"/>
              </a:ext>
            </a:extLst>
          </p:cNvPr>
          <p:cNvSpPr>
            <a:spLocks noGrp="1"/>
          </p:cNvSpPr>
          <p:nvPr>
            <p:ph idx="1"/>
          </p:nvPr>
        </p:nvSpPr>
        <p:spPr>
          <a:xfrm>
            <a:off x="191344" y="188640"/>
            <a:ext cx="11737304" cy="6480720"/>
          </a:xfrm>
        </p:spPr>
        <p:txBody>
          <a:bodyPr/>
          <a:lstStyle/>
          <a:p>
            <a:pPr marL="0" marR="34290" lvl="0" indent="0" algn="ctr">
              <a:spcBef>
                <a:spcPts val="0"/>
              </a:spcBef>
              <a:buClr>
                <a:srgbClr val="0BD0D9"/>
              </a:buClr>
              <a:buNone/>
            </a:pPr>
            <a:endParaRPr lang="uk-UA" sz="2400" b="1" spc="-30" dirty="0">
              <a:solidFill>
                <a:prstClr val="black"/>
              </a:solidFill>
              <a:latin typeface="Times New Roman"/>
              <a:ea typeface="Times New Roman"/>
            </a:endParaRPr>
          </a:p>
          <a:p>
            <a:pPr marL="0" marR="34290" lvl="0" indent="0" algn="ctr">
              <a:spcBef>
                <a:spcPts val="0"/>
              </a:spcBef>
              <a:buClr>
                <a:srgbClr val="0BD0D9"/>
              </a:buClr>
              <a:buNone/>
            </a:pPr>
            <a:r>
              <a:rPr lang="uk-UA" sz="2400" b="1" spc="-30" dirty="0">
                <a:solidFill>
                  <a:prstClr val="black"/>
                </a:solidFill>
                <a:latin typeface="Times New Roman"/>
                <a:ea typeface="Times New Roman"/>
              </a:rPr>
              <a:t>2. Правова основа та порядок видачі дозволів на придбання зброї і боєприпасів.</a:t>
            </a:r>
            <a:endParaRPr lang="en-US" sz="2400" b="1" spc="-30" dirty="0">
              <a:solidFill>
                <a:prstClr val="black"/>
              </a:solidFill>
              <a:latin typeface="Times New Roman"/>
              <a:ea typeface="Times New Roman"/>
            </a:endParaRPr>
          </a:p>
          <a:p>
            <a:pPr algn="ctr"/>
            <a:endParaRPr lang="uk-UA" sz="2400" b="1" i="1" dirty="0">
              <a:solidFill>
                <a:srgbClr val="333333"/>
              </a:solidFill>
              <a:latin typeface="Times New Roman" panose="02020603050405020304" pitchFamily="18" charset="0"/>
            </a:endParaRPr>
          </a:p>
          <a:p>
            <a:pPr algn="ctr"/>
            <a:r>
              <a:rPr lang="uk-UA" sz="2400" b="1" i="1" dirty="0">
                <a:solidFill>
                  <a:srgbClr val="333333"/>
                </a:solidFill>
                <a:latin typeface="Times New Roman" panose="02020603050405020304" pitchFamily="18" charset="0"/>
              </a:rPr>
              <a:t>Національна поліція України роботу щодо здійснення дозвільної системи організовує через свої структурні підрозділи:</a:t>
            </a:r>
          </a:p>
          <a:p>
            <a:pPr algn="just"/>
            <a:r>
              <a:rPr lang="uk-UA" sz="2400" dirty="0">
                <a:solidFill>
                  <a:srgbClr val="333333"/>
                </a:solidFill>
                <a:latin typeface="Times New Roman" panose="02020603050405020304" pitchFamily="18" charset="0"/>
              </a:rPr>
              <a:t>уповноважений підрозділ із контролю за обігом зброї центрального органу управління поліцією (далі - УП ЦОУП);</a:t>
            </a:r>
          </a:p>
          <a:p>
            <a:pPr algn="just"/>
            <a:endParaRPr lang="uk-UA" sz="2400" dirty="0">
              <a:solidFill>
                <a:srgbClr val="333333"/>
              </a:solidFill>
              <a:latin typeface="Times New Roman" panose="02020603050405020304" pitchFamily="18" charset="0"/>
            </a:endParaRPr>
          </a:p>
          <a:p>
            <a:pPr algn="just"/>
            <a:r>
              <a:rPr lang="uk-UA" sz="2400" dirty="0">
                <a:solidFill>
                  <a:srgbClr val="333333"/>
                </a:solidFill>
                <a:latin typeface="Times New Roman" panose="02020603050405020304" pitchFamily="18" charset="0"/>
              </a:rPr>
              <a:t>уповноважений підрозділ з контролю за обігом зброї та дозвільної системи головних управлінь Національної поліції в Автономній Республіці Крим та м. Севастополі, областях та м. Києві (далі - УП ГУНП);</a:t>
            </a:r>
          </a:p>
          <a:p>
            <a:pPr algn="just"/>
            <a:endParaRPr lang="uk-UA" sz="2400" dirty="0">
              <a:solidFill>
                <a:srgbClr val="333333"/>
              </a:solidFill>
              <a:latin typeface="Times New Roman" panose="02020603050405020304" pitchFamily="18" charset="0"/>
            </a:endParaRPr>
          </a:p>
          <a:p>
            <a:pPr algn="just"/>
            <a:r>
              <a:rPr lang="uk-UA" sz="2400" dirty="0">
                <a:solidFill>
                  <a:srgbClr val="333333"/>
                </a:solidFill>
                <a:latin typeface="Times New Roman" panose="02020603050405020304" pitchFamily="18" charset="0"/>
              </a:rPr>
              <a:t>територіальні (відокремлені) підрозділи поліції в районах, містах, районах у містах (далі - територіальні підрозділи поліції).</a:t>
            </a:r>
          </a:p>
          <a:p>
            <a:pPr marL="0" marR="34290" lvl="0" indent="0" algn="just">
              <a:spcBef>
                <a:spcPts val="0"/>
              </a:spcBef>
              <a:buClr>
                <a:srgbClr val="0BD0D9"/>
              </a:buClr>
              <a:buNone/>
            </a:pPr>
            <a:endParaRPr lang="en-US" sz="2400" b="1" spc="-30" dirty="0">
              <a:solidFill>
                <a:prstClr val="black"/>
              </a:solidFill>
              <a:latin typeface="Times New Roman"/>
              <a:ea typeface="Times New Roman"/>
            </a:endParaRPr>
          </a:p>
          <a:p>
            <a:pPr marL="0" marR="34290" lvl="0" indent="0" algn="just">
              <a:spcBef>
                <a:spcPts val="0"/>
              </a:spcBef>
              <a:buClr>
                <a:srgbClr val="0BD0D9"/>
              </a:buClr>
              <a:buNone/>
            </a:pPr>
            <a:endParaRPr lang="uk-UA" sz="2400" b="1" spc="-30" dirty="0">
              <a:solidFill>
                <a:prstClr val="black"/>
              </a:solidFill>
              <a:latin typeface="Times New Roman"/>
              <a:ea typeface="Times New Roman"/>
            </a:endParaRPr>
          </a:p>
          <a:p>
            <a:endParaRPr lang="ru-RU" dirty="0"/>
          </a:p>
        </p:txBody>
      </p:sp>
      <p:pic>
        <p:nvPicPr>
          <p:cNvPr id="4" name="Рисунок 3">
            <a:extLst>
              <a:ext uri="{FF2B5EF4-FFF2-40B4-BE49-F238E27FC236}">
                <a16:creationId xmlns:a16="http://schemas.microsoft.com/office/drawing/2014/main" id="{CE1A124B-B8D1-4D05-8CB5-AFA26008A5E8}"/>
              </a:ext>
            </a:extLst>
          </p:cNvPr>
          <p:cNvPicPr>
            <a:picLocks noChangeAspect="1"/>
          </p:cNvPicPr>
          <p:nvPr/>
        </p:nvPicPr>
        <p:blipFill>
          <a:blip r:embed="rId2"/>
          <a:stretch>
            <a:fillRect/>
          </a:stretch>
        </p:blipFill>
        <p:spPr>
          <a:xfrm>
            <a:off x="11460426" y="6309320"/>
            <a:ext cx="731573" cy="548680"/>
          </a:xfrm>
          <a:prstGeom prst="rect">
            <a:avLst/>
          </a:prstGeom>
        </p:spPr>
      </p:pic>
    </p:spTree>
    <p:extLst>
      <p:ext uri="{BB962C8B-B14F-4D97-AF65-F5344CB8AC3E}">
        <p14:creationId xmlns:p14="http://schemas.microsoft.com/office/powerpoint/2010/main" val="1072583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DD6E53A-2903-4756-800F-56BFCAC397C6}"/>
              </a:ext>
            </a:extLst>
          </p:cNvPr>
          <p:cNvSpPr>
            <a:spLocks noGrp="1"/>
          </p:cNvSpPr>
          <p:nvPr>
            <p:ph idx="1"/>
          </p:nvPr>
        </p:nvSpPr>
        <p:spPr>
          <a:xfrm>
            <a:off x="119336" y="116632"/>
            <a:ext cx="11881320" cy="6552728"/>
          </a:xfrm>
        </p:spPr>
        <p:txBody>
          <a:bodyPr>
            <a:normAutofit/>
          </a:bodyPr>
          <a:lstStyle/>
          <a:p>
            <a:pPr algn="just"/>
            <a:endParaRPr lang="uk-UA" sz="2400" b="1" dirty="0">
              <a:solidFill>
                <a:srgbClr val="333333"/>
              </a:solidFill>
              <a:latin typeface="Times New Roman" panose="02020603050405020304" pitchFamily="18" charset="0"/>
              <a:cs typeface="Times New Roman" panose="02020603050405020304" pitchFamily="18" charset="0"/>
            </a:endParaRPr>
          </a:p>
          <a:p>
            <a:pPr marL="0" indent="0" algn="just">
              <a:buNone/>
            </a:pPr>
            <a:endParaRPr lang="uk-UA" sz="2400" b="1" dirty="0">
              <a:solidFill>
                <a:srgbClr val="333333"/>
              </a:solidFill>
              <a:latin typeface="Times New Roman" panose="02020603050405020304" pitchFamily="18" charset="0"/>
              <a:cs typeface="Times New Roman" panose="02020603050405020304" pitchFamily="18" charset="0"/>
            </a:endParaRPr>
          </a:p>
          <a:p>
            <a:pPr marL="0" indent="0" algn="ctr">
              <a:buNone/>
            </a:pPr>
            <a:r>
              <a:rPr lang="uk-UA" sz="2400" b="1" dirty="0">
                <a:solidFill>
                  <a:srgbClr val="333333"/>
                </a:solidFill>
                <a:latin typeface="Times New Roman" panose="02020603050405020304" pitchFamily="18" charset="0"/>
                <a:cs typeface="Times New Roman" panose="02020603050405020304" pitchFamily="18" charset="0"/>
              </a:rPr>
              <a:t>Основні завдання органів поліції у сфері дозвільної системи </a:t>
            </a:r>
            <a:r>
              <a:rPr lang="uk-UA" sz="2400" dirty="0">
                <a:solidFill>
                  <a:srgbClr val="333333"/>
                </a:solidFill>
                <a:latin typeface="Times New Roman" panose="02020603050405020304" pitchFamily="18" charset="0"/>
                <a:cs typeface="Times New Roman" panose="02020603050405020304" pitchFamily="18" charset="0"/>
              </a:rPr>
              <a:t> </a:t>
            </a:r>
          </a:p>
          <a:p>
            <a:pPr algn="just"/>
            <a:r>
              <a:rPr lang="uk-UA" sz="2400" dirty="0">
                <a:solidFill>
                  <a:srgbClr val="333333"/>
                </a:solidFill>
                <a:latin typeface="Times New Roman" panose="02020603050405020304" pitchFamily="18" charset="0"/>
                <a:cs typeface="Times New Roman" panose="02020603050405020304" pitchFamily="18" charset="0"/>
              </a:rPr>
              <a:t>запобігання порушенням порядку виготовлення, придбання, зберігання, обліку, охорони, перевезення та використання зброї, вибухових матеріалів і речовин</a:t>
            </a:r>
            <a:r>
              <a:rPr lang="en-US" sz="2400" dirty="0">
                <a:solidFill>
                  <a:srgbClr val="333333"/>
                </a:solidFill>
                <a:latin typeface="Times New Roman" panose="02020603050405020304" pitchFamily="18" charset="0"/>
                <a:cs typeface="Times New Roman" panose="02020603050405020304" pitchFamily="18" charset="0"/>
              </a:rPr>
              <a:t>;</a:t>
            </a:r>
            <a:endParaRPr lang="uk-UA" sz="2400" dirty="0">
              <a:solidFill>
                <a:srgbClr val="333333"/>
              </a:solidFill>
              <a:latin typeface="Times New Roman" panose="02020603050405020304" pitchFamily="18" charset="0"/>
              <a:cs typeface="Times New Roman" panose="02020603050405020304" pitchFamily="18" charset="0"/>
            </a:endParaRPr>
          </a:p>
          <a:p>
            <a:pPr algn="just"/>
            <a:r>
              <a:rPr lang="uk-UA" sz="2400" dirty="0">
                <a:solidFill>
                  <a:srgbClr val="333333"/>
                </a:solidFill>
                <a:latin typeface="Times New Roman" panose="02020603050405020304" pitchFamily="18" charset="0"/>
                <a:cs typeface="Times New Roman" panose="02020603050405020304" pitchFamily="18" charset="0"/>
              </a:rPr>
              <a:t>попередження випадків їх втрати, крадіжок, використання не за призначенням та з протиправною метою.</a:t>
            </a:r>
            <a:endParaRPr lang="uk-UA" sz="2400" dirty="0">
              <a:latin typeface="Times New Roman" panose="02020603050405020304" pitchFamily="18" charset="0"/>
              <a:cs typeface="Times New Roman" panose="02020603050405020304" pitchFamily="18" charset="0"/>
            </a:endParaRPr>
          </a:p>
        </p:txBody>
      </p:sp>
      <p:pic>
        <p:nvPicPr>
          <p:cNvPr id="4" name="Рисунок 3">
            <a:extLst>
              <a:ext uri="{FF2B5EF4-FFF2-40B4-BE49-F238E27FC236}">
                <a16:creationId xmlns:a16="http://schemas.microsoft.com/office/drawing/2014/main" id="{3F37A6CA-D572-4D45-B345-CC3A713AEB69}"/>
              </a:ext>
            </a:extLst>
          </p:cNvPr>
          <p:cNvPicPr>
            <a:picLocks noChangeAspect="1"/>
          </p:cNvPicPr>
          <p:nvPr/>
        </p:nvPicPr>
        <p:blipFill>
          <a:blip r:embed="rId2"/>
          <a:stretch>
            <a:fillRect/>
          </a:stretch>
        </p:blipFill>
        <p:spPr>
          <a:xfrm>
            <a:off x="11496599" y="6326902"/>
            <a:ext cx="708129" cy="531097"/>
          </a:xfrm>
          <a:prstGeom prst="rect">
            <a:avLst/>
          </a:prstGeom>
        </p:spPr>
      </p:pic>
    </p:spTree>
    <p:extLst>
      <p:ext uri="{BB962C8B-B14F-4D97-AF65-F5344CB8AC3E}">
        <p14:creationId xmlns:p14="http://schemas.microsoft.com/office/powerpoint/2010/main" val="2565379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0561FF37-33AA-4D32-9674-BEC509469F8D}"/>
              </a:ext>
            </a:extLst>
          </p:cNvPr>
          <p:cNvSpPr>
            <a:spLocks noGrp="1"/>
          </p:cNvSpPr>
          <p:nvPr>
            <p:ph idx="1"/>
          </p:nvPr>
        </p:nvSpPr>
        <p:spPr>
          <a:xfrm>
            <a:off x="119336" y="116632"/>
            <a:ext cx="11809312" cy="6552728"/>
          </a:xfrm>
        </p:spPr>
        <p:txBody>
          <a:bodyPr>
            <a:noAutofit/>
          </a:bodyPr>
          <a:lstStyle/>
          <a:p>
            <a:pPr indent="450215" algn="ctr">
              <a:spcAft>
                <a:spcPts val="0"/>
              </a:spcAft>
            </a:pPr>
            <a:r>
              <a:rPr lang="uk-UA" sz="2400" b="1" dirty="0">
                <a:latin typeface="Times New Roman" panose="02020603050405020304" pitchFamily="18" charset="0"/>
                <a:ea typeface="Times New Roman" panose="02020603050405020304" pitchFamily="18" charset="0"/>
              </a:rPr>
              <a:t>Дозволи видаються </a:t>
            </a:r>
            <a:endParaRPr lang="en-US" sz="2400" b="1" dirty="0">
              <a:latin typeface="Times New Roman" panose="02020603050405020304" pitchFamily="18" charset="0"/>
              <a:ea typeface="Times New Roman" panose="02020603050405020304" pitchFamily="18" charset="0"/>
            </a:endParaRPr>
          </a:p>
          <a:p>
            <a:pPr indent="450215" algn="ctr">
              <a:spcAft>
                <a:spcPts val="0"/>
              </a:spcAft>
            </a:pPr>
            <a:r>
              <a:rPr lang="uk-UA" sz="2400" b="1" dirty="0">
                <a:latin typeface="Times New Roman" panose="02020603050405020304" pitchFamily="18" charset="0"/>
                <a:ea typeface="Times New Roman" panose="02020603050405020304" pitchFamily="18" charset="0"/>
              </a:rPr>
              <a:t>УП ЦОУП на:</a:t>
            </a:r>
            <a:endParaRPr lang="ru-RU" sz="2400" b="1"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uk-UA" sz="2400" dirty="0">
                <a:latin typeface="Times New Roman" panose="02020603050405020304" pitchFamily="18" charset="0"/>
                <a:ea typeface="Times New Roman" panose="02020603050405020304" pitchFamily="18" charset="0"/>
              </a:rPr>
              <a:t>право придбання, перевезення через митний кордон України, транзит через територію України вогнепальної, пневматичної, холодної, </a:t>
            </a:r>
            <a:r>
              <a:rPr lang="uk-UA" sz="2400" dirty="0" err="1">
                <a:latin typeface="Times New Roman" panose="02020603050405020304" pitchFamily="18" charset="0"/>
                <a:ea typeface="Times New Roman" panose="02020603050405020304" pitchFamily="18" charset="0"/>
              </a:rPr>
              <a:t>охолощеної</a:t>
            </a:r>
            <a:r>
              <a:rPr lang="uk-UA" sz="2400" dirty="0">
                <a:latin typeface="Times New Roman" panose="02020603050405020304" pitchFamily="18" charset="0"/>
                <a:ea typeface="Times New Roman" panose="02020603050405020304" pitchFamily="18" charset="0"/>
              </a:rPr>
              <a:t> зброї, бойових припасів до зброї, основних частин зброї та вибухових матеріалів і речовин міністерствам та іншим центральним органам виконавчої влади, підприємствам, установам, організаціям, суб'єктам господарювання, а також іноземним суб'єктам господарювання на підставі відповідних договорів;</a:t>
            </a:r>
            <a:endParaRPr lang="ru-RU" sz="24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uk-UA" sz="2400" dirty="0">
                <a:latin typeface="Times New Roman" panose="02020603050405020304" pitchFamily="18" charset="0"/>
                <a:ea typeface="Times New Roman" panose="02020603050405020304" pitchFamily="18" charset="0"/>
              </a:rPr>
              <a:t>придбання в Україні та перевезення через митний кордон України (за 5 днів до перевезення) вогнепальної зброї, пневматичної, холодної, </a:t>
            </a:r>
            <a:r>
              <a:rPr lang="uk-UA" sz="2400" dirty="0" err="1">
                <a:latin typeface="Times New Roman" panose="02020603050405020304" pitchFamily="18" charset="0"/>
                <a:ea typeface="Times New Roman" panose="02020603050405020304" pitchFamily="18" charset="0"/>
              </a:rPr>
              <a:t>охолощеної</a:t>
            </a:r>
            <a:r>
              <a:rPr lang="uk-UA" sz="2400" dirty="0">
                <a:latin typeface="Times New Roman" panose="02020603050405020304" pitchFamily="18" charset="0"/>
                <a:ea typeface="Times New Roman" panose="02020603050405020304" pitchFamily="18" charset="0"/>
              </a:rPr>
              <a:t> зброї, бойових припасів до зброї, основних частин зброї, пристроїв та патронів до них іноземцями за погодженням з іноземними дипломатичними представництвами країн, громадянами яких вони є, перевезення ними через митний кордон України, транзит через територію України вогнепальної зброї, бойових припасів до неї, основних частин зброї, холодної зброї для участі в змаганнях здійснюються за клопотанням міністерств та інших центральних органів виконавчої влади України, а з метою полювання - на конкретно визначений уповноваженим на це органом строк;</a:t>
            </a:r>
            <a:endParaRPr lang="ru-RU" sz="2400" dirty="0">
              <a:latin typeface="Times New Roman" panose="02020603050405020304" pitchFamily="18" charset="0"/>
              <a:ea typeface="Times New Roman" panose="02020603050405020304" pitchFamily="18" charset="0"/>
            </a:endParaRPr>
          </a:p>
        </p:txBody>
      </p:sp>
      <p:pic>
        <p:nvPicPr>
          <p:cNvPr id="4" name="Рисунок 3">
            <a:extLst>
              <a:ext uri="{FF2B5EF4-FFF2-40B4-BE49-F238E27FC236}">
                <a16:creationId xmlns:a16="http://schemas.microsoft.com/office/drawing/2014/main" id="{0F108E7B-2273-44A4-9EC2-220EF44973B0}"/>
              </a:ext>
            </a:extLst>
          </p:cNvPr>
          <p:cNvPicPr>
            <a:picLocks noChangeAspect="1"/>
          </p:cNvPicPr>
          <p:nvPr/>
        </p:nvPicPr>
        <p:blipFill>
          <a:blip r:embed="rId2"/>
          <a:stretch>
            <a:fillRect/>
          </a:stretch>
        </p:blipFill>
        <p:spPr>
          <a:xfrm>
            <a:off x="11496599" y="6326902"/>
            <a:ext cx="708129" cy="531097"/>
          </a:xfrm>
          <a:prstGeom prst="rect">
            <a:avLst/>
          </a:prstGeom>
        </p:spPr>
      </p:pic>
    </p:spTree>
    <p:extLst>
      <p:ext uri="{BB962C8B-B14F-4D97-AF65-F5344CB8AC3E}">
        <p14:creationId xmlns:p14="http://schemas.microsoft.com/office/powerpoint/2010/main" val="16970889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011083F7-D28D-4D4B-A21D-399FFF82C3F6}"/>
              </a:ext>
            </a:extLst>
          </p:cNvPr>
          <p:cNvSpPr>
            <a:spLocks noGrp="1"/>
          </p:cNvSpPr>
          <p:nvPr>
            <p:ph idx="1"/>
          </p:nvPr>
        </p:nvSpPr>
        <p:spPr>
          <a:xfrm>
            <a:off x="119336" y="116632"/>
            <a:ext cx="11881320" cy="6552728"/>
          </a:xfrm>
        </p:spPr>
        <p:txBody>
          <a:bodyPr/>
          <a:lstStyle/>
          <a:p>
            <a:pPr marL="342900" lvl="0" indent="-342900">
              <a:buClr>
                <a:srgbClr val="0BD0D9"/>
              </a:buClr>
              <a:buFont typeface="Symbol" panose="05050102010706020507" pitchFamily="18" charset="2"/>
              <a:buChar char=""/>
            </a:pPr>
            <a:endParaRPr lang="en-US" sz="2400" dirty="0">
              <a:solidFill>
                <a:prstClr val="black"/>
              </a:solidFill>
              <a:latin typeface="Times New Roman" panose="02020603050405020304" pitchFamily="18" charset="0"/>
              <a:ea typeface="Times New Roman" panose="02020603050405020304" pitchFamily="18" charset="0"/>
            </a:endParaRPr>
          </a:p>
          <a:p>
            <a:pPr marL="342900" lvl="0" indent="-342900">
              <a:buClr>
                <a:srgbClr val="0BD0D9"/>
              </a:buClr>
              <a:buFont typeface="Symbol" panose="05050102010706020507" pitchFamily="18" charset="2"/>
              <a:buChar char=""/>
            </a:pPr>
            <a:r>
              <a:rPr lang="uk-UA" sz="2400" dirty="0">
                <a:solidFill>
                  <a:prstClr val="black"/>
                </a:solidFill>
                <a:latin typeface="Times New Roman" panose="02020603050405020304" pitchFamily="18" charset="0"/>
                <a:ea typeface="Times New Roman" panose="02020603050405020304" pitchFamily="18" charset="0"/>
              </a:rPr>
              <a:t>функціонування стрілецьких тирів і стрільбищ, мисливсько-спортивних стендів, пунктів вивчення матеріальної частини зброї, спеціальних засобів, правил поводження з ними та їх застосування;</a:t>
            </a:r>
            <a:endParaRPr lang="ru-RU" sz="2400" dirty="0">
              <a:solidFill>
                <a:prstClr val="black"/>
              </a:solidFill>
              <a:latin typeface="Times New Roman" panose="02020603050405020304" pitchFamily="18" charset="0"/>
              <a:ea typeface="Times New Roman" panose="02020603050405020304" pitchFamily="18" charset="0"/>
            </a:endParaRPr>
          </a:p>
          <a:p>
            <a:pPr marL="342900" lvl="0" indent="-342900">
              <a:buClr>
                <a:srgbClr val="0BD0D9"/>
              </a:buClr>
              <a:buFont typeface="Symbol" panose="05050102010706020507" pitchFamily="18" charset="2"/>
              <a:buChar char=""/>
            </a:pPr>
            <a:r>
              <a:rPr lang="uk-UA" sz="2400" dirty="0">
                <a:solidFill>
                  <a:prstClr val="black"/>
                </a:solidFill>
                <a:latin typeface="Times New Roman" panose="02020603050405020304" pitchFamily="18" charset="0"/>
                <a:ea typeface="Times New Roman" panose="02020603050405020304" pitchFamily="18" charset="0"/>
              </a:rPr>
              <a:t>право перевезення через митний кордон України нагородної зброї та патронів до неї;</a:t>
            </a:r>
            <a:endParaRPr lang="ru-RU" sz="2400" dirty="0">
              <a:solidFill>
                <a:prstClr val="black"/>
              </a:solidFill>
              <a:latin typeface="Times New Roman" panose="02020603050405020304" pitchFamily="18" charset="0"/>
              <a:ea typeface="Times New Roman" panose="02020603050405020304" pitchFamily="18" charset="0"/>
            </a:endParaRPr>
          </a:p>
          <a:p>
            <a:pPr marL="342900" lvl="0" indent="-342900">
              <a:buClr>
                <a:srgbClr val="0BD0D9"/>
              </a:buClr>
              <a:buFont typeface="Symbol" panose="05050102010706020507" pitchFamily="18" charset="2"/>
              <a:buChar char=""/>
            </a:pPr>
            <a:r>
              <a:rPr lang="uk-UA" sz="2400" dirty="0">
                <a:solidFill>
                  <a:prstClr val="black"/>
                </a:solidFill>
                <a:latin typeface="Times New Roman" panose="02020603050405020304" pitchFamily="18" charset="0"/>
                <a:ea typeface="Times New Roman" panose="02020603050405020304" pitchFamily="18" charset="0"/>
              </a:rPr>
              <a:t>зберігання, носіння нагородної зброї;</a:t>
            </a:r>
            <a:endParaRPr lang="ru-RU" sz="2400" dirty="0">
              <a:solidFill>
                <a:prstClr val="black"/>
              </a:solidFill>
              <a:latin typeface="Times New Roman" panose="02020603050405020304" pitchFamily="18" charset="0"/>
              <a:ea typeface="Times New Roman" panose="02020603050405020304" pitchFamily="18" charset="0"/>
            </a:endParaRPr>
          </a:p>
          <a:p>
            <a:pPr marL="342900" lvl="0" indent="-342900">
              <a:buClr>
                <a:srgbClr val="0BD0D9"/>
              </a:buClr>
              <a:buFont typeface="Symbol" panose="05050102010706020507" pitchFamily="18" charset="2"/>
              <a:buChar char=""/>
            </a:pPr>
            <a:r>
              <a:rPr lang="uk-UA" sz="2400" dirty="0">
                <a:solidFill>
                  <a:prstClr val="black"/>
                </a:solidFill>
                <a:latin typeface="Times New Roman" panose="02020603050405020304" pitchFamily="18" charset="0"/>
                <a:ea typeface="Times New Roman" panose="02020603050405020304" pitchFamily="18" charset="0"/>
              </a:rPr>
              <a:t>придбання патронів до нагородної зброї.</a:t>
            </a:r>
            <a:endParaRPr lang="ru-RU" sz="2400" dirty="0">
              <a:solidFill>
                <a:prstClr val="black"/>
              </a:solidFill>
              <a:latin typeface="Times New Roman" panose="02020603050405020304" pitchFamily="18" charset="0"/>
              <a:ea typeface="Times New Roman" panose="02020603050405020304" pitchFamily="18" charset="0"/>
            </a:endParaRPr>
          </a:p>
          <a:p>
            <a:pPr marL="0" lvl="0" indent="0">
              <a:buClr>
                <a:srgbClr val="0BD0D9"/>
              </a:buClr>
              <a:buNone/>
            </a:pPr>
            <a:endParaRPr lang="en-US" sz="2400" dirty="0">
              <a:solidFill>
                <a:prstClr val="black"/>
              </a:solidFill>
              <a:latin typeface="Times New Roman" panose="02020603050405020304" pitchFamily="18" charset="0"/>
              <a:ea typeface="Times New Roman" panose="02020603050405020304" pitchFamily="18" charset="0"/>
            </a:endParaRPr>
          </a:p>
          <a:p>
            <a:pPr marL="0" lvl="0" indent="0" algn="just">
              <a:buClr>
                <a:srgbClr val="0BD0D9"/>
              </a:buClr>
              <a:buNone/>
            </a:pPr>
            <a:r>
              <a:rPr lang="uk-UA" sz="2400" b="1" dirty="0">
                <a:solidFill>
                  <a:prstClr val="black"/>
                </a:solidFill>
                <a:latin typeface="Times New Roman" panose="02020603050405020304" pitchFamily="18" charset="0"/>
                <a:ea typeface="Times New Roman" panose="02020603050405020304" pitchFamily="18" charset="0"/>
              </a:rPr>
              <a:t>УП ЦОУП </a:t>
            </a:r>
            <a:r>
              <a:rPr lang="uk-UA" sz="2400" dirty="0">
                <a:solidFill>
                  <a:prstClr val="black"/>
                </a:solidFill>
                <a:latin typeface="Times New Roman" panose="02020603050405020304" pitchFamily="18" charset="0"/>
                <a:ea typeface="Times New Roman" panose="02020603050405020304" pitchFamily="18" charset="0"/>
              </a:rPr>
              <a:t>можуть видаватися всі види дозволів, передбачені законодавством, а також Інструкцією про порядок виготовлення, придбання, зберігання, обліку, перевезення та використання вогнепальної, пневматичної, холодної і </a:t>
            </a:r>
            <a:r>
              <a:rPr lang="uk-UA" sz="2400" dirty="0" err="1">
                <a:solidFill>
                  <a:prstClr val="black"/>
                </a:solidFill>
                <a:latin typeface="Times New Roman" panose="02020603050405020304" pitchFamily="18" charset="0"/>
                <a:ea typeface="Times New Roman" panose="02020603050405020304" pitchFamily="18" charset="0"/>
              </a:rPr>
              <a:t>охолощеної</a:t>
            </a:r>
            <a:r>
              <a:rPr lang="uk-UA" sz="2400" dirty="0">
                <a:solidFill>
                  <a:prstClr val="black"/>
                </a:solidFill>
                <a:latin typeface="Times New Roman" panose="02020603050405020304" pitchFamily="18" charset="0"/>
                <a:ea typeface="Times New Roman" panose="02020603050405020304" pitchFamily="18" charset="0"/>
              </a:rPr>
              <a:t> зброї, пристроїв вітчизняного виробництва для відстрілу патронів, споряджених гумовими чи аналогічними за своїми властивостями метальними снарядами несмертельної дії, та патронів до них, а також боєприпасів до зброї, основних частин зброї та вибухових матеріалів.</a:t>
            </a:r>
            <a:endParaRPr lang="ru-RU" sz="2400" dirty="0">
              <a:solidFill>
                <a:prstClr val="black"/>
              </a:solidFill>
            </a:endParaRPr>
          </a:p>
          <a:p>
            <a:endParaRPr lang="ru-RU" dirty="0"/>
          </a:p>
        </p:txBody>
      </p:sp>
      <p:pic>
        <p:nvPicPr>
          <p:cNvPr id="4" name="Рисунок 3">
            <a:extLst>
              <a:ext uri="{FF2B5EF4-FFF2-40B4-BE49-F238E27FC236}">
                <a16:creationId xmlns:a16="http://schemas.microsoft.com/office/drawing/2014/main" id="{7E93D400-D856-4E1A-931A-1639CF55693C}"/>
              </a:ext>
            </a:extLst>
          </p:cNvPr>
          <p:cNvPicPr>
            <a:picLocks noChangeAspect="1"/>
          </p:cNvPicPr>
          <p:nvPr/>
        </p:nvPicPr>
        <p:blipFill>
          <a:blip r:embed="rId2"/>
          <a:stretch>
            <a:fillRect/>
          </a:stretch>
        </p:blipFill>
        <p:spPr>
          <a:xfrm>
            <a:off x="11496599" y="6326902"/>
            <a:ext cx="708129" cy="531097"/>
          </a:xfrm>
          <a:prstGeom prst="rect">
            <a:avLst/>
          </a:prstGeom>
        </p:spPr>
      </p:pic>
    </p:spTree>
    <p:extLst>
      <p:ext uri="{BB962C8B-B14F-4D97-AF65-F5344CB8AC3E}">
        <p14:creationId xmlns:p14="http://schemas.microsoft.com/office/powerpoint/2010/main" val="2990582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DF142E0-AA5F-4D0E-88A1-CA8CA334D44D}"/>
              </a:ext>
            </a:extLst>
          </p:cNvPr>
          <p:cNvSpPr>
            <a:spLocks noGrp="1"/>
          </p:cNvSpPr>
          <p:nvPr>
            <p:ph idx="1"/>
          </p:nvPr>
        </p:nvSpPr>
        <p:spPr>
          <a:xfrm>
            <a:off x="119336" y="0"/>
            <a:ext cx="11881320" cy="6669360"/>
          </a:xfrm>
        </p:spPr>
        <p:txBody>
          <a:bodyPr>
            <a:noAutofit/>
          </a:bodyPr>
          <a:lstStyle/>
          <a:p>
            <a:pPr indent="450215" algn="ctr">
              <a:spcAft>
                <a:spcPts val="0"/>
              </a:spcAft>
            </a:pPr>
            <a:r>
              <a:rPr lang="uk-UA" sz="2300" b="1" dirty="0">
                <a:latin typeface="Times New Roman" panose="02020603050405020304" pitchFamily="18" charset="0"/>
                <a:ea typeface="Times New Roman" panose="02020603050405020304" pitchFamily="18" charset="0"/>
              </a:rPr>
              <a:t>УП ГУНП видають дозволи на:</a:t>
            </a:r>
            <a:endParaRPr lang="ru-RU" sz="2300" b="1"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uk-UA" sz="2300" dirty="0">
                <a:latin typeface="Times New Roman" panose="02020603050405020304" pitchFamily="18" charset="0"/>
                <a:ea typeface="Times New Roman" panose="02020603050405020304" pitchFamily="18" charset="0"/>
              </a:rPr>
              <a:t>відкриття та функціонування об'єктів дозвільної системи: сховищ, складів, де зберігаються вибухові матеріали і речовини, відкриття стрілецьких тирів і стрільбищ, мисливсько-спортивних стендів, а також підприємств і майстерень з виготовлення і ремонту вогнепальної зброї та боєприпасів до неї, холодної та </a:t>
            </a:r>
            <a:r>
              <a:rPr lang="uk-UA" sz="2300" dirty="0" err="1">
                <a:latin typeface="Times New Roman" panose="02020603050405020304" pitchFamily="18" charset="0"/>
                <a:ea typeface="Times New Roman" panose="02020603050405020304" pitchFamily="18" charset="0"/>
              </a:rPr>
              <a:t>охолощеної</a:t>
            </a:r>
            <a:r>
              <a:rPr lang="uk-UA" sz="2300" dirty="0">
                <a:latin typeface="Times New Roman" panose="02020603050405020304" pitchFamily="18" charset="0"/>
                <a:ea typeface="Times New Roman" panose="02020603050405020304" pitchFamily="18" charset="0"/>
              </a:rPr>
              <a:t> зброї, спеціальних засобів, заряджених речовинами сльозоточивої та дратівної дії, індивідуального захисту, активної оборони, магазинів, у яких здійснюється продаж зброї та бойових припасів до неї, основних частин зброї, пристроїв та патронів до них;</a:t>
            </a:r>
            <a:endParaRPr lang="ru-RU" sz="23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uk-UA" sz="2300" dirty="0">
                <a:latin typeface="Times New Roman" panose="02020603050405020304" pitchFamily="18" charset="0"/>
                <a:ea typeface="Times New Roman" panose="02020603050405020304" pitchFamily="18" charset="0"/>
              </a:rPr>
              <a:t>право перевезення через митний кордон України мисливської вогнепальної зброї, основних частин зброї, бойових припасів до неї, пневматичної, холодної та </a:t>
            </a:r>
            <a:r>
              <a:rPr lang="uk-UA" sz="2300" dirty="0" err="1">
                <a:latin typeface="Times New Roman" panose="02020603050405020304" pitchFamily="18" charset="0"/>
                <a:ea typeface="Times New Roman" panose="02020603050405020304" pitchFamily="18" charset="0"/>
              </a:rPr>
              <a:t>охолощеної</a:t>
            </a:r>
            <a:r>
              <a:rPr lang="uk-UA" sz="2300" dirty="0">
                <a:latin typeface="Times New Roman" panose="02020603050405020304" pitchFamily="18" charset="0"/>
                <a:ea typeface="Times New Roman" panose="02020603050405020304" pitchFamily="18" charset="0"/>
              </a:rPr>
              <a:t> зброї громадянами України;</a:t>
            </a:r>
            <a:endParaRPr lang="ru-RU" sz="23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uk-UA" sz="2300" dirty="0">
                <a:latin typeface="Times New Roman" panose="02020603050405020304" pitchFamily="18" charset="0"/>
                <a:ea typeface="Times New Roman" panose="02020603050405020304" pitchFamily="18" charset="0"/>
              </a:rPr>
              <a:t>придбання, зберігання та носіння мисливської нарізної, гладкоствольної зброї, пневматичної, холодної, </a:t>
            </a:r>
            <a:r>
              <a:rPr lang="uk-UA" sz="2300" dirty="0" err="1">
                <a:latin typeface="Times New Roman" panose="02020603050405020304" pitchFamily="18" charset="0"/>
                <a:ea typeface="Times New Roman" panose="02020603050405020304" pitchFamily="18" charset="0"/>
              </a:rPr>
              <a:t>охолощеної</a:t>
            </a:r>
            <a:r>
              <a:rPr lang="uk-UA" sz="2300" dirty="0">
                <a:latin typeface="Times New Roman" panose="02020603050405020304" pitchFamily="18" charset="0"/>
                <a:ea typeface="Times New Roman" panose="02020603050405020304" pitchFamily="18" charset="0"/>
              </a:rPr>
              <a:t> зброї, пристроїв громадянами України;</a:t>
            </a:r>
            <a:endParaRPr lang="ru-RU" sz="23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uk-UA" sz="2300" dirty="0">
                <a:latin typeface="Times New Roman" panose="02020603050405020304" pitchFamily="18" charset="0"/>
                <a:ea typeface="Times New Roman" panose="02020603050405020304" pitchFamily="18" charset="0"/>
              </a:rPr>
              <a:t>придбання та зберігання відомчої вогнепальної, мисливської зброї, бойових припасів до неї, основних частин зброї, пневматичної, холодної, </a:t>
            </a:r>
            <a:r>
              <a:rPr lang="uk-UA" sz="2300" dirty="0" err="1">
                <a:latin typeface="Times New Roman" panose="02020603050405020304" pitchFamily="18" charset="0"/>
                <a:ea typeface="Times New Roman" panose="02020603050405020304" pitchFamily="18" charset="0"/>
              </a:rPr>
              <a:t>охолощеної</a:t>
            </a:r>
            <a:r>
              <a:rPr lang="uk-UA" sz="2300" dirty="0">
                <a:latin typeface="Times New Roman" panose="02020603050405020304" pitchFamily="18" charset="0"/>
                <a:ea typeface="Times New Roman" panose="02020603050405020304" pitchFamily="18" charset="0"/>
              </a:rPr>
              <a:t> зброї, пристроїв та патронів до них підприємствами, установами, організаціями, суб'єктами господарювання.</a:t>
            </a:r>
            <a:endParaRPr lang="ru-RU" sz="2300" dirty="0">
              <a:latin typeface="Times New Roman" panose="02020603050405020304" pitchFamily="18" charset="0"/>
              <a:ea typeface="Times New Roman" panose="02020603050405020304" pitchFamily="18" charset="0"/>
            </a:endParaRPr>
          </a:p>
          <a:p>
            <a:pPr indent="0" algn="just">
              <a:spcAft>
                <a:spcPts val="0"/>
              </a:spcAft>
              <a:buNone/>
            </a:pPr>
            <a:r>
              <a:rPr lang="uk-UA" sz="2300" dirty="0">
                <a:latin typeface="Times New Roman" panose="02020603050405020304" pitchFamily="18" charset="0"/>
                <a:ea typeface="Times New Roman" panose="02020603050405020304" pitchFamily="18" charset="0"/>
              </a:rPr>
              <a:t>УП ГУНП також можуть видаватися дозволи, які видаються територіальними підрозділами поліції.</a:t>
            </a:r>
            <a:endParaRPr lang="ru-RU" sz="2300" dirty="0">
              <a:latin typeface="Times New Roman" panose="02020603050405020304" pitchFamily="18" charset="0"/>
              <a:ea typeface="Times New Roman" panose="02020603050405020304" pitchFamily="18" charset="0"/>
            </a:endParaRPr>
          </a:p>
          <a:p>
            <a:endParaRPr lang="ru-RU" sz="2300" dirty="0"/>
          </a:p>
        </p:txBody>
      </p:sp>
      <p:pic>
        <p:nvPicPr>
          <p:cNvPr id="4" name="Рисунок 3">
            <a:extLst>
              <a:ext uri="{FF2B5EF4-FFF2-40B4-BE49-F238E27FC236}">
                <a16:creationId xmlns:a16="http://schemas.microsoft.com/office/drawing/2014/main" id="{1905A617-BE02-49FB-86A2-8F333418F14D}"/>
              </a:ext>
            </a:extLst>
          </p:cNvPr>
          <p:cNvPicPr>
            <a:picLocks noChangeAspect="1"/>
          </p:cNvPicPr>
          <p:nvPr/>
        </p:nvPicPr>
        <p:blipFill>
          <a:blip r:embed="rId2"/>
          <a:stretch>
            <a:fillRect/>
          </a:stretch>
        </p:blipFill>
        <p:spPr>
          <a:xfrm>
            <a:off x="11496600" y="6326903"/>
            <a:ext cx="708128" cy="531096"/>
          </a:xfrm>
          <a:prstGeom prst="rect">
            <a:avLst/>
          </a:prstGeom>
        </p:spPr>
      </p:pic>
    </p:spTree>
    <p:extLst>
      <p:ext uri="{BB962C8B-B14F-4D97-AF65-F5344CB8AC3E}">
        <p14:creationId xmlns:p14="http://schemas.microsoft.com/office/powerpoint/2010/main" val="351101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72E0EBB0-E103-4B07-9B89-A198D578A007}"/>
              </a:ext>
            </a:extLst>
          </p:cNvPr>
          <p:cNvSpPr>
            <a:spLocks noGrp="1"/>
          </p:cNvSpPr>
          <p:nvPr>
            <p:ph idx="1"/>
          </p:nvPr>
        </p:nvSpPr>
        <p:spPr>
          <a:xfrm>
            <a:off x="119336" y="116632"/>
            <a:ext cx="11881320" cy="6552728"/>
          </a:xfrm>
        </p:spPr>
        <p:txBody>
          <a:bodyPr>
            <a:normAutofit/>
          </a:bodyPr>
          <a:lstStyle/>
          <a:p>
            <a:pPr indent="450215" algn="ctr">
              <a:spcAft>
                <a:spcPts val="0"/>
              </a:spcAft>
            </a:pPr>
            <a:endParaRPr lang="en-US" sz="2400" b="1" dirty="0">
              <a:latin typeface="Times New Roman" panose="02020603050405020304" pitchFamily="18" charset="0"/>
              <a:ea typeface="Times New Roman" panose="02020603050405020304" pitchFamily="18" charset="0"/>
            </a:endParaRPr>
          </a:p>
          <a:p>
            <a:pPr indent="450215" algn="ctr">
              <a:spcAft>
                <a:spcPts val="0"/>
              </a:spcAft>
            </a:pPr>
            <a:r>
              <a:rPr lang="uk-UA" sz="2400" b="1" dirty="0">
                <a:latin typeface="Times New Roman" panose="02020603050405020304" pitchFamily="18" charset="0"/>
                <a:ea typeface="Times New Roman" panose="02020603050405020304" pitchFamily="18" charset="0"/>
              </a:rPr>
              <a:t>Територіальні підрозділи поліції видають дозволи на:</a:t>
            </a:r>
            <a:endParaRPr lang="ru-RU" sz="2400" b="1"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uk-UA" sz="2400" dirty="0">
                <a:latin typeface="Times New Roman" panose="02020603050405020304" pitchFamily="18" charset="0"/>
                <a:ea typeface="Times New Roman" panose="02020603050405020304" pitchFamily="18" charset="0"/>
              </a:rPr>
              <a:t>придбання і перевезення територією України вибухових матеріалів і речовин;</a:t>
            </a:r>
            <a:endParaRPr lang="ru-RU" sz="24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uk-UA" sz="2400" dirty="0">
                <a:latin typeface="Times New Roman" panose="02020603050405020304" pitchFamily="18" charset="0"/>
                <a:ea typeface="Times New Roman" panose="02020603050405020304" pitchFamily="18" charset="0"/>
              </a:rPr>
              <a:t>носіння і перевезення територією України відомчої вогнепальної, пневматичної, холодної зброї та бойових припасів до неї;</a:t>
            </a:r>
            <a:endParaRPr lang="ru-RU" sz="24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uk-UA" sz="2400" dirty="0">
                <a:latin typeface="Times New Roman" panose="02020603050405020304" pitchFamily="18" charset="0"/>
                <a:ea typeface="Times New Roman" panose="02020603050405020304" pitchFamily="18" charset="0"/>
              </a:rPr>
              <a:t>придбання, зберігання і носіння громадянами України мисливської гладкоствольної зброї, основних частин зброї, бойових припасів до неї, пневматичної, холодної та </a:t>
            </a:r>
            <a:r>
              <a:rPr lang="uk-UA" sz="2400" dirty="0" err="1">
                <a:latin typeface="Times New Roman" panose="02020603050405020304" pitchFamily="18" charset="0"/>
                <a:ea typeface="Times New Roman" panose="02020603050405020304" pitchFamily="18" charset="0"/>
              </a:rPr>
              <a:t>охолощеної</a:t>
            </a:r>
            <a:r>
              <a:rPr lang="uk-UA" sz="2400" dirty="0">
                <a:latin typeface="Times New Roman" panose="02020603050405020304" pitchFamily="18" charset="0"/>
                <a:ea typeface="Times New Roman" panose="02020603050405020304" pitchFamily="18" charset="0"/>
              </a:rPr>
              <a:t> зброї.</a:t>
            </a:r>
            <a:endParaRPr lang="ru-RU" sz="2400" dirty="0">
              <a:latin typeface="Times New Roman" panose="02020603050405020304" pitchFamily="18" charset="0"/>
              <a:ea typeface="Times New Roman" panose="02020603050405020304" pitchFamily="18" charset="0"/>
            </a:endParaRPr>
          </a:p>
          <a:p>
            <a:endParaRPr lang="ru-RU" sz="2400" dirty="0"/>
          </a:p>
        </p:txBody>
      </p:sp>
      <p:pic>
        <p:nvPicPr>
          <p:cNvPr id="4" name="Рисунок 3">
            <a:extLst>
              <a:ext uri="{FF2B5EF4-FFF2-40B4-BE49-F238E27FC236}">
                <a16:creationId xmlns:a16="http://schemas.microsoft.com/office/drawing/2014/main" id="{B1A97074-3A29-46AF-BB87-D01A39CC48D7}"/>
              </a:ext>
            </a:extLst>
          </p:cNvPr>
          <p:cNvPicPr>
            <a:picLocks noChangeAspect="1"/>
          </p:cNvPicPr>
          <p:nvPr/>
        </p:nvPicPr>
        <p:blipFill>
          <a:blip r:embed="rId2"/>
          <a:stretch>
            <a:fillRect/>
          </a:stretch>
        </p:blipFill>
        <p:spPr>
          <a:xfrm>
            <a:off x="11496599" y="6326902"/>
            <a:ext cx="708129" cy="531097"/>
          </a:xfrm>
          <a:prstGeom prst="rect">
            <a:avLst/>
          </a:prstGeom>
        </p:spPr>
      </p:pic>
    </p:spTree>
    <p:extLst>
      <p:ext uri="{BB962C8B-B14F-4D97-AF65-F5344CB8AC3E}">
        <p14:creationId xmlns:p14="http://schemas.microsoft.com/office/powerpoint/2010/main" val="11672113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6C1674F-7068-4A5F-8B81-647B01062425}"/>
              </a:ext>
            </a:extLst>
          </p:cNvPr>
          <p:cNvSpPr>
            <a:spLocks noGrp="1"/>
          </p:cNvSpPr>
          <p:nvPr>
            <p:ph idx="1"/>
          </p:nvPr>
        </p:nvSpPr>
        <p:spPr>
          <a:xfrm>
            <a:off x="119336" y="116632"/>
            <a:ext cx="11881320" cy="6552728"/>
          </a:xfrm>
        </p:spPr>
        <p:txBody>
          <a:bodyPr>
            <a:normAutofit/>
          </a:bodyPr>
          <a:lstStyle/>
          <a:p>
            <a:pPr algn="just"/>
            <a:endParaRPr lang="en-US" sz="2400" dirty="0">
              <a:solidFill>
                <a:srgbClr val="333333"/>
              </a:solidFill>
              <a:latin typeface="Times New Roman" panose="02020603050405020304" pitchFamily="18" charset="0"/>
            </a:endParaRPr>
          </a:p>
          <a:p>
            <a:pPr algn="just"/>
            <a:endParaRPr lang="en-US" sz="2400" dirty="0">
              <a:solidFill>
                <a:srgbClr val="333333"/>
              </a:solidFill>
              <a:latin typeface="Times New Roman" panose="02020603050405020304" pitchFamily="18" charset="0"/>
            </a:endParaRPr>
          </a:p>
          <a:p>
            <a:pPr algn="just"/>
            <a:r>
              <a:rPr lang="uk-UA" sz="2400" dirty="0">
                <a:solidFill>
                  <a:srgbClr val="333333"/>
                </a:solidFill>
                <a:latin typeface="Times New Roman" panose="02020603050405020304" pitchFamily="18" charset="0"/>
              </a:rPr>
              <a:t>Залежно від виду дозволів, що видаються, вони підписуються відповідно Головою Національної поліції України та його заступниками, начальником Департаменту, до складу якого входить УП ЦОУП, та його заступниками, начальником УП ЦОУП, начальником ГУНП та його заступниками (крім нагородної зброї та боєприпасів до неї), керівником управління, до складу якого входить УП ГУНП, та начальником УП ГУНП; у територіальних підрозділах поліції - начальниками або їх заступниками особисто і скріплюються гербовою печаткою органів Національної поліції або печаткою територіальних підрозділів поліції.</a:t>
            </a:r>
            <a:endParaRPr lang="uk-UA" sz="2400" dirty="0"/>
          </a:p>
        </p:txBody>
      </p:sp>
      <p:pic>
        <p:nvPicPr>
          <p:cNvPr id="4" name="Рисунок 3">
            <a:extLst>
              <a:ext uri="{FF2B5EF4-FFF2-40B4-BE49-F238E27FC236}">
                <a16:creationId xmlns:a16="http://schemas.microsoft.com/office/drawing/2014/main" id="{BC326B94-7256-47C5-8C88-9BF1B0B52C33}"/>
              </a:ext>
            </a:extLst>
          </p:cNvPr>
          <p:cNvPicPr>
            <a:picLocks noChangeAspect="1"/>
          </p:cNvPicPr>
          <p:nvPr/>
        </p:nvPicPr>
        <p:blipFill>
          <a:blip r:embed="rId2"/>
          <a:stretch>
            <a:fillRect/>
          </a:stretch>
        </p:blipFill>
        <p:spPr>
          <a:xfrm>
            <a:off x="11496599" y="6326902"/>
            <a:ext cx="708129" cy="531097"/>
          </a:xfrm>
          <a:prstGeom prst="rect">
            <a:avLst/>
          </a:prstGeom>
        </p:spPr>
      </p:pic>
    </p:spTree>
    <p:extLst>
      <p:ext uri="{BB962C8B-B14F-4D97-AF65-F5344CB8AC3E}">
        <p14:creationId xmlns:p14="http://schemas.microsoft.com/office/powerpoint/2010/main" val="22005112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65D3F2A-2DAA-42C3-8764-620E76288E43}"/>
              </a:ext>
            </a:extLst>
          </p:cNvPr>
          <p:cNvSpPr>
            <a:spLocks noGrp="1"/>
          </p:cNvSpPr>
          <p:nvPr>
            <p:ph idx="1"/>
          </p:nvPr>
        </p:nvSpPr>
        <p:spPr>
          <a:xfrm>
            <a:off x="191344" y="188640"/>
            <a:ext cx="11809312" cy="6480720"/>
          </a:xfrm>
        </p:spPr>
        <p:txBody>
          <a:bodyPr>
            <a:normAutofit/>
          </a:bodyPr>
          <a:lstStyle/>
          <a:p>
            <a:pPr algn="ctr"/>
            <a:endParaRPr lang="en-US" sz="2400" b="1" dirty="0">
              <a:solidFill>
                <a:srgbClr val="333333"/>
              </a:solidFill>
              <a:latin typeface="Times New Roman" panose="02020603050405020304" pitchFamily="18" charset="0"/>
            </a:endParaRPr>
          </a:p>
          <a:p>
            <a:pPr algn="ctr"/>
            <a:r>
              <a:rPr lang="uk-UA" sz="2400" b="1" dirty="0">
                <a:solidFill>
                  <a:srgbClr val="333333"/>
                </a:solidFill>
                <a:latin typeface="Times New Roman" panose="02020603050405020304" pitchFamily="18" charset="0"/>
              </a:rPr>
              <a:t>Строк дії дозволів:</a:t>
            </a:r>
          </a:p>
          <a:p>
            <a:pPr algn="just"/>
            <a:r>
              <a:rPr lang="uk-UA" sz="2400" dirty="0">
                <a:solidFill>
                  <a:srgbClr val="333333"/>
                </a:solidFill>
                <a:latin typeface="Times New Roman" panose="02020603050405020304" pitchFamily="18" charset="0"/>
              </a:rPr>
              <a:t>на виготовлення, зберігання та використання предметів, матеріалів і речовин, відкриття та функціонування підприємств, майстерень і лабораторій, на які поширюється дозвільна система, які видаються на ім'я керівників підприємств, установ і організацій, а також громадянам, - </a:t>
            </a:r>
            <a:r>
              <a:rPr lang="uk-UA" sz="2400" b="1" dirty="0">
                <a:solidFill>
                  <a:srgbClr val="333333"/>
                </a:solidFill>
                <a:latin typeface="Times New Roman" panose="02020603050405020304" pitchFamily="18" charset="0"/>
              </a:rPr>
              <a:t>3 роки;</a:t>
            </a:r>
            <a:endParaRPr lang="en-US" sz="2400" b="1" dirty="0">
              <a:solidFill>
                <a:srgbClr val="333333"/>
              </a:solidFill>
              <a:latin typeface="Times New Roman" panose="02020603050405020304" pitchFamily="18" charset="0"/>
            </a:endParaRPr>
          </a:p>
          <a:p>
            <a:pPr algn="just"/>
            <a:endParaRPr lang="uk-UA" sz="2400" dirty="0">
              <a:solidFill>
                <a:srgbClr val="333333"/>
              </a:solidFill>
              <a:latin typeface="Times New Roman" panose="02020603050405020304" pitchFamily="18" charset="0"/>
            </a:endParaRPr>
          </a:p>
          <a:p>
            <a:pPr algn="just"/>
            <a:r>
              <a:rPr lang="uk-UA" sz="2400" dirty="0">
                <a:solidFill>
                  <a:srgbClr val="333333"/>
                </a:solidFill>
                <a:latin typeface="Times New Roman" panose="02020603050405020304" pitchFamily="18" charset="0"/>
              </a:rPr>
              <a:t>на придбання та перевезення цих предметів, матеріалів і речовин - </a:t>
            </a:r>
            <a:r>
              <a:rPr lang="uk-UA" sz="2400" b="1" dirty="0">
                <a:solidFill>
                  <a:srgbClr val="333333"/>
                </a:solidFill>
                <a:latin typeface="Times New Roman" panose="02020603050405020304" pitchFamily="18" charset="0"/>
              </a:rPr>
              <a:t>до 3 місяців;</a:t>
            </a:r>
            <a:endParaRPr lang="en-US" sz="2400" b="1" dirty="0">
              <a:solidFill>
                <a:srgbClr val="333333"/>
              </a:solidFill>
              <a:latin typeface="Times New Roman" panose="02020603050405020304" pitchFamily="18" charset="0"/>
            </a:endParaRPr>
          </a:p>
          <a:p>
            <a:pPr algn="just"/>
            <a:endParaRPr lang="uk-UA" sz="2400" dirty="0">
              <a:solidFill>
                <a:srgbClr val="333333"/>
              </a:solidFill>
              <a:latin typeface="Times New Roman" panose="02020603050405020304" pitchFamily="18" charset="0"/>
            </a:endParaRPr>
          </a:p>
          <a:p>
            <a:pPr algn="just"/>
            <a:r>
              <a:rPr lang="uk-UA" sz="2400" dirty="0">
                <a:solidFill>
                  <a:srgbClr val="333333"/>
                </a:solidFill>
                <a:latin typeface="Times New Roman" panose="02020603050405020304" pitchFamily="18" charset="0"/>
              </a:rPr>
              <a:t>на придбання вибухових матеріалів - </a:t>
            </a:r>
            <a:r>
              <a:rPr lang="uk-UA" sz="2400" b="1" dirty="0">
                <a:solidFill>
                  <a:srgbClr val="333333"/>
                </a:solidFill>
                <a:latin typeface="Times New Roman" panose="02020603050405020304" pitchFamily="18" charset="0"/>
              </a:rPr>
              <a:t>до 6 місяців.</a:t>
            </a:r>
          </a:p>
          <a:p>
            <a:endParaRPr lang="uk-UA" sz="2400" dirty="0"/>
          </a:p>
        </p:txBody>
      </p:sp>
      <p:pic>
        <p:nvPicPr>
          <p:cNvPr id="4" name="Рисунок 3">
            <a:extLst>
              <a:ext uri="{FF2B5EF4-FFF2-40B4-BE49-F238E27FC236}">
                <a16:creationId xmlns:a16="http://schemas.microsoft.com/office/drawing/2014/main" id="{66780E94-DFF8-4C12-91C8-8C13449713A8}"/>
              </a:ext>
            </a:extLst>
          </p:cNvPr>
          <p:cNvPicPr>
            <a:picLocks noChangeAspect="1"/>
          </p:cNvPicPr>
          <p:nvPr/>
        </p:nvPicPr>
        <p:blipFill>
          <a:blip r:embed="rId2"/>
          <a:stretch>
            <a:fillRect/>
          </a:stretch>
        </p:blipFill>
        <p:spPr>
          <a:xfrm>
            <a:off x="11496599" y="6326902"/>
            <a:ext cx="708129" cy="531097"/>
          </a:xfrm>
          <a:prstGeom prst="rect">
            <a:avLst/>
          </a:prstGeom>
        </p:spPr>
      </p:pic>
    </p:spTree>
    <p:extLst>
      <p:ext uri="{BB962C8B-B14F-4D97-AF65-F5344CB8AC3E}">
        <p14:creationId xmlns:p14="http://schemas.microsoft.com/office/powerpoint/2010/main" val="4008757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19336" y="188640"/>
            <a:ext cx="11953328" cy="6552728"/>
          </a:xfrm>
        </p:spPr>
        <p:txBody>
          <a:bodyPr>
            <a:normAutofit/>
          </a:bodyPr>
          <a:lstStyle/>
          <a:p>
            <a:pPr algn="ctr">
              <a:spcBef>
                <a:spcPts val="0"/>
              </a:spcBef>
            </a:pPr>
            <a:r>
              <a:rPr lang="uk-UA" sz="2400" b="1" dirty="0">
                <a:latin typeface="Times New Roman"/>
                <a:ea typeface="Times New Roman"/>
              </a:rPr>
              <a:t>ПЛАН ЛЕКЦІЇ: </a:t>
            </a:r>
          </a:p>
          <a:p>
            <a:pPr algn="ctr">
              <a:spcBef>
                <a:spcPts val="0"/>
              </a:spcBef>
            </a:pPr>
            <a:endParaRPr lang="ru-RU" sz="2400" dirty="0">
              <a:latin typeface="Times New Roman"/>
              <a:ea typeface="Times New Roman"/>
            </a:endParaRPr>
          </a:p>
          <a:p>
            <a:pPr algn="just">
              <a:spcBef>
                <a:spcPts val="0"/>
              </a:spcBef>
            </a:pPr>
            <a:r>
              <a:rPr lang="uk-UA" sz="2400" b="1" spc="-30" dirty="0">
                <a:latin typeface="Times New Roman"/>
                <a:ea typeface="Times New Roman"/>
              </a:rPr>
              <a:t>1. Поняття та призначення дозвільної системи, перелік об’єктів і предметів на які поширюються її правила.</a:t>
            </a:r>
          </a:p>
          <a:p>
            <a:pPr algn="just">
              <a:spcBef>
                <a:spcPts val="0"/>
              </a:spcBef>
            </a:pPr>
            <a:endParaRPr lang="uk-UA" sz="2400" b="1" spc="-30" dirty="0">
              <a:latin typeface="Times New Roman"/>
              <a:ea typeface="Times New Roman"/>
            </a:endParaRPr>
          </a:p>
          <a:p>
            <a:pPr algn="just">
              <a:spcBef>
                <a:spcPts val="0"/>
              </a:spcBef>
            </a:pPr>
            <a:r>
              <a:rPr lang="uk-UA" sz="2400" b="1" spc="-30" dirty="0">
                <a:latin typeface="Times New Roman"/>
                <a:ea typeface="Times New Roman"/>
              </a:rPr>
              <a:t>2. Правова основа та порядок видачі дозволів на придбання зброї і боєприпасів.</a:t>
            </a:r>
          </a:p>
          <a:p>
            <a:pPr algn="just">
              <a:spcBef>
                <a:spcPts val="0"/>
              </a:spcBef>
            </a:pPr>
            <a:endParaRPr lang="uk-UA" sz="2400" b="1" spc="-30" dirty="0">
              <a:latin typeface="Times New Roman"/>
              <a:ea typeface="Times New Roman"/>
            </a:endParaRPr>
          </a:p>
          <a:p>
            <a:pPr algn="just">
              <a:spcBef>
                <a:spcPts val="0"/>
              </a:spcBef>
            </a:pPr>
            <a:r>
              <a:rPr lang="uk-UA" sz="2400" b="1" spc="-30" dirty="0">
                <a:latin typeface="Times New Roman"/>
                <a:ea typeface="Times New Roman"/>
              </a:rPr>
              <a:t>3. Порядок перевірки об’єктів дозвільної системи та власників мисливської зброї. Відповідальність за порушення правил дозвільної системи.</a:t>
            </a:r>
          </a:p>
          <a:p>
            <a:pPr algn="just">
              <a:spcBef>
                <a:spcPts val="0"/>
              </a:spcBef>
            </a:pPr>
            <a:endParaRPr lang="uk-UA" sz="2400" b="1" spc="-30" dirty="0">
              <a:latin typeface="Times New Roman"/>
              <a:ea typeface="Times New Roman"/>
            </a:endParaRPr>
          </a:p>
          <a:p>
            <a:pPr algn="just">
              <a:spcBef>
                <a:spcPts val="0"/>
              </a:spcBef>
            </a:pPr>
            <a:endParaRPr lang="uk-UA" sz="2400" dirty="0"/>
          </a:p>
        </p:txBody>
      </p:sp>
      <p:pic>
        <p:nvPicPr>
          <p:cNvPr id="2" name="Рисунок 1">
            <a:extLst>
              <a:ext uri="{FF2B5EF4-FFF2-40B4-BE49-F238E27FC236}">
                <a16:creationId xmlns:a16="http://schemas.microsoft.com/office/drawing/2014/main" id="{DA558F8A-264E-4894-8D87-CE20CA14030C}"/>
              </a:ext>
            </a:extLst>
          </p:cNvPr>
          <p:cNvPicPr>
            <a:picLocks noChangeAspect="1"/>
          </p:cNvPicPr>
          <p:nvPr/>
        </p:nvPicPr>
        <p:blipFill>
          <a:blip r:embed="rId2"/>
          <a:stretch>
            <a:fillRect/>
          </a:stretch>
        </p:blipFill>
        <p:spPr>
          <a:xfrm>
            <a:off x="11424592" y="6282442"/>
            <a:ext cx="767408" cy="575557"/>
          </a:xfrm>
          <a:prstGeom prst="rect">
            <a:avLst/>
          </a:prstGeom>
        </p:spPr>
      </p:pic>
    </p:spTree>
    <p:extLst>
      <p:ext uri="{BB962C8B-B14F-4D97-AF65-F5344CB8AC3E}">
        <p14:creationId xmlns:p14="http://schemas.microsoft.com/office/powerpoint/2010/main" val="421482412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910B320-238F-406B-9CBD-4F0E150F14C8}"/>
              </a:ext>
            </a:extLst>
          </p:cNvPr>
          <p:cNvSpPr>
            <a:spLocks noGrp="1"/>
          </p:cNvSpPr>
          <p:nvPr>
            <p:ph idx="1"/>
          </p:nvPr>
        </p:nvSpPr>
        <p:spPr>
          <a:xfrm>
            <a:off x="191344" y="116632"/>
            <a:ext cx="11809312" cy="6552728"/>
          </a:xfrm>
        </p:spPr>
        <p:txBody>
          <a:bodyPr>
            <a:normAutofit/>
          </a:bodyPr>
          <a:lstStyle/>
          <a:p>
            <a:pPr marL="0" indent="0" algn="just">
              <a:buNone/>
            </a:pPr>
            <a:endParaRPr lang="uk-UA" sz="2400" dirty="0">
              <a:solidFill>
                <a:srgbClr val="333333"/>
              </a:solidFill>
              <a:latin typeface="Times New Roman" panose="02020603050405020304" pitchFamily="18" charset="0"/>
            </a:endParaRPr>
          </a:p>
          <a:p>
            <a:pPr algn="just"/>
            <a:r>
              <a:rPr lang="uk-UA" sz="2400" b="1" dirty="0">
                <a:solidFill>
                  <a:srgbClr val="333333"/>
                </a:solidFill>
                <a:latin typeface="Times New Roman" panose="02020603050405020304" pitchFamily="18" charset="0"/>
              </a:rPr>
              <a:t>Дозвільна система, що здійснюється органами поліції, поширюється </a:t>
            </a:r>
            <a:r>
              <a:rPr lang="uk-UA" sz="2400" dirty="0">
                <a:solidFill>
                  <a:srgbClr val="333333"/>
                </a:solidFill>
                <a:latin typeface="Times New Roman" panose="02020603050405020304" pitchFamily="18" charset="0"/>
              </a:rPr>
              <a:t>на бойову нарізну військових зразків зброю або виготовлену за спеціальним замовленням, </a:t>
            </a:r>
            <a:r>
              <a:rPr lang="uk-UA" sz="2400" dirty="0" err="1">
                <a:solidFill>
                  <a:srgbClr val="333333"/>
                </a:solidFill>
                <a:latin typeface="Times New Roman" panose="02020603050405020304" pitchFamily="18" charset="0"/>
              </a:rPr>
              <a:t>охолощену</a:t>
            </a:r>
            <a:r>
              <a:rPr lang="uk-UA" sz="2400" dirty="0">
                <a:solidFill>
                  <a:srgbClr val="333333"/>
                </a:solidFill>
                <a:latin typeface="Times New Roman" panose="02020603050405020304" pitchFamily="18" charset="0"/>
              </a:rPr>
              <a:t>, нейтралізовану, несучасну, спортивну, мисливську вогнепальну зброю, бойові припаси до зброї, основні частини зброї, пневматичну, холодну зброю, пристрої та патрони до них, що належать підприємствам, установам, організаціям, суб'єктам господарювання та громадянам.</a:t>
            </a:r>
          </a:p>
          <a:p>
            <a:pPr marL="0" indent="0">
              <a:buNone/>
            </a:pPr>
            <a:endParaRPr lang="uk-UA" sz="2400" dirty="0">
              <a:solidFill>
                <a:srgbClr val="333333"/>
              </a:solidFill>
              <a:latin typeface="Times New Roman" panose="02020603050405020304" pitchFamily="18" charset="0"/>
            </a:endParaRPr>
          </a:p>
          <a:p>
            <a:pPr algn="just"/>
            <a:r>
              <a:rPr lang="uk-UA" sz="2400" dirty="0">
                <a:solidFill>
                  <a:srgbClr val="333333"/>
                </a:solidFill>
                <a:latin typeface="Times New Roman" panose="02020603050405020304" pitchFamily="18" charset="0"/>
              </a:rPr>
              <a:t>Правом придбання мисливської гладкоствольної зброї та основних частин до неї користуються громадяни України, які досягли 21-річного віку, мисливської нарізної зброї та основних частин до неї - 25-річного віку, холодної, </a:t>
            </a:r>
            <a:r>
              <a:rPr lang="uk-UA" sz="2400" dirty="0" err="1">
                <a:solidFill>
                  <a:srgbClr val="333333"/>
                </a:solidFill>
                <a:latin typeface="Times New Roman" panose="02020603050405020304" pitchFamily="18" charset="0"/>
              </a:rPr>
              <a:t>охолощеної</a:t>
            </a:r>
            <a:r>
              <a:rPr lang="uk-UA" sz="2400" dirty="0">
                <a:solidFill>
                  <a:srgbClr val="333333"/>
                </a:solidFill>
                <a:latin typeface="Times New Roman" panose="02020603050405020304" pitchFamily="18" charset="0"/>
              </a:rPr>
              <a:t> та пневматичної зброї та основних частин до неї - 18-річного віку. </a:t>
            </a:r>
          </a:p>
          <a:p>
            <a:pPr algn="just"/>
            <a:endParaRPr lang="uk-UA" sz="2400" dirty="0">
              <a:solidFill>
                <a:srgbClr val="333333"/>
              </a:solidFill>
              <a:latin typeface="Times New Roman" panose="02020603050405020304" pitchFamily="18" charset="0"/>
            </a:endParaRPr>
          </a:p>
          <a:p>
            <a:pPr algn="just"/>
            <a:r>
              <a:rPr lang="uk-UA" sz="2400" dirty="0">
                <a:solidFill>
                  <a:srgbClr val="333333"/>
                </a:solidFill>
                <a:latin typeface="Times New Roman" panose="02020603050405020304" pitchFamily="18" charset="0"/>
              </a:rPr>
              <a:t>Кількість зброї, яку може мати громадянин України, не обмежена, однак власник зброї повинен забезпечити її безумовну схоронність.</a:t>
            </a:r>
            <a:endParaRPr lang="uk-UA" sz="2400" dirty="0"/>
          </a:p>
        </p:txBody>
      </p:sp>
      <p:pic>
        <p:nvPicPr>
          <p:cNvPr id="4" name="Рисунок 3">
            <a:extLst>
              <a:ext uri="{FF2B5EF4-FFF2-40B4-BE49-F238E27FC236}">
                <a16:creationId xmlns:a16="http://schemas.microsoft.com/office/drawing/2014/main" id="{C849F4FC-0C93-4BDA-A1A6-7EBE182ED4F3}"/>
              </a:ext>
            </a:extLst>
          </p:cNvPr>
          <p:cNvPicPr>
            <a:picLocks noChangeAspect="1"/>
          </p:cNvPicPr>
          <p:nvPr/>
        </p:nvPicPr>
        <p:blipFill>
          <a:blip r:embed="rId2"/>
          <a:stretch>
            <a:fillRect/>
          </a:stretch>
        </p:blipFill>
        <p:spPr>
          <a:xfrm>
            <a:off x="11496599" y="6326902"/>
            <a:ext cx="708129" cy="531097"/>
          </a:xfrm>
          <a:prstGeom prst="rect">
            <a:avLst/>
          </a:prstGeom>
        </p:spPr>
      </p:pic>
    </p:spTree>
    <p:extLst>
      <p:ext uri="{BB962C8B-B14F-4D97-AF65-F5344CB8AC3E}">
        <p14:creationId xmlns:p14="http://schemas.microsoft.com/office/powerpoint/2010/main" val="25926836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7DC13083-73B1-4C99-9FAF-FCFB4ACE32D0}"/>
              </a:ext>
            </a:extLst>
          </p:cNvPr>
          <p:cNvSpPr>
            <a:spLocks noGrp="1"/>
          </p:cNvSpPr>
          <p:nvPr>
            <p:ph idx="1"/>
          </p:nvPr>
        </p:nvSpPr>
        <p:spPr>
          <a:xfrm>
            <a:off x="263352" y="188640"/>
            <a:ext cx="11809312" cy="6480720"/>
          </a:xfrm>
        </p:spPr>
        <p:txBody>
          <a:bodyPr>
            <a:normAutofit/>
          </a:bodyPr>
          <a:lstStyle/>
          <a:p>
            <a:pPr algn="ctr"/>
            <a:r>
              <a:rPr lang="uk-UA" sz="2400" b="1" dirty="0">
                <a:solidFill>
                  <a:srgbClr val="333333"/>
                </a:solidFill>
                <a:latin typeface="Times New Roman" panose="02020603050405020304" pitchFamily="18" charset="0"/>
              </a:rPr>
              <a:t>Для одержання в органах поліції </a:t>
            </a:r>
            <a:r>
              <a:rPr lang="uk-UA" sz="2400" b="1" u="sng" dirty="0">
                <a:solidFill>
                  <a:srgbClr val="333333"/>
                </a:solidFill>
                <a:latin typeface="Times New Roman" panose="02020603050405020304" pitchFamily="18" charset="0"/>
              </a:rPr>
              <a:t>дозволу на придбання </a:t>
            </a:r>
            <a:r>
              <a:rPr lang="uk-UA" sz="2400" b="1" dirty="0">
                <a:solidFill>
                  <a:srgbClr val="333333"/>
                </a:solidFill>
                <a:latin typeface="Times New Roman" panose="02020603050405020304" pitchFamily="18" charset="0"/>
              </a:rPr>
              <a:t>мисливської вогнепальної нарізної, гладкоствольної зброї, пневматичної зброї, холодної та </a:t>
            </a:r>
            <a:r>
              <a:rPr lang="uk-UA" sz="2400" b="1" dirty="0" err="1">
                <a:solidFill>
                  <a:srgbClr val="333333"/>
                </a:solidFill>
                <a:latin typeface="Times New Roman" panose="02020603050405020304" pitchFamily="18" charset="0"/>
              </a:rPr>
              <a:t>охолощеної</a:t>
            </a:r>
            <a:r>
              <a:rPr lang="uk-UA" sz="2400" b="1" dirty="0">
                <a:solidFill>
                  <a:srgbClr val="333333"/>
                </a:solidFill>
                <a:latin typeface="Times New Roman" panose="02020603050405020304" pitchFamily="18" charset="0"/>
              </a:rPr>
              <a:t> зброї подаються такі документи:</a:t>
            </a:r>
          </a:p>
          <a:p>
            <a:pPr algn="just"/>
            <a:r>
              <a:rPr lang="uk-UA" sz="2400" dirty="0">
                <a:solidFill>
                  <a:srgbClr val="333333"/>
                </a:solidFill>
                <a:latin typeface="Times New Roman" panose="02020603050405020304" pitchFamily="18" charset="0"/>
              </a:rPr>
              <a:t>заява щодо видачі дозволу на придбання зброї на ім'я керівника органу поліції за місцем проживання заявника;</a:t>
            </a:r>
          </a:p>
          <a:p>
            <a:pPr algn="just"/>
            <a:r>
              <a:rPr lang="uk-UA" sz="2400" dirty="0">
                <a:solidFill>
                  <a:srgbClr val="333333"/>
                </a:solidFill>
                <a:latin typeface="Times New Roman" panose="02020603050405020304" pitchFamily="18" charset="0"/>
              </a:rPr>
              <a:t>заповнена картка-заява;</a:t>
            </a:r>
          </a:p>
          <a:p>
            <a:pPr algn="just"/>
            <a:r>
              <a:rPr lang="uk-UA" sz="2400" dirty="0">
                <a:solidFill>
                  <a:srgbClr val="333333"/>
                </a:solidFill>
                <a:latin typeface="Times New Roman" panose="02020603050405020304" pitchFamily="18" charset="0"/>
              </a:rPr>
              <a:t>медична довідка (крім </a:t>
            </a:r>
            <a:r>
              <a:rPr lang="uk-UA" sz="2400" dirty="0" err="1">
                <a:solidFill>
                  <a:srgbClr val="333333"/>
                </a:solidFill>
                <a:latin typeface="Times New Roman" panose="02020603050405020304" pitchFamily="18" charset="0"/>
              </a:rPr>
              <a:t>охолощеної</a:t>
            </a:r>
            <a:r>
              <a:rPr lang="uk-UA" sz="2400" dirty="0">
                <a:solidFill>
                  <a:srgbClr val="333333"/>
                </a:solidFill>
                <a:latin typeface="Times New Roman" panose="02020603050405020304" pitchFamily="18" charset="0"/>
              </a:rPr>
              <a:t> зброї);</a:t>
            </a:r>
          </a:p>
          <a:p>
            <a:pPr algn="just"/>
            <a:r>
              <a:rPr lang="uk-UA" sz="2400" dirty="0">
                <a:solidFill>
                  <a:srgbClr val="333333"/>
                </a:solidFill>
                <a:latin typeface="Times New Roman" panose="02020603050405020304" pitchFamily="18" charset="0"/>
              </a:rPr>
              <a:t>довідка про вивчення матеріальної частини зброї, спеціальних засобів, правил поводження з ними та їх застосування (крім </a:t>
            </a:r>
            <a:r>
              <a:rPr lang="uk-UA" sz="2400" dirty="0" err="1">
                <a:solidFill>
                  <a:srgbClr val="333333"/>
                </a:solidFill>
                <a:latin typeface="Times New Roman" panose="02020603050405020304" pitchFamily="18" charset="0"/>
              </a:rPr>
              <a:t>охолощеної</a:t>
            </a:r>
            <a:r>
              <a:rPr lang="uk-UA" sz="2400" dirty="0">
                <a:solidFill>
                  <a:srgbClr val="333333"/>
                </a:solidFill>
                <a:latin typeface="Times New Roman" panose="02020603050405020304" pitchFamily="18" charset="0"/>
              </a:rPr>
              <a:t> зброї);</a:t>
            </a:r>
          </a:p>
          <a:p>
            <a:pPr algn="just"/>
            <a:r>
              <a:rPr lang="uk-UA" sz="2400" dirty="0">
                <a:solidFill>
                  <a:srgbClr val="333333"/>
                </a:solidFill>
                <a:latin typeface="Times New Roman" panose="02020603050405020304" pitchFamily="18" charset="0"/>
              </a:rPr>
              <a:t>платіжний документ (платіжне доручення, квитанція) з відміткою банку, відділення поштового зв'язку або коду проведеної операції про внесення коштів за надання відповідної платної послуги;</a:t>
            </a:r>
          </a:p>
          <a:p>
            <a:pPr algn="just"/>
            <a:r>
              <a:rPr lang="uk-UA" sz="2400" dirty="0">
                <a:solidFill>
                  <a:srgbClr val="333333"/>
                </a:solidFill>
                <a:latin typeface="Times New Roman" panose="02020603050405020304" pitchFamily="18" charset="0"/>
              </a:rPr>
              <a:t>копії 1, 2 та 11 сторінок паспорта громадянина України (для осіб, яким видано паспорт громадянина України з безконтактним електронним носієм, - копію паспорта та витягу з Єдиного державного демографічного реєстру щодо реєстрації місця проживання).</a:t>
            </a:r>
          </a:p>
          <a:p>
            <a:endParaRPr lang="uk-UA" sz="2400" dirty="0"/>
          </a:p>
        </p:txBody>
      </p:sp>
      <p:pic>
        <p:nvPicPr>
          <p:cNvPr id="4" name="Рисунок 3">
            <a:extLst>
              <a:ext uri="{FF2B5EF4-FFF2-40B4-BE49-F238E27FC236}">
                <a16:creationId xmlns:a16="http://schemas.microsoft.com/office/drawing/2014/main" id="{21ABFB05-0813-41AF-AE31-5F2E9FBDEBBA}"/>
              </a:ext>
            </a:extLst>
          </p:cNvPr>
          <p:cNvPicPr>
            <a:picLocks noChangeAspect="1"/>
          </p:cNvPicPr>
          <p:nvPr/>
        </p:nvPicPr>
        <p:blipFill>
          <a:blip r:embed="rId2"/>
          <a:stretch>
            <a:fillRect/>
          </a:stretch>
        </p:blipFill>
        <p:spPr>
          <a:xfrm>
            <a:off x="11496599" y="6326902"/>
            <a:ext cx="708129" cy="531097"/>
          </a:xfrm>
          <a:prstGeom prst="rect">
            <a:avLst/>
          </a:prstGeom>
        </p:spPr>
      </p:pic>
    </p:spTree>
    <p:extLst>
      <p:ext uri="{BB962C8B-B14F-4D97-AF65-F5344CB8AC3E}">
        <p14:creationId xmlns:p14="http://schemas.microsoft.com/office/powerpoint/2010/main" val="40408230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4413CE9F-B4DB-4F11-8050-4E7ED3B16165}"/>
              </a:ext>
            </a:extLst>
          </p:cNvPr>
          <p:cNvSpPr>
            <a:spLocks noGrp="1"/>
          </p:cNvSpPr>
          <p:nvPr>
            <p:ph idx="1"/>
          </p:nvPr>
        </p:nvSpPr>
        <p:spPr>
          <a:xfrm>
            <a:off x="191344" y="116632"/>
            <a:ext cx="11809312" cy="6552728"/>
          </a:xfrm>
        </p:spPr>
        <p:txBody>
          <a:bodyPr>
            <a:noAutofit/>
          </a:bodyPr>
          <a:lstStyle/>
          <a:p>
            <a:pPr algn="just"/>
            <a:endParaRPr lang="uk-UA" sz="2400" dirty="0">
              <a:solidFill>
                <a:srgbClr val="333333"/>
              </a:solidFill>
              <a:latin typeface="Times New Roman" panose="02020603050405020304" pitchFamily="18" charset="0"/>
            </a:endParaRPr>
          </a:p>
          <a:p>
            <a:pPr algn="just"/>
            <a:endParaRPr lang="uk-UA" sz="2400" dirty="0">
              <a:solidFill>
                <a:srgbClr val="333333"/>
              </a:solidFill>
              <a:latin typeface="Times New Roman" panose="02020603050405020304" pitchFamily="18" charset="0"/>
            </a:endParaRPr>
          </a:p>
          <a:p>
            <a:pPr algn="just"/>
            <a:endParaRPr lang="uk-UA" sz="2400" dirty="0">
              <a:solidFill>
                <a:srgbClr val="333333"/>
              </a:solidFill>
              <a:latin typeface="Times New Roman" panose="02020603050405020304" pitchFamily="18" charset="0"/>
            </a:endParaRPr>
          </a:p>
          <a:p>
            <a:pPr algn="just"/>
            <a:r>
              <a:rPr lang="uk-UA" sz="2400" dirty="0">
                <a:solidFill>
                  <a:srgbClr val="333333"/>
                </a:solidFill>
                <a:latin typeface="Times New Roman" panose="02020603050405020304" pitchFamily="18" charset="0"/>
              </a:rPr>
              <a:t>Придбана мисливська вогнепальна нарізна, гладкоствольна зброя, основні частини зброї, </a:t>
            </a:r>
            <a:r>
              <a:rPr lang="uk-UA" sz="2400" dirty="0" err="1">
                <a:solidFill>
                  <a:srgbClr val="333333"/>
                </a:solidFill>
                <a:latin typeface="Times New Roman" panose="02020603050405020304" pitchFamily="18" charset="0"/>
              </a:rPr>
              <a:t>охолощена</a:t>
            </a:r>
            <a:r>
              <a:rPr lang="uk-UA" sz="2400" dirty="0">
                <a:solidFill>
                  <a:srgbClr val="333333"/>
                </a:solidFill>
                <a:latin typeface="Times New Roman" panose="02020603050405020304" pitchFamily="18" charset="0"/>
              </a:rPr>
              <a:t>, пневматична зброя, холодна зброя (крім холодної зброї - мисливських ножів, які придбані власниками мисливської вогнепальної зброї), пристрої </a:t>
            </a:r>
            <a:r>
              <a:rPr lang="uk-UA" sz="2400" b="1" dirty="0">
                <a:solidFill>
                  <a:srgbClr val="333333"/>
                </a:solidFill>
                <a:latin typeface="Times New Roman" panose="02020603050405020304" pitchFamily="18" charset="0"/>
              </a:rPr>
              <a:t>протягом десяти днів з дня придбання </a:t>
            </a:r>
            <a:r>
              <a:rPr lang="uk-UA" sz="2400" dirty="0">
                <a:solidFill>
                  <a:srgbClr val="333333"/>
                </a:solidFill>
                <a:latin typeface="Times New Roman" panose="02020603050405020304" pitchFamily="18" charset="0"/>
              </a:rPr>
              <a:t>мають бути зареєстровані в органах поліції за місцем проживання власника з одержанням дозволу на її зберігання, носіння.</a:t>
            </a:r>
          </a:p>
          <a:p>
            <a:endParaRPr lang="uk-UA" sz="2400" dirty="0"/>
          </a:p>
        </p:txBody>
      </p:sp>
      <p:pic>
        <p:nvPicPr>
          <p:cNvPr id="4" name="Рисунок 3">
            <a:extLst>
              <a:ext uri="{FF2B5EF4-FFF2-40B4-BE49-F238E27FC236}">
                <a16:creationId xmlns:a16="http://schemas.microsoft.com/office/drawing/2014/main" id="{A32F0648-26EA-48BF-83C6-B235B6665994}"/>
              </a:ext>
            </a:extLst>
          </p:cNvPr>
          <p:cNvPicPr>
            <a:picLocks noChangeAspect="1"/>
          </p:cNvPicPr>
          <p:nvPr/>
        </p:nvPicPr>
        <p:blipFill>
          <a:blip r:embed="rId2"/>
          <a:stretch>
            <a:fillRect/>
          </a:stretch>
        </p:blipFill>
        <p:spPr>
          <a:xfrm>
            <a:off x="11496599" y="6326902"/>
            <a:ext cx="708129" cy="531097"/>
          </a:xfrm>
          <a:prstGeom prst="rect">
            <a:avLst/>
          </a:prstGeom>
        </p:spPr>
      </p:pic>
    </p:spTree>
    <p:extLst>
      <p:ext uri="{BB962C8B-B14F-4D97-AF65-F5344CB8AC3E}">
        <p14:creationId xmlns:p14="http://schemas.microsoft.com/office/powerpoint/2010/main" val="6214375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F31888BD-5F30-451D-A2E1-DB29D994FED7}"/>
              </a:ext>
            </a:extLst>
          </p:cNvPr>
          <p:cNvSpPr>
            <a:spLocks noGrp="1"/>
          </p:cNvSpPr>
          <p:nvPr>
            <p:ph idx="1"/>
          </p:nvPr>
        </p:nvSpPr>
        <p:spPr>
          <a:xfrm>
            <a:off x="191344" y="116632"/>
            <a:ext cx="11809312" cy="6624736"/>
          </a:xfrm>
        </p:spPr>
        <p:txBody>
          <a:bodyPr/>
          <a:lstStyle/>
          <a:p>
            <a:pPr lvl="0" algn="ctr">
              <a:buClr>
                <a:srgbClr val="0BD0D9"/>
              </a:buClr>
            </a:pPr>
            <a:endParaRPr lang="uk-UA" sz="2400" i="1" u="sng" dirty="0">
              <a:solidFill>
                <a:srgbClr val="333333"/>
              </a:solidFill>
              <a:latin typeface="Times New Roman" panose="02020603050405020304" pitchFamily="18" charset="0"/>
            </a:endParaRPr>
          </a:p>
          <a:p>
            <a:pPr lvl="0" algn="ctr">
              <a:buClr>
                <a:srgbClr val="0BD0D9"/>
              </a:buClr>
            </a:pPr>
            <a:r>
              <a:rPr lang="uk-UA" sz="2400" b="1" dirty="0">
                <a:solidFill>
                  <a:srgbClr val="333333"/>
                </a:solidFill>
                <a:latin typeface="Times New Roman" panose="02020603050405020304" pitchFamily="18" charset="0"/>
              </a:rPr>
              <a:t>Для одержання </a:t>
            </a:r>
            <a:r>
              <a:rPr lang="uk-UA" sz="2400" b="1" u="sng" dirty="0">
                <a:solidFill>
                  <a:srgbClr val="333333"/>
                </a:solidFill>
                <a:latin typeface="Times New Roman" panose="02020603050405020304" pitchFamily="18" charset="0"/>
              </a:rPr>
              <a:t>дозволу на зберігання та носіння </a:t>
            </a:r>
            <a:r>
              <a:rPr lang="uk-UA" sz="2400" b="1" dirty="0">
                <a:solidFill>
                  <a:srgbClr val="333333"/>
                </a:solidFill>
                <a:latin typeface="Times New Roman" panose="02020603050405020304" pitchFamily="18" charset="0"/>
              </a:rPr>
              <a:t>мисливської вогнепальної нарізної, гладкоствольної зброї, пневматичної зброї, холодної і </a:t>
            </a:r>
            <a:r>
              <a:rPr lang="uk-UA" sz="2400" b="1" dirty="0" err="1">
                <a:solidFill>
                  <a:srgbClr val="333333"/>
                </a:solidFill>
                <a:latin typeface="Times New Roman" panose="02020603050405020304" pitchFamily="18" charset="0"/>
              </a:rPr>
              <a:t>охолощенної</a:t>
            </a:r>
            <a:r>
              <a:rPr lang="uk-UA" sz="2400" b="1" dirty="0">
                <a:solidFill>
                  <a:srgbClr val="333333"/>
                </a:solidFill>
                <a:latin typeface="Times New Roman" panose="02020603050405020304" pitchFamily="18" charset="0"/>
              </a:rPr>
              <a:t> зброї, пристроїв власники подають до органів поліції:</a:t>
            </a:r>
          </a:p>
          <a:p>
            <a:pPr lvl="0" algn="just">
              <a:buClr>
                <a:srgbClr val="0BD0D9"/>
              </a:buClr>
            </a:pPr>
            <a:r>
              <a:rPr lang="uk-UA" sz="2400" dirty="0">
                <a:solidFill>
                  <a:srgbClr val="333333"/>
                </a:solidFill>
                <a:latin typeface="Times New Roman" panose="02020603050405020304" pitchFamily="18" charset="0"/>
              </a:rPr>
              <a:t>заяву щодо видачі дозволу на зберігання та носіння зброї на ім’я керівника органу поліції;</a:t>
            </a:r>
          </a:p>
          <a:p>
            <a:pPr lvl="0" algn="just">
              <a:buClr>
                <a:srgbClr val="0BD0D9"/>
              </a:buClr>
            </a:pPr>
            <a:r>
              <a:rPr lang="uk-UA" sz="2400" dirty="0">
                <a:solidFill>
                  <a:srgbClr val="333333"/>
                </a:solidFill>
                <a:latin typeface="Times New Roman" panose="02020603050405020304" pitchFamily="18" charset="0"/>
              </a:rPr>
              <a:t>дві фотокартки розміром 3 х 4 см;</a:t>
            </a:r>
          </a:p>
          <a:p>
            <a:pPr lvl="0" algn="just">
              <a:buClr>
                <a:srgbClr val="0BD0D9"/>
              </a:buClr>
            </a:pPr>
            <a:r>
              <a:rPr lang="uk-UA" sz="2400" dirty="0">
                <a:solidFill>
                  <a:srgbClr val="333333"/>
                </a:solidFill>
                <a:latin typeface="Times New Roman" panose="02020603050405020304" pitchFamily="18" charset="0"/>
              </a:rPr>
              <a:t>дублікат дозволу з відміткою магазину про продаж зброї, пристрою або з відміткою про переоформлення їх у встановленому законодавством порядку;</a:t>
            </a:r>
          </a:p>
          <a:p>
            <a:pPr lvl="0" algn="just">
              <a:buClr>
                <a:srgbClr val="0BD0D9"/>
              </a:buClr>
            </a:pPr>
            <a:r>
              <a:rPr lang="uk-UA" sz="2400" dirty="0">
                <a:solidFill>
                  <a:srgbClr val="333333"/>
                </a:solidFill>
                <a:latin typeface="Times New Roman" panose="02020603050405020304" pitchFamily="18" charset="0"/>
              </a:rPr>
              <a:t>платіжний документ (платіжне доручення, квитанція) з відміткою банку, відділення поштового зв’язку або коду проведеної операції про внесення коштів за надання відповідної платної послуги.</a:t>
            </a:r>
          </a:p>
          <a:p>
            <a:pPr lvl="0" algn="just">
              <a:buClr>
                <a:srgbClr val="0BD0D9"/>
              </a:buClr>
            </a:pPr>
            <a:r>
              <a:rPr lang="uk-UA" sz="2400" dirty="0">
                <a:solidFill>
                  <a:srgbClr val="333333"/>
                </a:solidFill>
                <a:latin typeface="Times New Roman" panose="02020603050405020304" pitchFamily="18" charset="0"/>
              </a:rPr>
              <a:t>Власник зброї також пред’являє договір страхування (крім </a:t>
            </a:r>
            <a:r>
              <a:rPr lang="uk-UA" sz="2400" dirty="0" err="1">
                <a:solidFill>
                  <a:srgbClr val="333333"/>
                </a:solidFill>
                <a:latin typeface="Times New Roman" panose="02020603050405020304" pitchFamily="18" charset="0"/>
              </a:rPr>
              <a:t>охолощеної</a:t>
            </a:r>
            <a:r>
              <a:rPr lang="uk-UA" sz="2400" dirty="0">
                <a:solidFill>
                  <a:srgbClr val="333333"/>
                </a:solidFill>
                <a:latin typeface="Times New Roman" panose="02020603050405020304" pitchFamily="18" charset="0"/>
              </a:rPr>
              <a:t> зброї).</a:t>
            </a:r>
          </a:p>
          <a:p>
            <a:endParaRPr lang="ru-RU" dirty="0"/>
          </a:p>
        </p:txBody>
      </p:sp>
      <p:pic>
        <p:nvPicPr>
          <p:cNvPr id="4" name="Рисунок 3">
            <a:extLst>
              <a:ext uri="{FF2B5EF4-FFF2-40B4-BE49-F238E27FC236}">
                <a16:creationId xmlns:a16="http://schemas.microsoft.com/office/drawing/2014/main" id="{C210631D-389F-407C-A2F5-9DE8CB170B1F}"/>
              </a:ext>
            </a:extLst>
          </p:cNvPr>
          <p:cNvPicPr>
            <a:picLocks noChangeAspect="1"/>
          </p:cNvPicPr>
          <p:nvPr/>
        </p:nvPicPr>
        <p:blipFill>
          <a:blip r:embed="rId2"/>
          <a:stretch>
            <a:fillRect/>
          </a:stretch>
        </p:blipFill>
        <p:spPr>
          <a:xfrm>
            <a:off x="11496599" y="6326902"/>
            <a:ext cx="708129" cy="531097"/>
          </a:xfrm>
          <a:prstGeom prst="rect">
            <a:avLst/>
          </a:prstGeom>
        </p:spPr>
      </p:pic>
    </p:spTree>
    <p:extLst>
      <p:ext uri="{BB962C8B-B14F-4D97-AF65-F5344CB8AC3E}">
        <p14:creationId xmlns:p14="http://schemas.microsoft.com/office/powerpoint/2010/main" val="1509715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DBF3392F-45BC-4B82-9FBE-1C20ABF36538}"/>
              </a:ext>
            </a:extLst>
          </p:cNvPr>
          <p:cNvSpPr>
            <a:spLocks noGrp="1"/>
          </p:cNvSpPr>
          <p:nvPr>
            <p:ph idx="1"/>
          </p:nvPr>
        </p:nvSpPr>
        <p:spPr>
          <a:xfrm>
            <a:off x="191344" y="116632"/>
            <a:ext cx="11737304" cy="6480720"/>
          </a:xfrm>
        </p:spPr>
        <p:txBody>
          <a:bodyPr>
            <a:normAutofit/>
          </a:bodyPr>
          <a:lstStyle/>
          <a:p>
            <a:pPr algn="ctr"/>
            <a:r>
              <a:rPr lang="uk-UA" sz="2400" b="1" dirty="0">
                <a:solidFill>
                  <a:srgbClr val="333333"/>
                </a:solidFill>
                <a:latin typeface="Times New Roman" panose="02020603050405020304" pitchFamily="18" charset="0"/>
              </a:rPr>
              <a:t>Для перереєстрації зброї, пристроїв (продовження терміну дії дозволу на їх зберігання та носіння), які придбані відповідно до законодавства, до органів поліції власник подає:</a:t>
            </a:r>
          </a:p>
          <a:p>
            <a:pPr algn="just"/>
            <a:r>
              <a:rPr lang="uk-UA" sz="2400" dirty="0">
                <a:solidFill>
                  <a:srgbClr val="333333"/>
                </a:solidFill>
                <a:latin typeface="Times New Roman" panose="02020603050405020304" pitchFamily="18" charset="0"/>
              </a:rPr>
              <a:t>заяву про продовження терміну дії дозволу;</a:t>
            </a:r>
          </a:p>
          <a:p>
            <a:pPr algn="just"/>
            <a:r>
              <a:rPr lang="uk-UA" sz="2400" dirty="0">
                <a:solidFill>
                  <a:srgbClr val="333333"/>
                </a:solidFill>
                <a:latin typeface="Times New Roman" panose="02020603050405020304" pitchFamily="18" charset="0"/>
              </a:rPr>
              <a:t>медичну довідку;</a:t>
            </a:r>
          </a:p>
          <a:p>
            <a:pPr algn="just"/>
            <a:r>
              <a:rPr lang="uk-UA" sz="2400" dirty="0">
                <a:solidFill>
                  <a:srgbClr val="333333"/>
                </a:solidFill>
                <a:latin typeface="Times New Roman" panose="02020603050405020304" pitchFamily="18" charset="0"/>
              </a:rPr>
              <a:t>платіжний документ (платіжне доручення, квитанція) з відміткою банку, відділення поштового зв’язку або коду проведеної операції про внесення коштів за надання відповідної платної послуги.</a:t>
            </a:r>
          </a:p>
          <a:p>
            <a:pPr algn="just"/>
            <a:r>
              <a:rPr lang="uk-UA" sz="2400" dirty="0">
                <a:solidFill>
                  <a:srgbClr val="333333"/>
                </a:solidFill>
                <a:latin typeface="Times New Roman" panose="02020603050405020304" pitchFamily="18" charset="0"/>
              </a:rPr>
              <a:t>Власник зброї також пред’являє договір страхування.</a:t>
            </a:r>
          </a:p>
          <a:p>
            <a:pPr algn="just"/>
            <a:r>
              <a:rPr lang="uk-UA" sz="2400" dirty="0">
                <a:solidFill>
                  <a:srgbClr val="333333"/>
                </a:solidFill>
                <a:latin typeface="Times New Roman" panose="02020603050405020304" pitchFamily="18" charset="0"/>
              </a:rPr>
              <a:t>Власники пристроїв до заяви додають документи, які підтверджують статус особи щодо права їх придбання, зберігання і носіння.</a:t>
            </a:r>
          </a:p>
          <a:p>
            <a:pPr marL="0" indent="0" algn="just">
              <a:buNone/>
            </a:pPr>
            <a:r>
              <a:rPr lang="uk-UA" sz="2400" b="1" dirty="0">
                <a:solidFill>
                  <a:srgbClr val="333333"/>
                </a:solidFill>
                <a:latin typeface="Times New Roman" panose="02020603050405020304" pitchFamily="18" charset="0"/>
              </a:rPr>
              <a:t>Під час перенесення або перевезення </a:t>
            </a:r>
            <a:r>
              <a:rPr lang="uk-UA" sz="2400" dirty="0">
                <a:solidFill>
                  <a:srgbClr val="333333"/>
                </a:solidFill>
                <a:latin typeface="Times New Roman" panose="02020603050405020304" pitchFamily="18" charset="0"/>
              </a:rPr>
              <a:t>вогнепальна, пневматична зброя </a:t>
            </a:r>
            <a:r>
              <a:rPr lang="uk-UA" sz="2400" b="1" dirty="0">
                <a:solidFill>
                  <a:srgbClr val="333333"/>
                </a:solidFill>
                <a:latin typeface="Times New Roman" panose="02020603050405020304" pitchFamily="18" charset="0"/>
              </a:rPr>
              <a:t>має бути у розрядженому стані та знаходитися у спеціальному чохлі, кейсі, футлярі тощо</a:t>
            </a:r>
            <a:r>
              <a:rPr lang="uk-UA" sz="2400" dirty="0">
                <a:solidFill>
                  <a:srgbClr val="333333"/>
                </a:solidFill>
                <a:latin typeface="Times New Roman" panose="02020603050405020304" pitchFamily="18" charset="0"/>
              </a:rPr>
              <a:t>. Під час перенесення або перевезення зброї та боєприпасів до неї, основних частин зброї, пристроїв та патронів до них власник зобов'язаний мати при собі дозвіл органу поліції на право зберігання та носіння такої зброї, основних частин зброї та пристроїв.</a:t>
            </a:r>
          </a:p>
          <a:p>
            <a:endParaRPr lang="uk-UA" sz="2400" dirty="0"/>
          </a:p>
        </p:txBody>
      </p:sp>
      <p:pic>
        <p:nvPicPr>
          <p:cNvPr id="4" name="Рисунок 3">
            <a:extLst>
              <a:ext uri="{FF2B5EF4-FFF2-40B4-BE49-F238E27FC236}">
                <a16:creationId xmlns:a16="http://schemas.microsoft.com/office/drawing/2014/main" id="{B41BD0DD-71D6-4595-BE06-2769AFAA8442}"/>
              </a:ext>
            </a:extLst>
          </p:cNvPr>
          <p:cNvPicPr>
            <a:picLocks noChangeAspect="1"/>
          </p:cNvPicPr>
          <p:nvPr/>
        </p:nvPicPr>
        <p:blipFill>
          <a:blip r:embed="rId2"/>
          <a:stretch>
            <a:fillRect/>
          </a:stretch>
        </p:blipFill>
        <p:spPr>
          <a:xfrm>
            <a:off x="11496599" y="6326902"/>
            <a:ext cx="708129" cy="531097"/>
          </a:xfrm>
          <a:prstGeom prst="rect">
            <a:avLst/>
          </a:prstGeom>
        </p:spPr>
      </p:pic>
    </p:spTree>
    <p:extLst>
      <p:ext uri="{BB962C8B-B14F-4D97-AF65-F5344CB8AC3E}">
        <p14:creationId xmlns:p14="http://schemas.microsoft.com/office/powerpoint/2010/main" val="15115350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F2968F32-6698-4032-9ED9-8472CEC19B99}"/>
              </a:ext>
            </a:extLst>
          </p:cNvPr>
          <p:cNvSpPr>
            <a:spLocks noGrp="1"/>
          </p:cNvSpPr>
          <p:nvPr>
            <p:ph idx="1"/>
          </p:nvPr>
        </p:nvSpPr>
        <p:spPr>
          <a:xfrm>
            <a:off x="119336" y="188640"/>
            <a:ext cx="11881320" cy="6552728"/>
          </a:xfrm>
        </p:spPr>
        <p:txBody>
          <a:bodyPr/>
          <a:lstStyle/>
          <a:p>
            <a:pPr marL="0" marR="34290" lvl="0" indent="0" algn="ctr">
              <a:spcBef>
                <a:spcPts val="0"/>
              </a:spcBef>
              <a:buClr>
                <a:srgbClr val="0BD0D9"/>
              </a:buClr>
              <a:buNone/>
            </a:pPr>
            <a:endParaRPr lang="uk-UA" sz="2400" b="1" spc="-30" dirty="0">
              <a:solidFill>
                <a:prstClr val="black"/>
              </a:solidFill>
              <a:latin typeface="Times New Roman"/>
              <a:ea typeface="Times New Roman"/>
            </a:endParaRPr>
          </a:p>
          <a:p>
            <a:pPr marL="0" marR="34290" lvl="0" indent="0" algn="ctr">
              <a:spcBef>
                <a:spcPts val="0"/>
              </a:spcBef>
              <a:buClr>
                <a:srgbClr val="0BD0D9"/>
              </a:buClr>
              <a:buNone/>
            </a:pPr>
            <a:endParaRPr lang="uk-UA" sz="2400" b="1" spc="-30" dirty="0">
              <a:solidFill>
                <a:prstClr val="black"/>
              </a:solidFill>
              <a:latin typeface="Times New Roman"/>
              <a:ea typeface="Times New Roman"/>
            </a:endParaRPr>
          </a:p>
          <a:p>
            <a:pPr marL="0" marR="34290" lvl="0" indent="0" algn="ctr">
              <a:spcBef>
                <a:spcPts val="0"/>
              </a:spcBef>
              <a:buClr>
                <a:srgbClr val="0BD0D9"/>
              </a:buClr>
              <a:buNone/>
            </a:pPr>
            <a:r>
              <a:rPr lang="uk-UA" sz="2400" b="1" spc="-30" dirty="0">
                <a:solidFill>
                  <a:prstClr val="black"/>
                </a:solidFill>
                <a:latin typeface="Times New Roman"/>
                <a:ea typeface="Times New Roman"/>
              </a:rPr>
              <a:t>3. Порядок перевірки об’єктів дозвільної системи та власників мисливської зброї. Відповідальність за порушення правил дозвільної системи.</a:t>
            </a:r>
            <a:endParaRPr lang="en-US" sz="2400" b="1" spc="-30" dirty="0">
              <a:solidFill>
                <a:prstClr val="black"/>
              </a:solidFill>
              <a:latin typeface="Times New Roman"/>
              <a:ea typeface="Times New Roman"/>
            </a:endParaRPr>
          </a:p>
          <a:p>
            <a:pPr marL="0" marR="34290" lvl="0" indent="0" algn="ctr">
              <a:spcBef>
                <a:spcPts val="0"/>
              </a:spcBef>
              <a:buClr>
                <a:srgbClr val="0BD0D9"/>
              </a:buClr>
              <a:buNone/>
            </a:pPr>
            <a:endParaRPr lang="en-US" sz="2400" b="1" spc="-30" dirty="0">
              <a:solidFill>
                <a:prstClr val="black"/>
              </a:solidFill>
              <a:latin typeface="Times New Roman"/>
              <a:ea typeface="Times New Roman"/>
            </a:endParaRPr>
          </a:p>
          <a:p>
            <a:pPr marL="0" marR="34290" lvl="0" indent="0" algn="just">
              <a:spcBef>
                <a:spcPts val="0"/>
              </a:spcBef>
              <a:buClr>
                <a:srgbClr val="0BD0D9"/>
              </a:buClr>
              <a:buNone/>
            </a:pPr>
            <a:r>
              <a:rPr lang="uk-UA" sz="2400" b="1" i="1" u="sng" dirty="0">
                <a:solidFill>
                  <a:srgbClr val="333333"/>
                </a:solidFill>
                <a:latin typeface="Times New Roman" panose="02020603050405020304" pitchFamily="18" charset="0"/>
              </a:rPr>
              <a:t>Об'єкти дозвільної системи </a:t>
            </a:r>
            <a:r>
              <a:rPr lang="uk-UA" sz="2400" dirty="0">
                <a:solidFill>
                  <a:srgbClr val="333333"/>
                </a:solidFill>
                <a:latin typeface="Times New Roman" panose="02020603050405020304" pitchFamily="18" charset="0"/>
              </a:rPr>
              <a:t>інспекторами дозвільної системи та дільничними офіцерами поліції </a:t>
            </a:r>
            <a:r>
              <a:rPr lang="uk-UA" sz="2400" b="1" dirty="0">
                <a:solidFill>
                  <a:srgbClr val="333333"/>
                </a:solidFill>
                <a:latin typeface="Times New Roman" panose="02020603050405020304" pitchFamily="18" charset="0"/>
              </a:rPr>
              <a:t>обстежуються щокварталу</a:t>
            </a:r>
            <a:r>
              <a:rPr lang="uk-UA" sz="2400" dirty="0">
                <a:solidFill>
                  <a:srgbClr val="333333"/>
                </a:solidFill>
                <a:latin typeface="Times New Roman" panose="02020603050405020304" pitchFamily="18" charset="0"/>
              </a:rPr>
              <a:t>, </a:t>
            </a:r>
            <a:r>
              <a:rPr lang="uk-UA" sz="2400" b="1" i="1" u="sng" dirty="0">
                <a:solidFill>
                  <a:srgbClr val="333333"/>
                </a:solidFill>
                <a:latin typeface="Times New Roman" panose="02020603050405020304" pitchFamily="18" charset="0"/>
              </a:rPr>
              <a:t>а об'єкти, де зберігається велика кількість зброї (20 чи більше одиниць), і базові склади вибухових матеріалів і речовин </a:t>
            </a:r>
            <a:r>
              <a:rPr lang="uk-UA" sz="2400" dirty="0">
                <a:solidFill>
                  <a:srgbClr val="333333"/>
                </a:solidFill>
                <a:latin typeface="Times New Roman" panose="02020603050405020304" pitchFamily="18" charset="0"/>
              </a:rPr>
              <a:t>- </a:t>
            </a:r>
            <a:r>
              <a:rPr lang="uk-UA" sz="2400" b="1" dirty="0">
                <a:solidFill>
                  <a:srgbClr val="333333"/>
                </a:solidFill>
                <a:latin typeface="Times New Roman" panose="02020603050405020304" pitchFamily="18" charset="0"/>
              </a:rPr>
              <a:t>щомісяця.</a:t>
            </a:r>
            <a:r>
              <a:rPr lang="uk-UA" sz="2400" dirty="0">
                <a:solidFill>
                  <a:srgbClr val="333333"/>
                </a:solidFill>
                <a:latin typeface="Times New Roman" panose="02020603050405020304" pitchFamily="18" charset="0"/>
              </a:rPr>
              <a:t> </a:t>
            </a:r>
            <a:endParaRPr lang="en-US" sz="2400" dirty="0">
              <a:solidFill>
                <a:srgbClr val="333333"/>
              </a:solidFill>
              <a:latin typeface="Times New Roman" panose="02020603050405020304" pitchFamily="18" charset="0"/>
            </a:endParaRPr>
          </a:p>
          <a:p>
            <a:pPr marL="0" marR="34290" lvl="0" indent="0" algn="just">
              <a:spcBef>
                <a:spcPts val="0"/>
              </a:spcBef>
              <a:buClr>
                <a:srgbClr val="0BD0D9"/>
              </a:buClr>
              <a:buNone/>
            </a:pPr>
            <a:endParaRPr lang="uk-UA" sz="2400" dirty="0">
              <a:solidFill>
                <a:srgbClr val="333333"/>
              </a:solidFill>
              <a:latin typeface="Times New Roman" panose="02020603050405020304" pitchFamily="18" charset="0"/>
            </a:endParaRPr>
          </a:p>
          <a:p>
            <a:pPr marL="0" marR="34290" lvl="0" indent="0" algn="just">
              <a:spcBef>
                <a:spcPts val="0"/>
              </a:spcBef>
              <a:buClr>
                <a:srgbClr val="0BD0D9"/>
              </a:buClr>
              <a:buNone/>
            </a:pPr>
            <a:r>
              <a:rPr lang="uk-UA" sz="2400" dirty="0">
                <a:solidFill>
                  <a:srgbClr val="333333"/>
                </a:solidFill>
                <a:latin typeface="Times New Roman" panose="02020603050405020304" pitchFamily="18" charset="0"/>
              </a:rPr>
              <a:t>При цьому обстеження складів з вибуховими матеріалами і речовинами проводиться за участю посадових осіб поліції охорони, </a:t>
            </a:r>
            <a:r>
              <a:rPr lang="uk-UA" sz="2400" dirty="0" err="1">
                <a:solidFill>
                  <a:srgbClr val="333333"/>
                </a:solidFill>
                <a:latin typeface="Times New Roman" panose="02020603050405020304" pitchFamily="18" charset="0"/>
              </a:rPr>
              <a:t>вибухотехнічних</a:t>
            </a:r>
            <a:r>
              <a:rPr lang="uk-UA" sz="2400" dirty="0">
                <a:solidFill>
                  <a:srgbClr val="333333"/>
                </a:solidFill>
                <a:latin typeface="Times New Roman" panose="02020603050405020304" pitchFamily="18" charset="0"/>
              </a:rPr>
              <a:t> підрозділів Державного науково-дослідного експертно-криміналістичного центру МВС України та органів ДСНС (за згодою</a:t>
            </a:r>
            <a:r>
              <a:rPr lang="ru-RU" sz="2400" dirty="0">
                <a:solidFill>
                  <a:srgbClr val="333333"/>
                </a:solidFill>
                <a:latin typeface="Times New Roman" panose="02020603050405020304" pitchFamily="18" charset="0"/>
              </a:rPr>
              <a:t>).</a:t>
            </a:r>
            <a:endParaRPr lang="uk-UA" sz="2400" b="1" spc="-30" dirty="0">
              <a:solidFill>
                <a:prstClr val="black"/>
              </a:solidFill>
              <a:latin typeface="Times New Roman"/>
              <a:ea typeface="Times New Roman"/>
            </a:endParaRPr>
          </a:p>
          <a:p>
            <a:endParaRPr lang="ru-RU" dirty="0"/>
          </a:p>
        </p:txBody>
      </p:sp>
      <p:pic>
        <p:nvPicPr>
          <p:cNvPr id="4" name="Рисунок 3">
            <a:extLst>
              <a:ext uri="{FF2B5EF4-FFF2-40B4-BE49-F238E27FC236}">
                <a16:creationId xmlns:a16="http://schemas.microsoft.com/office/drawing/2014/main" id="{31FC4A5D-C6BF-4866-ABDB-559896FE6745}"/>
              </a:ext>
            </a:extLst>
          </p:cNvPr>
          <p:cNvPicPr>
            <a:picLocks noChangeAspect="1"/>
          </p:cNvPicPr>
          <p:nvPr/>
        </p:nvPicPr>
        <p:blipFill>
          <a:blip r:embed="rId2"/>
          <a:stretch>
            <a:fillRect/>
          </a:stretch>
        </p:blipFill>
        <p:spPr>
          <a:xfrm>
            <a:off x="11460426" y="6309320"/>
            <a:ext cx="731573" cy="548680"/>
          </a:xfrm>
          <a:prstGeom prst="rect">
            <a:avLst/>
          </a:prstGeom>
        </p:spPr>
      </p:pic>
    </p:spTree>
    <p:extLst>
      <p:ext uri="{BB962C8B-B14F-4D97-AF65-F5344CB8AC3E}">
        <p14:creationId xmlns:p14="http://schemas.microsoft.com/office/powerpoint/2010/main" val="8328420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951BFD46-228A-42F7-892A-541A528B5AFA}"/>
              </a:ext>
            </a:extLst>
          </p:cNvPr>
          <p:cNvSpPr>
            <a:spLocks noGrp="1"/>
          </p:cNvSpPr>
          <p:nvPr>
            <p:ph idx="1"/>
          </p:nvPr>
        </p:nvSpPr>
        <p:spPr>
          <a:xfrm>
            <a:off x="191344" y="116632"/>
            <a:ext cx="11809312" cy="6552728"/>
          </a:xfrm>
        </p:spPr>
        <p:txBody>
          <a:bodyPr>
            <a:noAutofit/>
          </a:bodyPr>
          <a:lstStyle/>
          <a:p>
            <a:pPr algn="ctr"/>
            <a:endParaRPr lang="en-US" sz="2400" b="1" dirty="0">
              <a:solidFill>
                <a:srgbClr val="333333"/>
              </a:solidFill>
              <a:latin typeface="Times New Roman" panose="02020603050405020304" pitchFamily="18" charset="0"/>
            </a:endParaRPr>
          </a:p>
          <a:p>
            <a:pPr algn="ctr"/>
            <a:r>
              <a:rPr lang="uk-UA" sz="2400" b="1" dirty="0">
                <a:solidFill>
                  <a:srgbClr val="333333"/>
                </a:solidFill>
                <a:latin typeface="Times New Roman" panose="02020603050405020304" pitchFamily="18" charset="0"/>
              </a:rPr>
              <a:t>На підприємствах, в установах і організаціях, де виготовляються, ремонтуються, зберігаються та використовуються предмети, матеріали і речовини, на які поширюється дозвільна система, перевіряються:</a:t>
            </a:r>
          </a:p>
          <a:p>
            <a:pPr algn="just"/>
            <a:r>
              <a:rPr lang="uk-UA" sz="2400" dirty="0">
                <a:solidFill>
                  <a:srgbClr val="333333"/>
                </a:solidFill>
                <a:latin typeface="Times New Roman" panose="02020603050405020304" pitchFamily="18" charset="0"/>
              </a:rPr>
              <a:t>наявність відповідних дозволів на виготовлення, ремонт, придбання, зберігання, охорону, перевезення та використання підконтрольних предметів, матеріалів і речовин, відкриття та функціонування підприємств, майстерень та лабораторій (також відповідних паспортів на бази, сховища, склади вибухових матеріалів, піротехнічні майстерні тощо); строк дії цих документів; погодження укладання трудових договорів на виконання робіт, пов’язаних з виготовленням, придбанням, зберіганням, обліком, охороною, перевезенням і використанням спеціально визначених предметів, матеріалів і речовин; дотримання пропускного режиму;</a:t>
            </a:r>
          </a:p>
          <a:p>
            <a:pPr algn="just"/>
            <a:r>
              <a:rPr lang="uk-UA" sz="2400" dirty="0">
                <a:solidFill>
                  <a:srgbClr val="333333"/>
                </a:solidFill>
                <a:latin typeface="Times New Roman" panose="02020603050405020304" pitchFamily="18" charset="0"/>
              </a:rPr>
              <a:t>облік підконтрольних предметів, матеріалів і речовин, порядок видачі, приймання зброї, бойових припасів до неї, пристроїв, патронів до них, вибухових матеріалів і речовин; їх списання після використання, повернення в місця постійного зберігання; правильність ведення відповідної службової документації;</a:t>
            </a:r>
          </a:p>
          <a:p>
            <a:endParaRPr lang="uk-UA" sz="2400" dirty="0"/>
          </a:p>
        </p:txBody>
      </p:sp>
      <p:pic>
        <p:nvPicPr>
          <p:cNvPr id="4" name="Рисунок 3">
            <a:extLst>
              <a:ext uri="{FF2B5EF4-FFF2-40B4-BE49-F238E27FC236}">
                <a16:creationId xmlns:a16="http://schemas.microsoft.com/office/drawing/2014/main" id="{6AF31964-A08A-47C6-B55B-EA36752834B1}"/>
              </a:ext>
            </a:extLst>
          </p:cNvPr>
          <p:cNvPicPr>
            <a:picLocks noChangeAspect="1"/>
          </p:cNvPicPr>
          <p:nvPr/>
        </p:nvPicPr>
        <p:blipFill>
          <a:blip r:embed="rId2"/>
          <a:stretch>
            <a:fillRect/>
          </a:stretch>
        </p:blipFill>
        <p:spPr>
          <a:xfrm>
            <a:off x="11496599" y="6326902"/>
            <a:ext cx="708129" cy="531097"/>
          </a:xfrm>
          <a:prstGeom prst="rect">
            <a:avLst/>
          </a:prstGeom>
        </p:spPr>
      </p:pic>
    </p:spTree>
    <p:extLst>
      <p:ext uri="{BB962C8B-B14F-4D97-AF65-F5344CB8AC3E}">
        <p14:creationId xmlns:p14="http://schemas.microsoft.com/office/powerpoint/2010/main" val="6878159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A9B6C306-1FCA-41A1-A01A-6F81452A9F4F}"/>
              </a:ext>
            </a:extLst>
          </p:cNvPr>
          <p:cNvSpPr>
            <a:spLocks noGrp="1"/>
          </p:cNvSpPr>
          <p:nvPr>
            <p:ph idx="1"/>
          </p:nvPr>
        </p:nvSpPr>
        <p:spPr>
          <a:xfrm>
            <a:off x="119336" y="188640"/>
            <a:ext cx="11953328" cy="6480720"/>
          </a:xfrm>
        </p:spPr>
        <p:txBody>
          <a:bodyPr/>
          <a:lstStyle/>
          <a:p>
            <a:pPr lvl="0" algn="just">
              <a:buClr>
                <a:srgbClr val="0BD0D9"/>
              </a:buClr>
            </a:pPr>
            <a:endParaRPr lang="en-US" sz="2400" dirty="0">
              <a:solidFill>
                <a:srgbClr val="333333"/>
              </a:solidFill>
              <a:latin typeface="Times New Roman" panose="02020603050405020304" pitchFamily="18" charset="0"/>
            </a:endParaRPr>
          </a:p>
          <a:p>
            <a:pPr lvl="0" algn="just">
              <a:buClr>
                <a:srgbClr val="0BD0D9"/>
              </a:buClr>
            </a:pPr>
            <a:r>
              <a:rPr lang="uk-UA" sz="2400" dirty="0">
                <a:solidFill>
                  <a:srgbClr val="333333"/>
                </a:solidFill>
                <a:latin typeface="Times New Roman" panose="02020603050405020304" pitchFamily="18" charset="0"/>
              </a:rPr>
              <a:t>придатність приміщень, в яких розміщені об'єкти дозвільної системи, до зберігання зброї, бойових припасів до неї, пристроїв, патронів до них, вибухових матеріалів і речовин, а саме: міцність дверей, стін, стелі, підлоги, металевих сейфів, шаф, надійність замків, справність охоронної протипожежної сигналізації;</a:t>
            </a:r>
          </a:p>
          <a:p>
            <a:pPr lvl="0" algn="just">
              <a:buClr>
                <a:srgbClr val="0BD0D9"/>
              </a:buClr>
            </a:pPr>
            <a:r>
              <a:rPr lang="uk-UA" sz="2400" dirty="0">
                <a:solidFill>
                  <a:srgbClr val="333333"/>
                </a:solidFill>
                <a:latin typeface="Times New Roman" panose="02020603050405020304" pitchFamily="18" charset="0"/>
              </a:rPr>
              <a:t>стан технічного устаткування (складів, баз, сховищ); наявність охорони, постових вишок, блок-постів, сторожових собак, засобів пожежогасіння, зв'язку з найближчими постами охорони і органами поліції;</a:t>
            </a:r>
          </a:p>
          <a:p>
            <a:pPr lvl="0" algn="just">
              <a:buClr>
                <a:srgbClr val="0BD0D9"/>
              </a:buClr>
            </a:pPr>
            <a:r>
              <a:rPr lang="uk-UA" sz="2400" dirty="0">
                <a:solidFill>
                  <a:srgbClr val="333333"/>
                </a:solidFill>
                <a:latin typeface="Times New Roman" panose="02020603050405020304" pitchFamily="18" charset="0"/>
              </a:rPr>
              <a:t>стан охорони об’єктів, укомплектованість особовим складом, придатність його для охорони об'єктів та знання своїх посадових обов'язків, тривалість збору за сигналом "Тривога", порядок зміни і підміни, відповідність розміщення сил дислокації постів, а також планів оборони цих об'єктів в органах поліції та проведення навчання з відпрацюванням взаємодії всіх видів нарядів;</a:t>
            </a:r>
          </a:p>
          <a:p>
            <a:pPr lvl="0" algn="just">
              <a:buClr>
                <a:srgbClr val="0BD0D9"/>
              </a:buClr>
            </a:pPr>
            <a:r>
              <a:rPr lang="uk-UA" sz="2400" dirty="0">
                <a:solidFill>
                  <a:srgbClr val="333333"/>
                </a:solidFill>
                <a:latin typeface="Times New Roman" panose="02020603050405020304" pitchFamily="18" charset="0"/>
              </a:rPr>
              <a:t>обладнання та технічний стан транспорту, що здійснює перевезення предметів, матеріалів і речовин, на які поширюється дозвільна система.</a:t>
            </a:r>
          </a:p>
          <a:p>
            <a:endParaRPr lang="ru-RU" dirty="0"/>
          </a:p>
        </p:txBody>
      </p:sp>
      <p:pic>
        <p:nvPicPr>
          <p:cNvPr id="4" name="Рисунок 3">
            <a:extLst>
              <a:ext uri="{FF2B5EF4-FFF2-40B4-BE49-F238E27FC236}">
                <a16:creationId xmlns:a16="http://schemas.microsoft.com/office/drawing/2014/main" id="{F3CBB0AC-1D98-415B-925D-47111A12F770}"/>
              </a:ext>
            </a:extLst>
          </p:cNvPr>
          <p:cNvPicPr>
            <a:picLocks noChangeAspect="1"/>
          </p:cNvPicPr>
          <p:nvPr/>
        </p:nvPicPr>
        <p:blipFill>
          <a:blip r:embed="rId2"/>
          <a:stretch>
            <a:fillRect/>
          </a:stretch>
        </p:blipFill>
        <p:spPr>
          <a:xfrm>
            <a:off x="11496599" y="6326902"/>
            <a:ext cx="708129" cy="531097"/>
          </a:xfrm>
          <a:prstGeom prst="rect">
            <a:avLst/>
          </a:prstGeom>
        </p:spPr>
      </p:pic>
    </p:spTree>
    <p:extLst>
      <p:ext uri="{BB962C8B-B14F-4D97-AF65-F5344CB8AC3E}">
        <p14:creationId xmlns:p14="http://schemas.microsoft.com/office/powerpoint/2010/main" val="25913356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A6ED013E-5049-4348-8AB2-FE1356ECA915}"/>
              </a:ext>
            </a:extLst>
          </p:cNvPr>
          <p:cNvSpPr>
            <a:spLocks noGrp="1"/>
          </p:cNvSpPr>
          <p:nvPr>
            <p:ph idx="1"/>
          </p:nvPr>
        </p:nvSpPr>
        <p:spPr>
          <a:xfrm>
            <a:off x="119336" y="116632"/>
            <a:ext cx="11881320" cy="6624736"/>
          </a:xfrm>
        </p:spPr>
        <p:txBody>
          <a:bodyPr>
            <a:normAutofit/>
          </a:bodyPr>
          <a:lstStyle/>
          <a:p>
            <a:pPr algn="just"/>
            <a:r>
              <a:rPr lang="uk-UA" sz="2400" b="1" dirty="0">
                <a:solidFill>
                  <a:srgbClr val="333333"/>
                </a:solidFill>
                <a:latin typeface="Times New Roman" panose="02020603050405020304" pitchFamily="18" charset="0"/>
              </a:rPr>
              <a:t>У разі виявлення під час обстеження об'єктів дозвільної системи порушень </a:t>
            </a:r>
            <a:r>
              <a:rPr lang="uk-UA" sz="2400" dirty="0">
                <a:solidFill>
                  <a:srgbClr val="333333"/>
                </a:solidFill>
                <a:latin typeface="Times New Roman" panose="02020603050405020304" pitchFamily="18" charset="0"/>
              </a:rPr>
              <a:t>складаються відповідні акти, в яких докладно описується суть виявлених недоліків, указується строк їх усунення. Один примірник </a:t>
            </a:r>
            <a:r>
              <a:rPr lang="uk-UA" sz="2400" dirty="0" err="1">
                <a:solidFill>
                  <a:srgbClr val="333333"/>
                </a:solidFill>
                <a:latin typeface="Times New Roman" panose="02020603050405020304" pitchFamily="18" charset="0"/>
              </a:rPr>
              <a:t>акта</a:t>
            </a:r>
            <a:r>
              <a:rPr lang="uk-UA" sz="2400" dirty="0">
                <a:solidFill>
                  <a:srgbClr val="333333"/>
                </a:solidFill>
                <a:latin typeface="Times New Roman" panose="02020603050405020304" pitchFamily="18" charset="0"/>
              </a:rPr>
              <a:t> залишається на об'єкті дозвільної системи, а другий після доповіді керівнику органу поліції підшивається до облікової справи на цей об'єкт.</a:t>
            </a:r>
          </a:p>
          <a:p>
            <a:pPr algn="just"/>
            <a:r>
              <a:rPr lang="uk-UA" sz="2400" dirty="0">
                <a:solidFill>
                  <a:srgbClr val="333333"/>
                </a:solidFill>
                <a:latin typeface="Times New Roman" panose="02020603050405020304" pitchFamily="18" charset="0"/>
              </a:rPr>
              <a:t>У разі виявлення під час перевірки порушень порядку виготовлення, ремонту, придбання, зберігання, обліку, охорони, перевезення і використання спеціально визначених предметів, матеріалів і речовин, відкриття та функціонування підприємств, майстерень і лабораторій, на які поширюється дозвільна система, особи, які допустили порушення, притягаються до відповідальності в порядку, встановленому законами України.</a:t>
            </a:r>
          </a:p>
          <a:p>
            <a:pPr algn="just"/>
            <a:r>
              <a:rPr lang="uk-UA" sz="2400" b="1" dirty="0">
                <a:solidFill>
                  <a:srgbClr val="333333"/>
                </a:solidFill>
                <a:latin typeface="Times New Roman" panose="02020603050405020304" pitchFamily="18" charset="0"/>
              </a:rPr>
              <a:t>Якщо на об'єкті під час обстеження не виявлені порушення</a:t>
            </a:r>
            <a:r>
              <a:rPr lang="uk-UA" sz="2400" dirty="0">
                <a:solidFill>
                  <a:srgbClr val="333333"/>
                </a:solidFill>
                <a:latin typeface="Times New Roman" panose="02020603050405020304" pitchFamily="18" charset="0"/>
              </a:rPr>
              <a:t>, складається рапорт на ім'я начальника органу поліції, у якому вказуються дата перевірки, найменування об'єкта та результати перевірки.</a:t>
            </a:r>
          </a:p>
          <a:p>
            <a:pPr algn="just"/>
            <a:r>
              <a:rPr lang="uk-UA" sz="2400" dirty="0">
                <a:solidFill>
                  <a:srgbClr val="333333"/>
                </a:solidFill>
                <a:latin typeface="Times New Roman" panose="02020603050405020304" pitchFamily="18" charset="0"/>
              </a:rPr>
              <a:t>Акти і рапорти про перевірки об'єктів дозвільної системи доповідаються керівнику органу поліції, який приймає відповідні рішення щодо проведеної перевірки, після чого вони підшиваються до облікових справ на ці об'єкти.</a:t>
            </a:r>
          </a:p>
          <a:p>
            <a:endParaRPr lang="uk-UA" sz="2400" dirty="0"/>
          </a:p>
        </p:txBody>
      </p:sp>
      <p:pic>
        <p:nvPicPr>
          <p:cNvPr id="4" name="Рисунок 3">
            <a:extLst>
              <a:ext uri="{FF2B5EF4-FFF2-40B4-BE49-F238E27FC236}">
                <a16:creationId xmlns:a16="http://schemas.microsoft.com/office/drawing/2014/main" id="{C2953412-E496-4EFC-A7E3-A87210985895}"/>
              </a:ext>
            </a:extLst>
          </p:cNvPr>
          <p:cNvPicPr>
            <a:picLocks noChangeAspect="1"/>
          </p:cNvPicPr>
          <p:nvPr/>
        </p:nvPicPr>
        <p:blipFill>
          <a:blip r:embed="rId2"/>
          <a:stretch>
            <a:fillRect/>
          </a:stretch>
        </p:blipFill>
        <p:spPr>
          <a:xfrm>
            <a:off x="11496599" y="6326902"/>
            <a:ext cx="708129" cy="531097"/>
          </a:xfrm>
          <a:prstGeom prst="rect">
            <a:avLst/>
          </a:prstGeom>
        </p:spPr>
      </p:pic>
    </p:spTree>
    <p:extLst>
      <p:ext uri="{BB962C8B-B14F-4D97-AF65-F5344CB8AC3E}">
        <p14:creationId xmlns:p14="http://schemas.microsoft.com/office/powerpoint/2010/main" val="16170119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20293BC-400C-4B1B-A4BD-8B2ADC597CB0}"/>
              </a:ext>
            </a:extLst>
          </p:cNvPr>
          <p:cNvSpPr>
            <a:spLocks noGrp="1"/>
          </p:cNvSpPr>
          <p:nvPr>
            <p:ph idx="1"/>
          </p:nvPr>
        </p:nvSpPr>
        <p:spPr>
          <a:xfrm>
            <a:off x="119336" y="116632"/>
            <a:ext cx="11881320" cy="6552728"/>
          </a:xfrm>
        </p:spPr>
        <p:txBody>
          <a:bodyPr>
            <a:noAutofit/>
          </a:bodyPr>
          <a:lstStyle/>
          <a:p>
            <a:pPr algn="ctr"/>
            <a:endParaRPr lang="en-US" sz="2400" b="1" dirty="0">
              <a:solidFill>
                <a:srgbClr val="333333"/>
              </a:solidFill>
              <a:latin typeface="Times New Roman" panose="02020603050405020304" pitchFamily="18" charset="0"/>
            </a:endParaRPr>
          </a:p>
          <a:p>
            <a:pPr algn="ctr"/>
            <a:r>
              <a:rPr lang="uk-UA" sz="2400" b="1" dirty="0">
                <a:solidFill>
                  <a:srgbClr val="333333"/>
                </a:solidFill>
                <a:latin typeface="Times New Roman" panose="02020603050405020304" pitchFamily="18" charset="0"/>
              </a:rPr>
              <a:t>Права органів поліції у разі виявлення порушень правил дозвільної системи</a:t>
            </a:r>
            <a:r>
              <a:rPr lang="uk-UA" sz="2400" dirty="0">
                <a:solidFill>
                  <a:srgbClr val="333333"/>
                </a:solidFill>
                <a:latin typeface="Times New Roman" panose="02020603050405020304" pitchFamily="18" charset="0"/>
              </a:rPr>
              <a:t>:</a:t>
            </a:r>
          </a:p>
          <a:p>
            <a:pPr algn="just"/>
            <a:r>
              <a:rPr lang="uk-UA" sz="2400" dirty="0">
                <a:solidFill>
                  <a:srgbClr val="333333"/>
                </a:solidFill>
                <a:latin typeface="Times New Roman" panose="02020603050405020304" pitchFamily="18" charset="0"/>
              </a:rPr>
              <a:t>анулювати виданий підприємству, установі й організації дозвіл на придбання, зберігання і використання зброї, основних частин зброї, бойових припасів, пристроїв та патронів до них, вибухових речовин і матеріалів, інших предметів і речовин при невиконанні встановлених правил користування і поводження з ними або при недоцільності їх подальшого зберігання, вилучати при необхідності зазначені предмети, опечатувати склади, бази й сховища, закривати стрілецькі тири і стенди, </a:t>
            </a:r>
            <a:r>
              <a:rPr lang="uk-UA" sz="2400" dirty="0" err="1">
                <a:solidFill>
                  <a:srgbClr val="333333"/>
                </a:solidFill>
                <a:latin typeface="Times New Roman" panose="02020603050405020304" pitchFamily="18" charset="0"/>
              </a:rPr>
              <a:t>зброєремонтні</a:t>
            </a:r>
            <a:r>
              <a:rPr lang="uk-UA" sz="2400" dirty="0">
                <a:solidFill>
                  <a:srgbClr val="333333"/>
                </a:solidFill>
                <a:latin typeface="Times New Roman" panose="02020603050405020304" pitchFamily="18" charset="0"/>
              </a:rPr>
              <a:t> підприємства, магазини, що торгують зброєю, основними частинами зброї і боєприпасами, пристроями та патронами до них до усунення порушень відповідних правил;</a:t>
            </a:r>
          </a:p>
          <a:p>
            <a:pPr algn="just"/>
            <a:r>
              <a:rPr lang="uk-UA" sz="2400" dirty="0">
                <a:solidFill>
                  <a:srgbClr val="333333"/>
                </a:solidFill>
                <a:latin typeface="Times New Roman" panose="02020603050405020304" pitchFamily="18" charset="0"/>
              </a:rPr>
              <a:t>анулювати дозволи на придбання, зберігання і носіння зброї, основних частин зброї, пристроїв та боєприпасів, видані громадянам, які зловживають спиртними напоями, вживають наркотичні засоби без призначення лікаря, інші одурманюючі засоби, хворіють на психічні захворювання, та в інших випадках, передбачених законодавством;</a:t>
            </a:r>
          </a:p>
          <a:p>
            <a:endParaRPr lang="ru-RU" sz="2400" dirty="0"/>
          </a:p>
        </p:txBody>
      </p:sp>
      <p:pic>
        <p:nvPicPr>
          <p:cNvPr id="4" name="Рисунок 3">
            <a:extLst>
              <a:ext uri="{FF2B5EF4-FFF2-40B4-BE49-F238E27FC236}">
                <a16:creationId xmlns:a16="http://schemas.microsoft.com/office/drawing/2014/main" id="{1C8BC889-F938-4CF6-9B38-F3CB0E7710E0}"/>
              </a:ext>
            </a:extLst>
          </p:cNvPr>
          <p:cNvPicPr>
            <a:picLocks noChangeAspect="1"/>
          </p:cNvPicPr>
          <p:nvPr/>
        </p:nvPicPr>
        <p:blipFill>
          <a:blip r:embed="rId2"/>
          <a:stretch>
            <a:fillRect/>
          </a:stretch>
        </p:blipFill>
        <p:spPr>
          <a:xfrm>
            <a:off x="11496599" y="6326902"/>
            <a:ext cx="708129" cy="531097"/>
          </a:xfrm>
          <a:prstGeom prst="rect">
            <a:avLst/>
          </a:prstGeom>
        </p:spPr>
      </p:pic>
    </p:spTree>
    <p:extLst>
      <p:ext uri="{BB962C8B-B14F-4D97-AF65-F5344CB8AC3E}">
        <p14:creationId xmlns:p14="http://schemas.microsoft.com/office/powerpoint/2010/main" val="3998104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63352" y="548680"/>
            <a:ext cx="11593288" cy="6192688"/>
          </a:xfrm>
        </p:spPr>
        <p:txBody>
          <a:bodyPr>
            <a:noAutofit/>
          </a:bodyPr>
          <a:lstStyle/>
          <a:p>
            <a:pPr algn="ctr">
              <a:spcBef>
                <a:spcPts val="0"/>
              </a:spcBef>
            </a:pPr>
            <a:r>
              <a:rPr lang="uk-UA" sz="2400" b="1" dirty="0">
                <a:latin typeface="Times New Roman" panose="02020603050405020304" pitchFamily="18" charset="0"/>
                <a:cs typeface="Times New Roman" panose="02020603050405020304" pitchFamily="18" charset="0"/>
              </a:rPr>
              <a:t>Література:</a:t>
            </a:r>
            <a:endParaRPr lang="ru-RU" sz="2400" dirty="0">
              <a:latin typeface="Times New Roman" panose="02020603050405020304" pitchFamily="18" charset="0"/>
              <a:cs typeface="Times New Roman" panose="02020603050405020304" pitchFamily="18" charset="0"/>
            </a:endParaRPr>
          </a:p>
          <a:p>
            <a:pPr marL="342900" indent="-342900" algn="just">
              <a:spcBef>
                <a:spcPts val="0"/>
              </a:spcBef>
              <a:buFont typeface="Wingdings" panose="05000000000000000000" pitchFamily="2" charset="2"/>
              <a:buChar char="Ø"/>
            </a:pPr>
            <a:r>
              <a:rPr lang="uk-UA" sz="2400" dirty="0">
                <a:latin typeface="Times New Roman" panose="02020603050405020304" pitchFamily="18" charset="0"/>
                <a:cs typeface="Times New Roman" panose="02020603050405020304" pitchFamily="18" charset="0"/>
              </a:rPr>
              <a:t>Конституція України: Прийнята на п’ятій сесії Верховної Ради України 28 червня 1996 р.</a:t>
            </a:r>
          </a:p>
          <a:p>
            <a:pPr marL="342900" indent="-342900" algn="just">
              <a:spcBef>
                <a:spcPts val="0"/>
              </a:spcBef>
              <a:buFont typeface="Wingdings" panose="05000000000000000000" pitchFamily="2" charset="2"/>
              <a:buChar char="Ø"/>
            </a:pPr>
            <a:r>
              <a:rPr lang="uk-UA" sz="2400" dirty="0">
                <a:effectLst/>
                <a:latin typeface="Times New Roman" panose="02020603050405020304" pitchFamily="18" charset="0"/>
                <a:ea typeface="Times New Roman" panose="02020603050405020304" pitchFamily="18" charset="0"/>
                <a:cs typeface="Times New Roman" panose="02020603050405020304" pitchFamily="18" charset="0"/>
              </a:rPr>
              <a:t>Про правовий режим воєнного стану: Закон України від 12 травня 2015 року // (Відомості Верховної Ради (ВВР), 2015, № 28, ст.250).</a:t>
            </a:r>
            <a:endParaRPr lang="uk-UA" sz="2400" dirty="0">
              <a:latin typeface="Times New Roman" panose="02020603050405020304" pitchFamily="18" charset="0"/>
              <a:cs typeface="Times New Roman" panose="02020603050405020304" pitchFamily="18" charset="0"/>
            </a:endParaRPr>
          </a:p>
          <a:p>
            <a:pPr marL="342900" indent="-342900" algn="just">
              <a:spcBef>
                <a:spcPts val="0"/>
              </a:spcBef>
              <a:buFont typeface="Wingdings" panose="05000000000000000000" pitchFamily="2" charset="2"/>
              <a:buChar char="Ø"/>
            </a:pPr>
            <a:r>
              <a:rPr lang="uk-UA" sz="2400" dirty="0">
                <a:latin typeface="Times New Roman" panose="02020603050405020304" pitchFamily="18" charset="0"/>
                <a:cs typeface="Times New Roman" panose="02020603050405020304" pitchFamily="18" charset="0"/>
              </a:rPr>
              <a:t>Про Національну поліцію: Закон України від 02 липня 2015 р. // Відомості Верховної Ради (ВВР), 2015, № 40-41, ст.379.</a:t>
            </a:r>
          </a:p>
          <a:p>
            <a:pPr marL="342900" indent="-342900" algn="just">
              <a:spcBef>
                <a:spcPts val="0"/>
              </a:spcBef>
              <a:buFont typeface="Wingdings" panose="05000000000000000000" pitchFamily="2" charset="2"/>
              <a:buChar char="Ø"/>
            </a:pPr>
            <a:r>
              <a:rPr lang="uk-UA" sz="2400" dirty="0">
                <a:effectLst/>
                <a:latin typeface="Times New Roman" panose="02020603050405020304" pitchFamily="18" charset="0"/>
                <a:ea typeface="Times New Roman" panose="02020603050405020304" pitchFamily="18" charset="0"/>
                <a:cs typeface="Times New Roman" panose="02020603050405020304" pitchFamily="18" charset="0"/>
              </a:rPr>
              <a:t>Про затвердження Указу Президента України «Про введення воєнного стану в Україні»: Закон України від 24 лютого 2022 року № 2102-IX.</a:t>
            </a:r>
            <a:endParaRPr lang="ru-RU" sz="1800" dirty="0">
              <a:latin typeface="Calibri" panose="020F0502020204030204" pitchFamily="34" charset="0"/>
              <a:ea typeface="Times New Roman" panose="02020603050405020304" pitchFamily="18" charset="0"/>
              <a:cs typeface="Times New Roman" panose="02020603050405020304" pitchFamily="18" charset="0"/>
            </a:endParaRPr>
          </a:p>
          <a:p>
            <a:pPr marL="342900" indent="-342900" algn="just">
              <a:spcBef>
                <a:spcPts val="0"/>
              </a:spcBef>
              <a:buFont typeface="Wingdings" panose="05000000000000000000" pitchFamily="2" charset="2"/>
              <a:buChar char="Ø"/>
            </a:pPr>
            <a:r>
              <a:rPr lang="uk-UA" sz="2400" dirty="0">
                <a:effectLst/>
                <a:latin typeface="Times New Roman" panose="02020603050405020304" pitchFamily="18" charset="0"/>
                <a:ea typeface="Times New Roman" panose="02020603050405020304" pitchFamily="18" charset="0"/>
                <a:cs typeface="Times New Roman" panose="02020603050405020304" pitchFamily="18" charset="0"/>
              </a:rPr>
              <a:t>Про введення воєнного стану в Україні: Указ Президента України від 24 лютого 2022 року №64/2022.</a:t>
            </a:r>
            <a:endParaRPr lang="uk-UA" sz="2400" dirty="0">
              <a:latin typeface="Times New Roman" panose="02020603050405020304" pitchFamily="18" charset="0"/>
              <a:cs typeface="Times New Roman" panose="02020603050405020304" pitchFamily="18" charset="0"/>
            </a:endParaRPr>
          </a:p>
          <a:p>
            <a:pPr marL="342900" indent="-342900" algn="just">
              <a:spcBef>
                <a:spcPts val="0"/>
              </a:spcBef>
              <a:buFont typeface="Wingdings" panose="05000000000000000000" pitchFamily="2" charset="2"/>
              <a:buChar char="Ø"/>
            </a:pPr>
            <a:r>
              <a:rPr lang="ru-RU" sz="2400" dirty="0">
                <a:latin typeface="Times New Roman" panose="02020603050405020304" pitchFamily="18" charset="0"/>
                <a:cs typeface="Times New Roman" panose="02020603050405020304" pitchFamily="18" charset="0"/>
              </a:rPr>
              <a:t>Про право </a:t>
            </a:r>
            <a:r>
              <a:rPr lang="uk-UA" sz="2400" dirty="0">
                <a:latin typeface="Times New Roman" panose="02020603050405020304" pitchFamily="18" charset="0"/>
                <a:cs typeface="Times New Roman" panose="02020603050405020304" pitchFamily="18" charset="0"/>
              </a:rPr>
              <a:t>власності на окремі види майна</a:t>
            </a:r>
            <a:r>
              <a:rPr lang="en-US" sz="2400" dirty="0">
                <a:latin typeface="Times New Roman" panose="02020603050405020304" pitchFamily="18" charset="0"/>
                <a:cs typeface="Times New Roman" panose="02020603050405020304" pitchFamily="18" charset="0"/>
              </a:rPr>
              <a:t>:</a:t>
            </a:r>
            <a:r>
              <a:rPr lang="uk-UA" sz="2400" dirty="0">
                <a:latin typeface="Times New Roman" panose="02020603050405020304" pitchFamily="18" charset="0"/>
                <a:cs typeface="Times New Roman" panose="02020603050405020304" pitchFamily="18" charset="0"/>
              </a:rPr>
              <a:t> Постанова ВРУ від 17 червня 1992 року </a:t>
            </a:r>
            <a:r>
              <a:rPr lang="ru-RU" sz="2400" dirty="0">
                <a:latin typeface="Times New Roman" panose="02020603050405020304" pitchFamily="18" charset="0"/>
                <a:cs typeface="Times New Roman" panose="02020603050405020304" pitchFamily="18" charset="0"/>
              </a:rPr>
              <a:t>(</a:t>
            </a:r>
            <a:r>
              <a:rPr lang="uk-UA" sz="2400" dirty="0">
                <a:latin typeface="Times New Roman" panose="02020603050405020304" pitchFamily="18" charset="0"/>
                <a:cs typeface="Times New Roman" panose="02020603050405020304" pitchFamily="18" charset="0"/>
              </a:rPr>
              <a:t>Відомості Верховної Ради України </a:t>
            </a:r>
            <a:r>
              <a:rPr lang="ru-RU" sz="2400" dirty="0">
                <a:latin typeface="Times New Roman" panose="02020603050405020304" pitchFamily="18" charset="0"/>
                <a:cs typeface="Times New Roman" panose="02020603050405020304" pitchFamily="18" charset="0"/>
              </a:rPr>
              <a:t>(ВВР), 1992, № 35, ст. 517). </a:t>
            </a:r>
            <a:endParaRPr lang="uk-UA" sz="2400" dirty="0">
              <a:latin typeface="Times New Roman" panose="02020603050405020304" pitchFamily="18" charset="0"/>
              <a:cs typeface="Times New Roman" panose="02020603050405020304" pitchFamily="18" charset="0"/>
            </a:endParaRPr>
          </a:p>
          <a:p>
            <a:pPr marL="342900" indent="-342900" algn="just">
              <a:spcBef>
                <a:spcPts val="0"/>
              </a:spcBef>
              <a:buFont typeface="Wingdings" panose="05000000000000000000" pitchFamily="2" charset="2"/>
              <a:buChar char="Ø"/>
            </a:pPr>
            <a:r>
              <a:rPr lang="uk-UA" sz="2400" dirty="0">
                <a:latin typeface="Times New Roman" panose="02020603050405020304" pitchFamily="18" charset="0"/>
                <a:cs typeface="Times New Roman" panose="02020603050405020304" pitchFamily="18" charset="0"/>
              </a:rPr>
              <a:t>Про затвердження Положення про дозвільну систему: Постанова КМУ від 12 жовтня 1992 р. № 576.</a:t>
            </a:r>
          </a:p>
          <a:p>
            <a:pPr marL="342900" indent="-342900" algn="just">
              <a:spcBef>
                <a:spcPts val="0"/>
              </a:spcBef>
              <a:buFont typeface="Wingdings" panose="05000000000000000000" pitchFamily="2" charset="2"/>
              <a:buChar char="Ø"/>
            </a:pPr>
            <a:endParaRPr lang="uk-UA" sz="2400" dirty="0">
              <a:latin typeface="Times New Roman" panose="02020603050405020304" pitchFamily="18" charset="0"/>
              <a:cs typeface="Times New Roman" panose="02020603050405020304" pitchFamily="18" charset="0"/>
            </a:endParaRPr>
          </a:p>
          <a:p>
            <a:pPr marL="342900" indent="-342900" algn="just">
              <a:spcBef>
                <a:spcPts val="0"/>
              </a:spcBef>
              <a:buFont typeface="Wingdings" panose="05000000000000000000" pitchFamily="2" charset="2"/>
              <a:buChar char="Ø"/>
            </a:pPr>
            <a:endParaRPr lang="uk-UA" sz="2400" dirty="0">
              <a:latin typeface="Times New Roman" panose="02020603050405020304" pitchFamily="18" charset="0"/>
              <a:cs typeface="Times New Roman" panose="02020603050405020304" pitchFamily="18" charset="0"/>
            </a:endParaRPr>
          </a:p>
          <a:p>
            <a:pPr marL="342900" indent="-342900" algn="just">
              <a:spcBef>
                <a:spcPts val="0"/>
              </a:spcBef>
              <a:buFont typeface="Wingdings" panose="05000000000000000000" pitchFamily="2" charset="2"/>
              <a:buChar char="Ø"/>
            </a:pPr>
            <a:endParaRPr lang="uk-UA" sz="2400" dirty="0">
              <a:latin typeface="Times New Roman" panose="02020603050405020304" pitchFamily="18" charset="0"/>
              <a:cs typeface="Times New Roman" panose="02020603050405020304" pitchFamily="18" charset="0"/>
            </a:endParaRPr>
          </a:p>
          <a:p>
            <a:pPr algn="just">
              <a:spcBef>
                <a:spcPts val="0"/>
              </a:spcBef>
            </a:pPr>
            <a:endParaRPr lang="ru-RU" sz="2400" dirty="0">
              <a:latin typeface="Times New Roman" panose="02020603050405020304" pitchFamily="18" charset="0"/>
              <a:cs typeface="Times New Roman" panose="02020603050405020304" pitchFamily="18" charset="0"/>
            </a:endParaRPr>
          </a:p>
          <a:p>
            <a:pPr algn="just">
              <a:spcBef>
                <a:spcPts val="0"/>
              </a:spcBef>
            </a:pPr>
            <a:endParaRPr lang="ru-RU" sz="2400" dirty="0">
              <a:latin typeface="Times New Roman" panose="02020603050405020304" pitchFamily="18" charset="0"/>
              <a:cs typeface="Times New Roman" panose="02020603050405020304" pitchFamily="18" charset="0"/>
            </a:endParaRPr>
          </a:p>
          <a:p>
            <a:pPr algn="just">
              <a:spcBef>
                <a:spcPts val="0"/>
              </a:spcBef>
            </a:pPr>
            <a:endParaRPr lang="ru-RU" sz="2400" dirty="0">
              <a:latin typeface="Times New Roman" panose="02020603050405020304" pitchFamily="18" charset="0"/>
              <a:cs typeface="Times New Roman" panose="02020603050405020304" pitchFamily="18" charset="0"/>
            </a:endParaRPr>
          </a:p>
          <a:p>
            <a:pPr algn="just">
              <a:spcBef>
                <a:spcPts val="0"/>
              </a:spcBef>
            </a:pPr>
            <a:endParaRPr lang="uk-UA" sz="2400" dirty="0">
              <a:latin typeface="Times New Roman" panose="02020603050405020304" pitchFamily="18" charset="0"/>
              <a:cs typeface="Times New Roman" panose="02020603050405020304" pitchFamily="18" charset="0"/>
            </a:endParaRPr>
          </a:p>
          <a:p>
            <a:pPr algn="just">
              <a:spcBef>
                <a:spcPts val="0"/>
              </a:spcBef>
            </a:pPr>
            <a:endParaRPr lang="ru-RU" sz="2400" dirty="0">
              <a:latin typeface="Times New Roman" panose="02020603050405020304" pitchFamily="18" charset="0"/>
              <a:cs typeface="Times New Roman" panose="02020603050405020304" pitchFamily="18" charset="0"/>
            </a:endParaRPr>
          </a:p>
        </p:txBody>
      </p:sp>
      <p:pic>
        <p:nvPicPr>
          <p:cNvPr id="2" name="Рисунок 1">
            <a:extLst>
              <a:ext uri="{FF2B5EF4-FFF2-40B4-BE49-F238E27FC236}">
                <a16:creationId xmlns:a16="http://schemas.microsoft.com/office/drawing/2014/main" id="{108F9324-B38A-481D-A6CA-5856FAA76311}"/>
              </a:ext>
            </a:extLst>
          </p:cNvPr>
          <p:cNvPicPr>
            <a:picLocks noChangeAspect="1"/>
          </p:cNvPicPr>
          <p:nvPr/>
        </p:nvPicPr>
        <p:blipFill>
          <a:blip r:embed="rId2"/>
          <a:stretch>
            <a:fillRect/>
          </a:stretch>
        </p:blipFill>
        <p:spPr>
          <a:xfrm>
            <a:off x="11568608" y="6380909"/>
            <a:ext cx="636120" cy="477090"/>
          </a:xfrm>
          <a:prstGeom prst="rect">
            <a:avLst/>
          </a:prstGeom>
        </p:spPr>
      </p:pic>
    </p:spTree>
    <p:extLst>
      <p:ext uri="{BB962C8B-B14F-4D97-AF65-F5344CB8AC3E}">
        <p14:creationId xmlns:p14="http://schemas.microsoft.com/office/powerpoint/2010/main" val="318935760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559711DF-0724-44A3-8871-BEA02D2D4176}"/>
              </a:ext>
            </a:extLst>
          </p:cNvPr>
          <p:cNvSpPr>
            <a:spLocks noGrp="1"/>
          </p:cNvSpPr>
          <p:nvPr>
            <p:ph idx="1"/>
          </p:nvPr>
        </p:nvSpPr>
        <p:spPr>
          <a:xfrm>
            <a:off x="119336" y="116632"/>
            <a:ext cx="11881320" cy="6552728"/>
          </a:xfrm>
        </p:spPr>
        <p:txBody>
          <a:bodyPr>
            <a:noAutofit/>
          </a:bodyPr>
          <a:lstStyle/>
          <a:p>
            <a:pPr lvl="0" algn="just">
              <a:buClr>
                <a:srgbClr val="0BD0D9"/>
              </a:buClr>
            </a:pPr>
            <a:endParaRPr lang="en-US" sz="2400" dirty="0">
              <a:solidFill>
                <a:srgbClr val="333333"/>
              </a:solidFill>
              <a:latin typeface="Times New Roman" panose="02020603050405020304" pitchFamily="18" charset="0"/>
            </a:endParaRPr>
          </a:p>
          <a:p>
            <a:pPr lvl="0" algn="just">
              <a:buClr>
                <a:srgbClr val="0BD0D9"/>
              </a:buClr>
            </a:pPr>
            <a:r>
              <a:rPr lang="uk-UA" sz="2400" dirty="0">
                <a:solidFill>
                  <a:srgbClr val="333333"/>
                </a:solidFill>
                <a:latin typeface="Times New Roman" panose="02020603050405020304" pitchFamily="18" charset="0"/>
              </a:rPr>
              <a:t>на підставі вмотивованої постанови державного виконавця про встановлення тимчасового обмеження боржника у праві користування вогнепальною мисливською, пневматичною та </a:t>
            </a:r>
            <a:r>
              <a:rPr lang="uk-UA" sz="2400" dirty="0" err="1">
                <a:solidFill>
                  <a:srgbClr val="333333"/>
                </a:solidFill>
                <a:latin typeface="Times New Roman" panose="02020603050405020304" pitchFamily="18" charset="0"/>
              </a:rPr>
              <a:t>охолощеною</a:t>
            </a:r>
            <a:r>
              <a:rPr lang="uk-UA" sz="2400" dirty="0">
                <a:solidFill>
                  <a:srgbClr val="333333"/>
                </a:solidFill>
                <a:latin typeface="Times New Roman" panose="02020603050405020304" pitchFamily="18" charset="0"/>
              </a:rPr>
              <a:t> зброєю, пристроями вітчизняного виробництва для відстрілу патронів, споряджених гумовими чи аналогічними за своїми властивостями метальними снарядами несмертельної дії, тимчасово вилучати на відповідальне зберігання дозволи на їх зберігання та носіння із відповідним врученням боржнику зобов’язання (</a:t>
            </a:r>
            <a:r>
              <a:rPr lang="uk-UA" sz="2400" u="sng" dirty="0">
                <a:solidFill>
                  <a:srgbClr val="006600"/>
                </a:solidFill>
                <a:latin typeface="Times New Roman" panose="02020603050405020304" pitchFamily="18" charset="0"/>
              </a:rPr>
              <a:t>додаток 11</a:t>
            </a:r>
            <a:r>
              <a:rPr lang="uk-UA" sz="2400" dirty="0">
                <a:solidFill>
                  <a:srgbClr val="333333"/>
                </a:solidFill>
                <a:latin typeface="Times New Roman" panose="02020603050405020304" pitchFamily="18" charset="0"/>
              </a:rPr>
              <a:t>, яке надає право виключно на зберігання такої зброї, пристроїв. Повернення власнику дозволу на зберігання, носіння зброї, пристроїв здійснюється на підставі відповідної постанови державного виконавця, судового рішення.</a:t>
            </a:r>
          </a:p>
          <a:p>
            <a:pPr lvl="0" algn="just">
              <a:buClr>
                <a:srgbClr val="0BD0D9"/>
              </a:buClr>
            </a:pPr>
            <a:r>
              <a:rPr lang="uk-UA" sz="2400" dirty="0">
                <a:solidFill>
                  <a:srgbClr val="333333"/>
                </a:solidFill>
                <a:latin typeface="Times New Roman" panose="02020603050405020304" pitchFamily="18" charset="0"/>
              </a:rPr>
              <a:t>оглядати за участю адміністрації підприємств, установ, організацій приміщення, де знаходяться зброя, основні частини зброї, боєприпаси, вибухові матеріали, з метою перевірки додержання правил поводження з ними;</a:t>
            </a:r>
          </a:p>
          <a:p>
            <a:pPr lvl="0" algn="just">
              <a:buClr>
                <a:srgbClr val="0BD0D9"/>
              </a:buClr>
            </a:pPr>
            <a:r>
              <a:rPr lang="uk-UA" sz="2400" dirty="0">
                <a:solidFill>
                  <a:srgbClr val="333333"/>
                </a:solidFill>
                <a:latin typeface="Times New Roman" panose="02020603050405020304" pitchFamily="18" charset="0"/>
              </a:rPr>
              <a:t>оглядати зброю, пристрої та патрони до них, боєприпаси, що знаходяться у громадян, а також місця їх зберігання;</a:t>
            </a:r>
          </a:p>
          <a:p>
            <a:endParaRPr lang="ru-RU" sz="2400" dirty="0"/>
          </a:p>
        </p:txBody>
      </p:sp>
      <p:pic>
        <p:nvPicPr>
          <p:cNvPr id="4" name="Рисунок 3">
            <a:extLst>
              <a:ext uri="{FF2B5EF4-FFF2-40B4-BE49-F238E27FC236}">
                <a16:creationId xmlns:a16="http://schemas.microsoft.com/office/drawing/2014/main" id="{1D89B534-7F68-4FAE-86A4-847AE08A1BBD}"/>
              </a:ext>
            </a:extLst>
          </p:cNvPr>
          <p:cNvPicPr>
            <a:picLocks noChangeAspect="1"/>
          </p:cNvPicPr>
          <p:nvPr/>
        </p:nvPicPr>
        <p:blipFill>
          <a:blip r:embed="rId2"/>
          <a:stretch>
            <a:fillRect/>
          </a:stretch>
        </p:blipFill>
        <p:spPr>
          <a:xfrm>
            <a:off x="11496599" y="6326902"/>
            <a:ext cx="708129" cy="531097"/>
          </a:xfrm>
          <a:prstGeom prst="rect">
            <a:avLst/>
          </a:prstGeom>
        </p:spPr>
      </p:pic>
    </p:spTree>
    <p:extLst>
      <p:ext uri="{BB962C8B-B14F-4D97-AF65-F5344CB8AC3E}">
        <p14:creationId xmlns:p14="http://schemas.microsoft.com/office/powerpoint/2010/main" val="3700310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D39C2D9-5A8A-4144-897B-C8901F4701F1}"/>
              </a:ext>
            </a:extLst>
          </p:cNvPr>
          <p:cNvSpPr>
            <a:spLocks noGrp="1"/>
          </p:cNvSpPr>
          <p:nvPr>
            <p:ph idx="1"/>
          </p:nvPr>
        </p:nvSpPr>
        <p:spPr>
          <a:xfrm>
            <a:off x="191344" y="116632"/>
            <a:ext cx="11809312" cy="6552728"/>
          </a:xfrm>
        </p:spPr>
        <p:txBody>
          <a:bodyPr/>
          <a:lstStyle/>
          <a:p>
            <a:pPr lvl="0" algn="just">
              <a:buClr>
                <a:srgbClr val="0BD0D9"/>
              </a:buClr>
            </a:pPr>
            <a:r>
              <a:rPr lang="uk-UA" sz="2400" dirty="0">
                <a:solidFill>
                  <a:srgbClr val="333333"/>
                </a:solidFill>
                <a:latin typeface="Times New Roman" panose="02020603050405020304" pitchFamily="18" charset="0"/>
              </a:rPr>
              <a:t>анулювати дозволи на придбання, зберігання, носіння зброї, основних частин зброї та пристроїв, видані громадянам. Після анулювання відповідного дозволу власник зобов’язаний здати зброю (за наявності - основні частини зброї) чи пристрій, патрони і боєприпаси до них до органу поліції та прийняти рішення щодо подальшого її переоформлення чи реалізації. У разі незгоди власника з рішенням органу поліції про анулювання зазначеного дозволу матеріали передаються до суду для вирішення питання щодо примусового вилучення зброї, основних частин зброї, пристроїв, патронів і боєприпасів до них. Відповідна інформація вноситься програмно-технічними засобами інформаційно-телекомунікаційної системи «Інформаційний портал Національної поліції України» до баз даних єдиної інформаційної системи МВС (далі - БД);</a:t>
            </a:r>
          </a:p>
          <a:p>
            <a:pPr lvl="0" algn="just">
              <a:buClr>
                <a:srgbClr val="0BD0D9"/>
              </a:buClr>
            </a:pPr>
            <a:r>
              <a:rPr lang="uk-UA" sz="2400" dirty="0">
                <a:solidFill>
                  <a:srgbClr val="333333"/>
                </a:solidFill>
                <a:latin typeface="Times New Roman" panose="02020603050405020304" pitchFamily="18" charset="0"/>
              </a:rPr>
              <a:t>давати керівникам підприємств, установ, організацій обов'язкові для них письмові приписи щодо усунення порушень правил виготовлення, придбання, зберігання, обліку, охорони, перевезення і використання предметів, матеріалів і  речовин, відкриття та функціонування підприємств, майстерень і лабораторій, на які поширюється дозвільна система.</a:t>
            </a:r>
          </a:p>
          <a:p>
            <a:endParaRPr lang="ru-RU" dirty="0"/>
          </a:p>
        </p:txBody>
      </p:sp>
      <p:pic>
        <p:nvPicPr>
          <p:cNvPr id="4" name="Рисунок 3">
            <a:extLst>
              <a:ext uri="{FF2B5EF4-FFF2-40B4-BE49-F238E27FC236}">
                <a16:creationId xmlns:a16="http://schemas.microsoft.com/office/drawing/2014/main" id="{D3BBF3D1-115C-4057-974F-5E9DC6AC21E1}"/>
              </a:ext>
            </a:extLst>
          </p:cNvPr>
          <p:cNvPicPr>
            <a:picLocks noChangeAspect="1"/>
          </p:cNvPicPr>
          <p:nvPr/>
        </p:nvPicPr>
        <p:blipFill>
          <a:blip r:embed="rId2"/>
          <a:stretch>
            <a:fillRect/>
          </a:stretch>
        </p:blipFill>
        <p:spPr>
          <a:xfrm>
            <a:off x="11496599" y="6326902"/>
            <a:ext cx="708129" cy="531097"/>
          </a:xfrm>
          <a:prstGeom prst="rect">
            <a:avLst/>
          </a:prstGeom>
        </p:spPr>
      </p:pic>
    </p:spTree>
    <p:extLst>
      <p:ext uri="{BB962C8B-B14F-4D97-AF65-F5344CB8AC3E}">
        <p14:creationId xmlns:p14="http://schemas.microsoft.com/office/powerpoint/2010/main" val="18989450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A2CB9104-717C-489D-8CAB-1F7F982D8DA9}"/>
              </a:ext>
            </a:extLst>
          </p:cNvPr>
          <p:cNvSpPr>
            <a:spLocks noGrp="1"/>
          </p:cNvSpPr>
          <p:nvPr>
            <p:ph idx="1"/>
          </p:nvPr>
        </p:nvSpPr>
        <p:spPr>
          <a:xfrm>
            <a:off x="191344" y="188640"/>
            <a:ext cx="11809312" cy="6480720"/>
          </a:xfrm>
        </p:spPr>
        <p:txBody>
          <a:bodyPr>
            <a:noAutofit/>
          </a:bodyPr>
          <a:lstStyle/>
          <a:p>
            <a:pPr algn="ctr"/>
            <a:r>
              <a:rPr lang="uk-UA" sz="2400" b="1" dirty="0">
                <a:solidFill>
                  <a:srgbClr val="333333"/>
                </a:solidFill>
                <a:latin typeface="Times New Roman" panose="02020603050405020304" pitchFamily="18" charset="0"/>
              </a:rPr>
              <a:t>Облік предметів, матеріалів і речовин, підприємств, майстерень і лабораторій</a:t>
            </a:r>
            <a:r>
              <a:rPr lang="uk-UA" sz="2400" dirty="0">
                <a:solidFill>
                  <a:srgbClr val="333333"/>
                </a:solidFill>
                <a:latin typeface="Times New Roman" panose="02020603050405020304" pitchFamily="18" charset="0"/>
              </a:rPr>
              <a:t>, на які поширюється дозвільна система, здійснюється </a:t>
            </a:r>
            <a:r>
              <a:rPr lang="uk-UA" sz="2400" b="1" i="1" dirty="0">
                <a:solidFill>
                  <a:srgbClr val="333333"/>
                </a:solidFill>
                <a:latin typeface="Times New Roman" panose="02020603050405020304" pitchFamily="18" charset="0"/>
              </a:rPr>
              <a:t>в книзі обліку об'єктів дозвільної системи</a:t>
            </a:r>
            <a:r>
              <a:rPr lang="uk-UA" sz="2400" i="1" dirty="0">
                <a:solidFill>
                  <a:srgbClr val="333333"/>
                </a:solidFill>
                <a:latin typeface="Times New Roman" panose="02020603050405020304" pitchFamily="18" charset="0"/>
              </a:rPr>
              <a:t>, </a:t>
            </a:r>
            <a:r>
              <a:rPr lang="uk-UA" sz="2400" dirty="0">
                <a:solidFill>
                  <a:srgbClr val="333333"/>
                </a:solidFill>
                <a:latin typeface="Times New Roman" panose="02020603050405020304" pitchFamily="18" charset="0"/>
              </a:rPr>
              <a:t>які перебувають під контролем (</a:t>
            </a:r>
            <a:r>
              <a:rPr lang="uk-UA" sz="2400" u="sng" dirty="0">
                <a:solidFill>
                  <a:srgbClr val="006600"/>
                </a:solidFill>
                <a:latin typeface="Times New Roman" panose="02020603050405020304" pitchFamily="18" charset="0"/>
                <a:hlinkClick r:id="rId2">
                  <a:extLst>
                    <a:ext uri="{A12FA001-AC4F-418D-AE19-62706E023703}">
                      <ahyp:hlinkClr xmlns:ahyp="http://schemas.microsoft.com/office/drawing/2018/hyperlinkcolor" val="tx"/>
                    </a:ext>
                  </a:extLst>
                </a:hlinkClick>
              </a:rPr>
              <a:t>додаток 12</a:t>
            </a:r>
            <a:r>
              <a:rPr lang="uk-UA" sz="2400" dirty="0">
                <a:solidFill>
                  <a:srgbClr val="333333"/>
                </a:solidFill>
                <a:latin typeface="Times New Roman" panose="02020603050405020304" pitchFamily="18" charset="0"/>
              </a:rPr>
              <a:t>).</a:t>
            </a:r>
          </a:p>
          <a:p>
            <a:pPr algn="just"/>
            <a:r>
              <a:rPr lang="uk-UA" sz="2400" dirty="0">
                <a:solidFill>
                  <a:srgbClr val="333333"/>
                </a:solidFill>
                <a:latin typeface="Times New Roman" panose="02020603050405020304" pitchFamily="18" charset="0"/>
              </a:rPr>
              <a:t>На кожний об'єкт дозвільної системи </a:t>
            </a:r>
            <a:r>
              <a:rPr lang="uk-UA" sz="2400" b="1" dirty="0">
                <a:solidFill>
                  <a:srgbClr val="333333"/>
                </a:solidFill>
                <a:latin typeface="Times New Roman" panose="02020603050405020304" pitchFamily="18" charset="0"/>
              </a:rPr>
              <a:t>заводиться облікова справа, </a:t>
            </a:r>
            <a:r>
              <a:rPr lang="uk-UA" sz="2400" dirty="0">
                <a:solidFill>
                  <a:srgbClr val="333333"/>
                </a:solidFill>
                <a:latin typeface="Times New Roman" panose="02020603050405020304" pitchFamily="18" charset="0"/>
              </a:rPr>
              <a:t>якій присвоюється реєстраційний номер. Облікові справи на об'єкти, які знаходяться на одному підприємстві, в установі, організації, ведуться окремо.</a:t>
            </a:r>
          </a:p>
          <a:p>
            <a:pPr algn="ctr"/>
            <a:endParaRPr lang="uk-UA" sz="2400" b="1" dirty="0">
              <a:solidFill>
                <a:srgbClr val="333333"/>
              </a:solidFill>
              <a:latin typeface="Times New Roman" panose="02020603050405020304" pitchFamily="18" charset="0"/>
            </a:endParaRPr>
          </a:p>
          <a:p>
            <a:pPr algn="ctr"/>
            <a:r>
              <a:rPr lang="uk-UA" sz="2400" b="1" dirty="0">
                <a:solidFill>
                  <a:srgbClr val="333333"/>
                </a:solidFill>
                <a:latin typeface="Times New Roman" panose="02020603050405020304" pitchFamily="18" charset="0"/>
              </a:rPr>
              <a:t>Облікова справа на об'єкт дозвільної системи складається із двох розділів:</a:t>
            </a:r>
          </a:p>
          <a:p>
            <a:pPr algn="just"/>
            <a:r>
              <a:rPr lang="uk-UA" sz="2400" dirty="0">
                <a:solidFill>
                  <a:srgbClr val="333333"/>
                </a:solidFill>
                <a:latin typeface="Times New Roman" panose="02020603050405020304" pitchFamily="18" charset="0"/>
              </a:rPr>
              <a:t>у першому містяться матеріали, які стали підставою для відкриття об'єкта: листування, пов'язане з одержанням дозволів на виготовлення, ремонт, придбання, зберігання, перевезення, використання предметів, матеріалів і речовин, відкриття та функціонування підприємств, майстерень і лабораторій, на які поширюється дозвільна система, корінці цих дозволів, платіжний документ (платіжне доручення, квитанція) з відміткою банку, відділення поштового зв'язку або коду проведеної операції, копії актів перевірок або рапортів;</a:t>
            </a:r>
          </a:p>
          <a:p>
            <a:endParaRPr lang="uk-UA" sz="2400" dirty="0"/>
          </a:p>
        </p:txBody>
      </p:sp>
      <p:pic>
        <p:nvPicPr>
          <p:cNvPr id="4" name="Рисунок 3">
            <a:extLst>
              <a:ext uri="{FF2B5EF4-FFF2-40B4-BE49-F238E27FC236}">
                <a16:creationId xmlns:a16="http://schemas.microsoft.com/office/drawing/2014/main" id="{1DA295C8-C16A-469D-BB6F-57FC2E1DB02C}"/>
              </a:ext>
            </a:extLst>
          </p:cNvPr>
          <p:cNvPicPr>
            <a:picLocks noChangeAspect="1"/>
          </p:cNvPicPr>
          <p:nvPr/>
        </p:nvPicPr>
        <p:blipFill>
          <a:blip r:embed="rId3"/>
          <a:stretch>
            <a:fillRect/>
          </a:stretch>
        </p:blipFill>
        <p:spPr>
          <a:xfrm>
            <a:off x="11496599" y="6326902"/>
            <a:ext cx="708129" cy="531097"/>
          </a:xfrm>
          <a:prstGeom prst="rect">
            <a:avLst/>
          </a:prstGeom>
        </p:spPr>
      </p:pic>
    </p:spTree>
    <p:extLst>
      <p:ext uri="{BB962C8B-B14F-4D97-AF65-F5344CB8AC3E}">
        <p14:creationId xmlns:p14="http://schemas.microsoft.com/office/powerpoint/2010/main" val="26194652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24A8851-7178-41FF-A0A6-CB94079F3174}"/>
              </a:ext>
            </a:extLst>
          </p:cNvPr>
          <p:cNvSpPr>
            <a:spLocks noGrp="1"/>
          </p:cNvSpPr>
          <p:nvPr>
            <p:ph idx="1"/>
          </p:nvPr>
        </p:nvSpPr>
        <p:spPr>
          <a:xfrm>
            <a:off x="119336" y="188640"/>
            <a:ext cx="11809312" cy="6408712"/>
          </a:xfrm>
        </p:spPr>
        <p:txBody>
          <a:bodyPr/>
          <a:lstStyle/>
          <a:p>
            <a:pPr lvl="0" algn="just">
              <a:buClr>
                <a:srgbClr val="0BD0D9"/>
              </a:buClr>
            </a:pPr>
            <a:r>
              <a:rPr lang="uk-UA" sz="2400" dirty="0">
                <a:solidFill>
                  <a:srgbClr val="333333"/>
                </a:solidFill>
                <a:latin typeface="Times New Roman" panose="02020603050405020304" pitchFamily="18" charset="0"/>
              </a:rPr>
              <a:t>у другому - списки особового складу охорони, дані про осіб, які виконують роботи, пов'язані з виготовленням, ремонтом, зберіганням, придбанням, обліком, охороною, перевезенням і використанням предметів, матеріалів і речовин, матеріали перевірки зазначених осіб, дислокації постів охорони, довідки про вивчення матеріальної частини зброї, спеціальних засобів, правил поводження з ними та їх застосування тощо.</a:t>
            </a:r>
          </a:p>
          <a:p>
            <a:pPr lvl="0" algn="just">
              <a:buClr>
                <a:srgbClr val="0BD0D9"/>
              </a:buClr>
            </a:pPr>
            <a:r>
              <a:rPr lang="uk-UA" sz="2400" dirty="0">
                <a:solidFill>
                  <a:srgbClr val="333333"/>
                </a:solidFill>
                <a:latin typeface="Times New Roman" panose="02020603050405020304" pitchFamily="18" charset="0"/>
              </a:rPr>
              <a:t>Облікові справи постійно зберігаються у працівників дозвільної системи. У разі ліквідації об'єкта дозвільної системи облікова справа здається в архів, а при передачі цього об'єкта під контроль іншому органу поліції пересилається останньому.</a:t>
            </a:r>
          </a:p>
          <a:p>
            <a:pPr lvl="0" algn="just">
              <a:buClr>
                <a:srgbClr val="0BD0D9"/>
              </a:buClr>
            </a:pPr>
            <a:r>
              <a:rPr lang="uk-UA" sz="2400" dirty="0">
                <a:solidFill>
                  <a:srgbClr val="333333"/>
                </a:solidFill>
                <a:latin typeface="Times New Roman" panose="02020603050405020304" pitchFamily="18" charset="0"/>
              </a:rPr>
              <a:t>УП ГУНП щодо кожного органу поліції ведуть контрольно-наглядові справи.</a:t>
            </a:r>
          </a:p>
          <a:p>
            <a:pPr lvl="0" algn="just">
              <a:buClr>
                <a:srgbClr val="0BD0D9"/>
              </a:buClr>
            </a:pPr>
            <a:r>
              <a:rPr lang="uk-UA" sz="2400" dirty="0">
                <a:solidFill>
                  <a:srgbClr val="333333"/>
                </a:solidFill>
                <a:latin typeface="Times New Roman" panose="02020603050405020304" pitchFamily="18" charset="0"/>
              </a:rPr>
              <a:t>Контрольно-наглядові справи містять дані про працівників, які здійснюють дозвільну систему; списки об'єктів дозвільної системи із зазначенням їхньої належності, кількості в них зброї, бойових припасів до неї, звітні дані, доповідні записки про результати роботи органу поліції щодо здійснення дозвільної системи; матеріали перевірок.</a:t>
            </a:r>
          </a:p>
          <a:p>
            <a:endParaRPr lang="ru-RU" dirty="0"/>
          </a:p>
        </p:txBody>
      </p:sp>
      <p:pic>
        <p:nvPicPr>
          <p:cNvPr id="4" name="Рисунок 3">
            <a:extLst>
              <a:ext uri="{FF2B5EF4-FFF2-40B4-BE49-F238E27FC236}">
                <a16:creationId xmlns:a16="http://schemas.microsoft.com/office/drawing/2014/main" id="{4D33F444-3399-43C5-A42C-FCA68F03EA20}"/>
              </a:ext>
            </a:extLst>
          </p:cNvPr>
          <p:cNvPicPr>
            <a:picLocks noChangeAspect="1"/>
          </p:cNvPicPr>
          <p:nvPr/>
        </p:nvPicPr>
        <p:blipFill>
          <a:blip r:embed="rId2"/>
          <a:stretch>
            <a:fillRect/>
          </a:stretch>
        </p:blipFill>
        <p:spPr>
          <a:xfrm>
            <a:off x="11496599" y="6326902"/>
            <a:ext cx="708129" cy="531097"/>
          </a:xfrm>
          <a:prstGeom prst="rect">
            <a:avLst/>
          </a:prstGeom>
        </p:spPr>
      </p:pic>
    </p:spTree>
    <p:extLst>
      <p:ext uri="{BB962C8B-B14F-4D97-AF65-F5344CB8AC3E}">
        <p14:creationId xmlns:p14="http://schemas.microsoft.com/office/powerpoint/2010/main" val="5756905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9C9FEC6D-D6FC-4A5D-94AE-1B1006846EEA}"/>
              </a:ext>
            </a:extLst>
          </p:cNvPr>
          <p:cNvSpPr>
            <a:spLocks noGrp="1"/>
          </p:cNvSpPr>
          <p:nvPr>
            <p:ph idx="1"/>
          </p:nvPr>
        </p:nvSpPr>
        <p:spPr>
          <a:xfrm>
            <a:off x="191344" y="188640"/>
            <a:ext cx="11737304" cy="6480720"/>
          </a:xfrm>
        </p:spPr>
        <p:txBody>
          <a:bodyPr>
            <a:noAutofit/>
          </a:bodyPr>
          <a:lstStyle/>
          <a:p>
            <a:pPr algn="just"/>
            <a:endParaRPr lang="uk-UA" sz="2400" b="1" dirty="0">
              <a:solidFill>
                <a:srgbClr val="333333"/>
              </a:solidFill>
              <a:latin typeface="Times New Roman" panose="02020603050405020304" pitchFamily="18" charset="0"/>
            </a:endParaRPr>
          </a:p>
          <a:p>
            <a:pPr algn="just"/>
            <a:r>
              <a:rPr lang="uk-UA" sz="2400" b="1" dirty="0">
                <a:solidFill>
                  <a:srgbClr val="333333"/>
                </a:solidFill>
                <a:latin typeface="Times New Roman" panose="02020603050405020304" pitchFamily="18" charset="0"/>
              </a:rPr>
              <a:t>Облік власників </a:t>
            </a:r>
            <a:r>
              <a:rPr lang="uk-UA" sz="2400" dirty="0">
                <a:solidFill>
                  <a:srgbClr val="333333"/>
                </a:solidFill>
                <a:latin typeface="Times New Roman" panose="02020603050405020304" pitchFamily="18" charset="0"/>
              </a:rPr>
              <a:t>мисливської вогнепальної нарізної, гладкоствольної, пневматичної, а також холодної зброї, пристроїв здійснюється </a:t>
            </a:r>
            <a:r>
              <a:rPr lang="uk-UA" sz="2400" b="1" i="1" dirty="0">
                <a:solidFill>
                  <a:srgbClr val="333333"/>
                </a:solidFill>
                <a:latin typeface="Times New Roman" panose="02020603050405020304" pitchFamily="18" charset="0"/>
              </a:rPr>
              <a:t>в книзі обліку власників мисливської вогнепальної, пневматичної зброї, а також холодної зброї</a:t>
            </a:r>
            <a:r>
              <a:rPr lang="uk-UA" sz="2400" dirty="0">
                <a:solidFill>
                  <a:srgbClr val="333333"/>
                </a:solidFill>
                <a:latin typeface="Times New Roman" panose="02020603050405020304" pitchFamily="18" charset="0"/>
              </a:rPr>
              <a:t>. Відомості про наявність такої зброї у громадян заносяться в БД.</a:t>
            </a:r>
          </a:p>
          <a:p>
            <a:pPr algn="just"/>
            <a:endParaRPr lang="uk-UA" sz="2400" dirty="0">
              <a:solidFill>
                <a:srgbClr val="333333"/>
              </a:solidFill>
              <a:latin typeface="Times New Roman" panose="02020603050405020304" pitchFamily="18" charset="0"/>
            </a:endParaRPr>
          </a:p>
          <a:p>
            <a:pPr algn="just"/>
            <a:r>
              <a:rPr lang="uk-UA" sz="2400" dirty="0">
                <a:solidFill>
                  <a:srgbClr val="333333"/>
                </a:solidFill>
                <a:latin typeface="Times New Roman" panose="02020603050405020304" pitchFamily="18" charset="0"/>
              </a:rPr>
              <a:t>На кожну особу, яка володіє вогнепальною мисливською, а також холодною, нагородною, пневматичною зброєю (крім відомчої зброї), пристроями, заводиться </a:t>
            </a:r>
            <a:r>
              <a:rPr lang="uk-UA" sz="2400" b="1" dirty="0">
                <a:solidFill>
                  <a:srgbClr val="333333"/>
                </a:solidFill>
                <a:latin typeface="Times New Roman" panose="02020603050405020304" pitchFamily="18" charset="0"/>
              </a:rPr>
              <a:t>особова справа. </a:t>
            </a:r>
          </a:p>
          <a:p>
            <a:pPr algn="just"/>
            <a:endParaRPr lang="uk-UA" sz="2400" b="1" dirty="0">
              <a:solidFill>
                <a:srgbClr val="333333"/>
              </a:solidFill>
              <a:latin typeface="Times New Roman" panose="02020603050405020304" pitchFamily="18" charset="0"/>
            </a:endParaRPr>
          </a:p>
          <a:p>
            <a:pPr algn="just"/>
            <a:r>
              <a:rPr lang="uk-UA" sz="2400" dirty="0">
                <a:solidFill>
                  <a:srgbClr val="333333"/>
                </a:solidFill>
                <a:latin typeface="Times New Roman" panose="02020603050405020304" pitchFamily="18" charset="0"/>
              </a:rPr>
              <a:t>Особові справи </a:t>
            </a:r>
            <a:r>
              <a:rPr lang="uk-UA" sz="2400" i="1" u="sng" dirty="0">
                <a:solidFill>
                  <a:srgbClr val="333333"/>
                </a:solidFill>
                <a:latin typeface="Times New Roman" panose="02020603050405020304" pitchFamily="18" charset="0"/>
              </a:rPr>
              <a:t>власників нарізної, нагородної вогнепальної зброї та пристроїв </a:t>
            </a:r>
            <a:r>
              <a:rPr lang="uk-UA" sz="2400" dirty="0">
                <a:solidFill>
                  <a:srgbClr val="333333"/>
                </a:solidFill>
                <a:latin typeface="Times New Roman" panose="02020603050405020304" pitchFamily="18" charset="0"/>
              </a:rPr>
              <a:t>ведуться в </a:t>
            </a:r>
            <a:r>
              <a:rPr lang="uk-UA" sz="2400" b="1" dirty="0">
                <a:solidFill>
                  <a:srgbClr val="333333"/>
                </a:solidFill>
                <a:latin typeface="Times New Roman" panose="02020603050405020304" pitchFamily="18" charset="0"/>
              </a:rPr>
              <a:t>УП ГУНП</a:t>
            </a:r>
            <a:r>
              <a:rPr lang="uk-UA" sz="2400" dirty="0">
                <a:solidFill>
                  <a:srgbClr val="333333"/>
                </a:solidFill>
                <a:latin typeface="Times New Roman" panose="02020603050405020304" pitchFamily="18" charset="0"/>
              </a:rPr>
              <a:t>, а на </a:t>
            </a:r>
            <a:r>
              <a:rPr lang="uk-UA" sz="2400" u="sng" dirty="0">
                <a:solidFill>
                  <a:srgbClr val="333333"/>
                </a:solidFill>
                <a:latin typeface="Times New Roman" panose="02020603050405020304" pitchFamily="18" charset="0"/>
              </a:rPr>
              <a:t>власників мисливської гладкоствольної, пневматичної та холодної зброї </a:t>
            </a:r>
            <a:r>
              <a:rPr lang="uk-UA" sz="2400" dirty="0">
                <a:solidFill>
                  <a:srgbClr val="333333"/>
                </a:solidFill>
                <a:latin typeface="Times New Roman" panose="02020603050405020304" pitchFamily="18" charset="0"/>
              </a:rPr>
              <a:t>- </a:t>
            </a:r>
            <a:r>
              <a:rPr lang="uk-UA" sz="2400" b="1" dirty="0">
                <a:solidFill>
                  <a:srgbClr val="333333"/>
                </a:solidFill>
                <a:latin typeface="Times New Roman" panose="02020603050405020304" pitchFamily="18" charset="0"/>
              </a:rPr>
              <a:t>у територіальних підрозділах поліції</a:t>
            </a:r>
            <a:r>
              <a:rPr lang="uk-UA" sz="2400" dirty="0">
                <a:solidFill>
                  <a:srgbClr val="333333"/>
                </a:solidFill>
                <a:latin typeface="Times New Roman" panose="02020603050405020304" pitchFamily="18" charset="0"/>
              </a:rPr>
              <a:t>.</a:t>
            </a:r>
          </a:p>
          <a:p>
            <a:pPr marL="0" indent="0" algn="just">
              <a:buNone/>
            </a:pPr>
            <a:endParaRPr lang="uk-UA" sz="2400" dirty="0"/>
          </a:p>
        </p:txBody>
      </p:sp>
      <p:pic>
        <p:nvPicPr>
          <p:cNvPr id="4" name="Рисунок 3">
            <a:extLst>
              <a:ext uri="{FF2B5EF4-FFF2-40B4-BE49-F238E27FC236}">
                <a16:creationId xmlns:a16="http://schemas.microsoft.com/office/drawing/2014/main" id="{AB8C0058-1BDE-4C01-836F-33B861BAD912}"/>
              </a:ext>
            </a:extLst>
          </p:cNvPr>
          <p:cNvPicPr>
            <a:picLocks noChangeAspect="1"/>
          </p:cNvPicPr>
          <p:nvPr/>
        </p:nvPicPr>
        <p:blipFill>
          <a:blip r:embed="rId2"/>
          <a:stretch>
            <a:fillRect/>
          </a:stretch>
        </p:blipFill>
        <p:spPr>
          <a:xfrm>
            <a:off x="11496599" y="6326902"/>
            <a:ext cx="708129" cy="531097"/>
          </a:xfrm>
          <a:prstGeom prst="rect">
            <a:avLst/>
          </a:prstGeom>
        </p:spPr>
      </p:pic>
    </p:spTree>
    <p:extLst>
      <p:ext uri="{BB962C8B-B14F-4D97-AF65-F5344CB8AC3E}">
        <p14:creationId xmlns:p14="http://schemas.microsoft.com/office/powerpoint/2010/main" val="20867663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5BDD169-63CA-412B-BFAC-D68BD0A869C1}"/>
              </a:ext>
            </a:extLst>
          </p:cNvPr>
          <p:cNvSpPr>
            <a:spLocks noGrp="1"/>
          </p:cNvSpPr>
          <p:nvPr>
            <p:ph idx="1"/>
          </p:nvPr>
        </p:nvSpPr>
        <p:spPr>
          <a:xfrm>
            <a:off x="119336" y="0"/>
            <a:ext cx="11809312" cy="6669360"/>
          </a:xfrm>
        </p:spPr>
        <p:txBody>
          <a:bodyPr>
            <a:noAutofit/>
          </a:bodyPr>
          <a:lstStyle/>
          <a:p>
            <a:pPr lvl="0" algn="ctr">
              <a:buClr>
                <a:srgbClr val="0BD0D9"/>
              </a:buClr>
            </a:pPr>
            <a:r>
              <a:rPr lang="uk-UA" sz="2400" b="1" dirty="0">
                <a:solidFill>
                  <a:srgbClr val="333333"/>
                </a:solidFill>
                <a:latin typeface="Times New Roman" panose="02020603050405020304" pitchFamily="18" charset="0"/>
              </a:rPr>
              <a:t>Особова справа власника зброї містить такі документи:</a:t>
            </a:r>
          </a:p>
          <a:p>
            <a:pPr lvl="0" algn="just">
              <a:buClr>
                <a:srgbClr val="0BD0D9"/>
              </a:buClr>
            </a:pPr>
            <a:r>
              <a:rPr lang="uk-UA" sz="2400" dirty="0">
                <a:solidFill>
                  <a:srgbClr val="333333"/>
                </a:solidFill>
                <a:latin typeface="Times New Roman" panose="02020603050405020304" pitchFamily="18" charset="0"/>
              </a:rPr>
              <a:t>заяву про видачу дозволу на право придбання, зберігання та носіння на кожну одиницю зброї, основних частин зброї окремо;</a:t>
            </a:r>
          </a:p>
          <a:p>
            <a:pPr lvl="0" algn="just">
              <a:buClr>
                <a:srgbClr val="0BD0D9"/>
              </a:buClr>
            </a:pPr>
            <a:r>
              <a:rPr lang="uk-UA" sz="2400" dirty="0">
                <a:solidFill>
                  <a:srgbClr val="333333"/>
                </a:solidFill>
                <a:latin typeface="Times New Roman" panose="02020603050405020304" pitchFamily="18" charset="0"/>
              </a:rPr>
              <a:t>картку-заяву;</a:t>
            </a:r>
          </a:p>
          <a:p>
            <a:pPr lvl="0" algn="just">
              <a:buClr>
                <a:srgbClr val="0BD0D9"/>
              </a:buClr>
            </a:pPr>
            <a:r>
              <a:rPr lang="uk-UA" sz="2400" dirty="0">
                <a:solidFill>
                  <a:srgbClr val="333333"/>
                </a:solidFill>
                <a:latin typeface="Times New Roman" panose="02020603050405020304" pitchFamily="18" charset="0"/>
              </a:rPr>
              <a:t>корінець дозволу на придбання зброї, основних частин зброї, або копії інших документів, що засвідчують реєстрацію зброї, основних частин зброї в органах поліції;</a:t>
            </a:r>
          </a:p>
          <a:p>
            <a:pPr lvl="0" algn="just">
              <a:buClr>
                <a:srgbClr val="0BD0D9"/>
              </a:buClr>
            </a:pPr>
            <a:r>
              <a:rPr lang="uk-UA" sz="2400" dirty="0">
                <a:solidFill>
                  <a:srgbClr val="333333"/>
                </a:solidFill>
                <a:latin typeface="Times New Roman" panose="02020603050405020304" pitchFamily="18" charset="0"/>
              </a:rPr>
              <a:t>матеріали перевірки власника зброї, рапорт, інформацію про відсутність або наявність судимості, медичні довідки (крім </a:t>
            </a:r>
            <a:r>
              <a:rPr lang="uk-UA" sz="2400" dirty="0" err="1">
                <a:solidFill>
                  <a:srgbClr val="333333"/>
                </a:solidFill>
                <a:latin typeface="Times New Roman" panose="02020603050405020304" pitchFamily="18" charset="0"/>
              </a:rPr>
              <a:t>охолощеної</a:t>
            </a:r>
            <a:r>
              <a:rPr lang="uk-UA" sz="2400" dirty="0">
                <a:solidFill>
                  <a:srgbClr val="333333"/>
                </a:solidFill>
                <a:latin typeface="Times New Roman" panose="02020603050405020304" pitchFamily="18" charset="0"/>
              </a:rPr>
              <a:t> зброї);</a:t>
            </a:r>
          </a:p>
          <a:p>
            <a:pPr lvl="0" algn="just">
              <a:buClr>
                <a:srgbClr val="0BD0D9"/>
              </a:buClr>
            </a:pPr>
            <a:r>
              <a:rPr lang="uk-UA" sz="2400" dirty="0">
                <a:solidFill>
                  <a:srgbClr val="333333"/>
                </a:solidFill>
                <a:latin typeface="Times New Roman" panose="02020603050405020304" pitchFamily="18" charset="0"/>
              </a:rPr>
              <a:t>платіжний документ (платіжне доручення, квитанція) з відміткою банку, відділення поштового зв'язку або коду проведеної операції про внесення коштів за надання відповідної платної послуги;</a:t>
            </a:r>
          </a:p>
          <a:p>
            <a:pPr lvl="0" algn="just">
              <a:buClr>
                <a:srgbClr val="0BD0D9"/>
              </a:buClr>
            </a:pPr>
            <a:r>
              <a:rPr lang="uk-UA" sz="2400" dirty="0">
                <a:solidFill>
                  <a:srgbClr val="333333"/>
                </a:solidFill>
                <a:latin typeface="Times New Roman" panose="02020603050405020304" pitchFamily="18" charset="0"/>
              </a:rPr>
              <a:t>довідку про вивчення матеріальної частини зброї, спеціальних засобів, правил поводження з ними та їх застосування (крім </a:t>
            </a:r>
            <a:r>
              <a:rPr lang="uk-UA" sz="2400" dirty="0" err="1">
                <a:solidFill>
                  <a:srgbClr val="333333"/>
                </a:solidFill>
                <a:latin typeface="Times New Roman" panose="02020603050405020304" pitchFamily="18" charset="0"/>
              </a:rPr>
              <a:t>охолощеної</a:t>
            </a:r>
            <a:r>
              <a:rPr lang="uk-UA" sz="2400" dirty="0">
                <a:solidFill>
                  <a:srgbClr val="333333"/>
                </a:solidFill>
                <a:latin typeface="Times New Roman" panose="02020603050405020304" pitchFamily="18" charset="0"/>
              </a:rPr>
              <a:t> зброї);</a:t>
            </a:r>
          </a:p>
          <a:p>
            <a:pPr lvl="0" algn="just">
              <a:buClr>
                <a:srgbClr val="0BD0D9"/>
              </a:buClr>
            </a:pPr>
            <a:r>
              <a:rPr lang="uk-UA" sz="2400" dirty="0">
                <a:solidFill>
                  <a:srgbClr val="333333"/>
                </a:solidFill>
                <a:latin typeface="Times New Roman" panose="02020603050405020304" pitchFamily="18" charset="0"/>
              </a:rPr>
              <a:t>копію 1, 2 та 11 сторінок паспорта громадянина України (для осіб, яким видано паспорт громадянина України з безконтактним електронним носієм,- копії паспорта та витягу з Єдиного державного демографічного реєстру щодо реєстрації місця проживання).</a:t>
            </a:r>
          </a:p>
          <a:p>
            <a:endParaRPr lang="uk-UA" sz="2400" dirty="0"/>
          </a:p>
        </p:txBody>
      </p:sp>
      <p:pic>
        <p:nvPicPr>
          <p:cNvPr id="4" name="Рисунок 3">
            <a:extLst>
              <a:ext uri="{FF2B5EF4-FFF2-40B4-BE49-F238E27FC236}">
                <a16:creationId xmlns:a16="http://schemas.microsoft.com/office/drawing/2014/main" id="{85349FB3-2DAB-4110-8D33-38D5D40F0781}"/>
              </a:ext>
            </a:extLst>
          </p:cNvPr>
          <p:cNvPicPr>
            <a:picLocks noChangeAspect="1"/>
          </p:cNvPicPr>
          <p:nvPr/>
        </p:nvPicPr>
        <p:blipFill>
          <a:blip r:embed="rId2"/>
          <a:stretch>
            <a:fillRect/>
          </a:stretch>
        </p:blipFill>
        <p:spPr>
          <a:xfrm>
            <a:off x="11568608" y="6380909"/>
            <a:ext cx="636120" cy="477090"/>
          </a:xfrm>
          <a:prstGeom prst="rect">
            <a:avLst/>
          </a:prstGeom>
        </p:spPr>
      </p:pic>
    </p:spTree>
    <p:extLst>
      <p:ext uri="{BB962C8B-B14F-4D97-AF65-F5344CB8AC3E}">
        <p14:creationId xmlns:p14="http://schemas.microsoft.com/office/powerpoint/2010/main" val="16750708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7BD5D76D-12DC-420A-9E5C-8BF14F78FAEB}"/>
              </a:ext>
            </a:extLst>
          </p:cNvPr>
          <p:cNvSpPr>
            <a:spLocks noGrp="1"/>
          </p:cNvSpPr>
          <p:nvPr>
            <p:ph idx="1"/>
          </p:nvPr>
        </p:nvSpPr>
        <p:spPr>
          <a:xfrm>
            <a:off x="119336" y="116632"/>
            <a:ext cx="11881320" cy="6552728"/>
          </a:xfrm>
        </p:spPr>
        <p:txBody>
          <a:bodyPr/>
          <a:lstStyle/>
          <a:p>
            <a:pPr lvl="0" algn="just">
              <a:buClr>
                <a:srgbClr val="0BD0D9"/>
              </a:buClr>
            </a:pPr>
            <a:endParaRPr lang="uk-UA" sz="2400" dirty="0">
              <a:solidFill>
                <a:srgbClr val="333333"/>
              </a:solidFill>
              <a:latin typeface="Times New Roman" panose="02020603050405020304" pitchFamily="18" charset="0"/>
            </a:endParaRPr>
          </a:p>
          <a:p>
            <a:pPr lvl="0" algn="just">
              <a:buClr>
                <a:srgbClr val="0BD0D9"/>
              </a:buClr>
            </a:pPr>
            <a:endParaRPr lang="uk-UA" sz="2400" dirty="0">
              <a:solidFill>
                <a:srgbClr val="333333"/>
              </a:solidFill>
              <a:latin typeface="Times New Roman" panose="02020603050405020304" pitchFamily="18" charset="0"/>
            </a:endParaRPr>
          </a:p>
          <a:p>
            <a:pPr lvl="0" algn="just">
              <a:buClr>
                <a:srgbClr val="0BD0D9"/>
              </a:buClr>
            </a:pPr>
            <a:r>
              <a:rPr lang="uk-UA" sz="2400" dirty="0">
                <a:solidFill>
                  <a:srgbClr val="333333"/>
                </a:solidFill>
                <a:latin typeface="Times New Roman" panose="02020603050405020304" pitchFamily="18" charset="0"/>
              </a:rPr>
              <a:t>Особові справи власників зброї зберігаються у працівника, який здійснює дозвільну систему, і для зручності користування розставляються в алфавітному порядку.</a:t>
            </a:r>
          </a:p>
          <a:p>
            <a:pPr lvl="0" algn="just">
              <a:buClr>
                <a:srgbClr val="0BD0D9"/>
              </a:buClr>
            </a:pPr>
            <a:endParaRPr lang="uk-UA" sz="2400" dirty="0">
              <a:solidFill>
                <a:srgbClr val="333333"/>
              </a:solidFill>
              <a:latin typeface="Times New Roman" panose="02020603050405020304" pitchFamily="18" charset="0"/>
            </a:endParaRPr>
          </a:p>
          <a:p>
            <a:pPr lvl="0" algn="just">
              <a:buClr>
                <a:srgbClr val="0BD0D9"/>
              </a:buClr>
            </a:pPr>
            <a:r>
              <a:rPr lang="uk-UA" sz="2400" dirty="0">
                <a:solidFill>
                  <a:srgbClr val="333333"/>
                </a:solidFill>
                <a:latin typeface="Times New Roman" panose="02020603050405020304" pitchFamily="18" charset="0"/>
              </a:rPr>
              <a:t>У чергових службах територіальних підрозділів поліції працівником, який здійснює дозвільну систему, ведеться картотека, у якій містяться картки обліку власника мисливської вогнепальної, пневматичної зброї, а також холодної зброї, яка використовується для перевірки осіб, затриманих за правопорушення, а також для інформування нарядів поліції. </a:t>
            </a:r>
          </a:p>
          <a:p>
            <a:pPr lvl="0" algn="just">
              <a:buClr>
                <a:srgbClr val="0BD0D9"/>
              </a:buClr>
            </a:pPr>
            <a:endParaRPr lang="uk-UA" sz="2400" dirty="0">
              <a:solidFill>
                <a:srgbClr val="333333"/>
              </a:solidFill>
              <a:latin typeface="Times New Roman" panose="02020603050405020304" pitchFamily="18" charset="0"/>
            </a:endParaRPr>
          </a:p>
          <a:p>
            <a:pPr lvl="0" algn="just">
              <a:buClr>
                <a:srgbClr val="0BD0D9"/>
              </a:buClr>
            </a:pPr>
            <a:r>
              <a:rPr lang="uk-UA" sz="2400" dirty="0">
                <a:solidFill>
                  <a:srgbClr val="333333"/>
                </a:solidFill>
                <a:latin typeface="Times New Roman" panose="02020603050405020304" pitchFamily="18" charset="0"/>
              </a:rPr>
              <a:t>Працівниками чергової служби ведеться комп'ютерний облік власників зброї, пристроїв.</a:t>
            </a:r>
          </a:p>
          <a:p>
            <a:endParaRPr lang="ru-RU" dirty="0"/>
          </a:p>
        </p:txBody>
      </p:sp>
      <p:pic>
        <p:nvPicPr>
          <p:cNvPr id="4" name="Рисунок 3">
            <a:extLst>
              <a:ext uri="{FF2B5EF4-FFF2-40B4-BE49-F238E27FC236}">
                <a16:creationId xmlns:a16="http://schemas.microsoft.com/office/drawing/2014/main" id="{5334B96E-83C2-463B-80E6-C391F151095D}"/>
              </a:ext>
            </a:extLst>
          </p:cNvPr>
          <p:cNvPicPr>
            <a:picLocks noChangeAspect="1"/>
          </p:cNvPicPr>
          <p:nvPr/>
        </p:nvPicPr>
        <p:blipFill>
          <a:blip r:embed="rId2"/>
          <a:stretch>
            <a:fillRect/>
          </a:stretch>
        </p:blipFill>
        <p:spPr>
          <a:xfrm>
            <a:off x="11496599" y="6326902"/>
            <a:ext cx="708129" cy="531097"/>
          </a:xfrm>
          <a:prstGeom prst="rect">
            <a:avLst/>
          </a:prstGeom>
        </p:spPr>
      </p:pic>
    </p:spTree>
    <p:extLst>
      <p:ext uri="{BB962C8B-B14F-4D97-AF65-F5344CB8AC3E}">
        <p14:creationId xmlns:p14="http://schemas.microsoft.com/office/powerpoint/2010/main" val="60431766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4F88E810-2646-41EF-943E-E9A87FFF2D61}"/>
              </a:ext>
            </a:extLst>
          </p:cNvPr>
          <p:cNvSpPr>
            <a:spLocks noGrp="1"/>
          </p:cNvSpPr>
          <p:nvPr>
            <p:ph idx="1"/>
          </p:nvPr>
        </p:nvSpPr>
        <p:spPr>
          <a:xfrm>
            <a:off x="191344" y="188640"/>
            <a:ext cx="11737304" cy="6480720"/>
          </a:xfrm>
        </p:spPr>
        <p:txBody>
          <a:bodyPr>
            <a:normAutofit/>
          </a:bodyPr>
          <a:lstStyle/>
          <a:p>
            <a:pPr algn="just"/>
            <a:endParaRPr lang="uk-UA" sz="2400" dirty="0">
              <a:solidFill>
                <a:srgbClr val="333333"/>
              </a:solidFill>
              <a:latin typeface="Times New Roman" panose="02020603050405020304" pitchFamily="18" charset="0"/>
            </a:endParaRPr>
          </a:p>
          <a:p>
            <a:pPr algn="just"/>
            <a:r>
              <a:rPr lang="uk-UA" sz="2400" dirty="0">
                <a:solidFill>
                  <a:srgbClr val="333333"/>
                </a:solidFill>
                <a:latin typeface="Times New Roman" panose="02020603050405020304" pitchFamily="18" charset="0"/>
              </a:rPr>
              <a:t>Контроль за зберіганням вогнепальної, пневматичної, холодної і </a:t>
            </a:r>
            <a:r>
              <a:rPr lang="uk-UA" sz="2400" dirty="0" err="1">
                <a:solidFill>
                  <a:srgbClr val="333333"/>
                </a:solidFill>
                <a:latin typeface="Times New Roman" panose="02020603050405020304" pitchFamily="18" charset="0"/>
              </a:rPr>
              <a:t>охолощеної</a:t>
            </a:r>
            <a:r>
              <a:rPr lang="uk-UA" sz="2400" dirty="0">
                <a:solidFill>
                  <a:srgbClr val="333333"/>
                </a:solidFill>
                <a:latin typeface="Times New Roman" panose="02020603050405020304" pitchFamily="18" charset="0"/>
              </a:rPr>
              <a:t> зброї, пристроїв, що належать громадянам, здійснюється органами поліції відповідно до законодавства. </a:t>
            </a:r>
          </a:p>
          <a:p>
            <a:pPr algn="just"/>
            <a:r>
              <a:rPr lang="uk-UA" sz="2400" dirty="0">
                <a:solidFill>
                  <a:srgbClr val="333333"/>
                </a:solidFill>
                <a:latin typeface="Times New Roman" panose="02020603050405020304" pitchFamily="18" charset="0"/>
              </a:rPr>
              <a:t>Перевірка порядку зберігання зброї громадянами </a:t>
            </a:r>
            <a:r>
              <a:rPr lang="uk-UA" sz="2400" b="1" dirty="0">
                <a:solidFill>
                  <a:srgbClr val="333333"/>
                </a:solidFill>
                <a:latin typeface="Times New Roman" panose="02020603050405020304" pitchFamily="18" charset="0"/>
              </a:rPr>
              <a:t>проводиться дільничними офіцерами поліції не рідше одного разу на три роки. </a:t>
            </a:r>
          </a:p>
          <a:p>
            <a:pPr algn="just"/>
            <a:r>
              <a:rPr lang="uk-UA" sz="2400" dirty="0">
                <a:solidFill>
                  <a:srgbClr val="333333"/>
                </a:solidFill>
                <a:latin typeface="Times New Roman" panose="02020603050405020304" pitchFamily="18" charset="0"/>
              </a:rPr>
              <a:t>Про результати перевірки </a:t>
            </a:r>
            <a:r>
              <a:rPr lang="uk-UA" sz="2400" b="1" dirty="0">
                <a:solidFill>
                  <a:srgbClr val="333333"/>
                </a:solidFill>
                <a:latin typeface="Times New Roman" panose="02020603050405020304" pitchFamily="18" charset="0"/>
              </a:rPr>
              <a:t>складається рапорт, </a:t>
            </a:r>
            <a:r>
              <a:rPr lang="uk-UA" sz="2400" dirty="0">
                <a:solidFill>
                  <a:srgbClr val="333333"/>
                </a:solidFill>
                <a:latin typeface="Times New Roman" panose="02020603050405020304" pitchFamily="18" charset="0"/>
              </a:rPr>
              <a:t>який підшивається до особової справи власника зброї, пристрою. Вимоги працівників органів поліції щодо забезпечення схоронності вогнепальної зброї та бойових припасів до неї, а також пневматичної, холодної і </a:t>
            </a:r>
            <a:r>
              <a:rPr lang="uk-UA" sz="2400" dirty="0" err="1">
                <a:solidFill>
                  <a:srgbClr val="333333"/>
                </a:solidFill>
                <a:latin typeface="Times New Roman" panose="02020603050405020304" pitchFamily="18" charset="0"/>
              </a:rPr>
              <a:t>охолощеної</a:t>
            </a:r>
            <a:r>
              <a:rPr lang="uk-UA" sz="2400" dirty="0">
                <a:solidFill>
                  <a:srgbClr val="333333"/>
                </a:solidFill>
                <a:latin typeface="Times New Roman" panose="02020603050405020304" pitchFamily="18" charset="0"/>
              </a:rPr>
              <a:t> зброї, пристроїв, патронів до них є обов'язковими для її власників. При оформленні завдання дільничному офіцеру поліції допускається його заповнення як на кожного власника окремо, так і на групу власників за списком.</a:t>
            </a:r>
          </a:p>
          <a:p>
            <a:pPr algn="just"/>
            <a:r>
              <a:rPr lang="uk-UA" sz="2400" dirty="0">
                <a:solidFill>
                  <a:srgbClr val="333333"/>
                </a:solidFill>
                <a:latin typeface="Times New Roman" panose="02020603050405020304" pitchFamily="18" charset="0"/>
              </a:rPr>
              <a:t>При зміні місця проживання, придбанні зброї та її перереєстрації громадяни обов'язково перевіряються за місцем проживання.</a:t>
            </a:r>
          </a:p>
          <a:p>
            <a:endParaRPr lang="uk-UA" sz="2400" dirty="0"/>
          </a:p>
        </p:txBody>
      </p:sp>
      <p:pic>
        <p:nvPicPr>
          <p:cNvPr id="4" name="Рисунок 3">
            <a:extLst>
              <a:ext uri="{FF2B5EF4-FFF2-40B4-BE49-F238E27FC236}">
                <a16:creationId xmlns:a16="http://schemas.microsoft.com/office/drawing/2014/main" id="{10B74D2E-CF9A-425F-9E67-71FE8CE7EDFF}"/>
              </a:ext>
            </a:extLst>
          </p:cNvPr>
          <p:cNvPicPr>
            <a:picLocks noChangeAspect="1"/>
          </p:cNvPicPr>
          <p:nvPr/>
        </p:nvPicPr>
        <p:blipFill>
          <a:blip r:embed="rId2"/>
          <a:stretch>
            <a:fillRect/>
          </a:stretch>
        </p:blipFill>
        <p:spPr>
          <a:xfrm>
            <a:off x="11496599" y="6326902"/>
            <a:ext cx="708129" cy="531097"/>
          </a:xfrm>
          <a:prstGeom prst="rect">
            <a:avLst/>
          </a:prstGeom>
        </p:spPr>
      </p:pic>
    </p:spTree>
    <p:extLst>
      <p:ext uri="{BB962C8B-B14F-4D97-AF65-F5344CB8AC3E}">
        <p14:creationId xmlns:p14="http://schemas.microsoft.com/office/powerpoint/2010/main" val="9384265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BFFC64F-625C-40E1-AF29-31D19D3997FD}"/>
              </a:ext>
            </a:extLst>
          </p:cNvPr>
          <p:cNvSpPr>
            <a:spLocks noGrp="1"/>
          </p:cNvSpPr>
          <p:nvPr>
            <p:ph idx="1"/>
          </p:nvPr>
        </p:nvSpPr>
        <p:spPr>
          <a:xfrm>
            <a:off x="119336" y="116632"/>
            <a:ext cx="11953328" cy="6552728"/>
          </a:xfrm>
        </p:spPr>
        <p:txBody>
          <a:bodyPr>
            <a:noAutofit/>
          </a:bodyPr>
          <a:lstStyle/>
          <a:p>
            <a:pPr lvl="0" algn="just">
              <a:buClr>
                <a:srgbClr val="0BD0D9"/>
              </a:buClr>
            </a:pPr>
            <a:r>
              <a:rPr lang="uk-UA" sz="2300" b="1" dirty="0">
                <a:solidFill>
                  <a:srgbClr val="333333"/>
                </a:solidFill>
                <a:latin typeface="Times New Roman" panose="02020603050405020304" pitchFamily="18" charset="0"/>
              </a:rPr>
              <a:t>Стаття 190. Порушення громадянами порядку придбання, зберігання, передачі іншим особам або продажу вогнепальної, холодної чи пневматичної зброї</a:t>
            </a:r>
          </a:p>
          <a:p>
            <a:pPr lvl="0">
              <a:buClr>
                <a:srgbClr val="0BD0D9"/>
              </a:buClr>
            </a:pPr>
            <a:endParaRPr lang="uk-UA" sz="2300" b="1" dirty="0">
              <a:solidFill>
                <a:srgbClr val="333333"/>
              </a:solidFill>
              <a:latin typeface="Times New Roman" panose="02020603050405020304" pitchFamily="18" charset="0"/>
            </a:endParaRPr>
          </a:p>
          <a:p>
            <a:pPr algn="just"/>
            <a:r>
              <a:rPr lang="uk-UA" sz="2300" b="1" dirty="0">
                <a:solidFill>
                  <a:srgbClr val="333333"/>
                </a:solidFill>
                <a:latin typeface="Times New Roman" panose="02020603050405020304" pitchFamily="18" charset="0"/>
              </a:rPr>
              <a:t>Стаття 191. Порушення громадянами правил зберігання, носіння або перевезення нагородної, вогнепальної, холодної чи пневматичної зброї і бойових припасів</a:t>
            </a:r>
          </a:p>
          <a:p>
            <a:endParaRPr lang="uk-UA" sz="2300" dirty="0">
              <a:solidFill>
                <a:srgbClr val="333333"/>
              </a:solidFill>
              <a:latin typeface="Times New Roman" panose="02020603050405020304" pitchFamily="18" charset="0"/>
            </a:endParaRPr>
          </a:p>
          <a:p>
            <a:pPr algn="just"/>
            <a:r>
              <a:rPr lang="uk-UA" sz="2300" b="1" dirty="0">
                <a:solidFill>
                  <a:srgbClr val="333333"/>
                </a:solidFill>
                <a:latin typeface="Times New Roman" panose="02020603050405020304" pitchFamily="18" charset="0"/>
              </a:rPr>
              <a:t>Стаття 192. Порушення громадянами строків реєстрації (перереєстрації) нагородної, вогнепальної, холодної чи пневматичної зброї і правил взяття її на облік</a:t>
            </a:r>
          </a:p>
          <a:p>
            <a:endParaRPr lang="uk-UA" sz="2300" dirty="0">
              <a:solidFill>
                <a:srgbClr val="333333"/>
              </a:solidFill>
              <a:latin typeface="Times New Roman" panose="02020603050405020304" pitchFamily="18" charset="0"/>
            </a:endParaRPr>
          </a:p>
          <a:p>
            <a:pPr algn="just"/>
            <a:r>
              <a:rPr lang="uk-UA" sz="2300" b="1" dirty="0">
                <a:solidFill>
                  <a:srgbClr val="333333"/>
                </a:solidFill>
                <a:latin typeface="Times New Roman" panose="02020603050405020304" pitchFamily="18" charset="0"/>
              </a:rPr>
              <a:t>Стаття 193. Ухилення від реалізації вогнепальної, холодної чи пневматичної зброї і бойових припасів</a:t>
            </a:r>
          </a:p>
          <a:p>
            <a:endParaRPr lang="uk-UA" sz="2300" dirty="0">
              <a:solidFill>
                <a:srgbClr val="333333"/>
              </a:solidFill>
              <a:latin typeface="Times New Roman" panose="02020603050405020304" pitchFamily="18" charset="0"/>
            </a:endParaRPr>
          </a:p>
          <a:p>
            <a:pPr algn="just"/>
            <a:r>
              <a:rPr lang="uk-UA" sz="2300" b="1" dirty="0">
                <a:solidFill>
                  <a:srgbClr val="333333"/>
                </a:solidFill>
                <a:latin typeface="Times New Roman" panose="02020603050405020304" pitchFamily="18" charset="0"/>
              </a:rPr>
              <a:t>Стаття 194. Порушення працівниками торговельних підприємств (організацій) порядку продажу вогнепальної, холодної чи пневматичної зброї і бойових припасів</a:t>
            </a:r>
            <a:endParaRPr lang="uk-UA" sz="2300" dirty="0">
              <a:solidFill>
                <a:srgbClr val="333333"/>
              </a:solidFill>
              <a:latin typeface="Times New Roman" panose="02020603050405020304" pitchFamily="18" charset="0"/>
            </a:endParaRPr>
          </a:p>
          <a:p>
            <a:pPr algn="just"/>
            <a:r>
              <a:rPr lang="uk-UA" sz="2300" b="1" dirty="0">
                <a:solidFill>
                  <a:srgbClr val="333333"/>
                </a:solidFill>
                <a:latin typeface="Times New Roman" panose="02020603050405020304" pitchFamily="18" charset="0"/>
              </a:rPr>
              <a:t>Стаття 195. Порушення працівниками підприємств, установ, організацій правил зберігання або перевезення вогнепальної, холодної чи пневматичної зброї і бойових припасів</a:t>
            </a:r>
            <a:endParaRPr lang="uk-UA" sz="2300" dirty="0">
              <a:solidFill>
                <a:srgbClr val="333333"/>
              </a:solidFill>
              <a:latin typeface="Times New Roman" panose="02020603050405020304" pitchFamily="18" charset="0"/>
            </a:endParaRPr>
          </a:p>
          <a:p>
            <a:endParaRPr lang="uk-UA" sz="2300" dirty="0"/>
          </a:p>
        </p:txBody>
      </p:sp>
    </p:spTree>
    <p:extLst>
      <p:ext uri="{BB962C8B-B14F-4D97-AF65-F5344CB8AC3E}">
        <p14:creationId xmlns:p14="http://schemas.microsoft.com/office/powerpoint/2010/main" val="268557773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99148313-439D-450B-963F-BF4561313401}"/>
              </a:ext>
            </a:extLst>
          </p:cNvPr>
          <p:cNvSpPr>
            <a:spLocks noGrp="1"/>
          </p:cNvSpPr>
          <p:nvPr>
            <p:ph idx="1"/>
          </p:nvPr>
        </p:nvSpPr>
        <p:spPr>
          <a:xfrm>
            <a:off x="191344" y="116632"/>
            <a:ext cx="11737304" cy="6552728"/>
          </a:xfrm>
        </p:spPr>
        <p:txBody>
          <a:bodyPr>
            <a:normAutofit lnSpcReduction="10000"/>
          </a:bodyPr>
          <a:lstStyle/>
          <a:p>
            <a:pPr lvl="0">
              <a:buClr>
                <a:srgbClr val="0BD0D9"/>
              </a:buClr>
            </a:pPr>
            <a:r>
              <a:rPr lang="uk-UA" sz="2400" b="1" dirty="0">
                <a:solidFill>
                  <a:srgbClr val="333333"/>
                </a:solidFill>
                <a:latin typeface="Times New Roman" panose="02020603050405020304" pitchFamily="18" charset="0"/>
              </a:rPr>
              <a:t>Стаття 195</a:t>
            </a:r>
            <a:r>
              <a:rPr lang="uk-UA" sz="2400" b="1" baseline="30000" dirty="0">
                <a:solidFill>
                  <a:srgbClr val="333333"/>
                </a:solidFill>
                <a:latin typeface="Times New Roman" panose="02020603050405020304" pitchFamily="18" charset="0"/>
              </a:rPr>
              <a:t>-1</a:t>
            </a:r>
            <a:r>
              <a:rPr lang="uk-UA" sz="2400" b="1" dirty="0">
                <a:solidFill>
                  <a:srgbClr val="333333"/>
                </a:solidFill>
                <a:latin typeface="Times New Roman" panose="02020603050405020304" pitchFamily="18" charset="0"/>
              </a:rPr>
              <a:t>. Порушення порядку розробки, виготовлення, реалізації спеціальних засобів самооборони</a:t>
            </a:r>
          </a:p>
          <a:p>
            <a:pPr lvl="0">
              <a:buClr>
                <a:srgbClr val="0BD0D9"/>
              </a:buClr>
            </a:pPr>
            <a:endParaRPr lang="uk-UA" sz="2400" dirty="0">
              <a:solidFill>
                <a:srgbClr val="333333"/>
              </a:solidFill>
              <a:latin typeface="Times New Roman" panose="02020603050405020304" pitchFamily="18" charset="0"/>
            </a:endParaRPr>
          </a:p>
          <a:p>
            <a:pPr lvl="0" algn="just">
              <a:buClr>
                <a:srgbClr val="0BD0D9"/>
              </a:buClr>
            </a:pPr>
            <a:r>
              <a:rPr lang="uk-UA" sz="2400" b="1" dirty="0">
                <a:solidFill>
                  <a:srgbClr val="333333"/>
                </a:solidFill>
                <a:latin typeface="Times New Roman" panose="02020603050405020304" pitchFamily="18" charset="0"/>
              </a:rPr>
              <a:t>Стаття 195</a:t>
            </a:r>
            <a:r>
              <a:rPr lang="uk-UA" sz="2400" b="1" baseline="30000" dirty="0">
                <a:solidFill>
                  <a:srgbClr val="333333"/>
                </a:solidFill>
                <a:latin typeface="Times New Roman" panose="02020603050405020304" pitchFamily="18" charset="0"/>
              </a:rPr>
              <a:t>-2</a:t>
            </a:r>
            <a:r>
              <a:rPr lang="uk-UA" sz="2400" b="1" dirty="0">
                <a:solidFill>
                  <a:srgbClr val="333333"/>
                </a:solidFill>
                <a:latin typeface="Times New Roman" panose="02020603050405020304" pitchFamily="18" charset="0"/>
              </a:rPr>
              <a:t>. Порушення порядку придбання, зберігання, реєстрації або обліку газових пістолетів і револьверів та патронів до них</a:t>
            </a:r>
          </a:p>
          <a:p>
            <a:pPr lvl="0">
              <a:buClr>
                <a:srgbClr val="0BD0D9"/>
              </a:buClr>
            </a:pPr>
            <a:endParaRPr lang="uk-UA" sz="2400" dirty="0">
              <a:solidFill>
                <a:srgbClr val="333333"/>
              </a:solidFill>
              <a:latin typeface="Times New Roman" panose="02020603050405020304" pitchFamily="18" charset="0"/>
            </a:endParaRPr>
          </a:p>
          <a:p>
            <a:pPr lvl="0">
              <a:buClr>
                <a:srgbClr val="0BD0D9"/>
              </a:buClr>
            </a:pPr>
            <a:r>
              <a:rPr lang="uk-UA" sz="2400" b="1" dirty="0">
                <a:solidFill>
                  <a:srgbClr val="333333"/>
                </a:solidFill>
                <a:latin typeface="Times New Roman" panose="02020603050405020304" pitchFamily="18" charset="0"/>
              </a:rPr>
              <a:t>Стаття 195</a:t>
            </a:r>
            <a:r>
              <a:rPr lang="uk-UA" sz="2400" b="1" baseline="30000" dirty="0">
                <a:solidFill>
                  <a:srgbClr val="333333"/>
                </a:solidFill>
                <a:latin typeface="Times New Roman" panose="02020603050405020304" pitchFamily="18" charset="0"/>
              </a:rPr>
              <a:t>-3</a:t>
            </a:r>
            <a:r>
              <a:rPr lang="uk-UA" sz="2400" b="1" dirty="0">
                <a:solidFill>
                  <a:srgbClr val="333333"/>
                </a:solidFill>
                <a:latin typeface="Times New Roman" panose="02020603050405020304" pitchFamily="18" charset="0"/>
              </a:rPr>
              <a:t>. Порушення правил застосування спеціальних засобів самооборони</a:t>
            </a:r>
          </a:p>
          <a:p>
            <a:pPr lvl="0">
              <a:buClr>
                <a:srgbClr val="0BD0D9"/>
              </a:buClr>
            </a:pPr>
            <a:endParaRPr lang="uk-UA" sz="2400" dirty="0">
              <a:solidFill>
                <a:srgbClr val="333333"/>
              </a:solidFill>
              <a:latin typeface="Times New Roman" panose="02020603050405020304" pitchFamily="18" charset="0"/>
            </a:endParaRPr>
          </a:p>
          <a:p>
            <a:pPr lvl="0" algn="just">
              <a:buClr>
                <a:srgbClr val="0BD0D9"/>
              </a:buClr>
            </a:pPr>
            <a:r>
              <a:rPr lang="uk-UA" sz="2400" b="1" dirty="0">
                <a:solidFill>
                  <a:srgbClr val="333333"/>
                </a:solidFill>
                <a:latin typeface="Times New Roman" panose="02020603050405020304" pitchFamily="18" charset="0"/>
              </a:rPr>
              <a:t>Стаття 195</a:t>
            </a:r>
            <a:r>
              <a:rPr lang="uk-UA" sz="2400" b="1" baseline="30000" dirty="0">
                <a:solidFill>
                  <a:srgbClr val="333333"/>
                </a:solidFill>
                <a:latin typeface="Times New Roman" panose="02020603050405020304" pitchFamily="18" charset="0"/>
              </a:rPr>
              <a:t>-4</a:t>
            </a:r>
            <a:r>
              <a:rPr lang="uk-UA" sz="2400" b="1" dirty="0">
                <a:solidFill>
                  <a:srgbClr val="333333"/>
                </a:solidFill>
                <a:latin typeface="Times New Roman" panose="02020603050405020304" pitchFamily="18" charset="0"/>
              </a:rPr>
              <a:t>. Порушення порядку виробництва, придбання, зберігання чи продажу електрошокових пристроїв і спеціальних засобів, що застосовуються правоохоронними органами</a:t>
            </a:r>
          </a:p>
          <a:p>
            <a:pPr lvl="0">
              <a:buClr>
                <a:srgbClr val="0BD0D9"/>
              </a:buClr>
            </a:pPr>
            <a:endParaRPr lang="uk-UA" sz="2400" dirty="0">
              <a:solidFill>
                <a:srgbClr val="333333"/>
              </a:solidFill>
              <a:latin typeface="Times New Roman" panose="02020603050405020304" pitchFamily="18" charset="0"/>
            </a:endParaRPr>
          </a:p>
          <a:p>
            <a:pPr lvl="0" algn="just">
              <a:buClr>
                <a:srgbClr val="0BD0D9"/>
              </a:buClr>
            </a:pPr>
            <a:r>
              <a:rPr lang="uk-UA" sz="2400" b="1" dirty="0">
                <a:solidFill>
                  <a:srgbClr val="333333"/>
                </a:solidFill>
                <a:latin typeface="Times New Roman" panose="02020603050405020304" pitchFamily="18" charset="0"/>
              </a:rPr>
              <a:t>Стаття 195</a:t>
            </a:r>
            <a:r>
              <a:rPr lang="uk-UA" sz="2400" b="1" baseline="30000" dirty="0">
                <a:solidFill>
                  <a:srgbClr val="333333"/>
                </a:solidFill>
                <a:latin typeface="Times New Roman" panose="02020603050405020304" pitchFamily="18" charset="0"/>
              </a:rPr>
              <a:t>-5</a:t>
            </a:r>
            <a:r>
              <a:rPr lang="uk-UA" sz="2400" b="1" dirty="0">
                <a:solidFill>
                  <a:srgbClr val="333333"/>
                </a:solidFill>
                <a:latin typeface="Times New Roman" panose="02020603050405020304" pitchFamily="18" charset="0"/>
              </a:rPr>
              <a:t>. Незаконне зберігання спеціальних технічних засобів негласного отримання інформації</a:t>
            </a:r>
          </a:p>
          <a:p>
            <a:pPr lvl="0">
              <a:buClr>
                <a:srgbClr val="0BD0D9"/>
              </a:buClr>
            </a:pPr>
            <a:endParaRPr lang="uk-UA" sz="2400" dirty="0">
              <a:solidFill>
                <a:srgbClr val="333333"/>
              </a:solidFill>
              <a:latin typeface="Times New Roman" panose="02020603050405020304" pitchFamily="18" charset="0"/>
            </a:endParaRPr>
          </a:p>
          <a:p>
            <a:pPr lvl="0" algn="just">
              <a:buClr>
                <a:srgbClr val="0BD0D9"/>
              </a:buClr>
            </a:pPr>
            <a:r>
              <a:rPr lang="uk-UA" sz="2400" b="1" dirty="0">
                <a:solidFill>
                  <a:srgbClr val="333333"/>
                </a:solidFill>
                <a:latin typeface="Times New Roman" panose="02020603050405020304" pitchFamily="18" charset="0"/>
              </a:rPr>
              <a:t>Стаття 195</a:t>
            </a:r>
            <a:r>
              <a:rPr lang="uk-UA" sz="2400" b="1" baseline="30000" dirty="0">
                <a:solidFill>
                  <a:srgbClr val="333333"/>
                </a:solidFill>
                <a:latin typeface="Times New Roman" panose="02020603050405020304" pitchFamily="18" charset="0"/>
              </a:rPr>
              <a:t>-6</a:t>
            </a:r>
            <a:r>
              <a:rPr lang="uk-UA" sz="2400" b="1" dirty="0">
                <a:solidFill>
                  <a:srgbClr val="333333"/>
                </a:solidFill>
                <a:latin typeface="Times New Roman" panose="02020603050405020304" pitchFamily="18" charset="0"/>
              </a:rPr>
              <a:t>. Порушення порядку виробництва, зберігання, перевезення, торгівлі та використання піротехнічних засобів</a:t>
            </a:r>
            <a:endParaRPr lang="uk-UA" sz="2400" dirty="0">
              <a:solidFill>
                <a:srgbClr val="333333"/>
              </a:solidFill>
              <a:latin typeface="Times New Roman" panose="02020603050405020304" pitchFamily="18" charset="0"/>
            </a:endParaRPr>
          </a:p>
          <a:p>
            <a:endParaRPr lang="ru-RU" dirty="0"/>
          </a:p>
        </p:txBody>
      </p:sp>
    </p:spTree>
    <p:extLst>
      <p:ext uri="{BB962C8B-B14F-4D97-AF65-F5344CB8AC3E}">
        <p14:creationId xmlns:p14="http://schemas.microsoft.com/office/powerpoint/2010/main" val="690616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19336" y="116632"/>
            <a:ext cx="11881320" cy="6588968"/>
          </a:xfrm>
        </p:spPr>
        <p:txBody>
          <a:bodyPr>
            <a:noAutofit/>
          </a:bodyPr>
          <a:lstStyle/>
          <a:p>
            <a:pPr marL="342900" marR="34290" lvl="0" indent="-342900" algn="just" defTabSz="914400" rtl="0" eaLnBrk="1" fontAlgn="auto" latinLnBrk="0" hangingPunct="1">
              <a:lnSpc>
                <a:spcPct val="100000"/>
              </a:lnSpc>
              <a:spcBef>
                <a:spcPts val="0"/>
              </a:spcBef>
              <a:spcAft>
                <a:spcPts val="0"/>
              </a:spcAft>
              <a:buClr>
                <a:srgbClr val="0BD0D9"/>
              </a:buClr>
              <a:buSzPct val="95000"/>
              <a:buFont typeface="Wingdings" panose="05000000000000000000" pitchFamily="2" charset="2"/>
              <a:buChar char="Ø"/>
              <a:tabLst/>
              <a:defRPr/>
            </a:pPr>
            <a:r>
              <a:rPr kumimoji="0" lang="uk-UA" sz="23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Про затвердження порядку і правил проведення обов’язкового страхування цивільної відповідальності громадян України, що мають у власному чи іншому законному володінні зброю за шкоду, яка може бути заподіяна третій особі, її майну внаслідок володіння, зберігання чи використання цієї зброї: Постанова КМУ України від 29 березня 2002 р. № 402.</a:t>
            </a:r>
            <a:endParaRPr lang="uk-UA" sz="2300" dirty="0">
              <a:solidFill>
                <a:prstClr val="black"/>
              </a:solidFill>
              <a:latin typeface="Times New Roman" panose="02020603050405020304" pitchFamily="18" charset="0"/>
              <a:cs typeface="Times New Roman" panose="02020603050405020304" pitchFamily="18" charset="0"/>
            </a:endParaRPr>
          </a:p>
          <a:p>
            <a:pPr marL="342900" lvl="0" indent="-342900" algn="just">
              <a:spcBef>
                <a:spcPts val="0"/>
              </a:spcBef>
              <a:buClr>
                <a:srgbClr val="0BD0D9"/>
              </a:buClr>
              <a:buFont typeface="Wingdings" panose="05000000000000000000" pitchFamily="2" charset="2"/>
              <a:buChar char="Ø"/>
            </a:pPr>
            <a:r>
              <a:rPr lang="uk-UA" sz="2300" dirty="0">
                <a:solidFill>
                  <a:prstClr val="black"/>
                </a:solidFill>
                <a:latin typeface="Times New Roman" panose="02020603050405020304" pitchFamily="18" charset="0"/>
                <a:cs typeface="Times New Roman" panose="02020603050405020304" pitchFamily="18" charset="0"/>
              </a:rPr>
              <a:t>Про затвердження Інструкції про порядок приймання, зберігання, обліку, знищення чи реалізації вилученої, добровільно зданої, знайденої зброї та боєприпасів до неї: наказ МВС від 31травня 1993 р. № 314.</a:t>
            </a:r>
            <a:endParaRPr lang="uk-UA" sz="2300" dirty="0">
              <a:latin typeface="Times New Roman" panose="02020603050405020304" pitchFamily="18" charset="0"/>
              <a:cs typeface="Times New Roman" panose="02020603050405020304" pitchFamily="18" charset="0"/>
            </a:endParaRPr>
          </a:p>
          <a:p>
            <a:pPr marL="342900" lvl="0" indent="-342900" algn="just">
              <a:spcBef>
                <a:spcPts val="0"/>
              </a:spcBef>
              <a:buClr>
                <a:srgbClr val="0BD0D9"/>
              </a:buClr>
              <a:buFont typeface="Wingdings" panose="05000000000000000000" pitchFamily="2" charset="2"/>
              <a:buChar char="Ø"/>
            </a:pPr>
            <a:r>
              <a:rPr lang="uk-UA" sz="2300" dirty="0">
                <a:latin typeface="Times New Roman" panose="02020603050405020304" pitchFamily="18" charset="0"/>
                <a:cs typeface="Times New Roman" panose="02020603050405020304" pitchFamily="18" charset="0"/>
              </a:rPr>
              <a:t>Про затвердження Інструкції про порядок виготовлення, придбання, зберігання, обліку, перевезення та використання вогнепальної, пневматичної і холодної зброї, пристроїв вітчизняного виробництва для відстрілу патронів, споряджених гумовими чи аналогічними за своїми властивостями метальними снарядами несмертельної дії, та зазначених патронів, а також боєприпасів до зброї та вибухових матеріалів: наказ МВС України від 21 серпня 1998 р. № 622.</a:t>
            </a:r>
          </a:p>
          <a:p>
            <a:pPr marL="342900" lvl="0" indent="-342900" algn="just">
              <a:spcBef>
                <a:spcPts val="0"/>
              </a:spcBef>
              <a:buClr>
                <a:srgbClr val="0BD0D9"/>
              </a:buClr>
              <a:buFont typeface="Wingdings" panose="05000000000000000000" pitchFamily="2" charset="2"/>
              <a:buChar char="Ø"/>
            </a:pPr>
            <a:r>
              <a:rPr lang="uk-UA" sz="2300" dirty="0">
                <a:latin typeface="Times New Roman" panose="02020603050405020304" pitchFamily="18" charset="0"/>
                <a:cs typeface="Times New Roman" panose="02020603050405020304" pitchFamily="18" charset="0"/>
              </a:rPr>
              <a:t>Про затвердження Інструкції про умови та порядок придбання, зберігання, обліку, використання та застосування пристроїв для відстрілу патронів, споряджених гумовими чи аналогічними за своїми властивостями метальними снарядами несмертельної дії, та зазначених патронів поліцейськими, особами, звільненими зі служби в поліції, а також колишніми працівниками міліції: наказ МВС України від 29 березня 2016 р. № 223.</a:t>
            </a:r>
          </a:p>
          <a:p>
            <a:pPr marL="342900" lvl="0" indent="-342900" algn="just">
              <a:spcBef>
                <a:spcPts val="0"/>
              </a:spcBef>
              <a:buClr>
                <a:srgbClr val="0BD0D9"/>
              </a:buClr>
              <a:buFont typeface="Wingdings" panose="05000000000000000000" pitchFamily="2" charset="2"/>
              <a:buChar char="Ø"/>
            </a:pPr>
            <a:endParaRPr lang="uk-UA" sz="2300" dirty="0">
              <a:latin typeface="Times New Roman" panose="02020603050405020304" pitchFamily="18" charset="0"/>
              <a:cs typeface="Times New Roman" panose="02020603050405020304" pitchFamily="18" charset="0"/>
            </a:endParaRPr>
          </a:p>
          <a:p>
            <a:pPr marL="342900" lvl="0" indent="-342900" algn="just">
              <a:spcBef>
                <a:spcPts val="0"/>
              </a:spcBef>
              <a:buClr>
                <a:srgbClr val="0BD0D9"/>
              </a:buClr>
              <a:buFont typeface="Wingdings" panose="05000000000000000000" pitchFamily="2" charset="2"/>
              <a:buChar char="Ø"/>
            </a:pPr>
            <a:endParaRPr lang="uk-UA" sz="2300" dirty="0">
              <a:latin typeface="Times New Roman" panose="02020603050405020304" pitchFamily="18" charset="0"/>
              <a:cs typeface="Times New Roman" panose="02020603050405020304" pitchFamily="18" charset="0"/>
            </a:endParaRPr>
          </a:p>
          <a:p>
            <a:pPr algn="just">
              <a:spcBef>
                <a:spcPts val="0"/>
              </a:spcBef>
              <a:buClr>
                <a:srgbClr val="0BD0D9"/>
              </a:buClr>
            </a:pPr>
            <a:endParaRPr lang="uk-UA" sz="2300" dirty="0">
              <a:latin typeface="Times New Roman" panose="02020603050405020304" pitchFamily="18" charset="0"/>
              <a:cs typeface="Times New Roman" panose="02020603050405020304" pitchFamily="18" charset="0"/>
            </a:endParaRPr>
          </a:p>
          <a:p>
            <a:pPr algn="just">
              <a:spcBef>
                <a:spcPts val="0"/>
              </a:spcBef>
              <a:buClr>
                <a:srgbClr val="0BD0D9"/>
              </a:buClr>
            </a:pPr>
            <a:r>
              <a:rPr lang="uk-UA" sz="2300" dirty="0">
                <a:latin typeface="Times New Roman" panose="02020603050405020304" pitchFamily="18" charset="0"/>
                <a:cs typeface="Times New Roman" panose="02020603050405020304" pitchFamily="18" charset="0"/>
              </a:rPr>
              <a:t>	</a:t>
            </a:r>
          </a:p>
        </p:txBody>
      </p:sp>
      <p:pic>
        <p:nvPicPr>
          <p:cNvPr id="4" name="Рисунок 3">
            <a:extLst>
              <a:ext uri="{FF2B5EF4-FFF2-40B4-BE49-F238E27FC236}">
                <a16:creationId xmlns:a16="http://schemas.microsoft.com/office/drawing/2014/main" id="{886E0B59-D889-4EF3-A3EF-59AB12D45694}"/>
              </a:ext>
            </a:extLst>
          </p:cNvPr>
          <p:cNvPicPr>
            <a:picLocks noChangeAspect="1"/>
          </p:cNvPicPr>
          <p:nvPr/>
        </p:nvPicPr>
        <p:blipFill>
          <a:blip r:embed="rId2"/>
          <a:stretch>
            <a:fillRect/>
          </a:stretch>
        </p:blipFill>
        <p:spPr>
          <a:xfrm>
            <a:off x="11568608" y="6380909"/>
            <a:ext cx="636120" cy="477090"/>
          </a:xfrm>
          <a:prstGeom prst="rect">
            <a:avLst/>
          </a:prstGeom>
        </p:spPr>
      </p:pic>
    </p:spTree>
    <p:extLst>
      <p:ext uri="{BB962C8B-B14F-4D97-AF65-F5344CB8AC3E}">
        <p14:creationId xmlns:p14="http://schemas.microsoft.com/office/powerpoint/2010/main" val="86417749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407368" y="188640"/>
            <a:ext cx="11521280" cy="6480720"/>
          </a:xfrm>
        </p:spPr>
        <p:txBody>
          <a:bodyPr/>
          <a:lstStyle/>
          <a:p>
            <a:pPr lvl="0"/>
            <a:endParaRPr lang="uk-UA" sz="4400" dirty="0">
              <a:solidFill>
                <a:srgbClr val="FFFF00"/>
              </a:solidFill>
              <a:latin typeface="Times New Roman" panose="02020603050405020304" pitchFamily="18" charset="0"/>
              <a:cs typeface="Times New Roman" panose="02020603050405020304" pitchFamily="18" charset="0"/>
            </a:endParaRPr>
          </a:p>
          <a:p>
            <a:pPr lvl="0"/>
            <a:endParaRPr lang="uk-UA" sz="4400" dirty="0">
              <a:solidFill>
                <a:srgbClr val="FFFF00"/>
              </a:solidFill>
              <a:latin typeface="Times New Roman" panose="02020603050405020304" pitchFamily="18" charset="0"/>
              <a:cs typeface="Times New Roman" panose="02020603050405020304" pitchFamily="18" charset="0"/>
            </a:endParaRPr>
          </a:p>
          <a:p>
            <a:pPr lvl="0"/>
            <a:endParaRPr lang="uk-UA" sz="4400" dirty="0">
              <a:solidFill>
                <a:srgbClr val="FFFF00"/>
              </a:solidFill>
              <a:latin typeface="Times New Roman" panose="02020603050405020304" pitchFamily="18" charset="0"/>
              <a:cs typeface="Times New Roman" panose="02020603050405020304" pitchFamily="18" charset="0"/>
            </a:endParaRPr>
          </a:p>
          <a:p>
            <a:pPr lvl="0" algn="ctr"/>
            <a:r>
              <a:rPr lang="uk-UA" sz="2400" dirty="0">
                <a:latin typeface="Times New Roman" panose="02020603050405020304" pitchFamily="18" charset="0"/>
                <a:cs typeface="Times New Roman" panose="02020603050405020304" pitchFamily="18" charset="0"/>
              </a:rPr>
              <a:t>Дякую за увагу!</a:t>
            </a:r>
            <a:endParaRPr lang="ru-RU" sz="2400" dirty="0">
              <a:latin typeface="Times New Roman" panose="02020603050405020304" pitchFamily="18" charset="0"/>
              <a:cs typeface="Times New Roman" panose="02020603050405020304" pitchFamily="18" charset="0"/>
            </a:endParaRPr>
          </a:p>
          <a:p>
            <a:pPr algn="just">
              <a:spcBef>
                <a:spcPts val="0"/>
              </a:spcBef>
              <a:buClr>
                <a:srgbClr val="0BD0D9"/>
              </a:buClr>
              <a:buFont typeface="Wingdings 2"/>
              <a:buChar char=""/>
            </a:pPr>
            <a:endParaRPr lang="ru-RU" dirty="0">
              <a:solidFill>
                <a:prstClr val="white"/>
              </a:solidFill>
              <a:latin typeface="Constantia"/>
            </a:endParaRPr>
          </a:p>
          <a:p>
            <a:endParaRPr lang="ru-RU" dirty="0"/>
          </a:p>
        </p:txBody>
      </p:sp>
      <p:pic>
        <p:nvPicPr>
          <p:cNvPr id="2" name="Рисунок 1">
            <a:extLst>
              <a:ext uri="{FF2B5EF4-FFF2-40B4-BE49-F238E27FC236}">
                <a16:creationId xmlns:a16="http://schemas.microsoft.com/office/drawing/2014/main" id="{AC60BBD0-3043-4EB2-90D7-9B885D37F4D7}"/>
              </a:ext>
            </a:extLst>
          </p:cNvPr>
          <p:cNvPicPr>
            <a:picLocks noChangeAspect="1"/>
          </p:cNvPicPr>
          <p:nvPr/>
        </p:nvPicPr>
        <p:blipFill>
          <a:blip r:embed="rId2"/>
          <a:stretch>
            <a:fillRect/>
          </a:stretch>
        </p:blipFill>
        <p:spPr>
          <a:xfrm>
            <a:off x="11364416" y="6237312"/>
            <a:ext cx="827583" cy="620688"/>
          </a:xfrm>
          <a:prstGeom prst="rect">
            <a:avLst/>
          </a:prstGeom>
        </p:spPr>
      </p:pic>
    </p:spTree>
    <p:extLst>
      <p:ext uri="{BB962C8B-B14F-4D97-AF65-F5344CB8AC3E}">
        <p14:creationId xmlns:p14="http://schemas.microsoft.com/office/powerpoint/2010/main" val="260117924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5A01A972-998D-9254-3130-4D302AC5A27D}"/>
              </a:ext>
            </a:extLst>
          </p:cNvPr>
          <p:cNvSpPr>
            <a:spLocks noGrp="1"/>
          </p:cNvSpPr>
          <p:nvPr>
            <p:ph idx="1"/>
          </p:nvPr>
        </p:nvSpPr>
        <p:spPr>
          <a:xfrm>
            <a:off x="119336" y="116632"/>
            <a:ext cx="11881320" cy="6624736"/>
          </a:xfrm>
        </p:spPr>
        <p:txBody>
          <a:bodyPr>
            <a:normAutofit lnSpcReduction="10000"/>
          </a:bodyPr>
          <a:lstStyle/>
          <a:p>
            <a:pPr marL="342900" marR="34290" lvl="0" indent="-342900" algn="just" defTabSz="914400" rtl="0" eaLnBrk="1" fontAlgn="auto" latinLnBrk="0" hangingPunct="1">
              <a:lnSpc>
                <a:spcPct val="100000"/>
              </a:lnSpc>
              <a:spcBef>
                <a:spcPts val="0"/>
              </a:spcBef>
              <a:spcAft>
                <a:spcPts val="0"/>
              </a:spcAft>
              <a:buClr>
                <a:srgbClr val="0BD0D9"/>
              </a:buClr>
              <a:buSzPct val="95000"/>
              <a:buFont typeface="Wingdings" panose="05000000000000000000" pitchFamily="2" charset="2"/>
              <a:buChar char="Ø"/>
              <a:tabLst/>
              <a:defRPr/>
            </a:pPr>
            <a:r>
              <a:rPr kumimoji="0" lang="uk-UA"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Про затвердження Положення про функціональну підсистему «Єдиний реєстр зброї» єдиної інформаційної системи Міністерства внутрішніх справ: наказ МВС України від 10 січня 2022 №2.</a:t>
            </a:r>
          </a:p>
          <a:p>
            <a:pPr marL="0" marR="34290" lvl="0" indent="0" algn="just" defTabSz="914400" rtl="0" eaLnBrk="1" fontAlgn="auto" latinLnBrk="0" hangingPunct="1">
              <a:lnSpc>
                <a:spcPct val="100000"/>
              </a:lnSpc>
              <a:spcBef>
                <a:spcPts val="0"/>
              </a:spcBef>
              <a:spcAft>
                <a:spcPts val="0"/>
              </a:spcAft>
              <a:buClr>
                <a:srgbClr val="0BD0D9"/>
              </a:buClr>
              <a:buSzPct val="95000"/>
              <a:buNone/>
              <a:tabLst/>
              <a:defRPr/>
            </a:pPr>
            <a:endParaRPr kumimoji="0" lang="uk-UA"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342900" marR="34290" lvl="0" indent="-342900" algn="just" defTabSz="914400" rtl="0" eaLnBrk="1" fontAlgn="auto" latinLnBrk="0" hangingPunct="1">
              <a:lnSpc>
                <a:spcPct val="100000"/>
              </a:lnSpc>
              <a:spcBef>
                <a:spcPts val="0"/>
              </a:spcBef>
              <a:spcAft>
                <a:spcPts val="0"/>
              </a:spcAft>
              <a:buClr>
                <a:srgbClr val="0BD0D9"/>
              </a:buClr>
              <a:buSzPct val="95000"/>
              <a:buFont typeface="Wingdings" panose="05000000000000000000" pitchFamily="2" charset="2"/>
              <a:buChar char="Ø"/>
              <a:tabLst/>
              <a:defRPr/>
            </a:pPr>
            <a:r>
              <a:rPr kumimoji="0" lang="uk-UA"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Про особливості видачі громадянам України дозволу на придбання, зберігання та носіння мисливської зброї та набоїв до неї під час дії воєнного стану: наказ МВС 01 березня 2022 №170.</a:t>
            </a:r>
          </a:p>
          <a:p>
            <a:pPr marL="342900" marR="34290" lvl="0" indent="-342900" algn="just" defTabSz="914400" rtl="0" eaLnBrk="1" fontAlgn="auto" latinLnBrk="0" hangingPunct="1">
              <a:lnSpc>
                <a:spcPct val="100000"/>
              </a:lnSpc>
              <a:spcBef>
                <a:spcPts val="0"/>
              </a:spcBef>
              <a:spcAft>
                <a:spcPts val="0"/>
              </a:spcAft>
              <a:buClr>
                <a:srgbClr val="0BD0D9"/>
              </a:buClr>
              <a:buSzPct val="95000"/>
              <a:buFont typeface="Wingdings" panose="05000000000000000000" pitchFamily="2" charset="2"/>
              <a:buChar char="Ø"/>
              <a:tabLst/>
              <a:defRPr/>
            </a:pPr>
            <a:endParaRPr kumimoji="0" lang="uk-UA"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342900" marR="34290" lvl="0" indent="-342900" algn="just" defTabSz="914400" rtl="0" eaLnBrk="1" fontAlgn="auto" latinLnBrk="0" hangingPunct="1">
              <a:lnSpc>
                <a:spcPct val="100000"/>
              </a:lnSpc>
              <a:spcBef>
                <a:spcPts val="0"/>
              </a:spcBef>
              <a:spcAft>
                <a:spcPts val="0"/>
              </a:spcAft>
              <a:buClr>
                <a:srgbClr val="0BD0D9"/>
              </a:buClr>
              <a:buSzPct val="95000"/>
              <a:buFont typeface="Wingdings" panose="05000000000000000000" pitchFamily="2" charset="2"/>
              <a:buChar char="Ø"/>
              <a:tabLst/>
              <a:defRPr/>
            </a:pPr>
            <a:r>
              <a:rPr kumimoji="0" lang="uk-UA"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Про затвердження Порядку отримання вогнепальної зброї і боєприпасів цивільними особами, які беруть участь у відсічі та стримуванні збройної агресії Російської Федерації та/або інших держав: наказ МВС від 07 березня №175.</a:t>
            </a:r>
          </a:p>
          <a:p>
            <a:pPr marL="342900" marR="34290" lvl="0" indent="-342900" algn="just" defTabSz="914400" rtl="0" eaLnBrk="1" fontAlgn="auto" latinLnBrk="0" hangingPunct="1">
              <a:lnSpc>
                <a:spcPct val="100000"/>
              </a:lnSpc>
              <a:spcBef>
                <a:spcPts val="0"/>
              </a:spcBef>
              <a:spcAft>
                <a:spcPts val="0"/>
              </a:spcAft>
              <a:buClr>
                <a:srgbClr val="0BD0D9"/>
              </a:buClr>
              <a:buSzPct val="95000"/>
              <a:buFont typeface="Wingdings" panose="05000000000000000000" pitchFamily="2" charset="2"/>
              <a:buChar char="Ø"/>
              <a:tabLst/>
              <a:defRPr/>
            </a:pPr>
            <a:endParaRPr kumimoji="0" lang="uk-UA"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342900" marR="34290" lvl="0" indent="-342900" algn="just" defTabSz="914400" rtl="0" eaLnBrk="1" fontAlgn="auto" latinLnBrk="0" hangingPunct="1">
              <a:lnSpc>
                <a:spcPct val="100000"/>
              </a:lnSpc>
              <a:spcBef>
                <a:spcPts val="0"/>
              </a:spcBef>
              <a:spcAft>
                <a:spcPts val="0"/>
              </a:spcAft>
              <a:buClr>
                <a:srgbClr val="0BD0D9"/>
              </a:buClr>
              <a:buSzPct val="95000"/>
              <a:buFont typeface="Wingdings" panose="05000000000000000000" pitchFamily="2" charset="2"/>
              <a:buChar char="Ø"/>
              <a:tabLst/>
              <a:defRPr/>
            </a:pPr>
            <a:r>
              <a:rPr kumimoji="0" lang="uk-UA"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Про продовження строку дії дозволів у сфері обігу зброї, пристроїв та вибухових матеріалів під час дії воєнного стану в Україні: наказ МВС України від 18 березня 2022 №195.</a:t>
            </a:r>
          </a:p>
          <a:p>
            <a:pPr marL="342900" marR="34290" lvl="0" indent="-342900" algn="just" defTabSz="914400" rtl="0" eaLnBrk="1" fontAlgn="auto" latinLnBrk="0" hangingPunct="1">
              <a:lnSpc>
                <a:spcPct val="100000"/>
              </a:lnSpc>
              <a:spcBef>
                <a:spcPts val="0"/>
              </a:spcBef>
              <a:spcAft>
                <a:spcPts val="0"/>
              </a:spcAft>
              <a:buClr>
                <a:srgbClr val="0BD0D9"/>
              </a:buClr>
              <a:buSzPct val="95000"/>
              <a:buFont typeface="Wingdings" panose="05000000000000000000" pitchFamily="2" charset="2"/>
              <a:buChar char="Ø"/>
              <a:tabLst/>
              <a:defRPr/>
            </a:pPr>
            <a:endParaRPr kumimoji="0" lang="uk-UA"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342900" marR="34290" lvl="0" indent="-342900" algn="just" defTabSz="914400" rtl="0" eaLnBrk="1" fontAlgn="auto" latinLnBrk="0" hangingPunct="1">
              <a:lnSpc>
                <a:spcPct val="100000"/>
              </a:lnSpc>
              <a:spcBef>
                <a:spcPts val="0"/>
              </a:spcBef>
              <a:spcAft>
                <a:spcPts val="0"/>
              </a:spcAft>
              <a:buClr>
                <a:srgbClr val="0BD0D9"/>
              </a:buClr>
              <a:buSzPct val="95000"/>
              <a:buFont typeface="Wingdings" panose="05000000000000000000" pitchFamily="2" charset="2"/>
              <a:buChar char="Ø"/>
              <a:tabLst/>
              <a:defRPr/>
            </a:pPr>
            <a:r>
              <a:rPr kumimoji="0" lang="uk-UA"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Про затвердження Інструкції з формування та ведення інформаційної підсистеми «Адміністративна практика» інформаційно-комунікаційної системи «Інформаційний портал Національної поліції України»: наказ МВС України від 13 березня 2023 № 180.</a:t>
            </a:r>
          </a:p>
          <a:p>
            <a:pPr marL="0" marR="34290" lvl="0" indent="0" algn="just" defTabSz="914400" rtl="0" eaLnBrk="1" fontAlgn="auto" latinLnBrk="0" hangingPunct="1">
              <a:lnSpc>
                <a:spcPct val="100000"/>
              </a:lnSpc>
              <a:spcBef>
                <a:spcPts val="0"/>
              </a:spcBef>
              <a:spcAft>
                <a:spcPts val="0"/>
              </a:spcAft>
              <a:buClr>
                <a:srgbClr val="0BD0D9"/>
              </a:buClr>
              <a:buSzPct val="95000"/>
              <a:buNone/>
              <a:tabLst/>
              <a:defRPr/>
            </a:pPr>
            <a:endParaRPr kumimoji="0" lang="uk-UA"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342900" marR="34290" lvl="0" indent="-342900" algn="just" defTabSz="914400" rtl="0" eaLnBrk="1" fontAlgn="auto" latinLnBrk="0" hangingPunct="1">
              <a:lnSpc>
                <a:spcPct val="100000"/>
              </a:lnSpc>
              <a:spcBef>
                <a:spcPts val="0"/>
              </a:spcBef>
              <a:spcAft>
                <a:spcPts val="0"/>
              </a:spcAft>
              <a:buClr>
                <a:srgbClr val="0BD0D9"/>
              </a:buClr>
              <a:buSzPct val="95000"/>
              <a:buFont typeface="Wingdings" panose="05000000000000000000" pitchFamily="2" charset="2"/>
              <a:buChar char="Ø"/>
              <a:tabLst/>
              <a:defRPr/>
            </a:pPr>
            <a:endParaRPr kumimoji="0" lang="uk-UA"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lvl="0" indent="0" algn="just">
              <a:lnSpc>
                <a:spcPct val="107000"/>
              </a:lnSpc>
              <a:spcAft>
                <a:spcPts val="800"/>
              </a:spcAft>
              <a:buNone/>
            </a:pP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205365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852CDF24-F571-40D9-9C86-E9EFFE98D02E}"/>
              </a:ext>
            </a:extLst>
          </p:cNvPr>
          <p:cNvSpPr>
            <a:spLocks noGrp="1"/>
          </p:cNvSpPr>
          <p:nvPr>
            <p:ph idx="1"/>
          </p:nvPr>
        </p:nvSpPr>
        <p:spPr>
          <a:xfrm>
            <a:off x="119336" y="116632"/>
            <a:ext cx="11881320" cy="6552728"/>
          </a:xfrm>
        </p:spPr>
        <p:txBody>
          <a:bodyPr>
            <a:noAutofit/>
          </a:bodyPr>
          <a:lstStyle/>
          <a:p>
            <a:pPr marL="0" marR="34290" lvl="0" indent="0" algn="just">
              <a:spcBef>
                <a:spcPts val="0"/>
              </a:spcBef>
              <a:buClr>
                <a:srgbClr val="0BD0D9"/>
              </a:buClr>
              <a:buNone/>
            </a:pPr>
            <a:endParaRPr lang="uk-UA" sz="2400" b="1" spc="-30" dirty="0">
              <a:solidFill>
                <a:prstClr val="black"/>
              </a:solidFill>
              <a:latin typeface="Times New Roman"/>
              <a:ea typeface="Times New Roman"/>
            </a:endParaRPr>
          </a:p>
          <a:p>
            <a:pPr marL="0" marR="34290" lvl="0" indent="0" algn="just">
              <a:spcBef>
                <a:spcPts val="0"/>
              </a:spcBef>
              <a:buClr>
                <a:srgbClr val="0BD0D9"/>
              </a:buClr>
              <a:buNone/>
            </a:pPr>
            <a:endParaRPr lang="uk-UA" sz="2400" b="1" spc="-30" dirty="0">
              <a:solidFill>
                <a:prstClr val="black"/>
              </a:solidFill>
              <a:latin typeface="Times New Roman"/>
              <a:ea typeface="Times New Roman"/>
            </a:endParaRPr>
          </a:p>
          <a:p>
            <a:pPr marL="0" marR="34290" lvl="0" indent="0" algn="just">
              <a:spcBef>
                <a:spcPts val="0"/>
              </a:spcBef>
              <a:buClr>
                <a:srgbClr val="0BD0D9"/>
              </a:buClr>
              <a:buNone/>
            </a:pPr>
            <a:r>
              <a:rPr lang="uk-UA" sz="2400" b="1" spc="-30" dirty="0">
                <a:solidFill>
                  <a:prstClr val="black"/>
                </a:solidFill>
                <a:latin typeface="Times New Roman"/>
                <a:ea typeface="Times New Roman"/>
              </a:rPr>
              <a:t>1. Поняття та призначення дозвільної системи, перелік об’єктів і предметів на які поширюються її правила.</a:t>
            </a:r>
            <a:endParaRPr lang="ru-RU" sz="2500" b="1" spc="-30" dirty="0">
              <a:solidFill>
                <a:prstClr val="black"/>
              </a:solidFill>
              <a:latin typeface="Times New Roman" panose="02020603050405020304" pitchFamily="18" charset="0"/>
              <a:ea typeface="Times New Roman"/>
              <a:cs typeface="Times New Roman" panose="02020603050405020304" pitchFamily="18" charset="0"/>
            </a:endParaRPr>
          </a:p>
          <a:p>
            <a:pPr marL="0" marR="34290" lvl="0" indent="0" algn="just">
              <a:spcBef>
                <a:spcPts val="0"/>
              </a:spcBef>
              <a:buClr>
                <a:srgbClr val="0BD0D9"/>
              </a:buClr>
              <a:buNone/>
            </a:pPr>
            <a:endParaRPr lang="uk-UA" sz="2400" b="1" i="1" spc="-30" dirty="0">
              <a:solidFill>
                <a:prstClr val="black"/>
              </a:solidFill>
              <a:latin typeface="Times New Roman"/>
              <a:ea typeface="Times New Roman"/>
            </a:endParaRPr>
          </a:p>
          <a:p>
            <a:pPr indent="450215" algn="just">
              <a:spcAft>
                <a:spcPts val="0"/>
              </a:spcAft>
            </a:pPr>
            <a:r>
              <a:rPr lang="uk-UA" sz="2400" b="1" dirty="0">
                <a:solidFill>
                  <a:srgbClr val="000000"/>
                </a:solidFill>
                <a:latin typeface="Times New Roman" panose="02020603050405020304" pitchFamily="18" charset="0"/>
                <a:ea typeface="Times New Roman" panose="02020603050405020304" pitchFamily="18" charset="0"/>
              </a:rPr>
              <a:t>Дозвільна система </a:t>
            </a:r>
            <a:r>
              <a:rPr lang="uk-UA" sz="2400" dirty="0">
                <a:solidFill>
                  <a:srgbClr val="000000"/>
                </a:solidFill>
                <a:latin typeface="Times New Roman" panose="02020603050405020304" pitchFamily="18" charset="0"/>
                <a:ea typeface="Times New Roman" panose="02020603050405020304" pitchFamily="18" charset="0"/>
              </a:rPr>
              <a:t>– це особливий порядок виготовлення, придбання, зберігання, перевезення, обліку і використання спеціально визначених предметів, матеріалів і речовин, а також відкриття та функціонування окремих підприємств, майстерень і лабораторій з метою охорони інтересів держави та безпеки громадян.</a:t>
            </a:r>
          </a:p>
          <a:p>
            <a:pPr indent="450215" algn="just">
              <a:spcAft>
                <a:spcPts val="0"/>
              </a:spcAft>
            </a:pPr>
            <a:endParaRPr lang="uk-UA" sz="2400" b="1" spc="-30" dirty="0">
              <a:solidFill>
                <a:prstClr val="black"/>
              </a:solidFill>
              <a:latin typeface="Times New Roman"/>
              <a:ea typeface="Times New Roman" panose="02020603050405020304" pitchFamily="18" charset="0"/>
            </a:endParaRPr>
          </a:p>
          <a:p>
            <a:pPr indent="450215" algn="just">
              <a:spcAft>
                <a:spcPts val="0"/>
              </a:spcAft>
            </a:pPr>
            <a:endParaRPr lang="ru-RU" sz="2400" dirty="0">
              <a:latin typeface="Times New Roman" panose="02020603050405020304" pitchFamily="18" charset="0"/>
              <a:ea typeface="Times New Roman" panose="02020603050405020304" pitchFamily="18" charset="0"/>
            </a:endParaRPr>
          </a:p>
        </p:txBody>
      </p:sp>
      <p:pic>
        <p:nvPicPr>
          <p:cNvPr id="4" name="Рисунок 3">
            <a:extLst>
              <a:ext uri="{FF2B5EF4-FFF2-40B4-BE49-F238E27FC236}">
                <a16:creationId xmlns:a16="http://schemas.microsoft.com/office/drawing/2014/main" id="{9DF03DD8-723D-449A-87A4-F747742DA134}"/>
              </a:ext>
            </a:extLst>
          </p:cNvPr>
          <p:cNvPicPr>
            <a:picLocks noChangeAspect="1"/>
          </p:cNvPicPr>
          <p:nvPr/>
        </p:nvPicPr>
        <p:blipFill>
          <a:blip r:embed="rId2"/>
          <a:stretch>
            <a:fillRect/>
          </a:stretch>
        </p:blipFill>
        <p:spPr>
          <a:xfrm>
            <a:off x="11496599" y="6326902"/>
            <a:ext cx="708129" cy="531097"/>
          </a:xfrm>
          <a:prstGeom prst="rect">
            <a:avLst/>
          </a:prstGeom>
        </p:spPr>
      </p:pic>
    </p:spTree>
    <p:extLst>
      <p:ext uri="{BB962C8B-B14F-4D97-AF65-F5344CB8AC3E}">
        <p14:creationId xmlns:p14="http://schemas.microsoft.com/office/powerpoint/2010/main" val="3331517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81CD6220-B0C4-487B-A918-948B2BA26626}"/>
              </a:ext>
            </a:extLst>
          </p:cNvPr>
          <p:cNvSpPr>
            <a:spLocks noGrp="1"/>
          </p:cNvSpPr>
          <p:nvPr>
            <p:ph idx="1"/>
          </p:nvPr>
        </p:nvSpPr>
        <p:spPr>
          <a:xfrm>
            <a:off x="119336" y="116632"/>
            <a:ext cx="11809312" cy="6480720"/>
          </a:xfrm>
        </p:spPr>
        <p:txBody>
          <a:bodyPr>
            <a:normAutofit lnSpcReduction="10000"/>
          </a:bodyPr>
          <a:lstStyle/>
          <a:p>
            <a:pPr algn="ctr"/>
            <a:endParaRPr lang="uk-UA" sz="2400" b="1" dirty="0">
              <a:latin typeface="Times New Roman" panose="02020603050405020304" pitchFamily="18" charset="0"/>
              <a:cs typeface="Times New Roman" panose="02020603050405020304" pitchFamily="18" charset="0"/>
            </a:endParaRPr>
          </a:p>
          <a:p>
            <a:pPr algn="ctr"/>
            <a:r>
              <a:rPr lang="uk-UA" sz="2400" b="1" dirty="0">
                <a:latin typeface="Times New Roman" panose="02020603050405020304" pitchFamily="18" charset="0"/>
                <a:cs typeface="Times New Roman" panose="02020603050405020304" pitchFamily="18" charset="0"/>
              </a:rPr>
              <a:t>Призначення дозвільної системи:</a:t>
            </a:r>
          </a:p>
          <a:p>
            <a:pPr algn="just">
              <a:buFont typeface="Wingdings" panose="05000000000000000000" pitchFamily="2" charset="2"/>
              <a:buChar char="Ø"/>
            </a:pPr>
            <a:r>
              <a:rPr lang="uk-UA" sz="2400" dirty="0">
                <a:latin typeface="Times New Roman" panose="02020603050405020304" pitchFamily="18" charset="0"/>
                <a:cs typeface="Times New Roman" panose="02020603050405020304" pitchFamily="18" charset="0"/>
              </a:rPr>
              <a:t> попередження порушень правил придбання, зберігання, обліку, перевезення, використання та знищення предметів і речовин, на які встановлений особливий режим користування;</a:t>
            </a:r>
          </a:p>
          <a:p>
            <a:pPr algn="just">
              <a:buFont typeface="Wingdings" panose="05000000000000000000" pitchFamily="2" charset="2"/>
              <a:buChar char="Ø"/>
            </a:pPr>
            <a:endParaRPr lang="uk-UA" sz="24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uk-UA" sz="2400" dirty="0">
                <a:latin typeface="Times New Roman" panose="02020603050405020304" pitchFamily="18" charset="0"/>
                <a:cs typeface="Times New Roman" panose="02020603050405020304" pitchFamily="18" charset="0"/>
              </a:rPr>
              <a:t> попередження використання підконтрольних об’єктів і предметів не за призначенням і в злочинних цілях;</a:t>
            </a:r>
          </a:p>
          <a:p>
            <a:pPr algn="just">
              <a:buFont typeface="Wingdings" panose="05000000000000000000" pitchFamily="2" charset="2"/>
              <a:buChar char="Ø"/>
            </a:pPr>
            <a:endParaRPr lang="uk-UA" sz="24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uk-UA" sz="2400" dirty="0">
                <a:latin typeface="Times New Roman" panose="02020603050405020304" pitchFamily="18" charset="0"/>
                <a:cs typeface="Times New Roman" panose="02020603050405020304" pitchFamily="18" charset="0"/>
              </a:rPr>
              <a:t> перешкоджання викрадення, втрат і загублення предметів і речовин, на які встановлена дозвільна система;</a:t>
            </a:r>
          </a:p>
          <a:p>
            <a:pPr algn="just">
              <a:buFont typeface="Wingdings" panose="05000000000000000000" pitchFamily="2" charset="2"/>
              <a:buChar char="Ø"/>
            </a:pPr>
            <a:endParaRPr lang="uk-UA" sz="24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uk-UA" sz="2400" dirty="0">
                <a:latin typeface="Times New Roman" panose="02020603050405020304" pitchFamily="18" charset="0"/>
                <a:cs typeface="Times New Roman" panose="02020603050405020304" pitchFamily="18" charset="0"/>
              </a:rPr>
              <a:t> застосування до порушників порядку і правил дозвільної системи передбачених законом заходів адміністративно-правового впливу;</a:t>
            </a:r>
          </a:p>
          <a:p>
            <a:pPr algn="just">
              <a:buFont typeface="Wingdings" panose="05000000000000000000" pitchFamily="2" charset="2"/>
              <a:buChar char="Ø"/>
            </a:pPr>
            <a:endParaRPr lang="uk-UA" sz="24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uk-UA" sz="2400" dirty="0">
                <a:latin typeface="Times New Roman" panose="02020603050405020304" pitchFamily="18" charset="0"/>
                <a:cs typeface="Times New Roman" panose="02020603050405020304" pitchFamily="18" charset="0"/>
              </a:rPr>
              <a:t> здійснення взаємодії з іншими відомствами у сфері наведення належного порядку на об’єктах дозвільної системи.</a:t>
            </a:r>
          </a:p>
          <a:p>
            <a:endParaRPr lang="uk-UA" sz="2400" dirty="0">
              <a:latin typeface="Times New Roman" panose="02020603050405020304" pitchFamily="18" charset="0"/>
              <a:cs typeface="Times New Roman" panose="02020603050405020304" pitchFamily="18" charset="0"/>
            </a:endParaRPr>
          </a:p>
        </p:txBody>
      </p:sp>
      <p:pic>
        <p:nvPicPr>
          <p:cNvPr id="4" name="Рисунок 3">
            <a:extLst>
              <a:ext uri="{FF2B5EF4-FFF2-40B4-BE49-F238E27FC236}">
                <a16:creationId xmlns:a16="http://schemas.microsoft.com/office/drawing/2014/main" id="{985AFC55-84C1-464D-B546-6F5DADBED251}"/>
              </a:ext>
            </a:extLst>
          </p:cNvPr>
          <p:cNvPicPr>
            <a:picLocks noChangeAspect="1"/>
          </p:cNvPicPr>
          <p:nvPr/>
        </p:nvPicPr>
        <p:blipFill>
          <a:blip r:embed="rId2"/>
          <a:stretch>
            <a:fillRect/>
          </a:stretch>
        </p:blipFill>
        <p:spPr>
          <a:xfrm>
            <a:off x="11496599" y="6326902"/>
            <a:ext cx="708129" cy="531097"/>
          </a:xfrm>
          <a:prstGeom prst="rect">
            <a:avLst/>
          </a:prstGeom>
        </p:spPr>
      </p:pic>
    </p:spTree>
    <p:extLst>
      <p:ext uri="{BB962C8B-B14F-4D97-AF65-F5344CB8AC3E}">
        <p14:creationId xmlns:p14="http://schemas.microsoft.com/office/powerpoint/2010/main" val="32138246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A1E3C353-CCAD-4215-BD4B-C00E222740E7}"/>
              </a:ext>
            </a:extLst>
          </p:cNvPr>
          <p:cNvSpPr>
            <a:spLocks noGrp="1"/>
          </p:cNvSpPr>
          <p:nvPr>
            <p:ph idx="1"/>
          </p:nvPr>
        </p:nvSpPr>
        <p:spPr>
          <a:xfrm>
            <a:off x="191344" y="116632"/>
            <a:ext cx="11809312" cy="6552728"/>
          </a:xfrm>
        </p:spPr>
        <p:txBody>
          <a:bodyPr>
            <a:normAutofit lnSpcReduction="10000"/>
          </a:bodyPr>
          <a:lstStyle/>
          <a:p>
            <a:pPr lvl="0" indent="450215" algn="just">
              <a:buClr>
                <a:srgbClr val="0BD0D9"/>
              </a:buClr>
            </a:pPr>
            <a:endParaRPr lang="uk-UA" sz="2400" b="1" dirty="0">
              <a:solidFill>
                <a:srgbClr val="000000"/>
              </a:solidFill>
              <a:latin typeface="Times New Roman" panose="02020603050405020304" pitchFamily="18" charset="0"/>
              <a:ea typeface="Times New Roman" panose="02020603050405020304" pitchFamily="18" charset="0"/>
            </a:endParaRPr>
          </a:p>
          <a:p>
            <a:pPr lvl="0" indent="450215" algn="just">
              <a:buClr>
                <a:srgbClr val="0BD0D9"/>
              </a:buClr>
            </a:pPr>
            <a:r>
              <a:rPr lang="uk-UA" sz="2400" b="1" dirty="0">
                <a:solidFill>
                  <a:srgbClr val="000000"/>
                </a:solidFill>
                <a:latin typeface="Times New Roman" panose="02020603050405020304" pitchFamily="18" charset="0"/>
                <a:ea typeface="Times New Roman" panose="02020603050405020304" pitchFamily="18" charset="0"/>
              </a:rPr>
              <a:t>До предметів, матеріалів і речовин, підприємств, майстерень і лабораторій, на які поширюється дозвільна система, належать: </a:t>
            </a:r>
          </a:p>
          <a:p>
            <a:pPr lvl="0" indent="450215" algn="just">
              <a:buClr>
                <a:srgbClr val="0BD0D9"/>
              </a:buClr>
            </a:pPr>
            <a:r>
              <a:rPr lang="uk-UA" sz="2400" dirty="0">
                <a:solidFill>
                  <a:srgbClr val="000000"/>
                </a:solidFill>
                <a:latin typeface="Times New Roman" panose="02020603050405020304" pitchFamily="18" charset="0"/>
                <a:ea typeface="Times New Roman" panose="02020603050405020304" pitchFamily="18" charset="0"/>
              </a:rPr>
              <a:t>вогнепальна зброя (нарізна воєнних зразків, несучасна стрілецька, спортивна, навчальна, </a:t>
            </a:r>
            <a:r>
              <a:rPr lang="uk-UA" sz="2400" dirty="0" err="1">
                <a:solidFill>
                  <a:srgbClr val="000000"/>
                </a:solidFill>
                <a:latin typeface="Times New Roman" panose="02020603050405020304" pitchFamily="18" charset="0"/>
                <a:ea typeface="Times New Roman" panose="02020603050405020304" pitchFamily="18" charset="0"/>
              </a:rPr>
              <a:t>охолощена</a:t>
            </a:r>
            <a:r>
              <a:rPr lang="uk-UA" sz="2400" dirty="0">
                <a:solidFill>
                  <a:srgbClr val="000000"/>
                </a:solidFill>
                <a:latin typeface="Times New Roman" panose="02020603050405020304" pitchFamily="18" charset="0"/>
                <a:ea typeface="Times New Roman" panose="02020603050405020304" pitchFamily="18" charset="0"/>
              </a:rPr>
              <a:t>, мисливська нарізна і гладкоствольна), бойові припаси до неї, холодна зброя (арбалети, мисливські ножі тощо), пневматична зброя калібру понад 4,5 міліметра і швидкістю польоту кулі понад 100 метрів за секунду, пристрої вітчизняного виробництва для відстрілу патронів, споряджених гумовими чи аналогічними за своїми властивостями метальними снарядами несмертельної дії, та зазначені патрони, вибухові матеріали і речовини, сильнодіючі отруйні речовини І – II класу безпечності, збудники інфекційних захворювань І – II групи патогенності і токсини, сховища, склади і бази, де вони зберігаються, стрілецькі тири і стрільбища, мисливсько-спортивні стенди, а також підприємства і майстерні по виготовленню і ремонту вогнепальної та холодної зброї, піротехнічні майстерні, пункти вивчення матеріальної частини зброї, спеціальних засобів, правил поводження з ними та їх застосування, магазини, в яких здійснюється продаж зброї та бойових припасів до неї, організації, що займаються збутом сильнодіючих отруйних речовин, і лабораторії, що проводять аналізи цих засобів і речовин, працюють із збудниками інфекційних захворювань І – II групи патогенності і токсинами.</a:t>
            </a:r>
            <a:endParaRPr lang="ru-RU" sz="2400" dirty="0">
              <a:solidFill>
                <a:prstClr val="black"/>
              </a:solidFill>
              <a:latin typeface="Times New Roman" panose="02020603050405020304" pitchFamily="18" charset="0"/>
              <a:ea typeface="Times New Roman" panose="02020603050405020304" pitchFamily="18" charset="0"/>
            </a:endParaRPr>
          </a:p>
          <a:p>
            <a:endParaRPr lang="ru-RU" dirty="0"/>
          </a:p>
        </p:txBody>
      </p:sp>
      <p:pic>
        <p:nvPicPr>
          <p:cNvPr id="4" name="Рисунок 3">
            <a:extLst>
              <a:ext uri="{FF2B5EF4-FFF2-40B4-BE49-F238E27FC236}">
                <a16:creationId xmlns:a16="http://schemas.microsoft.com/office/drawing/2014/main" id="{E6C31B6A-978D-4752-8DC9-941263B8E396}"/>
              </a:ext>
            </a:extLst>
          </p:cNvPr>
          <p:cNvPicPr>
            <a:picLocks noChangeAspect="1"/>
          </p:cNvPicPr>
          <p:nvPr/>
        </p:nvPicPr>
        <p:blipFill>
          <a:blip r:embed="rId2"/>
          <a:stretch>
            <a:fillRect/>
          </a:stretch>
        </p:blipFill>
        <p:spPr>
          <a:xfrm>
            <a:off x="11496599" y="6326902"/>
            <a:ext cx="708129" cy="531097"/>
          </a:xfrm>
          <a:prstGeom prst="rect">
            <a:avLst/>
          </a:prstGeom>
        </p:spPr>
      </p:pic>
    </p:spTree>
    <p:extLst>
      <p:ext uri="{BB962C8B-B14F-4D97-AF65-F5344CB8AC3E}">
        <p14:creationId xmlns:p14="http://schemas.microsoft.com/office/powerpoint/2010/main" val="42180433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B01E8B8A-2D04-4D15-A94F-3E48CACCD7CB}"/>
              </a:ext>
            </a:extLst>
          </p:cNvPr>
          <p:cNvSpPr>
            <a:spLocks noGrp="1"/>
          </p:cNvSpPr>
          <p:nvPr>
            <p:ph idx="1"/>
          </p:nvPr>
        </p:nvSpPr>
        <p:spPr>
          <a:xfrm>
            <a:off x="191344" y="188640"/>
            <a:ext cx="11809312" cy="6480720"/>
          </a:xfrm>
        </p:spPr>
        <p:txBody>
          <a:bodyPr>
            <a:normAutofit/>
          </a:bodyPr>
          <a:lstStyle/>
          <a:p>
            <a:pPr indent="0" algn="ctr">
              <a:spcAft>
                <a:spcPts val="0"/>
              </a:spcAft>
              <a:buNone/>
            </a:pPr>
            <a:endParaRPr lang="uk-UA" sz="2400" dirty="0">
              <a:solidFill>
                <a:srgbClr val="000000"/>
              </a:solidFill>
              <a:latin typeface="Times New Roman" panose="02020603050405020304" pitchFamily="18" charset="0"/>
              <a:ea typeface="Times New Roman" panose="02020603050405020304" pitchFamily="18" charset="0"/>
            </a:endParaRPr>
          </a:p>
          <a:p>
            <a:pPr indent="0" algn="ctr">
              <a:spcAft>
                <a:spcPts val="0"/>
              </a:spcAft>
              <a:buNone/>
            </a:pPr>
            <a:r>
              <a:rPr lang="uk-UA" sz="2400" b="1" i="1" dirty="0">
                <a:solidFill>
                  <a:srgbClr val="000000"/>
                </a:solidFill>
                <a:latin typeface="Times New Roman" panose="02020603050405020304" pitchFamily="18" charset="0"/>
                <a:ea typeface="Times New Roman" panose="02020603050405020304" pitchFamily="18" charset="0"/>
              </a:rPr>
              <a:t>Даний перелік розмежовується на об’єкти та предмети дозвільної системи. </a:t>
            </a:r>
          </a:p>
          <a:p>
            <a:pPr indent="0" algn="ctr">
              <a:spcAft>
                <a:spcPts val="0"/>
              </a:spcAft>
              <a:buNone/>
            </a:pPr>
            <a:r>
              <a:rPr lang="uk-UA" sz="2400" dirty="0">
                <a:solidFill>
                  <a:srgbClr val="000000"/>
                </a:solidFill>
                <a:latin typeface="Times New Roman" panose="02020603050405020304" pitchFamily="18" charset="0"/>
                <a:ea typeface="Times New Roman" panose="02020603050405020304" pitchFamily="18" charset="0"/>
              </a:rPr>
              <a:t>Зокрема, </a:t>
            </a:r>
            <a:r>
              <a:rPr lang="uk-UA" sz="2400" i="1" dirty="0">
                <a:solidFill>
                  <a:srgbClr val="000000"/>
                </a:solidFill>
                <a:latin typeface="Times New Roman" panose="02020603050405020304" pitchFamily="18" charset="0"/>
                <a:ea typeface="Times New Roman" panose="02020603050405020304" pitchFamily="18" charset="0"/>
              </a:rPr>
              <a:t>до предметів, матеріалів та речовин відносяться</a:t>
            </a:r>
            <a:r>
              <a:rPr lang="uk-UA" sz="2400" dirty="0">
                <a:solidFill>
                  <a:srgbClr val="000000"/>
                </a:solidFill>
                <a:latin typeface="Times New Roman" panose="02020603050405020304" pitchFamily="18" charset="0"/>
                <a:ea typeface="Times New Roman" panose="02020603050405020304" pitchFamily="18" charset="0"/>
              </a:rPr>
              <a:t>:</a:t>
            </a:r>
            <a:endParaRPr lang="ru-RU" sz="2400" dirty="0">
              <a:latin typeface="Times New Roman" panose="02020603050405020304" pitchFamily="18" charset="0"/>
              <a:ea typeface="Times New Roman" panose="02020603050405020304" pitchFamily="18" charset="0"/>
            </a:endParaRPr>
          </a:p>
          <a:p>
            <a:pPr indent="450215" algn="just">
              <a:spcAft>
                <a:spcPts val="0"/>
              </a:spcAft>
            </a:pPr>
            <a:r>
              <a:rPr lang="uk-UA" sz="2400" b="1" i="1" dirty="0">
                <a:solidFill>
                  <a:srgbClr val="000000"/>
                </a:solidFill>
                <a:latin typeface="Times New Roman" panose="02020603050405020304" pitchFamily="18" charset="0"/>
                <a:ea typeface="Times New Roman" panose="02020603050405020304" pitchFamily="18" charset="0"/>
              </a:rPr>
              <a:t>1-ша група</a:t>
            </a:r>
            <a:r>
              <a:rPr lang="uk-UA" sz="2400" b="1" dirty="0">
                <a:solidFill>
                  <a:srgbClr val="000000"/>
                </a:solidFill>
                <a:latin typeface="Times New Roman" panose="02020603050405020304" pitchFamily="18" charset="0"/>
                <a:ea typeface="Times New Roman" panose="02020603050405020304" pitchFamily="18" charset="0"/>
              </a:rPr>
              <a:t> </a:t>
            </a:r>
            <a:r>
              <a:rPr lang="uk-UA" sz="2400" dirty="0">
                <a:solidFill>
                  <a:srgbClr val="000000"/>
                </a:solidFill>
                <a:latin typeface="Times New Roman" panose="02020603050405020304" pitchFamily="18" charset="0"/>
                <a:ea typeface="Times New Roman" panose="02020603050405020304" pitchFamily="18" charset="0"/>
              </a:rPr>
              <a:t>– вогнепальна і пневматична зброя та бойові припаси до неї, холодна зброя, вибухові матеріали, сильнодіючі отруйні речовини 1-2 класу безпечності, збудники інфекційних захворювань 1-2 групи патогенності та токсичності.</a:t>
            </a:r>
            <a:endParaRPr lang="ru-RU" sz="2400" dirty="0">
              <a:latin typeface="Times New Roman" panose="02020603050405020304" pitchFamily="18" charset="0"/>
              <a:ea typeface="Times New Roman" panose="02020603050405020304" pitchFamily="18" charset="0"/>
            </a:endParaRPr>
          </a:p>
          <a:p>
            <a:pPr indent="450215" algn="just">
              <a:spcAft>
                <a:spcPts val="0"/>
              </a:spcAft>
            </a:pPr>
            <a:r>
              <a:rPr lang="uk-UA" sz="2400" b="1" i="1" dirty="0">
                <a:solidFill>
                  <a:srgbClr val="000000"/>
                </a:solidFill>
                <a:latin typeface="Times New Roman" panose="02020603050405020304" pitchFamily="18" charset="0"/>
                <a:ea typeface="Times New Roman" panose="02020603050405020304" pitchFamily="18" charset="0"/>
              </a:rPr>
              <a:t>2-га група</a:t>
            </a:r>
            <a:r>
              <a:rPr lang="uk-UA" sz="2400" b="1" dirty="0">
                <a:solidFill>
                  <a:srgbClr val="000000"/>
                </a:solidFill>
                <a:latin typeface="Times New Roman" panose="02020603050405020304" pitchFamily="18" charset="0"/>
                <a:ea typeface="Times New Roman" panose="02020603050405020304" pitchFamily="18" charset="0"/>
              </a:rPr>
              <a:t> </a:t>
            </a:r>
            <a:r>
              <a:rPr lang="uk-UA" sz="2400" dirty="0">
                <a:solidFill>
                  <a:srgbClr val="000000"/>
                </a:solidFill>
                <a:latin typeface="Times New Roman" panose="02020603050405020304" pitchFamily="18" charset="0"/>
                <a:ea typeface="Times New Roman" panose="02020603050405020304" pitchFamily="18" charset="0"/>
              </a:rPr>
              <a:t>– об’єкти до яких відносяться: сховища, склади, бази, стрілецькі тири і стрільбища, мисливські і спортивні стенди, підприємства і майстерні по виготовленню ї ремонту вогнепальної та холодної зброї, піротехнічні майстерні, магазини, в яких здійснюється продаж зброї та бойових припасів до неї, організації, що займаються збутом сильнодіючих отруйних речовин і лабораторії, що проводять аналіз цих засобів і речовин тощо.</a:t>
            </a:r>
            <a:endParaRPr lang="ru-RU" sz="2400" dirty="0">
              <a:latin typeface="Times New Roman" panose="02020603050405020304" pitchFamily="18" charset="0"/>
              <a:ea typeface="Times New Roman" panose="02020603050405020304" pitchFamily="18" charset="0"/>
            </a:endParaRPr>
          </a:p>
          <a:p>
            <a:pPr algn="just"/>
            <a:endParaRPr lang="ru-RU" sz="2400" b="1" dirty="0">
              <a:latin typeface="Times New Roman" panose="02020603050405020304" pitchFamily="18" charset="0"/>
              <a:cs typeface="Times New Roman" panose="02020603050405020304" pitchFamily="18" charset="0"/>
            </a:endParaRPr>
          </a:p>
        </p:txBody>
      </p:sp>
      <p:pic>
        <p:nvPicPr>
          <p:cNvPr id="4" name="Рисунок 3">
            <a:extLst>
              <a:ext uri="{FF2B5EF4-FFF2-40B4-BE49-F238E27FC236}">
                <a16:creationId xmlns:a16="http://schemas.microsoft.com/office/drawing/2014/main" id="{4518E84B-C250-4076-9DB0-BBBE242C66FE}"/>
              </a:ext>
            </a:extLst>
          </p:cNvPr>
          <p:cNvPicPr>
            <a:picLocks noChangeAspect="1"/>
          </p:cNvPicPr>
          <p:nvPr/>
        </p:nvPicPr>
        <p:blipFill>
          <a:blip r:embed="rId2"/>
          <a:stretch>
            <a:fillRect/>
          </a:stretch>
        </p:blipFill>
        <p:spPr>
          <a:xfrm>
            <a:off x="11496599" y="6326902"/>
            <a:ext cx="708129" cy="531097"/>
          </a:xfrm>
          <a:prstGeom prst="rect">
            <a:avLst/>
          </a:prstGeom>
        </p:spPr>
      </p:pic>
    </p:spTree>
    <p:extLst>
      <p:ext uri="{BB962C8B-B14F-4D97-AF65-F5344CB8AC3E}">
        <p14:creationId xmlns:p14="http://schemas.microsoft.com/office/powerpoint/2010/main" val="23591956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2806</TotalTime>
  <Words>4988</Words>
  <Application>Microsoft Office PowerPoint</Application>
  <PresentationFormat>Широкий екран</PresentationFormat>
  <Paragraphs>258</Paragraphs>
  <Slides>40</Slides>
  <Notes>0</Notes>
  <HiddenSlides>0</HiddenSlides>
  <MMClips>0</MMClips>
  <ScaleCrop>false</ScaleCrop>
  <HeadingPairs>
    <vt:vector size="6" baseType="variant">
      <vt:variant>
        <vt:lpstr>Використані шрифти</vt:lpstr>
      </vt:variant>
      <vt:variant>
        <vt:i4>6</vt:i4>
      </vt:variant>
      <vt:variant>
        <vt:lpstr>Тема</vt:lpstr>
      </vt:variant>
      <vt:variant>
        <vt:i4>1</vt:i4>
      </vt:variant>
      <vt:variant>
        <vt:lpstr>Заголовки слайдів</vt:lpstr>
      </vt:variant>
      <vt:variant>
        <vt:i4>40</vt:i4>
      </vt:variant>
    </vt:vector>
  </HeadingPairs>
  <TitlesOfParts>
    <vt:vector size="47" baseType="lpstr">
      <vt:lpstr>Calibri</vt:lpstr>
      <vt:lpstr>Constantia</vt:lpstr>
      <vt:lpstr>Symbol</vt:lpstr>
      <vt:lpstr>Times New Roman</vt:lpstr>
      <vt:lpstr>Wingdings</vt:lpstr>
      <vt:lpstr>Wingdings 2</vt:lpstr>
      <vt:lpstr>1_Поток</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pc</dc:creator>
  <cp:lastModifiedBy>kulikov180875@gmail.com</cp:lastModifiedBy>
  <cp:revision>144</cp:revision>
  <dcterms:created xsi:type="dcterms:W3CDTF">2014-09-02T12:25:26Z</dcterms:created>
  <dcterms:modified xsi:type="dcterms:W3CDTF">2023-09-13T08:36:13Z</dcterms:modified>
</cp:coreProperties>
</file>